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63" r:id="rId2"/>
    <p:sldId id="262" r:id="rId3"/>
    <p:sldId id="282" r:id="rId4"/>
    <p:sldId id="268" r:id="rId5"/>
    <p:sldId id="259" r:id="rId6"/>
    <p:sldId id="267" r:id="rId7"/>
    <p:sldId id="297" r:id="rId8"/>
    <p:sldId id="298" r:id="rId9"/>
    <p:sldId id="299" r:id="rId10"/>
    <p:sldId id="258" r:id="rId11"/>
    <p:sldId id="300" r:id="rId12"/>
    <p:sldId id="265" r:id="rId13"/>
    <p:sldId id="273" r:id="rId14"/>
    <p:sldId id="274" r:id="rId15"/>
    <p:sldId id="301" r:id="rId16"/>
    <p:sldId id="272" r:id="rId17"/>
    <p:sldId id="305" r:id="rId18"/>
    <p:sldId id="306" r:id="rId19"/>
    <p:sldId id="307" r:id="rId20"/>
    <p:sldId id="308" r:id="rId21"/>
    <p:sldId id="285" r:id="rId22"/>
    <p:sldId id="280" r:id="rId23"/>
    <p:sldId id="276" r:id="rId24"/>
    <p:sldId id="277" r:id="rId25"/>
    <p:sldId id="290" r:id="rId26"/>
    <p:sldId id="269" r:id="rId27"/>
    <p:sldId id="281" r:id="rId28"/>
    <p:sldId id="270" r:id="rId29"/>
    <p:sldId id="271" r:id="rId30"/>
    <p:sldId id="291" r:id="rId31"/>
    <p:sldId id="293" r:id="rId32"/>
    <p:sldId id="292" r:id="rId33"/>
    <p:sldId id="302" r:id="rId34"/>
    <p:sldId id="303" r:id="rId35"/>
    <p:sldId id="304" r:id="rId36"/>
    <p:sldId id="266" r:id="rId3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ador Ferradas Troitino" initials="SFT" lastIdx="1" clrIdx="0">
    <p:extLst>
      <p:ext uri="{19B8F6BF-5375-455C-9EA6-DF929625EA0E}">
        <p15:presenceInfo xmlns:p15="http://schemas.microsoft.com/office/powerpoint/2012/main" userId="S-1-5-21-1526224874-1540688658-1361462980-54696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46" autoAdjust="0"/>
    <p:restoredTop sz="78777" autoAdjust="0"/>
  </p:normalViewPr>
  <p:slideViewPr>
    <p:cSldViewPr snapToObjects="1" showGuides="1">
      <p:cViewPr varScale="1">
        <p:scale>
          <a:sx n="98" d="100"/>
          <a:sy n="98" d="100"/>
        </p:scale>
        <p:origin x="1064" y="192"/>
      </p:cViewPr>
      <p:guideLst>
        <p:guide orient="horz" pos="4080"/>
        <p:guide pos="2880"/>
      </p:guideLst>
    </p:cSldViewPr>
  </p:slideViewPr>
  <p:notesTextViewPr>
    <p:cViewPr>
      <p:scale>
        <a:sx n="100" d="100"/>
        <a:sy n="100" d="100"/>
      </p:scale>
      <p:origin x="0" y="0"/>
    </p:cViewPr>
  </p:notesTextViewPr>
  <p:notesViewPr>
    <p:cSldViewPr snapToObjects="1">
      <p:cViewPr varScale="1">
        <p:scale>
          <a:sx n="100" d="100"/>
          <a:sy n="100" d="100"/>
        </p:scale>
        <p:origin x="355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Coil size (impregnated trace)</a:t>
            </a:r>
          </a:p>
        </c:rich>
      </c:tx>
      <c:overlay val="0"/>
    </c:title>
    <c:autoTitleDeleted val="0"/>
    <c:plotArea>
      <c:layout/>
      <c:scatterChart>
        <c:scatterStyle val="lineMarker"/>
        <c:varyColors val="0"/>
        <c:ser>
          <c:idx val="1"/>
          <c:order val="0"/>
          <c:tx>
            <c:strRef>
              <c:f>Coil_Size_shortcoils!$L$3</c:f>
              <c:strCache>
                <c:ptCount val="1"/>
                <c:pt idx="0">
                  <c:v>120</c:v>
                </c:pt>
              </c:strCache>
            </c:strRef>
          </c:tx>
          <c:spPr>
            <a:ln>
              <a:solidFill>
                <a:srgbClr val="C00000"/>
              </a:solidFill>
            </a:ln>
          </c:spPr>
          <c:marker>
            <c:spPr>
              <a:solidFill>
                <a:schemeClr val="accent2">
                  <a:lumMod val="40000"/>
                  <a:lumOff val="60000"/>
                </a:schemeClr>
              </a:solidFill>
              <a:ln>
                <a:solidFill>
                  <a:srgbClr val="C00000"/>
                </a:solidFill>
              </a:ln>
            </c:spPr>
          </c:marker>
          <c:xVal>
            <c:numRef>
              <c:f>Coil_Size_shortcoils!$B$35:$B$49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f>Coil_Size_shortcoils!$N$5:$N$19</c:f>
              <c:numCache>
                <c:formatCode>General</c:formatCode>
                <c:ptCount val="15"/>
                <c:pt idx="0">
                  <c:v>7.0000000000000007E-2</c:v>
                </c:pt>
                <c:pt idx="1">
                  <c:v>0.188</c:v>
                </c:pt>
                <c:pt idx="2">
                  <c:v>0.17399999999999999</c:v>
                </c:pt>
                <c:pt idx="3">
                  <c:v>0.16</c:v>
                </c:pt>
                <c:pt idx="4">
                  <c:v>0.11199999999999999</c:v>
                </c:pt>
                <c:pt idx="5">
                  <c:v>0.122</c:v>
                </c:pt>
                <c:pt idx="6">
                  <c:v>0.157</c:v>
                </c:pt>
                <c:pt idx="7">
                  <c:v>7.9000000000000001E-2</c:v>
                </c:pt>
                <c:pt idx="8">
                  <c:v>7.9999999999999988E-2</c:v>
                </c:pt>
                <c:pt idx="9">
                  <c:v>8.7000000000000008E-2</c:v>
                </c:pt>
                <c:pt idx="10">
                  <c:v>9.8000000000000004E-2</c:v>
                </c:pt>
                <c:pt idx="11">
                  <c:v>0.13500000000000001</c:v>
                </c:pt>
                <c:pt idx="12">
                  <c:v>0.20800000000000002</c:v>
                </c:pt>
                <c:pt idx="13">
                  <c:v>0.13500000000000001</c:v>
                </c:pt>
                <c:pt idx="14">
                  <c:v>9.9000000000000005E-2</c:v>
                </c:pt>
              </c:numCache>
            </c:numRef>
          </c:yVal>
          <c:smooth val="0"/>
          <c:extLst xmlns:c15="http://schemas.microsoft.com/office/drawing/2012/chart">
            <c:ext xmlns:c16="http://schemas.microsoft.com/office/drawing/2014/chart" uri="{C3380CC4-5D6E-409C-BE32-E72D297353CC}">
              <c16:uniqueId val="{00000000-E3D8-4805-9246-67E1B69A2C74}"/>
            </c:ext>
          </c:extLst>
        </c:ser>
        <c:ser>
          <c:idx val="0"/>
          <c:order val="1"/>
          <c:tx>
            <c:strRef>
              <c:f>Coil_Size_shortcoils!$AA$3</c:f>
              <c:strCache>
                <c:ptCount val="1"/>
                <c:pt idx="0">
                  <c:v>117</c:v>
                </c:pt>
              </c:strCache>
              <c:extLst xmlns:c15="http://schemas.microsoft.com/office/drawing/2012/chart"/>
            </c:strRef>
          </c:tx>
          <c:spPr>
            <a:ln>
              <a:solidFill>
                <a:srgbClr val="6D6D6D"/>
              </a:solidFill>
            </a:ln>
          </c:spPr>
          <c:marker>
            <c:symbol val="square"/>
            <c:size val="5"/>
            <c:spPr>
              <a:solidFill>
                <a:schemeClr val="bg1">
                  <a:lumMod val="85000"/>
                </a:schemeClr>
              </a:solidFill>
              <a:ln w="9525">
                <a:solidFill>
                  <a:srgbClr val="6D6D6D"/>
                </a:solidFill>
              </a:ln>
              <a:effectLst/>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extLst xmlns:c15="http://schemas.microsoft.com/office/drawing/2012/chart"/>
            </c:numRef>
          </c:xVal>
          <c:yVal>
            <c:numRef>
              <c:f>Coil_Size_shortcoils!$AC$5:$AC$19</c:f>
              <c:numCache>
                <c:formatCode>General</c:formatCode>
                <c:ptCount val="15"/>
                <c:pt idx="0">
                  <c:v>5.1000000000000018E-2</c:v>
                </c:pt>
                <c:pt idx="1">
                  <c:v>0.22100000000000003</c:v>
                </c:pt>
                <c:pt idx="2">
                  <c:v>-5.000000000000001E-3</c:v>
                </c:pt>
                <c:pt idx="3">
                  <c:v>0.109</c:v>
                </c:pt>
                <c:pt idx="4">
                  <c:v>0.19700000000000001</c:v>
                </c:pt>
                <c:pt idx="5">
                  <c:v>0.26100000000000001</c:v>
                </c:pt>
                <c:pt idx="6">
                  <c:v>0.36499999999999999</c:v>
                </c:pt>
                <c:pt idx="7">
                  <c:v>0.33800000000000002</c:v>
                </c:pt>
                <c:pt idx="8">
                  <c:v>0.251</c:v>
                </c:pt>
                <c:pt idx="9">
                  <c:v>0.27700000000000002</c:v>
                </c:pt>
                <c:pt idx="10">
                  <c:v>0.29799999999999999</c:v>
                </c:pt>
                <c:pt idx="11">
                  <c:v>0.27100000000000002</c:v>
                </c:pt>
                <c:pt idx="12">
                  <c:v>0.32100000000000001</c:v>
                </c:pt>
                <c:pt idx="13">
                  <c:v>0.22099999999999997</c:v>
                </c:pt>
                <c:pt idx="14">
                  <c:v>0.26700000000000002</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1-E3D8-4805-9246-67E1B69A2C74}"/>
            </c:ext>
          </c:extLst>
        </c:ser>
        <c:ser>
          <c:idx val="2"/>
          <c:order val="2"/>
          <c:tx>
            <c:strRef>
              <c:f>Coil_Size_shortcoils!$AD$3</c:f>
              <c:strCache>
                <c:ptCount val="1"/>
                <c:pt idx="0">
                  <c:v>116</c:v>
                </c:pt>
              </c:strCache>
              <c:extLst xmlns:c15="http://schemas.microsoft.com/office/drawing/2012/chart"/>
            </c:strRef>
          </c:tx>
          <c:spPr>
            <a:ln>
              <a:solidFill>
                <a:srgbClr val="01FFF3"/>
              </a:solidFill>
            </a:ln>
          </c:spPr>
          <c:marker>
            <c:symbol val="square"/>
            <c:size val="5"/>
            <c:spPr>
              <a:solidFill>
                <a:srgbClr val="DDFFFD"/>
              </a:solidFill>
              <a:ln>
                <a:solidFill>
                  <a:srgbClr val="01FFF3"/>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extLst xmlns:c15="http://schemas.microsoft.com/office/drawing/2012/chart"/>
            </c:numRef>
          </c:xVal>
          <c:yVal>
            <c:numRef>
              <c:f>Coil_Size_shortcoils!$AF$5:$AF$19</c:f>
              <c:numCache>
                <c:formatCode>General</c:formatCode>
                <c:ptCount val="15"/>
                <c:pt idx="0">
                  <c:v>2.1999999999999999E-2</c:v>
                </c:pt>
                <c:pt idx="1">
                  <c:v>0.28200000000000003</c:v>
                </c:pt>
                <c:pt idx="2">
                  <c:v>0.318</c:v>
                </c:pt>
                <c:pt idx="3">
                  <c:v>0.23</c:v>
                </c:pt>
                <c:pt idx="4">
                  <c:v>0.17199999999999999</c:v>
                </c:pt>
                <c:pt idx="5">
                  <c:v>0.32200000000000001</c:v>
                </c:pt>
                <c:pt idx="6">
                  <c:v>0.4</c:v>
                </c:pt>
                <c:pt idx="7">
                  <c:v>0.40200000000000002</c:v>
                </c:pt>
                <c:pt idx="8">
                  <c:v>0.29800000000000004</c:v>
                </c:pt>
                <c:pt idx="9">
                  <c:v>0.36799999999999999</c:v>
                </c:pt>
                <c:pt idx="10">
                  <c:v>0.318</c:v>
                </c:pt>
                <c:pt idx="11">
                  <c:v>0.36199999999999999</c:v>
                </c:pt>
                <c:pt idx="12">
                  <c:v>0.32299999999999995</c:v>
                </c:pt>
                <c:pt idx="13">
                  <c:v>0.247</c:v>
                </c:pt>
                <c:pt idx="14">
                  <c:v>0.24399999999999999</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E3D8-4805-9246-67E1B69A2C74}"/>
            </c:ext>
          </c:extLst>
        </c:ser>
        <c:ser>
          <c:idx val="3"/>
          <c:order val="3"/>
          <c:tx>
            <c:strRef>
              <c:f>Coil_Size_shortcoils!$AG$3</c:f>
              <c:strCache>
                <c:ptCount val="1"/>
                <c:pt idx="0">
                  <c:v>115</c:v>
                </c:pt>
              </c:strCache>
              <c:extLst xmlns:c15="http://schemas.microsoft.com/office/drawing/2012/chart"/>
            </c:strRef>
          </c:tx>
          <c:spPr>
            <a:ln>
              <a:solidFill>
                <a:schemeClr val="accent2"/>
              </a:solidFill>
            </a:ln>
          </c:spPr>
          <c:marker>
            <c:symbol val="square"/>
            <c:size val="5"/>
            <c:spPr>
              <a:solidFill>
                <a:schemeClr val="accent2">
                  <a:lumMod val="40000"/>
                  <a:lumOff val="60000"/>
                </a:schemeClr>
              </a:solidFill>
              <a:ln>
                <a:solidFill>
                  <a:schemeClr val="accent2"/>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extLst xmlns:c15="http://schemas.microsoft.com/office/drawing/2012/chart"/>
            </c:numRef>
          </c:xVal>
          <c:yVal>
            <c:numRef>
              <c:f>Coil_Size_shortcoils!$AI$5:$AI$19</c:f>
              <c:numCache>
                <c:formatCode>General</c:formatCode>
                <c:ptCount val="15"/>
                <c:pt idx="0">
                  <c:v>0.158</c:v>
                </c:pt>
                <c:pt idx="1">
                  <c:v>0.22600000000000001</c:v>
                </c:pt>
                <c:pt idx="2">
                  <c:v>0.308</c:v>
                </c:pt>
                <c:pt idx="3">
                  <c:v>0.35</c:v>
                </c:pt>
                <c:pt idx="4">
                  <c:v>0.42499999999999999</c:v>
                </c:pt>
                <c:pt idx="5">
                  <c:v>0.54200000000000004</c:v>
                </c:pt>
                <c:pt idx="6">
                  <c:v>0.53200000000000003</c:v>
                </c:pt>
                <c:pt idx="7">
                  <c:v>0.36299999999999999</c:v>
                </c:pt>
                <c:pt idx="8">
                  <c:v>0.185</c:v>
                </c:pt>
                <c:pt idx="9">
                  <c:v>0.14399999999999999</c:v>
                </c:pt>
                <c:pt idx="10">
                  <c:v>0.29899999999999999</c:v>
                </c:pt>
                <c:pt idx="11">
                  <c:v>7.8E-2</c:v>
                </c:pt>
                <c:pt idx="12">
                  <c:v>0.19800000000000001</c:v>
                </c:pt>
                <c:pt idx="13">
                  <c:v>0.108</c:v>
                </c:pt>
                <c:pt idx="14">
                  <c:v>8.1000000000000003E-2</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3-E3D8-4805-9246-67E1B69A2C74}"/>
            </c:ext>
          </c:extLst>
        </c:ser>
        <c:ser>
          <c:idx val="4"/>
          <c:order val="4"/>
          <c:tx>
            <c:strRef>
              <c:f>Coil_Size_shortcoils!$AJ$3</c:f>
              <c:strCache>
                <c:ptCount val="1"/>
                <c:pt idx="0">
                  <c:v>114</c:v>
                </c:pt>
              </c:strCache>
              <c:extLst xmlns:c15="http://schemas.microsoft.com/office/drawing/2012/chart"/>
            </c:strRef>
          </c:tx>
          <c:spPr>
            <a:ln>
              <a:solidFill>
                <a:srgbClr val="7030A0"/>
              </a:solidFill>
            </a:ln>
          </c:spPr>
          <c:marker>
            <c:symbol val="square"/>
            <c:size val="5"/>
            <c:spPr>
              <a:solidFill>
                <a:srgbClr val="D597CE"/>
              </a:solidFill>
              <a:ln>
                <a:solidFill>
                  <a:srgbClr val="7030A0"/>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extLst xmlns:c15="http://schemas.microsoft.com/office/drawing/2012/chart"/>
            </c:numRef>
          </c:xVal>
          <c:yVal>
            <c:numRef>
              <c:f>Coil_Size_shortcoils!$AL$5:$AL$19</c:f>
              <c:numCache>
                <c:formatCode>General</c:formatCode>
                <c:ptCount val="15"/>
                <c:pt idx="0">
                  <c:v>0.221</c:v>
                </c:pt>
                <c:pt idx="1">
                  <c:v>0.27899999999999997</c:v>
                </c:pt>
                <c:pt idx="2">
                  <c:v>0.34599999999999997</c:v>
                </c:pt>
                <c:pt idx="3">
                  <c:v>0.34699999999999998</c:v>
                </c:pt>
                <c:pt idx="4">
                  <c:v>0.32900000000000001</c:v>
                </c:pt>
                <c:pt idx="5">
                  <c:v>0.38600000000000001</c:v>
                </c:pt>
                <c:pt idx="6">
                  <c:v>0.47399999999999998</c:v>
                </c:pt>
                <c:pt idx="7">
                  <c:v>0.40800000000000003</c:v>
                </c:pt>
                <c:pt idx="8">
                  <c:v>0.38800000000000001</c:v>
                </c:pt>
                <c:pt idx="9">
                  <c:v>0.28700000000000003</c:v>
                </c:pt>
                <c:pt idx="10">
                  <c:v>0.33100000000000002</c:v>
                </c:pt>
                <c:pt idx="11">
                  <c:v>0.30299999999999999</c:v>
                </c:pt>
                <c:pt idx="12">
                  <c:v>0.30499999999999999</c:v>
                </c:pt>
                <c:pt idx="13">
                  <c:v>0.32300000000000001</c:v>
                </c:pt>
                <c:pt idx="14">
                  <c:v>0.24</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4-E3D8-4805-9246-67E1B69A2C74}"/>
            </c:ext>
          </c:extLst>
        </c:ser>
        <c:ser>
          <c:idx val="7"/>
          <c:order val="7"/>
          <c:tx>
            <c:strRef>
              <c:f>Coil_Size_shortcoils!$U$3</c:f>
              <c:strCache>
                <c:ptCount val="1"/>
                <c:pt idx="0">
                  <c:v>118</c:v>
                </c:pt>
              </c:strCache>
            </c:strRef>
          </c:tx>
          <c:spPr>
            <a:ln>
              <a:solidFill>
                <a:schemeClr val="accent6"/>
              </a:solidFill>
            </a:ln>
          </c:spPr>
          <c:marker>
            <c:symbol val="square"/>
            <c:size val="5"/>
            <c:spPr>
              <a:solidFill>
                <a:schemeClr val="accent6">
                  <a:lumMod val="40000"/>
                  <a:lumOff val="60000"/>
                </a:schemeClr>
              </a:solidFill>
              <a:ln>
                <a:solidFill>
                  <a:schemeClr val="accent6"/>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f>Coil_Size_shortcoils!$W$5:$W$19</c:f>
              <c:numCache>
                <c:formatCode>General</c:formatCode>
                <c:ptCount val="15"/>
                <c:pt idx="0">
                  <c:v>0.40200000000000002</c:v>
                </c:pt>
                <c:pt idx="1">
                  <c:v>0.67700000000000005</c:v>
                </c:pt>
                <c:pt idx="2">
                  <c:v>0.76600000000000001</c:v>
                </c:pt>
                <c:pt idx="3">
                  <c:v>0.84000000000000008</c:v>
                </c:pt>
                <c:pt idx="4">
                  <c:v>1.0049999999999999</c:v>
                </c:pt>
                <c:pt idx="5">
                  <c:v>1.032</c:v>
                </c:pt>
                <c:pt idx="6">
                  <c:v>1.073</c:v>
                </c:pt>
                <c:pt idx="7">
                  <c:v>1.0489999999999999</c:v>
                </c:pt>
                <c:pt idx="8">
                  <c:v>0.92599999999999993</c:v>
                </c:pt>
                <c:pt idx="9">
                  <c:v>0.84200000000000008</c:v>
                </c:pt>
                <c:pt idx="10">
                  <c:v>0.80600000000000005</c:v>
                </c:pt>
                <c:pt idx="11">
                  <c:v>0.748</c:v>
                </c:pt>
                <c:pt idx="12">
                  <c:v>0.67399999999999993</c:v>
                </c:pt>
                <c:pt idx="13">
                  <c:v>0.64599999999999991</c:v>
                </c:pt>
                <c:pt idx="14">
                  <c:v>0.32200000000000001</c:v>
                </c:pt>
              </c:numCache>
            </c:numRef>
          </c:yVal>
          <c:smooth val="0"/>
          <c:extLst>
            <c:ext xmlns:c16="http://schemas.microsoft.com/office/drawing/2014/chart" uri="{C3380CC4-5D6E-409C-BE32-E72D297353CC}">
              <c16:uniqueId val="{00000005-E3D8-4805-9246-67E1B69A2C74}"/>
            </c:ext>
          </c:extLst>
        </c:ser>
        <c:ser>
          <c:idx val="8"/>
          <c:order val="8"/>
          <c:tx>
            <c:strRef>
              <c:f>Coil_Size_shortcoils!$R$3</c:f>
              <c:strCache>
                <c:ptCount val="1"/>
                <c:pt idx="0">
                  <c:v>119</c:v>
                </c:pt>
              </c:strCache>
            </c:strRef>
          </c:tx>
          <c:spPr>
            <a:ln>
              <a:solidFill>
                <a:schemeClr val="tx1"/>
              </a:solidFill>
            </a:ln>
          </c:spPr>
          <c:marker>
            <c:symbol val="square"/>
            <c:size val="5"/>
            <c:spPr>
              <a:ln>
                <a:solidFill>
                  <a:schemeClr val="tx1"/>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f>Coil_Size_shortcoils!$T$5:$T$19</c:f>
              <c:numCache>
                <c:formatCode>General</c:formatCode>
                <c:ptCount val="15"/>
                <c:pt idx="0">
                  <c:v>0.42599999999999999</c:v>
                </c:pt>
                <c:pt idx="1">
                  <c:v>0.55099999999999993</c:v>
                </c:pt>
                <c:pt idx="2">
                  <c:v>0.58499999999999996</c:v>
                </c:pt>
                <c:pt idx="3">
                  <c:v>0.6379999999999999</c:v>
                </c:pt>
                <c:pt idx="4">
                  <c:v>0.61699999999999999</c:v>
                </c:pt>
                <c:pt idx="5">
                  <c:v>0.65500000000000003</c:v>
                </c:pt>
                <c:pt idx="6">
                  <c:v>0.73599999999999999</c:v>
                </c:pt>
                <c:pt idx="7">
                  <c:v>0.70799999999999996</c:v>
                </c:pt>
                <c:pt idx="8">
                  <c:v>0.65200000000000002</c:v>
                </c:pt>
                <c:pt idx="9">
                  <c:v>0.57799999999999996</c:v>
                </c:pt>
                <c:pt idx="10">
                  <c:v>0.51500000000000001</c:v>
                </c:pt>
                <c:pt idx="11">
                  <c:v>0.32800000000000001</c:v>
                </c:pt>
                <c:pt idx="12">
                  <c:v>0.39400000000000002</c:v>
                </c:pt>
                <c:pt idx="13">
                  <c:v>0.30500000000000005</c:v>
                </c:pt>
                <c:pt idx="14">
                  <c:v>0.28000000000000003</c:v>
                </c:pt>
              </c:numCache>
            </c:numRef>
          </c:yVal>
          <c:smooth val="0"/>
          <c:extLst>
            <c:ext xmlns:c16="http://schemas.microsoft.com/office/drawing/2014/chart" uri="{C3380CC4-5D6E-409C-BE32-E72D297353CC}">
              <c16:uniqueId val="{00000006-E3D8-4805-9246-67E1B69A2C74}"/>
            </c:ext>
          </c:extLst>
        </c:ser>
        <c:ser>
          <c:idx val="9"/>
          <c:order val="9"/>
          <c:tx>
            <c:strRef>
              <c:f>Coil_Size_shortcoils!$F$3</c:f>
              <c:strCache>
                <c:ptCount val="1"/>
                <c:pt idx="0">
                  <c:v>122</c:v>
                </c:pt>
              </c:strCache>
            </c:strRef>
          </c:tx>
          <c:spPr>
            <a:ln>
              <a:solidFill>
                <a:schemeClr val="accent5"/>
              </a:solidFill>
            </a:ln>
          </c:spPr>
          <c:marker>
            <c:symbol val="square"/>
            <c:size val="5"/>
            <c:spPr>
              <a:solidFill>
                <a:schemeClr val="accent5">
                  <a:lumMod val="60000"/>
                  <a:lumOff val="40000"/>
                </a:schemeClr>
              </a:solidFill>
              <a:ln>
                <a:solidFill>
                  <a:schemeClr val="accent5"/>
                </a:solidFill>
              </a:ln>
            </c:spPr>
          </c:marker>
          <c:xVal>
            <c:numRef>
              <c:f>Coil_Size_shortcoils!$B$5:$B$19</c:f>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f>Coil_Size_shortcoils!$H$5:$H$19</c:f>
              <c:numCache>
                <c:formatCode>General</c:formatCode>
                <c:ptCount val="15"/>
                <c:pt idx="0">
                  <c:v>0.255</c:v>
                </c:pt>
                <c:pt idx="1">
                  <c:v>0.30200000000000005</c:v>
                </c:pt>
                <c:pt idx="2">
                  <c:v>0.27900000000000003</c:v>
                </c:pt>
                <c:pt idx="3">
                  <c:v>0.24800000000000003</c:v>
                </c:pt>
                <c:pt idx="4">
                  <c:v>0.24600000000000002</c:v>
                </c:pt>
                <c:pt idx="5">
                  <c:v>0.193</c:v>
                </c:pt>
                <c:pt idx="6">
                  <c:v>0.23200000000000001</c:v>
                </c:pt>
                <c:pt idx="7">
                  <c:v>0.22900000000000001</c:v>
                </c:pt>
                <c:pt idx="8">
                  <c:v>0.22600000000000001</c:v>
                </c:pt>
                <c:pt idx="9">
                  <c:v>0.19599999999999998</c:v>
                </c:pt>
                <c:pt idx="10">
                  <c:v>0.187</c:v>
                </c:pt>
                <c:pt idx="11">
                  <c:v>0.17799999999999999</c:v>
                </c:pt>
                <c:pt idx="12">
                  <c:v>0.14900000000000002</c:v>
                </c:pt>
                <c:pt idx="13">
                  <c:v>0.129</c:v>
                </c:pt>
                <c:pt idx="14">
                  <c:v>7.3999999999999996E-2</c:v>
                </c:pt>
              </c:numCache>
            </c:numRef>
          </c:yVal>
          <c:smooth val="0"/>
          <c:extLst>
            <c:ext xmlns:c16="http://schemas.microsoft.com/office/drawing/2014/chart" uri="{C3380CC4-5D6E-409C-BE32-E72D297353CC}">
              <c16:uniqueId val="{00000007-E3D8-4805-9246-67E1B69A2C74}"/>
            </c:ext>
          </c:extLst>
        </c:ser>
        <c:dLbls>
          <c:showLegendKey val="0"/>
          <c:showVal val="0"/>
          <c:showCatName val="0"/>
          <c:showSerName val="0"/>
          <c:showPercent val="0"/>
          <c:showBubbleSize val="0"/>
        </c:dLbls>
        <c:axId val="833348480"/>
        <c:axId val="833348808"/>
        <c:extLst>
          <c:ext xmlns:c15="http://schemas.microsoft.com/office/drawing/2012/chart" uri="{02D57815-91ED-43cb-92C2-25804820EDAC}">
            <c15:filteredScatterSeries>
              <c15:ser>
                <c:idx val="5"/>
                <c:order val="5"/>
                <c:tx>
                  <c:strRef>
                    <c:extLst>
                      <c:ext uri="{02D57815-91ED-43cb-92C2-25804820EDAC}">
                        <c15:formulaRef>
                          <c15:sqref>Coil_Size_shortcoils!$O$3</c15:sqref>
                        </c15:formulaRef>
                      </c:ext>
                    </c:extLst>
                    <c:strCache>
                      <c:ptCount val="1"/>
                      <c:pt idx="0">
                        <c:v>120 BIS</c:v>
                      </c:pt>
                    </c:strCache>
                  </c:strRef>
                </c:tx>
                <c:spPr>
                  <a:ln>
                    <a:solidFill>
                      <a:schemeClr val="accent2">
                        <a:lumMod val="40000"/>
                        <a:lumOff val="60000"/>
                      </a:schemeClr>
                    </a:solidFill>
                  </a:ln>
                </c:spPr>
                <c:marker>
                  <c:spPr>
                    <a:solidFill>
                      <a:schemeClr val="accent2">
                        <a:lumMod val="40000"/>
                        <a:lumOff val="60000"/>
                      </a:schemeClr>
                    </a:solidFill>
                    <a:ln>
                      <a:solidFill>
                        <a:schemeClr val="accent2">
                          <a:lumMod val="40000"/>
                          <a:lumOff val="60000"/>
                        </a:schemeClr>
                      </a:solidFill>
                    </a:ln>
                  </c:spPr>
                </c:marker>
                <c:xVal>
                  <c:numRef>
                    <c:extLst>
                      <c:ext uri="{02D57815-91ED-43cb-92C2-25804820EDAC}">
                        <c15:formulaRef>
                          <c15:sqref>Coil_Size_shortcoils!$B$5:$B$19</c15:sqref>
                        </c15:formulaRef>
                      </c:ext>
                    </c:extLst>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extLst>
                      <c:ext uri="{02D57815-91ED-43cb-92C2-25804820EDAC}">
                        <c15:formulaRef>
                          <c15:sqref>Coil_Size_shortcoils!$Q$5:$Q$19</c15:sqref>
                        </c15:formulaRef>
                      </c:ext>
                    </c:extLst>
                    <c:numCache>
                      <c:formatCode>General</c:formatCode>
                      <c:ptCount val="15"/>
                      <c:pt idx="0">
                        <c:v>8.5999999999999993E-2</c:v>
                      </c:pt>
                      <c:pt idx="1">
                        <c:v>0.121</c:v>
                      </c:pt>
                      <c:pt idx="2">
                        <c:v>0.155</c:v>
                      </c:pt>
                      <c:pt idx="3">
                        <c:v>0.14399999999999999</c:v>
                      </c:pt>
                      <c:pt idx="4">
                        <c:v>7.9000000000000001E-2</c:v>
                      </c:pt>
                      <c:pt idx="5">
                        <c:v>6.4000000000000001E-2</c:v>
                      </c:pt>
                      <c:pt idx="6">
                        <c:v>0.11800000000000001</c:v>
                      </c:pt>
                      <c:pt idx="7">
                        <c:v>0.09</c:v>
                      </c:pt>
                      <c:pt idx="8">
                        <c:v>8.8999999999999996E-2</c:v>
                      </c:pt>
                      <c:pt idx="9">
                        <c:v>7.3999999999999996E-2</c:v>
                      </c:pt>
                      <c:pt idx="10">
                        <c:v>8.5999999999999993E-2</c:v>
                      </c:pt>
                      <c:pt idx="11">
                        <c:v>0.14500000000000002</c:v>
                      </c:pt>
                      <c:pt idx="12">
                        <c:v>0.23299999999999998</c:v>
                      </c:pt>
                      <c:pt idx="13">
                        <c:v>0.20700000000000002</c:v>
                      </c:pt>
                      <c:pt idx="14">
                        <c:v>0.158</c:v>
                      </c:pt>
                    </c:numCache>
                  </c:numRef>
                </c:yVal>
                <c:smooth val="0"/>
                <c:extLst>
                  <c:ext xmlns:c16="http://schemas.microsoft.com/office/drawing/2014/chart" uri="{C3380CC4-5D6E-409C-BE32-E72D297353CC}">
                    <c16:uniqueId val="{00000008-E3D8-4805-9246-67E1B69A2C74}"/>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Coil_Size_shortcoils!$X$3</c15:sqref>
                        </c15:formulaRef>
                      </c:ext>
                    </c:extLst>
                    <c:strCache>
                      <c:ptCount val="1"/>
                      <c:pt idx="0">
                        <c:v>118 Alejandro</c:v>
                      </c:pt>
                    </c:strCache>
                  </c:strRef>
                </c:tx>
                <c:spPr>
                  <a:ln>
                    <a:solidFill>
                      <a:schemeClr val="accent6">
                        <a:lumMod val="40000"/>
                        <a:lumOff val="60000"/>
                      </a:schemeClr>
                    </a:solidFill>
                  </a:ln>
                </c:spPr>
                <c:marker>
                  <c:spPr>
                    <a:ln>
                      <a:solidFill>
                        <a:schemeClr val="accent6">
                          <a:lumMod val="40000"/>
                          <a:lumOff val="60000"/>
                        </a:schemeClr>
                      </a:solidFill>
                    </a:ln>
                  </c:spPr>
                </c:marker>
                <c:xVal>
                  <c:numRef>
                    <c:extLst xmlns:c15="http://schemas.microsoft.com/office/drawing/2012/chart">
                      <c:ext xmlns:c15="http://schemas.microsoft.com/office/drawing/2012/chart" uri="{02D57815-91ED-43cb-92C2-25804820EDAC}">
                        <c15:formulaRef>
                          <c15:sqref>Coil_Size_shortcoils!$B$5:$B$19</c15:sqref>
                        </c15:formulaRef>
                      </c:ext>
                    </c:extLst>
                    <c:numCache>
                      <c:formatCode>General</c:formatCode>
                      <c:ptCount val="15"/>
                      <c:pt idx="0">
                        <c:v>50</c:v>
                      </c:pt>
                      <c:pt idx="1">
                        <c:v>150</c:v>
                      </c:pt>
                      <c:pt idx="2">
                        <c:v>250</c:v>
                      </c:pt>
                      <c:pt idx="3">
                        <c:v>350</c:v>
                      </c:pt>
                      <c:pt idx="4">
                        <c:v>450</c:v>
                      </c:pt>
                      <c:pt idx="5">
                        <c:v>550</c:v>
                      </c:pt>
                      <c:pt idx="6">
                        <c:v>650</c:v>
                      </c:pt>
                      <c:pt idx="7">
                        <c:v>750</c:v>
                      </c:pt>
                      <c:pt idx="8">
                        <c:v>850</c:v>
                      </c:pt>
                      <c:pt idx="9">
                        <c:v>950</c:v>
                      </c:pt>
                      <c:pt idx="10">
                        <c:v>1050</c:v>
                      </c:pt>
                      <c:pt idx="11">
                        <c:v>1150</c:v>
                      </c:pt>
                      <c:pt idx="12">
                        <c:v>1250</c:v>
                      </c:pt>
                      <c:pt idx="13">
                        <c:v>1350</c:v>
                      </c:pt>
                      <c:pt idx="14">
                        <c:v>1450</c:v>
                      </c:pt>
                    </c:numCache>
                  </c:numRef>
                </c:xVal>
                <c:yVal>
                  <c:numRef>
                    <c:extLst xmlns:c15="http://schemas.microsoft.com/office/drawing/2012/chart">
                      <c:ext xmlns:c15="http://schemas.microsoft.com/office/drawing/2012/chart" uri="{02D57815-91ED-43cb-92C2-25804820EDAC}">
                        <c15:formulaRef>
                          <c15:sqref>Coil_Size_shortcoils!$Z$5:$Z$19</c15:sqref>
                        </c15:formulaRef>
                      </c:ext>
                    </c:extLst>
                    <c:numCache>
                      <c:formatCode>General</c:formatCode>
                      <c:ptCount val="15"/>
                      <c:pt idx="0">
                        <c:v>0.40700000000000003</c:v>
                      </c:pt>
                      <c:pt idx="1">
                        <c:v>0.68599999999999994</c:v>
                      </c:pt>
                      <c:pt idx="2">
                        <c:v>0.80400000000000005</c:v>
                      </c:pt>
                      <c:pt idx="3">
                        <c:v>0.878</c:v>
                      </c:pt>
                      <c:pt idx="4">
                        <c:v>1.0390000000000001</c:v>
                      </c:pt>
                      <c:pt idx="5">
                        <c:v>1.0819999999999999</c:v>
                      </c:pt>
                      <c:pt idx="6">
                        <c:v>1.103</c:v>
                      </c:pt>
                      <c:pt idx="7">
                        <c:v>1.0649999999999999</c:v>
                      </c:pt>
                      <c:pt idx="8">
                        <c:v>0.89700000000000002</c:v>
                      </c:pt>
                      <c:pt idx="9">
                        <c:v>0.78299999999999992</c:v>
                      </c:pt>
                      <c:pt idx="10">
                        <c:v>0.754</c:v>
                      </c:pt>
                      <c:pt idx="11">
                        <c:v>0.66300000000000003</c:v>
                      </c:pt>
                      <c:pt idx="12">
                        <c:v>0.56400000000000006</c:v>
                      </c:pt>
                      <c:pt idx="13">
                        <c:v>0.47899999999999998</c:v>
                      </c:pt>
                      <c:pt idx="14">
                        <c:v>0.22</c:v>
                      </c:pt>
                    </c:numCache>
                  </c:numRef>
                </c:yVal>
                <c:smooth val="0"/>
                <c:extLst xmlns:c15="http://schemas.microsoft.com/office/drawing/2012/chart">
                  <c:ext xmlns:c16="http://schemas.microsoft.com/office/drawing/2014/chart" uri="{C3380CC4-5D6E-409C-BE32-E72D297353CC}">
                    <c16:uniqueId val="{00000009-E3D8-4805-9246-67E1B69A2C74}"/>
                  </c:ext>
                </c:extLst>
              </c15:ser>
            </c15:filteredScatterSeries>
          </c:ext>
        </c:extLst>
      </c:scatterChart>
      <c:valAx>
        <c:axId val="833348480"/>
        <c:scaling>
          <c:orientation val="minMax"/>
        </c:scaling>
        <c:delete val="0"/>
        <c:axPos val="b"/>
        <c:title>
          <c:tx>
            <c:rich>
              <a:bodyPr/>
              <a:lstStyle/>
              <a:p>
                <a:pPr>
                  <a:defRPr/>
                </a:pPr>
                <a:r>
                  <a:rPr lang="en-GB"/>
                  <a:t>Position [mm]</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ES"/>
          </a:p>
        </c:txPr>
        <c:crossAx val="833348808"/>
        <c:crosses val="autoZero"/>
        <c:crossBetween val="midCat"/>
      </c:valAx>
      <c:valAx>
        <c:axId val="833348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GB"/>
                  <a:t>Deviation to nominal [mm]</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ES"/>
          </a:p>
        </c:txPr>
        <c:crossAx val="833348480"/>
        <c:crosses val="autoZero"/>
        <c:crossBetween val="midCat"/>
      </c:valAx>
    </c:plotArea>
    <c:legend>
      <c:legendPos val="r"/>
      <c:overlay val="0"/>
    </c:legend>
    <c:plotVisOnly val="1"/>
    <c:dispBlanksAs val="gap"/>
    <c:showDLblsOverMax val="0"/>
  </c:chart>
  <c:txPr>
    <a:bodyPr/>
    <a:lstStyle/>
    <a:p>
      <a:pPr>
        <a:defRPr sz="400"/>
      </a:pPr>
      <a:endParaRPr lang="es-ES"/>
    </a:p>
  </c:txPr>
  <c:externalData r:id="rId2">
    <c:autoUpdate val="0"/>
  </c:externalData>
</c:chartSpace>
</file>

<file path=ppt/diagrams/_rels/data2.xml.rels><?xml version="1.0" encoding="UTF-8" standalone="yes"?>
<Relationships xmlns="http://schemas.openxmlformats.org/package/2006/relationships"><Relationship Id="rId1" Type="http://schemas.openxmlformats.org/officeDocument/2006/relationships/image" Target="../media/image18.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C92AF1-A3F8-47E9-80C9-D8D6A9B47E96}" type="doc">
      <dgm:prSet loTypeId="urn:microsoft.com/office/officeart/2005/8/layout/hProcess9" loCatId="process" qsTypeId="urn:microsoft.com/office/officeart/2005/8/quickstyle/simple1" qsCatId="simple" csTypeId="urn:microsoft.com/office/officeart/2005/8/colors/accent0_1" csCatId="mainScheme" phldr="1"/>
      <dgm:spPr/>
    </dgm:pt>
    <dgm:pt modelId="{6A37BBA4-CD3E-4956-9F8B-B33A13344D1F}">
      <dgm:prSet phldrT="[Text]"/>
      <dgm:spPr>
        <a:xfrm>
          <a:off x="4060" y="575119"/>
          <a:ext cx="1216737" cy="766826"/>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pPr algn="ctr"/>
          <a:r>
            <a:rPr lang="en-GB" dirty="0">
              <a:solidFill>
                <a:srgbClr val="0C377B">
                  <a:hueOff val="0"/>
                  <a:satOff val="0"/>
                  <a:lumOff val="0"/>
                  <a:alphaOff val="0"/>
                </a:srgbClr>
              </a:solidFill>
              <a:latin typeface="Arial"/>
              <a:ea typeface="+mn-ea"/>
              <a:cs typeface="+mn-cs"/>
            </a:rPr>
            <a:t>Coil clamping</a:t>
          </a:r>
        </a:p>
      </dgm:t>
    </dgm:pt>
    <dgm:pt modelId="{01EE7AF1-71EC-482B-BDB1-BA5258C9D603}" type="parTrans" cxnId="{1BD47A46-A8A5-4D0F-ADFC-887180A547B0}">
      <dgm:prSet/>
      <dgm:spPr/>
      <dgm:t>
        <a:bodyPr/>
        <a:lstStyle/>
        <a:p>
          <a:pPr algn="ctr"/>
          <a:endParaRPr lang="en-GB"/>
        </a:p>
      </dgm:t>
    </dgm:pt>
    <dgm:pt modelId="{4CDB5D60-A1A8-4340-B066-7AD0EC5366B9}" type="sibTrans" cxnId="{1BD47A46-A8A5-4D0F-ADFC-887180A547B0}">
      <dgm:prSet/>
      <dgm:spPr/>
      <dgm:t>
        <a:bodyPr/>
        <a:lstStyle/>
        <a:p>
          <a:pPr algn="ctr"/>
          <a:endParaRPr lang="en-GB"/>
        </a:p>
      </dgm:t>
    </dgm:pt>
    <dgm:pt modelId="{CC4ADA54-7DB3-48F0-94CA-F4663D147C5A}">
      <dgm:prSet phldrT="[Text]"/>
      <dgm:spPr>
        <a:xfrm>
          <a:off x="1281708" y="575119"/>
          <a:ext cx="1216737" cy="766826"/>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pPr algn="ctr"/>
          <a:r>
            <a:rPr lang="en-GB" dirty="0">
              <a:solidFill>
                <a:srgbClr val="0C377B">
                  <a:hueOff val="0"/>
                  <a:satOff val="0"/>
                  <a:lumOff val="0"/>
                  <a:alphaOff val="0"/>
                </a:srgbClr>
              </a:solidFill>
              <a:latin typeface="Arial"/>
              <a:ea typeface="+mn-ea"/>
              <a:cs typeface="+mn-cs"/>
            </a:rPr>
            <a:t>Data acquisition</a:t>
          </a:r>
        </a:p>
      </dgm:t>
    </dgm:pt>
    <dgm:pt modelId="{EF3959E3-C5E1-4FCD-81EB-BD7728A8FFCA}" type="parTrans" cxnId="{A5E7C482-05CB-4EE2-AE1F-BFE69C2810A7}">
      <dgm:prSet/>
      <dgm:spPr/>
      <dgm:t>
        <a:bodyPr/>
        <a:lstStyle/>
        <a:p>
          <a:pPr algn="ctr"/>
          <a:endParaRPr lang="en-GB"/>
        </a:p>
      </dgm:t>
    </dgm:pt>
    <dgm:pt modelId="{B019C079-40B4-493C-801D-56296B864D1F}" type="sibTrans" cxnId="{A5E7C482-05CB-4EE2-AE1F-BFE69C2810A7}">
      <dgm:prSet/>
      <dgm:spPr/>
      <dgm:t>
        <a:bodyPr/>
        <a:lstStyle/>
        <a:p>
          <a:pPr algn="ctr"/>
          <a:endParaRPr lang="en-GB"/>
        </a:p>
      </dgm:t>
    </dgm:pt>
    <dgm:pt modelId="{22376DFB-34B4-4976-BA2F-99278DE13BE7}">
      <dgm:prSet phldrT="[Text]"/>
      <dgm:spPr>
        <a:xfrm>
          <a:off x="2559356" y="575119"/>
          <a:ext cx="1216737" cy="766826"/>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pPr algn="ctr"/>
          <a:r>
            <a:rPr lang="en-GB" dirty="0">
              <a:solidFill>
                <a:srgbClr val="0C377B">
                  <a:hueOff val="0"/>
                  <a:satOff val="0"/>
                  <a:lumOff val="0"/>
                  <a:alphaOff val="0"/>
                </a:srgbClr>
              </a:solidFill>
              <a:latin typeface="Arial"/>
              <a:ea typeface="+mn-ea"/>
              <a:cs typeface="+mn-cs"/>
            </a:rPr>
            <a:t>Analysis</a:t>
          </a:r>
        </a:p>
      </dgm:t>
    </dgm:pt>
    <dgm:pt modelId="{9488D962-F62A-480F-975B-D8937D729420}" type="parTrans" cxnId="{04D931D3-C46F-42D7-98E4-A37CC9B7B126}">
      <dgm:prSet/>
      <dgm:spPr/>
      <dgm:t>
        <a:bodyPr/>
        <a:lstStyle/>
        <a:p>
          <a:pPr algn="ctr"/>
          <a:endParaRPr lang="en-GB"/>
        </a:p>
      </dgm:t>
    </dgm:pt>
    <dgm:pt modelId="{B9E1B7E3-981C-4F34-AC01-E151D21F2211}" type="sibTrans" cxnId="{04D931D3-C46F-42D7-98E4-A37CC9B7B126}">
      <dgm:prSet/>
      <dgm:spPr/>
      <dgm:t>
        <a:bodyPr/>
        <a:lstStyle/>
        <a:p>
          <a:pPr algn="ctr"/>
          <a:endParaRPr lang="en-GB"/>
        </a:p>
      </dgm:t>
    </dgm:pt>
    <dgm:pt modelId="{E2C4E3A9-8441-433D-9228-3779915CBC1A}" type="pres">
      <dgm:prSet presAssocID="{F5C92AF1-A3F8-47E9-80C9-D8D6A9B47E96}" presName="CompostProcess" presStyleCnt="0">
        <dgm:presLayoutVars>
          <dgm:dir/>
          <dgm:resizeHandles val="exact"/>
        </dgm:presLayoutVars>
      </dgm:prSet>
      <dgm:spPr/>
    </dgm:pt>
    <dgm:pt modelId="{A5AEDEDA-8A6F-4BC9-A818-6D1F48390142}" type="pres">
      <dgm:prSet presAssocID="{F5C92AF1-A3F8-47E9-80C9-D8D6A9B47E96}" presName="arrow" presStyleLbl="bgShp" presStyleIdx="0" presStyleCnt="1"/>
      <dgm:spPr>
        <a:xfrm>
          <a:off x="283511" y="0"/>
          <a:ext cx="3213131" cy="1917065"/>
        </a:xfrm>
        <a:prstGeom prst="rightArrow">
          <a:avLst/>
        </a:prstGeom>
        <a:solidFill>
          <a:srgbClr val="0C377B">
            <a:tint val="40000"/>
            <a:hueOff val="0"/>
            <a:satOff val="0"/>
            <a:lumOff val="0"/>
            <a:alphaOff val="0"/>
          </a:srgbClr>
        </a:solidFill>
        <a:ln>
          <a:noFill/>
        </a:ln>
        <a:effectLst/>
      </dgm:spPr>
    </dgm:pt>
    <dgm:pt modelId="{A0E1205E-4C2C-4A1F-9537-E952A9C05FBC}" type="pres">
      <dgm:prSet presAssocID="{F5C92AF1-A3F8-47E9-80C9-D8D6A9B47E96}" presName="linearProcess" presStyleCnt="0"/>
      <dgm:spPr/>
    </dgm:pt>
    <dgm:pt modelId="{0E7F9888-636B-4DF6-9991-BFCEEEF83760}" type="pres">
      <dgm:prSet presAssocID="{6A37BBA4-CD3E-4956-9F8B-B33A13344D1F}" presName="textNode" presStyleLbl="node1" presStyleIdx="0" presStyleCnt="3">
        <dgm:presLayoutVars>
          <dgm:bulletEnabled val="1"/>
        </dgm:presLayoutVars>
      </dgm:prSet>
      <dgm:spPr/>
    </dgm:pt>
    <dgm:pt modelId="{D19A507F-6982-467C-B82C-BB347A0B1F77}" type="pres">
      <dgm:prSet presAssocID="{4CDB5D60-A1A8-4340-B066-7AD0EC5366B9}" presName="sibTrans" presStyleCnt="0"/>
      <dgm:spPr/>
    </dgm:pt>
    <dgm:pt modelId="{F2A86BE6-993F-4205-9629-FB74D07A891E}" type="pres">
      <dgm:prSet presAssocID="{CC4ADA54-7DB3-48F0-94CA-F4663D147C5A}" presName="textNode" presStyleLbl="node1" presStyleIdx="1" presStyleCnt="3">
        <dgm:presLayoutVars>
          <dgm:bulletEnabled val="1"/>
        </dgm:presLayoutVars>
      </dgm:prSet>
      <dgm:spPr/>
    </dgm:pt>
    <dgm:pt modelId="{2569D3FE-9766-4997-9E83-4B79A47AAEC3}" type="pres">
      <dgm:prSet presAssocID="{B019C079-40B4-493C-801D-56296B864D1F}" presName="sibTrans" presStyleCnt="0"/>
      <dgm:spPr/>
    </dgm:pt>
    <dgm:pt modelId="{D81E6097-D808-45E3-B2E0-BEB1C0DBA083}" type="pres">
      <dgm:prSet presAssocID="{22376DFB-34B4-4976-BA2F-99278DE13BE7}" presName="textNode" presStyleLbl="node1" presStyleIdx="2" presStyleCnt="3">
        <dgm:presLayoutVars>
          <dgm:bulletEnabled val="1"/>
        </dgm:presLayoutVars>
      </dgm:prSet>
      <dgm:spPr/>
    </dgm:pt>
  </dgm:ptLst>
  <dgm:cxnLst>
    <dgm:cxn modelId="{1BD47A46-A8A5-4D0F-ADFC-887180A547B0}" srcId="{F5C92AF1-A3F8-47E9-80C9-D8D6A9B47E96}" destId="{6A37BBA4-CD3E-4956-9F8B-B33A13344D1F}" srcOrd="0" destOrd="0" parTransId="{01EE7AF1-71EC-482B-BDB1-BA5258C9D603}" sibTransId="{4CDB5D60-A1A8-4340-B066-7AD0EC5366B9}"/>
    <dgm:cxn modelId="{78F23074-4545-47CF-B25F-6DA9D7ABEEA6}" type="presOf" srcId="{6A37BBA4-CD3E-4956-9F8B-B33A13344D1F}" destId="{0E7F9888-636B-4DF6-9991-BFCEEEF83760}" srcOrd="0" destOrd="0" presId="urn:microsoft.com/office/officeart/2005/8/layout/hProcess9"/>
    <dgm:cxn modelId="{A5E7C482-05CB-4EE2-AE1F-BFE69C2810A7}" srcId="{F5C92AF1-A3F8-47E9-80C9-D8D6A9B47E96}" destId="{CC4ADA54-7DB3-48F0-94CA-F4663D147C5A}" srcOrd="1" destOrd="0" parTransId="{EF3959E3-C5E1-4FCD-81EB-BD7728A8FFCA}" sibTransId="{B019C079-40B4-493C-801D-56296B864D1F}"/>
    <dgm:cxn modelId="{ACD588A2-37A7-4751-A489-C3A258C44277}" type="presOf" srcId="{CC4ADA54-7DB3-48F0-94CA-F4663D147C5A}" destId="{F2A86BE6-993F-4205-9629-FB74D07A891E}" srcOrd="0" destOrd="0" presId="urn:microsoft.com/office/officeart/2005/8/layout/hProcess9"/>
    <dgm:cxn modelId="{04D931D3-C46F-42D7-98E4-A37CC9B7B126}" srcId="{F5C92AF1-A3F8-47E9-80C9-D8D6A9B47E96}" destId="{22376DFB-34B4-4976-BA2F-99278DE13BE7}" srcOrd="2" destOrd="0" parTransId="{9488D962-F62A-480F-975B-D8937D729420}" sibTransId="{B9E1B7E3-981C-4F34-AC01-E151D21F2211}"/>
    <dgm:cxn modelId="{AC49DEE1-D09A-43D6-B979-DC6419681D5B}" type="presOf" srcId="{F5C92AF1-A3F8-47E9-80C9-D8D6A9B47E96}" destId="{E2C4E3A9-8441-433D-9228-3779915CBC1A}" srcOrd="0" destOrd="0" presId="urn:microsoft.com/office/officeart/2005/8/layout/hProcess9"/>
    <dgm:cxn modelId="{F623F6FA-2625-441C-9527-0B6876F70802}" type="presOf" srcId="{22376DFB-34B4-4976-BA2F-99278DE13BE7}" destId="{D81E6097-D808-45E3-B2E0-BEB1C0DBA083}" srcOrd="0" destOrd="0" presId="urn:microsoft.com/office/officeart/2005/8/layout/hProcess9"/>
    <dgm:cxn modelId="{5E796A9C-9261-4A78-A2FA-A3383732C5BE}" type="presParOf" srcId="{E2C4E3A9-8441-433D-9228-3779915CBC1A}" destId="{A5AEDEDA-8A6F-4BC9-A818-6D1F48390142}" srcOrd="0" destOrd="0" presId="urn:microsoft.com/office/officeart/2005/8/layout/hProcess9"/>
    <dgm:cxn modelId="{BF71A6CD-0529-4408-84CD-07DB5EFC2705}" type="presParOf" srcId="{E2C4E3A9-8441-433D-9228-3779915CBC1A}" destId="{A0E1205E-4C2C-4A1F-9537-E952A9C05FBC}" srcOrd="1" destOrd="0" presId="urn:microsoft.com/office/officeart/2005/8/layout/hProcess9"/>
    <dgm:cxn modelId="{C33789B9-83E3-4D34-A4F6-F547343A8249}" type="presParOf" srcId="{A0E1205E-4C2C-4A1F-9537-E952A9C05FBC}" destId="{0E7F9888-636B-4DF6-9991-BFCEEEF83760}" srcOrd="0" destOrd="0" presId="urn:microsoft.com/office/officeart/2005/8/layout/hProcess9"/>
    <dgm:cxn modelId="{877C4482-89EA-4693-81FE-CB453CBFD051}" type="presParOf" srcId="{A0E1205E-4C2C-4A1F-9537-E952A9C05FBC}" destId="{D19A507F-6982-467C-B82C-BB347A0B1F77}" srcOrd="1" destOrd="0" presId="urn:microsoft.com/office/officeart/2005/8/layout/hProcess9"/>
    <dgm:cxn modelId="{28D22E6A-AB05-4E12-8838-6084968E4410}" type="presParOf" srcId="{A0E1205E-4C2C-4A1F-9537-E952A9C05FBC}" destId="{F2A86BE6-993F-4205-9629-FB74D07A891E}" srcOrd="2" destOrd="0" presId="urn:microsoft.com/office/officeart/2005/8/layout/hProcess9"/>
    <dgm:cxn modelId="{E96A51CB-0507-46EE-82FD-DD98ED172E97}" type="presParOf" srcId="{A0E1205E-4C2C-4A1F-9537-E952A9C05FBC}" destId="{2569D3FE-9766-4997-9E83-4B79A47AAEC3}" srcOrd="3" destOrd="0" presId="urn:microsoft.com/office/officeart/2005/8/layout/hProcess9"/>
    <dgm:cxn modelId="{0177C07B-C4BB-45C2-84F3-6AE4A61EEAE5}" type="presParOf" srcId="{A0E1205E-4C2C-4A1F-9537-E952A9C05FBC}" destId="{D81E6097-D808-45E3-B2E0-BEB1C0DBA083}"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3FD668-9A9B-454D-A228-52353E58753D}" type="doc">
      <dgm:prSet loTypeId="urn:microsoft.com/office/officeart/2005/8/layout/process5" loCatId="process" qsTypeId="urn:microsoft.com/office/officeart/2005/8/quickstyle/simple1" qsCatId="simple" csTypeId="urn:microsoft.com/office/officeart/2005/8/colors/accent0_1" csCatId="mainScheme" phldr="1"/>
      <dgm:spPr/>
      <dgm:t>
        <a:bodyPr/>
        <a:lstStyle/>
        <a:p>
          <a:endParaRPr lang="en-GB"/>
        </a:p>
      </dgm:t>
    </dgm:pt>
    <dgm:pt modelId="{25F48445-24A4-4C4D-8C15-74255A840720}">
      <dgm:prSet phldrT="[Text]"/>
      <dgm:spPr>
        <a:xfrm>
          <a:off x="7143" y="1001183"/>
          <a:ext cx="2135187" cy="1281112"/>
        </a:xfr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r>
            <a:rPr lang="en-GB" dirty="0">
              <a:solidFill>
                <a:srgbClr val="0C377B">
                  <a:hueOff val="0"/>
                  <a:satOff val="0"/>
                  <a:lumOff val="0"/>
                  <a:alphaOff val="0"/>
                </a:srgbClr>
              </a:solidFill>
              <a:latin typeface="Arial"/>
              <a:ea typeface="+mn-ea"/>
              <a:cs typeface="+mn-cs"/>
            </a:rPr>
            <a:t>Device compensation (already warmed-up)</a:t>
          </a:r>
        </a:p>
      </dgm:t>
    </dgm:pt>
    <dgm:pt modelId="{34611A7B-9A7E-4ABD-BC5F-FCA1B4DC4330}" type="parTrans" cxnId="{B87846B5-128A-42BF-8363-E4CE31EB996A}">
      <dgm:prSet/>
      <dgm:spPr/>
      <dgm:t>
        <a:bodyPr/>
        <a:lstStyle/>
        <a:p>
          <a:endParaRPr lang="en-GB"/>
        </a:p>
      </dgm:t>
    </dgm:pt>
    <dgm:pt modelId="{97FCD78B-709E-4292-A961-B8F930796103}" type="sibTrans" cxnId="{B87846B5-128A-42BF-8363-E4CE31EB996A}">
      <dgm:prSet/>
      <dgm:spPr>
        <a:xfrm>
          <a:off x="2330227" y="1376976"/>
          <a:ext cx="452659" cy="529526"/>
        </a:xfrm>
        <a:solidFill>
          <a:srgbClr val="0C377B">
            <a:tint val="60000"/>
            <a:hueOff val="0"/>
            <a:satOff val="0"/>
            <a:lumOff val="0"/>
            <a:alphaOff val="0"/>
          </a:srgbClr>
        </a:solidFill>
        <a:ln>
          <a:noFill/>
        </a:ln>
        <a:effectLst/>
      </dgm:spPr>
      <dgm:t>
        <a:bodyPr/>
        <a:lstStyle/>
        <a:p>
          <a:endParaRPr lang="en-GB">
            <a:solidFill>
              <a:srgbClr val="0C377B">
                <a:hueOff val="0"/>
                <a:satOff val="0"/>
                <a:lumOff val="0"/>
                <a:alphaOff val="0"/>
              </a:srgbClr>
            </a:solidFill>
            <a:latin typeface="Arial"/>
            <a:ea typeface="+mn-ea"/>
            <a:cs typeface="+mn-cs"/>
          </a:endParaRPr>
        </a:p>
      </dgm:t>
    </dgm:pt>
    <dgm:pt modelId="{9500D2D4-157B-4770-82D5-1AC45DFBD0C0}">
      <dgm:prSet phldrT="[Text]"/>
      <dgm:spPr>
        <a:xfrm>
          <a:off x="2996406" y="1001183"/>
          <a:ext cx="2135187" cy="1281112"/>
        </a:xfr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r>
            <a:rPr lang="en-GB" dirty="0">
              <a:solidFill>
                <a:srgbClr val="0C377B">
                  <a:hueOff val="0"/>
                  <a:satOff val="0"/>
                  <a:lumOff val="0"/>
                  <a:alphaOff val="0"/>
                </a:srgbClr>
              </a:solidFill>
              <a:latin typeface="Arial"/>
              <a:ea typeface="+mn-ea"/>
              <a:cs typeface="+mn-cs"/>
            </a:rPr>
            <a:t>Device validation</a:t>
          </a:r>
        </a:p>
      </dgm:t>
    </dgm:pt>
    <dgm:pt modelId="{0BBCC97F-D741-4EE0-910C-82BE40254268}" type="parTrans" cxnId="{9A075293-44F1-40F2-ACCB-18AEE651D694}">
      <dgm:prSet/>
      <dgm:spPr/>
      <dgm:t>
        <a:bodyPr/>
        <a:lstStyle/>
        <a:p>
          <a:endParaRPr lang="en-GB"/>
        </a:p>
      </dgm:t>
    </dgm:pt>
    <dgm:pt modelId="{703AF7A8-55A4-4DAE-B733-4C24C427E910}" type="sibTrans" cxnId="{9A075293-44F1-40F2-ACCB-18AEE651D694}">
      <dgm:prSet/>
      <dgm:spPr>
        <a:xfrm>
          <a:off x="5319490" y="1376976"/>
          <a:ext cx="452659" cy="529526"/>
        </a:xfrm>
        <a:solidFill>
          <a:srgbClr val="0C377B">
            <a:tint val="60000"/>
            <a:hueOff val="0"/>
            <a:satOff val="0"/>
            <a:lumOff val="0"/>
            <a:alphaOff val="0"/>
          </a:srgbClr>
        </a:solidFill>
        <a:ln>
          <a:noFill/>
        </a:ln>
        <a:effectLst/>
      </dgm:spPr>
      <dgm:t>
        <a:bodyPr/>
        <a:lstStyle/>
        <a:p>
          <a:endParaRPr lang="en-GB">
            <a:solidFill>
              <a:srgbClr val="0C377B">
                <a:hueOff val="0"/>
                <a:satOff val="0"/>
                <a:lumOff val="0"/>
                <a:alphaOff val="0"/>
              </a:srgbClr>
            </a:solidFill>
            <a:latin typeface="Arial"/>
            <a:ea typeface="+mn-ea"/>
            <a:cs typeface="+mn-cs"/>
          </a:endParaRPr>
        </a:p>
      </dgm:t>
    </dgm:pt>
    <dgm:pt modelId="{8836190E-106C-49CF-AC20-F25A399D3531}">
      <dgm:prSet phldrT="[Text]"/>
      <dgm:spPr>
        <a:xfrm>
          <a:off x="5985668" y="1001183"/>
          <a:ext cx="2135187" cy="1281112"/>
        </a:xfr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r>
            <a:rPr lang="en-GB" dirty="0">
              <a:solidFill>
                <a:srgbClr val="0C377B">
                  <a:hueOff val="0"/>
                  <a:satOff val="0"/>
                  <a:lumOff val="0"/>
                  <a:alphaOff val="0"/>
                </a:srgbClr>
              </a:solidFill>
              <a:latin typeface="Arial"/>
              <a:ea typeface="+mn-ea"/>
              <a:cs typeface="+mn-cs"/>
            </a:rPr>
            <a:t>Pre-alignment</a:t>
          </a:r>
        </a:p>
      </dgm:t>
    </dgm:pt>
    <dgm:pt modelId="{C285C155-AABF-4E27-910A-F5E3A0ABA41C}" type="parTrans" cxnId="{08994E37-8930-4229-AD7B-58E68714A221}">
      <dgm:prSet/>
      <dgm:spPr/>
      <dgm:t>
        <a:bodyPr/>
        <a:lstStyle/>
        <a:p>
          <a:endParaRPr lang="en-GB"/>
        </a:p>
      </dgm:t>
    </dgm:pt>
    <dgm:pt modelId="{C3175972-C71A-49E7-B44A-E8ADB412DBB1}" type="sibTrans" cxnId="{08994E37-8930-4229-AD7B-58E68714A221}">
      <dgm:prSet/>
      <dgm:spPr>
        <a:xfrm rot="5400000">
          <a:off x="6826932" y="2431759"/>
          <a:ext cx="452659" cy="529526"/>
        </a:xfrm>
        <a:solidFill>
          <a:srgbClr val="0C377B">
            <a:tint val="60000"/>
            <a:hueOff val="0"/>
            <a:satOff val="0"/>
            <a:lumOff val="0"/>
            <a:alphaOff val="0"/>
          </a:srgbClr>
        </a:solidFill>
        <a:ln>
          <a:noFill/>
        </a:ln>
        <a:effectLst/>
      </dgm:spPr>
      <dgm:t>
        <a:bodyPr/>
        <a:lstStyle/>
        <a:p>
          <a:endParaRPr lang="en-GB">
            <a:solidFill>
              <a:srgbClr val="0C377B">
                <a:hueOff val="0"/>
                <a:satOff val="0"/>
                <a:lumOff val="0"/>
                <a:alphaOff val="0"/>
              </a:srgbClr>
            </a:solidFill>
            <a:latin typeface="Arial"/>
            <a:ea typeface="+mn-ea"/>
            <a:cs typeface="+mn-cs"/>
          </a:endParaRPr>
        </a:p>
      </dgm:t>
    </dgm:pt>
    <dgm:pt modelId="{323BEF8E-6DB3-48F0-898E-0EE624BFBD3A}">
      <dgm:prSet phldrT="[Text]"/>
      <dgm:spPr>
        <a:xfrm>
          <a:off x="5985668" y="3136371"/>
          <a:ext cx="2135187" cy="1281112"/>
        </a:xfr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r>
            <a:rPr lang="en-GB" dirty="0">
              <a:solidFill>
                <a:srgbClr val="0C377B">
                  <a:hueOff val="0"/>
                  <a:satOff val="0"/>
                  <a:lumOff val="0"/>
                  <a:alphaOff val="0"/>
                </a:srgbClr>
              </a:solidFill>
              <a:latin typeface="Arial"/>
              <a:ea typeface="+mn-ea"/>
              <a:cs typeface="+mn-cs"/>
            </a:rPr>
            <a:t>General geometry probing</a:t>
          </a:r>
        </a:p>
      </dgm:t>
    </dgm:pt>
    <dgm:pt modelId="{E3D8D811-6B3C-4B0D-A1C5-6F4A53B021B6}" type="parTrans" cxnId="{FCB6152D-3617-4F5E-AA9D-234E97C7DF57}">
      <dgm:prSet/>
      <dgm:spPr/>
      <dgm:t>
        <a:bodyPr/>
        <a:lstStyle/>
        <a:p>
          <a:endParaRPr lang="en-GB"/>
        </a:p>
      </dgm:t>
    </dgm:pt>
    <dgm:pt modelId="{F19C6E30-6FA2-48EA-BB4F-E94582DFDCF2}" type="sibTrans" cxnId="{FCB6152D-3617-4F5E-AA9D-234E97C7DF57}">
      <dgm:prSet/>
      <dgm:spPr>
        <a:xfrm rot="10800000">
          <a:off x="5345112" y="3512163"/>
          <a:ext cx="452659" cy="529526"/>
        </a:xfrm>
        <a:solidFill>
          <a:srgbClr val="0C377B">
            <a:tint val="60000"/>
            <a:hueOff val="0"/>
            <a:satOff val="0"/>
            <a:lumOff val="0"/>
            <a:alphaOff val="0"/>
          </a:srgbClr>
        </a:solidFill>
        <a:ln>
          <a:noFill/>
        </a:ln>
        <a:effectLst/>
      </dgm:spPr>
      <dgm:t>
        <a:bodyPr/>
        <a:lstStyle/>
        <a:p>
          <a:endParaRPr lang="en-GB">
            <a:solidFill>
              <a:srgbClr val="0C377B">
                <a:hueOff val="0"/>
                <a:satOff val="0"/>
                <a:lumOff val="0"/>
                <a:alphaOff val="0"/>
              </a:srgbClr>
            </a:solidFill>
            <a:latin typeface="Arial"/>
            <a:ea typeface="+mn-ea"/>
            <a:cs typeface="+mn-cs"/>
          </a:endParaRPr>
        </a:p>
      </dgm:t>
    </dgm:pt>
    <dgm:pt modelId="{CDE73B93-4944-4C7E-B389-CDCFDC271A69}">
      <dgm:prSet phldrT="[Text]" custT="1"/>
      <dgm:spPr>
        <a:xfrm>
          <a:off x="2996406" y="3136370"/>
          <a:ext cx="2135187" cy="1281112"/>
        </a:xfr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gm:spPr>
      <dgm:t>
        <a:bodyPr/>
        <a:lstStyle/>
        <a:p>
          <a:r>
            <a:rPr lang="en-GB" sz="1200" dirty="0">
              <a:solidFill>
                <a:srgbClr val="0C377B">
                  <a:hueOff val="0"/>
                  <a:satOff val="0"/>
                  <a:lumOff val="0"/>
                  <a:alphaOff val="0"/>
                </a:srgbClr>
              </a:solidFill>
              <a:latin typeface="Arial"/>
              <a:ea typeface="+mn-ea"/>
              <a:cs typeface="+mn-cs"/>
            </a:rPr>
            <a:t>Best fit alignment to precisely determine the position of the cross sections</a:t>
          </a:r>
        </a:p>
      </dgm:t>
    </dgm:pt>
    <dgm:pt modelId="{713DA2C0-8006-403D-918D-90660A53CF01}" type="parTrans" cxnId="{7846B1F3-A3C5-468A-84AE-097E239963A3}">
      <dgm:prSet/>
      <dgm:spPr/>
      <dgm:t>
        <a:bodyPr/>
        <a:lstStyle/>
        <a:p>
          <a:endParaRPr lang="en-GB"/>
        </a:p>
      </dgm:t>
    </dgm:pt>
    <dgm:pt modelId="{9F802550-635B-4EDB-883F-0B8E732FAB7C}" type="sibTrans" cxnId="{7846B1F3-A3C5-468A-84AE-097E239963A3}">
      <dgm:prSet/>
      <dgm:spPr>
        <a:xfrm rot="10800000">
          <a:off x="2355850" y="3512163"/>
          <a:ext cx="452659" cy="529526"/>
        </a:xfrm>
        <a:solidFill>
          <a:srgbClr val="0C377B">
            <a:tint val="60000"/>
            <a:hueOff val="0"/>
            <a:satOff val="0"/>
            <a:lumOff val="0"/>
            <a:alphaOff val="0"/>
          </a:srgbClr>
        </a:solidFill>
        <a:ln>
          <a:noFill/>
        </a:ln>
        <a:effectLst/>
      </dgm:spPr>
      <dgm:t>
        <a:bodyPr/>
        <a:lstStyle/>
        <a:p>
          <a:endParaRPr lang="en-GB">
            <a:solidFill>
              <a:srgbClr val="0C377B">
                <a:hueOff val="0"/>
                <a:satOff val="0"/>
                <a:lumOff val="0"/>
                <a:alphaOff val="0"/>
              </a:srgbClr>
            </a:solidFill>
            <a:latin typeface="Arial"/>
            <a:ea typeface="+mn-ea"/>
            <a:cs typeface="+mn-cs"/>
          </a:endParaRPr>
        </a:p>
      </dgm:t>
    </dgm:pt>
    <dgm:pt modelId="{0E90BB3B-168D-4185-933C-93B23E91C941}">
      <dgm:prSet/>
      <dgm:spPr>
        <a:xfrm>
          <a:off x="7143" y="3136370"/>
          <a:ext cx="2135187" cy="1281112"/>
        </a:xfrm>
        <a:blipFill rotWithShape="0">
          <a:blip xmlns:r="http://schemas.openxmlformats.org/officeDocument/2006/relationships" r:embed="rId1"/>
          <a:stretch>
            <a:fillRect/>
          </a:stretch>
        </a:blipFill>
        <a:ln w="19050" cap="flat" cmpd="sng" algn="ctr">
          <a:solidFill>
            <a:srgbClr val="0C377B">
              <a:shade val="80000"/>
              <a:hueOff val="0"/>
              <a:satOff val="0"/>
              <a:lumOff val="0"/>
              <a:alphaOff val="0"/>
            </a:srgbClr>
          </a:solidFill>
          <a:prstDash val="solid"/>
        </a:ln>
        <a:effectLst/>
      </dgm:spPr>
      <dgm:t>
        <a:bodyPr/>
        <a:lstStyle/>
        <a:p>
          <a:pPr algn="l"/>
          <a:endParaRPr lang="en-GB" dirty="0">
            <a:solidFill>
              <a:srgbClr val="0C377B">
                <a:hueOff val="0"/>
                <a:satOff val="0"/>
                <a:lumOff val="0"/>
                <a:alphaOff val="0"/>
              </a:srgbClr>
            </a:solidFill>
            <a:latin typeface="Arial"/>
            <a:ea typeface="+mn-ea"/>
            <a:cs typeface="+mn-cs"/>
          </a:endParaRPr>
        </a:p>
      </dgm:t>
    </dgm:pt>
    <dgm:pt modelId="{6F5DC8B3-BAC0-40D8-A793-4567036B8F5F}" type="parTrans" cxnId="{626C23B9-C946-4765-B53E-5F96E3A73CE0}">
      <dgm:prSet/>
      <dgm:spPr/>
      <dgm:t>
        <a:bodyPr/>
        <a:lstStyle/>
        <a:p>
          <a:endParaRPr lang="en-GB"/>
        </a:p>
      </dgm:t>
    </dgm:pt>
    <dgm:pt modelId="{1DEF55F5-EFA6-4B19-B91B-E16F68AF1888}" type="sibTrans" cxnId="{626C23B9-C946-4765-B53E-5F96E3A73CE0}">
      <dgm:prSet/>
      <dgm:spPr/>
      <dgm:t>
        <a:bodyPr/>
        <a:lstStyle/>
        <a:p>
          <a:endParaRPr lang="en-GB"/>
        </a:p>
      </dgm:t>
    </dgm:pt>
    <dgm:pt modelId="{838D7BBA-6FA5-49AC-8CBC-5594AF64AA7D}">
      <dgm:prSet custT="1"/>
      <dgm:spPr/>
      <dgm:t>
        <a:bodyPr/>
        <a:lstStyle/>
        <a:p>
          <a:r>
            <a:rPr lang="en-GB" sz="1600" dirty="0">
              <a:solidFill>
                <a:srgbClr val="1F497D"/>
              </a:solidFill>
              <a:latin typeface="Calibri"/>
            </a:rPr>
            <a:t>Usual results:</a:t>
          </a:r>
        </a:p>
      </dgm:t>
    </dgm:pt>
    <dgm:pt modelId="{ED6C9E5F-2F8C-4740-871B-188910B3BFBB}" type="parTrans" cxnId="{FF2B20C9-E834-419E-B0D9-336E758FF9E0}">
      <dgm:prSet/>
      <dgm:spPr/>
      <dgm:t>
        <a:bodyPr/>
        <a:lstStyle/>
        <a:p>
          <a:endParaRPr lang="en-US"/>
        </a:p>
      </dgm:t>
    </dgm:pt>
    <dgm:pt modelId="{B956896B-59D7-4A26-A1CF-8DF279C103D2}" type="sibTrans" cxnId="{FF2B20C9-E834-419E-B0D9-336E758FF9E0}">
      <dgm:prSet/>
      <dgm:spPr/>
      <dgm:t>
        <a:bodyPr/>
        <a:lstStyle/>
        <a:p>
          <a:endParaRPr lang="en-US"/>
        </a:p>
      </dgm:t>
    </dgm:pt>
    <dgm:pt modelId="{2AD2CF93-94C1-4EB3-9920-27D0472F4FBA}">
      <dgm:prSet custT="1"/>
      <dgm:spPr/>
      <dgm:t>
        <a:bodyPr/>
        <a:lstStyle/>
        <a:p>
          <a:r>
            <a:rPr lang="en-GB" sz="1100" u="sng" dirty="0">
              <a:solidFill>
                <a:srgbClr val="1F497D"/>
              </a:solidFill>
              <a:latin typeface="Calibri"/>
            </a:rPr>
            <a:t>Hole compensation 2-sigma: </a:t>
          </a:r>
          <a:r>
            <a:rPr lang="en-GB" sz="1100" dirty="0">
              <a:solidFill>
                <a:srgbClr val="1F497D"/>
              </a:solidFill>
              <a:latin typeface="Calibri"/>
            </a:rPr>
            <a:t>Below 10μm</a:t>
          </a:r>
        </a:p>
      </dgm:t>
    </dgm:pt>
    <dgm:pt modelId="{F288888F-6066-41E6-852D-2076F5241323}" type="parTrans" cxnId="{01504F82-ED7F-41FC-92F2-FC23FF676E3A}">
      <dgm:prSet/>
      <dgm:spPr/>
      <dgm:t>
        <a:bodyPr/>
        <a:lstStyle/>
        <a:p>
          <a:endParaRPr lang="en-US"/>
        </a:p>
      </dgm:t>
    </dgm:pt>
    <dgm:pt modelId="{2D08A585-E950-4C0A-B194-338A27FF990B}" type="sibTrans" cxnId="{01504F82-ED7F-41FC-92F2-FC23FF676E3A}">
      <dgm:prSet/>
      <dgm:spPr/>
      <dgm:t>
        <a:bodyPr/>
        <a:lstStyle/>
        <a:p>
          <a:endParaRPr lang="en-US"/>
        </a:p>
      </dgm:t>
    </dgm:pt>
    <dgm:pt modelId="{DC109ABC-EAFD-4B3F-BE73-4F662ED93714}">
      <dgm:prSet/>
      <dgm:spPr/>
      <dgm:t>
        <a:bodyPr/>
        <a:lstStyle/>
        <a:p>
          <a:r>
            <a:rPr lang="en-GB" u="none" dirty="0">
              <a:solidFill>
                <a:srgbClr val="1F497D"/>
              </a:solidFill>
              <a:latin typeface="Calibri"/>
            </a:rPr>
            <a:t>Calibrated pieces:</a:t>
          </a:r>
        </a:p>
      </dgm:t>
    </dgm:pt>
    <dgm:pt modelId="{DB0DF7AE-6250-4922-BB0D-67280433572B}" type="parTrans" cxnId="{EF968C46-9D08-4C0A-81A1-50B9D54BDEFF}">
      <dgm:prSet/>
      <dgm:spPr/>
      <dgm:t>
        <a:bodyPr/>
        <a:lstStyle/>
        <a:p>
          <a:endParaRPr lang="en-US"/>
        </a:p>
      </dgm:t>
    </dgm:pt>
    <dgm:pt modelId="{15EF2E40-E02B-41A2-AA70-B7D0477CA7B8}" type="sibTrans" cxnId="{EF968C46-9D08-4C0A-81A1-50B9D54BDEFF}">
      <dgm:prSet/>
      <dgm:spPr/>
      <dgm:t>
        <a:bodyPr/>
        <a:lstStyle/>
        <a:p>
          <a:endParaRPr lang="en-US"/>
        </a:p>
      </dgm:t>
    </dgm:pt>
    <dgm:pt modelId="{8248DE99-06A6-4DF8-8BB7-5D8993240442}">
      <dgm:prSet/>
      <dgm:spPr/>
      <dgm:t>
        <a:bodyPr/>
        <a:lstStyle/>
        <a:p>
          <a:r>
            <a:rPr lang="en-GB" dirty="0">
              <a:solidFill>
                <a:srgbClr val="1F497D"/>
              </a:solidFill>
              <a:latin typeface="Calibri"/>
            </a:rPr>
            <a:t>Deviation below 8μm</a:t>
          </a:r>
        </a:p>
      </dgm:t>
    </dgm:pt>
    <dgm:pt modelId="{0E5F593F-9E89-44B3-BB9A-F3BD3E75A117}" type="parTrans" cxnId="{39DFDDC6-92E8-4A50-B5E2-73EBD404852B}">
      <dgm:prSet/>
      <dgm:spPr/>
      <dgm:t>
        <a:bodyPr/>
        <a:lstStyle/>
        <a:p>
          <a:endParaRPr lang="en-US"/>
        </a:p>
      </dgm:t>
    </dgm:pt>
    <dgm:pt modelId="{F2D03708-4C6A-4399-A7EB-DE96FEB65F6D}" type="sibTrans" cxnId="{39DFDDC6-92E8-4A50-B5E2-73EBD404852B}">
      <dgm:prSet/>
      <dgm:spPr/>
      <dgm:t>
        <a:bodyPr/>
        <a:lstStyle/>
        <a:p>
          <a:endParaRPr lang="en-US"/>
        </a:p>
      </dgm:t>
    </dgm:pt>
    <dgm:pt modelId="{218CA62F-FE30-4185-927E-CE953611486F}" type="pres">
      <dgm:prSet presAssocID="{933FD668-9A9B-454D-A228-52353E58753D}" presName="diagram" presStyleCnt="0">
        <dgm:presLayoutVars>
          <dgm:dir/>
          <dgm:resizeHandles val="exact"/>
        </dgm:presLayoutVars>
      </dgm:prSet>
      <dgm:spPr/>
    </dgm:pt>
    <dgm:pt modelId="{E993BECB-6D52-4501-917F-8BFB03F6F2BD}" type="pres">
      <dgm:prSet presAssocID="{25F48445-24A4-4C4D-8C15-74255A840720}" presName="node" presStyleLbl="node1" presStyleIdx="0" presStyleCnt="7">
        <dgm:presLayoutVars>
          <dgm:bulletEnabled val="1"/>
        </dgm:presLayoutVars>
      </dgm:prSet>
      <dgm:spPr>
        <a:prstGeom prst="roundRect">
          <a:avLst>
            <a:gd name="adj" fmla="val 10000"/>
          </a:avLst>
        </a:prstGeom>
      </dgm:spPr>
    </dgm:pt>
    <dgm:pt modelId="{C6ECB67F-D46A-4005-93C7-DC61EA011683}" type="pres">
      <dgm:prSet presAssocID="{97FCD78B-709E-4292-A961-B8F930796103}" presName="sibTrans" presStyleLbl="sibTrans2D1" presStyleIdx="0" presStyleCnt="6"/>
      <dgm:spPr>
        <a:prstGeom prst="rightArrow">
          <a:avLst>
            <a:gd name="adj1" fmla="val 60000"/>
            <a:gd name="adj2" fmla="val 50000"/>
          </a:avLst>
        </a:prstGeom>
      </dgm:spPr>
    </dgm:pt>
    <dgm:pt modelId="{B75D3F09-AD0C-4C82-A534-0616668060A4}" type="pres">
      <dgm:prSet presAssocID="{97FCD78B-709E-4292-A961-B8F930796103}" presName="connectorText" presStyleLbl="sibTrans2D1" presStyleIdx="0" presStyleCnt="6"/>
      <dgm:spPr/>
    </dgm:pt>
    <dgm:pt modelId="{A619435E-3529-4225-B39A-37EBBC1D3E4B}" type="pres">
      <dgm:prSet presAssocID="{838D7BBA-6FA5-49AC-8CBC-5594AF64AA7D}" presName="node" presStyleLbl="node1" presStyleIdx="1" presStyleCnt="7">
        <dgm:presLayoutVars>
          <dgm:bulletEnabled val="1"/>
        </dgm:presLayoutVars>
      </dgm:prSet>
      <dgm:spPr/>
    </dgm:pt>
    <dgm:pt modelId="{AD096B18-9D30-42AC-9E7B-96D0A726058E}" type="pres">
      <dgm:prSet presAssocID="{B956896B-59D7-4A26-A1CF-8DF279C103D2}" presName="sibTrans" presStyleLbl="sibTrans2D1" presStyleIdx="1" presStyleCnt="6"/>
      <dgm:spPr/>
    </dgm:pt>
    <dgm:pt modelId="{DB441B8A-A704-44BC-B92A-C964B6AE591C}" type="pres">
      <dgm:prSet presAssocID="{B956896B-59D7-4A26-A1CF-8DF279C103D2}" presName="connectorText" presStyleLbl="sibTrans2D1" presStyleIdx="1" presStyleCnt="6"/>
      <dgm:spPr/>
    </dgm:pt>
    <dgm:pt modelId="{245DDE3D-7823-4712-8580-C930BD17D57C}" type="pres">
      <dgm:prSet presAssocID="{9500D2D4-157B-4770-82D5-1AC45DFBD0C0}" presName="node" presStyleLbl="node1" presStyleIdx="2" presStyleCnt="7">
        <dgm:presLayoutVars>
          <dgm:bulletEnabled val="1"/>
        </dgm:presLayoutVars>
      </dgm:prSet>
      <dgm:spPr>
        <a:prstGeom prst="roundRect">
          <a:avLst>
            <a:gd name="adj" fmla="val 10000"/>
          </a:avLst>
        </a:prstGeom>
      </dgm:spPr>
    </dgm:pt>
    <dgm:pt modelId="{84315AE3-FA39-4596-A84A-C7B6823DDDD6}" type="pres">
      <dgm:prSet presAssocID="{703AF7A8-55A4-4DAE-B733-4C24C427E910}" presName="sibTrans" presStyleLbl="sibTrans2D1" presStyleIdx="2" presStyleCnt="6"/>
      <dgm:spPr>
        <a:prstGeom prst="rightArrow">
          <a:avLst>
            <a:gd name="adj1" fmla="val 60000"/>
            <a:gd name="adj2" fmla="val 50000"/>
          </a:avLst>
        </a:prstGeom>
      </dgm:spPr>
    </dgm:pt>
    <dgm:pt modelId="{20A0C546-C4E2-435D-AD33-51126854B4AD}" type="pres">
      <dgm:prSet presAssocID="{703AF7A8-55A4-4DAE-B733-4C24C427E910}" presName="connectorText" presStyleLbl="sibTrans2D1" presStyleIdx="2" presStyleCnt="6"/>
      <dgm:spPr/>
    </dgm:pt>
    <dgm:pt modelId="{31819B6A-185C-4EF2-A622-B2659BC89C73}" type="pres">
      <dgm:prSet presAssocID="{8836190E-106C-49CF-AC20-F25A399D3531}" presName="node" presStyleLbl="node1" presStyleIdx="3" presStyleCnt="7">
        <dgm:presLayoutVars>
          <dgm:bulletEnabled val="1"/>
        </dgm:presLayoutVars>
      </dgm:prSet>
      <dgm:spPr>
        <a:prstGeom prst="roundRect">
          <a:avLst>
            <a:gd name="adj" fmla="val 10000"/>
          </a:avLst>
        </a:prstGeom>
      </dgm:spPr>
    </dgm:pt>
    <dgm:pt modelId="{09E25BB8-3C46-4F72-971B-AB7809987752}" type="pres">
      <dgm:prSet presAssocID="{C3175972-C71A-49E7-B44A-E8ADB412DBB1}" presName="sibTrans" presStyleLbl="sibTrans2D1" presStyleIdx="3" presStyleCnt="6"/>
      <dgm:spPr>
        <a:prstGeom prst="rightArrow">
          <a:avLst>
            <a:gd name="adj1" fmla="val 60000"/>
            <a:gd name="adj2" fmla="val 50000"/>
          </a:avLst>
        </a:prstGeom>
      </dgm:spPr>
    </dgm:pt>
    <dgm:pt modelId="{076A1199-E3F9-484B-A524-C2219191165E}" type="pres">
      <dgm:prSet presAssocID="{C3175972-C71A-49E7-B44A-E8ADB412DBB1}" presName="connectorText" presStyleLbl="sibTrans2D1" presStyleIdx="3" presStyleCnt="6"/>
      <dgm:spPr/>
    </dgm:pt>
    <dgm:pt modelId="{8F2DF806-97DA-41F6-AB72-9B2C9B9BB757}" type="pres">
      <dgm:prSet presAssocID="{323BEF8E-6DB3-48F0-898E-0EE624BFBD3A}" presName="node" presStyleLbl="node1" presStyleIdx="4" presStyleCnt="7">
        <dgm:presLayoutVars>
          <dgm:bulletEnabled val="1"/>
        </dgm:presLayoutVars>
      </dgm:prSet>
      <dgm:spPr>
        <a:prstGeom prst="roundRect">
          <a:avLst>
            <a:gd name="adj" fmla="val 10000"/>
          </a:avLst>
        </a:prstGeom>
      </dgm:spPr>
    </dgm:pt>
    <dgm:pt modelId="{3988A9B3-AA19-4BCF-B492-A052FCB2B22E}" type="pres">
      <dgm:prSet presAssocID="{F19C6E30-6FA2-48EA-BB4F-E94582DFDCF2}" presName="sibTrans" presStyleLbl="sibTrans2D1" presStyleIdx="4" presStyleCnt="6"/>
      <dgm:spPr>
        <a:prstGeom prst="rightArrow">
          <a:avLst>
            <a:gd name="adj1" fmla="val 60000"/>
            <a:gd name="adj2" fmla="val 50000"/>
          </a:avLst>
        </a:prstGeom>
      </dgm:spPr>
    </dgm:pt>
    <dgm:pt modelId="{7962FA37-F216-483F-9E99-161B64737D68}" type="pres">
      <dgm:prSet presAssocID="{F19C6E30-6FA2-48EA-BB4F-E94582DFDCF2}" presName="connectorText" presStyleLbl="sibTrans2D1" presStyleIdx="4" presStyleCnt="6"/>
      <dgm:spPr/>
    </dgm:pt>
    <dgm:pt modelId="{64C4916D-5613-44C5-90F9-6AC3CFCCDD62}" type="pres">
      <dgm:prSet presAssocID="{CDE73B93-4944-4C7E-B389-CDCFDC271A69}" presName="node" presStyleLbl="node1" presStyleIdx="5" presStyleCnt="7">
        <dgm:presLayoutVars>
          <dgm:bulletEnabled val="1"/>
        </dgm:presLayoutVars>
      </dgm:prSet>
      <dgm:spPr>
        <a:prstGeom prst="roundRect">
          <a:avLst>
            <a:gd name="adj" fmla="val 10000"/>
          </a:avLst>
        </a:prstGeom>
      </dgm:spPr>
    </dgm:pt>
    <dgm:pt modelId="{2FD9E333-789B-418F-812C-3CBF674DBD2A}" type="pres">
      <dgm:prSet presAssocID="{9F802550-635B-4EDB-883F-0B8E732FAB7C}" presName="sibTrans" presStyleLbl="sibTrans2D1" presStyleIdx="5" presStyleCnt="6"/>
      <dgm:spPr>
        <a:prstGeom prst="rightArrow">
          <a:avLst>
            <a:gd name="adj1" fmla="val 60000"/>
            <a:gd name="adj2" fmla="val 50000"/>
          </a:avLst>
        </a:prstGeom>
      </dgm:spPr>
    </dgm:pt>
    <dgm:pt modelId="{2962454D-DACC-4B96-B89E-50F25DE13362}" type="pres">
      <dgm:prSet presAssocID="{9F802550-635B-4EDB-883F-0B8E732FAB7C}" presName="connectorText" presStyleLbl="sibTrans2D1" presStyleIdx="5" presStyleCnt="6"/>
      <dgm:spPr/>
    </dgm:pt>
    <dgm:pt modelId="{A589A4B5-F59D-4140-AD97-934E23239190}" type="pres">
      <dgm:prSet presAssocID="{0E90BB3B-168D-4185-933C-93B23E91C941}" presName="node" presStyleLbl="node1" presStyleIdx="6" presStyleCnt="7" custScaleX="254162" custScaleY="160591">
        <dgm:presLayoutVars>
          <dgm:bulletEnabled val="1"/>
        </dgm:presLayoutVars>
      </dgm:prSet>
      <dgm:spPr>
        <a:prstGeom prst="roundRect">
          <a:avLst>
            <a:gd name="adj" fmla="val 10000"/>
          </a:avLst>
        </a:prstGeom>
      </dgm:spPr>
    </dgm:pt>
  </dgm:ptLst>
  <dgm:cxnLst>
    <dgm:cxn modelId="{2611DC0E-8F09-4D7F-A220-4B9042D179D4}" type="presOf" srcId="{F19C6E30-6FA2-48EA-BB4F-E94582DFDCF2}" destId="{7962FA37-F216-483F-9E99-161B64737D68}" srcOrd="1" destOrd="0" presId="urn:microsoft.com/office/officeart/2005/8/layout/process5"/>
    <dgm:cxn modelId="{B127D727-D9DA-4D10-B949-130D9F00285C}" type="presOf" srcId="{838D7BBA-6FA5-49AC-8CBC-5594AF64AA7D}" destId="{A619435E-3529-4225-B39A-37EBBC1D3E4B}" srcOrd="0" destOrd="0" presId="urn:microsoft.com/office/officeart/2005/8/layout/process5"/>
    <dgm:cxn modelId="{FCB6152D-3617-4F5E-AA9D-234E97C7DF57}" srcId="{933FD668-9A9B-454D-A228-52353E58753D}" destId="{323BEF8E-6DB3-48F0-898E-0EE624BFBD3A}" srcOrd="4" destOrd="0" parTransId="{E3D8D811-6B3C-4B0D-A1C5-6F4A53B021B6}" sibTransId="{F19C6E30-6FA2-48EA-BB4F-E94582DFDCF2}"/>
    <dgm:cxn modelId="{BDEE322F-5BDE-4C3B-8ADF-B495B4EA1FA8}" type="presOf" srcId="{933FD668-9A9B-454D-A228-52353E58753D}" destId="{218CA62F-FE30-4185-927E-CE953611486F}" srcOrd="0" destOrd="0" presId="urn:microsoft.com/office/officeart/2005/8/layout/process5"/>
    <dgm:cxn modelId="{E9D7BC35-3DD5-4451-A557-FDD7EC4A09D6}" type="presOf" srcId="{C3175972-C71A-49E7-B44A-E8ADB412DBB1}" destId="{076A1199-E3F9-484B-A524-C2219191165E}" srcOrd="1" destOrd="0" presId="urn:microsoft.com/office/officeart/2005/8/layout/process5"/>
    <dgm:cxn modelId="{08994E37-8930-4229-AD7B-58E68714A221}" srcId="{933FD668-9A9B-454D-A228-52353E58753D}" destId="{8836190E-106C-49CF-AC20-F25A399D3531}" srcOrd="3" destOrd="0" parTransId="{C285C155-AABF-4E27-910A-F5E3A0ABA41C}" sibTransId="{C3175972-C71A-49E7-B44A-E8ADB412DBB1}"/>
    <dgm:cxn modelId="{EF968C46-9D08-4C0A-81A1-50B9D54BDEFF}" srcId="{9500D2D4-157B-4770-82D5-1AC45DFBD0C0}" destId="{DC109ABC-EAFD-4B3F-BE73-4F662ED93714}" srcOrd="0" destOrd="0" parTransId="{DB0DF7AE-6250-4922-BB0D-67280433572B}" sibTransId="{15EF2E40-E02B-41A2-AA70-B7D0477CA7B8}"/>
    <dgm:cxn modelId="{852CF954-7F3E-4781-8BE9-B51506837878}" type="presOf" srcId="{9F802550-635B-4EDB-883F-0B8E732FAB7C}" destId="{2962454D-DACC-4B96-B89E-50F25DE13362}" srcOrd="1" destOrd="0" presId="urn:microsoft.com/office/officeart/2005/8/layout/process5"/>
    <dgm:cxn modelId="{1523735A-C45D-478C-AC8D-47A0A9D7D37E}" type="presOf" srcId="{8836190E-106C-49CF-AC20-F25A399D3531}" destId="{31819B6A-185C-4EF2-A622-B2659BC89C73}" srcOrd="0" destOrd="0" presId="urn:microsoft.com/office/officeart/2005/8/layout/process5"/>
    <dgm:cxn modelId="{0C1FBD6F-F9F5-4358-9583-6FDE5CCA5438}" type="presOf" srcId="{DC109ABC-EAFD-4B3F-BE73-4F662ED93714}" destId="{245DDE3D-7823-4712-8580-C930BD17D57C}" srcOrd="0" destOrd="1" presId="urn:microsoft.com/office/officeart/2005/8/layout/process5"/>
    <dgm:cxn modelId="{01504F82-ED7F-41FC-92F2-FC23FF676E3A}" srcId="{838D7BBA-6FA5-49AC-8CBC-5594AF64AA7D}" destId="{2AD2CF93-94C1-4EB3-9920-27D0472F4FBA}" srcOrd="0" destOrd="0" parTransId="{F288888F-6066-41E6-852D-2076F5241323}" sibTransId="{2D08A585-E950-4C0A-B194-338A27FF990B}"/>
    <dgm:cxn modelId="{48805384-38B5-4B50-AB51-CAD26EBDC2DD}" type="presOf" srcId="{9500D2D4-157B-4770-82D5-1AC45DFBD0C0}" destId="{245DDE3D-7823-4712-8580-C930BD17D57C}" srcOrd="0" destOrd="0" presId="urn:microsoft.com/office/officeart/2005/8/layout/process5"/>
    <dgm:cxn modelId="{5F447F8D-B899-4009-B7F5-E730F546B0F0}" type="presOf" srcId="{C3175972-C71A-49E7-B44A-E8ADB412DBB1}" destId="{09E25BB8-3C46-4F72-971B-AB7809987752}" srcOrd="0" destOrd="0" presId="urn:microsoft.com/office/officeart/2005/8/layout/process5"/>
    <dgm:cxn modelId="{6F9F8F8F-922B-4BB0-9B5A-845345E395FF}" type="presOf" srcId="{B956896B-59D7-4A26-A1CF-8DF279C103D2}" destId="{DB441B8A-A704-44BC-B92A-C964B6AE591C}" srcOrd="1" destOrd="0" presId="urn:microsoft.com/office/officeart/2005/8/layout/process5"/>
    <dgm:cxn modelId="{9A075293-44F1-40F2-ACCB-18AEE651D694}" srcId="{933FD668-9A9B-454D-A228-52353E58753D}" destId="{9500D2D4-157B-4770-82D5-1AC45DFBD0C0}" srcOrd="2" destOrd="0" parTransId="{0BBCC97F-D741-4EE0-910C-82BE40254268}" sibTransId="{703AF7A8-55A4-4DAE-B733-4C24C427E910}"/>
    <dgm:cxn modelId="{E4508C98-57F5-4CDB-A56B-E03098666447}" type="presOf" srcId="{703AF7A8-55A4-4DAE-B733-4C24C427E910}" destId="{84315AE3-FA39-4596-A84A-C7B6823DDDD6}" srcOrd="0" destOrd="0" presId="urn:microsoft.com/office/officeart/2005/8/layout/process5"/>
    <dgm:cxn modelId="{47D7859D-D177-4073-8C28-2EE91463A995}" type="presOf" srcId="{CDE73B93-4944-4C7E-B389-CDCFDC271A69}" destId="{64C4916D-5613-44C5-90F9-6AC3CFCCDD62}" srcOrd="0" destOrd="0" presId="urn:microsoft.com/office/officeart/2005/8/layout/process5"/>
    <dgm:cxn modelId="{2159FBA0-054D-4AF9-8B2B-30AA80959DBB}" type="presOf" srcId="{97FCD78B-709E-4292-A961-B8F930796103}" destId="{C6ECB67F-D46A-4005-93C7-DC61EA011683}" srcOrd="0" destOrd="0" presId="urn:microsoft.com/office/officeart/2005/8/layout/process5"/>
    <dgm:cxn modelId="{BBEB7AA2-8E18-4A08-9063-28E0F91E40B3}" type="presOf" srcId="{8248DE99-06A6-4DF8-8BB7-5D8993240442}" destId="{245DDE3D-7823-4712-8580-C930BD17D57C}" srcOrd="0" destOrd="2" presId="urn:microsoft.com/office/officeart/2005/8/layout/process5"/>
    <dgm:cxn modelId="{2CAFC9A3-1FAC-42D0-A04F-AD4BFF716AFE}" type="presOf" srcId="{323BEF8E-6DB3-48F0-898E-0EE624BFBD3A}" destId="{8F2DF806-97DA-41F6-AB72-9B2C9B9BB757}" srcOrd="0" destOrd="0" presId="urn:microsoft.com/office/officeart/2005/8/layout/process5"/>
    <dgm:cxn modelId="{7B18E7AB-5964-419D-825C-CBFB69888903}" type="presOf" srcId="{2AD2CF93-94C1-4EB3-9920-27D0472F4FBA}" destId="{A619435E-3529-4225-B39A-37EBBC1D3E4B}" srcOrd="0" destOrd="1" presId="urn:microsoft.com/office/officeart/2005/8/layout/process5"/>
    <dgm:cxn modelId="{B87846B5-128A-42BF-8363-E4CE31EB996A}" srcId="{933FD668-9A9B-454D-A228-52353E58753D}" destId="{25F48445-24A4-4C4D-8C15-74255A840720}" srcOrd="0" destOrd="0" parTransId="{34611A7B-9A7E-4ABD-BC5F-FCA1B4DC4330}" sibTransId="{97FCD78B-709E-4292-A961-B8F930796103}"/>
    <dgm:cxn modelId="{1A195DB7-32CB-4E9F-9067-2C2F0B038665}" type="presOf" srcId="{97FCD78B-709E-4292-A961-B8F930796103}" destId="{B75D3F09-AD0C-4C82-A534-0616668060A4}" srcOrd="1" destOrd="0" presId="urn:microsoft.com/office/officeart/2005/8/layout/process5"/>
    <dgm:cxn modelId="{626C23B9-C946-4765-B53E-5F96E3A73CE0}" srcId="{933FD668-9A9B-454D-A228-52353E58753D}" destId="{0E90BB3B-168D-4185-933C-93B23E91C941}" srcOrd="6" destOrd="0" parTransId="{6F5DC8B3-BAC0-40D8-A793-4567036B8F5F}" sibTransId="{1DEF55F5-EFA6-4B19-B91B-E16F68AF1888}"/>
    <dgm:cxn modelId="{39DFDDC6-92E8-4A50-B5E2-73EBD404852B}" srcId="{9500D2D4-157B-4770-82D5-1AC45DFBD0C0}" destId="{8248DE99-06A6-4DF8-8BB7-5D8993240442}" srcOrd="1" destOrd="0" parTransId="{0E5F593F-9E89-44B3-BB9A-F3BD3E75A117}" sibTransId="{F2D03708-4C6A-4399-A7EB-DE96FEB65F6D}"/>
    <dgm:cxn modelId="{FF2B20C9-E834-419E-B0D9-336E758FF9E0}" srcId="{933FD668-9A9B-454D-A228-52353E58753D}" destId="{838D7BBA-6FA5-49AC-8CBC-5594AF64AA7D}" srcOrd="1" destOrd="0" parTransId="{ED6C9E5F-2F8C-4740-871B-188910B3BFBB}" sibTransId="{B956896B-59D7-4A26-A1CF-8DF279C103D2}"/>
    <dgm:cxn modelId="{A6B4BCCE-3729-47F7-924A-1622E0F6C784}" type="presOf" srcId="{0E90BB3B-168D-4185-933C-93B23E91C941}" destId="{A589A4B5-F59D-4140-AD97-934E23239190}" srcOrd="0" destOrd="0" presId="urn:microsoft.com/office/officeart/2005/8/layout/process5"/>
    <dgm:cxn modelId="{CE8446D7-F5CE-4C0C-B734-1BADA18269B5}" type="presOf" srcId="{9F802550-635B-4EDB-883F-0B8E732FAB7C}" destId="{2FD9E333-789B-418F-812C-3CBF674DBD2A}" srcOrd="0" destOrd="0" presId="urn:microsoft.com/office/officeart/2005/8/layout/process5"/>
    <dgm:cxn modelId="{DBEB7DE0-2FFC-4032-9E71-7D8CC29E26C4}" type="presOf" srcId="{B956896B-59D7-4A26-A1CF-8DF279C103D2}" destId="{AD096B18-9D30-42AC-9E7B-96D0A726058E}" srcOrd="0" destOrd="0" presId="urn:microsoft.com/office/officeart/2005/8/layout/process5"/>
    <dgm:cxn modelId="{F50EF0EF-1C8A-4C20-8EF8-312494597611}" type="presOf" srcId="{25F48445-24A4-4C4D-8C15-74255A840720}" destId="{E993BECB-6D52-4501-917F-8BFB03F6F2BD}" srcOrd="0" destOrd="0" presId="urn:microsoft.com/office/officeart/2005/8/layout/process5"/>
    <dgm:cxn modelId="{A3C420F0-352C-4D67-A738-344C2CDBBC37}" type="presOf" srcId="{703AF7A8-55A4-4DAE-B733-4C24C427E910}" destId="{20A0C546-C4E2-435D-AD33-51126854B4AD}" srcOrd="1" destOrd="0" presId="urn:microsoft.com/office/officeart/2005/8/layout/process5"/>
    <dgm:cxn modelId="{7846B1F3-A3C5-468A-84AE-097E239963A3}" srcId="{933FD668-9A9B-454D-A228-52353E58753D}" destId="{CDE73B93-4944-4C7E-B389-CDCFDC271A69}" srcOrd="5" destOrd="0" parTransId="{713DA2C0-8006-403D-918D-90660A53CF01}" sibTransId="{9F802550-635B-4EDB-883F-0B8E732FAB7C}"/>
    <dgm:cxn modelId="{B5D0E7F8-67D6-49AF-BD44-4E087C4280A1}" type="presOf" srcId="{F19C6E30-6FA2-48EA-BB4F-E94582DFDCF2}" destId="{3988A9B3-AA19-4BCF-B492-A052FCB2B22E}" srcOrd="0" destOrd="0" presId="urn:microsoft.com/office/officeart/2005/8/layout/process5"/>
    <dgm:cxn modelId="{6A30E1D9-D5FD-4388-A1FE-633068563298}" type="presParOf" srcId="{218CA62F-FE30-4185-927E-CE953611486F}" destId="{E993BECB-6D52-4501-917F-8BFB03F6F2BD}" srcOrd="0" destOrd="0" presId="urn:microsoft.com/office/officeart/2005/8/layout/process5"/>
    <dgm:cxn modelId="{01CBF8E6-F395-41EC-AF7F-2D9081135D0C}" type="presParOf" srcId="{218CA62F-FE30-4185-927E-CE953611486F}" destId="{C6ECB67F-D46A-4005-93C7-DC61EA011683}" srcOrd="1" destOrd="0" presId="urn:microsoft.com/office/officeart/2005/8/layout/process5"/>
    <dgm:cxn modelId="{A0C25A57-1253-4581-9026-C93714A902EF}" type="presParOf" srcId="{C6ECB67F-D46A-4005-93C7-DC61EA011683}" destId="{B75D3F09-AD0C-4C82-A534-0616668060A4}" srcOrd="0" destOrd="0" presId="urn:microsoft.com/office/officeart/2005/8/layout/process5"/>
    <dgm:cxn modelId="{E4C90355-9851-49EA-9F24-42D575931501}" type="presParOf" srcId="{218CA62F-FE30-4185-927E-CE953611486F}" destId="{A619435E-3529-4225-B39A-37EBBC1D3E4B}" srcOrd="2" destOrd="0" presId="urn:microsoft.com/office/officeart/2005/8/layout/process5"/>
    <dgm:cxn modelId="{4895AE4D-7A86-44A5-9DB1-B66AF8E73C7F}" type="presParOf" srcId="{218CA62F-FE30-4185-927E-CE953611486F}" destId="{AD096B18-9D30-42AC-9E7B-96D0A726058E}" srcOrd="3" destOrd="0" presId="urn:microsoft.com/office/officeart/2005/8/layout/process5"/>
    <dgm:cxn modelId="{2D8E17D5-CAD2-41A6-B762-039DA3618F00}" type="presParOf" srcId="{AD096B18-9D30-42AC-9E7B-96D0A726058E}" destId="{DB441B8A-A704-44BC-B92A-C964B6AE591C}" srcOrd="0" destOrd="0" presId="urn:microsoft.com/office/officeart/2005/8/layout/process5"/>
    <dgm:cxn modelId="{3EC1C7C1-8525-41F8-B803-9B94B1257083}" type="presParOf" srcId="{218CA62F-FE30-4185-927E-CE953611486F}" destId="{245DDE3D-7823-4712-8580-C930BD17D57C}" srcOrd="4" destOrd="0" presId="urn:microsoft.com/office/officeart/2005/8/layout/process5"/>
    <dgm:cxn modelId="{2743E66A-072A-4334-8F92-F862FBE4389D}" type="presParOf" srcId="{218CA62F-FE30-4185-927E-CE953611486F}" destId="{84315AE3-FA39-4596-A84A-C7B6823DDDD6}" srcOrd="5" destOrd="0" presId="urn:microsoft.com/office/officeart/2005/8/layout/process5"/>
    <dgm:cxn modelId="{946BDF4B-F45B-423B-BCAC-4EF29670683F}" type="presParOf" srcId="{84315AE3-FA39-4596-A84A-C7B6823DDDD6}" destId="{20A0C546-C4E2-435D-AD33-51126854B4AD}" srcOrd="0" destOrd="0" presId="urn:microsoft.com/office/officeart/2005/8/layout/process5"/>
    <dgm:cxn modelId="{46C7D71C-2081-46CE-AD64-F7CE18EB9FBB}" type="presParOf" srcId="{218CA62F-FE30-4185-927E-CE953611486F}" destId="{31819B6A-185C-4EF2-A622-B2659BC89C73}" srcOrd="6" destOrd="0" presId="urn:microsoft.com/office/officeart/2005/8/layout/process5"/>
    <dgm:cxn modelId="{85FEE4B9-5CEC-4638-9381-B43CA948B675}" type="presParOf" srcId="{218CA62F-FE30-4185-927E-CE953611486F}" destId="{09E25BB8-3C46-4F72-971B-AB7809987752}" srcOrd="7" destOrd="0" presId="urn:microsoft.com/office/officeart/2005/8/layout/process5"/>
    <dgm:cxn modelId="{C295274B-9FE7-468B-849D-0BBFF3236FC7}" type="presParOf" srcId="{09E25BB8-3C46-4F72-971B-AB7809987752}" destId="{076A1199-E3F9-484B-A524-C2219191165E}" srcOrd="0" destOrd="0" presId="urn:microsoft.com/office/officeart/2005/8/layout/process5"/>
    <dgm:cxn modelId="{83823B92-DB6D-4597-A34A-70F50F9F7AF8}" type="presParOf" srcId="{218CA62F-FE30-4185-927E-CE953611486F}" destId="{8F2DF806-97DA-41F6-AB72-9B2C9B9BB757}" srcOrd="8" destOrd="0" presId="urn:microsoft.com/office/officeart/2005/8/layout/process5"/>
    <dgm:cxn modelId="{62675C28-D4C0-4F40-8FDF-DF801E102D5B}" type="presParOf" srcId="{218CA62F-FE30-4185-927E-CE953611486F}" destId="{3988A9B3-AA19-4BCF-B492-A052FCB2B22E}" srcOrd="9" destOrd="0" presId="urn:microsoft.com/office/officeart/2005/8/layout/process5"/>
    <dgm:cxn modelId="{7883C2AD-1CE9-4235-8EFE-B82D25DE090A}" type="presParOf" srcId="{3988A9B3-AA19-4BCF-B492-A052FCB2B22E}" destId="{7962FA37-F216-483F-9E99-161B64737D68}" srcOrd="0" destOrd="0" presId="urn:microsoft.com/office/officeart/2005/8/layout/process5"/>
    <dgm:cxn modelId="{D35690FD-4983-4628-B31E-E3A96817B912}" type="presParOf" srcId="{218CA62F-FE30-4185-927E-CE953611486F}" destId="{64C4916D-5613-44C5-90F9-6AC3CFCCDD62}" srcOrd="10" destOrd="0" presId="urn:microsoft.com/office/officeart/2005/8/layout/process5"/>
    <dgm:cxn modelId="{86301588-7179-4A2C-A308-4AB8A1BE393A}" type="presParOf" srcId="{218CA62F-FE30-4185-927E-CE953611486F}" destId="{2FD9E333-789B-418F-812C-3CBF674DBD2A}" srcOrd="11" destOrd="0" presId="urn:microsoft.com/office/officeart/2005/8/layout/process5"/>
    <dgm:cxn modelId="{C62AFAAE-D8E6-4847-AE4A-D7345B0FD8DD}" type="presParOf" srcId="{2FD9E333-789B-418F-812C-3CBF674DBD2A}" destId="{2962454D-DACC-4B96-B89E-50F25DE13362}" srcOrd="0" destOrd="0" presId="urn:microsoft.com/office/officeart/2005/8/layout/process5"/>
    <dgm:cxn modelId="{D668A16D-6DE4-44DE-8A93-7B574B2B1A9D}" type="presParOf" srcId="{218CA62F-FE30-4185-927E-CE953611486F}" destId="{A589A4B5-F59D-4140-AD97-934E23239190}" srcOrd="12"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E50464-876C-47C7-9CB0-211C6716A582}"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GB"/>
        </a:p>
      </dgm:t>
    </dgm:pt>
    <dgm:pt modelId="{05647833-5601-4BA4-99EC-AA5455DF19A6}">
      <dgm:prSet phldrT="[Text]"/>
      <dgm:spPr/>
      <dgm:t>
        <a:bodyPr/>
        <a:lstStyle/>
        <a:p>
          <a:r>
            <a:rPr lang="en-GB" b="0" cap="none" spc="0" dirty="0">
              <a:ln w="0"/>
              <a:solidFill>
                <a:schemeClr val="tx1"/>
              </a:solidFill>
              <a:effectLst>
                <a:outerShdw blurRad="38100" dist="19050" dir="2700000" algn="tl" rotWithShape="0">
                  <a:schemeClr val="dk1">
                    <a:alpha val="40000"/>
                  </a:schemeClr>
                </a:outerShdw>
              </a:effectLst>
            </a:rPr>
            <a:t>Normal vectors extraction</a:t>
          </a:r>
        </a:p>
      </dgm:t>
    </dgm:pt>
    <dgm:pt modelId="{E99A0AF5-B6E4-40C2-8AB8-BA671022EA78}" type="parTrans" cxnId="{474F5861-9F7F-4F05-B968-3C92D43A5C3E}">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96FA4E72-6EDF-4841-9302-752E1A8EB0D6}" type="sibTrans" cxnId="{474F5861-9F7F-4F05-B968-3C92D43A5C3E}">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600B5AA0-CDF7-491D-999C-5090A1199276}">
      <dgm:prSet phldrT="[Text]"/>
      <dgm:spPr/>
      <dgm:t>
        <a:bodyPr/>
        <a:lstStyle/>
        <a:p>
          <a:r>
            <a:rPr lang="en-GB" b="0" cap="none" spc="0" dirty="0">
              <a:ln w="0"/>
              <a:solidFill>
                <a:schemeClr val="tx1"/>
              </a:solidFill>
              <a:effectLst>
                <a:outerShdw blurRad="38100" dist="19050" dir="2700000" algn="tl" rotWithShape="0">
                  <a:schemeClr val="dk1">
                    <a:alpha val="40000"/>
                  </a:schemeClr>
                </a:outerShdw>
              </a:effectLst>
            </a:rPr>
            <a:t>Each CS is aligned individually</a:t>
          </a:r>
        </a:p>
      </dgm:t>
    </dgm:pt>
    <dgm:pt modelId="{6F8001CC-B177-47A6-9218-115CAA2CA278}" type="parTrans" cxnId="{E6611ECB-E9C4-433C-B333-BC0A9EF5AF9C}">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2FDE71DB-4CA9-4F45-BCA2-6DEC9BFF5582}" type="sibTrans" cxnId="{E6611ECB-E9C4-433C-B333-BC0A9EF5AF9C}">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4B7EDB79-091C-49AC-A161-399E2FB37367}">
      <dgm:prSet phldrT="[Text]"/>
      <dgm:spPr/>
      <dgm:t>
        <a:bodyPr/>
        <a:lstStyle/>
        <a:p>
          <a:r>
            <a:rPr lang="en-GB" b="0" cap="none" spc="0" dirty="0">
              <a:ln w="0"/>
              <a:solidFill>
                <a:schemeClr val="tx1"/>
              </a:solidFill>
              <a:effectLst>
                <a:outerShdw blurRad="38100" dist="19050" dir="2700000" algn="tl" rotWithShape="0">
                  <a:schemeClr val="dk1">
                    <a:alpha val="40000"/>
                  </a:schemeClr>
                </a:outerShdw>
              </a:effectLst>
            </a:rPr>
            <a:t>Aligned point cloud is exported as .TXT</a:t>
          </a:r>
        </a:p>
      </dgm:t>
    </dgm:pt>
    <dgm:pt modelId="{D45AE7BF-CACF-42BC-8E89-AD3770F6B997}" type="parTrans" cxnId="{32AE376E-062E-4892-82F2-D7A31A699536}">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F7C81AB1-97CD-40DE-A9E4-72588D3E1C4A}" type="sibTrans" cxnId="{32AE376E-062E-4892-82F2-D7A31A699536}">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9AD1908F-78EA-44A8-9D29-46D042695978}">
      <dgm:prSet phldrT="[Text]"/>
      <dgm:spPr/>
      <dgm:t>
        <a:bodyPr/>
        <a:lstStyle/>
        <a:p>
          <a:r>
            <a:rPr lang="en-GB" b="0" cap="none" spc="0" dirty="0">
              <a:ln w="0"/>
              <a:solidFill>
                <a:schemeClr val="tx1"/>
              </a:solidFill>
              <a:effectLst>
                <a:outerShdw blurRad="38100" dist="19050" dir="2700000" algn="tl" rotWithShape="0">
                  <a:schemeClr val="dk1">
                    <a:alpha val="40000"/>
                  </a:schemeClr>
                </a:outerShdw>
              </a:effectLst>
            </a:rPr>
            <a:t>.TXT point cloud is imported as separate data</a:t>
          </a:r>
        </a:p>
      </dgm:t>
    </dgm:pt>
    <dgm:pt modelId="{88A2336E-158C-47AB-8F68-6377D6C6F192}" type="parTrans" cxnId="{D4BDE275-E5B5-46B4-825E-E51819821F97}">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D15DD687-8742-4EBA-B568-B79D8112BFFD}" type="sibTrans" cxnId="{D4BDE275-E5B5-46B4-825E-E51819821F97}">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C19383B0-7016-4D18-AB9E-16D32C8EF561}">
      <dgm:prSet phldrT="[Text]"/>
      <dgm:spPr/>
      <dgm:t>
        <a:bodyPr/>
        <a:lstStyle/>
        <a:p>
          <a:r>
            <a:rPr lang="en-GB" b="0" cap="none" spc="0" dirty="0">
              <a:ln w="0"/>
              <a:solidFill>
                <a:schemeClr val="tx1"/>
              </a:solidFill>
              <a:effectLst>
                <a:outerShdw blurRad="38100" dist="19050" dir="2700000" algn="tl" rotWithShape="0">
                  <a:schemeClr val="dk1">
                    <a:alpha val="40000"/>
                  </a:schemeClr>
                </a:outerShdw>
              </a:effectLst>
            </a:rPr>
            <a:t>Results</a:t>
          </a:r>
        </a:p>
      </dgm:t>
    </dgm:pt>
    <dgm:pt modelId="{F40B9A6A-8A9B-4249-A030-9E186AFAB0F5}" type="parTrans" cxnId="{FDBAF27A-8B4E-4538-B2BF-AC36C27B9D8B}">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A25E6261-A47F-4AAA-AE65-C512D288E1E4}" type="sibTrans" cxnId="{FDBAF27A-8B4E-4538-B2BF-AC36C27B9D8B}">
      <dgm:prSet/>
      <dgm:spPr/>
      <dgm:t>
        <a:bodyPr/>
        <a:lstStyle/>
        <a:p>
          <a:endParaRPr lang="en-GB" b="0" cap="none" spc="0">
            <a:ln w="0"/>
            <a:solidFill>
              <a:schemeClr val="tx1"/>
            </a:solidFill>
            <a:effectLst>
              <a:outerShdw blurRad="38100" dist="19050" dir="2700000" algn="tl" rotWithShape="0">
                <a:schemeClr val="dk1">
                  <a:alpha val="40000"/>
                </a:schemeClr>
              </a:outerShdw>
            </a:effectLst>
          </a:endParaRPr>
        </a:p>
      </dgm:t>
    </dgm:pt>
    <dgm:pt modelId="{A6C34546-85DF-442B-A751-69DE111C2461}">
      <dgm:prSet phldrT="[Text]"/>
      <dgm:spPr/>
      <dgm:t>
        <a:bodyPr/>
        <a:lstStyle/>
        <a:p>
          <a:r>
            <a:rPr lang="en-US" b="0" cap="none" spc="0" dirty="0">
              <a:ln w="0"/>
              <a:solidFill>
                <a:schemeClr val="tx1"/>
              </a:solidFill>
              <a:effectLst>
                <a:outerShdw blurRad="38100" dist="19050" dir="2700000" algn="tl" rotWithShape="0">
                  <a:schemeClr val="dk1">
                    <a:alpha val="40000"/>
                  </a:schemeClr>
                </a:outerShdw>
              </a:effectLst>
            </a:rPr>
            <a:t>Point cloud clean-up</a:t>
          </a:r>
          <a:endParaRPr lang="en-GB" b="0" cap="none" spc="0" dirty="0">
            <a:ln w="0"/>
            <a:solidFill>
              <a:schemeClr val="tx1"/>
            </a:solidFill>
            <a:effectLst>
              <a:outerShdw blurRad="38100" dist="19050" dir="2700000" algn="tl" rotWithShape="0">
                <a:schemeClr val="dk1">
                  <a:alpha val="40000"/>
                </a:schemeClr>
              </a:outerShdw>
            </a:effectLst>
          </a:endParaRPr>
        </a:p>
      </dgm:t>
    </dgm:pt>
    <dgm:pt modelId="{DBC3924D-B8A5-400E-BD22-8078C9AEC71C}" type="parTrans" cxnId="{FC2F580C-88D5-4EAA-A7A4-EF1F0F4DBF83}">
      <dgm:prSet/>
      <dgm:spPr/>
      <dgm:t>
        <a:bodyPr/>
        <a:lstStyle/>
        <a:p>
          <a:endParaRPr lang="en-US"/>
        </a:p>
      </dgm:t>
    </dgm:pt>
    <dgm:pt modelId="{97A861C4-867F-41EC-A70C-E64286A47D83}" type="sibTrans" cxnId="{FC2F580C-88D5-4EAA-A7A4-EF1F0F4DBF83}">
      <dgm:prSet/>
      <dgm:spPr/>
      <dgm:t>
        <a:bodyPr/>
        <a:lstStyle/>
        <a:p>
          <a:endParaRPr lang="en-US"/>
        </a:p>
      </dgm:t>
    </dgm:pt>
    <dgm:pt modelId="{4DF5495D-3929-45B5-B05B-A58FC3DBA0C2}" type="pres">
      <dgm:prSet presAssocID="{5BE50464-876C-47C7-9CB0-211C6716A582}" presName="diagram" presStyleCnt="0">
        <dgm:presLayoutVars>
          <dgm:dir/>
          <dgm:resizeHandles val="exact"/>
        </dgm:presLayoutVars>
      </dgm:prSet>
      <dgm:spPr/>
    </dgm:pt>
    <dgm:pt modelId="{AD74EF9F-F76D-4E47-B08F-357DF544361C}" type="pres">
      <dgm:prSet presAssocID="{05647833-5601-4BA4-99EC-AA5455DF19A6}" presName="node" presStyleLbl="node1" presStyleIdx="0" presStyleCnt="6">
        <dgm:presLayoutVars>
          <dgm:bulletEnabled val="1"/>
        </dgm:presLayoutVars>
      </dgm:prSet>
      <dgm:spPr/>
    </dgm:pt>
    <dgm:pt modelId="{19A522E5-8EAD-4D68-8479-F055101C338D}" type="pres">
      <dgm:prSet presAssocID="{96FA4E72-6EDF-4841-9302-752E1A8EB0D6}" presName="sibTrans" presStyleLbl="sibTrans2D1" presStyleIdx="0" presStyleCnt="5"/>
      <dgm:spPr/>
    </dgm:pt>
    <dgm:pt modelId="{72CE2D06-EBDC-419B-BDE1-42AD3D01C6ED}" type="pres">
      <dgm:prSet presAssocID="{96FA4E72-6EDF-4841-9302-752E1A8EB0D6}" presName="connectorText" presStyleLbl="sibTrans2D1" presStyleIdx="0" presStyleCnt="5"/>
      <dgm:spPr/>
    </dgm:pt>
    <dgm:pt modelId="{817917E4-494C-41F7-B3C2-CBE0DF735C0A}" type="pres">
      <dgm:prSet presAssocID="{A6C34546-85DF-442B-A751-69DE111C2461}" presName="node" presStyleLbl="node1" presStyleIdx="1" presStyleCnt="6">
        <dgm:presLayoutVars>
          <dgm:bulletEnabled val="1"/>
        </dgm:presLayoutVars>
      </dgm:prSet>
      <dgm:spPr/>
    </dgm:pt>
    <dgm:pt modelId="{A3FD0CDE-2617-41B5-B252-0CB5EE09D7BD}" type="pres">
      <dgm:prSet presAssocID="{97A861C4-867F-41EC-A70C-E64286A47D83}" presName="sibTrans" presStyleLbl="sibTrans2D1" presStyleIdx="1" presStyleCnt="5"/>
      <dgm:spPr/>
    </dgm:pt>
    <dgm:pt modelId="{7B2931B7-9853-4569-89F4-030B37DD81D9}" type="pres">
      <dgm:prSet presAssocID="{97A861C4-867F-41EC-A70C-E64286A47D83}" presName="connectorText" presStyleLbl="sibTrans2D1" presStyleIdx="1" presStyleCnt="5"/>
      <dgm:spPr/>
    </dgm:pt>
    <dgm:pt modelId="{30BD35A3-68AA-443B-87C2-AD93D23CCE4E}" type="pres">
      <dgm:prSet presAssocID="{600B5AA0-CDF7-491D-999C-5090A1199276}" presName="node" presStyleLbl="node1" presStyleIdx="2" presStyleCnt="6">
        <dgm:presLayoutVars>
          <dgm:bulletEnabled val="1"/>
        </dgm:presLayoutVars>
      </dgm:prSet>
      <dgm:spPr/>
    </dgm:pt>
    <dgm:pt modelId="{90E57472-02E7-43B4-949A-E547DD8F63B1}" type="pres">
      <dgm:prSet presAssocID="{2FDE71DB-4CA9-4F45-BCA2-6DEC9BFF5582}" presName="sibTrans" presStyleLbl="sibTrans2D1" presStyleIdx="2" presStyleCnt="5"/>
      <dgm:spPr/>
    </dgm:pt>
    <dgm:pt modelId="{7E098584-E168-45E3-B64A-611492742819}" type="pres">
      <dgm:prSet presAssocID="{2FDE71DB-4CA9-4F45-BCA2-6DEC9BFF5582}" presName="connectorText" presStyleLbl="sibTrans2D1" presStyleIdx="2" presStyleCnt="5"/>
      <dgm:spPr/>
    </dgm:pt>
    <dgm:pt modelId="{0E3139F1-0FA9-4387-8415-277E3CED2807}" type="pres">
      <dgm:prSet presAssocID="{4B7EDB79-091C-49AC-A161-399E2FB37367}" presName="node" presStyleLbl="node1" presStyleIdx="3" presStyleCnt="6">
        <dgm:presLayoutVars>
          <dgm:bulletEnabled val="1"/>
        </dgm:presLayoutVars>
      </dgm:prSet>
      <dgm:spPr/>
    </dgm:pt>
    <dgm:pt modelId="{576E7A88-E3F3-42B2-9EEE-EB32C77A432D}" type="pres">
      <dgm:prSet presAssocID="{F7C81AB1-97CD-40DE-A9E4-72588D3E1C4A}" presName="sibTrans" presStyleLbl="sibTrans2D1" presStyleIdx="3" presStyleCnt="5"/>
      <dgm:spPr/>
    </dgm:pt>
    <dgm:pt modelId="{D0A7E3EB-2556-42D9-9839-4AFBDB46D807}" type="pres">
      <dgm:prSet presAssocID="{F7C81AB1-97CD-40DE-A9E4-72588D3E1C4A}" presName="connectorText" presStyleLbl="sibTrans2D1" presStyleIdx="3" presStyleCnt="5"/>
      <dgm:spPr/>
    </dgm:pt>
    <dgm:pt modelId="{323D6342-4BE4-41D6-B7A2-7DD5448DC730}" type="pres">
      <dgm:prSet presAssocID="{9AD1908F-78EA-44A8-9D29-46D042695978}" presName="node" presStyleLbl="node1" presStyleIdx="4" presStyleCnt="6">
        <dgm:presLayoutVars>
          <dgm:bulletEnabled val="1"/>
        </dgm:presLayoutVars>
      </dgm:prSet>
      <dgm:spPr/>
    </dgm:pt>
    <dgm:pt modelId="{E85A49DF-8007-42D7-9DDD-404BE95676C5}" type="pres">
      <dgm:prSet presAssocID="{D15DD687-8742-4EBA-B568-B79D8112BFFD}" presName="sibTrans" presStyleLbl="sibTrans2D1" presStyleIdx="4" presStyleCnt="5"/>
      <dgm:spPr/>
    </dgm:pt>
    <dgm:pt modelId="{CC89FC7E-215C-481D-B3B0-C08EBAAEEC0C}" type="pres">
      <dgm:prSet presAssocID="{D15DD687-8742-4EBA-B568-B79D8112BFFD}" presName="connectorText" presStyleLbl="sibTrans2D1" presStyleIdx="4" presStyleCnt="5"/>
      <dgm:spPr/>
    </dgm:pt>
    <dgm:pt modelId="{E69BE1D7-B853-49AC-9C88-89233E289E25}" type="pres">
      <dgm:prSet presAssocID="{C19383B0-7016-4D18-AB9E-16D32C8EF561}" presName="node" presStyleLbl="node1" presStyleIdx="5" presStyleCnt="6">
        <dgm:presLayoutVars>
          <dgm:bulletEnabled val="1"/>
        </dgm:presLayoutVars>
      </dgm:prSet>
      <dgm:spPr/>
    </dgm:pt>
  </dgm:ptLst>
  <dgm:cxnLst>
    <dgm:cxn modelId="{348F2B02-43D9-4D15-8410-B0AD3296E093}" type="presOf" srcId="{96FA4E72-6EDF-4841-9302-752E1A8EB0D6}" destId="{72CE2D06-EBDC-419B-BDE1-42AD3D01C6ED}" srcOrd="1" destOrd="0" presId="urn:microsoft.com/office/officeart/2005/8/layout/process5"/>
    <dgm:cxn modelId="{3CBBF306-E3B2-4199-97E0-73BB276B9260}" type="presOf" srcId="{F7C81AB1-97CD-40DE-A9E4-72588D3E1C4A}" destId="{576E7A88-E3F3-42B2-9EEE-EB32C77A432D}" srcOrd="0" destOrd="0" presId="urn:microsoft.com/office/officeart/2005/8/layout/process5"/>
    <dgm:cxn modelId="{FC2F580C-88D5-4EAA-A7A4-EF1F0F4DBF83}" srcId="{5BE50464-876C-47C7-9CB0-211C6716A582}" destId="{A6C34546-85DF-442B-A751-69DE111C2461}" srcOrd="1" destOrd="0" parTransId="{DBC3924D-B8A5-400E-BD22-8078C9AEC71C}" sibTransId="{97A861C4-867F-41EC-A70C-E64286A47D83}"/>
    <dgm:cxn modelId="{DD9C5D1B-7D08-414F-B610-01996FF1EC5A}" type="presOf" srcId="{D15DD687-8742-4EBA-B568-B79D8112BFFD}" destId="{CC89FC7E-215C-481D-B3B0-C08EBAAEEC0C}" srcOrd="1" destOrd="0" presId="urn:microsoft.com/office/officeart/2005/8/layout/process5"/>
    <dgm:cxn modelId="{FA1D5A2B-BC38-4718-9E4E-D94A138B4749}" type="presOf" srcId="{2FDE71DB-4CA9-4F45-BCA2-6DEC9BFF5582}" destId="{90E57472-02E7-43B4-949A-E547DD8F63B1}" srcOrd="0" destOrd="0" presId="urn:microsoft.com/office/officeart/2005/8/layout/process5"/>
    <dgm:cxn modelId="{575BF531-F87C-4CBF-BE01-87867CA993BD}" type="presOf" srcId="{A6C34546-85DF-442B-A751-69DE111C2461}" destId="{817917E4-494C-41F7-B3C2-CBE0DF735C0A}" srcOrd="0" destOrd="0" presId="urn:microsoft.com/office/officeart/2005/8/layout/process5"/>
    <dgm:cxn modelId="{F81E4B38-8A11-4E87-A83C-8276376E54AE}" type="presOf" srcId="{9AD1908F-78EA-44A8-9D29-46D042695978}" destId="{323D6342-4BE4-41D6-B7A2-7DD5448DC730}" srcOrd="0" destOrd="0" presId="urn:microsoft.com/office/officeart/2005/8/layout/process5"/>
    <dgm:cxn modelId="{10B3C141-A06F-4598-ADC9-22E10A2C5F07}" type="presOf" srcId="{96FA4E72-6EDF-4841-9302-752E1A8EB0D6}" destId="{19A522E5-8EAD-4D68-8479-F055101C338D}" srcOrd="0" destOrd="0" presId="urn:microsoft.com/office/officeart/2005/8/layout/process5"/>
    <dgm:cxn modelId="{482DBB44-462F-4F8E-9285-A6ED37A92540}" type="presOf" srcId="{5BE50464-876C-47C7-9CB0-211C6716A582}" destId="{4DF5495D-3929-45B5-B05B-A58FC3DBA0C2}" srcOrd="0" destOrd="0" presId="urn:microsoft.com/office/officeart/2005/8/layout/process5"/>
    <dgm:cxn modelId="{65ADB356-739A-4A5F-928D-08D3B303C3B8}" type="presOf" srcId="{4B7EDB79-091C-49AC-A161-399E2FB37367}" destId="{0E3139F1-0FA9-4387-8415-277E3CED2807}" srcOrd="0" destOrd="0" presId="urn:microsoft.com/office/officeart/2005/8/layout/process5"/>
    <dgm:cxn modelId="{52B9C156-F652-4362-9AFF-70E20A915AFB}" type="presOf" srcId="{97A861C4-867F-41EC-A70C-E64286A47D83}" destId="{7B2931B7-9853-4569-89F4-030B37DD81D9}" srcOrd="1" destOrd="0" presId="urn:microsoft.com/office/officeart/2005/8/layout/process5"/>
    <dgm:cxn modelId="{7389755C-8BF3-4E58-A84B-D55F44E9DC6E}" type="presOf" srcId="{97A861C4-867F-41EC-A70C-E64286A47D83}" destId="{A3FD0CDE-2617-41B5-B252-0CB5EE09D7BD}" srcOrd="0" destOrd="0" presId="urn:microsoft.com/office/officeart/2005/8/layout/process5"/>
    <dgm:cxn modelId="{474F5861-9F7F-4F05-B968-3C92D43A5C3E}" srcId="{5BE50464-876C-47C7-9CB0-211C6716A582}" destId="{05647833-5601-4BA4-99EC-AA5455DF19A6}" srcOrd="0" destOrd="0" parTransId="{E99A0AF5-B6E4-40C2-8AB8-BA671022EA78}" sibTransId="{96FA4E72-6EDF-4841-9302-752E1A8EB0D6}"/>
    <dgm:cxn modelId="{FE6A0263-AB27-4A07-892E-5525FB66ACED}" type="presOf" srcId="{F7C81AB1-97CD-40DE-A9E4-72588D3E1C4A}" destId="{D0A7E3EB-2556-42D9-9839-4AFBDB46D807}" srcOrd="1" destOrd="0" presId="urn:microsoft.com/office/officeart/2005/8/layout/process5"/>
    <dgm:cxn modelId="{32AE376E-062E-4892-82F2-D7A31A699536}" srcId="{5BE50464-876C-47C7-9CB0-211C6716A582}" destId="{4B7EDB79-091C-49AC-A161-399E2FB37367}" srcOrd="3" destOrd="0" parTransId="{D45AE7BF-CACF-42BC-8E89-AD3770F6B997}" sibTransId="{F7C81AB1-97CD-40DE-A9E4-72588D3E1C4A}"/>
    <dgm:cxn modelId="{D4BDE275-E5B5-46B4-825E-E51819821F97}" srcId="{5BE50464-876C-47C7-9CB0-211C6716A582}" destId="{9AD1908F-78EA-44A8-9D29-46D042695978}" srcOrd="4" destOrd="0" parTransId="{88A2336E-158C-47AB-8F68-6377D6C6F192}" sibTransId="{D15DD687-8742-4EBA-B568-B79D8112BFFD}"/>
    <dgm:cxn modelId="{FDBAF27A-8B4E-4538-B2BF-AC36C27B9D8B}" srcId="{5BE50464-876C-47C7-9CB0-211C6716A582}" destId="{C19383B0-7016-4D18-AB9E-16D32C8EF561}" srcOrd="5" destOrd="0" parTransId="{F40B9A6A-8A9B-4249-A030-9E186AFAB0F5}" sibTransId="{A25E6261-A47F-4AAA-AE65-C512D288E1E4}"/>
    <dgm:cxn modelId="{FA5FCE7C-EE48-41F0-8892-1746E5360D1C}" type="presOf" srcId="{05647833-5601-4BA4-99EC-AA5455DF19A6}" destId="{AD74EF9F-F76D-4E47-B08F-357DF544361C}" srcOrd="0" destOrd="0" presId="urn:microsoft.com/office/officeart/2005/8/layout/process5"/>
    <dgm:cxn modelId="{E18FAA96-D0E3-42C0-A3A6-4ECB1C0DBFBF}" type="presOf" srcId="{2FDE71DB-4CA9-4F45-BCA2-6DEC9BFF5582}" destId="{7E098584-E168-45E3-B64A-611492742819}" srcOrd="1" destOrd="0" presId="urn:microsoft.com/office/officeart/2005/8/layout/process5"/>
    <dgm:cxn modelId="{8A38B8A8-D716-49D0-BFB5-3E5A6FD01227}" type="presOf" srcId="{C19383B0-7016-4D18-AB9E-16D32C8EF561}" destId="{E69BE1D7-B853-49AC-9C88-89233E289E25}" srcOrd="0" destOrd="0" presId="urn:microsoft.com/office/officeart/2005/8/layout/process5"/>
    <dgm:cxn modelId="{8CBADFB3-E3A6-4250-BECB-412948FDE6BC}" type="presOf" srcId="{600B5AA0-CDF7-491D-999C-5090A1199276}" destId="{30BD35A3-68AA-443B-87C2-AD93D23CCE4E}" srcOrd="0" destOrd="0" presId="urn:microsoft.com/office/officeart/2005/8/layout/process5"/>
    <dgm:cxn modelId="{E6611ECB-E9C4-433C-B333-BC0A9EF5AF9C}" srcId="{5BE50464-876C-47C7-9CB0-211C6716A582}" destId="{600B5AA0-CDF7-491D-999C-5090A1199276}" srcOrd="2" destOrd="0" parTransId="{6F8001CC-B177-47A6-9218-115CAA2CA278}" sibTransId="{2FDE71DB-4CA9-4F45-BCA2-6DEC9BFF5582}"/>
    <dgm:cxn modelId="{59C70CD3-B217-4B84-AFA0-857C9C691F31}" type="presOf" srcId="{D15DD687-8742-4EBA-B568-B79D8112BFFD}" destId="{E85A49DF-8007-42D7-9DDD-404BE95676C5}" srcOrd="0" destOrd="0" presId="urn:microsoft.com/office/officeart/2005/8/layout/process5"/>
    <dgm:cxn modelId="{3AEADBEE-8882-4422-A3DD-8A3458E8DF75}" type="presParOf" srcId="{4DF5495D-3929-45B5-B05B-A58FC3DBA0C2}" destId="{AD74EF9F-F76D-4E47-B08F-357DF544361C}" srcOrd="0" destOrd="0" presId="urn:microsoft.com/office/officeart/2005/8/layout/process5"/>
    <dgm:cxn modelId="{EA872EA1-E2E2-40E3-A47B-CD50AD4E2363}" type="presParOf" srcId="{4DF5495D-3929-45B5-B05B-A58FC3DBA0C2}" destId="{19A522E5-8EAD-4D68-8479-F055101C338D}" srcOrd="1" destOrd="0" presId="urn:microsoft.com/office/officeart/2005/8/layout/process5"/>
    <dgm:cxn modelId="{91FFD468-03E8-4226-859D-1F1865418FFA}" type="presParOf" srcId="{19A522E5-8EAD-4D68-8479-F055101C338D}" destId="{72CE2D06-EBDC-419B-BDE1-42AD3D01C6ED}" srcOrd="0" destOrd="0" presId="urn:microsoft.com/office/officeart/2005/8/layout/process5"/>
    <dgm:cxn modelId="{11975F0A-A095-4FAE-8B55-12FC45E0C96D}" type="presParOf" srcId="{4DF5495D-3929-45B5-B05B-A58FC3DBA0C2}" destId="{817917E4-494C-41F7-B3C2-CBE0DF735C0A}" srcOrd="2" destOrd="0" presId="urn:microsoft.com/office/officeart/2005/8/layout/process5"/>
    <dgm:cxn modelId="{5757B1D0-29D0-4C34-A5EB-9B85039B4D81}" type="presParOf" srcId="{4DF5495D-3929-45B5-B05B-A58FC3DBA0C2}" destId="{A3FD0CDE-2617-41B5-B252-0CB5EE09D7BD}" srcOrd="3" destOrd="0" presId="urn:microsoft.com/office/officeart/2005/8/layout/process5"/>
    <dgm:cxn modelId="{6FF8127D-798D-4A92-BBC8-5E51B11BE43F}" type="presParOf" srcId="{A3FD0CDE-2617-41B5-B252-0CB5EE09D7BD}" destId="{7B2931B7-9853-4569-89F4-030B37DD81D9}" srcOrd="0" destOrd="0" presId="urn:microsoft.com/office/officeart/2005/8/layout/process5"/>
    <dgm:cxn modelId="{0D9D5F1D-251F-449D-97FB-52458F7C9243}" type="presParOf" srcId="{4DF5495D-3929-45B5-B05B-A58FC3DBA0C2}" destId="{30BD35A3-68AA-443B-87C2-AD93D23CCE4E}" srcOrd="4" destOrd="0" presId="urn:microsoft.com/office/officeart/2005/8/layout/process5"/>
    <dgm:cxn modelId="{600595A5-B74D-40D9-BFFE-19223143E737}" type="presParOf" srcId="{4DF5495D-3929-45B5-B05B-A58FC3DBA0C2}" destId="{90E57472-02E7-43B4-949A-E547DD8F63B1}" srcOrd="5" destOrd="0" presId="urn:microsoft.com/office/officeart/2005/8/layout/process5"/>
    <dgm:cxn modelId="{2FF4F0A6-CBA8-4669-B85A-FD7A1903740A}" type="presParOf" srcId="{90E57472-02E7-43B4-949A-E547DD8F63B1}" destId="{7E098584-E168-45E3-B64A-611492742819}" srcOrd="0" destOrd="0" presId="urn:microsoft.com/office/officeart/2005/8/layout/process5"/>
    <dgm:cxn modelId="{ED90A7DA-AE1E-4C6C-9032-BE668C9274EC}" type="presParOf" srcId="{4DF5495D-3929-45B5-B05B-A58FC3DBA0C2}" destId="{0E3139F1-0FA9-4387-8415-277E3CED2807}" srcOrd="6" destOrd="0" presId="urn:microsoft.com/office/officeart/2005/8/layout/process5"/>
    <dgm:cxn modelId="{DE40574A-F72F-4E15-86C9-552B240B50E3}" type="presParOf" srcId="{4DF5495D-3929-45B5-B05B-A58FC3DBA0C2}" destId="{576E7A88-E3F3-42B2-9EEE-EB32C77A432D}" srcOrd="7" destOrd="0" presId="urn:microsoft.com/office/officeart/2005/8/layout/process5"/>
    <dgm:cxn modelId="{1C5FFF16-7DCF-466E-8390-C86CABC0F5CA}" type="presParOf" srcId="{576E7A88-E3F3-42B2-9EEE-EB32C77A432D}" destId="{D0A7E3EB-2556-42D9-9839-4AFBDB46D807}" srcOrd="0" destOrd="0" presId="urn:microsoft.com/office/officeart/2005/8/layout/process5"/>
    <dgm:cxn modelId="{262D1FCA-35B1-4F65-AB47-67ACF95C63AE}" type="presParOf" srcId="{4DF5495D-3929-45B5-B05B-A58FC3DBA0C2}" destId="{323D6342-4BE4-41D6-B7A2-7DD5448DC730}" srcOrd="8" destOrd="0" presId="urn:microsoft.com/office/officeart/2005/8/layout/process5"/>
    <dgm:cxn modelId="{1AC4770F-67BE-4FA0-B665-B79948E65307}" type="presParOf" srcId="{4DF5495D-3929-45B5-B05B-A58FC3DBA0C2}" destId="{E85A49DF-8007-42D7-9DDD-404BE95676C5}" srcOrd="9" destOrd="0" presId="urn:microsoft.com/office/officeart/2005/8/layout/process5"/>
    <dgm:cxn modelId="{E7E5025E-C8FA-4A59-B88D-6C3A3357DAB0}" type="presParOf" srcId="{E85A49DF-8007-42D7-9DDD-404BE95676C5}" destId="{CC89FC7E-215C-481D-B3B0-C08EBAAEEC0C}" srcOrd="0" destOrd="0" presId="urn:microsoft.com/office/officeart/2005/8/layout/process5"/>
    <dgm:cxn modelId="{B43DB23F-DE4A-471A-85B8-64D137F1BB27}" type="presParOf" srcId="{4DF5495D-3929-45B5-B05B-A58FC3DBA0C2}" destId="{E69BE1D7-B853-49AC-9C88-89233E289E25}" srcOrd="10"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AEDEDA-8A6F-4BC9-A818-6D1F48390142}">
      <dsp:nvSpPr>
        <dsp:cNvPr id="0" name=""/>
        <dsp:cNvSpPr/>
      </dsp:nvSpPr>
      <dsp:spPr>
        <a:xfrm>
          <a:off x="411785" y="0"/>
          <a:ext cx="4666904" cy="3168350"/>
        </a:xfrm>
        <a:prstGeom prst="rightArrow">
          <a:avLst/>
        </a:prstGeom>
        <a:solidFill>
          <a:srgbClr val="0C377B">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0E7F9888-636B-4DF6-9991-BFCEEEF83760}">
      <dsp:nvSpPr>
        <dsp:cNvPr id="0" name=""/>
        <dsp:cNvSpPr/>
      </dsp:nvSpPr>
      <dsp:spPr>
        <a:xfrm>
          <a:off x="5897" y="950505"/>
          <a:ext cx="1767246" cy="1267340"/>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rgbClr val="0C377B">
                  <a:hueOff val="0"/>
                  <a:satOff val="0"/>
                  <a:lumOff val="0"/>
                  <a:alphaOff val="0"/>
                </a:srgbClr>
              </a:solidFill>
              <a:latin typeface="Arial"/>
              <a:ea typeface="+mn-ea"/>
              <a:cs typeface="+mn-cs"/>
            </a:rPr>
            <a:t>Coil clamping</a:t>
          </a:r>
        </a:p>
      </dsp:txBody>
      <dsp:txXfrm>
        <a:off x="67763" y="1012371"/>
        <a:ext cx="1643514" cy="1143608"/>
      </dsp:txXfrm>
    </dsp:sp>
    <dsp:sp modelId="{F2A86BE6-993F-4205-9629-FB74D07A891E}">
      <dsp:nvSpPr>
        <dsp:cNvPr id="0" name=""/>
        <dsp:cNvSpPr/>
      </dsp:nvSpPr>
      <dsp:spPr>
        <a:xfrm>
          <a:off x="1861614" y="950505"/>
          <a:ext cx="1767246" cy="1267340"/>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rgbClr val="0C377B">
                  <a:hueOff val="0"/>
                  <a:satOff val="0"/>
                  <a:lumOff val="0"/>
                  <a:alphaOff val="0"/>
                </a:srgbClr>
              </a:solidFill>
              <a:latin typeface="Arial"/>
              <a:ea typeface="+mn-ea"/>
              <a:cs typeface="+mn-cs"/>
            </a:rPr>
            <a:t>Data acquisition</a:t>
          </a:r>
        </a:p>
      </dsp:txBody>
      <dsp:txXfrm>
        <a:off x="1923480" y="1012371"/>
        <a:ext cx="1643514" cy="1143608"/>
      </dsp:txXfrm>
    </dsp:sp>
    <dsp:sp modelId="{D81E6097-D808-45E3-B2E0-BEB1C0DBA083}">
      <dsp:nvSpPr>
        <dsp:cNvPr id="0" name=""/>
        <dsp:cNvSpPr/>
      </dsp:nvSpPr>
      <dsp:spPr>
        <a:xfrm>
          <a:off x="3717331" y="950505"/>
          <a:ext cx="1767246" cy="1267340"/>
        </a:xfrm>
        <a:prstGeom prst="roundRect">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rgbClr val="0C377B">
                  <a:hueOff val="0"/>
                  <a:satOff val="0"/>
                  <a:lumOff val="0"/>
                  <a:alphaOff val="0"/>
                </a:srgbClr>
              </a:solidFill>
              <a:latin typeface="Arial"/>
              <a:ea typeface="+mn-ea"/>
              <a:cs typeface="+mn-cs"/>
            </a:rPr>
            <a:t>Analysis</a:t>
          </a:r>
        </a:p>
      </dsp:txBody>
      <dsp:txXfrm>
        <a:off x="3779197" y="1012371"/>
        <a:ext cx="1643514" cy="11436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3BECB-6D52-4501-917F-8BFB03F6F2BD}">
      <dsp:nvSpPr>
        <dsp:cNvPr id="0" name=""/>
        <dsp:cNvSpPr/>
      </dsp:nvSpPr>
      <dsp:spPr>
        <a:xfrm>
          <a:off x="211016" y="221876"/>
          <a:ext cx="1460935" cy="876561"/>
        </a:xfrm>
        <a:prstGeom prst="roundRect">
          <a:avLst>
            <a:gd name="adj" fmla="val 10000"/>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0C377B">
                  <a:hueOff val="0"/>
                  <a:satOff val="0"/>
                  <a:lumOff val="0"/>
                  <a:alphaOff val="0"/>
                </a:srgbClr>
              </a:solidFill>
              <a:latin typeface="Arial"/>
              <a:ea typeface="+mn-ea"/>
              <a:cs typeface="+mn-cs"/>
            </a:rPr>
            <a:t>Device compensation (already warmed-up)</a:t>
          </a:r>
        </a:p>
      </dsp:txBody>
      <dsp:txXfrm>
        <a:off x="236690" y="247550"/>
        <a:ext cx="1409587" cy="825213"/>
      </dsp:txXfrm>
    </dsp:sp>
    <dsp:sp modelId="{C6ECB67F-D46A-4005-93C7-DC61EA011683}">
      <dsp:nvSpPr>
        <dsp:cNvPr id="0" name=""/>
        <dsp:cNvSpPr/>
      </dsp:nvSpPr>
      <dsp:spPr>
        <a:xfrm>
          <a:off x="1800514" y="479001"/>
          <a:ext cx="309718" cy="362312"/>
        </a:xfrm>
        <a:prstGeom prst="rightArrow">
          <a:avLst>
            <a:gd name="adj1" fmla="val 60000"/>
            <a:gd name="adj2" fmla="val 50000"/>
          </a:avLst>
        </a:prstGeom>
        <a:solidFill>
          <a:srgbClr val="0C377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solidFill>
              <a:srgbClr val="0C377B">
                <a:hueOff val="0"/>
                <a:satOff val="0"/>
                <a:lumOff val="0"/>
                <a:alphaOff val="0"/>
              </a:srgbClr>
            </a:solidFill>
            <a:latin typeface="Arial"/>
            <a:ea typeface="+mn-ea"/>
            <a:cs typeface="+mn-cs"/>
          </a:endParaRPr>
        </a:p>
      </dsp:txBody>
      <dsp:txXfrm>
        <a:off x="1800514" y="551463"/>
        <a:ext cx="216803" cy="217388"/>
      </dsp:txXfrm>
    </dsp:sp>
    <dsp:sp modelId="{A619435E-3529-4225-B39A-37EBBC1D3E4B}">
      <dsp:nvSpPr>
        <dsp:cNvPr id="0" name=""/>
        <dsp:cNvSpPr/>
      </dsp:nvSpPr>
      <dsp:spPr>
        <a:xfrm>
          <a:off x="2256326" y="221876"/>
          <a:ext cx="1460935" cy="87656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srgbClr val="1F497D"/>
              </a:solidFill>
              <a:latin typeface="Calibri"/>
            </a:rPr>
            <a:t>Usual results:</a:t>
          </a:r>
        </a:p>
        <a:p>
          <a:pPr marL="57150" lvl="1" indent="-57150" algn="l" defTabSz="488950">
            <a:lnSpc>
              <a:spcPct val="90000"/>
            </a:lnSpc>
            <a:spcBef>
              <a:spcPct val="0"/>
            </a:spcBef>
            <a:spcAft>
              <a:spcPct val="15000"/>
            </a:spcAft>
            <a:buChar char="•"/>
          </a:pPr>
          <a:r>
            <a:rPr lang="en-GB" sz="1100" u="sng" kern="1200" dirty="0">
              <a:solidFill>
                <a:srgbClr val="1F497D"/>
              </a:solidFill>
              <a:latin typeface="Calibri"/>
            </a:rPr>
            <a:t>Hole compensation 2-sigma: </a:t>
          </a:r>
          <a:r>
            <a:rPr lang="en-GB" sz="1100" kern="1200" dirty="0">
              <a:solidFill>
                <a:srgbClr val="1F497D"/>
              </a:solidFill>
              <a:latin typeface="Calibri"/>
            </a:rPr>
            <a:t>Below 10μm</a:t>
          </a:r>
        </a:p>
      </dsp:txBody>
      <dsp:txXfrm>
        <a:off x="2282000" y="247550"/>
        <a:ext cx="1409587" cy="825213"/>
      </dsp:txXfrm>
    </dsp:sp>
    <dsp:sp modelId="{AD096B18-9D30-42AC-9E7B-96D0A726058E}">
      <dsp:nvSpPr>
        <dsp:cNvPr id="0" name=""/>
        <dsp:cNvSpPr/>
      </dsp:nvSpPr>
      <dsp:spPr>
        <a:xfrm>
          <a:off x="3845824" y="479001"/>
          <a:ext cx="309718" cy="362312"/>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845824" y="551463"/>
        <a:ext cx="216803" cy="217388"/>
      </dsp:txXfrm>
    </dsp:sp>
    <dsp:sp modelId="{245DDE3D-7823-4712-8580-C930BD17D57C}">
      <dsp:nvSpPr>
        <dsp:cNvPr id="0" name=""/>
        <dsp:cNvSpPr/>
      </dsp:nvSpPr>
      <dsp:spPr>
        <a:xfrm>
          <a:off x="4301635" y="221876"/>
          <a:ext cx="1460935" cy="876561"/>
        </a:xfrm>
        <a:prstGeom prst="roundRect">
          <a:avLst>
            <a:gd name="adj" fmla="val 10000"/>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kern="1200" dirty="0">
              <a:solidFill>
                <a:srgbClr val="0C377B">
                  <a:hueOff val="0"/>
                  <a:satOff val="0"/>
                  <a:lumOff val="0"/>
                  <a:alphaOff val="0"/>
                </a:srgbClr>
              </a:solidFill>
              <a:latin typeface="Arial"/>
              <a:ea typeface="+mn-ea"/>
              <a:cs typeface="+mn-cs"/>
            </a:rPr>
            <a:t>Device validation</a:t>
          </a:r>
        </a:p>
        <a:p>
          <a:pPr marL="57150" lvl="1" indent="-57150" algn="l" defTabSz="444500">
            <a:lnSpc>
              <a:spcPct val="90000"/>
            </a:lnSpc>
            <a:spcBef>
              <a:spcPct val="0"/>
            </a:spcBef>
            <a:spcAft>
              <a:spcPct val="15000"/>
            </a:spcAft>
            <a:buChar char="•"/>
          </a:pPr>
          <a:r>
            <a:rPr lang="en-GB" sz="1000" u="none" kern="1200" dirty="0">
              <a:solidFill>
                <a:srgbClr val="1F497D"/>
              </a:solidFill>
              <a:latin typeface="Calibri"/>
            </a:rPr>
            <a:t>Calibrated pieces:</a:t>
          </a:r>
        </a:p>
        <a:p>
          <a:pPr marL="57150" lvl="1" indent="-57150" algn="l" defTabSz="444500">
            <a:lnSpc>
              <a:spcPct val="90000"/>
            </a:lnSpc>
            <a:spcBef>
              <a:spcPct val="0"/>
            </a:spcBef>
            <a:spcAft>
              <a:spcPct val="15000"/>
            </a:spcAft>
            <a:buChar char="•"/>
          </a:pPr>
          <a:r>
            <a:rPr lang="en-GB" sz="1000" kern="1200" dirty="0">
              <a:solidFill>
                <a:srgbClr val="1F497D"/>
              </a:solidFill>
              <a:latin typeface="Calibri"/>
            </a:rPr>
            <a:t>Deviation below 8μm</a:t>
          </a:r>
        </a:p>
      </dsp:txBody>
      <dsp:txXfrm>
        <a:off x="4327309" y="247550"/>
        <a:ext cx="1409587" cy="825213"/>
      </dsp:txXfrm>
    </dsp:sp>
    <dsp:sp modelId="{84315AE3-FA39-4596-A84A-C7B6823DDDD6}">
      <dsp:nvSpPr>
        <dsp:cNvPr id="0" name=""/>
        <dsp:cNvSpPr/>
      </dsp:nvSpPr>
      <dsp:spPr>
        <a:xfrm>
          <a:off x="5891133" y="479001"/>
          <a:ext cx="309718" cy="362312"/>
        </a:xfrm>
        <a:prstGeom prst="rightArrow">
          <a:avLst>
            <a:gd name="adj1" fmla="val 60000"/>
            <a:gd name="adj2" fmla="val 50000"/>
          </a:avLst>
        </a:prstGeom>
        <a:solidFill>
          <a:srgbClr val="0C377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solidFill>
              <a:srgbClr val="0C377B">
                <a:hueOff val="0"/>
                <a:satOff val="0"/>
                <a:lumOff val="0"/>
                <a:alphaOff val="0"/>
              </a:srgbClr>
            </a:solidFill>
            <a:latin typeface="Arial"/>
            <a:ea typeface="+mn-ea"/>
            <a:cs typeface="+mn-cs"/>
          </a:endParaRPr>
        </a:p>
      </dsp:txBody>
      <dsp:txXfrm>
        <a:off x="5891133" y="551463"/>
        <a:ext cx="216803" cy="217388"/>
      </dsp:txXfrm>
    </dsp:sp>
    <dsp:sp modelId="{31819B6A-185C-4EF2-A622-B2659BC89C73}">
      <dsp:nvSpPr>
        <dsp:cNvPr id="0" name=""/>
        <dsp:cNvSpPr/>
      </dsp:nvSpPr>
      <dsp:spPr>
        <a:xfrm>
          <a:off x="6346945" y="221876"/>
          <a:ext cx="1460935" cy="876561"/>
        </a:xfrm>
        <a:prstGeom prst="roundRect">
          <a:avLst>
            <a:gd name="adj" fmla="val 10000"/>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0C377B">
                  <a:hueOff val="0"/>
                  <a:satOff val="0"/>
                  <a:lumOff val="0"/>
                  <a:alphaOff val="0"/>
                </a:srgbClr>
              </a:solidFill>
              <a:latin typeface="Arial"/>
              <a:ea typeface="+mn-ea"/>
              <a:cs typeface="+mn-cs"/>
            </a:rPr>
            <a:t>Pre-alignment</a:t>
          </a:r>
        </a:p>
      </dsp:txBody>
      <dsp:txXfrm>
        <a:off x="6372619" y="247550"/>
        <a:ext cx="1409587" cy="825213"/>
      </dsp:txXfrm>
    </dsp:sp>
    <dsp:sp modelId="{09E25BB8-3C46-4F72-971B-AB7809987752}">
      <dsp:nvSpPr>
        <dsp:cNvPr id="0" name=""/>
        <dsp:cNvSpPr/>
      </dsp:nvSpPr>
      <dsp:spPr>
        <a:xfrm rot="5400000">
          <a:off x="6852181" y="1329499"/>
          <a:ext cx="450464" cy="362312"/>
        </a:xfrm>
        <a:prstGeom prst="rightArrow">
          <a:avLst>
            <a:gd name="adj1" fmla="val 60000"/>
            <a:gd name="adj2" fmla="val 50000"/>
          </a:avLst>
        </a:prstGeom>
        <a:solidFill>
          <a:srgbClr val="0C377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solidFill>
              <a:srgbClr val="0C377B">
                <a:hueOff val="0"/>
                <a:satOff val="0"/>
                <a:lumOff val="0"/>
                <a:alphaOff val="0"/>
              </a:srgbClr>
            </a:solidFill>
            <a:latin typeface="Arial"/>
            <a:ea typeface="+mn-ea"/>
            <a:cs typeface="+mn-cs"/>
          </a:endParaRPr>
        </a:p>
      </dsp:txBody>
      <dsp:txXfrm rot="-5400000">
        <a:off x="6968719" y="1285423"/>
        <a:ext cx="217388" cy="341770"/>
      </dsp:txXfrm>
    </dsp:sp>
    <dsp:sp modelId="{8F2DF806-97DA-41F6-AB72-9B2C9B9BB757}">
      <dsp:nvSpPr>
        <dsp:cNvPr id="0" name=""/>
        <dsp:cNvSpPr/>
      </dsp:nvSpPr>
      <dsp:spPr>
        <a:xfrm>
          <a:off x="6346945" y="1948371"/>
          <a:ext cx="1460935" cy="876561"/>
        </a:xfrm>
        <a:prstGeom prst="roundRect">
          <a:avLst>
            <a:gd name="adj" fmla="val 10000"/>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0C377B">
                  <a:hueOff val="0"/>
                  <a:satOff val="0"/>
                  <a:lumOff val="0"/>
                  <a:alphaOff val="0"/>
                </a:srgbClr>
              </a:solidFill>
              <a:latin typeface="Arial"/>
              <a:ea typeface="+mn-ea"/>
              <a:cs typeface="+mn-cs"/>
            </a:rPr>
            <a:t>General geometry probing</a:t>
          </a:r>
        </a:p>
      </dsp:txBody>
      <dsp:txXfrm>
        <a:off x="6372619" y="1974045"/>
        <a:ext cx="1409587" cy="825213"/>
      </dsp:txXfrm>
    </dsp:sp>
    <dsp:sp modelId="{3988A9B3-AA19-4BCF-B492-A052FCB2B22E}">
      <dsp:nvSpPr>
        <dsp:cNvPr id="0" name=""/>
        <dsp:cNvSpPr/>
      </dsp:nvSpPr>
      <dsp:spPr>
        <a:xfrm rot="10800000">
          <a:off x="5908665" y="2205495"/>
          <a:ext cx="309718" cy="362312"/>
        </a:xfrm>
        <a:prstGeom prst="rightArrow">
          <a:avLst>
            <a:gd name="adj1" fmla="val 60000"/>
            <a:gd name="adj2" fmla="val 50000"/>
          </a:avLst>
        </a:prstGeom>
        <a:solidFill>
          <a:srgbClr val="0C377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solidFill>
              <a:srgbClr val="0C377B">
                <a:hueOff val="0"/>
                <a:satOff val="0"/>
                <a:lumOff val="0"/>
                <a:alphaOff val="0"/>
              </a:srgbClr>
            </a:solidFill>
            <a:latin typeface="Arial"/>
            <a:ea typeface="+mn-ea"/>
            <a:cs typeface="+mn-cs"/>
          </a:endParaRPr>
        </a:p>
      </dsp:txBody>
      <dsp:txXfrm rot="10800000">
        <a:off x="6001580" y="2277957"/>
        <a:ext cx="216803" cy="217388"/>
      </dsp:txXfrm>
    </dsp:sp>
    <dsp:sp modelId="{64C4916D-5613-44C5-90F9-6AC3CFCCDD62}">
      <dsp:nvSpPr>
        <dsp:cNvPr id="0" name=""/>
        <dsp:cNvSpPr/>
      </dsp:nvSpPr>
      <dsp:spPr>
        <a:xfrm>
          <a:off x="4301635" y="1948371"/>
          <a:ext cx="1460935" cy="876561"/>
        </a:xfrm>
        <a:prstGeom prst="roundRect">
          <a:avLst>
            <a:gd name="adj" fmla="val 10000"/>
          </a:avLst>
        </a:prstGeom>
        <a:solidFill>
          <a:srgbClr val="FFFFFF">
            <a:hueOff val="0"/>
            <a:satOff val="0"/>
            <a:lumOff val="0"/>
            <a:alphaOff val="0"/>
          </a:srgbClr>
        </a:solid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rgbClr val="0C377B">
                  <a:hueOff val="0"/>
                  <a:satOff val="0"/>
                  <a:lumOff val="0"/>
                  <a:alphaOff val="0"/>
                </a:srgbClr>
              </a:solidFill>
              <a:latin typeface="Arial"/>
              <a:ea typeface="+mn-ea"/>
              <a:cs typeface="+mn-cs"/>
            </a:rPr>
            <a:t>Best fit alignment to precisely determine the position of the cross sections</a:t>
          </a:r>
        </a:p>
      </dsp:txBody>
      <dsp:txXfrm>
        <a:off x="4327309" y="1974045"/>
        <a:ext cx="1409587" cy="825213"/>
      </dsp:txXfrm>
    </dsp:sp>
    <dsp:sp modelId="{2FD9E333-789B-418F-812C-3CBF674DBD2A}">
      <dsp:nvSpPr>
        <dsp:cNvPr id="0" name=""/>
        <dsp:cNvSpPr/>
      </dsp:nvSpPr>
      <dsp:spPr>
        <a:xfrm rot="10800000">
          <a:off x="3863355" y="2205495"/>
          <a:ext cx="309718" cy="362312"/>
        </a:xfrm>
        <a:prstGeom prst="rightArrow">
          <a:avLst>
            <a:gd name="adj1" fmla="val 60000"/>
            <a:gd name="adj2" fmla="val 50000"/>
          </a:avLst>
        </a:prstGeom>
        <a:solidFill>
          <a:srgbClr val="0C377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solidFill>
              <a:srgbClr val="0C377B">
                <a:hueOff val="0"/>
                <a:satOff val="0"/>
                <a:lumOff val="0"/>
                <a:alphaOff val="0"/>
              </a:srgbClr>
            </a:solidFill>
            <a:latin typeface="Arial"/>
            <a:ea typeface="+mn-ea"/>
            <a:cs typeface="+mn-cs"/>
          </a:endParaRPr>
        </a:p>
      </dsp:txBody>
      <dsp:txXfrm rot="10800000">
        <a:off x="3956270" y="2277957"/>
        <a:ext cx="216803" cy="217388"/>
      </dsp:txXfrm>
    </dsp:sp>
    <dsp:sp modelId="{A589A4B5-F59D-4140-AD97-934E23239190}">
      <dsp:nvSpPr>
        <dsp:cNvPr id="0" name=""/>
        <dsp:cNvSpPr/>
      </dsp:nvSpPr>
      <dsp:spPr>
        <a:xfrm>
          <a:off x="4118" y="1682812"/>
          <a:ext cx="3713143" cy="1407678"/>
        </a:xfrm>
        <a:prstGeom prst="roundRect">
          <a:avLst>
            <a:gd name="adj" fmla="val 10000"/>
          </a:avLst>
        </a:prstGeom>
        <a:blipFill rotWithShape="0">
          <a:blip xmlns:r="http://schemas.openxmlformats.org/officeDocument/2006/relationships" r:embed="rId1"/>
          <a:stretch>
            <a:fillRect/>
          </a:stretch>
        </a:blipFill>
        <a:ln w="19050" cap="flat" cmpd="sng" algn="ctr">
          <a:solidFill>
            <a:srgbClr val="0C377B">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endParaRPr lang="en-GB" sz="1300" kern="1200" dirty="0">
            <a:solidFill>
              <a:srgbClr val="0C377B">
                <a:hueOff val="0"/>
                <a:satOff val="0"/>
                <a:lumOff val="0"/>
                <a:alphaOff val="0"/>
              </a:srgbClr>
            </a:solidFill>
            <a:latin typeface="Arial"/>
            <a:ea typeface="+mn-ea"/>
            <a:cs typeface="+mn-cs"/>
          </a:endParaRPr>
        </a:p>
      </dsp:txBody>
      <dsp:txXfrm>
        <a:off x="45347" y="1724041"/>
        <a:ext cx="3630685" cy="13252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4EF9F-F76D-4E47-B08F-357DF544361C}">
      <dsp:nvSpPr>
        <dsp:cNvPr id="0" name=""/>
        <dsp:cNvSpPr/>
      </dsp:nvSpPr>
      <dsp:spPr>
        <a:xfrm>
          <a:off x="7143" y="1001183"/>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kern="1200" cap="none" spc="0" dirty="0">
              <a:ln w="0"/>
              <a:solidFill>
                <a:schemeClr val="tx1"/>
              </a:solidFill>
              <a:effectLst>
                <a:outerShdw blurRad="38100" dist="19050" dir="2700000" algn="tl" rotWithShape="0">
                  <a:schemeClr val="dk1">
                    <a:alpha val="40000"/>
                  </a:schemeClr>
                </a:outerShdw>
              </a:effectLst>
            </a:rPr>
            <a:t>Normal vectors extraction</a:t>
          </a:r>
        </a:p>
      </dsp:txBody>
      <dsp:txXfrm>
        <a:off x="44665" y="1038705"/>
        <a:ext cx="2060143" cy="1206068"/>
      </dsp:txXfrm>
    </dsp:sp>
    <dsp:sp modelId="{19A522E5-8EAD-4D68-8479-F055101C338D}">
      <dsp:nvSpPr>
        <dsp:cNvPr id="0" name=""/>
        <dsp:cNvSpPr/>
      </dsp:nvSpPr>
      <dsp:spPr>
        <a:xfrm>
          <a:off x="2330227" y="1376976"/>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0" kern="1200" cap="none" spc="0">
            <a:ln w="0"/>
            <a:solidFill>
              <a:schemeClr val="tx1"/>
            </a:solidFill>
            <a:effectLst>
              <a:outerShdw blurRad="38100" dist="19050" dir="2700000" algn="tl" rotWithShape="0">
                <a:schemeClr val="dk1">
                  <a:alpha val="40000"/>
                </a:schemeClr>
              </a:outerShdw>
            </a:effectLst>
          </a:endParaRPr>
        </a:p>
      </dsp:txBody>
      <dsp:txXfrm>
        <a:off x="2330227" y="1482881"/>
        <a:ext cx="316861" cy="317716"/>
      </dsp:txXfrm>
    </dsp:sp>
    <dsp:sp modelId="{817917E4-494C-41F7-B3C2-CBE0DF735C0A}">
      <dsp:nvSpPr>
        <dsp:cNvPr id="0" name=""/>
        <dsp:cNvSpPr/>
      </dsp:nvSpPr>
      <dsp:spPr>
        <a:xfrm>
          <a:off x="2996406" y="1001183"/>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kern="1200" cap="none" spc="0" dirty="0">
              <a:ln w="0"/>
              <a:solidFill>
                <a:schemeClr val="tx1"/>
              </a:solidFill>
              <a:effectLst>
                <a:outerShdw blurRad="38100" dist="19050" dir="2700000" algn="tl" rotWithShape="0">
                  <a:schemeClr val="dk1">
                    <a:alpha val="40000"/>
                  </a:schemeClr>
                </a:outerShdw>
              </a:effectLst>
            </a:rPr>
            <a:t>Point cloud clean-up</a:t>
          </a:r>
          <a:endParaRPr lang="en-GB" sz="2000" b="0" kern="1200" cap="none" spc="0" dirty="0">
            <a:ln w="0"/>
            <a:solidFill>
              <a:schemeClr val="tx1"/>
            </a:solidFill>
            <a:effectLst>
              <a:outerShdw blurRad="38100" dist="19050" dir="2700000" algn="tl" rotWithShape="0">
                <a:schemeClr val="dk1">
                  <a:alpha val="40000"/>
                </a:schemeClr>
              </a:outerShdw>
            </a:effectLst>
          </a:endParaRPr>
        </a:p>
      </dsp:txBody>
      <dsp:txXfrm>
        <a:off x="3033928" y="1038705"/>
        <a:ext cx="2060143" cy="1206068"/>
      </dsp:txXfrm>
    </dsp:sp>
    <dsp:sp modelId="{A3FD0CDE-2617-41B5-B252-0CB5EE09D7BD}">
      <dsp:nvSpPr>
        <dsp:cNvPr id="0" name=""/>
        <dsp:cNvSpPr/>
      </dsp:nvSpPr>
      <dsp:spPr>
        <a:xfrm>
          <a:off x="5319490" y="1376976"/>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19490" y="1482881"/>
        <a:ext cx="316861" cy="317716"/>
      </dsp:txXfrm>
    </dsp:sp>
    <dsp:sp modelId="{30BD35A3-68AA-443B-87C2-AD93D23CCE4E}">
      <dsp:nvSpPr>
        <dsp:cNvPr id="0" name=""/>
        <dsp:cNvSpPr/>
      </dsp:nvSpPr>
      <dsp:spPr>
        <a:xfrm>
          <a:off x="5985668" y="1001183"/>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kern="1200" cap="none" spc="0" dirty="0">
              <a:ln w="0"/>
              <a:solidFill>
                <a:schemeClr val="tx1"/>
              </a:solidFill>
              <a:effectLst>
                <a:outerShdw blurRad="38100" dist="19050" dir="2700000" algn="tl" rotWithShape="0">
                  <a:schemeClr val="dk1">
                    <a:alpha val="40000"/>
                  </a:schemeClr>
                </a:outerShdw>
              </a:effectLst>
            </a:rPr>
            <a:t>Each CS is aligned individually</a:t>
          </a:r>
        </a:p>
      </dsp:txBody>
      <dsp:txXfrm>
        <a:off x="6023190" y="1038705"/>
        <a:ext cx="2060143" cy="1206068"/>
      </dsp:txXfrm>
    </dsp:sp>
    <dsp:sp modelId="{90E57472-02E7-43B4-949A-E547DD8F63B1}">
      <dsp:nvSpPr>
        <dsp:cNvPr id="0" name=""/>
        <dsp:cNvSpPr/>
      </dsp:nvSpPr>
      <dsp:spPr>
        <a:xfrm rot="5400000">
          <a:off x="6826932" y="2431759"/>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0" kern="1200" cap="none" spc="0">
            <a:ln w="0"/>
            <a:solidFill>
              <a:schemeClr val="tx1"/>
            </a:solidFill>
            <a:effectLst>
              <a:outerShdw blurRad="38100" dist="19050" dir="2700000" algn="tl" rotWithShape="0">
                <a:schemeClr val="dk1">
                  <a:alpha val="40000"/>
                </a:schemeClr>
              </a:outerShdw>
            </a:effectLst>
          </a:endParaRPr>
        </a:p>
      </dsp:txBody>
      <dsp:txXfrm rot="-5400000">
        <a:off x="6894404" y="2470192"/>
        <a:ext cx="317716" cy="316861"/>
      </dsp:txXfrm>
    </dsp:sp>
    <dsp:sp modelId="{0E3139F1-0FA9-4387-8415-277E3CED2807}">
      <dsp:nvSpPr>
        <dsp:cNvPr id="0" name=""/>
        <dsp:cNvSpPr/>
      </dsp:nvSpPr>
      <dsp:spPr>
        <a:xfrm>
          <a:off x="5985668" y="3136371"/>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kern="1200" cap="none" spc="0" dirty="0">
              <a:ln w="0"/>
              <a:solidFill>
                <a:schemeClr val="tx1"/>
              </a:solidFill>
              <a:effectLst>
                <a:outerShdw blurRad="38100" dist="19050" dir="2700000" algn="tl" rotWithShape="0">
                  <a:schemeClr val="dk1">
                    <a:alpha val="40000"/>
                  </a:schemeClr>
                </a:outerShdw>
              </a:effectLst>
            </a:rPr>
            <a:t>Aligned point cloud is exported as .TXT</a:t>
          </a:r>
        </a:p>
      </dsp:txBody>
      <dsp:txXfrm>
        <a:off x="6023190" y="3173893"/>
        <a:ext cx="2060143" cy="1206068"/>
      </dsp:txXfrm>
    </dsp:sp>
    <dsp:sp modelId="{576E7A88-E3F3-42B2-9EEE-EB32C77A432D}">
      <dsp:nvSpPr>
        <dsp:cNvPr id="0" name=""/>
        <dsp:cNvSpPr/>
      </dsp:nvSpPr>
      <dsp:spPr>
        <a:xfrm rot="10800000">
          <a:off x="5345112" y="3512163"/>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0" kern="1200" cap="none" spc="0">
            <a:ln w="0"/>
            <a:solidFill>
              <a:schemeClr val="tx1"/>
            </a:solidFill>
            <a:effectLst>
              <a:outerShdw blurRad="38100" dist="19050" dir="2700000" algn="tl" rotWithShape="0">
                <a:schemeClr val="dk1">
                  <a:alpha val="40000"/>
                </a:schemeClr>
              </a:outerShdw>
            </a:effectLst>
          </a:endParaRPr>
        </a:p>
      </dsp:txBody>
      <dsp:txXfrm rot="10800000">
        <a:off x="5480910" y="3618068"/>
        <a:ext cx="316861" cy="317716"/>
      </dsp:txXfrm>
    </dsp:sp>
    <dsp:sp modelId="{323D6342-4BE4-41D6-B7A2-7DD5448DC730}">
      <dsp:nvSpPr>
        <dsp:cNvPr id="0" name=""/>
        <dsp:cNvSpPr/>
      </dsp:nvSpPr>
      <dsp:spPr>
        <a:xfrm>
          <a:off x="2996406" y="3136370"/>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kern="1200" cap="none" spc="0" dirty="0">
              <a:ln w="0"/>
              <a:solidFill>
                <a:schemeClr val="tx1"/>
              </a:solidFill>
              <a:effectLst>
                <a:outerShdw blurRad="38100" dist="19050" dir="2700000" algn="tl" rotWithShape="0">
                  <a:schemeClr val="dk1">
                    <a:alpha val="40000"/>
                  </a:schemeClr>
                </a:outerShdw>
              </a:effectLst>
            </a:rPr>
            <a:t>.TXT point cloud is imported as separate data</a:t>
          </a:r>
        </a:p>
      </dsp:txBody>
      <dsp:txXfrm>
        <a:off x="3033928" y="3173892"/>
        <a:ext cx="2060143" cy="1206068"/>
      </dsp:txXfrm>
    </dsp:sp>
    <dsp:sp modelId="{E85A49DF-8007-42D7-9DDD-404BE95676C5}">
      <dsp:nvSpPr>
        <dsp:cNvPr id="0" name=""/>
        <dsp:cNvSpPr/>
      </dsp:nvSpPr>
      <dsp:spPr>
        <a:xfrm rot="10800000">
          <a:off x="2355850" y="3512163"/>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0" kern="1200" cap="none" spc="0">
            <a:ln w="0"/>
            <a:solidFill>
              <a:schemeClr val="tx1"/>
            </a:solidFill>
            <a:effectLst>
              <a:outerShdw blurRad="38100" dist="19050" dir="2700000" algn="tl" rotWithShape="0">
                <a:schemeClr val="dk1">
                  <a:alpha val="40000"/>
                </a:schemeClr>
              </a:outerShdw>
            </a:effectLst>
          </a:endParaRPr>
        </a:p>
      </dsp:txBody>
      <dsp:txXfrm rot="10800000">
        <a:off x="2491648" y="3618068"/>
        <a:ext cx="316861" cy="317716"/>
      </dsp:txXfrm>
    </dsp:sp>
    <dsp:sp modelId="{E69BE1D7-B853-49AC-9C88-89233E289E25}">
      <dsp:nvSpPr>
        <dsp:cNvPr id="0" name=""/>
        <dsp:cNvSpPr/>
      </dsp:nvSpPr>
      <dsp:spPr>
        <a:xfrm>
          <a:off x="7143" y="3136370"/>
          <a:ext cx="2135187" cy="12811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kern="1200" cap="none" spc="0" dirty="0">
              <a:ln w="0"/>
              <a:solidFill>
                <a:schemeClr val="tx1"/>
              </a:solidFill>
              <a:effectLst>
                <a:outerShdw blurRad="38100" dist="19050" dir="2700000" algn="tl" rotWithShape="0">
                  <a:schemeClr val="dk1">
                    <a:alpha val="40000"/>
                  </a:schemeClr>
                </a:outerShdw>
              </a:effectLst>
            </a:rPr>
            <a:t>Results</a:t>
          </a:r>
        </a:p>
      </dsp:txBody>
      <dsp:txXfrm>
        <a:off x="44665" y="3173892"/>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10/10/2018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10/10/2018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738488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924740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639692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3887768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877272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2709609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958906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723444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3603556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2847454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4214626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075666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5340524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2274251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24178284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1589072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35872245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1386741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24506043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17205302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29</a:t>
            </a:fld>
            <a:endParaRPr lang="fr-FR"/>
          </a:p>
        </p:txBody>
      </p:sp>
    </p:spTree>
    <p:extLst>
      <p:ext uri="{BB962C8B-B14F-4D97-AF65-F5344CB8AC3E}">
        <p14:creationId xmlns:p14="http://schemas.microsoft.com/office/powerpoint/2010/main" val="24921505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30</a:t>
            </a:fld>
            <a:endParaRPr lang="fr-FR"/>
          </a:p>
        </p:txBody>
      </p:sp>
    </p:spTree>
    <p:extLst>
      <p:ext uri="{BB962C8B-B14F-4D97-AF65-F5344CB8AC3E}">
        <p14:creationId xmlns:p14="http://schemas.microsoft.com/office/powerpoint/2010/main" val="3577040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8164056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31</a:t>
            </a:fld>
            <a:endParaRPr lang="fr-FR"/>
          </a:p>
        </p:txBody>
      </p:sp>
    </p:spTree>
    <p:extLst>
      <p:ext uri="{BB962C8B-B14F-4D97-AF65-F5344CB8AC3E}">
        <p14:creationId xmlns:p14="http://schemas.microsoft.com/office/powerpoint/2010/main" val="39778048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32</a:t>
            </a:fld>
            <a:endParaRPr lang="fr-FR"/>
          </a:p>
        </p:txBody>
      </p:sp>
    </p:spTree>
    <p:extLst>
      <p:ext uri="{BB962C8B-B14F-4D97-AF65-F5344CB8AC3E}">
        <p14:creationId xmlns:p14="http://schemas.microsoft.com/office/powerpoint/2010/main" val="2320736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33</a:t>
            </a:fld>
            <a:endParaRPr lang="fr-FR"/>
          </a:p>
        </p:txBody>
      </p:sp>
    </p:spTree>
    <p:extLst>
      <p:ext uri="{BB962C8B-B14F-4D97-AF65-F5344CB8AC3E}">
        <p14:creationId xmlns:p14="http://schemas.microsoft.com/office/powerpoint/2010/main" val="42061489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34</a:t>
            </a:fld>
            <a:endParaRPr lang="fr-FR"/>
          </a:p>
        </p:txBody>
      </p:sp>
    </p:spTree>
    <p:extLst>
      <p:ext uri="{BB962C8B-B14F-4D97-AF65-F5344CB8AC3E}">
        <p14:creationId xmlns:p14="http://schemas.microsoft.com/office/powerpoint/2010/main" val="2887436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27186606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36</a:t>
            </a:fld>
            <a:endParaRPr lang="fr-FR"/>
          </a:p>
        </p:txBody>
      </p:sp>
    </p:spTree>
    <p:extLst>
      <p:ext uri="{BB962C8B-B14F-4D97-AF65-F5344CB8AC3E}">
        <p14:creationId xmlns:p14="http://schemas.microsoft.com/office/powerpoint/2010/main" val="971369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712990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3558187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456677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The 11T dipole has to branches that we</a:t>
            </a:r>
            <a:r>
              <a:rPr lang="en-US" baseline="0" dirty="0"/>
              <a:t> consider separately.</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595062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274355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Specialists at the FARO production facility perform the factory compensation. Using patented proprietary hardware and software, the true dimensions and kinematics of the </a:t>
            </a:r>
            <a:r>
              <a:rPr lang="en-GB" sz="1200" b="0" i="0" kern="1200" dirty="0" err="1">
                <a:solidFill>
                  <a:schemeClr val="tx1"/>
                </a:solidFill>
                <a:effectLst/>
                <a:latin typeface="+mn-lt"/>
                <a:ea typeface="+mn-ea"/>
                <a:cs typeface="+mn-cs"/>
              </a:rPr>
              <a:t>FaroArm</a:t>
            </a:r>
            <a:r>
              <a:rPr lang="en-GB" sz="1200" b="0" i="0" kern="1200" dirty="0">
                <a:solidFill>
                  <a:schemeClr val="tx1"/>
                </a:solidFill>
                <a:effectLst/>
                <a:latin typeface="+mn-lt"/>
                <a:ea typeface="+mn-ea"/>
                <a:cs typeface="+mn-cs"/>
              </a:rPr>
              <a:t> are determined. The results of this factory process are stored in the arm. The </a:t>
            </a:r>
            <a:r>
              <a:rPr lang="en-GB" sz="1200" b="0" i="0" kern="1200" dirty="0" err="1">
                <a:solidFill>
                  <a:schemeClr val="tx1"/>
                </a:solidFill>
                <a:effectLst/>
                <a:latin typeface="+mn-lt"/>
                <a:ea typeface="+mn-ea"/>
                <a:cs typeface="+mn-cs"/>
              </a:rPr>
              <a:t>FaroArm</a:t>
            </a:r>
            <a:r>
              <a:rPr lang="en-GB" sz="1200" b="0" i="0" kern="1200" dirty="0">
                <a:solidFill>
                  <a:schemeClr val="tx1"/>
                </a:solidFill>
                <a:effectLst/>
                <a:latin typeface="+mn-lt"/>
                <a:ea typeface="+mn-ea"/>
                <a:cs typeface="+mn-cs"/>
              </a:rPr>
              <a:t> is permanently compensated, such that it does not require periodic mechanical adjustments or software corrections during normal operation in the field, unless mechanical or electrical damage occurs. </a:t>
            </a:r>
          </a:p>
          <a:p>
            <a:endParaRPr lang="en-US"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Although the </a:t>
            </a:r>
            <a:r>
              <a:rPr lang="en-GB" sz="1200" b="0" i="0" kern="1200" dirty="0" err="1">
                <a:solidFill>
                  <a:schemeClr val="tx1"/>
                </a:solidFill>
                <a:effectLst/>
                <a:latin typeface="+mn-lt"/>
                <a:ea typeface="+mn-ea"/>
                <a:cs typeface="+mn-cs"/>
              </a:rPr>
              <a:t>FaroArm</a:t>
            </a:r>
            <a:r>
              <a:rPr lang="en-GB" sz="1200" b="0" i="0" kern="1200" dirty="0">
                <a:solidFill>
                  <a:schemeClr val="tx1"/>
                </a:solidFill>
                <a:effectLst/>
                <a:latin typeface="+mn-lt"/>
                <a:ea typeface="+mn-ea"/>
                <a:cs typeface="+mn-cs"/>
              </a:rPr>
              <a:t> is factory compensated, you have the ability to change probes and individually compensate each probe after mounting to the </a:t>
            </a:r>
            <a:r>
              <a:rPr lang="en-GB" sz="1200" b="0" i="0" kern="1200" dirty="0" err="1">
                <a:solidFill>
                  <a:schemeClr val="tx1"/>
                </a:solidFill>
                <a:effectLst/>
                <a:latin typeface="+mn-lt"/>
                <a:ea typeface="+mn-ea"/>
                <a:cs typeface="+mn-cs"/>
              </a:rPr>
              <a:t>FaroArm</a:t>
            </a:r>
            <a:r>
              <a:rPr lang="en-GB" sz="1200" b="0" i="0" kern="1200" dirty="0">
                <a:solidFill>
                  <a:schemeClr val="tx1"/>
                </a:solidFill>
                <a:effectLst/>
                <a:latin typeface="+mn-lt"/>
                <a:ea typeface="+mn-ea"/>
                <a:cs typeface="+mn-cs"/>
              </a:rPr>
              <a:t>. This process determines the </a:t>
            </a:r>
            <a:r>
              <a:rPr lang="en-GB" sz="1200" b="0" i="0" kern="1200" dirty="0" err="1">
                <a:solidFill>
                  <a:schemeClr val="tx1"/>
                </a:solidFill>
                <a:effectLst/>
                <a:latin typeface="+mn-lt"/>
                <a:ea typeface="+mn-ea"/>
                <a:cs typeface="+mn-cs"/>
              </a:rPr>
              <a:t>center</a:t>
            </a:r>
            <a:r>
              <a:rPr lang="en-GB" sz="1200" b="0" i="0" kern="1200" dirty="0">
                <a:solidFill>
                  <a:schemeClr val="tx1"/>
                </a:solidFill>
                <a:effectLst/>
                <a:latin typeface="+mn-lt"/>
                <a:ea typeface="+mn-ea"/>
                <a:cs typeface="+mn-cs"/>
              </a:rPr>
              <a:t> of the probe tip relative to the arm coordinate system.</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3556977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Metrology report</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2"/>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Metrology report</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1"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Metrology report</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1"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Metrology report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1"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1"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Metrology report</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1"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1"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Metrology report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Metrology report</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jpe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23.emf"/><Relationship Id="rId5" Type="http://schemas.openxmlformats.org/officeDocument/2006/relationships/image" Target="../media/image140.pn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5.jpg"/><Relationship Id="rId5" Type="http://schemas.openxmlformats.org/officeDocument/2006/relationships/image" Target="../media/image140.pn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34.jp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36.jp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8.jp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42.png"/><Relationship Id="rId5" Type="http://schemas.openxmlformats.org/officeDocument/2006/relationships/image" Target="../media/image41.jpe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47.jp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46.jpg"/><Relationship Id="rId5" Type="http://schemas.openxmlformats.org/officeDocument/2006/relationships/image" Target="../media/image41.jpeg"/><Relationship Id="rId4" Type="http://schemas.openxmlformats.org/officeDocument/2006/relationships/image" Target="../media/image45.jpg"/></Relationships>
</file>

<file path=ppt/slides/_rels/slide33.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49.jpg"/><Relationship Id="rId5" Type="http://schemas.openxmlformats.org/officeDocument/2006/relationships/image" Target="../media/image180.png"/><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210.png"/><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
        <p:nvSpPr>
          <p:cNvPr id="6" name="Subtitle 5"/>
          <p:cNvSpPr>
            <a:spLocks noGrp="1"/>
          </p:cNvSpPr>
          <p:nvPr>
            <p:ph type="subTitle" idx="1"/>
          </p:nvPr>
        </p:nvSpPr>
        <p:spPr>
          <a:xfrm>
            <a:off x="1547664" y="4739913"/>
            <a:ext cx="6480000" cy="990600"/>
          </a:xfrm>
        </p:spPr>
        <p:txBody>
          <a:bodyPr>
            <a:normAutofit fontScale="85000" lnSpcReduction="20000"/>
          </a:bodyPr>
          <a:lstStyle/>
          <a:p>
            <a:pPr algn="r"/>
            <a:r>
              <a:rPr lang="en-US" dirty="0">
                <a:solidFill>
                  <a:schemeClr val="accent1"/>
                </a:solidFill>
              </a:rPr>
              <a:t>Salvador Ferradas Troitino (CIEMAT &amp; CERN / TE-MSC-MDT)</a:t>
            </a:r>
          </a:p>
          <a:p>
            <a:pPr algn="r"/>
            <a:r>
              <a:rPr lang="en-US" dirty="0">
                <a:solidFill>
                  <a:schemeClr val="accent1"/>
                </a:solidFill>
              </a:rPr>
              <a:t>Michela Semeraro (CERN / TE-MSC-LMF)</a:t>
            </a:r>
          </a:p>
          <a:p>
            <a:pPr algn="r"/>
            <a:r>
              <a:rPr lang="en-US" dirty="0">
                <a:solidFill>
                  <a:schemeClr val="accent1"/>
                </a:solidFill>
              </a:rPr>
              <a:t>Alejandro Carlon Zurita (CERN / TE-MSC-SCD)</a:t>
            </a:r>
          </a:p>
          <a:p>
            <a:pPr algn="r"/>
            <a:r>
              <a:rPr lang="en-US" dirty="0">
                <a:solidFill>
                  <a:schemeClr val="accent1"/>
                </a:solidFill>
              </a:rPr>
              <a:t>Jose Ferradas Troitino (UNIGE &amp; CERN / TE-MSC-MDT)</a:t>
            </a:r>
          </a:p>
        </p:txBody>
      </p:sp>
      <p:sp>
        <p:nvSpPr>
          <p:cNvPr id="7" name="Text Placeholder 6"/>
          <p:cNvSpPr>
            <a:spLocks noGrp="1"/>
          </p:cNvSpPr>
          <p:nvPr>
            <p:ph type="body" sz="quarter" idx="14"/>
          </p:nvPr>
        </p:nvSpPr>
        <p:spPr>
          <a:xfrm>
            <a:off x="1371600" y="6230844"/>
            <a:ext cx="6480000" cy="349250"/>
          </a:xfrm>
        </p:spPr>
        <p:txBody>
          <a:bodyPr/>
          <a:lstStyle/>
          <a:p>
            <a:r>
              <a:rPr lang="en-US" dirty="0"/>
              <a:t>Paris-11 October 2018</a:t>
            </a:r>
            <a:endParaRPr lang="en-GB" dirty="0"/>
          </a:p>
        </p:txBody>
      </p:sp>
      <p:sp>
        <p:nvSpPr>
          <p:cNvPr id="8" name="Title 7"/>
          <p:cNvSpPr>
            <a:spLocks noGrp="1"/>
          </p:cNvSpPr>
          <p:nvPr>
            <p:ph type="ctrTitle"/>
          </p:nvPr>
        </p:nvSpPr>
        <p:spPr>
          <a:xfrm>
            <a:off x="615319" y="2862420"/>
            <a:ext cx="7992561" cy="1800000"/>
          </a:xfrm>
        </p:spPr>
        <p:txBody>
          <a:bodyPr/>
          <a:lstStyle/>
          <a:p>
            <a:pPr algn="just"/>
            <a:r>
              <a:rPr lang="en-US" sz="3100" dirty="0">
                <a:ln w="12700">
                  <a:solidFill>
                    <a:schemeClr val="tx2">
                      <a:satMod val="155000"/>
                    </a:schemeClr>
                  </a:solidFill>
                  <a:prstDash val="solid"/>
                </a:ln>
                <a:solidFill>
                  <a:schemeClr val="tx1"/>
                </a:solidFill>
              </a:rPr>
              <a:t>Dimensional measurements Nb</a:t>
            </a:r>
            <a:r>
              <a:rPr lang="en-US" sz="3100" baseline="-25000" dirty="0">
                <a:ln w="12700">
                  <a:solidFill>
                    <a:schemeClr val="tx2">
                      <a:satMod val="155000"/>
                    </a:schemeClr>
                  </a:solidFill>
                  <a:prstDash val="solid"/>
                </a:ln>
                <a:solidFill>
                  <a:schemeClr val="tx1"/>
                </a:solidFill>
              </a:rPr>
              <a:t>3</a:t>
            </a:r>
            <a:r>
              <a:rPr lang="en-US" sz="3100" dirty="0">
                <a:ln w="12700">
                  <a:solidFill>
                    <a:schemeClr val="tx2">
                      <a:satMod val="155000"/>
                    </a:schemeClr>
                  </a:solidFill>
                  <a:prstDash val="solid"/>
                </a:ln>
                <a:solidFill>
                  <a:schemeClr val="tx1"/>
                </a:solidFill>
              </a:rPr>
              <a:t>Sn coils </a:t>
            </a:r>
            <a:r>
              <a:rPr lang="en-US" sz="3100">
                <a:ln w="12700">
                  <a:solidFill>
                    <a:schemeClr val="tx2">
                      <a:satMod val="155000"/>
                    </a:schemeClr>
                  </a:solidFill>
                  <a:prstDash val="solid"/>
                </a:ln>
                <a:solidFill>
                  <a:schemeClr val="tx1"/>
                </a:solidFill>
              </a:rPr>
              <a:t>after impregnation</a:t>
            </a:r>
            <a:endParaRPr lang="en-GB" sz="3100" dirty="0">
              <a:ln w="12700">
                <a:solidFill>
                  <a:schemeClr val="tx2">
                    <a:satMod val="155000"/>
                  </a:schemeClr>
                </a:solidFill>
                <a:prstDash val="solid"/>
              </a:ln>
              <a:solidFill>
                <a:schemeClr val="tx1"/>
              </a:solidFill>
            </a:endParaRPr>
          </a:p>
        </p:txBody>
      </p:sp>
      <p:pic>
        <p:nvPicPr>
          <p:cNvPr id="1026" name="Picture 2" descr="Resultado de imagen de CIEMAT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7171" y="6004643"/>
            <a:ext cx="3533182" cy="487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Procedure</a:t>
            </a:r>
            <a:br>
              <a:rPr lang="en-US" dirty="0"/>
            </a:br>
            <a:r>
              <a:rPr lang="en-US" dirty="0"/>
              <a:t>Data acquisition (I/II)</a:t>
            </a:r>
            <a:endParaRPr lang="en-GB" dirty="0"/>
          </a:p>
        </p:txBody>
      </p:sp>
      <p:sp>
        <p:nvSpPr>
          <p:cNvPr id="7" name="Espace réservé du pied de page 6"/>
          <p:cNvSpPr>
            <a:spLocks noGrp="1"/>
          </p:cNvSpPr>
          <p:nvPr>
            <p:ph type="ftr" sz="quarter" idx="11"/>
          </p:nvPr>
        </p:nvSpPr>
        <p:spPr/>
        <p:txBody>
          <a:bodyPr/>
          <a:lstStyle/>
          <a:p>
            <a:r>
              <a:rPr lang="fr-FR" noProof="0"/>
              <a:t>Metrology report</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10</a:t>
            </a:fld>
            <a:endParaRPr lang="fr-FR"/>
          </a:p>
        </p:txBody>
      </p:sp>
      <p:pic>
        <p:nvPicPr>
          <p:cNvPr id="9" name="Image 8" descr="CERN-logo_outline.jpg"/>
          <p:cNvPicPr>
            <a:picLocks noChangeAspect="1"/>
          </p:cNvPicPr>
          <p:nvPr/>
        </p:nvPicPr>
        <p:blipFill>
          <a:blip r:embed="rId3"/>
          <a:stretch>
            <a:fillRect/>
          </a:stretch>
        </p:blipFill>
        <p:spPr>
          <a:xfrm>
            <a:off x="1422002" y="6282000"/>
            <a:ext cx="494185" cy="486000"/>
          </a:xfrm>
          <a:prstGeom prst="rect">
            <a:avLst/>
          </a:prstGeom>
        </p:spPr>
      </p:pic>
      <p:graphicFrame>
        <p:nvGraphicFramePr>
          <p:cNvPr id="11" name="Diagram 10"/>
          <p:cNvGraphicFramePr>
            <a:graphicFrameLocks noChangeAspect="1"/>
          </p:cNvGraphicFramePr>
          <p:nvPr>
            <p:extLst>
              <p:ext uri="{D42A27DB-BD31-4B8C-83A1-F6EECF244321}">
                <p14:modId xmlns:p14="http://schemas.microsoft.com/office/powerpoint/2010/main" val="348852248"/>
              </p:ext>
            </p:extLst>
          </p:nvPr>
        </p:nvGraphicFramePr>
        <p:xfrm>
          <a:off x="612000" y="1009668"/>
          <a:ext cx="7812000" cy="33123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Rectangle 13"/>
          <p:cNvSpPr/>
          <p:nvPr/>
        </p:nvSpPr>
        <p:spPr>
          <a:xfrm>
            <a:off x="95418" y="4141030"/>
            <a:ext cx="8700594" cy="2554545"/>
          </a:xfrm>
          <a:prstGeom prst="rect">
            <a:avLst/>
          </a:prstGeom>
          <a:solidFill>
            <a:schemeClr val="bg1"/>
          </a:solidFill>
        </p:spPr>
        <p:txBody>
          <a:bodyPr wrap="square">
            <a:spAutoFit/>
          </a:bodyPr>
          <a:lstStyle/>
          <a:p>
            <a:r>
              <a:rPr lang="en-GB" sz="1600" baseline="30000" dirty="0">
                <a:solidFill>
                  <a:srgbClr val="114D65"/>
                </a:solidFill>
                <a:latin typeface="Century Gothic" panose="020B0502020202020204" pitchFamily="34" charset="0"/>
              </a:rPr>
              <a:t>1</a:t>
            </a:r>
            <a:r>
              <a:rPr lang="en-GB" sz="1600" dirty="0">
                <a:solidFill>
                  <a:srgbClr val="114D65"/>
                </a:solidFill>
                <a:latin typeface="Century Gothic" panose="020B0502020202020204" pitchFamily="34" charset="0"/>
              </a:rPr>
              <a:t>Compensation</a:t>
            </a:r>
          </a:p>
          <a:p>
            <a:r>
              <a:rPr lang="en-GB" sz="1600" dirty="0">
                <a:solidFill>
                  <a:srgbClr val="000000"/>
                </a:solidFill>
                <a:latin typeface="helvetica" panose="020B0604020202020204" pitchFamily="34" charset="0"/>
              </a:rPr>
              <a:t>	</a:t>
            </a:r>
            <a:r>
              <a:rPr lang="en-GB" sz="1400" dirty="0">
                <a:solidFill>
                  <a:schemeClr val="bg2">
                    <a:lumMod val="75000"/>
                  </a:schemeClr>
                </a:solidFill>
                <a:latin typeface="helvetica" panose="020B0604020202020204" pitchFamily="34" charset="0"/>
              </a:rPr>
              <a:t>The process by which a measurement device is optimized to perform accurate measurements. This may be done through mechanical adjustments, as well as software corrections. Although the </a:t>
            </a:r>
            <a:r>
              <a:rPr lang="en-GB" sz="1400" dirty="0" err="1">
                <a:solidFill>
                  <a:schemeClr val="bg2">
                    <a:lumMod val="75000"/>
                  </a:schemeClr>
                </a:solidFill>
                <a:latin typeface="helvetica" panose="020B0604020202020204" pitchFamily="34" charset="0"/>
              </a:rPr>
              <a:t>FaroArm</a:t>
            </a:r>
            <a:r>
              <a:rPr lang="en-GB" sz="1400" dirty="0">
                <a:solidFill>
                  <a:schemeClr val="bg2">
                    <a:lumMod val="75000"/>
                  </a:schemeClr>
                </a:solidFill>
                <a:latin typeface="helvetica" panose="020B0604020202020204" pitchFamily="34" charset="0"/>
              </a:rPr>
              <a:t> is factory compensated, you have the ability to change probes and individually compensate each probe after mounting to the </a:t>
            </a:r>
            <a:r>
              <a:rPr lang="en-GB" sz="1400" dirty="0" err="1">
                <a:solidFill>
                  <a:schemeClr val="bg2">
                    <a:lumMod val="75000"/>
                  </a:schemeClr>
                </a:solidFill>
                <a:latin typeface="helvetica" panose="020B0604020202020204" pitchFamily="34" charset="0"/>
              </a:rPr>
              <a:t>FaroArm</a:t>
            </a:r>
            <a:r>
              <a:rPr lang="en-GB" sz="1400" dirty="0">
                <a:solidFill>
                  <a:schemeClr val="bg2">
                    <a:lumMod val="75000"/>
                  </a:schemeClr>
                </a:solidFill>
                <a:latin typeface="helvetica" panose="020B0604020202020204" pitchFamily="34" charset="0"/>
              </a:rPr>
              <a:t>. This process determines the centre of the probe tip relative to the arm coordinate system.</a:t>
            </a:r>
          </a:p>
          <a:p>
            <a:r>
              <a:rPr lang="en-GB" sz="1400" dirty="0">
                <a:solidFill>
                  <a:schemeClr val="bg2">
                    <a:lumMod val="75000"/>
                  </a:schemeClr>
                </a:solidFill>
                <a:latin typeface="helvetica" panose="020B0604020202020204" pitchFamily="34" charset="0"/>
              </a:rPr>
              <a:t>	The value reported by 2 sigma is twice the standard deviation of all the points taken while performing the compensation. 2 Sigma is used to determine whether the arm passes or fails.</a:t>
            </a:r>
          </a:p>
          <a:p>
            <a:r>
              <a:rPr lang="en-GB" sz="1400" baseline="30000" dirty="0">
                <a:solidFill>
                  <a:srgbClr val="114D65"/>
                </a:solidFill>
                <a:latin typeface="Century Gothic" panose="020B0502020202020204" pitchFamily="34" charset="0"/>
              </a:rPr>
              <a:t>1</a:t>
            </a:r>
            <a:r>
              <a:rPr lang="en-GB" sz="1400" dirty="0">
                <a:solidFill>
                  <a:srgbClr val="114D65"/>
                </a:solidFill>
                <a:latin typeface="Century Gothic" panose="020B0502020202020204" pitchFamily="34" charset="0"/>
              </a:rPr>
              <a:t>Calibration</a:t>
            </a:r>
          </a:p>
          <a:p>
            <a:r>
              <a:rPr lang="en-GB" sz="1600" dirty="0">
                <a:solidFill>
                  <a:srgbClr val="000000"/>
                </a:solidFill>
                <a:latin typeface="helvetica" panose="020B0604020202020204" pitchFamily="34" charset="0"/>
              </a:rPr>
              <a:t>	</a:t>
            </a:r>
            <a:r>
              <a:rPr lang="en-GB" sz="1400" dirty="0">
                <a:solidFill>
                  <a:schemeClr val="bg2">
                    <a:lumMod val="75000"/>
                  </a:schemeClr>
                </a:solidFill>
                <a:latin typeface="helvetica" panose="020B0604020202020204" pitchFamily="34" charset="0"/>
              </a:rPr>
              <a:t>The process by which one proves that a device is performing within factory specification. After calibration, a certificate is issued to authenticate the process, thus the use of the term certification.</a:t>
            </a:r>
            <a:endParaRPr lang="en-GB" sz="1400" b="0" i="0" dirty="0">
              <a:solidFill>
                <a:schemeClr val="bg2">
                  <a:lumMod val="75000"/>
                </a:schemeClr>
              </a:solidFill>
              <a:effectLst/>
              <a:latin typeface="helvetica" panose="020B0604020202020204" pitchFamily="34" charset="0"/>
            </a:endParaRPr>
          </a:p>
        </p:txBody>
      </p:sp>
      <p:sp>
        <p:nvSpPr>
          <p:cNvPr id="15" name="TextBox 14"/>
          <p:cNvSpPr txBox="1"/>
          <p:nvPr/>
        </p:nvSpPr>
        <p:spPr>
          <a:xfrm>
            <a:off x="1331640" y="2421327"/>
            <a:ext cx="2167581" cy="338554"/>
          </a:xfrm>
          <a:prstGeom prst="rect">
            <a:avLst/>
          </a:prstGeom>
          <a:noFill/>
        </p:spPr>
        <p:txBody>
          <a:bodyPr wrap="none" rtlCol="0">
            <a:spAutoFit/>
          </a:bodyPr>
          <a:lstStyle/>
          <a:p>
            <a:r>
              <a:rPr lang="en-US" sz="1600" dirty="0">
                <a:solidFill>
                  <a:srgbClr val="0C377B">
                    <a:hueOff val="0"/>
                    <a:satOff val="0"/>
                    <a:lumOff val="0"/>
                    <a:alphaOff val="0"/>
                  </a:srgbClr>
                </a:solidFill>
                <a:latin typeface="Arial"/>
              </a:rPr>
              <a:t>Cross</a:t>
            </a:r>
            <a:r>
              <a:rPr lang="en-US" sz="1600" dirty="0"/>
              <a:t> </a:t>
            </a:r>
            <a:r>
              <a:rPr lang="en-US" sz="1600" dirty="0">
                <a:solidFill>
                  <a:srgbClr val="0C377B">
                    <a:hueOff val="0"/>
                    <a:satOff val="0"/>
                    <a:lumOff val="0"/>
                    <a:alphaOff val="0"/>
                  </a:srgbClr>
                </a:solidFill>
                <a:latin typeface="Arial"/>
              </a:rPr>
              <a:t>section</a:t>
            </a:r>
            <a:r>
              <a:rPr lang="en-US" sz="1600" dirty="0"/>
              <a:t> </a:t>
            </a:r>
            <a:r>
              <a:rPr lang="en-US" sz="1600" dirty="0">
                <a:solidFill>
                  <a:srgbClr val="0C377B">
                    <a:hueOff val="0"/>
                    <a:satOff val="0"/>
                    <a:lumOff val="0"/>
                    <a:alphaOff val="0"/>
                  </a:srgbClr>
                </a:solidFill>
                <a:latin typeface="Arial"/>
              </a:rPr>
              <a:t>probing</a:t>
            </a:r>
            <a:endParaRPr lang="en-GB" sz="1600" dirty="0">
              <a:solidFill>
                <a:srgbClr val="0C377B">
                  <a:hueOff val="0"/>
                  <a:satOff val="0"/>
                  <a:lumOff val="0"/>
                  <a:alphaOff val="0"/>
                </a:srgbClr>
              </a:solidFill>
              <a:latin typeface="Arial"/>
            </a:endParaRPr>
          </a:p>
        </p:txBody>
      </p:sp>
      <p:sp>
        <p:nvSpPr>
          <p:cNvPr id="3" name="TextBox 2"/>
          <p:cNvSpPr txBox="1"/>
          <p:nvPr/>
        </p:nvSpPr>
        <p:spPr>
          <a:xfrm>
            <a:off x="1224501" y="6599136"/>
            <a:ext cx="7462299" cy="230832"/>
          </a:xfrm>
          <a:prstGeom prst="rect">
            <a:avLst/>
          </a:prstGeom>
          <a:solidFill>
            <a:schemeClr val="bg1"/>
          </a:solidFill>
        </p:spPr>
        <p:txBody>
          <a:bodyPr wrap="none" rtlCol="0">
            <a:spAutoFit/>
          </a:bodyPr>
          <a:lstStyle/>
          <a:p>
            <a:r>
              <a:rPr lang="en-GB" sz="900" baseline="30000" dirty="0">
                <a:solidFill>
                  <a:schemeClr val="accent1">
                    <a:lumMod val="75000"/>
                  </a:schemeClr>
                </a:solidFill>
              </a:rPr>
              <a:t>1</a:t>
            </a:r>
            <a:r>
              <a:rPr lang="en-GB" sz="900" dirty="0">
                <a:solidFill>
                  <a:schemeClr val="accent1">
                    <a:lumMod val="75000"/>
                  </a:schemeClr>
                </a:solidFill>
              </a:rPr>
              <a:t>https://knowledge.faro.com/Hardware/FaroArm_and_ScanArm/Gage/Compensation_and_Calibration_Standards_for_the_FaroArm_and_Gage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Procedure</a:t>
            </a:r>
            <a:br>
              <a:rPr lang="en-US" dirty="0"/>
            </a:br>
            <a:r>
              <a:rPr lang="en-US" dirty="0"/>
              <a:t>Data acquisition (II/II)</a:t>
            </a:r>
            <a:endParaRPr lang="en-GB" dirty="0"/>
          </a:p>
        </p:txBody>
      </p:sp>
      <p:sp>
        <p:nvSpPr>
          <p:cNvPr id="7" name="Espace réservé du pied de page 6"/>
          <p:cNvSpPr>
            <a:spLocks noGrp="1"/>
          </p:cNvSpPr>
          <p:nvPr>
            <p:ph type="ftr" sz="quarter" idx="11"/>
          </p:nvPr>
        </p:nvSpPr>
        <p:spPr/>
        <p:txBody>
          <a:bodyPr/>
          <a:lstStyle/>
          <a:p>
            <a:r>
              <a:rPr lang="fr-FR" noProof="0" dirty="0" err="1"/>
              <a:t>Metrology</a:t>
            </a:r>
            <a:r>
              <a:rPr lang="fr-FR" noProof="0" dirty="0"/>
              <a:t> report</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11</a:t>
            </a:fld>
            <a:endParaRPr lang="fr-FR"/>
          </a:p>
        </p:txBody>
      </p:sp>
      <p:pic>
        <p:nvPicPr>
          <p:cNvPr id="9" name="Image 8"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12" name="Rectangle 11"/>
          <p:cNvSpPr/>
          <p:nvPr/>
        </p:nvSpPr>
        <p:spPr>
          <a:xfrm>
            <a:off x="354554" y="1217136"/>
            <a:ext cx="8700594" cy="2400657"/>
          </a:xfrm>
          <a:prstGeom prst="rect">
            <a:avLst/>
          </a:prstGeom>
          <a:solidFill>
            <a:schemeClr val="bg1"/>
          </a:solidFill>
        </p:spPr>
        <p:txBody>
          <a:bodyPr wrap="square">
            <a:spAutoFit/>
          </a:bodyPr>
          <a:lstStyle/>
          <a:p>
            <a:r>
              <a:rPr lang="en-GB" sz="1600" dirty="0">
                <a:solidFill>
                  <a:srgbClr val="114D65"/>
                </a:solidFill>
                <a:latin typeface="Century Gothic" panose="020B0502020202020204" pitchFamily="34" charset="0"/>
              </a:rPr>
              <a:t>MQXFS</a:t>
            </a:r>
          </a:p>
          <a:p>
            <a:r>
              <a:rPr lang="en-GB" sz="1600" dirty="0">
                <a:solidFill>
                  <a:srgbClr val="000000"/>
                </a:solidFill>
                <a:latin typeface="helvetica" panose="020B0604020202020204" pitchFamily="34" charset="0"/>
              </a:rPr>
              <a:t>	</a:t>
            </a:r>
            <a:r>
              <a:rPr lang="en-GB" sz="1400" dirty="0">
                <a:solidFill>
                  <a:schemeClr val="bg2">
                    <a:lumMod val="75000"/>
                  </a:schemeClr>
                </a:solidFill>
                <a:latin typeface="helvetica" panose="020B0604020202020204" pitchFamily="34" charset="0"/>
              </a:rPr>
              <a:t>11 Cross sections. The straight section is probed each 6 inches.</a:t>
            </a:r>
          </a:p>
          <a:p>
            <a:r>
              <a:rPr lang="en-US" sz="1600" dirty="0">
                <a:solidFill>
                  <a:srgbClr val="114D65"/>
                </a:solidFill>
                <a:latin typeface="Century Gothic" panose="020B0502020202020204" pitchFamily="34" charset="0"/>
              </a:rPr>
              <a:t>MQXFB</a:t>
            </a:r>
          </a:p>
          <a:p>
            <a:r>
              <a:rPr lang="en-US" sz="1400" dirty="0">
                <a:solidFill>
                  <a:srgbClr val="114D65"/>
                </a:solidFill>
                <a:latin typeface="Century Gothic" panose="020B0502020202020204" pitchFamily="34" charset="0"/>
              </a:rPr>
              <a:t>	</a:t>
            </a:r>
            <a:r>
              <a:rPr lang="en-GB" sz="1400" dirty="0">
                <a:solidFill>
                  <a:schemeClr val="bg2">
                    <a:lumMod val="75000"/>
                  </a:schemeClr>
                </a:solidFill>
                <a:latin typeface="helvetica" panose="020B0604020202020204" pitchFamily="34" charset="0"/>
              </a:rPr>
              <a:t>33 Cross sections. The straight section is probed each 200mm </a:t>
            </a:r>
            <a:endParaRPr lang="en-GB" sz="1400" dirty="0">
              <a:solidFill>
                <a:srgbClr val="114D65"/>
              </a:solidFill>
              <a:latin typeface="Century Gothic" panose="020B0502020202020204" pitchFamily="34" charset="0"/>
            </a:endParaRPr>
          </a:p>
          <a:p>
            <a:r>
              <a:rPr lang="en-GB" sz="1600" dirty="0">
                <a:solidFill>
                  <a:srgbClr val="114D65"/>
                </a:solidFill>
                <a:latin typeface="Century Gothic" panose="020B0502020202020204" pitchFamily="34" charset="0"/>
              </a:rPr>
              <a:t>11T 2m</a:t>
            </a:r>
          </a:p>
          <a:p>
            <a:r>
              <a:rPr lang="en-GB" sz="1400" dirty="0">
                <a:solidFill>
                  <a:srgbClr val="000000"/>
                </a:solidFill>
                <a:latin typeface="helvetica" panose="020B0604020202020204" pitchFamily="34" charset="0"/>
              </a:rPr>
              <a:t>	</a:t>
            </a:r>
            <a:r>
              <a:rPr lang="en-GB" sz="1400" dirty="0">
                <a:solidFill>
                  <a:schemeClr val="bg2">
                    <a:lumMod val="75000"/>
                  </a:schemeClr>
                </a:solidFill>
                <a:latin typeface="helvetica" panose="020B0604020202020204" pitchFamily="34" charset="0"/>
              </a:rPr>
              <a:t> 15 Cross sections. Probed each 100mm. The two branches are independent.</a:t>
            </a:r>
          </a:p>
          <a:p>
            <a:r>
              <a:rPr lang="en-GB" sz="1600" dirty="0">
                <a:solidFill>
                  <a:srgbClr val="114D65"/>
                </a:solidFill>
                <a:latin typeface="Century Gothic" panose="020B0502020202020204" pitchFamily="34" charset="0"/>
              </a:rPr>
              <a:t>11T 5.5m</a:t>
            </a:r>
          </a:p>
          <a:p>
            <a:r>
              <a:rPr lang="en-GB" sz="1400" dirty="0">
                <a:solidFill>
                  <a:schemeClr val="bg2">
                    <a:lumMod val="75000"/>
                  </a:schemeClr>
                </a:solidFill>
                <a:latin typeface="helvetica" panose="020B0604020202020204" pitchFamily="34" charset="0"/>
              </a:rPr>
              <a:t>	33 cross sections. Probed each 150mm. The two branches are independent.</a:t>
            </a:r>
          </a:p>
          <a:p>
            <a:endParaRPr lang="en-GB" sz="1400" dirty="0">
              <a:solidFill>
                <a:schemeClr val="bg2">
                  <a:lumMod val="75000"/>
                </a:schemeClr>
              </a:solidFill>
              <a:latin typeface="helvetica" panose="020B0604020202020204" pitchFamily="34" charset="0"/>
            </a:endParaRPr>
          </a:p>
          <a:p>
            <a:endParaRPr lang="en-GB" sz="1400" dirty="0">
              <a:solidFill>
                <a:srgbClr val="114D65"/>
              </a:solidFill>
              <a:latin typeface="Century Gothic" panose="020B0502020202020204" pitchFamily="34" charset="0"/>
            </a:endParaRPr>
          </a:p>
        </p:txBody>
      </p:sp>
      <p:pic>
        <p:nvPicPr>
          <p:cNvPr id="13" name="Picture 12"/>
          <p:cNvPicPr>
            <a:picLocks noChangeAspect="1"/>
          </p:cNvPicPr>
          <p:nvPr/>
        </p:nvPicPr>
        <p:blipFill>
          <a:blip r:embed="rId4"/>
          <a:stretch>
            <a:fillRect/>
          </a:stretch>
        </p:blipFill>
        <p:spPr>
          <a:xfrm>
            <a:off x="4594748" y="3321952"/>
            <a:ext cx="4460400" cy="2699336"/>
          </a:xfrm>
          <a:prstGeom prst="rect">
            <a:avLst/>
          </a:prstGeom>
        </p:spPr>
      </p:pic>
      <p:pic>
        <p:nvPicPr>
          <p:cNvPr id="16" name="Picture 15"/>
          <p:cNvPicPr>
            <a:picLocks noChangeAspect="1"/>
          </p:cNvPicPr>
          <p:nvPr/>
        </p:nvPicPr>
        <p:blipFill>
          <a:blip r:embed="rId5"/>
          <a:stretch>
            <a:fillRect/>
          </a:stretch>
        </p:blipFill>
        <p:spPr>
          <a:xfrm>
            <a:off x="179512" y="3321288"/>
            <a:ext cx="4280488" cy="2700000"/>
          </a:xfrm>
          <a:prstGeom prst="rect">
            <a:avLst/>
          </a:prstGeom>
        </p:spPr>
      </p:pic>
    </p:spTree>
    <p:extLst>
      <p:ext uri="{BB962C8B-B14F-4D97-AF65-F5344CB8AC3E}">
        <p14:creationId xmlns:p14="http://schemas.microsoft.com/office/powerpoint/2010/main" val="1583980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graphicFrame>
        <p:nvGraphicFramePr>
          <p:cNvPr id="6" name="Diagram 5"/>
          <p:cNvGraphicFramePr/>
          <p:nvPr>
            <p:extLst>
              <p:ext uri="{D42A27DB-BD31-4B8C-83A1-F6EECF244321}">
                <p14:modId xmlns:p14="http://schemas.microsoft.com/office/powerpoint/2010/main" val="3640701013"/>
              </p:ext>
            </p:extLst>
          </p:nvPr>
        </p:nvGraphicFramePr>
        <p:xfrm>
          <a:off x="323528" y="93768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a:t>
            </a:r>
            <a:br>
              <a:rPr lang="en-US" dirty="0"/>
            </a:br>
            <a:r>
              <a:rPr lang="en-US" dirty="0"/>
              <a:t>Post-processing (</a:t>
            </a:r>
            <a:r>
              <a:rPr lang="en-US" dirty="0" err="1"/>
              <a:t>Polyworks</a:t>
            </a:r>
            <a:r>
              <a:rPr lang="en-US" dirty="0"/>
              <a:t>) (I/IV)</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a:t>
            </a:r>
            <a:br>
              <a:rPr lang="en-US" dirty="0"/>
            </a:br>
            <a:r>
              <a:rPr lang="en-US" dirty="0"/>
              <a:t>Post-processing (II/IV)</a:t>
            </a:r>
            <a:endParaRPr lang="en-GB" dirty="0"/>
          </a:p>
        </p:txBody>
      </p:sp>
      <p:grpSp>
        <p:nvGrpSpPr>
          <p:cNvPr id="16" name="Group 15"/>
          <p:cNvGrpSpPr/>
          <p:nvPr/>
        </p:nvGrpSpPr>
        <p:grpSpPr>
          <a:xfrm>
            <a:off x="514634" y="1537099"/>
            <a:ext cx="6257009" cy="2126011"/>
            <a:chOff x="875517" y="2780928"/>
            <a:chExt cx="6257009" cy="2126011"/>
          </a:xfrm>
        </p:grpSpPr>
        <p:sp>
          <p:nvSpPr>
            <p:cNvPr id="11" name="Content Placeholder 2"/>
            <p:cNvSpPr txBox="1">
              <a:spLocks/>
            </p:cNvSpPr>
            <p:nvPr/>
          </p:nvSpPr>
          <p:spPr>
            <a:xfrm>
              <a:off x="2307990" y="2780928"/>
              <a:ext cx="4824536" cy="2126011"/>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buClrTx/>
                <a:buSzTx/>
                <a:buFont typeface="Arial"/>
                <a:buChar char="•"/>
              </a:pPr>
              <a:r>
                <a:rPr lang="en-GB" sz="2200" dirty="0">
                  <a:solidFill>
                    <a:srgbClr val="1F497D"/>
                  </a:solidFill>
                  <a:latin typeface="Calibri"/>
                </a:rPr>
                <a:t>Coil azimuthal size and asymmetry</a:t>
              </a:r>
              <a:endParaRPr lang="en-GB" b="1" dirty="0">
                <a:solidFill>
                  <a:srgbClr val="1F497D"/>
                </a:solidFill>
                <a:latin typeface="Calibri"/>
              </a:endParaRPr>
            </a:p>
            <a:p>
              <a:pPr marL="342900" indent="-342900">
                <a:buClrTx/>
                <a:buSzTx/>
                <a:buFont typeface="Arial"/>
                <a:buChar char="•"/>
              </a:pPr>
              <a:r>
                <a:rPr lang="en-GB" sz="2200" dirty="0">
                  <a:solidFill>
                    <a:srgbClr val="1F497D"/>
                  </a:solidFill>
                  <a:latin typeface="Calibri"/>
                </a:rPr>
                <a:t>Coil length</a:t>
              </a:r>
            </a:p>
            <a:p>
              <a:pPr marL="342900" indent="-342900">
                <a:buClrTx/>
                <a:buSzTx/>
                <a:buFont typeface="Arial"/>
                <a:buChar char="•"/>
              </a:pPr>
              <a:r>
                <a:rPr lang="en-US" sz="2200" dirty="0">
                  <a:solidFill>
                    <a:srgbClr val="1F497D"/>
                  </a:solidFill>
                  <a:latin typeface="Calibri"/>
                </a:rPr>
                <a:t>Coil width</a:t>
              </a:r>
              <a:endParaRPr lang="en-GB" sz="2200" dirty="0">
                <a:solidFill>
                  <a:srgbClr val="1F497D"/>
                </a:solidFill>
                <a:latin typeface="Calibri"/>
              </a:endParaRPr>
            </a:p>
            <a:p>
              <a:pPr marL="342900" indent="-342900">
                <a:buClrTx/>
                <a:buSzTx/>
                <a:buFont typeface="Arial"/>
                <a:buChar char="•"/>
              </a:pPr>
              <a:r>
                <a:rPr lang="en-US" sz="2200" dirty="0">
                  <a:solidFill>
                    <a:srgbClr val="1F497D"/>
                  </a:solidFill>
                  <a:latin typeface="Calibri"/>
                </a:rPr>
                <a:t>Outer diameter of each cross section</a:t>
              </a:r>
            </a:p>
            <a:p>
              <a:pPr marL="342900" indent="-342900">
                <a:buClrTx/>
                <a:buSzTx/>
                <a:buFont typeface="Arial"/>
                <a:buChar char="•"/>
              </a:pPr>
              <a:r>
                <a:rPr lang="en-US" sz="2200" dirty="0">
                  <a:solidFill>
                    <a:srgbClr val="1F497D"/>
                  </a:solidFill>
                  <a:latin typeface="Calibri"/>
                </a:rPr>
                <a:t>Inner diameter of each cross section</a:t>
              </a:r>
              <a:endParaRPr lang="en-GB" sz="2200" dirty="0">
                <a:solidFill>
                  <a:srgbClr val="1F497D"/>
                </a:solidFill>
                <a:latin typeface="Calibri"/>
              </a:endParaRPr>
            </a:p>
            <a:p>
              <a:pPr marL="457200" indent="-457200">
                <a:buClrTx/>
                <a:buSzTx/>
                <a:buFont typeface="+mj-lt"/>
                <a:buAutoNum type="arabicPeriod"/>
              </a:pPr>
              <a:endParaRPr lang="en-GB" sz="2200" dirty="0">
                <a:solidFill>
                  <a:srgbClr val="1F497D"/>
                </a:solidFill>
                <a:latin typeface="Calibri"/>
              </a:endParaRPr>
            </a:p>
            <a:p>
              <a:pPr marL="1190983" lvl="1" indent="-285750">
                <a:spcBef>
                  <a:spcPct val="0"/>
                </a:spcBef>
                <a:buClr>
                  <a:srgbClr val="DDDDDD"/>
                </a:buClr>
                <a:buFont typeface="Arial" panose="020B0604020202020204" pitchFamily="34" charset="0"/>
                <a:buChar char="•"/>
              </a:pPr>
              <a:endParaRPr lang="en-GB" dirty="0">
                <a:solidFill>
                  <a:srgbClr val="1F497D"/>
                </a:solidFill>
                <a:latin typeface="Calibri"/>
              </a:endParaRPr>
            </a:p>
            <a:p>
              <a:pPr marL="1248133" lvl="1" indent="-342900">
                <a:buClrTx/>
                <a:buSzTx/>
                <a:buFont typeface="Arial"/>
                <a:buChar char="•"/>
              </a:pPr>
              <a:endParaRPr lang="en-GB" dirty="0">
                <a:solidFill>
                  <a:srgbClr val="1F497D"/>
                </a:solidFill>
                <a:latin typeface="Calibri"/>
              </a:endParaRPr>
            </a:p>
          </p:txBody>
        </p:sp>
        <p:sp>
          <p:nvSpPr>
            <p:cNvPr id="12" name="TextBox 11"/>
            <p:cNvSpPr txBox="1"/>
            <p:nvPr/>
          </p:nvSpPr>
          <p:spPr>
            <a:xfrm>
              <a:off x="875517" y="3533550"/>
              <a:ext cx="1040670" cy="400110"/>
            </a:xfrm>
            <a:prstGeom prst="rect">
              <a:avLst/>
            </a:prstGeom>
            <a:noFill/>
          </p:spPr>
          <p:txBody>
            <a:bodyPr wrap="none" rtlCol="0">
              <a:spAutoFit/>
            </a:bodyPr>
            <a:lstStyle/>
            <a:p>
              <a:r>
                <a:rPr lang="en-US" sz="2000" dirty="0">
                  <a:solidFill>
                    <a:srgbClr val="0C377B">
                      <a:hueOff val="0"/>
                      <a:satOff val="0"/>
                      <a:lumOff val="0"/>
                      <a:alphaOff val="0"/>
                    </a:srgbClr>
                  </a:solidFill>
                  <a:latin typeface="Arial"/>
                </a:rPr>
                <a:t>Results</a:t>
              </a:r>
              <a:endParaRPr lang="en-GB" sz="2000" dirty="0">
                <a:solidFill>
                  <a:srgbClr val="0C377B">
                    <a:hueOff val="0"/>
                    <a:satOff val="0"/>
                    <a:lumOff val="0"/>
                    <a:alphaOff val="0"/>
                  </a:srgbClr>
                </a:solidFill>
                <a:latin typeface="Arial"/>
              </a:endParaRPr>
            </a:p>
          </p:txBody>
        </p:sp>
        <p:sp>
          <p:nvSpPr>
            <p:cNvPr id="2" name="Left Brace 1"/>
            <p:cNvSpPr/>
            <p:nvPr/>
          </p:nvSpPr>
          <p:spPr>
            <a:xfrm>
              <a:off x="2019957" y="2780928"/>
              <a:ext cx="360040" cy="1909987"/>
            </a:xfrm>
            <a:prstGeom prst="leftBrace">
              <a:avLst>
                <a:gd name="adj1" fmla="val 8333"/>
                <a:gd name="adj2" fmla="val 495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pic>
        <p:nvPicPr>
          <p:cNvPr id="17" name="Picture 16"/>
          <p:cNvPicPr>
            <a:picLocks noChangeAspect="1"/>
          </p:cNvPicPr>
          <p:nvPr/>
        </p:nvPicPr>
        <p:blipFill rotWithShape="1">
          <a:blip r:embed="rId4"/>
          <a:srcRect l="1480"/>
          <a:stretch/>
        </p:blipFill>
        <p:spPr>
          <a:xfrm rot="1849797">
            <a:off x="3132571" y="3810572"/>
            <a:ext cx="2319763" cy="3268675"/>
          </a:xfrm>
          <a:prstGeom prst="rect">
            <a:avLst/>
          </a:prstGeom>
        </p:spPr>
      </p:pic>
      <p:cxnSp>
        <p:nvCxnSpPr>
          <p:cNvPr id="19" name="Elbow Connector 18"/>
          <p:cNvCxnSpPr>
            <a:stCxn id="12" idx="2"/>
          </p:cNvCxnSpPr>
          <p:nvPr/>
        </p:nvCxnSpPr>
        <p:spPr>
          <a:xfrm rot="16200000" flipH="1">
            <a:off x="565445" y="3159355"/>
            <a:ext cx="2539371" cy="1600322"/>
          </a:xfrm>
          <a:prstGeom prst="bentConnector3">
            <a:avLst>
              <a:gd name="adj1" fmla="val 99604"/>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869901" y="6716350"/>
            <a:ext cx="2385332" cy="24104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9134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643319" y="3750047"/>
            <a:ext cx="5143582" cy="2606303"/>
            <a:chOff x="1542211" y="3152729"/>
            <a:chExt cx="6177454" cy="3254375"/>
          </a:xfrm>
        </p:grpSpPr>
        <p:grpSp>
          <p:nvGrpSpPr>
            <p:cNvPr id="8" name="Group 7"/>
            <p:cNvGrpSpPr/>
            <p:nvPr/>
          </p:nvGrpSpPr>
          <p:grpSpPr>
            <a:xfrm>
              <a:off x="1542211" y="3152729"/>
              <a:ext cx="6059577" cy="3254375"/>
              <a:chOff x="827584" y="2185179"/>
              <a:chExt cx="6059577" cy="3254375"/>
            </a:xfrm>
          </p:grpSpPr>
          <p:pic>
            <p:nvPicPr>
              <p:cNvPr id="9" name="Picture 8"/>
              <p:cNvPicPr/>
              <p:nvPr/>
            </p:nvPicPr>
            <p:blipFill rotWithShape="1">
              <a:blip r:embed="rId3">
                <a:extLst>
                  <a:ext uri="{28A0092B-C50C-407E-A947-70E740481C1C}">
                    <a14:useLocalDpi xmlns:a14="http://schemas.microsoft.com/office/drawing/2010/main" val="0"/>
                  </a:ext>
                </a:extLst>
              </a:blip>
              <a:srcRect r="4538"/>
              <a:stretch/>
            </p:blipFill>
            <p:spPr>
              <a:xfrm>
                <a:off x="827584" y="2185179"/>
                <a:ext cx="6059577" cy="3254375"/>
              </a:xfrm>
              <a:prstGeom prst="rect">
                <a:avLst/>
              </a:prstGeom>
            </p:spPr>
          </p:pic>
          <p:sp>
            <p:nvSpPr>
              <p:cNvPr id="6" name="Oval 5"/>
              <p:cNvSpPr/>
              <p:nvPr/>
            </p:nvSpPr>
            <p:spPr>
              <a:xfrm rot="19239079">
                <a:off x="1701154" y="3520627"/>
                <a:ext cx="582589" cy="1373892"/>
              </a:xfrm>
              <a:prstGeom prst="ellipse">
                <a:avLst/>
              </a:prstGeom>
              <a:gradFill>
                <a:gsLst>
                  <a:gs pos="0">
                    <a:schemeClr val="accent1">
                      <a:tint val="100000"/>
                      <a:shade val="100000"/>
                      <a:satMod val="130000"/>
                      <a:alpha val="0"/>
                    </a:schemeClr>
                  </a:gs>
                  <a:gs pos="0">
                    <a:schemeClr val="accent1">
                      <a:tint val="50000"/>
                      <a:shade val="100000"/>
                      <a:satMod val="350000"/>
                      <a:alpha val="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rot="2571277">
                <a:off x="5441995" y="3534828"/>
                <a:ext cx="582589" cy="1373892"/>
              </a:xfrm>
              <a:prstGeom prst="ellipse">
                <a:avLst/>
              </a:prstGeom>
              <a:no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 name="TextBox 9"/>
            <p:cNvSpPr txBox="1"/>
            <p:nvPr/>
          </p:nvSpPr>
          <p:spPr>
            <a:xfrm>
              <a:off x="1981200" y="5829449"/>
              <a:ext cx="2326278" cy="369332"/>
            </a:xfrm>
            <a:prstGeom prst="rect">
              <a:avLst/>
            </a:prstGeom>
            <a:noFill/>
          </p:spPr>
          <p:txBody>
            <a:bodyPr wrap="none" rtlCol="0">
              <a:spAutoFit/>
            </a:bodyPr>
            <a:lstStyle/>
            <a:p>
              <a:r>
                <a:rPr lang="en-US" dirty="0">
                  <a:solidFill>
                    <a:schemeClr val="bg2">
                      <a:lumMod val="75000"/>
                    </a:schemeClr>
                  </a:solidFill>
                </a:rPr>
                <a:t>Deviation vectors left</a:t>
              </a:r>
              <a:endParaRPr lang="en-GB" dirty="0">
                <a:solidFill>
                  <a:schemeClr val="bg2">
                    <a:lumMod val="75000"/>
                  </a:schemeClr>
                </a:solidFill>
              </a:endParaRPr>
            </a:p>
          </p:txBody>
        </p:sp>
        <p:sp>
          <p:nvSpPr>
            <p:cNvPr id="15" name="TextBox 14"/>
            <p:cNvSpPr txBox="1"/>
            <p:nvPr/>
          </p:nvSpPr>
          <p:spPr>
            <a:xfrm>
              <a:off x="5252323" y="5793053"/>
              <a:ext cx="2467342" cy="369332"/>
            </a:xfrm>
            <a:prstGeom prst="rect">
              <a:avLst/>
            </a:prstGeom>
            <a:noFill/>
          </p:spPr>
          <p:txBody>
            <a:bodyPr wrap="none" rtlCol="0">
              <a:spAutoFit/>
            </a:bodyPr>
            <a:lstStyle/>
            <a:p>
              <a:r>
                <a:rPr lang="en-US" dirty="0">
                  <a:solidFill>
                    <a:schemeClr val="bg2">
                      <a:lumMod val="75000"/>
                    </a:schemeClr>
                  </a:solidFill>
                </a:rPr>
                <a:t>Deviation vectors right</a:t>
              </a:r>
              <a:endParaRPr lang="en-GB" dirty="0">
                <a:solidFill>
                  <a:schemeClr val="bg2">
                    <a:lumMod val="75000"/>
                  </a:schemeClr>
                </a:solidFill>
              </a:endParaRPr>
            </a:p>
          </p:txBody>
        </p:sp>
      </p:grpSp>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14</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a:t>
            </a:r>
            <a:br>
              <a:rPr lang="en-US" dirty="0"/>
            </a:br>
            <a:r>
              <a:rPr lang="en-US" dirty="0"/>
              <a:t>Post-processing (III/IV)</a:t>
            </a:r>
          </a:p>
          <a:p>
            <a:r>
              <a:rPr lang="en-GB" dirty="0">
                <a:solidFill>
                  <a:srgbClr val="1F497D"/>
                </a:solidFill>
                <a:latin typeface="Calibri"/>
              </a:rPr>
              <a:t>MQXF Coil azimuthal size and asymmetry</a:t>
            </a:r>
          </a:p>
          <a:p>
            <a:endParaRPr lang="en-GB" dirty="0"/>
          </a:p>
        </p:txBody>
      </p:sp>
      <mc:AlternateContent xmlns:mc="http://schemas.openxmlformats.org/markup-compatibility/2006" xmlns:a14="http://schemas.microsoft.com/office/drawing/2010/main">
        <mc:Choice Requires="a14">
          <p:sp>
            <p:nvSpPr>
              <p:cNvPr id="14" name="Content Placeholder 2"/>
              <p:cNvSpPr txBox="1">
                <a:spLocks/>
              </p:cNvSpPr>
              <p:nvPr/>
            </p:nvSpPr>
            <p:spPr>
              <a:xfrm>
                <a:off x="582674" y="1916833"/>
                <a:ext cx="6593337" cy="3119834"/>
              </a:xfrm>
              <a:prstGeom prst="rect">
                <a:avLst/>
              </a:prstGeom>
            </p:spPr>
            <p:txBody>
              <a:bodyPr vert="horz" lIns="45720" tIns="0" rIns="45720" bIns="0" anchor="t" anchorCtr="0">
                <a:normAutofit fontScale="925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Tx/>
                  <a:buSzTx/>
                </a:pPr>
                <a14:m>
                  <m:oMathPara xmlns:m="http://schemas.openxmlformats.org/officeDocument/2006/math">
                    <m:oMathParaPr>
                      <m:jc m:val="centerGroup"/>
                    </m:oMathParaPr>
                    <m:oMath xmlns:m="http://schemas.openxmlformats.org/officeDocument/2006/math">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r>
                        <a:rPr lang="en-US" b="0" i="0"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𝑎𝑣𝑔</m:t>
                      </m:r>
                      <m:d>
                        <m:dPr>
                          <m:ctrlPr>
                            <a:rPr lang="en-US" b="0" i="1" smtClean="0">
                              <a:solidFill>
                                <a:srgbClr val="1F497D"/>
                              </a:solidFill>
                              <a:latin typeface="Cambria Math" panose="02040503050406030204" pitchFamily="18" charset="0"/>
                            </a:rPr>
                          </m:ctrlPr>
                        </m:dPr>
                        <m:e>
                          <m:r>
                            <a:rPr lang="en-US" b="0" i="1" smtClean="0">
                              <a:solidFill>
                                <a:srgbClr val="1F497D"/>
                              </a:solidFill>
                              <a:latin typeface="Cambria Math" panose="02040503050406030204" pitchFamily="18" charset="0"/>
                            </a:rPr>
                            <m:t>𝑠𝑖𝑔𝑛𝑒𝑑</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𝑎𝑏𝑠</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𝑑𝑒𝑣𝑖𝑎𝑡𝑖𝑜𝑛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𝑤𝑜</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𝑜𝑢𝑡𝑙𝑖𝑒𝑟𝑠</m:t>
                          </m:r>
                          <m:r>
                            <a:rPr lang="en-US" b="0" i="1" smtClean="0">
                              <a:solidFill>
                                <a:srgbClr val="1F497D"/>
                              </a:solidFill>
                              <a:latin typeface="Cambria Math" panose="02040503050406030204" pitchFamily="18" charset="0"/>
                            </a:rPr>
                            <m:t>)</m:t>
                          </m:r>
                        </m:e>
                      </m:d>
                    </m:oMath>
                  </m:oMathPara>
                </a14:m>
                <a:endParaRPr lang="en-US" b="0" i="1" dirty="0">
                  <a:solidFill>
                    <a:srgbClr val="1F497D"/>
                  </a:solidFill>
                  <a:latin typeface="Calibri"/>
                </a:endParaRPr>
              </a:p>
              <a:p>
                <a:pPr>
                  <a:buClrTx/>
                  <a:buSzTx/>
                </a:pPr>
                <a14:m>
                  <m:oMath xmlns:m="http://schemas.openxmlformats.org/officeDocument/2006/math">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𝑎𝑣𝑔</m:t>
                    </m:r>
                    <m:r>
                      <a:rPr lang="en-US" i="1">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𝑠𝑖𝑔𝑛𝑒𝑑</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𝑎𝑏𝑠</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𝑑𝑒𝑣𝑖𝑎𝑡𝑖𝑜𝑛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𝑤𝑜</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𝑜𝑢𝑡𝑙𝑖𝑒𝑟𝑠</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m:t>
                    </m:r>
                  </m:oMath>
                </a14:m>
                <a:r>
                  <a:rPr lang="en-GB" i="1" dirty="0">
                    <a:solidFill>
                      <a:srgbClr val="1F497D"/>
                    </a:solidFill>
                    <a:latin typeface="Calibri"/>
                  </a:rPr>
                  <a:t> </a:t>
                </a:r>
              </a:p>
              <a:p>
                <a:pPr marL="342900" indent="-342900">
                  <a:buClrTx/>
                  <a:buSzTx/>
                  <a:buFont typeface="Arial" panose="020B0604020202020204" pitchFamily="34" charset="0"/>
                  <a:buChar char="•"/>
                </a:pPr>
                <a:endParaRPr lang="en-US" i="1" dirty="0">
                  <a:solidFill>
                    <a:srgbClr val="1F497D"/>
                  </a:solidFill>
                  <a:latin typeface="Cambria Math" panose="02040503050406030204" pitchFamily="18" charset="0"/>
                </a:endParaRPr>
              </a:p>
              <a:p>
                <a:pPr marL="342900" indent="-342900">
                  <a:buClrTx/>
                  <a:buSzTx/>
                  <a:buFont typeface="Arial" panose="020B0604020202020204" pitchFamily="34" charset="0"/>
                  <a:buChar char="•"/>
                </a:pPr>
                <a14:m>
                  <m:oMath xmlns:m="http://schemas.openxmlformats.org/officeDocument/2006/math">
                    <m:r>
                      <a:rPr lang="en-US" i="1">
                        <a:solidFill>
                          <a:srgbClr val="1F497D"/>
                        </a:solidFill>
                        <a:latin typeface="Cambria Math" panose="02040503050406030204" pitchFamily="18" charset="0"/>
                      </a:rPr>
                      <m:t>𝑐𝑜𝑖𝑙</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𝑎𝑧𝑖𝑚𝑢𝑡h𝑎𝑙</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𝑠𝑖𝑧𝑒</m:t>
                    </m:r>
                    <m:r>
                      <a:rPr lang="en-US">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oMath>
                </a14:m>
                <a:endParaRPr lang="en-US" b="0" i="1" dirty="0">
                  <a:solidFill>
                    <a:srgbClr val="1F497D"/>
                  </a:solidFill>
                  <a:latin typeface="Calibri"/>
                </a:endParaRPr>
              </a:p>
              <a:p>
                <a:pPr marL="342900" indent="-342900">
                  <a:buClrTx/>
                  <a:buSzTx/>
                  <a:buFont typeface="Arial" panose="020B0604020202020204" pitchFamily="34" charset="0"/>
                  <a:buChar char="•"/>
                </a:pPr>
                <a14:m>
                  <m:oMath xmlns:m="http://schemas.openxmlformats.org/officeDocument/2006/math">
                    <m:r>
                      <a:rPr lang="en-US" b="0" i="1" smtClean="0">
                        <a:solidFill>
                          <a:srgbClr val="1F497D"/>
                        </a:solidFill>
                        <a:latin typeface="Cambria Math" panose="02040503050406030204" pitchFamily="18" charset="0"/>
                      </a:rPr>
                      <m:t>𝑐𝑜𝑖𝑙</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𝑎𝑠𝑦𝑚𝑚𝑒𝑡𝑟𝑦</m:t>
                    </m:r>
                    <m:r>
                      <a:rPr lang="en-US">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𝑟𝑖𝑔h𝑡</m:t>
                    </m:r>
                  </m:oMath>
                </a14:m>
                <a:endParaRPr lang="en-GB" i="1" dirty="0">
                  <a:solidFill>
                    <a:srgbClr val="1F497D"/>
                  </a:solidFill>
                  <a:latin typeface="Calibri"/>
                </a:endParaRPr>
              </a:p>
              <a:p>
                <a:pPr>
                  <a:buClrTx/>
                  <a:buSzTx/>
                </a:pPr>
                <a:endParaRPr lang="en-GB" i="1" dirty="0">
                  <a:solidFill>
                    <a:srgbClr val="1F497D"/>
                  </a:solidFill>
                  <a:latin typeface="Calibri"/>
                </a:endParaRPr>
              </a:p>
              <a:p>
                <a:pPr>
                  <a:buClrTx/>
                  <a:buSzTx/>
                </a:pPr>
                <a:endParaRPr lang="en-GB" dirty="0">
                  <a:solidFill>
                    <a:srgbClr val="1F497D"/>
                  </a:solidFill>
                  <a:latin typeface="Calibri"/>
                </a:endParaRPr>
              </a:p>
              <a:p>
                <a:pPr>
                  <a:buClrTx/>
                  <a:buSzTx/>
                </a:pPr>
                <a:r>
                  <a:rPr lang="en-GB" dirty="0">
                    <a:solidFill>
                      <a:srgbClr val="1F497D"/>
                    </a:solidFill>
                    <a:latin typeface="Calibri"/>
                  </a:rPr>
                  <a:t> </a:t>
                </a: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582674" y="1916833"/>
                <a:ext cx="6593337" cy="3119834"/>
              </a:xfrm>
              <a:prstGeom prst="rect">
                <a:avLst/>
              </a:prstGeom>
              <a:blipFill>
                <a:blip r:embed="rId5"/>
                <a:stretch>
                  <a:fillRect l="-1388"/>
                </a:stretch>
              </a:blipFill>
            </p:spPr>
            <p:txBody>
              <a:bodyPr/>
              <a:lstStyle/>
              <a:p>
                <a:r>
                  <a:rPr lang="en-GB">
                    <a:noFill/>
                  </a:rPr>
                  <a:t> </a:t>
                </a:r>
              </a:p>
            </p:txBody>
          </p:sp>
        </mc:Fallback>
      </mc:AlternateContent>
      <p:pic>
        <p:nvPicPr>
          <p:cNvPr id="225" name="Picture 224"/>
          <p:cNvPicPr>
            <a:picLocks noChangeAspect="1"/>
          </p:cNvPicPr>
          <p:nvPr/>
        </p:nvPicPr>
        <p:blipFill>
          <a:blip r:embed="rId6"/>
          <a:stretch>
            <a:fillRect/>
          </a:stretch>
        </p:blipFill>
        <p:spPr>
          <a:xfrm>
            <a:off x="264900" y="4540960"/>
            <a:ext cx="1591334" cy="1500660"/>
          </a:xfrm>
          <a:prstGeom prst="rect">
            <a:avLst/>
          </a:prstGeom>
        </p:spPr>
      </p:pic>
      <p:pic>
        <p:nvPicPr>
          <p:cNvPr id="226" name="Picture 225"/>
          <p:cNvPicPr>
            <a:picLocks noChangeAspect="1"/>
          </p:cNvPicPr>
          <p:nvPr/>
        </p:nvPicPr>
        <p:blipFill>
          <a:blip r:embed="rId7"/>
          <a:stretch>
            <a:fillRect/>
          </a:stretch>
        </p:blipFill>
        <p:spPr>
          <a:xfrm>
            <a:off x="1944539" y="4187920"/>
            <a:ext cx="1553212" cy="1792870"/>
          </a:xfrm>
          <a:prstGeom prst="rect">
            <a:avLst/>
          </a:prstGeom>
        </p:spPr>
      </p:pic>
      <p:sp>
        <p:nvSpPr>
          <p:cNvPr id="227" name="TextBox 226"/>
          <p:cNvSpPr txBox="1"/>
          <p:nvPr/>
        </p:nvSpPr>
        <p:spPr>
          <a:xfrm>
            <a:off x="7038638" y="2690634"/>
            <a:ext cx="1828162"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solidFill>
                  <a:schemeClr val="bg2">
                    <a:lumMod val="75000"/>
                  </a:schemeClr>
                </a:solidFill>
              </a:rPr>
              <a:t>Only results from cross sections along the keyway are used because these values depend on the alignment</a:t>
            </a:r>
            <a:endParaRPr lang="en-GB" sz="1400" dirty="0">
              <a:solidFill>
                <a:schemeClr val="bg2">
                  <a:lumMod val="75000"/>
                </a:schemeClr>
              </a:solidFill>
            </a:endParaRPr>
          </a:p>
        </p:txBody>
      </p:sp>
      <p:sp>
        <p:nvSpPr>
          <p:cNvPr id="11" name="TextBox 10"/>
          <p:cNvSpPr txBox="1"/>
          <p:nvPr/>
        </p:nvSpPr>
        <p:spPr>
          <a:xfrm>
            <a:off x="536218" y="3830848"/>
            <a:ext cx="1050273" cy="646331"/>
          </a:xfrm>
          <a:prstGeom prst="rect">
            <a:avLst/>
          </a:prstGeom>
          <a:noFill/>
        </p:spPr>
        <p:txBody>
          <a:bodyPr wrap="square" rtlCol="0">
            <a:spAutoFit/>
          </a:bodyPr>
          <a:lstStyle/>
          <a:p>
            <a:r>
              <a:rPr lang="en-US" i="1" dirty="0">
                <a:solidFill>
                  <a:schemeClr val="bg2">
                    <a:lumMod val="75000"/>
                  </a:schemeClr>
                </a:solidFill>
                <a:effectLst>
                  <a:outerShdw blurRad="38100" dist="38100" dir="2700000" algn="tl">
                    <a:srgbClr val="000000">
                      <a:alpha val="43137"/>
                    </a:srgbClr>
                  </a:outerShdw>
                </a:effectLst>
              </a:rPr>
              <a:t>Sample results:</a:t>
            </a:r>
            <a:endParaRPr lang="en-GB" sz="2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5227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266117" y="5872786"/>
            <a:ext cx="1936947" cy="295784"/>
          </a:xfrm>
          <a:prstGeom prst="rect">
            <a:avLst/>
          </a:prstGeom>
          <a:noFill/>
        </p:spPr>
        <p:txBody>
          <a:bodyPr wrap="none" rtlCol="0">
            <a:spAutoFit/>
          </a:bodyPr>
          <a:lstStyle/>
          <a:p>
            <a:r>
              <a:rPr lang="en-US" dirty="0">
                <a:solidFill>
                  <a:schemeClr val="bg2">
                    <a:lumMod val="75000"/>
                  </a:schemeClr>
                </a:solidFill>
              </a:rPr>
              <a:t>Deviation vectors left</a:t>
            </a:r>
            <a:endParaRPr lang="en-GB" dirty="0">
              <a:solidFill>
                <a:schemeClr val="bg2">
                  <a:lumMod val="75000"/>
                </a:schemeClr>
              </a:solidFill>
            </a:endParaRPr>
          </a:p>
        </p:txBody>
      </p:sp>
      <p:sp>
        <p:nvSpPr>
          <p:cNvPr id="15" name="TextBox 14"/>
          <p:cNvSpPr txBox="1"/>
          <p:nvPr/>
        </p:nvSpPr>
        <p:spPr>
          <a:xfrm>
            <a:off x="6759954" y="5843802"/>
            <a:ext cx="2054402" cy="295784"/>
          </a:xfrm>
          <a:prstGeom prst="rect">
            <a:avLst/>
          </a:prstGeom>
          <a:noFill/>
        </p:spPr>
        <p:txBody>
          <a:bodyPr wrap="none" rtlCol="0">
            <a:spAutoFit/>
          </a:bodyPr>
          <a:lstStyle/>
          <a:p>
            <a:r>
              <a:rPr lang="en-US" dirty="0">
                <a:solidFill>
                  <a:schemeClr val="bg2">
                    <a:lumMod val="75000"/>
                  </a:schemeClr>
                </a:solidFill>
              </a:rPr>
              <a:t>Deviation vectors right</a:t>
            </a:r>
            <a:endParaRPr lang="en-GB" dirty="0">
              <a:solidFill>
                <a:schemeClr val="bg2">
                  <a:lumMod val="75000"/>
                </a:schemeClr>
              </a:solidFill>
            </a:endParaRPr>
          </a:p>
        </p:txBody>
      </p:sp>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a:t>
            </a:r>
            <a:br>
              <a:rPr lang="en-US" dirty="0"/>
            </a:br>
            <a:r>
              <a:rPr lang="en-US" dirty="0"/>
              <a:t>Post-processing (IV/IV)</a:t>
            </a:r>
          </a:p>
          <a:p>
            <a:r>
              <a:rPr lang="en-GB" dirty="0">
                <a:solidFill>
                  <a:srgbClr val="1F497D"/>
                </a:solidFill>
                <a:latin typeface="Calibri"/>
              </a:rPr>
              <a:t>11T Coil azimuthal size and asymmetry</a:t>
            </a:r>
          </a:p>
          <a:p>
            <a:endParaRPr lang="en-GB" dirty="0"/>
          </a:p>
        </p:txBody>
      </p:sp>
      <mc:AlternateContent xmlns:mc="http://schemas.openxmlformats.org/markup-compatibility/2006" xmlns:a14="http://schemas.microsoft.com/office/drawing/2010/main">
        <mc:Choice Requires="a14">
          <p:sp>
            <p:nvSpPr>
              <p:cNvPr id="14" name="Content Placeholder 2"/>
              <p:cNvSpPr txBox="1">
                <a:spLocks/>
              </p:cNvSpPr>
              <p:nvPr/>
            </p:nvSpPr>
            <p:spPr>
              <a:xfrm>
                <a:off x="582674" y="1916833"/>
                <a:ext cx="6593337" cy="3119834"/>
              </a:xfrm>
              <a:prstGeom prst="rect">
                <a:avLst/>
              </a:prstGeom>
            </p:spPr>
            <p:txBody>
              <a:bodyPr vert="horz" lIns="45720" tIns="0" rIns="45720" bIns="0" anchor="t" anchorCtr="0">
                <a:normAutofit fontScale="925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Tx/>
                  <a:buSzTx/>
                </a:pPr>
                <a14:m>
                  <m:oMathPara xmlns:m="http://schemas.openxmlformats.org/officeDocument/2006/math">
                    <m:oMathParaPr>
                      <m:jc m:val="centerGroup"/>
                    </m:oMathParaPr>
                    <m:oMath xmlns:m="http://schemas.openxmlformats.org/officeDocument/2006/math">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r>
                        <a:rPr lang="en-US" b="0" i="0"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𝑎𝑣𝑔</m:t>
                      </m:r>
                      <m:d>
                        <m:dPr>
                          <m:ctrlPr>
                            <a:rPr lang="en-US" b="0" i="1" smtClean="0">
                              <a:solidFill>
                                <a:srgbClr val="1F497D"/>
                              </a:solidFill>
                              <a:latin typeface="Cambria Math" panose="02040503050406030204" pitchFamily="18" charset="0"/>
                            </a:rPr>
                          </m:ctrlPr>
                        </m:dPr>
                        <m:e>
                          <m:r>
                            <a:rPr lang="en-US" b="0" i="1" smtClean="0">
                              <a:solidFill>
                                <a:srgbClr val="1F497D"/>
                              </a:solidFill>
                              <a:latin typeface="Cambria Math" panose="02040503050406030204" pitchFamily="18" charset="0"/>
                            </a:rPr>
                            <m:t>𝑠𝑖𝑔𝑛𝑒𝑑</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𝑎𝑏𝑠</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𝑑𝑒𝑣𝑖𝑎𝑡𝑖𝑜𝑛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𝑤𝑜</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𝑜𝑢𝑡𝑙𝑖𝑒𝑟𝑠</m:t>
                          </m:r>
                          <m:r>
                            <a:rPr lang="en-US" b="0" i="1" smtClean="0">
                              <a:solidFill>
                                <a:srgbClr val="1F497D"/>
                              </a:solidFill>
                              <a:latin typeface="Cambria Math" panose="02040503050406030204" pitchFamily="18" charset="0"/>
                            </a:rPr>
                            <m:t>)</m:t>
                          </m:r>
                        </m:e>
                      </m:d>
                    </m:oMath>
                  </m:oMathPara>
                </a14:m>
                <a:endParaRPr lang="en-US" b="0" i="1" dirty="0">
                  <a:solidFill>
                    <a:srgbClr val="1F497D"/>
                  </a:solidFill>
                  <a:latin typeface="Calibri"/>
                </a:endParaRPr>
              </a:p>
              <a:p>
                <a:pPr>
                  <a:buClrTx/>
                  <a:buSzTx/>
                </a:pPr>
                <a14:m>
                  <m:oMath xmlns:m="http://schemas.openxmlformats.org/officeDocument/2006/math">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𝑎𝑣𝑔</m:t>
                    </m:r>
                    <m:r>
                      <a:rPr lang="en-US" i="1">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𝑠𝑖𝑔𝑛𝑒𝑑</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𝑎𝑏𝑠</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𝑑𝑒𝑣𝑖𝑎𝑡𝑖𝑜𝑛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𝑤𝑜</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𝑜𝑢𝑡𝑙𝑖𝑒𝑟𝑠</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m:t>
                    </m:r>
                  </m:oMath>
                </a14:m>
                <a:r>
                  <a:rPr lang="en-GB" i="1" dirty="0">
                    <a:solidFill>
                      <a:srgbClr val="1F497D"/>
                    </a:solidFill>
                    <a:latin typeface="Calibri"/>
                  </a:rPr>
                  <a:t> </a:t>
                </a:r>
              </a:p>
              <a:p>
                <a:pPr marL="342900" indent="-342900">
                  <a:buClrTx/>
                  <a:buSzTx/>
                  <a:buFont typeface="Arial" panose="020B0604020202020204" pitchFamily="34" charset="0"/>
                  <a:buChar char="•"/>
                </a:pPr>
                <a:endParaRPr lang="en-US" i="1" dirty="0">
                  <a:solidFill>
                    <a:srgbClr val="1F497D"/>
                  </a:solidFill>
                  <a:latin typeface="Cambria Math" panose="02040503050406030204" pitchFamily="18" charset="0"/>
                </a:endParaRPr>
              </a:p>
              <a:p>
                <a:pPr marL="342900" indent="-342900">
                  <a:buClrTx/>
                  <a:buSzTx/>
                  <a:buFont typeface="Arial" panose="020B0604020202020204" pitchFamily="34" charset="0"/>
                  <a:buChar char="•"/>
                </a:pPr>
                <a14:m>
                  <m:oMath xmlns:m="http://schemas.openxmlformats.org/officeDocument/2006/math">
                    <m:r>
                      <a:rPr lang="en-US" i="1">
                        <a:solidFill>
                          <a:srgbClr val="1F497D"/>
                        </a:solidFill>
                        <a:latin typeface="Cambria Math" panose="02040503050406030204" pitchFamily="18" charset="0"/>
                      </a:rPr>
                      <m:t>𝑐𝑜𝑖𝑙</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𝑎𝑧𝑖𝑚𝑢𝑡h𝑎𝑙</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𝑠𝑖𝑧𝑒</m:t>
                    </m:r>
                    <m:r>
                      <a:rPr lang="en-US">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𝑑𝑒𝑣</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𝑟𝑖𝑔h𝑡</m:t>
                    </m:r>
                  </m:oMath>
                </a14:m>
                <a:endParaRPr lang="en-US" b="0" i="1" dirty="0">
                  <a:solidFill>
                    <a:srgbClr val="1F497D"/>
                  </a:solidFill>
                  <a:latin typeface="Calibri"/>
                </a:endParaRPr>
              </a:p>
              <a:p>
                <a:pPr marL="342900" indent="-342900">
                  <a:buClrTx/>
                  <a:buSzTx/>
                  <a:buFont typeface="Arial" panose="020B0604020202020204" pitchFamily="34" charset="0"/>
                  <a:buChar char="•"/>
                </a:pPr>
                <a14:m>
                  <m:oMath xmlns:m="http://schemas.openxmlformats.org/officeDocument/2006/math">
                    <m:r>
                      <a:rPr lang="en-US" b="0" i="1" smtClean="0">
                        <a:solidFill>
                          <a:srgbClr val="1F497D"/>
                        </a:solidFill>
                        <a:latin typeface="Cambria Math" panose="02040503050406030204" pitchFamily="18" charset="0"/>
                      </a:rPr>
                      <m:t>𝑐𝑜𝑖𝑙</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𝑎𝑠𝑦𝑚𝑚𝑒𝑡𝑟𝑦</m:t>
                    </m:r>
                    <m:r>
                      <a:rPr lang="en-US">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𝑙𝑒𝑓𝑡</m:t>
                    </m:r>
                    <m:r>
                      <a:rPr lang="en-US" b="0" i="1" smtClean="0">
                        <a:solidFill>
                          <a:srgbClr val="1F497D"/>
                        </a:solidFill>
                        <a:latin typeface="Cambria Math" panose="02040503050406030204" pitchFamily="18" charset="0"/>
                      </a:rPr>
                      <m:t>−</m:t>
                    </m:r>
                    <m:r>
                      <a:rPr lang="en-US" i="1">
                        <a:solidFill>
                          <a:srgbClr val="1F497D"/>
                        </a:solidFill>
                        <a:latin typeface="Cambria Math" panose="02040503050406030204" pitchFamily="18" charset="0"/>
                      </a:rPr>
                      <m:t>𝑑𝑒𝑣</m:t>
                    </m:r>
                    <m:r>
                      <a:rPr lang="en-US" i="1">
                        <a:solidFill>
                          <a:srgbClr val="1F497D"/>
                        </a:solidFill>
                        <a:latin typeface="Cambria Math" panose="02040503050406030204" pitchFamily="18" charset="0"/>
                      </a:rPr>
                      <m:t> </m:t>
                    </m:r>
                    <m:r>
                      <a:rPr lang="en-US" i="1">
                        <a:solidFill>
                          <a:srgbClr val="1F497D"/>
                        </a:solidFill>
                        <a:latin typeface="Cambria Math" panose="02040503050406030204" pitchFamily="18" charset="0"/>
                      </a:rPr>
                      <m:t>𝑟𝑖𝑔h𝑡</m:t>
                    </m:r>
                  </m:oMath>
                </a14:m>
                <a:endParaRPr lang="en-GB" i="1" dirty="0">
                  <a:solidFill>
                    <a:srgbClr val="1F497D"/>
                  </a:solidFill>
                  <a:latin typeface="Calibri"/>
                </a:endParaRPr>
              </a:p>
              <a:p>
                <a:pPr>
                  <a:buClrTx/>
                  <a:buSzTx/>
                </a:pPr>
                <a:endParaRPr lang="en-GB" i="1" dirty="0">
                  <a:solidFill>
                    <a:srgbClr val="1F497D"/>
                  </a:solidFill>
                  <a:latin typeface="Calibri"/>
                </a:endParaRPr>
              </a:p>
              <a:p>
                <a:pPr>
                  <a:buClrTx/>
                  <a:buSzTx/>
                </a:pPr>
                <a:endParaRPr lang="en-GB" dirty="0">
                  <a:solidFill>
                    <a:srgbClr val="1F497D"/>
                  </a:solidFill>
                  <a:latin typeface="Calibri"/>
                </a:endParaRPr>
              </a:p>
              <a:p>
                <a:pPr>
                  <a:buClrTx/>
                  <a:buSzTx/>
                </a:pPr>
                <a:r>
                  <a:rPr lang="en-GB" dirty="0">
                    <a:solidFill>
                      <a:srgbClr val="1F497D"/>
                    </a:solidFill>
                    <a:latin typeface="Calibri"/>
                  </a:rPr>
                  <a:t> </a:t>
                </a: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582674" y="1916833"/>
                <a:ext cx="6593337" cy="3119834"/>
              </a:xfrm>
              <a:prstGeom prst="rect">
                <a:avLst/>
              </a:prstGeom>
              <a:blipFill>
                <a:blip r:embed="rId5"/>
                <a:stretch>
                  <a:fillRect l="-1388"/>
                </a:stretch>
              </a:blipFill>
            </p:spPr>
            <p:txBody>
              <a:bodyPr/>
              <a:lstStyle/>
              <a:p>
                <a:r>
                  <a:rPr lang="en-GB">
                    <a:noFill/>
                  </a:rPr>
                  <a:t> </a:t>
                </a:r>
              </a:p>
            </p:txBody>
          </p:sp>
        </mc:Fallback>
      </mc:AlternateContent>
      <p:sp>
        <p:nvSpPr>
          <p:cNvPr id="227" name="TextBox 226"/>
          <p:cNvSpPr txBox="1"/>
          <p:nvPr/>
        </p:nvSpPr>
        <p:spPr>
          <a:xfrm>
            <a:off x="7038638" y="2438111"/>
            <a:ext cx="1828162"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solidFill>
                  <a:schemeClr val="bg2">
                    <a:lumMod val="75000"/>
                  </a:schemeClr>
                </a:solidFill>
              </a:rPr>
              <a:t>Only results from cross sections along the loading plate are used</a:t>
            </a:r>
            <a:endParaRPr lang="en-GB" sz="1400" dirty="0">
              <a:solidFill>
                <a:schemeClr val="bg2">
                  <a:lumMod val="75000"/>
                </a:schemeClr>
              </a:solidFill>
            </a:endParaRPr>
          </a:p>
        </p:txBody>
      </p:sp>
      <p:pic>
        <p:nvPicPr>
          <p:cNvPr id="16" name="Picture 15"/>
          <p:cNvPicPr>
            <a:picLocks noChangeAspect="1"/>
          </p:cNvPicPr>
          <p:nvPr/>
        </p:nvPicPr>
        <p:blipFill rotWithShape="1">
          <a:blip r:embed="rId6">
            <a:extLst>
              <a:ext uri="{28A0092B-C50C-407E-A947-70E740481C1C}">
                <a14:useLocalDpi xmlns:a14="http://schemas.microsoft.com/office/drawing/2010/main" val="0"/>
              </a:ext>
            </a:extLst>
          </a:blip>
          <a:srcRect r="11413"/>
          <a:stretch/>
        </p:blipFill>
        <p:spPr>
          <a:xfrm flipH="1">
            <a:off x="4964848" y="3722477"/>
            <a:ext cx="3345904" cy="2200345"/>
          </a:xfrm>
          <a:prstGeom prst="rect">
            <a:avLst/>
          </a:prstGeom>
        </p:spPr>
      </p:pic>
      <p:graphicFrame>
        <p:nvGraphicFramePr>
          <p:cNvPr id="21" name="Chart 20"/>
          <p:cNvGraphicFramePr>
            <a:graphicFrameLocks noChangeAspect="1"/>
          </p:cNvGraphicFramePr>
          <p:nvPr>
            <p:extLst>
              <p:ext uri="{D42A27DB-BD31-4B8C-83A1-F6EECF244321}">
                <p14:modId xmlns:p14="http://schemas.microsoft.com/office/powerpoint/2010/main" val="1160541029"/>
              </p:ext>
            </p:extLst>
          </p:nvPr>
        </p:nvGraphicFramePr>
        <p:xfrm>
          <a:off x="351460" y="4267631"/>
          <a:ext cx="3462714" cy="1797605"/>
        </p:xfrm>
        <a:graphic>
          <a:graphicData uri="http://schemas.openxmlformats.org/drawingml/2006/chart">
            <c:chart xmlns:c="http://schemas.openxmlformats.org/drawingml/2006/chart" xmlns:r="http://schemas.openxmlformats.org/officeDocument/2006/relationships" r:id="rId7"/>
          </a:graphicData>
        </a:graphic>
      </p:graphicFrame>
      <p:sp>
        <p:nvSpPr>
          <p:cNvPr id="22" name="TextBox 21"/>
          <p:cNvSpPr txBox="1"/>
          <p:nvPr/>
        </p:nvSpPr>
        <p:spPr>
          <a:xfrm>
            <a:off x="536218" y="3830848"/>
            <a:ext cx="1050273" cy="646331"/>
          </a:xfrm>
          <a:prstGeom prst="rect">
            <a:avLst/>
          </a:prstGeom>
          <a:noFill/>
        </p:spPr>
        <p:txBody>
          <a:bodyPr wrap="square" rtlCol="0">
            <a:spAutoFit/>
          </a:bodyPr>
          <a:lstStyle/>
          <a:p>
            <a:r>
              <a:rPr lang="en-US" i="1" dirty="0">
                <a:solidFill>
                  <a:schemeClr val="bg2">
                    <a:lumMod val="75000"/>
                  </a:schemeClr>
                </a:solidFill>
                <a:effectLst>
                  <a:outerShdw blurRad="38100" dist="38100" dir="2700000" algn="tl">
                    <a:srgbClr val="000000">
                      <a:alpha val="43137"/>
                    </a:srgbClr>
                  </a:outerShdw>
                </a:effectLst>
              </a:rPr>
              <a:t>Sample results:</a:t>
            </a:r>
            <a:endParaRPr lang="en-GB" sz="2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73270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16</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8" name="Title 1"/>
          <p:cNvSpPr txBox="1">
            <a:spLocks/>
          </p:cNvSpPr>
          <p:nvPr/>
        </p:nvSpPr>
        <p:spPr>
          <a:xfrm>
            <a:off x="489249" y="2708920"/>
            <a:ext cx="8229600" cy="1089855"/>
          </a:xfrm>
          <a:prstGeom prst="rect">
            <a:avLst/>
          </a:prstGeom>
        </p:spPr>
        <p:txBody>
          <a:bodyPr>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100" dirty="0"/>
              <a:t>Results:</a:t>
            </a:r>
          </a:p>
          <a:p>
            <a:r>
              <a:rPr lang="en-US" sz="3100" dirty="0"/>
              <a:t>Production plots</a:t>
            </a:r>
            <a:endParaRPr lang="en-US" dirty="0"/>
          </a:p>
        </p:txBody>
      </p:sp>
    </p:spTree>
    <p:extLst>
      <p:ext uri="{BB962C8B-B14F-4D97-AF65-F5344CB8AC3E}">
        <p14:creationId xmlns:p14="http://schemas.microsoft.com/office/powerpoint/2010/main" val="1543307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17</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pic>
        <p:nvPicPr>
          <p:cNvPr id="6" name="Picture 5">
            <a:extLst>
              <a:ext uri="{FF2B5EF4-FFF2-40B4-BE49-F238E27FC236}">
                <a16:creationId xmlns:a16="http://schemas.microsoft.com/office/drawing/2014/main" id="{79FDAC99-A04B-B84B-9934-239AB7B43FB0}"/>
              </a:ext>
            </a:extLst>
          </p:cNvPr>
          <p:cNvPicPr>
            <a:picLocks noChangeAspect="1"/>
          </p:cNvPicPr>
          <p:nvPr/>
        </p:nvPicPr>
        <p:blipFill rotWithShape="1">
          <a:blip r:embed="rId4"/>
          <a:srcRect l="10626" r="9051"/>
          <a:stretch/>
        </p:blipFill>
        <p:spPr>
          <a:xfrm>
            <a:off x="100800" y="691200"/>
            <a:ext cx="8917676" cy="5256000"/>
          </a:xfrm>
          <a:prstGeom prst="rect">
            <a:avLst/>
          </a:prstGeom>
        </p:spPr>
      </p:pic>
    </p:spTree>
    <p:extLst>
      <p:ext uri="{BB962C8B-B14F-4D97-AF65-F5344CB8AC3E}">
        <p14:creationId xmlns:p14="http://schemas.microsoft.com/office/powerpoint/2010/main" val="2886158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18</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0505" r="8632"/>
          <a:stretch/>
        </p:blipFill>
        <p:spPr>
          <a:xfrm>
            <a:off x="100800" y="691200"/>
            <a:ext cx="8972195" cy="5256000"/>
          </a:xfrm>
          <a:prstGeom prst="rect">
            <a:avLst/>
          </a:prstGeom>
        </p:spPr>
      </p:pic>
    </p:spTree>
    <p:extLst>
      <p:ext uri="{BB962C8B-B14F-4D97-AF65-F5344CB8AC3E}">
        <p14:creationId xmlns:p14="http://schemas.microsoft.com/office/powerpoint/2010/main" val="125893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19</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pic>
        <p:nvPicPr>
          <p:cNvPr id="6" name="Picture 5">
            <a:extLst>
              <a:ext uri="{FF2B5EF4-FFF2-40B4-BE49-F238E27FC236}">
                <a16:creationId xmlns:a16="http://schemas.microsoft.com/office/drawing/2014/main" id="{F2C54867-9279-3945-9C65-DF39ED741C7D}"/>
              </a:ext>
            </a:extLst>
          </p:cNvPr>
          <p:cNvPicPr>
            <a:picLocks noChangeAspect="1"/>
          </p:cNvPicPr>
          <p:nvPr/>
        </p:nvPicPr>
        <p:blipFill rotWithShape="1">
          <a:blip r:embed="rId4"/>
          <a:srcRect l="10625" r="9051"/>
          <a:stretch/>
        </p:blipFill>
        <p:spPr>
          <a:xfrm>
            <a:off x="100800" y="691200"/>
            <a:ext cx="8917676" cy="5256000"/>
          </a:xfrm>
          <a:prstGeom prst="rect">
            <a:avLst/>
          </a:prstGeom>
        </p:spPr>
      </p:pic>
    </p:spTree>
    <p:extLst>
      <p:ext uri="{BB962C8B-B14F-4D97-AF65-F5344CB8AC3E}">
        <p14:creationId xmlns:p14="http://schemas.microsoft.com/office/powerpoint/2010/main" val="427451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0000"/>
            <a:ext cx="7920000" cy="872736"/>
          </a:xfrm>
        </p:spPr>
        <p:txBody>
          <a:bodyPr/>
          <a:lstStyle/>
          <a:p>
            <a:r>
              <a:rPr lang="en-US" dirty="0"/>
              <a:t>Dimensional measurements review</a:t>
            </a:r>
            <a:br>
              <a:rPr lang="en-US" dirty="0"/>
            </a:br>
            <a:r>
              <a:rPr lang="en-US" dirty="0"/>
              <a:t>Outline</a:t>
            </a:r>
            <a:endParaRPr lang="en-GB" dirty="0"/>
          </a:p>
        </p:txBody>
      </p:sp>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10" name="Content Placeholder 2"/>
          <p:cNvSpPr txBox="1">
            <a:spLocks/>
          </p:cNvSpPr>
          <p:nvPr/>
        </p:nvSpPr>
        <p:spPr>
          <a:xfrm>
            <a:off x="629195" y="1667361"/>
            <a:ext cx="7902807" cy="3925664"/>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514350" indent="-514350">
              <a:lnSpc>
                <a:spcPct val="150000"/>
              </a:lnSpc>
              <a:buClr>
                <a:schemeClr val="tx2"/>
              </a:buClr>
              <a:buFont typeface="+mj-lt"/>
              <a:buAutoNum type="arabicPeriod"/>
            </a:pPr>
            <a:r>
              <a:rPr lang="en-US" sz="3200" dirty="0">
                <a:solidFill>
                  <a:schemeClr val="tx2"/>
                </a:solidFill>
              </a:rPr>
              <a:t>Equipment </a:t>
            </a:r>
          </a:p>
          <a:p>
            <a:pPr marL="514350" indent="-514350">
              <a:lnSpc>
                <a:spcPct val="150000"/>
              </a:lnSpc>
              <a:buClr>
                <a:schemeClr val="tx2"/>
              </a:buClr>
              <a:buFont typeface="+mj-lt"/>
              <a:buAutoNum type="arabicPeriod"/>
            </a:pPr>
            <a:r>
              <a:rPr lang="en-US" sz="3200" dirty="0">
                <a:solidFill>
                  <a:schemeClr val="tx2"/>
                </a:solidFill>
              </a:rPr>
              <a:t>Methodology</a:t>
            </a:r>
          </a:p>
          <a:p>
            <a:pPr marL="514350" indent="-514350">
              <a:lnSpc>
                <a:spcPct val="150000"/>
              </a:lnSpc>
              <a:buClr>
                <a:schemeClr val="tx2"/>
              </a:buClr>
              <a:buFont typeface="+mj-lt"/>
              <a:buAutoNum type="arabicPeriod"/>
            </a:pPr>
            <a:r>
              <a:rPr lang="en-US" sz="3200" dirty="0">
                <a:solidFill>
                  <a:schemeClr val="tx2"/>
                </a:solidFill>
              </a:rPr>
              <a:t>Results</a:t>
            </a:r>
          </a:p>
          <a:p>
            <a:pPr marL="457200" indent="-457200">
              <a:buClrTx/>
              <a:buSzTx/>
              <a:buFont typeface="+mj-lt"/>
              <a:buAutoNum type="arabicPeriod"/>
            </a:pPr>
            <a:endParaRPr lang="en-US" sz="2200" dirty="0">
              <a:solidFill>
                <a:schemeClr val="tx2"/>
              </a:solidFill>
              <a:latin typeface="Calibri"/>
            </a:endParaRPr>
          </a:p>
          <a:p>
            <a:pPr marL="457200" indent="-457200">
              <a:buClrTx/>
              <a:buSzTx/>
              <a:buFont typeface="+mj-lt"/>
              <a:buAutoNum type="arabicPeriod"/>
            </a:pPr>
            <a:endParaRPr lang="en-US" sz="2200" dirty="0">
              <a:solidFill>
                <a:schemeClr val="tx2"/>
              </a:solidFill>
              <a:latin typeface="Calibri"/>
            </a:endParaRPr>
          </a:p>
          <a:p>
            <a:pPr marL="342900" indent="-342900">
              <a:buClrTx/>
              <a:buSzTx/>
              <a:buFont typeface="Arial"/>
              <a:buChar char="•"/>
            </a:pPr>
            <a:r>
              <a:rPr lang="en-US" sz="2200" dirty="0">
                <a:solidFill>
                  <a:schemeClr val="tx2"/>
                </a:solidFill>
                <a:latin typeface="Calibri"/>
              </a:rPr>
              <a:t>Annex: Backup slides</a:t>
            </a:r>
          </a:p>
          <a:p>
            <a:pPr marL="457200" indent="-457200">
              <a:buClrTx/>
              <a:buSzTx/>
              <a:buFont typeface="+mj-lt"/>
              <a:buAutoNum type="arabicPeriod"/>
            </a:pPr>
            <a:endParaRPr lang="en-GB" sz="2200" dirty="0">
              <a:solidFill>
                <a:schemeClr val="tx2"/>
              </a:solidFill>
              <a:latin typeface="Calibri"/>
            </a:endParaRPr>
          </a:p>
          <a:p>
            <a:pPr marL="1190983" lvl="1" indent="-285750">
              <a:spcBef>
                <a:spcPct val="0"/>
              </a:spcBef>
              <a:buClr>
                <a:srgbClr val="DDDDDD"/>
              </a:buClr>
              <a:buFont typeface="Arial" panose="020B0604020202020204" pitchFamily="34" charset="0"/>
              <a:buChar char="•"/>
            </a:pPr>
            <a:endParaRPr lang="en-GB" dirty="0">
              <a:solidFill>
                <a:schemeClr val="tx2"/>
              </a:solidFill>
              <a:latin typeface="Calibri"/>
            </a:endParaRPr>
          </a:p>
          <a:p>
            <a:pPr marL="1248133" lvl="1" indent="-342900">
              <a:buClrTx/>
              <a:buSzTx/>
              <a:buFont typeface="Arial"/>
              <a:buChar char="•"/>
            </a:pPr>
            <a:endParaRPr lang="en-GB" dirty="0">
              <a:solidFill>
                <a:schemeClr val="tx2"/>
              </a:solidFill>
              <a:latin typeface="Calibri"/>
            </a:endParaRPr>
          </a:p>
        </p:txBody>
      </p:sp>
      <p:sp>
        <p:nvSpPr>
          <p:cNvPr id="7" name="Line 6"/>
          <p:cNvSpPr>
            <a:spLocks noChangeShapeType="1"/>
          </p:cNvSpPr>
          <p:nvPr/>
        </p:nvSpPr>
        <p:spPr bwMode="auto">
          <a:xfrm>
            <a:off x="539552" y="1268760"/>
            <a:ext cx="84582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GB">
              <a:solidFill>
                <a:prstClr val="black"/>
              </a:solidFill>
              <a:latin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20</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0626" r="9051"/>
          <a:stretch/>
        </p:blipFill>
        <p:spPr>
          <a:xfrm>
            <a:off x="100800" y="691200"/>
            <a:ext cx="8912344" cy="5256000"/>
          </a:xfrm>
          <a:prstGeom prst="rect">
            <a:avLst/>
          </a:prstGeom>
        </p:spPr>
      </p:pic>
    </p:spTree>
    <p:extLst>
      <p:ext uri="{BB962C8B-B14F-4D97-AF65-F5344CB8AC3E}">
        <p14:creationId xmlns:p14="http://schemas.microsoft.com/office/powerpoint/2010/main" val="198023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21</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MEASUREMENTS REVIEW</a:t>
            </a:r>
            <a:endParaRPr lang="en-GB" dirty="0"/>
          </a:p>
        </p:txBody>
      </p:sp>
      <p:sp>
        <p:nvSpPr>
          <p:cNvPr id="8" name="Title 1"/>
          <p:cNvSpPr txBox="1">
            <a:spLocks/>
          </p:cNvSpPr>
          <p:nvPr/>
        </p:nvSpPr>
        <p:spPr>
          <a:xfrm>
            <a:off x="489249" y="3059225"/>
            <a:ext cx="8229600" cy="1089855"/>
          </a:xfrm>
          <a:prstGeom prst="rect">
            <a:avLst/>
          </a:prstGeom>
        </p:spPr>
        <p:txBody>
          <a:bodyPr>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100" dirty="0"/>
              <a:t>Annex:</a:t>
            </a:r>
          </a:p>
          <a:p>
            <a:r>
              <a:rPr lang="en-US" sz="3100" dirty="0"/>
              <a:t>Backup slides</a:t>
            </a:r>
            <a:endParaRPr lang="en-US" dirty="0"/>
          </a:p>
        </p:txBody>
      </p:sp>
    </p:spTree>
    <p:extLst>
      <p:ext uri="{BB962C8B-B14F-4D97-AF65-F5344CB8AC3E}">
        <p14:creationId xmlns:p14="http://schemas.microsoft.com/office/powerpoint/2010/main" val="210181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22</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Device compensation</a:t>
            </a:r>
            <a:endParaRPr lang="en-GB" dirty="0"/>
          </a:p>
        </p:txBody>
      </p:sp>
      <p:sp>
        <p:nvSpPr>
          <p:cNvPr id="2" name="Rectangle 1"/>
          <p:cNvSpPr/>
          <p:nvPr/>
        </p:nvSpPr>
        <p:spPr>
          <a:xfrm>
            <a:off x="755576" y="1905506"/>
            <a:ext cx="6102424" cy="923330"/>
          </a:xfrm>
          <a:prstGeom prst="rect">
            <a:avLst/>
          </a:prstGeom>
        </p:spPr>
        <p:txBody>
          <a:bodyPr wrap="square">
            <a:spAutoFit/>
          </a:bodyPr>
          <a:lstStyle/>
          <a:p>
            <a:pPr marL="342900" indent="-342900">
              <a:buFont typeface="Arial"/>
              <a:buChar char="•"/>
            </a:pPr>
            <a:r>
              <a:rPr lang="en-GB" dirty="0">
                <a:solidFill>
                  <a:srgbClr val="1F497D"/>
                </a:solidFill>
                <a:latin typeface="Calibri"/>
              </a:rPr>
              <a:t>Performed following FARO hardware calibration procedures:</a:t>
            </a:r>
          </a:p>
          <a:p>
            <a:pPr marL="1248133" lvl="1" indent="-342900">
              <a:buFont typeface="Arial"/>
              <a:buChar char="•"/>
            </a:pPr>
            <a:r>
              <a:rPr lang="en-GB" u="sng" dirty="0">
                <a:solidFill>
                  <a:srgbClr val="1F497D"/>
                </a:solidFill>
                <a:latin typeface="Calibri"/>
              </a:rPr>
              <a:t>Hole compensation method (600 points)</a:t>
            </a:r>
            <a:endParaRPr lang="en-GB" dirty="0">
              <a:solidFill>
                <a:srgbClr val="1F497D"/>
              </a:solidFill>
              <a:latin typeface="Calibri"/>
            </a:endParaRPr>
          </a:p>
        </p:txBody>
      </p:sp>
      <p:pic>
        <p:nvPicPr>
          <p:cNvPr id="10" name="Picture 9"/>
          <p:cNvPicPr/>
          <p:nvPr/>
        </p:nvPicPr>
        <p:blipFill rotWithShape="1">
          <a:blip r:embed="rId4" cstate="print">
            <a:extLst>
              <a:ext uri="{28A0092B-C50C-407E-A947-70E740481C1C}">
                <a14:useLocalDpi xmlns:a14="http://schemas.microsoft.com/office/drawing/2010/main" val="0"/>
              </a:ext>
            </a:extLst>
          </a:blip>
          <a:srcRect l="29610" t="23995" r="29690" b="23966"/>
          <a:stretch/>
        </p:blipFill>
        <p:spPr>
          <a:xfrm>
            <a:off x="808234" y="3025113"/>
            <a:ext cx="3062018" cy="2416648"/>
          </a:xfrm>
          <a:prstGeom prst="rect">
            <a:avLst/>
          </a:prstGeom>
        </p:spPr>
      </p:pic>
      <p:pic>
        <p:nvPicPr>
          <p:cNvPr id="11" name="Picture 10"/>
          <p:cNvPicPr/>
          <p:nvPr/>
        </p:nvPicPr>
        <p:blipFill rotWithShape="1">
          <a:blip r:embed="rId5" cstate="print">
            <a:extLst>
              <a:ext uri="{28A0092B-C50C-407E-A947-70E740481C1C}">
                <a14:useLocalDpi xmlns:a14="http://schemas.microsoft.com/office/drawing/2010/main" val="0"/>
              </a:ext>
            </a:extLst>
          </a:blip>
          <a:srcRect l="33922" t="22871" r="26085" b="21791"/>
          <a:stretch/>
        </p:blipFill>
        <p:spPr bwMode="auto">
          <a:xfrm rot="5400000">
            <a:off x="6787156" y="1144130"/>
            <a:ext cx="1762426" cy="1999540"/>
          </a:xfrm>
          <a:prstGeom prst="rect">
            <a:avLst/>
          </a:prstGeom>
          <a:ln>
            <a:noFill/>
          </a:ln>
          <a:extLst>
            <a:ext uri="{53640926-AAD7-44D8-BBD7-CCE9431645EC}">
              <a14:shadowObscured xmlns:a14="http://schemas.microsoft.com/office/drawing/2010/main"/>
            </a:ext>
          </a:extLst>
        </p:spPr>
      </p:pic>
      <p:pic>
        <p:nvPicPr>
          <p:cNvPr id="12" name="Picture 11"/>
          <p:cNvPicPr/>
          <p:nvPr/>
        </p:nvPicPr>
        <p:blipFill>
          <a:blip r:embed="rId6" cstate="print">
            <a:extLst>
              <a:ext uri="{28A0092B-C50C-407E-A947-70E740481C1C}">
                <a14:useLocalDpi xmlns:a14="http://schemas.microsoft.com/office/drawing/2010/main" val="0"/>
              </a:ext>
            </a:extLst>
          </a:blip>
          <a:stretch>
            <a:fillRect/>
          </a:stretch>
        </p:blipFill>
        <p:spPr>
          <a:xfrm>
            <a:off x="4866491" y="3228534"/>
            <a:ext cx="3604216" cy="2751167"/>
          </a:xfrm>
          <a:prstGeom prst="rect">
            <a:avLst/>
          </a:prstGeom>
        </p:spPr>
      </p:pic>
    </p:spTree>
    <p:extLst>
      <p:ext uri="{BB962C8B-B14F-4D97-AF65-F5344CB8AC3E}">
        <p14:creationId xmlns:p14="http://schemas.microsoft.com/office/powerpoint/2010/main" val="1304631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23</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Device validation</a:t>
            </a:r>
            <a:endParaRPr lang="en-GB" dirty="0"/>
          </a:p>
        </p:txBody>
      </p:sp>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b="28601"/>
          <a:stretch/>
        </p:blipFill>
        <p:spPr bwMode="auto">
          <a:xfrm>
            <a:off x="395536" y="1988840"/>
            <a:ext cx="4320000" cy="2559024"/>
          </a:xfrm>
          <a:prstGeom prst="rect">
            <a:avLst/>
          </a:prstGeom>
          <a:ln>
            <a:noFill/>
          </a:ln>
          <a:extLst>
            <a:ext uri="{53640926-AAD7-44D8-BBD7-CCE9431645EC}">
              <a14:shadowObscured xmlns:a14="http://schemas.microsoft.com/office/drawing/2010/main"/>
            </a:ext>
          </a:extLst>
        </p:spPr>
      </p:pic>
      <p:pic>
        <p:nvPicPr>
          <p:cNvPr id="18" name="Picture 17"/>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4283" t="6719" r="13100" b="15642"/>
          <a:stretch/>
        </p:blipFill>
        <p:spPr bwMode="auto">
          <a:xfrm>
            <a:off x="1633800" y="1436365"/>
            <a:ext cx="7383439" cy="48539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44630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r="13376"/>
          <a:stretch/>
        </p:blipFill>
        <p:spPr>
          <a:xfrm>
            <a:off x="1547664" y="2348880"/>
            <a:ext cx="7920880" cy="4880961"/>
          </a:xfrm>
          <a:prstGeom prst="rect">
            <a:avLst/>
          </a:prstGeom>
        </p:spPr>
      </p:pic>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24</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Reference system (MQXF Quadrupole)</a:t>
            </a:r>
            <a:endParaRPr lang="en-GB" dirty="0"/>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19717" r="26226"/>
          <a:stretch/>
        </p:blipFill>
        <p:spPr>
          <a:xfrm>
            <a:off x="1259631" y="1412776"/>
            <a:ext cx="3526769" cy="3482565"/>
          </a:xfrm>
          <a:prstGeom prst="rect">
            <a:avLst/>
          </a:prstGeom>
        </p:spPr>
      </p:pic>
    </p:spTree>
    <p:extLst>
      <p:ext uri="{BB962C8B-B14F-4D97-AF65-F5344CB8AC3E}">
        <p14:creationId xmlns:p14="http://schemas.microsoft.com/office/powerpoint/2010/main" val="3014008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25</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Reference system (11T dipole)</a:t>
            </a:r>
            <a:endParaRPr lang="en-GB" dirty="0"/>
          </a:p>
        </p:txBody>
      </p:sp>
      <p:pic>
        <p:nvPicPr>
          <p:cNvPr id="8" name="Picture 7"/>
          <p:cNvPicPr>
            <a:picLocks noChangeAspect="1"/>
          </p:cNvPicPr>
          <p:nvPr/>
        </p:nvPicPr>
        <p:blipFill>
          <a:blip r:embed="rId4"/>
          <a:stretch>
            <a:fillRect/>
          </a:stretch>
        </p:blipFill>
        <p:spPr>
          <a:xfrm>
            <a:off x="1114425" y="1916832"/>
            <a:ext cx="7354735" cy="4067250"/>
          </a:xfrm>
          <a:prstGeom prst="rect">
            <a:avLst/>
          </a:prstGeom>
        </p:spPr>
      </p:pic>
    </p:spTree>
    <p:extLst>
      <p:ext uri="{BB962C8B-B14F-4D97-AF65-F5344CB8AC3E}">
        <p14:creationId xmlns:p14="http://schemas.microsoft.com/office/powerpoint/2010/main" val="4259211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26</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Pre-alignment</a:t>
            </a:r>
            <a:endParaRPr lang="en-GB" dirty="0"/>
          </a:p>
        </p:txBody>
      </p:sp>
      <p:pic>
        <p:nvPicPr>
          <p:cNvPr id="8" name="Picture 7"/>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9186" t="22015" r="7350" b="21387"/>
          <a:stretch/>
        </p:blipFill>
        <p:spPr>
          <a:xfrm>
            <a:off x="2085829" y="3717480"/>
            <a:ext cx="6156684" cy="2451976"/>
          </a:xfrm>
          <a:prstGeom prst="rect">
            <a:avLst/>
          </a:prstGeom>
        </p:spPr>
      </p:pic>
      <p:sp>
        <p:nvSpPr>
          <p:cNvPr id="2" name="Rectangle 1"/>
          <p:cNvSpPr/>
          <p:nvPr/>
        </p:nvSpPr>
        <p:spPr>
          <a:xfrm>
            <a:off x="467544" y="1997839"/>
            <a:ext cx="8219256" cy="1754326"/>
          </a:xfrm>
          <a:prstGeom prst="rect">
            <a:avLst/>
          </a:prstGeom>
        </p:spPr>
        <p:txBody>
          <a:bodyPr wrap="square">
            <a:spAutoFit/>
          </a:bodyPr>
          <a:lstStyle/>
          <a:p>
            <a:pPr marL="342900" indent="-342900">
              <a:buFont typeface="Arial"/>
              <a:buChar char="•"/>
            </a:pPr>
            <a:r>
              <a:rPr lang="en-GB" dirty="0">
                <a:solidFill>
                  <a:srgbClr val="1F497D"/>
                </a:solidFill>
                <a:latin typeface="Calibri"/>
              </a:rPr>
              <a:t>Starting point: Pre-alignment of real coil to CAD model</a:t>
            </a:r>
          </a:p>
          <a:p>
            <a:pPr marL="1248133" lvl="1" indent="-342900">
              <a:buFont typeface="Arial"/>
              <a:buChar char="•"/>
            </a:pPr>
            <a:r>
              <a:rPr lang="en-GB" dirty="0">
                <a:solidFill>
                  <a:srgbClr val="1F497D"/>
                </a:solidFill>
                <a:latin typeface="Calibri"/>
              </a:rPr>
              <a:t>Using 6 “Surface point alignment”</a:t>
            </a:r>
          </a:p>
          <a:p>
            <a:pPr marL="1248133" lvl="1" indent="-342900">
              <a:buFont typeface="Arial"/>
              <a:buChar char="•"/>
            </a:pPr>
            <a:r>
              <a:rPr lang="en-GB" dirty="0">
                <a:solidFill>
                  <a:srgbClr val="1F497D"/>
                </a:solidFill>
                <a:latin typeface="Calibri"/>
              </a:rPr>
              <a:t>6 points are defined in the CAD model, operator must probe the same 6 points in real coil</a:t>
            </a:r>
          </a:p>
          <a:p>
            <a:pPr marL="1248133" lvl="1" indent="-342900">
              <a:buFont typeface="Arial"/>
              <a:buChar char="•"/>
            </a:pPr>
            <a:r>
              <a:rPr lang="en-GB" dirty="0">
                <a:solidFill>
                  <a:srgbClr val="1F497D"/>
                </a:solidFill>
                <a:latin typeface="Calibri"/>
              </a:rPr>
              <a:t>For improving reproducibility, singular points are chosen (Corners, edges…)</a:t>
            </a:r>
          </a:p>
        </p:txBody>
      </p:sp>
    </p:spTree>
    <p:extLst>
      <p:ext uri="{BB962C8B-B14F-4D97-AF65-F5344CB8AC3E}">
        <p14:creationId xmlns:p14="http://schemas.microsoft.com/office/powerpoint/2010/main" val="3520723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27</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Best fit alignment (MQXF) (1/3)</a:t>
            </a:r>
            <a:endParaRPr lang="en-GB" dirty="0"/>
          </a:p>
        </p:txBody>
      </p:sp>
      <p:sp>
        <p:nvSpPr>
          <p:cNvPr id="11" name="Content Placeholder 2"/>
          <p:cNvSpPr txBox="1">
            <a:spLocks/>
          </p:cNvSpPr>
          <p:nvPr/>
        </p:nvSpPr>
        <p:spPr>
          <a:xfrm>
            <a:off x="612000" y="1381331"/>
            <a:ext cx="8136464" cy="4344988"/>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a:buClrTx/>
              <a:buSzTx/>
              <a:buFont typeface="Arial"/>
              <a:buChar char="•"/>
            </a:pPr>
            <a:r>
              <a:rPr lang="en-GB" dirty="0">
                <a:solidFill>
                  <a:srgbClr val="1F497D"/>
                </a:solidFill>
                <a:latin typeface="Calibri"/>
              </a:rPr>
              <a:t>After the general geometry is probed, we perform a better alignment to precisely locate the cross sections</a:t>
            </a:r>
          </a:p>
          <a:p>
            <a:pPr defTabSz="457200">
              <a:buClrTx/>
              <a:buSzTx/>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Best-fit alignment of real point cloud to CAD model is performed using:</a:t>
            </a:r>
          </a:p>
          <a:p>
            <a:pPr marL="1248133" lvl="1" indent="-342900" defTabSz="457200">
              <a:buClrTx/>
              <a:buSzTx/>
              <a:buFont typeface="Arial"/>
              <a:buChar char="•"/>
            </a:pPr>
            <a:r>
              <a:rPr lang="en-GB" dirty="0">
                <a:solidFill>
                  <a:srgbClr val="1F497D"/>
                </a:solidFill>
                <a:latin typeface="Calibri"/>
              </a:rPr>
              <a:t>Lead end plane</a:t>
            </a:r>
          </a:p>
          <a:p>
            <a:pPr marL="1248133" lvl="1" indent="-342900" defTabSz="457200">
              <a:buClrTx/>
              <a:buSzTx/>
              <a:buFont typeface="Arial"/>
              <a:buChar char="•"/>
            </a:pPr>
            <a:r>
              <a:rPr lang="en-GB" dirty="0">
                <a:solidFill>
                  <a:srgbClr val="1F497D"/>
                </a:solidFill>
                <a:latin typeface="Calibri"/>
              </a:rPr>
              <a:t>Outer cylinder</a:t>
            </a:r>
          </a:p>
          <a:p>
            <a:pPr marL="1248133" lvl="1" indent="-342900" defTabSz="457200">
              <a:buClrTx/>
              <a:buSzTx/>
              <a:buFont typeface="Arial"/>
              <a:buChar char="•"/>
            </a:pPr>
            <a:r>
              <a:rPr lang="en-GB" dirty="0">
                <a:solidFill>
                  <a:srgbClr val="1F497D"/>
                </a:solidFill>
                <a:latin typeface="Calibri"/>
              </a:rPr>
              <a:t>Left key plane</a:t>
            </a:r>
          </a:p>
          <a:p>
            <a:pPr marL="1248133" lvl="1" indent="-342900" defTabSz="457200">
              <a:buClrTx/>
              <a:buSzTx/>
              <a:buFont typeface="Arial"/>
              <a:buChar char="•"/>
            </a:pPr>
            <a:r>
              <a:rPr lang="en-GB" dirty="0">
                <a:solidFill>
                  <a:srgbClr val="1F497D"/>
                </a:solidFill>
                <a:latin typeface="Calibri"/>
              </a:rPr>
              <a:t>Right key plane</a:t>
            </a:r>
          </a:p>
          <a:p>
            <a:pPr marL="1248133" lvl="1" indent="-342900" defTabSz="457200">
              <a:buClrTx/>
              <a:buSzTx/>
              <a:buFont typeface="Arial"/>
              <a:buChar char="•"/>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All degrees of freedom are fixed</a:t>
            </a:r>
          </a:p>
          <a:p>
            <a:pPr marL="342900" indent="-342900" defTabSz="457200">
              <a:buClrTx/>
              <a:buSzTx/>
              <a:buFont typeface="Arial"/>
              <a:buChar char="•"/>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Coil is aligned to Lead end in order to define the cross section distances</a:t>
            </a:r>
          </a:p>
          <a:p>
            <a:pPr marL="1248133" lvl="1" indent="-342900" defTabSz="457200">
              <a:buClrTx/>
              <a:buSzTx/>
              <a:buFont typeface="Arial"/>
              <a:buChar char="•"/>
            </a:pPr>
            <a:endParaRPr lang="en-GB" dirty="0">
              <a:solidFill>
                <a:srgbClr val="1F497D"/>
              </a:solidFill>
              <a:latin typeface="Calibri"/>
            </a:endParaRPr>
          </a:p>
        </p:txBody>
      </p:sp>
    </p:spTree>
    <p:extLst>
      <p:ext uri="{BB962C8B-B14F-4D97-AF65-F5344CB8AC3E}">
        <p14:creationId xmlns:p14="http://schemas.microsoft.com/office/powerpoint/2010/main" val="768659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28</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251519" y="180000"/>
            <a:ext cx="8768769"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p>
          <a:p>
            <a:r>
              <a:rPr lang="en-US" sz="2400" dirty="0"/>
              <a:t>Best fit alignment (MQXF) Cross section alignment (2/3)</a:t>
            </a:r>
            <a:endParaRPr lang="en-GB" sz="2400" dirty="0"/>
          </a:p>
        </p:txBody>
      </p:sp>
      <p:pic>
        <p:nvPicPr>
          <p:cNvPr id="9" name="Picture 8"/>
          <p:cNvPicPr>
            <a:picLocks noChangeAspect="1"/>
          </p:cNvPicPr>
          <p:nvPr/>
        </p:nvPicPr>
        <p:blipFill rotWithShape="1">
          <a:blip r:embed="rId4">
            <a:clrChange>
              <a:clrFrom>
                <a:srgbClr val="FFFFFF"/>
              </a:clrFrom>
              <a:clrTo>
                <a:srgbClr val="FFFFFF">
                  <a:alpha val="0"/>
                </a:srgbClr>
              </a:clrTo>
            </a:clrChange>
          </a:blip>
          <a:srcRect l="993" t="9215" r="718"/>
          <a:stretch/>
        </p:blipFill>
        <p:spPr>
          <a:xfrm>
            <a:off x="251520" y="2879369"/>
            <a:ext cx="8768769" cy="3633081"/>
          </a:xfrm>
          <a:prstGeom prst="rect">
            <a:avLst/>
          </a:prstGeom>
        </p:spPr>
      </p:pic>
      <p:sp>
        <p:nvSpPr>
          <p:cNvPr id="10" name="Content Placeholder 2"/>
          <p:cNvSpPr txBox="1">
            <a:spLocks/>
          </p:cNvSpPr>
          <p:nvPr/>
        </p:nvSpPr>
        <p:spPr>
          <a:xfrm>
            <a:off x="612000" y="1844824"/>
            <a:ext cx="4957536" cy="135858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defTabSz="457200">
              <a:buClrTx/>
              <a:buSzTx/>
              <a:buFont typeface="Arial"/>
              <a:buChar char="•"/>
            </a:pPr>
            <a:r>
              <a:rPr lang="en-GB" dirty="0">
                <a:solidFill>
                  <a:srgbClr val="1F497D"/>
                </a:solidFill>
                <a:latin typeface="Calibri"/>
              </a:rPr>
              <a:t>Example of cross section alignment</a:t>
            </a:r>
          </a:p>
        </p:txBody>
      </p:sp>
    </p:spTree>
    <p:extLst>
      <p:ext uri="{BB962C8B-B14F-4D97-AF65-F5344CB8AC3E}">
        <p14:creationId xmlns:p14="http://schemas.microsoft.com/office/powerpoint/2010/main" val="42190980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29</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213807" y="180000"/>
            <a:ext cx="8606665"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sz="2400" dirty="0"/>
              <a:t>Best fit alignment (MQXF) Cross section alignment (3/3)</a:t>
            </a:r>
            <a:endParaRPr lang="en-GB" sz="2400" dirty="0"/>
          </a:p>
        </p:txBody>
      </p:sp>
      <p:sp>
        <p:nvSpPr>
          <p:cNvPr id="10" name="Content Placeholder 2"/>
          <p:cNvSpPr txBox="1">
            <a:spLocks/>
          </p:cNvSpPr>
          <p:nvPr/>
        </p:nvSpPr>
        <p:spPr>
          <a:xfrm>
            <a:off x="612000" y="1602987"/>
            <a:ext cx="4957536" cy="135858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defTabSz="457200">
              <a:buClrTx/>
              <a:buSzTx/>
              <a:buFont typeface="Arial"/>
              <a:buChar char="•"/>
            </a:pPr>
            <a:r>
              <a:rPr lang="en-GB" dirty="0">
                <a:solidFill>
                  <a:srgbClr val="1F497D"/>
                </a:solidFill>
                <a:latin typeface="Calibri"/>
              </a:rPr>
              <a:t>Example of cross section alignment</a:t>
            </a:r>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r="51651"/>
          <a:stretch/>
        </p:blipFill>
        <p:spPr bwMode="auto">
          <a:xfrm>
            <a:off x="308354" y="2228564"/>
            <a:ext cx="2880000" cy="2295576"/>
          </a:xfrm>
          <a:prstGeom prst="rect">
            <a:avLst/>
          </a:prstGeom>
          <a:noFill/>
          <a:ln>
            <a:noFill/>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6732" y="2422441"/>
            <a:ext cx="2880000" cy="1836197"/>
          </a:xfrm>
          <a:prstGeom prst="rect">
            <a:avLst/>
          </a:prstGeom>
        </p:spPr>
      </p:pic>
      <p:pic>
        <p:nvPicPr>
          <p:cNvPr id="12" name="Picture 11"/>
          <p:cNvPicPr>
            <a:picLocks noChangeAspect="1"/>
          </p:cNvPicPr>
          <p:nvPr/>
        </p:nvPicPr>
        <p:blipFill>
          <a:blip r:embed="rId6"/>
          <a:stretch>
            <a:fillRect/>
          </a:stretch>
        </p:blipFill>
        <p:spPr>
          <a:xfrm>
            <a:off x="3346732" y="2222627"/>
            <a:ext cx="2880000" cy="2116925"/>
          </a:xfrm>
          <a:prstGeom prst="rect">
            <a:avLst/>
          </a:prstGeom>
        </p:spPr>
      </p:pic>
      <p:sp>
        <p:nvSpPr>
          <p:cNvPr id="13" name="TextBox 12"/>
          <p:cNvSpPr txBox="1"/>
          <p:nvPr/>
        </p:nvSpPr>
        <p:spPr>
          <a:xfrm>
            <a:off x="213807" y="4713234"/>
            <a:ext cx="2505814" cy="646331"/>
          </a:xfrm>
          <a:prstGeom prst="rect">
            <a:avLst/>
          </a:prstGeom>
          <a:noFill/>
        </p:spPr>
        <p:txBody>
          <a:bodyPr wrap="none" rtlCol="0">
            <a:spAutoFit/>
          </a:bodyPr>
          <a:lstStyle/>
          <a:p>
            <a:r>
              <a:rPr lang="en-GB" dirty="0"/>
              <a:t>Original CS</a:t>
            </a:r>
          </a:p>
          <a:p>
            <a:r>
              <a:rPr lang="en-GB" dirty="0"/>
              <a:t>Banana shape present</a:t>
            </a:r>
          </a:p>
        </p:txBody>
      </p:sp>
      <p:sp>
        <p:nvSpPr>
          <p:cNvPr id="14" name="TextBox 13"/>
          <p:cNvSpPr txBox="1"/>
          <p:nvPr/>
        </p:nvSpPr>
        <p:spPr>
          <a:xfrm>
            <a:off x="3296158" y="4687154"/>
            <a:ext cx="3262432" cy="369332"/>
          </a:xfrm>
          <a:prstGeom prst="rect">
            <a:avLst/>
          </a:prstGeom>
          <a:noFill/>
        </p:spPr>
        <p:txBody>
          <a:bodyPr wrap="none" rtlCol="0">
            <a:spAutoFit/>
          </a:bodyPr>
          <a:lstStyle/>
          <a:p>
            <a:r>
              <a:rPr lang="en-GB" dirty="0"/>
              <a:t>CS aligned using special CAD</a:t>
            </a:r>
          </a:p>
        </p:txBody>
      </p:sp>
      <p:sp>
        <p:nvSpPr>
          <p:cNvPr id="15" name="TextBox 14"/>
          <p:cNvSpPr txBox="1"/>
          <p:nvPr/>
        </p:nvSpPr>
        <p:spPr>
          <a:xfrm>
            <a:off x="6804248" y="4524140"/>
            <a:ext cx="2189401" cy="1200329"/>
          </a:xfrm>
          <a:prstGeom prst="rect">
            <a:avLst/>
          </a:prstGeom>
          <a:noFill/>
        </p:spPr>
        <p:txBody>
          <a:bodyPr wrap="square" rtlCol="0">
            <a:spAutoFit/>
          </a:bodyPr>
          <a:lstStyle/>
          <a:p>
            <a:r>
              <a:rPr lang="en-GB" dirty="0"/>
              <a:t>Resulting CS</a:t>
            </a:r>
          </a:p>
          <a:p>
            <a:r>
              <a:rPr lang="en-GB" dirty="0"/>
              <a:t>Aligned points compared with full CAD</a:t>
            </a:r>
          </a:p>
        </p:txBody>
      </p:sp>
    </p:spTree>
    <p:extLst>
      <p:ext uri="{BB962C8B-B14F-4D97-AF65-F5344CB8AC3E}">
        <p14:creationId xmlns:p14="http://schemas.microsoft.com/office/powerpoint/2010/main" val="2919137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Equipment: CMM and Software</a:t>
            </a:r>
            <a:endParaRPr lang="en-GB" dirty="0"/>
          </a:p>
        </p:txBody>
      </p:sp>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5"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10" name="Content Placeholder 2"/>
          <p:cNvSpPr txBox="1">
            <a:spLocks/>
          </p:cNvSpPr>
          <p:nvPr/>
        </p:nvSpPr>
        <p:spPr>
          <a:xfrm>
            <a:off x="629195" y="1268760"/>
            <a:ext cx="7902807" cy="3925664"/>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buClrTx/>
              <a:buSzTx/>
              <a:buFont typeface="Arial"/>
              <a:buChar char="•"/>
            </a:pPr>
            <a:r>
              <a:rPr lang="en-GB" sz="2200" dirty="0">
                <a:solidFill>
                  <a:srgbClr val="1F497D"/>
                </a:solidFill>
                <a:latin typeface="Calibri"/>
              </a:rPr>
              <a:t>CMM Portable device: Faro Arm Edge 2.7</a:t>
            </a:r>
          </a:p>
          <a:p>
            <a:pPr marL="1248133" lvl="1" indent="-342900">
              <a:buClrTx/>
              <a:buSzTx/>
              <a:buFont typeface="Arial"/>
              <a:buChar char="•"/>
            </a:pPr>
            <a:r>
              <a:rPr lang="en-GB" dirty="0">
                <a:solidFill>
                  <a:srgbClr val="1F497D"/>
                </a:solidFill>
                <a:latin typeface="Calibri"/>
              </a:rPr>
              <a:t>Faro Arm Edge 2.7 volumetric accuracy: ± </a:t>
            </a:r>
            <a:r>
              <a:rPr lang="en-GB" b="1" dirty="0">
                <a:solidFill>
                  <a:srgbClr val="1F497D"/>
                </a:solidFill>
                <a:latin typeface="Calibri"/>
              </a:rPr>
              <a:t>41</a:t>
            </a:r>
            <a:r>
              <a:rPr lang="el-GR" b="1" dirty="0">
                <a:solidFill>
                  <a:srgbClr val="1F497D"/>
                </a:solidFill>
                <a:latin typeface="Calibri"/>
              </a:rPr>
              <a:t>μ</a:t>
            </a:r>
            <a:r>
              <a:rPr lang="en-GB" b="1" dirty="0">
                <a:solidFill>
                  <a:srgbClr val="1F497D"/>
                </a:solidFill>
                <a:latin typeface="Calibri"/>
              </a:rPr>
              <a:t>m</a:t>
            </a:r>
          </a:p>
          <a:p>
            <a:pPr marL="1248133" lvl="1" indent="-342900">
              <a:buClrTx/>
              <a:buSzTx/>
              <a:buFont typeface="Arial"/>
              <a:buChar char="•"/>
            </a:pPr>
            <a:r>
              <a:rPr lang="en-GB" dirty="0">
                <a:solidFill>
                  <a:srgbClr val="1F497D"/>
                </a:solidFill>
                <a:latin typeface="Calibri"/>
              </a:rPr>
              <a:t>Faro Arm Edge 2.7 repeatability: </a:t>
            </a:r>
            <a:r>
              <a:rPr lang="en-GB" b="1" dirty="0">
                <a:solidFill>
                  <a:srgbClr val="1F497D"/>
                </a:solidFill>
                <a:latin typeface="Calibri"/>
              </a:rPr>
              <a:t>29 </a:t>
            </a:r>
            <a:r>
              <a:rPr lang="el-GR" b="1" dirty="0">
                <a:solidFill>
                  <a:srgbClr val="1F497D"/>
                </a:solidFill>
                <a:latin typeface="Calibri"/>
              </a:rPr>
              <a:t>μ</a:t>
            </a:r>
            <a:r>
              <a:rPr lang="en-GB" b="1" dirty="0">
                <a:solidFill>
                  <a:srgbClr val="1F497D"/>
                </a:solidFill>
                <a:latin typeface="Calibri"/>
              </a:rPr>
              <a:t>m</a:t>
            </a:r>
          </a:p>
          <a:p>
            <a:pPr marL="1248133" lvl="1" indent="-342900">
              <a:buClrTx/>
              <a:buSzTx/>
              <a:buFont typeface="Arial"/>
              <a:buChar char="•"/>
            </a:pPr>
            <a:endParaRPr lang="en-GB" b="1" dirty="0">
              <a:solidFill>
                <a:srgbClr val="1F497D"/>
              </a:solidFill>
              <a:latin typeface="Calibri"/>
            </a:endParaRPr>
          </a:p>
          <a:p>
            <a:pPr marL="342900" indent="-342900">
              <a:buClrTx/>
              <a:buSzTx/>
              <a:buFont typeface="Arial"/>
              <a:buChar char="•"/>
            </a:pPr>
            <a:r>
              <a:rPr lang="en-GB" sz="2200" dirty="0" err="1">
                <a:solidFill>
                  <a:srgbClr val="1F497D"/>
                </a:solidFill>
                <a:latin typeface="Calibri"/>
              </a:rPr>
              <a:t>Polyworks</a:t>
            </a:r>
            <a:r>
              <a:rPr lang="en-GB" sz="2200" dirty="0">
                <a:solidFill>
                  <a:srgbClr val="1F497D"/>
                </a:solidFill>
                <a:latin typeface="Calibri"/>
              </a:rPr>
              <a:t> Inspection Software 2016 IR21.1 &amp; 2017 IR6.1 &amp; 2018 IR3.1</a:t>
            </a:r>
          </a:p>
          <a:p>
            <a:pPr marL="342900" indent="-342900">
              <a:buClrTx/>
              <a:buSzTx/>
              <a:buFont typeface="Arial"/>
              <a:buChar char="•"/>
            </a:pPr>
            <a:endParaRPr lang="en-GB" sz="2200" dirty="0">
              <a:solidFill>
                <a:srgbClr val="1F497D"/>
              </a:solidFill>
              <a:latin typeface="Calibri"/>
            </a:endParaRPr>
          </a:p>
          <a:p>
            <a:pPr marL="342900" indent="-342900">
              <a:buClrTx/>
              <a:buSzTx/>
              <a:buFont typeface="Arial"/>
              <a:buChar char="•"/>
            </a:pPr>
            <a:r>
              <a:rPr lang="en-US" sz="2200" dirty="0">
                <a:solidFill>
                  <a:srgbClr val="1F497D"/>
                </a:solidFill>
                <a:latin typeface="Calibri"/>
              </a:rPr>
              <a:t>The CMM is sent to maintenance and is calibrated once a year</a:t>
            </a:r>
            <a:endParaRPr lang="en-GB" sz="2200" dirty="0">
              <a:solidFill>
                <a:srgbClr val="1F497D"/>
              </a:solidFill>
              <a:latin typeface="Calibri"/>
            </a:endParaRPr>
          </a:p>
          <a:p>
            <a:pPr marL="342900" indent="-342900">
              <a:buClrTx/>
              <a:buSzTx/>
              <a:buFont typeface="Arial"/>
              <a:buChar char="•"/>
            </a:pPr>
            <a:endParaRPr lang="en-GB" sz="2200" dirty="0">
              <a:solidFill>
                <a:srgbClr val="1F497D"/>
              </a:solidFill>
              <a:latin typeface="Calibri"/>
            </a:endParaRPr>
          </a:p>
          <a:p>
            <a:pPr marL="1190983" lvl="1" indent="-285750">
              <a:spcBef>
                <a:spcPct val="0"/>
              </a:spcBef>
              <a:buClr>
                <a:srgbClr val="DDDDDD"/>
              </a:buClr>
              <a:buFont typeface="Arial" panose="020B0604020202020204" pitchFamily="34" charset="0"/>
              <a:buChar char="•"/>
            </a:pPr>
            <a:endParaRPr lang="en-GB" dirty="0">
              <a:solidFill>
                <a:srgbClr val="1F497D"/>
              </a:solidFill>
              <a:latin typeface="Calibri"/>
            </a:endParaRPr>
          </a:p>
          <a:p>
            <a:pPr marL="1248133" lvl="1" indent="-342900">
              <a:buClrTx/>
              <a:buSzTx/>
              <a:buFont typeface="Arial"/>
              <a:buChar char="•"/>
            </a:pPr>
            <a:endParaRPr lang="en-GB" dirty="0">
              <a:solidFill>
                <a:srgbClr val="1F497D"/>
              </a:solidFill>
              <a:latin typeface="Calibri"/>
            </a:endParaRPr>
          </a:p>
        </p:txBody>
      </p:sp>
      <p:sp>
        <p:nvSpPr>
          <p:cNvPr id="11" name="Content Placeholder 2"/>
          <p:cNvSpPr txBox="1">
            <a:spLocks/>
          </p:cNvSpPr>
          <p:nvPr/>
        </p:nvSpPr>
        <p:spPr>
          <a:xfrm>
            <a:off x="617309" y="3645024"/>
            <a:ext cx="7051037" cy="208823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57200" indent="-457200">
              <a:buClrTx/>
              <a:buSzTx/>
              <a:buFont typeface="+mj-lt"/>
              <a:buAutoNum type="arabicPeriod"/>
            </a:pPr>
            <a:endParaRPr lang="en-GB" sz="2200" dirty="0">
              <a:solidFill>
                <a:srgbClr val="1F497D"/>
              </a:solidFill>
              <a:latin typeface="Calibri"/>
            </a:endParaRPr>
          </a:p>
          <a:p>
            <a:pPr marL="1190983" lvl="1" indent="-285750">
              <a:spcBef>
                <a:spcPct val="0"/>
              </a:spcBef>
              <a:buClr>
                <a:srgbClr val="DDDDDD"/>
              </a:buClr>
              <a:buFont typeface="Arial" panose="020B0604020202020204" pitchFamily="34" charset="0"/>
              <a:buChar char="•"/>
            </a:pPr>
            <a:endParaRPr lang="en-GB" dirty="0">
              <a:solidFill>
                <a:srgbClr val="1F497D"/>
              </a:solidFill>
              <a:latin typeface="Calibri"/>
            </a:endParaRPr>
          </a:p>
          <a:p>
            <a:pPr marL="1248133" lvl="1" indent="-342900">
              <a:buClrTx/>
              <a:buSzTx/>
              <a:buFont typeface="Arial"/>
              <a:buChar char="•"/>
            </a:pPr>
            <a:endParaRPr lang="en-GB" dirty="0">
              <a:solidFill>
                <a:srgbClr val="1F497D"/>
              </a:solidFill>
              <a:latin typeface="Calibri"/>
            </a:endParaRPr>
          </a:p>
        </p:txBody>
      </p:sp>
      <p:sp>
        <p:nvSpPr>
          <p:cNvPr id="12" name="TextBox 11"/>
          <p:cNvSpPr txBox="1"/>
          <p:nvPr/>
        </p:nvSpPr>
        <p:spPr>
          <a:xfrm>
            <a:off x="1835696" y="2329934"/>
            <a:ext cx="3836307" cy="253916"/>
          </a:xfrm>
          <a:prstGeom prst="rect">
            <a:avLst/>
          </a:prstGeom>
          <a:solidFill>
            <a:schemeClr val="bg1"/>
          </a:solidFill>
        </p:spPr>
        <p:txBody>
          <a:bodyPr wrap="none" rtlCol="0">
            <a:spAutoFit/>
          </a:bodyPr>
          <a:lstStyle/>
          <a:p>
            <a:r>
              <a:rPr lang="en-GB" sz="1050" dirty="0">
                <a:solidFill>
                  <a:schemeClr val="accent1">
                    <a:lumMod val="75000"/>
                  </a:schemeClr>
                </a:solidFill>
              </a:rPr>
              <a:t>Technical datasheet: http://www.b3-d.com/files/96731539.pdf</a:t>
            </a:r>
          </a:p>
        </p:txBody>
      </p:sp>
      <p:pic>
        <p:nvPicPr>
          <p:cNvPr id="3" name="Picture 2"/>
          <p:cNvPicPr>
            <a:picLocks noChangeAspect="1"/>
          </p:cNvPicPr>
          <p:nvPr/>
        </p:nvPicPr>
        <p:blipFill>
          <a:blip r:embed="rId4"/>
          <a:stretch>
            <a:fillRect/>
          </a:stretch>
        </p:blipFill>
        <p:spPr>
          <a:xfrm>
            <a:off x="4717319" y="3921419"/>
            <a:ext cx="2962913" cy="3084843"/>
          </a:xfrm>
          <a:prstGeom prst="rect">
            <a:avLst/>
          </a:prstGeom>
        </p:spPr>
      </p:pic>
      <p:pic>
        <p:nvPicPr>
          <p:cNvPr id="9" name="Picture 8"/>
          <p:cNvPicPr>
            <a:picLocks/>
          </p:cNvPicPr>
          <p:nvPr/>
        </p:nvPicPr>
        <p:blipFill rotWithShape="1">
          <a:blip r:embed="rId5" cstate="print">
            <a:extLst>
              <a:ext uri="{28A0092B-C50C-407E-A947-70E740481C1C}">
                <a14:useLocalDpi xmlns:a14="http://schemas.microsoft.com/office/drawing/2010/main" val="0"/>
              </a:ext>
            </a:extLst>
          </a:blip>
          <a:srcRect r="26578"/>
          <a:stretch/>
        </p:blipFill>
        <p:spPr bwMode="auto">
          <a:xfrm>
            <a:off x="8598" y="383"/>
            <a:ext cx="9144000" cy="6858000"/>
          </a:xfrm>
          <a:prstGeom prst="rect">
            <a:avLst/>
          </a:prstGeom>
          <a:ln>
            <a:noFill/>
          </a:ln>
          <a:effectLst>
            <a:softEdge rad="63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63950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a:xfrm>
            <a:off x="4815557" y="3149083"/>
            <a:ext cx="4629040" cy="2942495"/>
            <a:chOff x="2288710" y="2196789"/>
            <a:chExt cx="6046398" cy="3843453"/>
          </a:xfrm>
        </p:grpSpPr>
        <p:pic>
          <p:nvPicPr>
            <p:cNvPr id="8" name="Picture 7"/>
            <p:cNvPicPr>
              <a:picLocks noChangeAspect="1"/>
            </p:cNvPicPr>
            <p:nvPr/>
          </p:nvPicPr>
          <p:blipFill>
            <a:blip r:embed="rId3"/>
            <a:stretch>
              <a:fillRect/>
            </a:stretch>
          </p:blipFill>
          <p:spPr>
            <a:xfrm>
              <a:off x="2288710" y="2196789"/>
              <a:ext cx="4062731" cy="3843453"/>
            </a:xfrm>
            <a:prstGeom prst="rect">
              <a:avLst/>
            </a:prstGeom>
          </p:spPr>
        </p:pic>
        <p:cxnSp>
          <p:nvCxnSpPr>
            <p:cNvPr id="9" name="Straight Arrow Connector 8"/>
            <p:cNvCxnSpPr/>
            <p:nvPr/>
          </p:nvCxnSpPr>
          <p:spPr>
            <a:xfrm flipH="1">
              <a:off x="5507502" y="2586268"/>
              <a:ext cx="1223888" cy="5114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731390" y="2263103"/>
              <a:ext cx="1491176" cy="603021"/>
            </a:xfrm>
            <a:prstGeom prst="rect">
              <a:avLst/>
            </a:prstGeom>
            <a:noFill/>
          </p:spPr>
          <p:txBody>
            <a:bodyPr wrap="square" rtlCol="0">
              <a:spAutoFit/>
            </a:bodyPr>
            <a:lstStyle/>
            <a:p>
              <a:r>
                <a:rPr lang="en-US" sz="1200" dirty="0"/>
                <a:t>Outer Diameter</a:t>
              </a:r>
              <a:endParaRPr lang="en-GB" sz="1200" dirty="0"/>
            </a:p>
          </p:txBody>
        </p:sp>
        <p:cxnSp>
          <p:nvCxnSpPr>
            <p:cNvPr id="12" name="Straight Arrow Connector 11"/>
            <p:cNvCxnSpPr>
              <a:stCxn id="13" idx="1"/>
            </p:cNvCxnSpPr>
            <p:nvPr/>
          </p:nvCxnSpPr>
          <p:spPr>
            <a:xfrm flipH="1">
              <a:off x="4761916" y="3490256"/>
              <a:ext cx="1856932" cy="2919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6618848" y="2947536"/>
              <a:ext cx="1716260" cy="1085439"/>
            </a:xfrm>
            <a:prstGeom prst="rect">
              <a:avLst/>
            </a:prstGeom>
            <a:noFill/>
          </p:spPr>
          <p:txBody>
            <a:bodyPr wrap="square" rtlCol="0">
              <a:spAutoFit/>
            </a:bodyPr>
            <a:lstStyle/>
            <a:p>
              <a:r>
                <a:rPr lang="en-US" sz="1200" dirty="0"/>
                <a:t>Pole end lead end (where the reference system is)</a:t>
              </a:r>
            </a:p>
          </p:txBody>
        </p:sp>
        <p:cxnSp>
          <p:nvCxnSpPr>
            <p:cNvPr id="14" name="Straight Arrow Connector 13"/>
            <p:cNvCxnSpPr/>
            <p:nvPr/>
          </p:nvCxnSpPr>
          <p:spPr>
            <a:xfrm flipH="1">
              <a:off x="4450081" y="4643026"/>
              <a:ext cx="1223888" cy="5114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5673969" y="4319861"/>
              <a:ext cx="1491176" cy="603021"/>
            </a:xfrm>
            <a:prstGeom prst="rect">
              <a:avLst/>
            </a:prstGeom>
            <a:noFill/>
          </p:spPr>
          <p:txBody>
            <a:bodyPr wrap="square" rtlCol="0">
              <a:spAutoFit/>
            </a:bodyPr>
            <a:lstStyle/>
            <a:p>
              <a:r>
                <a:rPr lang="en-US" sz="1200" dirty="0"/>
                <a:t>Outer Diameter</a:t>
              </a:r>
              <a:endParaRPr lang="en-GB" sz="1200" dirty="0"/>
            </a:p>
          </p:txBody>
        </p:sp>
        <p:cxnSp>
          <p:nvCxnSpPr>
            <p:cNvPr id="16" name="Straight Arrow Connector 15"/>
            <p:cNvCxnSpPr>
              <a:stCxn id="17" idx="2"/>
            </p:cNvCxnSpPr>
            <p:nvPr/>
          </p:nvCxnSpPr>
          <p:spPr>
            <a:xfrm>
              <a:off x="3378835" y="3479389"/>
              <a:ext cx="869608" cy="7760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2633247" y="2876368"/>
              <a:ext cx="1491176" cy="603021"/>
            </a:xfrm>
            <a:prstGeom prst="rect">
              <a:avLst/>
            </a:prstGeom>
            <a:noFill/>
          </p:spPr>
          <p:txBody>
            <a:bodyPr wrap="square" rtlCol="0">
              <a:spAutoFit/>
            </a:bodyPr>
            <a:lstStyle/>
            <a:p>
              <a:r>
                <a:rPr lang="en-US" sz="1200" dirty="0">
                  <a:solidFill>
                    <a:schemeClr val="bg1"/>
                  </a:solidFill>
                </a:rPr>
                <a:t>Loading plate Right</a:t>
              </a:r>
              <a:endParaRPr lang="en-GB" sz="1200" dirty="0">
                <a:solidFill>
                  <a:schemeClr val="bg1"/>
                </a:solidFill>
              </a:endParaRPr>
            </a:p>
          </p:txBody>
        </p:sp>
        <p:cxnSp>
          <p:nvCxnSpPr>
            <p:cNvPr id="18" name="Straight Arrow Connector 17"/>
            <p:cNvCxnSpPr/>
            <p:nvPr/>
          </p:nvCxnSpPr>
          <p:spPr>
            <a:xfrm flipH="1">
              <a:off x="3608363" y="5575041"/>
              <a:ext cx="1134672" cy="23708"/>
            </a:xfrm>
            <a:prstGeom prst="straightConnector1">
              <a:avLst/>
            </a:prstGeom>
            <a:ln cap="rnd">
              <a:tailEnd type="diamond"/>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4743035" y="5275582"/>
              <a:ext cx="1491176" cy="603021"/>
            </a:xfrm>
            <a:prstGeom prst="rect">
              <a:avLst/>
            </a:prstGeom>
            <a:noFill/>
          </p:spPr>
          <p:txBody>
            <a:bodyPr wrap="square" rtlCol="0">
              <a:spAutoFit/>
            </a:bodyPr>
            <a:lstStyle/>
            <a:p>
              <a:r>
                <a:rPr lang="en-US" sz="1200" dirty="0">
                  <a:solidFill>
                    <a:schemeClr val="bg1"/>
                  </a:solidFill>
                </a:rPr>
                <a:t>Loading plate Left</a:t>
              </a:r>
              <a:endParaRPr lang="en-GB" sz="1200" dirty="0">
                <a:solidFill>
                  <a:schemeClr val="bg1"/>
                </a:solidFill>
              </a:endParaRPr>
            </a:p>
          </p:txBody>
        </p:sp>
      </p:grpSp>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30</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Best fit alignment (11T Dipole) (1/3)</a:t>
            </a:r>
            <a:endParaRPr lang="en-GB" dirty="0"/>
          </a:p>
        </p:txBody>
      </p:sp>
      <p:sp>
        <p:nvSpPr>
          <p:cNvPr id="11" name="Content Placeholder 2"/>
          <p:cNvSpPr txBox="1">
            <a:spLocks/>
          </p:cNvSpPr>
          <p:nvPr/>
        </p:nvSpPr>
        <p:spPr>
          <a:xfrm>
            <a:off x="612000" y="1381331"/>
            <a:ext cx="8136464" cy="4344988"/>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defTabSz="457200">
              <a:buClrTx/>
              <a:buSzTx/>
              <a:buFont typeface="Arial"/>
              <a:buChar char="•"/>
            </a:pPr>
            <a:r>
              <a:rPr lang="en-GB" dirty="0">
                <a:solidFill>
                  <a:srgbClr val="1F497D"/>
                </a:solidFill>
                <a:latin typeface="Calibri"/>
              </a:rPr>
              <a:t>After the general geometry is probed, we perform a better alignment to precisely locate the cross sections</a:t>
            </a:r>
          </a:p>
          <a:p>
            <a:pPr defTabSz="457200">
              <a:buClrTx/>
              <a:buSzTx/>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Best-fit alignment of real point cloud to CAD model is performed using:</a:t>
            </a:r>
          </a:p>
          <a:p>
            <a:pPr marL="1248133" lvl="1" indent="-342900" defTabSz="457200">
              <a:buClrTx/>
              <a:buSzTx/>
              <a:buFont typeface="Arial"/>
              <a:buChar char="•"/>
            </a:pPr>
            <a:r>
              <a:rPr lang="en-GB" dirty="0">
                <a:solidFill>
                  <a:srgbClr val="1F497D"/>
                </a:solidFill>
                <a:latin typeface="Calibri"/>
              </a:rPr>
              <a:t>Pole end Lead end</a:t>
            </a:r>
          </a:p>
          <a:p>
            <a:pPr marL="1248133" lvl="1" indent="-342900" defTabSz="457200">
              <a:buClrTx/>
              <a:buSzTx/>
              <a:buFont typeface="Arial"/>
              <a:buChar char="•"/>
            </a:pPr>
            <a:r>
              <a:rPr lang="en-GB" dirty="0">
                <a:solidFill>
                  <a:srgbClr val="1F497D"/>
                </a:solidFill>
                <a:latin typeface="Calibri"/>
              </a:rPr>
              <a:t>Outer cylinder</a:t>
            </a:r>
          </a:p>
          <a:p>
            <a:pPr marL="1248133" lvl="1" indent="-342900" defTabSz="457200">
              <a:buClrTx/>
              <a:buSzTx/>
              <a:buFont typeface="Arial"/>
              <a:buChar char="•"/>
            </a:pPr>
            <a:r>
              <a:rPr lang="en-GB" dirty="0">
                <a:solidFill>
                  <a:srgbClr val="1F497D"/>
                </a:solidFill>
                <a:latin typeface="Calibri"/>
              </a:rPr>
              <a:t>Left loading plate plane</a:t>
            </a:r>
          </a:p>
          <a:p>
            <a:pPr marL="1248133" lvl="1" indent="-342900" defTabSz="457200">
              <a:buClrTx/>
              <a:buSzTx/>
              <a:buFont typeface="Arial"/>
              <a:buChar char="•"/>
            </a:pPr>
            <a:r>
              <a:rPr lang="en-GB" dirty="0">
                <a:solidFill>
                  <a:srgbClr val="1F497D"/>
                </a:solidFill>
                <a:latin typeface="Calibri"/>
              </a:rPr>
              <a:t>Right loading plate plane</a:t>
            </a:r>
          </a:p>
          <a:p>
            <a:pPr marL="1248133" lvl="1" indent="-342900" defTabSz="457200">
              <a:buClrTx/>
              <a:buSzTx/>
              <a:buFont typeface="Arial"/>
              <a:buChar char="•"/>
            </a:pPr>
            <a:endParaRPr lang="en-GB" dirty="0">
              <a:solidFill>
                <a:srgbClr val="1F497D"/>
              </a:solidFill>
              <a:latin typeface="Calibri"/>
            </a:endParaRPr>
          </a:p>
          <a:p>
            <a:pPr lvl="1" indent="0" defTabSz="457200">
              <a:buClrTx/>
              <a:buSzTx/>
            </a:pPr>
            <a:endParaRPr lang="en-GB" dirty="0">
              <a:solidFill>
                <a:srgbClr val="1F497D"/>
              </a:solidFill>
              <a:latin typeface="Calibri"/>
            </a:endParaRPr>
          </a:p>
        </p:txBody>
      </p:sp>
    </p:spTree>
    <p:extLst>
      <p:ext uri="{BB962C8B-B14F-4D97-AF65-F5344CB8AC3E}">
        <p14:creationId xmlns:p14="http://schemas.microsoft.com/office/powerpoint/2010/main" val="5279404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22437" t="16229" r="28739" b="3564"/>
          <a:stretch/>
        </p:blipFill>
        <p:spPr>
          <a:xfrm rot="1978158">
            <a:off x="3290400" y="4320997"/>
            <a:ext cx="3057192" cy="2810644"/>
          </a:xfrm>
          <a:prstGeom prst="rect">
            <a:avLst/>
          </a:prstGeom>
        </p:spPr>
      </p:pic>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31</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Best fit alignment (11T Dipole) (2/3)</a:t>
            </a:r>
            <a:endParaRPr lang="en-GB" dirty="0"/>
          </a:p>
        </p:txBody>
      </p:sp>
      <p:sp>
        <p:nvSpPr>
          <p:cNvPr id="11" name="Content Placeholder 2"/>
          <p:cNvSpPr txBox="1">
            <a:spLocks/>
          </p:cNvSpPr>
          <p:nvPr/>
        </p:nvSpPr>
        <p:spPr>
          <a:xfrm>
            <a:off x="612000" y="1381331"/>
            <a:ext cx="8136464" cy="4344988"/>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defTabSz="457200">
              <a:buClrTx/>
              <a:buSzTx/>
              <a:buFont typeface="Arial"/>
              <a:buChar char="•"/>
            </a:pPr>
            <a:r>
              <a:rPr lang="en-GB" dirty="0">
                <a:solidFill>
                  <a:srgbClr val="1F497D"/>
                </a:solidFill>
                <a:latin typeface="Calibri"/>
              </a:rPr>
              <a:t>After first part of the probing process, information is enough to perform a better alignment</a:t>
            </a:r>
          </a:p>
          <a:p>
            <a:pPr defTabSz="457200">
              <a:buClrTx/>
              <a:buSzTx/>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Best-fit alignment of real point cloud to CAD model is performed using:</a:t>
            </a:r>
          </a:p>
          <a:p>
            <a:pPr marL="1248133" lvl="1" indent="-342900" defTabSz="457200">
              <a:buClrTx/>
              <a:buSzTx/>
              <a:buFont typeface="Arial"/>
              <a:buChar char="•"/>
            </a:pPr>
            <a:r>
              <a:rPr lang="en-GB" dirty="0">
                <a:solidFill>
                  <a:srgbClr val="1F497D"/>
                </a:solidFill>
                <a:latin typeface="Calibri"/>
              </a:rPr>
              <a:t>Pole end Lead end</a:t>
            </a:r>
          </a:p>
          <a:p>
            <a:pPr marL="1248133" lvl="1" indent="-342900" defTabSz="457200">
              <a:buClrTx/>
              <a:buSzTx/>
              <a:buFont typeface="Arial"/>
              <a:buChar char="•"/>
            </a:pPr>
            <a:r>
              <a:rPr lang="en-GB" dirty="0">
                <a:solidFill>
                  <a:srgbClr val="1F497D"/>
                </a:solidFill>
                <a:latin typeface="Calibri"/>
              </a:rPr>
              <a:t>Outer cylinder</a:t>
            </a:r>
          </a:p>
          <a:p>
            <a:pPr marL="1248133" lvl="1" indent="-342900" defTabSz="457200">
              <a:buClrTx/>
              <a:buSzTx/>
              <a:buFont typeface="Arial"/>
              <a:buChar char="•"/>
            </a:pPr>
            <a:r>
              <a:rPr lang="en-GB" dirty="0">
                <a:solidFill>
                  <a:srgbClr val="1F497D"/>
                </a:solidFill>
                <a:latin typeface="Calibri"/>
              </a:rPr>
              <a:t>Left loading plate plane</a:t>
            </a:r>
          </a:p>
          <a:p>
            <a:pPr marL="1248133" lvl="1" indent="-342900" defTabSz="457200">
              <a:buClrTx/>
              <a:buSzTx/>
              <a:buFont typeface="Arial"/>
              <a:buChar char="•"/>
            </a:pPr>
            <a:r>
              <a:rPr lang="en-GB" dirty="0">
                <a:solidFill>
                  <a:srgbClr val="1F497D"/>
                </a:solidFill>
                <a:latin typeface="Calibri"/>
              </a:rPr>
              <a:t>Right loading plate plane</a:t>
            </a:r>
          </a:p>
          <a:p>
            <a:pPr marL="1248133" lvl="1" indent="-342900" defTabSz="457200">
              <a:buClrTx/>
              <a:buSzTx/>
              <a:buFont typeface="Arial"/>
              <a:buChar char="•"/>
            </a:pPr>
            <a:endParaRPr lang="en-GB" dirty="0">
              <a:solidFill>
                <a:srgbClr val="1F497D"/>
              </a:solidFill>
              <a:latin typeface="Calibri"/>
            </a:endParaRPr>
          </a:p>
          <a:p>
            <a:pPr marL="342900" indent="-342900" defTabSz="457200">
              <a:buClrTx/>
              <a:buSzTx/>
              <a:buFont typeface="Arial"/>
              <a:buChar char="•"/>
            </a:pPr>
            <a:r>
              <a:rPr lang="en-GB" dirty="0">
                <a:solidFill>
                  <a:srgbClr val="1F497D"/>
                </a:solidFill>
                <a:latin typeface="Calibri"/>
              </a:rPr>
              <a:t>Coil is aligned to Lead end in order to define the cross section distances</a:t>
            </a:r>
          </a:p>
          <a:p>
            <a:pPr marL="1248133" lvl="1" indent="-342900" defTabSz="457200">
              <a:buClrTx/>
              <a:buSzTx/>
              <a:buFont typeface="Arial"/>
              <a:buChar char="•"/>
            </a:pPr>
            <a:endParaRPr lang="en-GB" dirty="0">
              <a:solidFill>
                <a:srgbClr val="1F497D"/>
              </a:solidFill>
              <a:latin typeface="Calibri"/>
            </a:endParaRPr>
          </a:p>
        </p:txBody>
      </p:sp>
    </p:spTree>
    <p:extLst>
      <p:ext uri="{BB962C8B-B14F-4D97-AF65-F5344CB8AC3E}">
        <p14:creationId xmlns:p14="http://schemas.microsoft.com/office/powerpoint/2010/main" val="193770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32</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7" name="Titre 1"/>
          <p:cNvSpPr txBox="1">
            <a:spLocks/>
          </p:cNvSpPr>
          <p:nvPr/>
        </p:nvSpPr>
        <p:spPr>
          <a:xfrm>
            <a:off x="213807" y="180000"/>
            <a:ext cx="8779842"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sz="2400" dirty="0"/>
              <a:t>Best fit alignment (D11T Cross section alignment (1/3)</a:t>
            </a:r>
            <a:endParaRPr lang="en-GB" sz="2400" dirty="0"/>
          </a:p>
        </p:txBody>
      </p:sp>
      <p:sp>
        <p:nvSpPr>
          <p:cNvPr id="10" name="Content Placeholder 2"/>
          <p:cNvSpPr txBox="1">
            <a:spLocks/>
          </p:cNvSpPr>
          <p:nvPr/>
        </p:nvSpPr>
        <p:spPr>
          <a:xfrm>
            <a:off x="612000" y="1602987"/>
            <a:ext cx="4957536" cy="135858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spcBef>
                <a:spcPct val="0"/>
              </a:spcBef>
              <a:buClr>
                <a:srgbClr val="DDDDDD"/>
              </a:buClr>
              <a:buFont typeface="Arial" panose="020B0604020202020204" pitchFamily="34" charset="0"/>
              <a:buChar char="•"/>
            </a:pPr>
            <a:endParaRPr lang="en-GB" sz="600" dirty="0">
              <a:ln w="12700">
                <a:solidFill>
                  <a:srgbClr val="0C377B">
                    <a:satMod val="155000"/>
                  </a:srgbClr>
                </a:solidFill>
                <a:prstDash val="solid"/>
              </a:ln>
              <a:solidFill>
                <a:srgbClr val="0C377B"/>
              </a:solidFill>
            </a:endParaRPr>
          </a:p>
          <a:p>
            <a:pPr marL="342900" indent="-342900" defTabSz="457200">
              <a:buClrTx/>
              <a:buSzTx/>
              <a:buFont typeface="Arial"/>
              <a:buChar char="•"/>
            </a:pPr>
            <a:r>
              <a:rPr lang="en-GB" dirty="0">
                <a:solidFill>
                  <a:srgbClr val="1F497D"/>
                </a:solidFill>
                <a:latin typeface="Calibri"/>
              </a:rPr>
              <a:t>Example of cross section alignment</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308354" y="2570480"/>
            <a:ext cx="2880000" cy="1611743"/>
          </a:xfrm>
          <a:prstGeom prst="rect">
            <a:avLst/>
          </a:prstGeom>
          <a:noFill/>
          <a:ln>
            <a:noFill/>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6732" y="2422441"/>
            <a:ext cx="2880000" cy="1836197"/>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6732" y="2414503"/>
            <a:ext cx="2880000" cy="1733173"/>
          </a:xfrm>
          <a:prstGeom prst="rect">
            <a:avLst/>
          </a:prstGeom>
        </p:spPr>
      </p:pic>
      <p:sp>
        <p:nvSpPr>
          <p:cNvPr id="13" name="TextBox 12"/>
          <p:cNvSpPr txBox="1"/>
          <p:nvPr/>
        </p:nvSpPr>
        <p:spPr>
          <a:xfrm>
            <a:off x="213807" y="4713234"/>
            <a:ext cx="2505814" cy="646331"/>
          </a:xfrm>
          <a:prstGeom prst="rect">
            <a:avLst/>
          </a:prstGeom>
          <a:noFill/>
        </p:spPr>
        <p:txBody>
          <a:bodyPr wrap="none" rtlCol="0">
            <a:spAutoFit/>
          </a:bodyPr>
          <a:lstStyle/>
          <a:p>
            <a:r>
              <a:rPr lang="en-GB" dirty="0"/>
              <a:t>Original CS</a:t>
            </a:r>
          </a:p>
          <a:p>
            <a:r>
              <a:rPr lang="en-GB" dirty="0"/>
              <a:t>Banana shape present</a:t>
            </a:r>
          </a:p>
        </p:txBody>
      </p:sp>
      <p:sp>
        <p:nvSpPr>
          <p:cNvPr id="14" name="TextBox 13"/>
          <p:cNvSpPr txBox="1"/>
          <p:nvPr/>
        </p:nvSpPr>
        <p:spPr>
          <a:xfrm>
            <a:off x="3296158" y="4687154"/>
            <a:ext cx="3262432" cy="369332"/>
          </a:xfrm>
          <a:prstGeom prst="rect">
            <a:avLst/>
          </a:prstGeom>
          <a:noFill/>
        </p:spPr>
        <p:txBody>
          <a:bodyPr wrap="none" rtlCol="0">
            <a:spAutoFit/>
          </a:bodyPr>
          <a:lstStyle/>
          <a:p>
            <a:r>
              <a:rPr lang="en-GB" dirty="0"/>
              <a:t>CS aligned using special CAD</a:t>
            </a:r>
          </a:p>
        </p:txBody>
      </p:sp>
      <p:sp>
        <p:nvSpPr>
          <p:cNvPr id="15" name="TextBox 14"/>
          <p:cNvSpPr txBox="1"/>
          <p:nvPr/>
        </p:nvSpPr>
        <p:spPr>
          <a:xfrm>
            <a:off x="6804248" y="4524140"/>
            <a:ext cx="2189401" cy="1200329"/>
          </a:xfrm>
          <a:prstGeom prst="rect">
            <a:avLst/>
          </a:prstGeom>
          <a:noFill/>
        </p:spPr>
        <p:txBody>
          <a:bodyPr wrap="square" rtlCol="0">
            <a:spAutoFit/>
          </a:bodyPr>
          <a:lstStyle/>
          <a:p>
            <a:r>
              <a:rPr lang="en-GB" dirty="0"/>
              <a:t>Final “CS</a:t>
            </a:r>
          </a:p>
          <a:p>
            <a:r>
              <a:rPr lang="en-GB" dirty="0"/>
              <a:t>Aligned” points and deviation vectors to nominal</a:t>
            </a:r>
          </a:p>
        </p:txBody>
      </p:sp>
      <p:pic>
        <p:nvPicPr>
          <p:cNvPr id="17" name="Content Placeholder 8"/>
          <p:cNvPicPr>
            <a:picLocks/>
          </p:cNvPicPr>
          <p:nvPr/>
        </p:nvPicPr>
        <p:blipFill>
          <a:blip r:embed="rId7">
            <a:extLst>
              <a:ext uri="{28A0092B-C50C-407E-A947-70E740481C1C}">
                <a14:useLocalDpi xmlns:a14="http://schemas.microsoft.com/office/drawing/2010/main" val="0"/>
              </a:ext>
            </a:extLst>
          </a:blip>
          <a:stretch>
            <a:fillRect/>
          </a:stretch>
        </p:blipFill>
        <p:spPr>
          <a:xfrm>
            <a:off x="6228000" y="2437200"/>
            <a:ext cx="2880000" cy="1836000"/>
          </a:xfrm>
          <a:prstGeom prst="rect">
            <a:avLst/>
          </a:prstGeom>
        </p:spPr>
      </p:pic>
    </p:spTree>
    <p:extLst>
      <p:ext uri="{BB962C8B-B14F-4D97-AF65-F5344CB8AC3E}">
        <p14:creationId xmlns:p14="http://schemas.microsoft.com/office/powerpoint/2010/main" val="3355869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p:nvPr/>
        </p:nvPicPr>
        <p:blipFill>
          <a:blip r:embed="rId3">
            <a:extLst>
              <a:ext uri="{28A0092B-C50C-407E-A947-70E740481C1C}">
                <a14:useLocalDpi xmlns:a14="http://schemas.microsoft.com/office/drawing/2010/main" val="0"/>
              </a:ext>
            </a:extLst>
          </a:blip>
          <a:stretch>
            <a:fillRect/>
          </a:stretch>
        </p:blipFill>
        <p:spPr bwMode="auto">
          <a:xfrm>
            <a:off x="1148561" y="2415156"/>
            <a:ext cx="7383439" cy="3941194"/>
          </a:xfrm>
          <a:prstGeom prst="rect">
            <a:avLst/>
          </a:prstGeom>
          <a:ln>
            <a:noFill/>
          </a:ln>
          <a:extLst>
            <a:ext uri="{53640926-AAD7-44D8-BBD7-CCE9431645EC}">
              <a14:shadowObscured xmlns:a14="http://schemas.microsoft.com/office/drawing/2010/main"/>
            </a:ext>
          </a:extLst>
        </p:spPr>
      </p:pic>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33</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Extra: Post-processing (V/IV)</a:t>
            </a:r>
          </a:p>
          <a:p>
            <a:r>
              <a:rPr lang="en-GB" dirty="0">
                <a:solidFill>
                  <a:srgbClr val="1F497D"/>
                </a:solidFill>
                <a:latin typeface="Calibri"/>
              </a:rPr>
              <a:t>Coil length</a:t>
            </a:r>
          </a:p>
          <a:p>
            <a:endParaRPr lang="en-GB" dirty="0"/>
          </a:p>
        </p:txBody>
      </p:sp>
      <mc:AlternateContent xmlns:mc="http://schemas.openxmlformats.org/markup-compatibility/2006" xmlns:a14="http://schemas.microsoft.com/office/drawing/2010/main">
        <mc:Choice Requires="a14">
          <p:sp>
            <p:nvSpPr>
              <p:cNvPr id="14" name="Content Placeholder 2"/>
              <p:cNvSpPr txBox="1">
                <a:spLocks/>
              </p:cNvSpPr>
              <p:nvPr/>
            </p:nvSpPr>
            <p:spPr>
              <a:xfrm>
                <a:off x="323528" y="2204864"/>
                <a:ext cx="9036496" cy="2636477"/>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buClrTx/>
                  <a:buSzTx/>
                  <a:buFont typeface="Arial" panose="020B0604020202020204" pitchFamily="34" charset="0"/>
                  <a:buChar char="•"/>
                </a:pPr>
                <a14:m>
                  <m:oMath xmlns:m="http://schemas.openxmlformats.org/officeDocument/2006/math">
                    <m:r>
                      <a:rPr lang="en-US" b="0" i="1" smtClean="0">
                        <a:solidFill>
                          <a:srgbClr val="1F497D"/>
                        </a:solidFill>
                        <a:latin typeface="Cambria Math" panose="02040503050406030204" pitchFamily="18" charset="0"/>
                      </a:rPr>
                      <m:t>𝑐𝑜𝑖𝑙</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𝑙𝑒𝑛𝑔𝑡h</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𝑦</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𝑐𝑜𝑚𝑝𝑜𝑛𝑒𝑛𝑡</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𝑑𝑖𝑠𝑡𝑎𝑛𝑐𝑒</m:t>
                    </m:r>
                    <m:d>
                      <m:dPr>
                        <m:ctrlPr>
                          <a:rPr lang="en-US" b="0" i="1" smtClean="0">
                            <a:solidFill>
                              <a:srgbClr val="1F497D"/>
                            </a:solidFill>
                            <a:latin typeface="Cambria Math" panose="02040503050406030204" pitchFamily="18" charset="0"/>
                          </a:rPr>
                        </m:ctrlPr>
                      </m:dPr>
                      <m:e>
                        <m:r>
                          <a:rPr lang="en-US" b="0" i="1" smtClean="0">
                            <a:solidFill>
                              <a:srgbClr val="1F497D"/>
                            </a:solidFill>
                            <a:latin typeface="Cambria Math" panose="02040503050406030204" pitchFamily="18" charset="0"/>
                          </a:rPr>
                          <m:t>𝑙𝑒𝑎𝑑</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𝑒𝑛𝑑</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𝑝𝑙𝑎𝑛𝑒</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𝑟𝑒𝑡𝑢𝑟𝑛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𝑒𝑛𝑑</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𝑝𝑙𝑎𝑛𝑒</m:t>
                        </m:r>
                      </m:e>
                    </m:d>
                    <m:r>
                      <a:rPr lang="en-US" b="0" i="1" smtClean="0">
                        <a:solidFill>
                          <a:srgbClr val="1F497D"/>
                        </a:solidFill>
                        <a:latin typeface="Cambria Math" panose="02040503050406030204" pitchFamily="18" charset="0"/>
                      </a:rPr>
                      <m:t>]</m:t>
                    </m:r>
                  </m:oMath>
                </a14:m>
                <a:endParaRPr lang="en-US" i="1" dirty="0">
                  <a:solidFill>
                    <a:srgbClr val="1F497D"/>
                  </a:solidFill>
                  <a:latin typeface="Cambria Math" panose="02040503050406030204" pitchFamily="18" charset="0"/>
                </a:endParaRPr>
              </a:p>
              <a:p>
                <a:pPr>
                  <a:buClrTx/>
                  <a:buSzTx/>
                </a:pPr>
                <a:endParaRPr lang="en-GB" i="1" dirty="0">
                  <a:solidFill>
                    <a:srgbClr val="1F497D"/>
                  </a:solidFill>
                  <a:latin typeface="Calibri"/>
                </a:endParaRPr>
              </a:p>
              <a:p>
                <a:pPr marL="342900" indent="-342900">
                  <a:buClrTx/>
                  <a:buSzTx/>
                  <a:buFont typeface="Arial" panose="020B0604020202020204" pitchFamily="34" charset="0"/>
                  <a:buChar char="•"/>
                </a:pPr>
                <a:r>
                  <a:rPr lang="en-US" dirty="0">
                    <a:solidFill>
                      <a:srgbClr val="1F497D"/>
                    </a:solidFill>
                    <a:latin typeface="Calibri"/>
                  </a:rPr>
                  <a:t>The point cloud used is the one corresponding </a:t>
                </a:r>
              </a:p>
              <a:p>
                <a:pPr>
                  <a:buClrTx/>
                  <a:buSzTx/>
                </a:pPr>
                <a:r>
                  <a:rPr lang="en-US" dirty="0">
                    <a:solidFill>
                      <a:srgbClr val="1F497D"/>
                    </a:solidFill>
                    <a:latin typeface="Calibri"/>
                  </a:rPr>
                  <a:t>      to the general geometry. </a:t>
                </a:r>
                <a:endParaRPr lang="en-GB" dirty="0">
                  <a:solidFill>
                    <a:srgbClr val="1F497D"/>
                  </a:solidFill>
                  <a:latin typeface="Calibri"/>
                </a:endParaRPr>
              </a:p>
              <a:p>
                <a:pPr>
                  <a:buClrTx/>
                  <a:buSzTx/>
                </a:pPr>
                <a:r>
                  <a:rPr lang="en-GB" dirty="0">
                    <a:solidFill>
                      <a:srgbClr val="1F497D"/>
                    </a:solidFill>
                    <a:latin typeface="Calibri"/>
                  </a:rPr>
                  <a:t> </a:t>
                </a: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323528" y="2204864"/>
                <a:ext cx="9036496" cy="2636477"/>
              </a:xfrm>
              <a:prstGeom prst="rect">
                <a:avLst/>
              </a:prstGeom>
              <a:blipFill>
                <a:blip r:embed="rId5"/>
                <a:stretch>
                  <a:fillRect l="-1080" t="-2315"/>
                </a:stretch>
              </a:blipFill>
            </p:spPr>
            <p:txBody>
              <a:bodyPr/>
              <a:lstStyle/>
              <a:p>
                <a:r>
                  <a:rPr lang="en-GB">
                    <a:noFill/>
                  </a:rPr>
                  <a:t> </a:t>
                </a:r>
              </a:p>
            </p:txBody>
          </p:sp>
        </mc:Fallback>
      </mc:AlternateContent>
      <p:sp>
        <p:nvSpPr>
          <p:cNvPr id="2" name="TextBox 1"/>
          <p:cNvSpPr txBox="1"/>
          <p:nvPr/>
        </p:nvSpPr>
        <p:spPr>
          <a:xfrm>
            <a:off x="5436096" y="1989661"/>
            <a:ext cx="607859" cy="369332"/>
          </a:xfrm>
          <a:prstGeom prst="rect">
            <a:avLst/>
          </a:prstGeom>
          <a:noFill/>
        </p:spPr>
        <p:txBody>
          <a:bodyPr wrap="none" rtlCol="0">
            <a:spAutoFit/>
          </a:bodyPr>
          <a:lstStyle/>
          <a:p>
            <a:r>
              <a:rPr lang="en-US" dirty="0">
                <a:solidFill>
                  <a:schemeClr val="bg2">
                    <a:lumMod val="75000"/>
                  </a:schemeClr>
                </a:solidFill>
              </a:rPr>
              <a:t>Ref.</a:t>
            </a:r>
            <a:endParaRPr lang="en-GB" dirty="0">
              <a:solidFill>
                <a:schemeClr val="bg2">
                  <a:lumMod val="75000"/>
                </a:schemeClr>
              </a:solidFill>
            </a:endParaRPr>
          </a:p>
        </p:txBody>
      </p:sp>
      <p:pic>
        <p:nvPicPr>
          <p:cNvPr id="9" name="Picture 8"/>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1313428">
            <a:off x="2727274" y="2760466"/>
            <a:ext cx="6025502" cy="4296580"/>
          </a:xfrm>
          <a:prstGeom prst="rect">
            <a:avLst/>
          </a:prstGeom>
        </p:spPr>
      </p:pic>
    </p:spTree>
    <p:extLst>
      <p:ext uri="{BB962C8B-B14F-4D97-AF65-F5344CB8AC3E}">
        <p14:creationId xmlns:p14="http://schemas.microsoft.com/office/powerpoint/2010/main" val="38557442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7478" t="5172" r="15202" b="4056"/>
          <a:stretch/>
        </p:blipFill>
        <p:spPr>
          <a:xfrm>
            <a:off x="2601193" y="3368816"/>
            <a:ext cx="5400600" cy="3384377"/>
          </a:xfrm>
          <a:prstGeom prst="rect">
            <a:avLst/>
          </a:prstGeom>
        </p:spPr>
      </p:pic>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34</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Extra: Post-processing (VI/IV)</a:t>
            </a:r>
          </a:p>
          <a:p>
            <a:r>
              <a:rPr lang="en-GB" dirty="0">
                <a:solidFill>
                  <a:srgbClr val="1F497D"/>
                </a:solidFill>
                <a:latin typeface="Calibri"/>
              </a:rPr>
              <a:t>Coil width</a:t>
            </a:r>
            <a:endParaRPr lang="en-GB" dirty="0"/>
          </a:p>
        </p:txBody>
      </p:sp>
      <mc:AlternateContent xmlns:mc="http://schemas.openxmlformats.org/markup-compatibility/2006" xmlns:a14="http://schemas.microsoft.com/office/drawing/2010/main">
        <mc:Choice Requires="a14">
          <p:sp>
            <p:nvSpPr>
              <p:cNvPr id="14" name="Content Placeholder 2"/>
              <p:cNvSpPr txBox="1">
                <a:spLocks/>
              </p:cNvSpPr>
              <p:nvPr/>
            </p:nvSpPr>
            <p:spPr>
              <a:xfrm>
                <a:off x="323528" y="2204865"/>
                <a:ext cx="8820472" cy="1584175"/>
              </a:xfrm>
              <a:prstGeom prst="rect">
                <a:avLst/>
              </a:prstGeom>
            </p:spPr>
            <p:txBody>
              <a:bodyPr vert="horz" lIns="45720" tIns="0" rIns="45720" bIns="0" anchor="t" anchorCtr="0">
                <a:normAutofit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buClrTx/>
                  <a:buSzTx/>
                  <a:buFont typeface="Arial" panose="020B0604020202020204" pitchFamily="34" charset="0"/>
                  <a:buChar char="•"/>
                </a:pPr>
                <a14:m>
                  <m:oMath xmlns:m="http://schemas.openxmlformats.org/officeDocument/2006/math">
                    <m:r>
                      <a:rPr lang="en-US" b="0" i="1" smtClean="0">
                        <a:solidFill>
                          <a:srgbClr val="1F497D"/>
                        </a:solidFill>
                        <a:latin typeface="Cambria Math" panose="02040503050406030204" pitchFamily="18" charset="0"/>
                      </a:rPr>
                      <m:t>𝑐𝑜𝑖𝑙</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𝑤𝑖𝑑𝑡h</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𝑎𝑣𝑔</m:t>
                    </m:r>
                    <m:r>
                      <a:rPr lang="en-US" b="0" i="1" smtClean="0">
                        <a:solidFill>
                          <a:srgbClr val="1F497D"/>
                        </a:solidFill>
                        <a:latin typeface="Cambria Math" panose="02040503050406030204" pitchFamily="18" charset="0"/>
                      </a:rPr>
                      <m:t>[</m:t>
                    </m:r>
                    <m:r>
                      <a:rPr lang="en-US" b="0" i="1" smtClean="0">
                        <a:solidFill>
                          <a:srgbClr val="1F497D"/>
                        </a:solidFill>
                        <a:latin typeface="Cambria Math" panose="02040503050406030204" pitchFamily="18" charset="0"/>
                      </a:rPr>
                      <m:t>𝑠𝑖𝑔𝑛𝑒𝑑</m:t>
                    </m:r>
                    <m:r>
                      <a:rPr lang="en-US" b="0" i="1" smtClean="0">
                        <a:solidFill>
                          <a:srgbClr val="1F497D"/>
                        </a:solidFill>
                        <a:latin typeface="Cambria Math" panose="02040503050406030204" pitchFamily="18" charset="0"/>
                      </a:rPr>
                      <m:t>_</m:t>
                    </m:r>
                    <m:r>
                      <a:rPr lang="en-US" b="0" i="1" smtClean="0">
                        <a:solidFill>
                          <a:srgbClr val="1F497D"/>
                        </a:solidFill>
                        <a:latin typeface="Cambria Math" panose="02040503050406030204" pitchFamily="18" charset="0"/>
                      </a:rPr>
                      <m:t>𝑎𝑏𝑠</m:t>
                    </m:r>
                    <m:d>
                      <m:dPr>
                        <m:ctrlPr>
                          <a:rPr lang="en-US" b="0" i="1" smtClean="0">
                            <a:solidFill>
                              <a:srgbClr val="1F497D"/>
                            </a:solidFill>
                            <a:latin typeface="Cambria Math" panose="02040503050406030204" pitchFamily="18" charset="0"/>
                          </a:rPr>
                        </m:ctrlPr>
                      </m:dPr>
                      <m:e>
                        <m:r>
                          <a:rPr lang="en-US" b="0" i="1" smtClean="0">
                            <a:solidFill>
                              <a:srgbClr val="1F497D"/>
                            </a:solidFill>
                            <a:latin typeface="Cambria Math" panose="02040503050406030204" pitchFamily="18" charset="0"/>
                          </a:rPr>
                          <m:t>𝑑𝑒𝑣𝑖𝑎𝑡𝑖𝑜𝑛</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𝑣𝑒𝑐𝑡𝑜𝑠</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𝑤𝑜</m:t>
                        </m:r>
                        <m:r>
                          <a:rPr lang="en-US" b="0" i="1" smtClean="0">
                            <a:solidFill>
                              <a:srgbClr val="1F497D"/>
                            </a:solidFill>
                            <a:latin typeface="Cambria Math" panose="02040503050406030204" pitchFamily="18" charset="0"/>
                          </a:rPr>
                          <m:t> </m:t>
                        </m:r>
                        <m:r>
                          <a:rPr lang="en-US" b="0" i="1" smtClean="0">
                            <a:solidFill>
                              <a:srgbClr val="1F497D"/>
                            </a:solidFill>
                            <a:latin typeface="Cambria Math" panose="02040503050406030204" pitchFamily="18" charset="0"/>
                          </a:rPr>
                          <m:t>𝑜𝑢𝑡𝑙𝑖𝑒𝑟𝑠</m:t>
                        </m:r>
                      </m:e>
                    </m:d>
                    <m:r>
                      <a:rPr lang="en-US" b="0" i="1" smtClean="0">
                        <a:solidFill>
                          <a:srgbClr val="1F497D"/>
                        </a:solidFill>
                        <a:latin typeface="Cambria Math" panose="02040503050406030204" pitchFamily="18" charset="0"/>
                      </a:rPr>
                      <m:t>]</m:t>
                    </m:r>
                  </m:oMath>
                </a14:m>
                <a:endParaRPr lang="en-US" i="1" dirty="0">
                  <a:solidFill>
                    <a:srgbClr val="1F497D"/>
                  </a:solidFill>
                  <a:latin typeface="Cambria Math" panose="02040503050406030204" pitchFamily="18" charset="0"/>
                </a:endParaRPr>
              </a:p>
              <a:p>
                <a:pPr>
                  <a:buClrTx/>
                  <a:buSzTx/>
                </a:pPr>
                <a:endParaRPr lang="en-GB" i="1" dirty="0">
                  <a:solidFill>
                    <a:srgbClr val="1F497D"/>
                  </a:solidFill>
                  <a:latin typeface="Calibri"/>
                </a:endParaRPr>
              </a:p>
              <a:p>
                <a:pPr marL="342900" indent="-342900">
                  <a:buClrTx/>
                  <a:buSzTx/>
                  <a:buFont typeface="Arial" panose="020B0604020202020204" pitchFamily="34" charset="0"/>
                  <a:buChar char="•"/>
                </a:pPr>
                <a:r>
                  <a:rPr lang="en-US" dirty="0">
                    <a:solidFill>
                      <a:srgbClr val="1F497D"/>
                    </a:solidFill>
                    <a:latin typeface="Calibri"/>
                  </a:rPr>
                  <a:t>The individually aligned cross sections are duplicated and then trimmed. Only the points belonging to the ID remain.</a:t>
                </a:r>
                <a:endParaRPr lang="en-GB" dirty="0">
                  <a:solidFill>
                    <a:srgbClr val="1F497D"/>
                  </a:solidFill>
                  <a:latin typeface="Calibri"/>
                </a:endParaRPr>
              </a:p>
              <a:p>
                <a:pPr>
                  <a:buClrTx/>
                  <a:buSzTx/>
                </a:pPr>
                <a:r>
                  <a:rPr lang="en-GB" dirty="0">
                    <a:solidFill>
                      <a:srgbClr val="1F497D"/>
                    </a:solidFill>
                    <a:latin typeface="Calibri"/>
                  </a:rPr>
                  <a:t> </a:t>
                </a: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323528" y="2204865"/>
                <a:ext cx="8820472" cy="1584175"/>
              </a:xfrm>
              <a:prstGeom prst="rect">
                <a:avLst/>
              </a:prstGeom>
              <a:blipFill>
                <a:blip r:embed="rId5"/>
                <a:stretch>
                  <a:fillRect l="-1106" t="-5769"/>
                </a:stretch>
              </a:blipFill>
            </p:spPr>
            <p:txBody>
              <a:bodyPr/>
              <a:lstStyle/>
              <a:p>
                <a:r>
                  <a:rPr lang="en-GB">
                    <a:noFill/>
                  </a:rPr>
                  <a:t> </a:t>
                </a:r>
              </a:p>
            </p:txBody>
          </p:sp>
        </mc:Fallback>
      </mc:AlternateContent>
      <p:sp>
        <p:nvSpPr>
          <p:cNvPr id="11" name="TextBox 10"/>
          <p:cNvSpPr txBox="1"/>
          <p:nvPr/>
        </p:nvSpPr>
        <p:spPr>
          <a:xfrm>
            <a:off x="6808432" y="4581128"/>
            <a:ext cx="1828162" cy="160043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solidFill>
                  <a:schemeClr val="bg2">
                    <a:lumMod val="75000"/>
                  </a:schemeClr>
                </a:solidFill>
              </a:rPr>
              <a:t>Only results from cross sections along the keyway//loading plate are used because the result depends on the alignment</a:t>
            </a:r>
            <a:endParaRPr lang="en-GB" sz="1400" dirty="0">
              <a:solidFill>
                <a:schemeClr val="bg2">
                  <a:lumMod val="75000"/>
                </a:schemeClr>
              </a:solidFill>
            </a:endParaRPr>
          </a:p>
        </p:txBody>
      </p:sp>
      <p:graphicFrame>
        <p:nvGraphicFramePr>
          <p:cNvPr id="9" name="Table 8"/>
          <p:cNvGraphicFramePr>
            <a:graphicFrameLocks noGrp="1"/>
          </p:cNvGraphicFramePr>
          <p:nvPr>
            <p:extLst/>
          </p:nvPr>
        </p:nvGraphicFramePr>
        <p:xfrm>
          <a:off x="687778" y="4557807"/>
          <a:ext cx="1542415" cy="1529080"/>
        </p:xfrm>
        <a:graphic>
          <a:graphicData uri="http://schemas.openxmlformats.org/drawingml/2006/table">
            <a:tbl>
              <a:tblPr firstRow="1" firstCol="1" bandRow="1"/>
              <a:tblGrid>
                <a:gridCol w="781050">
                  <a:extLst>
                    <a:ext uri="{9D8B030D-6E8A-4147-A177-3AD203B41FA5}">
                      <a16:colId xmlns:a16="http://schemas.microsoft.com/office/drawing/2014/main" val="3027604407"/>
                    </a:ext>
                  </a:extLst>
                </a:gridCol>
                <a:gridCol w="761365">
                  <a:extLst>
                    <a:ext uri="{9D8B030D-6E8A-4147-A177-3AD203B41FA5}">
                      <a16:colId xmlns:a16="http://schemas.microsoft.com/office/drawing/2014/main" val="2877473883"/>
                    </a:ext>
                  </a:extLst>
                </a:gridCol>
              </a:tblGrid>
              <a:tr h="191135">
                <a:tc>
                  <a:txBody>
                    <a:bodyPr/>
                    <a:lstStyle/>
                    <a:p>
                      <a:pPr>
                        <a:lnSpc>
                          <a:spcPct val="107000"/>
                        </a:lnSpc>
                        <a:spcAft>
                          <a:spcPts val="0"/>
                        </a:spcAft>
                      </a:pPr>
                      <a:r>
                        <a:rPr lang="en-GB" sz="11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Name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10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Dev</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1415925"/>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-0.177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215625931"/>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1215817642"/>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9D9D9"/>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solidFill>
                      <a:srgbClr val="D9D9D9"/>
                    </a:solidFill>
                  </a:tcPr>
                </a:tc>
                <a:extLst>
                  <a:ext uri="{0D108BD9-81ED-4DB2-BD59-A6C34878D82A}">
                    <a16:rowId xmlns:a16="http://schemas.microsoft.com/office/drawing/2014/main" val="3196049756"/>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-0.058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681555217"/>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9D9D9"/>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-0.097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solidFill>
                      <a:srgbClr val="D9D9D9"/>
                    </a:solidFill>
                  </a:tcPr>
                </a:tc>
                <a:extLst>
                  <a:ext uri="{0D108BD9-81ED-4DB2-BD59-A6C34878D82A}">
                    <a16:rowId xmlns:a16="http://schemas.microsoft.com/office/drawing/2014/main" val="1019080747"/>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-0.101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1444032391"/>
                  </a:ext>
                </a:extLst>
              </a:tr>
              <a:tr h="191135">
                <a:tc>
                  <a:txBody>
                    <a:bodyPr/>
                    <a:lstStyle/>
                    <a:p>
                      <a:pPr>
                        <a:lnSpc>
                          <a:spcPct val="107000"/>
                        </a:lnSpc>
                        <a:spcAft>
                          <a:spcPts val="80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Δ T9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9D9D9"/>
                    </a:solidFill>
                  </a:tcPr>
                </a:tc>
                <a:tc>
                  <a:txBody>
                    <a:bodyPr/>
                    <a:lstStyle/>
                    <a:p>
                      <a:pPr algn="ctr">
                        <a:lnSpc>
                          <a:spcPct val="107000"/>
                        </a:lnSpc>
                        <a:spcAft>
                          <a:spcPts val="800"/>
                        </a:spcAft>
                      </a:pPr>
                      <a:r>
                        <a:rPr lang="fr-FR"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-0.135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solidFill>
                      <a:srgbClr val="D9D9D9"/>
                    </a:solidFill>
                  </a:tcPr>
                </a:tc>
                <a:extLst>
                  <a:ext uri="{0D108BD9-81ED-4DB2-BD59-A6C34878D82A}">
                    <a16:rowId xmlns:a16="http://schemas.microsoft.com/office/drawing/2014/main" val="1935213376"/>
                  </a:ext>
                </a:extLst>
              </a:tr>
            </a:tbl>
          </a:graphicData>
        </a:graphic>
      </p:graphicFrame>
      <p:sp>
        <p:nvSpPr>
          <p:cNvPr id="10" name="TextBox 9"/>
          <p:cNvSpPr txBox="1"/>
          <p:nvPr/>
        </p:nvSpPr>
        <p:spPr>
          <a:xfrm>
            <a:off x="835602" y="3861918"/>
            <a:ext cx="1050273" cy="646331"/>
          </a:xfrm>
          <a:prstGeom prst="rect">
            <a:avLst/>
          </a:prstGeom>
          <a:noFill/>
        </p:spPr>
        <p:txBody>
          <a:bodyPr wrap="square" rtlCol="0">
            <a:spAutoFit/>
          </a:bodyPr>
          <a:lstStyle/>
          <a:p>
            <a:r>
              <a:rPr lang="en-US" i="1" dirty="0">
                <a:solidFill>
                  <a:schemeClr val="bg2">
                    <a:lumMod val="75000"/>
                  </a:schemeClr>
                </a:solidFill>
                <a:effectLst>
                  <a:outerShdw blurRad="38100" dist="38100" dir="2700000" algn="tl">
                    <a:srgbClr val="000000">
                      <a:alpha val="43137"/>
                    </a:srgbClr>
                  </a:outerShdw>
                </a:effectLst>
              </a:rPr>
              <a:t>Sample results:</a:t>
            </a:r>
            <a:endParaRPr lang="en-GB" sz="2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90777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7871" r="26375"/>
          <a:stretch/>
        </p:blipFill>
        <p:spPr>
          <a:xfrm>
            <a:off x="1802160" y="3015750"/>
            <a:ext cx="6732240" cy="3520600"/>
          </a:xfrm>
          <a:prstGeom prst="rect">
            <a:avLst/>
          </a:prstGeom>
        </p:spPr>
      </p:pic>
      <p:sp>
        <p:nvSpPr>
          <p:cNvPr id="4" name="Espace réservé du pied de page 3"/>
          <p:cNvSpPr>
            <a:spLocks noGrp="1"/>
          </p:cNvSpPr>
          <p:nvPr>
            <p:ph type="ftr" sz="quarter" idx="11"/>
          </p:nvPr>
        </p:nvSpPr>
        <p:spPr/>
        <p:txBody>
          <a:bodyPr/>
          <a:lstStyle/>
          <a:p>
            <a:r>
              <a:rPr lang="fr-FR" noProof="0"/>
              <a:t>Metrology report</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35</a:t>
            </a:fld>
            <a:endParaRPr lang="fr-FR"/>
          </a:p>
        </p:txBody>
      </p:sp>
      <p:pic>
        <p:nvPicPr>
          <p:cNvPr id="5" name="Image 4" descr="CERN-logo_outline.jpg"/>
          <p:cNvPicPr>
            <a:picLocks noChangeAspect="1"/>
          </p:cNvPicPr>
          <p:nvPr/>
        </p:nvPicPr>
        <p:blipFill>
          <a:blip r:embed="rId4"/>
          <a:stretch>
            <a:fillRect/>
          </a:stretch>
        </p:blipFill>
        <p:spPr>
          <a:xfrm>
            <a:off x="1422002" y="6282000"/>
            <a:ext cx="494185" cy="486000"/>
          </a:xfrm>
          <a:prstGeom prst="rect">
            <a:avLst/>
          </a:prstGeom>
        </p:spPr>
      </p:pic>
      <p:sp>
        <p:nvSpPr>
          <p:cNvPr id="7" name="Titre 1"/>
          <p:cNvSpPr txBox="1">
            <a:spLocks/>
          </p:cNvSpPr>
          <p:nvPr/>
        </p:nvSpPr>
        <p:spPr>
          <a:xfrm>
            <a:off x="612000" y="180000"/>
            <a:ext cx="7920000" cy="104173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Procedure: Measurements</a:t>
            </a:r>
            <a:br>
              <a:rPr lang="en-US" dirty="0"/>
            </a:br>
            <a:r>
              <a:rPr lang="en-US" dirty="0"/>
              <a:t>Extra: Post-processing (VII/IV)</a:t>
            </a:r>
          </a:p>
          <a:p>
            <a:r>
              <a:rPr lang="en-GB" dirty="0">
                <a:solidFill>
                  <a:srgbClr val="1F497D"/>
                </a:solidFill>
                <a:latin typeface="Calibri"/>
              </a:rPr>
              <a:t>Outer diameter and Inner diameter</a:t>
            </a:r>
          </a:p>
          <a:p>
            <a:endParaRPr lang="en-GB" dirty="0"/>
          </a:p>
        </p:txBody>
      </p:sp>
      <p:sp>
        <p:nvSpPr>
          <p:cNvPr id="14" name="Content Placeholder 2"/>
          <p:cNvSpPr txBox="1">
            <a:spLocks/>
          </p:cNvSpPr>
          <p:nvPr/>
        </p:nvSpPr>
        <p:spPr>
          <a:xfrm>
            <a:off x="323528" y="2204865"/>
            <a:ext cx="8820472" cy="1584175"/>
          </a:xfrm>
          <a:prstGeom prst="rect">
            <a:avLst/>
          </a:prstGeom>
        </p:spPr>
        <p:txBody>
          <a:bodyPr vert="horz" lIns="45720" tIns="0" rIns="45720" bIns="0" anchor="t" anchorCtr="0">
            <a:normAutofit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a:buClrTx/>
              <a:buSzTx/>
              <a:buFont typeface="Arial" panose="020B0604020202020204" pitchFamily="34" charset="0"/>
              <a:buChar char="•"/>
            </a:pPr>
            <a:r>
              <a:rPr lang="en-US" dirty="0">
                <a:solidFill>
                  <a:srgbClr val="1F497D"/>
                </a:solidFill>
                <a:latin typeface="Calibri"/>
              </a:rPr>
              <a:t>Circumferences are best-fitted to the points belonging to the inner and outer diameter (wo outliers). The algorithm makes minimum the square of the deviation of the points belonging to the arc. Then the center and the radius are computed.</a:t>
            </a:r>
            <a:endParaRPr lang="en-GB" dirty="0">
              <a:solidFill>
                <a:srgbClr val="1F497D"/>
              </a:solidFill>
              <a:latin typeface="Calibri"/>
            </a:endParaRPr>
          </a:p>
          <a:p>
            <a:pPr>
              <a:buClrTx/>
              <a:buSzTx/>
            </a:pPr>
            <a:r>
              <a:rPr lang="en-GB" dirty="0">
                <a:solidFill>
                  <a:srgbClr val="1F497D"/>
                </a:solidFill>
                <a:latin typeface="Calibri"/>
              </a:rPr>
              <a:t> </a:t>
            </a:r>
          </a:p>
        </p:txBody>
      </p:sp>
      <p:sp>
        <p:nvSpPr>
          <p:cNvPr id="9" name="TextBox 8"/>
          <p:cNvSpPr txBox="1"/>
          <p:nvPr/>
        </p:nvSpPr>
        <p:spPr>
          <a:xfrm>
            <a:off x="323528" y="3427812"/>
            <a:ext cx="1828162"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solidFill>
                  <a:schemeClr val="bg2">
                    <a:lumMod val="75000"/>
                  </a:schemeClr>
                </a:solidFill>
              </a:rPr>
              <a:t>The radius does not depend on the alignment. The center does.</a:t>
            </a:r>
            <a:endParaRPr lang="en-GB" sz="1400" dirty="0">
              <a:solidFill>
                <a:schemeClr val="bg2">
                  <a:lumMod val="75000"/>
                </a:schemeClr>
              </a:solidFill>
            </a:endParaRPr>
          </a:p>
        </p:txBody>
      </p:sp>
      <p:graphicFrame>
        <p:nvGraphicFramePr>
          <p:cNvPr id="11" name="Table 10"/>
          <p:cNvGraphicFramePr>
            <a:graphicFrameLocks noGrp="1"/>
          </p:cNvGraphicFramePr>
          <p:nvPr>
            <p:extLst/>
          </p:nvPr>
        </p:nvGraphicFramePr>
        <p:xfrm>
          <a:off x="5831280" y="4383214"/>
          <a:ext cx="2823224" cy="1885569"/>
        </p:xfrm>
        <a:graphic>
          <a:graphicData uri="http://schemas.openxmlformats.org/drawingml/2006/table">
            <a:tbl>
              <a:tblPr firstRow="1" firstCol="1" bandRow="1"/>
              <a:tblGrid>
                <a:gridCol w="674285">
                  <a:extLst>
                    <a:ext uri="{9D8B030D-6E8A-4147-A177-3AD203B41FA5}">
                      <a16:colId xmlns:a16="http://schemas.microsoft.com/office/drawing/2014/main" val="3857264407"/>
                    </a:ext>
                  </a:extLst>
                </a:gridCol>
                <a:gridCol w="695665">
                  <a:extLst>
                    <a:ext uri="{9D8B030D-6E8A-4147-A177-3AD203B41FA5}">
                      <a16:colId xmlns:a16="http://schemas.microsoft.com/office/drawing/2014/main" val="725747687"/>
                    </a:ext>
                  </a:extLst>
                </a:gridCol>
                <a:gridCol w="795984">
                  <a:extLst>
                    <a:ext uri="{9D8B030D-6E8A-4147-A177-3AD203B41FA5}">
                      <a16:colId xmlns:a16="http://schemas.microsoft.com/office/drawing/2014/main" val="3291148473"/>
                    </a:ext>
                  </a:extLst>
                </a:gridCol>
                <a:gridCol w="657290">
                  <a:extLst>
                    <a:ext uri="{9D8B030D-6E8A-4147-A177-3AD203B41FA5}">
                      <a16:colId xmlns:a16="http://schemas.microsoft.com/office/drawing/2014/main" val="709976257"/>
                    </a:ext>
                  </a:extLst>
                </a:gridCol>
              </a:tblGrid>
              <a:tr h="156698">
                <a:tc>
                  <a:txBody>
                    <a:bodyPr/>
                    <a:lstStyle/>
                    <a:p>
                      <a:pPr>
                        <a:lnSpc>
                          <a:spcPct val="107000"/>
                        </a:lnSpc>
                        <a:spcAft>
                          <a:spcPts val="0"/>
                        </a:spcAft>
                      </a:pPr>
                      <a:r>
                        <a:rPr lang="en-GB" sz="11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Name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lt1"/>
                    </a:solidFill>
                  </a:tcPr>
                </a:tc>
                <a:tc>
                  <a:txBody>
                    <a:bodyPr/>
                    <a:lstStyle/>
                    <a:p>
                      <a:pPr>
                        <a:lnSpc>
                          <a:spcPct val="107000"/>
                        </a:lnSpc>
                        <a:spcAft>
                          <a:spcPts val="0"/>
                        </a:spcAft>
                      </a:pPr>
                      <a:r>
                        <a:rPr lang="en-GB" sz="110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Nominal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lt1"/>
                    </a:solidFill>
                  </a:tcPr>
                </a:tc>
                <a:tc>
                  <a:txBody>
                    <a:bodyPr/>
                    <a:lstStyle/>
                    <a:p>
                      <a:pPr>
                        <a:lnSpc>
                          <a:spcPct val="107000"/>
                        </a:lnSpc>
                        <a:spcAft>
                          <a:spcPts val="0"/>
                        </a:spcAft>
                      </a:pPr>
                      <a:r>
                        <a:rPr lang="en-GB" sz="11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Measured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lt1"/>
                    </a:solidFill>
                  </a:tcPr>
                </a:tc>
                <a:tc>
                  <a:txBody>
                    <a:bodyPr/>
                    <a:lstStyle/>
                    <a:p>
                      <a:pPr algn="ctr">
                        <a:lnSpc>
                          <a:spcPct val="107000"/>
                        </a:lnSpc>
                        <a:spcAft>
                          <a:spcPts val="0"/>
                        </a:spcAft>
                      </a:pPr>
                      <a:r>
                        <a:rPr lang="en-GB" sz="11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Dev</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lt1"/>
                    </a:solidFill>
                  </a:tcPr>
                </a:tc>
                <a:extLst>
                  <a:ext uri="{0D108BD9-81ED-4DB2-BD59-A6C34878D82A}">
                    <a16:rowId xmlns:a16="http://schemas.microsoft.com/office/drawing/2014/main" val="3999124795"/>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74.664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-0.086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lt1"/>
                    </a:solidFill>
                  </a:tcPr>
                </a:tc>
                <a:extLst>
                  <a:ext uri="{0D108BD9-81ED-4DB2-BD59-A6C34878D82A}">
                    <a16:rowId xmlns:a16="http://schemas.microsoft.com/office/drawing/2014/main" val="4133702337"/>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74.737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1343039235"/>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74.811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0.061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2551831205"/>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74.884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0.134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2789709761"/>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1507047626"/>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74.863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0.113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465936661"/>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584038116"/>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3560643605"/>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516547628"/>
                  </a:ext>
                </a:extLst>
              </a:tr>
              <a:tr h="142442">
                <a:tc>
                  <a:txBody>
                    <a:bodyPr/>
                    <a:lstStyle/>
                    <a:p>
                      <a:pPr>
                        <a:lnSpc>
                          <a:spcPct val="107000"/>
                        </a:lnSpc>
                        <a:spcAft>
                          <a:spcPts val="0"/>
                        </a:spcAft>
                      </a:pPr>
                      <a:r>
                        <a:rPr lang="en-GB"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74.683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-0.067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chemeClr val="lt1"/>
                    </a:solidFill>
                  </a:tcPr>
                </a:tc>
                <a:extLst>
                  <a:ext uri="{0D108BD9-81ED-4DB2-BD59-A6C34878D82A}">
                    <a16:rowId xmlns:a16="http://schemas.microsoft.com/office/drawing/2014/main" val="592929239"/>
                  </a:ext>
                </a:extLst>
              </a:tr>
              <a:tr h="142442">
                <a:tc>
                  <a:txBody>
                    <a:bodyPr/>
                    <a:lstStyle/>
                    <a:p>
                      <a:pPr>
                        <a:lnSpc>
                          <a:spcPct val="107000"/>
                        </a:lnSpc>
                        <a:spcAft>
                          <a:spcPts val="0"/>
                        </a:spcAft>
                      </a:pPr>
                      <a:r>
                        <a:rPr lang="en-GB"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ID 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74.750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lt1"/>
                    </a:solidFill>
                  </a:tcPr>
                </a:tc>
                <a:tc>
                  <a:txBody>
                    <a:bodyPr/>
                    <a:lstStyle/>
                    <a:p>
                      <a:pPr algn="ctr">
                        <a:lnSpc>
                          <a:spcPct val="107000"/>
                        </a:lnSpc>
                        <a:spcAft>
                          <a:spcPts val="800"/>
                        </a:spcAft>
                      </a:pPr>
                      <a:r>
                        <a:rPr lang="fr-FR"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74.525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lt1"/>
                    </a:solidFill>
                  </a:tcPr>
                </a:tc>
                <a:tc>
                  <a:txBody>
                    <a:bodyPr/>
                    <a:lstStyle/>
                    <a:p>
                      <a:pPr algn="ctr">
                        <a:lnSpc>
                          <a:spcPct val="107000"/>
                        </a:lnSpc>
                        <a:spcAft>
                          <a:spcPts val="800"/>
                        </a:spcAft>
                      </a:pPr>
                      <a:r>
                        <a:rPr lang="fr-FR"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-0.225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lt1"/>
                    </a:solidFill>
                  </a:tcPr>
                </a:tc>
                <a:extLst>
                  <a:ext uri="{0D108BD9-81ED-4DB2-BD59-A6C34878D82A}">
                    <a16:rowId xmlns:a16="http://schemas.microsoft.com/office/drawing/2014/main" val="4047869163"/>
                  </a:ext>
                </a:extLst>
              </a:tr>
            </a:tbl>
          </a:graphicData>
        </a:graphic>
      </p:graphicFrame>
      <p:sp>
        <p:nvSpPr>
          <p:cNvPr id="8" name="TextBox 7"/>
          <p:cNvSpPr txBox="1"/>
          <p:nvPr/>
        </p:nvSpPr>
        <p:spPr>
          <a:xfrm>
            <a:off x="6228185" y="4556284"/>
            <a:ext cx="288032" cy="1754326"/>
          </a:xfrm>
          <a:prstGeom prst="rect">
            <a:avLst/>
          </a:prstGeom>
          <a:noFill/>
        </p:spPr>
        <p:txBody>
          <a:bodyPr wrap="square" rtlCol="0">
            <a:spAutoFit/>
          </a:bodyPr>
          <a:lstStyle/>
          <a:p>
            <a:pPr algn="ctr"/>
            <a:r>
              <a:rPr lang="en-US" dirty="0">
                <a:latin typeface="Calibri" panose="020F0502020204030204" pitchFamily="34" charset="0"/>
              </a:rPr>
              <a:t>RADIUS</a:t>
            </a:r>
            <a:endParaRPr lang="en-GB" dirty="0">
              <a:latin typeface="Calibri" panose="020F0502020204030204" pitchFamily="34" charset="0"/>
            </a:endParaRPr>
          </a:p>
        </p:txBody>
      </p:sp>
      <p:sp>
        <p:nvSpPr>
          <p:cNvPr id="12" name="TextBox 11"/>
          <p:cNvSpPr txBox="1"/>
          <p:nvPr/>
        </p:nvSpPr>
        <p:spPr>
          <a:xfrm>
            <a:off x="7380312" y="3729542"/>
            <a:ext cx="1050273" cy="646331"/>
          </a:xfrm>
          <a:prstGeom prst="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path path="circle">
              <a:fillToRect l="50000" t="50000" r="50000" b="50000"/>
            </a:path>
            <a:tileRect/>
          </a:gra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i="1" dirty="0">
                <a:solidFill>
                  <a:schemeClr val="bg2">
                    <a:lumMod val="75000"/>
                  </a:schemeClr>
                </a:solidFill>
                <a:effectLst>
                  <a:outerShdw blurRad="38100" dist="38100" dir="2700000" algn="tl">
                    <a:srgbClr val="000000">
                      <a:alpha val="43137"/>
                    </a:srgbClr>
                  </a:outerShdw>
                </a:effectLst>
              </a:rPr>
              <a:t>Sample results:</a:t>
            </a:r>
            <a:endParaRPr lang="en-GB" sz="2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62433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Thanks for your attention,</a:t>
            </a:r>
            <a:endParaRPr lang="en-GB" dirty="0"/>
          </a:p>
        </p:txBody>
      </p:sp>
      <p:sp>
        <p:nvSpPr>
          <p:cNvPr id="3" name="Espace réservé du pied de page 2"/>
          <p:cNvSpPr>
            <a:spLocks noGrp="1"/>
          </p:cNvSpPr>
          <p:nvPr>
            <p:ph type="ftr" sz="quarter" idx="11"/>
          </p:nvPr>
        </p:nvSpPr>
        <p:spPr/>
        <p:txBody>
          <a:bodyPr/>
          <a:lstStyle/>
          <a:p>
            <a:r>
              <a:rPr lang="fr-FR" noProof="0"/>
              <a:t>Metrology report</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36</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Equipment: Marble &amp; Tooling</a:t>
            </a:r>
            <a:endParaRPr lang="en-GB" dirty="0"/>
          </a:p>
        </p:txBody>
      </p:sp>
      <p:sp>
        <p:nvSpPr>
          <p:cNvPr id="4" name="Espace réservé du pied de page 3"/>
          <p:cNvSpPr>
            <a:spLocks noGrp="1"/>
          </p:cNvSpPr>
          <p:nvPr>
            <p:ph type="ftr" sz="quarter" idx="11"/>
          </p:nvPr>
        </p:nvSpPr>
        <p:spPr/>
        <p:txBody>
          <a:bodyPr/>
          <a:lstStyle/>
          <a:p>
            <a:r>
              <a:rPr lang="fr-FR" noProof="0" dirty="0" err="1"/>
              <a:t>Metrology</a:t>
            </a:r>
            <a:r>
              <a:rPr lang="fr-FR" noProof="0" dirty="0"/>
              <a:t> report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Image 5"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8" name="Content Placeholder 2"/>
          <p:cNvSpPr txBox="1">
            <a:spLocks/>
          </p:cNvSpPr>
          <p:nvPr/>
        </p:nvSpPr>
        <p:spPr>
          <a:xfrm>
            <a:off x="539552" y="974350"/>
            <a:ext cx="8280920" cy="5190954"/>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Tx/>
              <a:buSzTx/>
            </a:pPr>
            <a:endParaRPr lang="en-GB" sz="2200" dirty="0">
              <a:solidFill>
                <a:srgbClr val="1F497D"/>
              </a:solidFill>
              <a:latin typeface="Calibri"/>
            </a:endParaRPr>
          </a:p>
          <a:p>
            <a:pPr>
              <a:buClrTx/>
              <a:buSzTx/>
            </a:pPr>
            <a:r>
              <a:rPr lang="en-GB" sz="2200" dirty="0">
                <a:solidFill>
                  <a:srgbClr val="1F497D"/>
                </a:solidFill>
                <a:latin typeface="Calibri"/>
              </a:rPr>
              <a:t>Coils clamped using a specially designed support</a:t>
            </a:r>
          </a:p>
          <a:p>
            <a:pPr marL="342900" indent="-342900">
              <a:buClrTx/>
              <a:buSzTx/>
              <a:buFont typeface="Arial"/>
              <a:buChar char="•"/>
            </a:pPr>
            <a:r>
              <a:rPr lang="en-GB" sz="2200" dirty="0">
                <a:solidFill>
                  <a:srgbClr val="1F497D"/>
                </a:solidFill>
                <a:latin typeface="Calibri"/>
              </a:rPr>
              <a:t>Dedicated area for metrology inside the workshop</a:t>
            </a:r>
          </a:p>
          <a:p>
            <a:pPr marL="1248133" lvl="1" indent="-342900">
              <a:buClrTx/>
              <a:buSzTx/>
              <a:buFont typeface="Arial"/>
              <a:buChar char="•"/>
            </a:pPr>
            <a:r>
              <a:rPr lang="en-GB" dirty="0">
                <a:solidFill>
                  <a:srgbClr val="1F497D"/>
                </a:solidFill>
                <a:latin typeface="Calibri"/>
              </a:rPr>
              <a:t>Marble @ short coils (2.5 m x 1.5 m) Class 0</a:t>
            </a:r>
          </a:p>
          <a:p>
            <a:pPr marL="1248133" lvl="1" indent="-342900">
              <a:buClrTx/>
              <a:buSzTx/>
              <a:buFont typeface="Arial"/>
              <a:buChar char="•"/>
            </a:pPr>
            <a:r>
              <a:rPr lang="en-GB" dirty="0">
                <a:solidFill>
                  <a:srgbClr val="1F497D"/>
                </a:solidFill>
                <a:latin typeface="Calibri"/>
              </a:rPr>
              <a:t>Marble @ long coils (10 m x 1.2 m)</a:t>
            </a:r>
          </a:p>
          <a:p>
            <a:pPr marL="1248133" lvl="1" indent="-342900">
              <a:buClrTx/>
              <a:buSzTx/>
              <a:buFont typeface="Arial"/>
              <a:buChar char="•"/>
            </a:pPr>
            <a:endParaRPr lang="en-GB" sz="2200" dirty="0">
              <a:solidFill>
                <a:srgbClr val="1F497D"/>
              </a:solidFill>
              <a:latin typeface="Calibri"/>
            </a:endParaRPr>
          </a:p>
          <a:p>
            <a:pPr marL="342900" indent="-342900">
              <a:buClrTx/>
              <a:buSzTx/>
              <a:buFont typeface="Arial"/>
              <a:buChar char="•"/>
            </a:pPr>
            <a:r>
              <a:rPr lang="en-GB" sz="2200" dirty="0">
                <a:solidFill>
                  <a:srgbClr val="1F497D"/>
                </a:solidFill>
                <a:latin typeface="Calibri"/>
              </a:rPr>
              <a:t>Arm fixed to the table.</a:t>
            </a:r>
            <a:endParaRPr lang="en-GB" sz="2200" u="sng" dirty="0">
              <a:solidFill>
                <a:srgbClr val="1F497D"/>
              </a:solidFill>
              <a:latin typeface="Calibri"/>
            </a:endParaRPr>
          </a:p>
          <a:p>
            <a:pPr marL="342900" indent="-342900">
              <a:buClrTx/>
              <a:buSzTx/>
              <a:buFont typeface="Arial"/>
              <a:buChar char="•"/>
            </a:pPr>
            <a:r>
              <a:rPr lang="en-GB" dirty="0">
                <a:solidFill>
                  <a:srgbClr val="1F497D"/>
                </a:solidFill>
                <a:latin typeface="Calibri"/>
              </a:rPr>
              <a:t>Parts of the support are aligned and screwed to the marble before operations</a:t>
            </a:r>
          </a:p>
          <a:p>
            <a:pPr marL="342900" indent="-342900">
              <a:buClrTx/>
              <a:buSzTx/>
              <a:buFont typeface="Arial"/>
              <a:buChar char="•"/>
            </a:pPr>
            <a:endParaRPr lang="en-GB" dirty="0">
              <a:solidFill>
                <a:srgbClr val="1F497D"/>
              </a:solidFill>
              <a:latin typeface="Calibri"/>
            </a:endParaRPr>
          </a:p>
        </p:txBody>
      </p:sp>
    </p:spTree>
    <p:extLst>
      <p:ext uri="{BB962C8B-B14F-4D97-AF65-F5344CB8AC3E}">
        <p14:creationId xmlns:p14="http://schemas.microsoft.com/office/powerpoint/2010/main" val="2194527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5</a:t>
            </a:fld>
            <a:endParaRPr lang="fr-FR"/>
          </a:p>
        </p:txBody>
      </p:sp>
      <p:pic>
        <p:nvPicPr>
          <p:cNvPr id="5" name="Image 4" descr="CERN-logo_outline.jpg"/>
          <p:cNvPicPr>
            <a:picLocks noChangeAspect="1"/>
          </p:cNvPicPr>
          <p:nvPr/>
        </p:nvPicPr>
        <p:blipFill>
          <a:blip r:embed="rId2"/>
          <a:stretch>
            <a:fillRect/>
          </a:stretch>
        </p:blipFill>
        <p:spPr>
          <a:xfrm>
            <a:off x="1422002" y="6282000"/>
            <a:ext cx="494185" cy="486000"/>
          </a:xfrm>
          <a:prstGeom prst="rect">
            <a:avLst/>
          </a:prstGeom>
        </p:spPr>
      </p:pic>
      <p:graphicFrame>
        <p:nvGraphicFramePr>
          <p:cNvPr id="7" name="Diagram 6"/>
          <p:cNvGraphicFramePr/>
          <p:nvPr>
            <p:extLst>
              <p:ext uri="{D42A27DB-BD31-4B8C-83A1-F6EECF244321}">
                <p14:modId xmlns:p14="http://schemas.microsoft.com/office/powerpoint/2010/main" val="2840184691"/>
              </p:ext>
            </p:extLst>
          </p:nvPr>
        </p:nvGraphicFramePr>
        <p:xfrm>
          <a:off x="1905000" y="2044000"/>
          <a:ext cx="5490476" cy="3168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itle 1"/>
          <p:cNvSpPr>
            <a:spLocks noGrp="1"/>
          </p:cNvSpPr>
          <p:nvPr>
            <p:ph type="title"/>
          </p:nvPr>
        </p:nvSpPr>
        <p:spPr>
          <a:xfrm>
            <a:off x="614840" y="413380"/>
            <a:ext cx="7920000" cy="720000"/>
          </a:xfrm>
        </p:spPr>
        <p:txBody>
          <a:bodyPr>
            <a:normAutofit/>
          </a:bodyPr>
          <a:lstStyle/>
          <a:p>
            <a:pPr algn="ctr"/>
            <a:r>
              <a:rPr lang="en-US" dirty="0"/>
              <a:t>General Procedure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6</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9" name="Title 1"/>
          <p:cNvSpPr>
            <a:spLocks noGrp="1"/>
          </p:cNvSpPr>
          <p:nvPr>
            <p:ph type="title"/>
          </p:nvPr>
        </p:nvSpPr>
        <p:spPr/>
        <p:txBody>
          <a:bodyPr>
            <a:normAutofit/>
          </a:bodyPr>
          <a:lstStyle/>
          <a:p>
            <a:pPr algn="ctr"/>
            <a:r>
              <a:rPr lang="en-US" dirty="0"/>
              <a:t>Procedure</a:t>
            </a:r>
          </a:p>
        </p:txBody>
      </p:sp>
      <p:sp>
        <p:nvSpPr>
          <p:cNvPr id="11" name="Rectangle 10"/>
          <p:cNvSpPr/>
          <p:nvPr/>
        </p:nvSpPr>
        <p:spPr>
          <a:xfrm>
            <a:off x="203752" y="2346649"/>
            <a:ext cx="8736496" cy="2360644"/>
          </a:xfrm>
          <a:prstGeom prst="rect">
            <a:avLst/>
          </a:prstGeom>
          <a:noFill/>
          <a:ln w="19050" cap="flat" cmpd="sng" algn="ctr">
            <a:solidFill>
              <a:srgbClr val="0C377B">
                <a:shade val="50000"/>
              </a:srgbClr>
            </a:solidFill>
            <a:prstDash val="solid"/>
          </a:ln>
          <a:effectLst/>
        </p:spPr>
        <p:txBody>
          <a:bodyPr rtlCol="0" anchor="ctr"/>
          <a:lstStyle/>
          <a:p>
            <a:pPr algn="ctr" defTabSz="914400"/>
            <a:endParaRPr lang="en-GB" kern="0" dirty="0">
              <a:solidFill>
                <a:srgbClr val="FFFFFF"/>
              </a:solidFill>
              <a:latin typeface="Arial"/>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323528" y="2441757"/>
            <a:ext cx="2917028" cy="2187771"/>
          </a:xfrm>
          <a:prstGeom prst="rect">
            <a:avLst/>
          </a:prstGeom>
          <a:noFill/>
          <a:ln>
            <a:noFill/>
          </a:ln>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rot="5400000">
            <a:off x="3355708" y="2709825"/>
            <a:ext cx="2144555" cy="1608416"/>
          </a:xfrm>
          <a:prstGeom prst="rect">
            <a:avLst/>
          </a:prstGeom>
          <a:noFill/>
          <a:ln>
            <a:noFill/>
          </a:ln>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5772604" y="2415101"/>
            <a:ext cx="2930488" cy="2197867"/>
          </a:xfrm>
          <a:prstGeom prst="rect">
            <a:avLst/>
          </a:prstGeom>
          <a:noFill/>
          <a:ln>
            <a:noFill/>
          </a:ln>
        </p:spPr>
      </p:pic>
      <p:cxnSp>
        <p:nvCxnSpPr>
          <p:cNvPr id="15" name="Straight Connector 14"/>
          <p:cNvCxnSpPr/>
          <p:nvPr/>
        </p:nvCxnSpPr>
        <p:spPr>
          <a:xfrm>
            <a:off x="3347864" y="2344099"/>
            <a:ext cx="0" cy="2363194"/>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5508104" y="2344099"/>
            <a:ext cx="0" cy="2363194"/>
          </a:xfrm>
          <a:prstGeom prst="line">
            <a:avLst/>
          </a:prstGeom>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107506" y="4954774"/>
            <a:ext cx="4248470" cy="523220"/>
          </a:xfrm>
          <a:prstGeom prst="rect">
            <a:avLst/>
          </a:prstGeom>
          <a:noFill/>
        </p:spPr>
        <p:txBody>
          <a:bodyPr wrap="square" rtlCol="0">
            <a:spAutoFit/>
          </a:bodyPr>
          <a:lstStyle/>
          <a:p>
            <a:pPr defTabSz="914400"/>
            <a:r>
              <a:rPr lang="en-GB" sz="1400" kern="0" dirty="0">
                <a:solidFill>
                  <a:srgbClr val="0C377B"/>
                </a:solidFill>
              </a:rPr>
              <a:t>Distance between supports : 1200 mm</a:t>
            </a:r>
          </a:p>
          <a:p>
            <a:pPr defTabSz="914400"/>
            <a:r>
              <a:rPr lang="en-GB" sz="1400" kern="0" dirty="0">
                <a:solidFill>
                  <a:srgbClr val="0C377B"/>
                </a:solidFill>
              </a:rPr>
              <a:t>Distance between lead end and support : 180 mm</a:t>
            </a:r>
          </a:p>
        </p:txBody>
      </p:sp>
      <p:sp>
        <p:nvSpPr>
          <p:cNvPr id="19" name="Title 1"/>
          <p:cNvSpPr txBox="1">
            <a:spLocks/>
          </p:cNvSpPr>
          <p:nvPr/>
        </p:nvSpPr>
        <p:spPr>
          <a:xfrm>
            <a:off x="457200" y="674432"/>
            <a:ext cx="8229600" cy="568949"/>
          </a:xfrm>
          <a:prstGeom prst="rect">
            <a:avLst/>
          </a:prstGeom>
        </p:spPr>
        <p:txBody>
          <a:bodyPr vert="horz" lIns="0" tIns="0" rIns="0" bIns="0" rtlCol="0" anchor="ctr" anchorCtr="1">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Coil clamping (I/IV): MQXFS</a:t>
            </a:r>
          </a:p>
        </p:txBody>
      </p:sp>
      <p:cxnSp>
        <p:nvCxnSpPr>
          <p:cNvPr id="8" name="Straight Arrow Connector 7"/>
          <p:cNvCxnSpPr/>
          <p:nvPr/>
        </p:nvCxnSpPr>
        <p:spPr>
          <a:xfrm flipH="1">
            <a:off x="2543658" y="2003268"/>
            <a:ext cx="528294" cy="16866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1669094" y="2003268"/>
            <a:ext cx="1402858" cy="1065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2483768" y="3689882"/>
            <a:ext cx="59890" cy="2978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2578834" y="1712617"/>
            <a:ext cx="1367682" cy="369332"/>
          </a:xfrm>
          <a:prstGeom prst="rect">
            <a:avLst/>
          </a:prstGeom>
          <a:noFill/>
        </p:spPr>
        <p:txBody>
          <a:bodyPr wrap="none" rtlCol="0">
            <a:spAutoFit/>
          </a:bodyPr>
          <a:lstStyle/>
          <a:p>
            <a:r>
              <a:rPr lang="en-US" dirty="0">
                <a:solidFill>
                  <a:schemeClr val="bg2">
                    <a:lumMod val="75000"/>
                  </a:schemeClr>
                </a:solidFill>
                <a:latin typeface="Calibri" panose="020F0502020204030204" pitchFamily="34" charset="0"/>
              </a:rPr>
              <a:t>Rubber pads</a:t>
            </a:r>
            <a:endParaRPr lang="en-GB" dirty="0">
              <a:solidFill>
                <a:schemeClr val="bg2">
                  <a:lumMod val="75000"/>
                </a:schemeClr>
              </a:solidFill>
              <a:latin typeface="Calibri" panose="020F0502020204030204" pitchFamily="34" charset="0"/>
            </a:endParaRPr>
          </a:p>
        </p:txBody>
      </p:sp>
    </p:spTree>
    <p:extLst>
      <p:ext uri="{BB962C8B-B14F-4D97-AF65-F5344CB8AC3E}">
        <p14:creationId xmlns:p14="http://schemas.microsoft.com/office/powerpoint/2010/main" val="1683787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7</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9" name="Title 1"/>
          <p:cNvSpPr>
            <a:spLocks noGrp="1"/>
          </p:cNvSpPr>
          <p:nvPr>
            <p:ph type="title"/>
          </p:nvPr>
        </p:nvSpPr>
        <p:spPr/>
        <p:txBody>
          <a:bodyPr>
            <a:normAutofit/>
          </a:bodyPr>
          <a:lstStyle/>
          <a:p>
            <a:pPr algn="ctr"/>
            <a:r>
              <a:rPr lang="en-US" dirty="0"/>
              <a:t>Procedure</a:t>
            </a:r>
          </a:p>
        </p:txBody>
      </p:sp>
      <p:sp>
        <p:nvSpPr>
          <p:cNvPr id="11" name="Rectangle 10"/>
          <p:cNvSpPr/>
          <p:nvPr/>
        </p:nvSpPr>
        <p:spPr>
          <a:xfrm>
            <a:off x="203752" y="1419062"/>
            <a:ext cx="8736496" cy="3882146"/>
          </a:xfrm>
          <a:prstGeom prst="rect">
            <a:avLst/>
          </a:prstGeom>
          <a:noFill/>
          <a:ln w="19050" cap="flat" cmpd="sng" algn="ctr">
            <a:solidFill>
              <a:srgbClr val="0C377B">
                <a:shade val="50000"/>
              </a:srgbClr>
            </a:solidFill>
            <a:prstDash val="solid"/>
          </a:ln>
          <a:effectLst/>
        </p:spPr>
        <p:txBody>
          <a:bodyPr rtlCol="0" anchor="ctr"/>
          <a:lstStyle/>
          <a:p>
            <a:pPr algn="ctr" defTabSz="914400"/>
            <a:endParaRPr lang="en-GB" kern="0" dirty="0">
              <a:solidFill>
                <a:srgbClr val="FFFFFF"/>
              </a:solidFill>
              <a:latin typeface="Arial"/>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41052" y="1456079"/>
            <a:ext cx="2856084" cy="3808112"/>
          </a:xfrm>
          <a:prstGeom prst="rect">
            <a:avLst/>
          </a:prstGeom>
          <a:noFill/>
          <a:ln>
            <a:noFill/>
          </a:ln>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3310561" y="2675965"/>
            <a:ext cx="2189701" cy="1642276"/>
          </a:xfrm>
          <a:prstGeom prst="rect">
            <a:avLst/>
          </a:prstGeom>
          <a:noFill/>
          <a:ln>
            <a:noFill/>
          </a:ln>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5724128" y="2325242"/>
            <a:ext cx="3176068" cy="2382051"/>
          </a:xfrm>
          <a:prstGeom prst="rect">
            <a:avLst/>
          </a:prstGeom>
          <a:noFill/>
          <a:ln>
            <a:noFill/>
          </a:ln>
        </p:spPr>
      </p:pic>
      <p:cxnSp>
        <p:nvCxnSpPr>
          <p:cNvPr id="15" name="Straight Connector 14"/>
          <p:cNvCxnSpPr/>
          <p:nvPr/>
        </p:nvCxnSpPr>
        <p:spPr>
          <a:xfrm>
            <a:off x="3203848" y="1419062"/>
            <a:ext cx="0" cy="3808112"/>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5580112" y="1456079"/>
            <a:ext cx="0" cy="3771095"/>
          </a:xfrm>
          <a:prstGeom prst="line">
            <a:avLst/>
          </a:prstGeom>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107506" y="5539765"/>
            <a:ext cx="4248470" cy="523220"/>
          </a:xfrm>
          <a:prstGeom prst="rect">
            <a:avLst/>
          </a:prstGeom>
          <a:noFill/>
        </p:spPr>
        <p:txBody>
          <a:bodyPr wrap="square" rtlCol="0">
            <a:spAutoFit/>
          </a:bodyPr>
          <a:lstStyle/>
          <a:p>
            <a:pPr defTabSz="914400"/>
            <a:r>
              <a:rPr lang="en-GB" sz="1400" kern="0" dirty="0">
                <a:solidFill>
                  <a:srgbClr val="0C377B"/>
                </a:solidFill>
              </a:rPr>
              <a:t>Distance between supports : ~1400 mm</a:t>
            </a:r>
          </a:p>
          <a:p>
            <a:pPr defTabSz="914400"/>
            <a:r>
              <a:rPr lang="en-GB" sz="1400" kern="0" dirty="0">
                <a:solidFill>
                  <a:srgbClr val="0C377B"/>
                </a:solidFill>
              </a:rPr>
              <a:t>Distance between lead end and support : 250 mm</a:t>
            </a:r>
          </a:p>
        </p:txBody>
      </p:sp>
      <p:sp>
        <p:nvSpPr>
          <p:cNvPr id="19" name="Title 1"/>
          <p:cNvSpPr txBox="1">
            <a:spLocks/>
          </p:cNvSpPr>
          <p:nvPr/>
        </p:nvSpPr>
        <p:spPr>
          <a:xfrm>
            <a:off x="457200" y="674432"/>
            <a:ext cx="8229600" cy="568949"/>
          </a:xfrm>
          <a:prstGeom prst="rect">
            <a:avLst/>
          </a:prstGeom>
        </p:spPr>
        <p:txBody>
          <a:bodyPr vert="horz" lIns="0" tIns="0" rIns="0" bIns="0" rtlCol="0" anchor="ctr" anchorCtr="1">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Coil clamping (II/IV): MQXFB</a:t>
            </a:r>
          </a:p>
        </p:txBody>
      </p:sp>
    </p:spTree>
    <p:extLst>
      <p:ext uri="{BB962C8B-B14F-4D97-AF65-F5344CB8AC3E}">
        <p14:creationId xmlns:p14="http://schemas.microsoft.com/office/powerpoint/2010/main" val="1829645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8</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9" name="Title 1"/>
          <p:cNvSpPr>
            <a:spLocks noGrp="1"/>
          </p:cNvSpPr>
          <p:nvPr>
            <p:ph type="title"/>
          </p:nvPr>
        </p:nvSpPr>
        <p:spPr/>
        <p:txBody>
          <a:bodyPr>
            <a:normAutofit/>
          </a:bodyPr>
          <a:lstStyle/>
          <a:p>
            <a:pPr algn="ctr"/>
            <a:r>
              <a:rPr lang="en-US" dirty="0"/>
              <a:t>Procedure</a:t>
            </a:r>
          </a:p>
        </p:txBody>
      </p:sp>
      <p:sp>
        <p:nvSpPr>
          <p:cNvPr id="11" name="Rectangle 10"/>
          <p:cNvSpPr/>
          <p:nvPr/>
        </p:nvSpPr>
        <p:spPr>
          <a:xfrm>
            <a:off x="203752" y="2346649"/>
            <a:ext cx="8736496" cy="3170936"/>
          </a:xfrm>
          <a:prstGeom prst="rect">
            <a:avLst/>
          </a:prstGeom>
          <a:noFill/>
          <a:ln w="19050" cap="flat" cmpd="sng" algn="ctr">
            <a:solidFill>
              <a:srgbClr val="0C377B">
                <a:shade val="50000"/>
              </a:srgbClr>
            </a:solidFill>
            <a:prstDash val="solid"/>
          </a:ln>
          <a:effectLst/>
        </p:spPr>
        <p:txBody>
          <a:bodyPr rtlCol="0" anchor="ctr"/>
          <a:lstStyle/>
          <a:p>
            <a:pPr algn="ctr" defTabSz="914400"/>
            <a:endParaRPr lang="en-GB" kern="0" dirty="0">
              <a:solidFill>
                <a:srgbClr val="FFFFFF"/>
              </a:solidFill>
              <a:latin typeface="Arial"/>
            </a:endParaRPr>
          </a:p>
        </p:txBody>
      </p:sp>
      <p:cxnSp>
        <p:nvCxnSpPr>
          <p:cNvPr id="15" name="Straight Connector 14"/>
          <p:cNvCxnSpPr>
            <a:endCxn id="11" idx="2"/>
          </p:cNvCxnSpPr>
          <p:nvPr/>
        </p:nvCxnSpPr>
        <p:spPr>
          <a:xfrm>
            <a:off x="4564016" y="2344099"/>
            <a:ext cx="7984" cy="3173486"/>
          </a:xfrm>
          <a:prstGeom prst="line">
            <a:avLst/>
          </a:prstGeom>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107506" y="5539056"/>
            <a:ext cx="4248470" cy="523220"/>
          </a:xfrm>
          <a:prstGeom prst="rect">
            <a:avLst/>
          </a:prstGeom>
          <a:noFill/>
        </p:spPr>
        <p:txBody>
          <a:bodyPr wrap="square" rtlCol="0">
            <a:spAutoFit/>
          </a:bodyPr>
          <a:lstStyle/>
          <a:p>
            <a:pPr defTabSz="914400"/>
            <a:r>
              <a:rPr lang="en-GB" sz="1400" kern="0" dirty="0">
                <a:solidFill>
                  <a:srgbClr val="0C377B"/>
                </a:solidFill>
              </a:rPr>
              <a:t>Distance between supports : 1500 mm</a:t>
            </a:r>
          </a:p>
          <a:p>
            <a:pPr defTabSz="914400"/>
            <a:r>
              <a:rPr lang="en-GB" sz="1400" kern="0" dirty="0">
                <a:solidFill>
                  <a:srgbClr val="0C377B"/>
                </a:solidFill>
              </a:rPr>
              <a:t>Distance between lead end and support : 120 mm</a:t>
            </a:r>
          </a:p>
        </p:txBody>
      </p:sp>
      <p:sp>
        <p:nvSpPr>
          <p:cNvPr id="19" name="Title 1"/>
          <p:cNvSpPr txBox="1">
            <a:spLocks/>
          </p:cNvSpPr>
          <p:nvPr/>
        </p:nvSpPr>
        <p:spPr>
          <a:xfrm>
            <a:off x="457200" y="674432"/>
            <a:ext cx="8229600" cy="568949"/>
          </a:xfrm>
          <a:prstGeom prst="rect">
            <a:avLst/>
          </a:prstGeom>
        </p:spPr>
        <p:txBody>
          <a:bodyPr vert="horz" lIns="0" tIns="0" rIns="0" bIns="0" rtlCol="0" anchor="ctr" anchorCtr="1">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Coil clamping (III/IV): DS 11T</a:t>
            </a:r>
          </a:p>
        </p:txBody>
      </p:sp>
      <p:cxnSp>
        <p:nvCxnSpPr>
          <p:cNvPr id="24" name="Straight Arrow Connector 23"/>
          <p:cNvCxnSpPr/>
          <p:nvPr/>
        </p:nvCxnSpPr>
        <p:spPr>
          <a:xfrm flipH="1">
            <a:off x="2483768" y="3689882"/>
            <a:ext cx="59890" cy="2978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588224" y="1660704"/>
            <a:ext cx="1367682" cy="369332"/>
          </a:xfrm>
          <a:prstGeom prst="rect">
            <a:avLst/>
          </a:prstGeom>
          <a:noFill/>
        </p:spPr>
        <p:txBody>
          <a:bodyPr wrap="none" rtlCol="0">
            <a:spAutoFit/>
          </a:bodyPr>
          <a:lstStyle/>
          <a:p>
            <a:r>
              <a:rPr lang="en-US" dirty="0">
                <a:solidFill>
                  <a:schemeClr val="bg2">
                    <a:lumMod val="75000"/>
                  </a:schemeClr>
                </a:solidFill>
                <a:latin typeface="Calibri" panose="020F0502020204030204" pitchFamily="34" charset="0"/>
              </a:rPr>
              <a:t>Rubber pads</a:t>
            </a:r>
            <a:endParaRPr lang="en-GB" dirty="0">
              <a:solidFill>
                <a:schemeClr val="bg2">
                  <a:lumMod val="75000"/>
                </a:schemeClr>
              </a:solidFill>
              <a:latin typeface="Calibri" panose="020F0502020204030204" pitchFamily="34" charset="0"/>
            </a:endParaRPr>
          </a:p>
        </p:txBody>
      </p:sp>
      <p:pic>
        <p:nvPicPr>
          <p:cNvPr id="20" name="Picture 19"/>
          <p:cNvPicPr>
            <a:picLocks noChangeAspect="1"/>
          </p:cNvPicPr>
          <p:nvPr/>
        </p:nvPicPr>
        <p:blipFill>
          <a:blip r:embed="rId4"/>
          <a:stretch>
            <a:fillRect/>
          </a:stretch>
        </p:blipFill>
        <p:spPr>
          <a:xfrm>
            <a:off x="203752" y="2708920"/>
            <a:ext cx="4324736" cy="2304256"/>
          </a:xfrm>
          <a:prstGeom prst="rect">
            <a:avLst/>
          </a:prstGeom>
          <a:effectLst>
            <a:softEdge rad="38100"/>
          </a:effectLst>
        </p:spPr>
      </p:pic>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0352" y="2495026"/>
            <a:ext cx="4005788" cy="2871631"/>
          </a:xfrm>
          <a:prstGeom prst="rect">
            <a:avLst/>
          </a:prstGeom>
        </p:spPr>
      </p:pic>
      <p:cxnSp>
        <p:nvCxnSpPr>
          <p:cNvPr id="22" name="Straight Arrow Connector 21"/>
          <p:cNvCxnSpPr>
            <a:stCxn id="25" idx="2"/>
          </p:cNvCxnSpPr>
          <p:nvPr/>
        </p:nvCxnSpPr>
        <p:spPr>
          <a:xfrm flipH="1">
            <a:off x="5724128" y="2030036"/>
            <a:ext cx="1547937" cy="2192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25" idx="2"/>
          </p:cNvCxnSpPr>
          <p:nvPr/>
        </p:nvCxnSpPr>
        <p:spPr>
          <a:xfrm>
            <a:off x="7272065" y="2030036"/>
            <a:ext cx="419694" cy="18139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1867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noProof="0"/>
              <a:t>Metrology report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9</a:t>
            </a:fld>
            <a:endParaRPr lang="fr-FR"/>
          </a:p>
        </p:txBody>
      </p:sp>
      <p:pic>
        <p:nvPicPr>
          <p:cNvPr id="5" name="Image 4" descr="CERN-logo_outline.jpg"/>
          <p:cNvPicPr>
            <a:picLocks noChangeAspect="1"/>
          </p:cNvPicPr>
          <p:nvPr/>
        </p:nvPicPr>
        <p:blipFill>
          <a:blip r:embed="rId3"/>
          <a:stretch>
            <a:fillRect/>
          </a:stretch>
        </p:blipFill>
        <p:spPr>
          <a:xfrm>
            <a:off x="1422002" y="6282000"/>
            <a:ext cx="494185" cy="486000"/>
          </a:xfrm>
          <a:prstGeom prst="rect">
            <a:avLst/>
          </a:prstGeom>
        </p:spPr>
      </p:pic>
      <p:sp>
        <p:nvSpPr>
          <p:cNvPr id="9" name="Title 1"/>
          <p:cNvSpPr>
            <a:spLocks noGrp="1"/>
          </p:cNvSpPr>
          <p:nvPr>
            <p:ph type="title"/>
          </p:nvPr>
        </p:nvSpPr>
        <p:spPr/>
        <p:txBody>
          <a:bodyPr>
            <a:normAutofit/>
          </a:bodyPr>
          <a:lstStyle/>
          <a:p>
            <a:pPr algn="ctr"/>
            <a:r>
              <a:rPr lang="en-US" dirty="0"/>
              <a:t>Procedure</a:t>
            </a:r>
          </a:p>
        </p:txBody>
      </p:sp>
      <p:sp>
        <p:nvSpPr>
          <p:cNvPr id="11" name="Rectangle 10"/>
          <p:cNvSpPr/>
          <p:nvPr/>
        </p:nvSpPr>
        <p:spPr>
          <a:xfrm>
            <a:off x="193448" y="1394433"/>
            <a:ext cx="8843048" cy="3834768"/>
          </a:xfrm>
          <a:prstGeom prst="rect">
            <a:avLst/>
          </a:prstGeom>
          <a:noFill/>
          <a:ln w="19050" cap="flat" cmpd="sng" algn="ctr">
            <a:solidFill>
              <a:srgbClr val="0C377B">
                <a:shade val="50000"/>
              </a:srgbClr>
            </a:solidFill>
            <a:prstDash val="solid"/>
          </a:ln>
          <a:effectLst/>
        </p:spPr>
        <p:txBody>
          <a:bodyPr rtlCol="0" anchor="ctr"/>
          <a:lstStyle/>
          <a:p>
            <a:pPr algn="ctr" defTabSz="914400"/>
            <a:endParaRPr lang="en-GB" kern="0" dirty="0">
              <a:solidFill>
                <a:srgbClr val="FFFFFF"/>
              </a:solidFill>
              <a:latin typeface="Arial"/>
            </a:endParaRPr>
          </a:p>
        </p:txBody>
      </p:sp>
      <p:cxnSp>
        <p:nvCxnSpPr>
          <p:cNvPr id="15" name="Straight Connector 14"/>
          <p:cNvCxnSpPr/>
          <p:nvPr/>
        </p:nvCxnSpPr>
        <p:spPr>
          <a:xfrm>
            <a:off x="5166000" y="1394432"/>
            <a:ext cx="0" cy="3834769"/>
          </a:xfrm>
          <a:prstGeom prst="line">
            <a:avLst/>
          </a:prstGeom>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137558" y="5695457"/>
            <a:ext cx="4248470" cy="307777"/>
          </a:xfrm>
          <a:prstGeom prst="rect">
            <a:avLst/>
          </a:prstGeom>
          <a:noFill/>
        </p:spPr>
        <p:txBody>
          <a:bodyPr wrap="square" rtlCol="0">
            <a:spAutoFit/>
          </a:bodyPr>
          <a:lstStyle/>
          <a:p>
            <a:pPr defTabSz="914400"/>
            <a:r>
              <a:rPr lang="en-GB" sz="1400" kern="0" dirty="0">
                <a:solidFill>
                  <a:srgbClr val="0C377B"/>
                </a:solidFill>
              </a:rPr>
              <a:t>Distance between supports : ~1000 mm</a:t>
            </a:r>
          </a:p>
        </p:txBody>
      </p:sp>
      <p:sp>
        <p:nvSpPr>
          <p:cNvPr id="19" name="Title 1"/>
          <p:cNvSpPr txBox="1">
            <a:spLocks/>
          </p:cNvSpPr>
          <p:nvPr/>
        </p:nvSpPr>
        <p:spPr>
          <a:xfrm>
            <a:off x="457200" y="674432"/>
            <a:ext cx="8229600" cy="568949"/>
          </a:xfrm>
          <a:prstGeom prst="rect">
            <a:avLst/>
          </a:prstGeom>
        </p:spPr>
        <p:txBody>
          <a:bodyPr vert="horz" lIns="0" tIns="0" rIns="0" bIns="0" rtlCol="0" anchor="ctr" anchorCtr="1">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Coil clamping (IV/IV): D 11T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472" y="1491941"/>
            <a:ext cx="4860032" cy="364502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9172" y="1861052"/>
            <a:ext cx="3762153" cy="2821614"/>
          </a:xfrm>
          <a:prstGeom prst="rect">
            <a:avLst/>
          </a:prstGeom>
        </p:spPr>
      </p:pic>
    </p:spTree>
    <p:extLst>
      <p:ext uri="{BB962C8B-B14F-4D97-AF65-F5344CB8AC3E}">
        <p14:creationId xmlns:p14="http://schemas.microsoft.com/office/powerpoint/2010/main" val="374047166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4829</TotalTime>
  <Words>1458</Words>
  <Application>Microsoft Macintosh PowerPoint</Application>
  <PresentationFormat>On-screen Show (4:3)</PresentationFormat>
  <Paragraphs>398</Paragraphs>
  <Slides>36</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Cambria Math</vt:lpstr>
      <vt:lpstr>Century Gothic</vt:lpstr>
      <vt:lpstr>helvetica</vt:lpstr>
      <vt:lpstr>Times New Roman</vt:lpstr>
      <vt:lpstr>Wingdings</vt:lpstr>
      <vt:lpstr>Thème Office</vt:lpstr>
      <vt:lpstr>Dimensional measurements Nb3Sn coils after impregnation</vt:lpstr>
      <vt:lpstr>Dimensional measurements review Outline</vt:lpstr>
      <vt:lpstr>Equipment: CMM and Software</vt:lpstr>
      <vt:lpstr>Equipment: Marble &amp; Tooling</vt:lpstr>
      <vt:lpstr>General Procedure</vt:lpstr>
      <vt:lpstr>Procedure</vt:lpstr>
      <vt:lpstr>Procedure</vt:lpstr>
      <vt:lpstr>Procedure</vt:lpstr>
      <vt:lpstr>Procedure</vt:lpstr>
      <vt:lpstr>Procedure Data acquisition (I/II)</vt:lpstr>
      <vt:lpstr>Procedure Data acquisition (II/II)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your attention,</vt:lpstr>
    </vt:vector>
  </TitlesOfParts>
  <Company>APO</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163</cp:revision>
  <dcterms:created xsi:type="dcterms:W3CDTF">2016-02-12T10:02:27Z</dcterms:created>
  <dcterms:modified xsi:type="dcterms:W3CDTF">2018-10-10T16:59:21Z</dcterms:modified>
</cp:coreProperties>
</file>