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25"/>
  </p:notesMasterIdLst>
  <p:handoutMasterIdLst>
    <p:handoutMasterId r:id="rId26"/>
  </p:handoutMasterIdLst>
  <p:sldIdLst>
    <p:sldId id="256" r:id="rId2"/>
    <p:sldId id="423" r:id="rId3"/>
    <p:sldId id="433" r:id="rId4"/>
    <p:sldId id="440" r:id="rId5"/>
    <p:sldId id="428" r:id="rId6"/>
    <p:sldId id="425" r:id="rId7"/>
    <p:sldId id="435" r:id="rId8"/>
    <p:sldId id="436" r:id="rId9"/>
    <p:sldId id="460" r:id="rId10"/>
    <p:sldId id="426" r:id="rId11"/>
    <p:sldId id="432" r:id="rId12"/>
    <p:sldId id="430" r:id="rId13"/>
    <p:sldId id="463" r:id="rId14"/>
    <p:sldId id="445" r:id="rId15"/>
    <p:sldId id="421" r:id="rId16"/>
    <p:sldId id="441" r:id="rId17"/>
    <p:sldId id="442" r:id="rId18"/>
    <p:sldId id="464" r:id="rId19"/>
    <p:sldId id="462" r:id="rId20"/>
    <p:sldId id="437" r:id="rId21"/>
    <p:sldId id="439" r:id="rId22"/>
    <p:sldId id="461" r:id="rId23"/>
    <p:sldId id="459" r:id="rId2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" userDrawn="1">
          <p15:clr>
            <a:srgbClr val="A4A3A4"/>
          </p15:clr>
        </p15:guide>
        <p15:guide id="2" pos="1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x Josef Wolf" initials="FJW" lastIdx="5" clrIdx="0">
    <p:extLst/>
  </p:cmAuthor>
  <p:cmAuthor id="2" name="Christian Scheuerlein" initials="CS" lastIdx="1" clrIdx="1">
    <p:extLst>
      <p:ext uri="{19B8F6BF-5375-455C-9EA6-DF929625EA0E}">
        <p15:presenceInfo xmlns:p15="http://schemas.microsoft.com/office/powerpoint/2012/main" userId="S-1-5-21-1526224874-1540688658-1361462980-211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AB4CD"/>
    <a:srgbClr val="8999BE"/>
    <a:srgbClr val="F2F2F2"/>
    <a:srgbClr val="F1F1F1"/>
    <a:srgbClr val="33CC33"/>
    <a:srgbClr val="FFFFFF"/>
    <a:srgbClr val="0000FF"/>
    <a:srgbClr val="D5D5D5"/>
    <a:srgbClr val="040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2" autoAdjust="0"/>
    <p:restoredTop sz="94025" autoAdjust="0"/>
  </p:normalViewPr>
  <p:slideViewPr>
    <p:cSldViewPr snapToGrid="0" snapToObjects="1">
      <p:cViewPr varScale="1">
        <p:scale>
          <a:sx n="165" d="100"/>
          <a:sy n="165" d="100"/>
        </p:scale>
        <p:origin x="1926" y="144"/>
      </p:cViewPr>
      <p:guideLst>
        <p:guide orient="horz" pos="73"/>
        <p:guide pos="1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13" d="100"/>
          <a:sy n="113" d="100"/>
        </p:scale>
        <p:origin x="5142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9" y="1"/>
            <a:ext cx="2890665" cy="498008"/>
          </a:xfrm>
          <a:prstGeom prst="rect">
            <a:avLst/>
          </a:prstGeom>
        </p:spPr>
        <p:txBody>
          <a:bodyPr vert="horz" lIns="89039" tIns="44520" rIns="89039" bIns="44520" rtlCol="0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9" y="1"/>
            <a:ext cx="2890665" cy="498008"/>
          </a:xfrm>
          <a:prstGeom prst="rect">
            <a:avLst/>
          </a:prstGeom>
        </p:spPr>
        <p:txBody>
          <a:bodyPr vert="horz" lIns="89039" tIns="44520" rIns="89039" bIns="44520" rtlCol="0"/>
          <a:lstStyle>
            <a:lvl1pPr algn="r">
              <a:defRPr sz="1000"/>
            </a:lvl1pPr>
          </a:lstStyle>
          <a:p>
            <a:r>
              <a:rPr lang="en-GB" smtClean="0"/>
              <a:t>17/05/2018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9" y="9428630"/>
            <a:ext cx="2890665" cy="498008"/>
          </a:xfrm>
          <a:prstGeom prst="rect">
            <a:avLst/>
          </a:prstGeom>
        </p:spPr>
        <p:txBody>
          <a:bodyPr vert="horz" lIns="89039" tIns="44520" rIns="89039" bIns="44520" rtlCol="0" anchor="b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9" y="9428630"/>
            <a:ext cx="2890665" cy="498008"/>
          </a:xfrm>
          <a:prstGeom prst="rect">
            <a:avLst/>
          </a:prstGeom>
        </p:spPr>
        <p:txBody>
          <a:bodyPr vert="horz" lIns="89039" tIns="44520" rIns="89039" bIns="44520" rtlCol="0" anchor="b"/>
          <a:lstStyle>
            <a:lvl1pPr algn="r">
              <a:defRPr sz="1000"/>
            </a:lvl1pPr>
          </a:lstStyle>
          <a:p>
            <a:fld id="{9D5C1373-D8AE-430C-B9D7-BD7A44C27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19922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98055"/>
          </a:xfrm>
          <a:prstGeom prst="rect">
            <a:avLst/>
          </a:prstGeom>
        </p:spPr>
        <p:txBody>
          <a:bodyPr vert="horz" lIns="89039" tIns="44520" rIns="89039" bIns="44520" rtlCol="0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9" y="1"/>
            <a:ext cx="2889938" cy="498055"/>
          </a:xfrm>
          <a:prstGeom prst="rect">
            <a:avLst/>
          </a:prstGeom>
        </p:spPr>
        <p:txBody>
          <a:bodyPr vert="horz" lIns="89039" tIns="44520" rIns="89039" bIns="44520" rtlCol="0"/>
          <a:lstStyle>
            <a:lvl1pPr algn="r">
              <a:defRPr sz="1000"/>
            </a:lvl1pPr>
          </a:lstStyle>
          <a:p>
            <a:r>
              <a:rPr lang="en-GB" smtClean="0"/>
              <a:t>17/05/2018</a:t>
            </a:r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039" tIns="44520" rIns="89039" bIns="445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1" y="4777205"/>
            <a:ext cx="5335270" cy="3908614"/>
          </a:xfrm>
          <a:prstGeom prst="rect">
            <a:avLst/>
          </a:prstGeom>
        </p:spPr>
        <p:txBody>
          <a:bodyPr vert="horz" lIns="89039" tIns="44520" rIns="89039" bIns="445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98"/>
            <a:ext cx="2889938" cy="498055"/>
          </a:xfrm>
          <a:prstGeom prst="rect">
            <a:avLst/>
          </a:prstGeom>
        </p:spPr>
        <p:txBody>
          <a:bodyPr vert="horz" lIns="89039" tIns="44520" rIns="89039" bIns="44520" rtlCol="0" anchor="b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9" y="9428598"/>
            <a:ext cx="2889938" cy="498055"/>
          </a:xfrm>
          <a:prstGeom prst="rect">
            <a:avLst/>
          </a:prstGeom>
        </p:spPr>
        <p:txBody>
          <a:bodyPr vert="horz" lIns="89039" tIns="44520" rIns="89039" bIns="44520" rtlCol="0" anchor="b"/>
          <a:lstStyle>
            <a:lvl1pPr algn="r">
              <a:defRPr sz="1000"/>
            </a:lvl1pPr>
          </a:lstStyle>
          <a:p>
            <a:fld id="{4274A9C7-F58A-4D34-A628-FCB7CF02D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14166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eeexplore.ieee.org/search/searchresult.jsp?searchWithin=%22Authors%22:.QT.Monika%20Finn.QT.&amp;newsearch=true" TargetMode="External"/><Relationship Id="rId3" Type="http://schemas.openxmlformats.org/officeDocument/2006/relationships/hyperlink" Target="https://ieeexplore.ieee.org/document/7779122/" TargetMode="External"/><Relationship Id="rId7" Type="http://schemas.openxmlformats.org/officeDocument/2006/relationships/hyperlink" Target="https://ieeexplore.ieee.org/search/searchresult.jsp?searchWithin=%22Authors%22:.QT.Birgit%20Rehmer.QT.&amp;newsearch=tru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ieeexplore.ieee.org/search/searchresult.jsp?searchWithin=%22Authors%22:.QT.Frederic%20Savary.QT.&amp;newsearch=true" TargetMode="External"/><Relationship Id="rId11" Type="http://schemas.openxmlformats.org/officeDocument/2006/relationships/hyperlink" Target="https://ieeexplore.ieee.org/xpl/tocresult.jsp?isnumber=7753093" TargetMode="External"/><Relationship Id="rId5" Type="http://schemas.openxmlformats.org/officeDocument/2006/relationships/hyperlink" Target="https://ieeexplore.ieee.org/search/searchresult.jsp?searchWithin=%22Authors%22:.QT.Friedrich%20Lackner.QT.&amp;newsearch=true" TargetMode="External"/><Relationship Id="rId10" Type="http://schemas.openxmlformats.org/officeDocument/2006/relationships/hyperlink" Target="https://ieeexplore.ieee.org/xpl/RecentIssue.jsp?punumber=77" TargetMode="External"/><Relationship Id="rId4" Type="http://schemas.openxmlformats.org/officeDocument/2006/relationships/hyperlink" Target="https://ieeexplore.ieee.org/search/searchresult.jsp?searchWithin=%22Authors%22:.QT.Christian%20Scheuerlein.QT.&amp;newsearch=true" TargetMode="External"/><Relationship Id="rId9" Type="http://schemas.openxmlformats.org/officeDocument/2006/relationships/hyperlink" Target="https://ieeexplore.ieee.org/search/searchresult.jsp?searchWithin=%22Authors%22:.QT.Patrick%20Uhlemann.QT.&amp;newsearch=true" TargetMode="Externa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eeexplore.ieee.org/search/searchresult.jsp?searchWithin=%22Authors%22:.QT.Monika%20Finn.QT.&amp;newsearch=true" TargetMode="External"/><Relationship Id="rId3" Type="http://schemas.openxmlformats.org/officeDocument/2006/relationships/hyperlink" Target="https://ieeexplore.ieee.org/document/7779122/" TargetMode="External"/><Relationship Id="rId7" Type="http://schemas.openxmlformats.org/officeDocument/2006/relationships/hyperlink" Target="https://ieeexplore.ieee.org/search/searchresult.jsp?searchWithin=%22Authors%22:.QT.Birgit%20Rehmer.QT.&amp;newsearch=true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ieeexplore.ieee.org/search/searchresult.jsp?searchWithin=%22Authors%22:.QT.Frederic%20Savary.QT.&amp;newsearch=true" TargetMode="External"/><Relationship Id="rId11" Type="http://schemas.openxmlformats.org/officeDocument/2006/relationships/hyperlink" Target="https://ieeexplore.ieee.org/xpl/tocresult.jsp?isnumber=7753093" TargetMode="External"/><Relationship Id="rId5" Type="http://schemas.openxmlformats.org/officeDocument/2006/relationships/hyperlink" Target="https://ieeexplore.ieee.org/search/searchresult.jsp?searchWithin=%22Authors%22:.QT.Friedrich%20Lackner.QT.&amp;newsearch=true" TargetMode="External"/><Relationship Id="rId10" Type="http://schemas.openxmlformats.org/officeDocument/2006/relationships/hyperlink" Target="https://ieeexplore.ieee.org/xpl/RecentIssue.jsp?punumber=77" TargetMode="External"/><Relationship Id="rId4" Type="http://schemas.openxmlformats.org/officeDocument/2006/relationships/hyperlink" Target="https://ieeexplore.ieee.org/search/searchresult.jsp?searchWithin=%22Authors%22:.QT.Christian%20Scheuerlein.QT.&amp;newsearch=true" TargetMode="External"/><Relationship Id="rId9" Type="http://schemas.openxmlformats.org/officeDocument/2006/relationships/hyperlink" Target="https://ieeexplore.ieee.org/search/searchresult.jsp?searchWithin=%22Authors%22:.QT.Patrick%20Uhlemann.QT.&amp;newsearch=true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eeexplore.ieee.org/search/searchresult.jsp?searchWithin=%22Authors%22:.QT.R.%20Bjoerstad.QT.&amp;newsearch=true" TargetMode="External"/><Relationship Id="rId3" Type="http://schemas.openxmlformats.org/officeDocument/2006/relationships/hyperlink" Target="https://ieeexplore.ieee.org/document/6960093/" TargetMode="External"/><Relationship Id="rId7" Type="http://schemas.openxmlformats.org/officeDocument/2006/relationships/hyperlink" Target="https://ieeexplore.ieee.org/search/searchresult.jsp?searchWithin=%22Authors%22:.QT.G.%20Arnau.QT.&amp;newsearch=true" TargetMode="External"/><Relationship Id="rId12" Type="http://schemas.openxmlformats.org/officeDocument/2006/relationships/hyperlink" Target="https://ieeexplore.ieee.org/document/6960093/citations?tabFilter=papers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ieeexplore.ieee.org/search/searchresult.jsp?searchWithin=%22Authors%22:.QT.P.%20Alknes.QT.&amp;newsearch=true" TargetMode="External"/><Relationship Id="rId11" Type="http://schemas.openxmlformats.org/officeDocument/2006/relationships/hyperlink" Target="https://ieeexplore.ieee.org/xpl/tocresult.jsp?isnumber=7008631" TargetMode="External"/><Relationship Id="rId5" Type="http://schemas.openxmlformats.org/officeDocument/2006/relationships/hyperlink" Target="https://ieeexplore.ieee.org/search/searchresult.jsp?searchWithin=%22Authors%22:.QT.B.%20Fedelich.QT.&amp;newsearch=true" TargetMode="External"/><Relationship Id="rId10" Type="http://schemas.openxmlformats.org/officeDocument/2006/relationships/hyperlink" Target="https://ieeexplore.ieee.org/xpl/RecentIssue.jsp?punumber=77" TargetMode="External"/><Relationship Id="rId4" Type="http://schemas.openxmlformats.org/officeDocument/2006/relationships/hyperlink" Target="https://ieeexplore.ieee.org/search/searchresult.jsp?searchWithin=%22Authors%22:.QT.C.%20Scheuerlein.QT.&amp;newsearch=true" TargetMode="External"/><Relationship Id="rId9" Type="http://schemas.openxmlformats.org/officeDocument/2006/relationships/hyperlink" Target="https://ieeexplore.ieee.org/search/searchresult.jsp?searchWithin=%22Authors%22:.QT.B.%20Bordini.QT.&amp;newsearch=true" TargetMode="External"/></Relationships>
</file>

<file path=ppt/notesSlides/_rels/notes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ieeexplore.ieee.org/search/searchresult.jsp?searchWithin=%22Authors%22:.QT.R.%20Bjoerstad.QT.&amp;newsearch=true" TargetMode="External"/><Relationship Id="rId3" Type="http://schemas.openxmlformats.org/officeDocument/2006/relationships/hyperlink" Target="https://ieeexplore.ieee.org/document/6960093/" TargetMode="External"/><Relationship Id="rId7" Type="http://schemas.openxmlformats.org/officeDocument/2006/relationships/hyperlink" Target="https://ieeexplore.ieee.org/search/searchresult.jsp?searchWithin=%22Authors%22:.QT.G.%20Arnau.QT.&amp;newsearch=true" TargetMode="External"/><Relationship Id="rId12" Type="http://schemas.openxmlformats.org/officeDocument/2006/relationships/hyperlink" Target="https://ieeexplore.ieee.org/document/6960093/citations?tabFilter=papers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ieeexplore.ieee.org/search/searchresult.jsp?searchWithin=%22Authors%22:.QT.P.%20Alknes.QT.&amp;newsearch=true" TargetMode="External"/><Relationship Id="rId11" Type="http://schemas.openxmlformats.org/officeDocument/2006/relationships/hyperlink" Target="https://ieeexplore.ieee.org/xpl/tocresult.jsp?isnumber=7008631" TargetMode="External"/><Relationship Id="rId5" Type="http://schemas.openxmlformats.org/officeDocument/2006/relationships/hyperlink" Target="https://ieeexplore.ieee.org/search/searchresult.jsp?searchWithin=%22Authors%22:.QT.B.%20Fedelich.QT.&amp;newsearch=true" TargetMode="External"/><Relationship Id="rId10" Type="http://schemas.openxmlformats.org/officeDocument/2006/relationships/hyperlink" Target="https://ieeexplore.ieee.org/xpl/RecentIssue.jsp?punumber=77" TargetMode="External"/><Relationship Id="rId4" Type="http://schemas.openxmlformats.org/officeDocument/2006/relationships/hyperlink" Target="https://ieeexplore.ieee.org/search/searchresult.jsp?searchWithin=%22Authors%22:.QT.C.%20Scheuerlein.QT.&amp;newsearch=true" TargetMode="External"/><Relationship Id="rId9" Type="http://schemas.openxmlformats.org/officeDocument/2006/relationships/hyperlink" Target="https://ieeexplore.ieee.org/search/searchresult.jsp?searchWithin=%22Authors%22:.QT.B.%20Bordini.QT.&amp;newsearch=true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39838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972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39838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14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102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39838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15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36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39838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16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1575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39838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17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12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39838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18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490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39838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19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05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>
                <a:hlinkClick r:id="rId3"/>
              </a:rPr>
              <a:t>Mechanical Properties of the HL-LHC 11 T Nb</a:t>
            </a:r>
            <a:r>
              <a:rPr lang="en-GB" b="1" baseline="-25000" dirty="0" smtClean="0">
                <a:hlinkClick r:id="rId3"/>
              </a:rPr>
              <a:t>3</a:t>
            </a:r>
            <a:r>
              <a:rPr lang="en-GB" b="1" dirty="0" smtClean="0">
                <a:hlinkClick r:id="rId3"/>
              </a:rPr>
              <a:t>Sn Magnet Constituent Materials</a:t>
            </a:r>
            <a:r>
              <a:rPr lang="en-GB" b="1" dirty="0" smtClean="0"/>
              <a:t> </a:t>
            </a:r>
          </a:p>
          <a:p>
            <a:r>
              <a:rPr lang="en-GB" dirty="0" smtClean="0">
                <a:hlinkClick r:id="rId4"/>
              </a:rPr>
              <a:t>Christian Scheuerlein</a:t>
            </a:r>
            <a:r>
              <a:rPr lang="en-GB" dirty="0" smtClean="0"/>
              <a:t>; </a:t>
            </a:r>
            <a:r>
              <a:rPr lang="en-GB" dirty="0" smtClean="0">
                <a:hlinkClick r:id="rId5"/>
              </a:rPr>
              <a:t>Friedrich Lackner</a:t>
            </a:r>
            <a:r>
              <a:rPr lang="en-GB" dirty="0" smtClean="0"/>
              <a:t>; </a:t>
            </a:r>
            <a:r>
              <a:rPr lang="en-GB" dirty="0" smtClean="0">
                <a:hlinkClick r:id="rId6"/>
              </a:rPr>
              <a:t>Frederic Savary</a:t>
            </a:r>
            <a:r>
              <a:rPr lang="en-GB" dirty="0" smtClean="0"/>
              <a:t>; </a:t>
            </a:r>
            <a:r>
              <a:rPr lang="en-GB" dirty="0" smtClean="0">
                <a:hlinkClick r:id="rId7"/>
              </a:rPr>
              <a:t>Birgit </a:t>
            </a:r>
            <a:r>
              <a:rPr lang="en-GB" dirty="0" err="1" smtClean="0">
                <a:hlinkClick r:id="rId7"/>
              </a:rPr>
              <a:t>Rehmer</a:t>
            </a:r>
            <a:r>
              <a:rPr lang="en-GB" dirty="0" smtClean="0"/>
              <a:t>; </a:t>
            </a:r>
            <a:r>
              <a:rPr lang="en-GB" dirty="0" smtClean="0">
                <a:hlinkClick r:id="rId8"/>
              </a:rPr>
              <a:t>Monika Finn</a:t>
            </a:r>
            <a:r>
              <a:rPr lang="en-GB" dirty="0" smtClean="0"/>
              <a:t>; </a:t>
            </a:r>
            <a:r>
              <a:rPr lang="en-GB" dirty="0" smtClean="0">
                <a:hlinkClick r:id="rId9"/>
              </a:rPr>
              <a:t>Patrick </a:t>
            </a:r>
            <a:r>
              <a:rPr lang="en-GB" dirty="0" err="1" smtClean="0">
                <a:hlinkClick r:id="rId9"/>
              </a:rPr>
              <a:t>Uhlemann</a:t>
            </a:r>
            <a:r>
              <a:rPr lang="en-GB" dirty="0" smtClean="0"/>
              <a:t> </a:t>
            </a:r>
          </a:p>
          <a:p>
            <a:r>
              <a:rPr lang="en-GB" dirty="0" smtClean="0">
                <a:hlinkClick r:id="rId10"/>
              </a:rPr>
              <a:t>IEEE Transactions on Applied Superconductivity</a:t>
            </a:r>
            <a:r>
              <a:rPr lang="en-GB" dirty="0" smtClean="0"/>
              <a:t> Year: 2017, Volume: 27, </a:t>
            </a:r>
            <a:r>
              <a:rPr lang="en-GB" dirty="0" smtClean="0">
                <a:hlinkClick r:id="rId11"/>
              </a:rPr>
              <a:t>Issue: 4</a:t>
            </a:r>
            <a:r>
              <a:rPr lang="en-GB" dirty="0" smtClean="0"/>
              <a:t> </a:t>
            </a:r>
          </a:p>
          <a:p>
            <a:r>
              <a:rPr lang="en-GB" dirty="0" smtClean="0"/>
              <a:t>Article Sequence Number: 4003007 </a:t>
            </a:r>
          </a:p>
          <a:p>
            <a:r>
              <a:rPr lang="en-GB" dirty="0" smtClean="0"/>
              <a:t>Referenced in: </a:t>
            </a:r>
          </a:p>
          <a:p>
            <a:r>
              <a:rPr lang="en-GB" b="1" dirty="0" smtClean="0"/>
              <a:t>IEEE Journals &amp; Magazines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5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940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>
                <a:hlinkClick r:id="rId3"/>
              </a:rPr>
              <a:t>Mechanical Properties of the HL-LHC 11 T Nb</a:t>
            </a:r>
            <a:r>
              <a:rPr lang="en-GB" b="1" baseline="-25000" dirty="0" smtClean="0">
                <a:hlinkClick r:id="rId3"/>
              </a:rPr>
              <a:t>3</a:t>
            </a:r>
            <a:r>
              <a:rPr lang="en-GB" b="1" dirty="0" smtClean="0">
                <a:hlinkClick r:id="rId3"/>
              </a:rPr>
              <a:t>Sn Magnet Constituent Materials</a:t>
            </a:r>
            <a:r>
              <a:rPr lang="en-GB" b="1" dirty="0" smtClean="0"/>
              <a:t> </a:t>
            </a:r>
          </a:p>
          <a:p>
            <a:r>
              <a:rPr lang="en-GB" dirty="0" smtClean="0">
                <a:hlinkClick r:id="rId4"/>
              </a:rPr>
              <a:t>Christian Scheuerlein</a:t>
            </a:r>
            <a:r>
              <a:rPr lang="en-GB" dirty="0" smtClean="0"/>
              <a:t>; </a:t>
            </a:r>
            <a:r>
              <a:rPr lang="en-GB" dirty="0" smtClean="0">
                <a:hlinkClick r:id="rId5"/>
              </a:rPr>
              <a:t>Friedrich Lackner</a:t>
            </a:r>
            <a:r>
              <a:rPr lang="en-GB" dirty="0" smtClean="0"/>
              <a:t>; </a:t>
            </a:r>
            <a:r>
              <a:rPr lang="en-GB" dirty="0" smtClean="0">
                <a:hlinkClick r:id="rId6"/>
              </a:rPr>
              <a:t>Frederic Savary</a:t>
            </a:r>
            <a:r>
              <a:rPr lang="en-GB" dirty="0" smtClean="0"/>
              <a:t>; </a:t>
            </a:r>
            <a:r>
              <a:rPr lang="en-GB" dirty="0" smtClean="0">
                <a:hlinkClick r:id="rId7"/>
              </a:rPr>
              <a:t>Birgit </a:t>
            </a:r>
            <a:r>
              <a:rPr lang="en-GB" dirty="0" err="1" smtClean="0">
                <a:hlinkClick r:id="rId7"/>
              </a:rPr>
              <a:t>Rehmer</a:t>
            </a:r>
            <a:r>
              <a:rPr lang="en-GB" dirty="0" smtClean="0"/>
              <a:t>; </a:t>
            </a:r>
            <a:r>
              <a:rPr lang="en-GB" dirty="0" smtClean="0">
                <a:hlinkClick r:id="rId8"/>
              </a:rPr>
              <a:t>Monika Finn</a:t>
            </a:r>
            <a:r>
              <a:rPr lang="en-GB" dirty="0" smtClean="0"/>
              <a:t>; </a:t>
            </a:r>
            <a:r>
              <a:rPr lang="en-GB" dirty="0" smtClean="0">
                <a:hlinkClick r:id="rId9"/>
              </a:rPr>
              <a:t>Patrick </a:t>
            </a:r>
            <a:r>
              <a:rPr lang="en-GB" dirty="0" err="1" smtClean="0">
                <a:hlinkClick r:id="rId9"/>
              </a:rPr>
              <a:t>Uhlemann</a:t>
            </a:r>
            <a:r>
              <a:rPr lang="en-GB" dirty="0" smtClean="0"/>
              <a:t> </a:t>
            </a:r>
          </a:p>
          <a:p>
            <a:r>
              <a:rPr lang="en-GB" dirty="0" smtClean="0">
                <a:hlinkClick r:id="rId10"/>
              </a:rPr>
              <a:t>IEEE Transactions on Applied Superconductivity</a:t>
            </a:r>
            <a:r>
              <a:rPr lang="en-GB" dirty="0" smtClean="0"/>
              <a:t> Year: 2017, Volume: 27, </a:t>
            </a:r>
            <a:r>
              <a:rPr lang="en-GB" dirty="0" smtClean="0">
                <a:hlinkClick r:id="rId11"/>
              </a:rPr>
              <a:t>Issue: 4</a:t>
            </a:r>
            <a:r>
              <a:rPr lang="en-GB" dirty="0" smtClean="0"/>
              <a:t> </a:t>
            </a:r>
          </a:p>
          <a:p>
            <a:r>
              <a:rPr lang="en-GB" dirty="0" smtClean="0"/>
              <a:t>Article Sequence Number: 4003007 </a:t>
            </a:r>
          </a:p>
          <a:p>
            <a:r>
              <a:rPr lang="en-GB" dirty="0" smtClean="0"/>
              <a:t>Referenced in: </a:t>
            </a:r>
          </a:p>
          <a:p>
            <a:r>
              <a:rPr lang="en-GB" b="1" dirty="0" smtClean="0"/>
              <a:t>IEEE Journals &amp; Magazines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6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832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44" lvl="0" indent="-285744">
              <a:buClrTx/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00"/>
                </a:solidFill>
              </a:rPr>
              <a:t>Why compressive test?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r>
              <a:rPr lang="en-GB" sz="1000" dirty="0" smtClean="0">
                <a:solidFill>
                  <a:srgbClr val="000000"/>
                </a:solidFill>
              </a:rPr>
              <a:t>Tensile test data are valid until the uniform expansion limit (necking) occurs 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r>
              <a:rPr lang="en-GB" sz="1000" dirty="0" smtClean="0">
                <a:solidFill>
                  <a:srgbClr val="000000"/>
                </a:solidFill>
              </a:rPr>
              <a:t>Due to the complex material structure it is useful, to apply the load in procedure similar to the application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endParaRPr lang="en-GB" sz="1000" dirty="0" smtClean="0">
              <a:solidFill>
                <a:srgbClr val="000000"/>
              </a:solidFill>
            </a:endParaRP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r>
              <a:rPr lang="en-GB" sz="1000" dirty="0" smtClean="0">
                <a:solidFill>
                  <a:srgbClr val="000000"/>
                </a:solidFill>
              </a:rPr>
              <a:t>Error range for small loads can</a:t>
            </a:r>
            <a:r>
              <a:rPr lang="en-GB" sz="1000" baseline="0" dirty="0" smtClean="0">
                <a:solidFill>
                  <a:srgbClr val="000000"/>
                </a:solidFill>
              </a:rPr>
              <a:t> be caused due to imperfection in the tool-Surface parallelism 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r>
              <a:rPr lang="en-GB" sz="1000" baseline="0" dirty="0" smtClean="0">
                <a:solidFill>
                  <a:srgbClr val="000000"/>
                </a:solidFill>
              </a:rPr>
              <a:t>Compressive test does not indicate a characteristic yield strength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r>
              <a:rPr lang="en-GB" sz="1000" baseline="0" dirty="0" smtClean="0">
                <a:solidFill>
                  <a:srgbClr val="000000"/>
                </a:solidFill>
              </a:rPr>
              <a:t>Friction between tooling and sample surface can cause a barrelling of the sample   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</a:p>
          <a:p>
            <a:pPr marL="697213" lvl="1" indent="-285744">
              <a:buClrTx/>
              <a:buFont typeface="Arial" panose="020B0604020202020204" pitchFamily="34" charset="0"/>
              <a:buChar char="•"/>
            </a:pPr>
            <a:endParaRPr lang="en-GB" sz="1000" dirty="0" smtClean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7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413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Metals Handbook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Vol.2 - Properties and Selection: Nonferrous Alloys and Special-Purpose Materials, ASM International 10th Ed. 1990.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966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>
                <a:hlinkClick r:id="rId3"/>
              </a:rPr>
              <a:t>Elastic Anisotropy in Multifilament </a:t>
            </a:r>
            <a:r>
              <a:rPr lang="en-GB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hboxNb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 3 </a:t>
            </a:r>
            <a:r>
              <a:rPr lang="en-GB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hboxSn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 </a:t>
            </a:r>
            <a:r>
              <a:rPr lang="en-GB" b="1" dirty="0" smtClean="0">
                <a:hlinkClick r:id="rId3"/>
              </a:rPr>
              <a:t> Superconducting Wires</a:t>
            </a:r>
            <a:r>
              <a:rPr lang="en-GB" b="1" dirty="0" smtClean="0"/>
              <a:t> </a:t>
            </a:r>
          </a:p>
          <a:p>
            <a:r>
              <a:rPr lang="en-GB" dirty="0" smtClean="0">
                <a:hlinkClick r:id="rId4"/>
              </a:rPr>
              <a:t>C. Scheuerlein</a:t>
            </a:r>
            <a:r>
              <a:rPr lang="en-GB" dirty="0" smtClean="0"/>
              <a:t>; </a:t>
            </a:r>
            <a:r>
              <a:rPr lang="en-GB" dirty="0" smtClean="0">
                <a:hlinkClick r:id="rId5"/>
              </a:rPr>
              <a:t>B. </a:t>
            </a:r>
            <a:r>
              <a:rPr lang="en-GB" dirty="0" err="1" smtClean="0">
                <a:hlinkClick r:id="rId5"/>
              </a:rPr>
              <a:t>Fedelich</a:t>
            </a:r>
            <a:r>
              <a:rPr lang="en-GB" dirty="0" smtClean="0"/>
              <a:t>; </a:t>
            </a:r>
            <a:r>
              <a:rPr lang="en-GB" dirty="0" smtClean="0">
                <a:hlinkClick r:id="rId6"/>
              </a:rPr>
              <a:t>P. Alknes</a:t>
            </a:r>
            <a:r>
              <a:rPr lang="en-GB" dirty="0" smtClean="0"/>
              <a:t>; </a:t>
            </a:r>
            <a:r>
              <a:rPr lang="en-GB" dirty="0" smtClean="0">
                <a:hlinkClick r:id="rId7"/>
              </a:rPr>
              <a:t>G. </a:t>
            </a:r>
            <a:r>
              <a:rPr lang="en-GB" dirty="0" err="1" smtClean="0">
                <a:hlinkClick r:id="rId7"/>
              </a:rPr>
              <a:t>Arnau</a:t>
            </a:r>
            <a:r>
              <a:rPr lang="en-GB" dirty="0" smtClean="0"/>
              <a:t>; </a:t>
            </a:r>
            <a:r>
              <a:rPr lang="en-GB" dirty="0" smtClean="0">
                <a:hlinkClick r:id="rId8"/>
              </a:rPr>
              <a:t>R. </a:t>
            </a:r>
            <a:r>
              <a:rPr lang="en-GB" dirty="0" err="1" smtClean="0">
                <a:hlinkClick r:id="rId8"/>
              </a:rPr>
              <a:t>Bjoerstad</a:t>
            </a:r>
            <a:r>
              <a:rPr lang="en-GB" dirty="0" smtClean="0"/>
              <a:t>; </a:t>
            </a:r>
            <a:r>
              <a:rPr lang="en-GB" dirty="0" smtClean="0">
                <a:hlinkClick r:id="rId9"/>
              </a:rPr>
              <a:t>B. </a:t>
            </a:r>
            <a:r>
              <a:rPr lang="en-GB" dirty="0" err="1" smtClean="0">
                <a:hlinkClick r:id="rId9"/>
              </a:rPr>
              <a:t>Bordini</a:t>
            </a:r>
            <a:r>
              <a:rPr lang="en-GB" dirty="0" smtClean="0"/>
              <a:t> </a:t>
            </a:r>
          </a:p>
          <a:p>
            <a:r>
              <a:rPr lang="en-GB" dirty="0" smtClean="0">
                <a:hlinkClick r:id="rId10"/>
              </a:rPr>
              <a:t>IEEE Transactions on Applied Superconductivity</a:t>
            </a:r>
            <a:r>
              <a:rPr lang="en-GB" dirty="0" smtClean="0"/>
              <a:t> Year: 2015, Volume: 25, </a:t>
            </a:r>
            <a:r>
              <a:rPr lang="en-GB" dirty="0" smtClean="0">
                <a:hlinkClick r:id="rId11"/>
              </a:rPr>
              <a:t>Issue: 3</a:t>
            </a:r>
            <a:r>
              <a:rPr lang="en-GB" dirty="0" smtClean="0"/>
              <a:t> </a:t>
            </a:r>
          </a:p>
          <a:p>
            <a:r>
              <a:rPr lang="en-GB" dirty="0" smtClean="0"/>
              <a:t>Article Sequence Number: 8400605 </a:t>
            </a:r>
          </a:p>
          <a:p>
            <a:r>
              <a:rPr lang="en-GB" dirty="0" smtClean="0"/>
              <a:t>Referenced in: </a:t>
            </a:r>
          </a:p>
          <a:p>
            <a:r>
              <a:rPr lang="en-GB" dirty="0" smtClean="0"/>
              <a:t>Cited by: </a:t>
            </a:r>
            <a:r>
              <a:rPr lang="en-GB" dirty="0" smtClean="0">
                <a:hlinkClick r:id="rId12"/>
              </a:rPr>
              <a:t>Papers (3) </a:t>
            </a:r>
            <a:endParaRPr lang="en-GB" dirty="0" smtClean="0"/>
          </a:p>
          <a:p>
            <a:r>
              <a:rPr lang="en-GB" b="1" dirty="0" smtClean="0"/>
              <a:t>IEEE Journals &amp; Magazines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10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070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Mechanics of composite materials </a:t>
            </a:r>
          </a:p>
          <a:p>
            <a:r>
              <a:rPr lang="en-GB" dirty="0" smtClean="0"/>
              <a:t>Second edition</a:t>
            </a:r>
          </a:p>
          <a:p>
            <a:r>
              <a:rPr lang="en-GB" dirty="0" smtClean="0"/>
              <a:t>Robert</a:t>
            </a:r>
            <a:r>
              <a:rPr lang="en-GB" baseline="0" dirty="0" smtClean="0"/>
              <a:t> M. Jones</a:t>
            </a:r>
          </a:p>
          <a:p>
            <a:r>
              <a:rPr lang="en-GB" baseline="0" dirty="0" smtClean="0"/>
              <a:t>Taylor and Francis, Inc. London 1999</a:t>
            </a:r>
          </a:p>
          <a:p>
            <a:endParaRPr lang="en-GB" baseline="0" dirty="0" smtClean="0"/>
          </a:p>
          <a:p>
            <a:r>
              <a:rPr lang="en-GB" b="1" dirty="0" smtClean="0">
                <a:hlinkClick r:id="rId3"/>
              </a:rPr>
              <a:t>Elastic Anisotropy in Multifilament </a:t>
            </a:r>
            <a:r>
              <a:rPr lang="en-GB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hboxNb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 3 </a:t>
            </a:r>
            <a:r>
              <a:rPr lang="en-GB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hboxSn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 </a:t>
            </a:r>
            <a:r>
              <a:rPr lang="en-GB" b="1" dirty="0" smtClean="0">
                <a:hlinkClick r:id="rId3"/>
              </a:rPr>
              <a:t> Superconducting Wires</a:t>
            </a:r>
            <a:r>
              <a:rPr lang="en-GB" b="1" dirty="0" smtClean="0"/>
              <a:t> </a:t>
            </a:r>
          </a:p>
          <a:p>
            <a:r>
              <a:rPr lang="en-GB" dirty="0" smtClean="0">
                <a:hlinkClick r:id="rId4"/>
              </a:rPr>
              <a:t>C. Scheuerlein</a:t>
            </a:r>
            <a:r>
              <a:rPr lang="en-GB" dirty="0" smtClean="0"/>
              <a:t>; </a:t>
            </a:r>
            <a:r>
              <a:rPr lang="en-GB" dirty="0" smtClean="0">
                <a:hlinkClick r:id="rId5"/>
              </a:rPr>
              <a:t>B. </a:t>
            </a:r>
            <a:r>
              <a:rPr lang="en-GB" dirty="0" err="1" smtClean="0">
                <a:hlinkClick r:id="rId5"/>
              </a:rPr>
              <a:t>Fedelich</a:t>
            </a:r>
            <a:r>
              <a:rPr lang="en-GB" dirty="0" smtClean="0"/>
              <a:t>; </a:t>
            </a:r>
            <a:r>
              <a:rPr lang="en-GB" dirty="0" smtClean="0">
                <a:hlinkClick r:id="rId6"/>
              </a:rPr>
              <a:t>P. Alknes</a:t>
            </a:r>
            <a:r>
              <a:rPr lang="en-GB" dirty="0" smtClean="0"/>
              <a:t>; </a:t>
            </a:r>
            <a:r>
              <a:rPr lang="en-GB" dirty="0" smtClean="0">
                <a:hlinkClick r:id="rId7"/>
              </a:rPr>
              <a:t>G. </a:t>
            </a:r>
            <a:r>
              <a:rPr lang="en-GB" dirty="0" err="1" smtClean="0">
                <a:hlinkClick r:id="rId7"/>
              </a:rPr>
              <a:t>Arnau</a:t>
            </a:r>
            <a:r>
              <a:rPr lang="en-GB" dirty="0" smtClean="0"/>
              <a:t>; </a:t>
            </a:r>
            <a:r>
              <a:rPr lang="en-GB" dirty="0" smtClean="0">
                <a:hlinkClick r:id="rId8"/>
              </a:rPr>
              <a:t>R. </a:t>
            </a:r>
            <a:r>
              <a:rPr lang="en-GB" dirty="0" err="1" smtClean="0">
                <a:hlinkClick r:id="rId8"/>
              </a:rPr>
              <a:t>Bjoerstad</a:t>
            </a:r>
            <a:r>
              <a:rPr lang="en-GB" dirty="0" smtClean="0"/>
              <a:t>; </a:t>
            </a:r>
            <a:r>
              <a:rPr lang="en-GB" dirty="0" smtClean="0">
                <a:hlinkClick r:id="rId9"/>
              </a:rPr>
              <a:t>B. </a:t>
            </a:r>
            <a:r>
              <a:rPr lang="en-GB" dirty="0" err="1" smtClean="0">
                <a:hlinkClick r:id="rId9"/>
              </a:rPr>
              <a:t>Bordini</a:t>
            </a:r>
            <a:r>
              <a:rPr lang="en-GB" dirty="0" smtClean="0"/>
              <a:t> </a:t>
            </a:r>
          </a:p>
          <a:p>
            <a:r>
              <a:rPr lang="en-GB" dirty="0" smtClean="0">
                <a:hlinkClick r:id="rId10"/>
              </a:rPr>
              <a:t>IEEE Transactions on Applied Superconductivity</a:t>
            </a:r>
            <a:r>
              <a:rPr lang="en-GB" dirty="0" smtClean="0"/>
              <a:t> Year: 2015, Volume: 25, </a:t>
            </a:r>
            <a:r>
              <a:rPr lang="en-GB" dirty="0" smtClean="0">
                <a:hlinkClick r:id="rId11"/>
              </a:rPr>
              <a:t>Issue: 3</a:t>
            </a:r>
            <a:r>
              <a:rPr lang="en-GB" dirty="0" smtClean="0"/>
              <a:t> </a:t>
            </a:r>
          </a:p>
          <a:p>
            <a:r>
              <a:rPr lang="en-GB" dirty="0" smtClean="0"/>
              <a:t>Article Sequence Number: 8400605 </a:t>
            </a:r>
          </a:p>
          <a:p>
            <a:r>
              <a:rPr lang="en-GB" dirty="0" smtClean="0"/>
              <a:t>Referenced in: </a:t>
            </a:r>
          </a:p>
          <a:p>
            <a:r>
              <a:rPr lang="en-GB" dirty="0" smtClean="0"/>
              <a:t>Cited by: </a:t>
            </a:r>
            <a:r>
              <a:rPr lang="en-GB" dirty="0" smtClean="0">
                <a:hlinkClick r:id="rId12"/>
              </a:rPr>
              <a:t>Papers (3) </a:t>
            </a:r>
            <a:endParaRPr lang="en-GB" dirty="0" smtClean="0"/>
          </a:p>
          <a:p>
            <a:r>
              <a:rPr lang="en-GB" b="1" dirty="0" smtClean="0"/>
              <a:t>IEEE Journals &amp; Magazines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11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176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39838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544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39838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13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17/05/2018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18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106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49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240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600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47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2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7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92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338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12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11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263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40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9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40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537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40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9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40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328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May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4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C2230-8038-4C21-AAAD-5D8994FA90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854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7.jpe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45110" y="3719641"/>
            <a:ext cx="8548065" cy="94456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sz="2000" dirty="0">
                <a:solidFill>
                  <a:srgbClr val="000000"/>
                </a:solidFill>
              </a:rPr>
              <a:t>Second workshop “Nb</a:t>
            </a:r>
            <a:r>
              <a:rPr lang="en-GB" sz="2000" baseline="-25000" dirty="0">
                <a:solidFill>
                  <a:srgbClr val="000000"/>
                </a:solidFill>
              </a:rPr>
              <a:t>3</a:t>
            </a:r>
            <a:r>
              <a:rPr lang="en-GB" sz="2000" dirty="0">
                <a:solidFill>
                  <a:srgbClr val="000000"/>
                </a:solidFill>
              </a:rPr>
              <a:t>Sn Rutherford cable characterization for accelerator magnets”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rgbClr val="000000"/>
                </a:solidFill>
              </a:rPr>
              <a:t>11th October 2018, CEA, Paris, </a:t>
            </a:r>
            <a:r>
              <a:rPr lang="en-GB" sz="2000" dirty="0" smtClean="0">
                <a:solidFill>
                  <a:srgbClr val="000000"/>
                </a:solidFill>
              </a:rPr>
              <a:t>France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0825" y="1152849"/>
            <a:ext cx="8655894" cy="1988236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800" b="1" dirty="0">
                <a:solidFill>
                  <a:srgbClr val="000000"/>
                </a:solidFill>
                <a:latin typeface="+mn-lt"/>
                <a:cs typeface="Arial" pitchFamily="34" charset="0"/>
              </a:rPr>
              <a:t>Effect of transverse stress applied during reaction heat treatment on the stiffness of Nb</a:t>
            </a:r>
            <a:r>
              <a:rPr lang="en-GB" sz="2800" b="1" baseline="-25000" dirty="0">
                <a:solidFill>
                  <a:srgbClr val="000000"/>
                </a:solidFill>
                <a:latin typeface="+mn-lt"/>
                <a:cs typeface="Arial" pitchFamily="34" charset="0"/>
              </a:rPr>
              <a:t>3</a:t>
            </a:r>
            <a:r>
              <a:rPr lang="en-GB" sz="2800" b="1" dirty="0">
                <a:solidFill>
                  <a:srgbClr val="000000"/>
                </a:solidFill>
                <a:latin typeface="+mn-lt"/>
                <a:cs typeface="Arial" pitchFamily="34" charset="0"/>
              </a:rPr>
              <a:t>Sn Rutherford cable </a:t>
            </a:r>
            <a:r>
              <a:rPr lang="en-GB" sz="2800" b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stacks</a:t>
            </a:r>
            <a:r>
              <a:rPr lang="en-GB" sz="2000" b="1" dirty="0" smtClean="0">
                <a:solidFill>
                  <a:srgbClr val="000000"/>
                </a:solidFill>
                <a:cs typeface="Arial" pitchFamily="34" charset="0"/>
              </a:rPr>
              <a:t/>
            </a:r>
            <a:br>
              <a:rPr lang="en-GB" sz="2000" b="1" dirty="0" smtClean="0">
                <a:solidFill>
                  <a:srgbClr val="000000"/>
                </a:solidFill>
                <a:cs typeface="Arial" pitchFamily="34" charset="0"/>
              </a:rPr>
            </a:br>
            <a:r>
              <a:rPr lang="en-GB" sz="2000" b="1" dirty="0">
                <a:solidFill>
                  <a:srgbClr val="000000"/>
                </a:solidFill>
              </a:rPr>
              <a:t/>
            </a:r>
            <a:br>
              <a:rPr lang="en-GB" sz="2000" b="1" dirty="0">
                <a:solidFill>
                  <a:srgbClr val="000000"/>
                </a:solidFill>
              </a:rPr>
            </a:br>
            <a:r>
              <a:rPr lang="en-GB" sz="2000" b="1" dirty="0">
                <a:solidFill>
                  <a:srgbClr val="000000"/>
                </a:solidFill>
                <a:latin typeface="+mn-lt"/>
              </a:rPr>
              <a:t>Felix 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Wolf</a:t>
            </a:r>
            <a:r>
              <a:rPr lang="en-GB" sz="2000" b="1" baseline="30000" dirty="0" smtClean="0">
                <a:solidFill>
                  <a:srgbClr val="000000"/>
                </a:solidFill>
                <a:latin typeface="+mn-lt"/>
              </a:rPr>
              <a:t>1,2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, </a:t>
            </a:r>
            <a:r>
              <a:rPr lang="en-GB" sz="2000" b="1" dirty="0">
                <a:solidFill>
                  <a:srgbClr val="000000"/>
                </a:solidFill>
                <a:latin typeface="+mn-lt"/>
              </a:rPr>
              <a:t>Friedrich 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Lackner</a:t>
            </a:r>
            <a:r>
              <a:rPr lang="en-GB" sz="2000" b="1" baseline="30000" dirty="0" smtClean="0">
                <a:solidFill>
                  <a:srgbClr val="000000"/>
                </a:solidFill>
                <a:latin typeface="+mn-lt"/>
              </a:rPr>
              <a:t>1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, </a:t>
            </a:r>
            <a:r>
              <a:rPr lang="en-GB" sz="2000" b="1" dirty="0">
                <a:solidFill>
                  <a:srgbClr val="000000"/>
                </a:solidFill>
                <a:latin typeface="+mn-lt"/>
              </a:rPr>
              <a:t>Christian 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Scheuerlein</a:t>
            </a:r>
            <a:r>
              <a:rPr lang="en-GB" sz="2000" b="1" baseline="30000" dirty="0" smtClean="0">
                <a:solidFill>
                  <a:srgbClr val="000000"/>
                </a:solidFill>
                <a:latin typeface="+mn-lt"/>
              </a:rPr>
              <a:t>1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, </a:t>
            </a:r>
            <a:r>
              <a:rPr lang="en-GB" sz="2000" b="1" dirty="0">
                <a:solidFill>
                  <a:srgbClr val="000000"/>
                </a:solidFill>
                <a:latin typeface="+mn-lt"/>
              </a:rPr>
              <a:t/>
            </a:r>
            <a:br>
              <a:rPr lang="en-GB" sz="2000" b="1" dirty="0">
                <a:solidFill>
                  <a:srgbClr val="000000"/>
                </a:solidFill>
                <a:latin typeface="+mn-lt"/>
              </a:rPr>
            </a:br>
            <a:r>
              <a:rPr lang="en-GB" sz="2000" b="1" dirty="0">
                <a:solidFill>
                  <a:srgbClr val="000000"/>
                </a:solidFill>
                <a:latin typeface="+mn-lt"/>
              </a:rPr>
              <a:t>Daniel 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Schoerling</a:t>
            </a:r>
            <a:r>
              <a:rPr lang="en-GB" sz="2000" b="1" baseline="30000" dirty="0" smtClean="0">
                <a:solidFill>
                  <a:srgbClr val="000000"/>
                </a:solidFill>
                <a:latin typeface="+mn-lt"/>
              </a:rPr>
              <a:t>1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, </a:t>
            </a:r>
            <a:r>
              <a:rPr lang="en-GB" sz="2000" b="1" dirty="0">
                <a:solidFill>
                  <a:srgbClr val="000000"/>
                </a:solidFill>
                <a:latin typeface="+mn-lt"/>
              </a:rPr>
              <a:t>Davide 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Tommasini</a:t>
            </a:r>
            <a:r>
              <a:rPr lang="en-GB" sz="2000" b="1" baseline="30000" dirty="0" smtClean="0">
                <a:solidFill>
                  <a:srgbClr val="000000"/>
                </a:solidFill>
                <a:latin typeface="+mn-lt"/>
              </a:rPr>
              <a:t>1</a:t>
            </a:r>
            <a:r>
              <a:rPr lang="en-GB" sz="2000" b="1" baseline="30000" dirty="0" smtClean="0">
                <a:solidFill>
                  <a:srgbClr val="000000"/>
                </a:solidFill>
              </a:rPr>
              <a:t/>
            </a:r>
            <a:br>
              <a:rPr lang="en-GB" sz="2000" b="1" baseline="30000" dirty="0" smtClean="0">
                <a:solidFill>
                  <a:srgbClr val="000000"/>
                </a:solidFill>
              </a:rPr>
            </a:b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/>
            </a:r>
            <a:br>
              <a:rPr lang="en-GB" sz="2000" dirty="0" smtClean="0">
                <a:solidFill>
                  <a:srgbClr val="000000"/>
                </a:solidFill>
                <a:latin typeface="+mn-lt"/>
              </a:rPr>
            </a:br>
            <a:r>
              <a:rPr lang="en-GB" sz="1200" baseline="30000" dirty="0" smtClean="0">
                <a:solidFill>
                  <a:srgbClr val="000000"/>
                </a:solidFill>
                <a:latin typeface="+mn-lt"/>
              </a:rPr>
              <a:t>1</a:t>
            </a: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 European Organization for Nuclear Research (CERN), CH 1211 Geneva 23, Switzerland</a:t>
            </a:r>
            <a:br>
              <a:rPr lang="en-GB" sz="1200" dirty="0" smtClean="0">
                <a:solidFill>
                  <a:srgbClr val="000000"/>
                </a:solidFill>
                <a:latin typeface="+mn-lt"/>
              </a:rPr>
            </a:br>
            <a:r>
              <a:rPr lang="en-GB" sz="1200" baseline="30000" dirty="0" smtClean="0">
                <a:solidFill>
                  <a:srgbClr val="000000"/>
                </a:solidFill>
                <a:latin typeface="+mn-lt"/>
              </a:rPr>
              <a:t>2</a:t>
            </a: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 TU </a:t>
            </a:r>
            <a:r>
              <a:rPr lang="en-GB" sz="1200" dirty="0" err="1" smtClean="0">
                <a:solidFill>
                  <a:srgbClr val="000000"/>
                </a:solidFill>
                <a:latin typeface="+mn-lt"/>
              </a:rPr>
              <a:t>Bergakademie</a:t>
            </a: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 Freiberg, D 09599 Freiberg, Germany</a:t>
            </a:r>
            <a:endParaRPr lang="en-GB" sz="1200" i="1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405" y="5242760"/>
            <a:ext cx="1061582" cy="1044000"/>
          </a:xfrm>
          <a:prstGeom prst="rect">
            <a:avLst/>
          </a:prstGeom>
        </p:spPr>
      </p:pic>
      <p:pic>
        <p:nvPicPr>
          <p:cNvPr id="7" name="Picture 2" descr="Bildergebnis fÃ¼r FCC-ee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775" y="5242760"/>
            <a:ext cx="2504473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00" y="5242760"/>
            <a:ext cx="1050142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3731" y="6356354"/>
            <a:ext cx="205740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8574" y="123637"/>
            <a:ext cx="8229600" cy="893763"/>
          </a:xfrm>
        </p:spPr>
        <p:txBody>
          <a:bodyPr anchor="t">
            <a:normAutofit/>
          </a:bodyPr>
          <a:lstStyle/>
          <a:p>
            <a:pPr>
              <a:buClrTx/>
            </a:pP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Elastic modulus of RRP type Nb</a:t>
            </a:r>
            <a:r>
              <a:rPr lang="en-GB" sz="2400" baseline="-25000" dirty="0" smtClean="0">
                <a:solidFill>
                  <a:srgbClr val="000000"/>
                </a:solidFill>
                <a:latin typeface="+mn-lt"/>
              </a:rPr>
              <a:t>3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Sn wir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e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 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294967295"/>
          </p:nvPr>
        </p:nvSpPr>
        <p:spPr>
          <a:xfrm>
            <a:off x="4843463" y="1277749"/>
            <a:ext cx="3975073" cy="3686175"/>
          </a:xfrm>
        </p:spPr>
        <p:txBody>
          <a:bodyPr>
            <a:noAutofit/>
          </a:bodyPr>
          <a:lstStyle/>
          <a:p>
            <a:pPr marL="182563" indent="-144463"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T</a:t>
            </a:r>
            <a:r>
              <a:rPr lang="en-GB" sz="1800" dirty="0" smtClean="0">
                <a:solidFill>
                  <a:srgbClr val="000000"/>
                </a:solidFill>
              </a:rPr>
              <a:t>est performed with a tensile test machine  “</a:t>
            </a:r>
            <a:r>
              <a:rPr lang="en-GB" sz="1800" dirty="0" err="1" smtClean="0">
                <a:solidFill>
                  <a:srgbClr val="000000"/>
                </a:solidFill>
              </a:rPr>
              <a:t>Inspekt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table BLUE 05” from </a:t>
            </a:r>
            <a:r>
              <a:rPr lang="en-GB" sz="1800" dirty="0" err="1">
                <a:solidFill>
                  <a:srgbClr val="000000"/>
                </a:solidFill>
              </a:rPr>
              <a:t>Hegwald</a:t>
            </a:r>
            <a:r>
              <a:rPr lang="en-GB" sz="1800" dirty="0">
                <a:solidFill>
                  <a:srgbClr val="000000"/>
                </a:solidFill>
              </a:rPr>
              <a:t> &amp; </a:t>
            </a:r>
            <a:r>
              <a:rPr lang="en-GB" sz="1800" dirty="0" err="1" smtClean="0">
                <a:solidFill>
                  <a:srgbClr val="000000"/>
                </a:solidFill>
              </a:rPr>
              <a:t>Peschke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</a:p>
          <a:p>
            <a:pPr marL="182563" indent="-144463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Load measured with AST </a:t>
            </a:r>
            <a:r>
              <a:rPr lang="en-GB" sz="1800" dirty="0">
                <a:solidFill>
                  <a:srgbClr val="000000"/>
                </a:solidFill>
              </a:rPr>
              <a:t>KPA-S load cell with a maximum load of 1 </a:t>
            </a:r>
            <a:r>
              <a:rPr lang="en-GB" sz="1800" dirty="0" err="1" smtClean="0">
                <a:solidFill>
                  <a:srgbClr val="000000"/>
                </a:solidFill>
              </a:rPr>
              <a:t>kN</a:t>
            </a:r>
            <a:endParaRPr lang="en-GB" sz="1800" dirty="0" smtClean="0">
              <a:solidFill>
                <a:srgbClr val="000000"/>
              </a:solidFill>
            </a:endParaRPr>
          </a:p>
          <a:p>
            <a:pPr marL="182563" indent="-144463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Strain </a:t>
            </a:r>
            <a:r>
              <a:rPr lang="en-GB" sz="1800" dirty="0">
                <a:solidFill>
                  <a:srgbClr val="000000"/>
                </a:solidFill>
              </a:rPr>
              <a:t>measured with a </a:t>
            </a:r>
            <a:r>
              <a:rPr lang="en-GB" sz="1800" dirty="0" smtClean="0">
                <a:solidFill>
                  <a:srgbClr val="000000"/>
                </a:solidFill>
              </a:rPr>
              <a:t>MTS clip-on </a:t>
            </a:r>
            <a:r>
              <a:rPr lang="en-GB" sz="1800" dirty="0">
                <a:solidFill>
                  <a:srgbClr val="000000"/>
                </a:solidFill>
              </a:rPr>
              <a:t>extensometer 632.27F-21 </a:t>
            </a:r>
            <a:r>
              <a:rPr lang="en-GB" sz="1800" dirty="0" smtClean="0">
                <a:solidFill>
                  <a:srgbClr val="000000"/>
                </a:solidFill>
              </a:rPr>
              <a:t>with 25 mm </a:t>
            </a:r>
            <a:r>
              <a:rPr lang="en-GB" sz="1800" dirty="0">
                <a:solidFill>
                  <a:srgbClr val="000000"/>
                </a:solidFill>
              </a:rPr>
              <a:t>gauge </a:t>
            </a:r>
            <a:r>
              <a:rPr lang="en-GB" sz="1800" dirty="0" smtClean="0">
                <a:solidFill>
                  <a:srgbClr val="000000"/>
                </a:solidFill>
              </a:rPr>
              <a:t>length</a:t>
            </a:r>
          </a:p>
          <a:p>
            <a:pPr marL="182563" indent="-144463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E is defined as the initial linear slope of the unloading curve.</a:t>
            </a:r>
          </a:p>
          <a:p>
            <a:pPr marL="182563" indent="-144463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Determined elastic modulus of the reacted RRP wire: </a:t>
            </a:r>
            <a:r>
              <a:rPr lang="en-GB" sz="1800" b="1" dirty="0" smtClean="0">
                <a:solidFill>
                  <a:srgbClr val="000000"/>
                </a:solidFill>
              </a:rPr>
              <a:t>126 </a:t>
            </a:r>
            <a:r>
              <a:rPr lang="en-GB" sz="1800" b="1" dirty="0" err="1" smtClean="0">
                <a:solidFill>
                  <a:srgbClr val="000000"/>
                </a:solidFill>
              </a:rPr>
              <a:t>GPa</a:t>
            </a:r>
            <a:r>
              <a:rPr lang="en-GB" sz="1800" b="1" dirty="0" smtClean="0">
                <a:solidFill>
                  <a:srgbClr val="000000"/>
                </a:solidFill>
              </a:rPr>
              <a:t> </a:t>
            </a:r>
            <a:endParaRPr lang="en-GB" sz="1800" b="1" dirty="0">
              <a:solidFill>
                <a:srgbClr val="00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0727" y="1017400"/>
            <a:ext cx="3992647" cy="3558301"/>
            <a:chOff x="442986" y="632715"/>
            <a:chExt cx="3992647" cy="355830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986" y="632715"/>
              <a:ext cx="3992647" cy="3019781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>
            <a:xfrm flipH="1">
              <a:off x="1783483" y="1586954"/>
              <a:ext cx="1050362" cy="1600200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833845" y="1569229"/>
              <a:ext cx="0" cy="1617925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ight Brace 8"/>
            <p:cNvSpPr/>
            <p:nvPr/>
          </p:nvSpPr>
          <p:spPr>
            <a:xfrm rot="5400000">
              <a:off x="2175968" y="3042374"/>
              <a:ext cx="207996" cy="1107759"/>
            </a:xfrm>
            <a:prstGeom prst="rightBrac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ight Brace 16"/>
            <p:cNvSpPr/>
            <p:nvPr/>
          </p:nvSpPr>
          <p:spPr>
            <a:xfrm rot="5400000">
              <a:off x="1214109" y="3191752"/>
              <a:ext cx="211473" cy="812481"/>
            </a:xfrm>
            <a:prstGeom prst="rightBrac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73726" y="3749722"/>
              <a:ext cx="96011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rgbClr val="000000"/>
                  </a:solidFill>
                </a:rPr>
                <a:t>Reversible elastic strain</a:t>
              </a:r>
              <a:endParaRPr lang="en-GB" sz="1050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21225" y="3775518"/>
              <a:ext cx="96011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rgbClr val="000000"/>
                  </a:solidFill>
                </a:rPr>
                <a:t>Irreversible plastic strain</a:t>
              </a:r>
              <a:endParaRPr lang="en-GB" sz="1050" dirty="0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08041" y="4575701"/>
            <a:ext cx="4101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i="1" dirty="0"/>
              <a:t>Stress-strain curves measured at room temperature on a reacted RRP wire and its extracted filaments</a:t>
            </a:r>
            <a:r>
              <a:rPr lang="en-GB" sz="1400" i="1" dirty="0" smtClean="0"/>
              <a:t>. [3]</a:t>
            </a:r>
            <a:endParaRPr lang="en-GB" sz="1400" i="1" dirty="0"/>
          </a:p>
        </p:txBody>
      </p:sp>
      <p:sp>
        <p:nvSpPr>
          <p:cNvPr id="20" name="Rectangle 19"/>
          <p:cNvSpPr/>
          <p:nvPr/>
        </p:nvSpPr>
        <p:spPr>
          <a:xfrm>
            <a:off x="5224846" y="6059204"/>
            <a:ext cx="36897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000000"/>
                </a:solidFill>
              </a:rPr>
              <a:t>[3] IEEE Trans. Appl. </a:t>
            </a:r>
            <a:r>
              <a:rPr lang="en-GB" sz="1200" i="1" dirty="0" err="1" smtClean="0">
                <a:solidFill>
                  <a:srgbClr val="000000"/>
                </a:solidFill>
              </a:rPr>
              <a:t>Supercond</a:t>
            </a:r>
            <a:r>
              <a:rPr lang="en-GB" sz="1200" i="1" dirty="0" smtClean="0">
                <a:solidFill>
                  <a:srgbClr val="000000"/>
                </a:solidFill>
              </a:rPr>
              <a:t>., 25(6), (2015), 8400605 </a:t>
            </a:r>
            <a:endParaRPr lang="en-GB" sz="12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06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53666" y="6375361"/>
            <a:ext cx="205740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36408" y="109640"/>
            <a:ext cx="8726516" cy="1143000"/>
          </a:xfrm>
        </p:spPr>
        <p:txBody>
          <a:bodyPr anchor="t">
            <a:normAutofit/>
          </a:bodyPr>
          <a:lstStyle/>
          <a:p>
            <a:pPr>
              <a:buClrTx/>
            </a:pP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Estimation of the ten stack stiffness in axial direction from the wire and epoxy properties according to the Rule of Mixtures (ROM) 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36408" y="880912"/>
                <a:ext cx="4548722" cy="3687762"/>
              </a:xfrm>
            </p:spPr>
            <p:txBody>
              <a:bodyPr>
                <a:normAutofit/>
              </a:bodyPr>
              <a:lstStyle/>
              <a:p>
                <a:pPr marL="36575" indent="0">
                  <a:spcBef>
                    <a:spcPts val="0"/>
                  </a:spcBef>
                  <a:buNone/>
                </a:pPr>
                <a:endParaRPr lang="en-GB" sz="1600" b="0" i="1" dirty="0" smtClean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composite</m:t>
                        </m:r>
                      </m:sub>
                    </m:sSub>
                    <m:r>
                      <a:rPr lang="en-GB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sSub>
                      <m:sSubPr>
                        <m:ctrlP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b="0" dirty="0" smtClean="0">
                    <a:solidFill>
                      <a:srgbClr val="000000"/>
                    </a:solidFill>
                  </a:rPr>
                  <a:t> [4]</a:t>
                </a: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b="0" dirty="0" smtClean="0">
                  <a:solidFill>
                    <a:srgbClr val="000000"/>
                  </a:solidFill>
                </a:endParaRPr>
              </a:p>
              <a:p>
                <a:pPr marL="36575" indent="0">
                  <a:spcBef>
                    <a:spcPts val="0"/>
                  </a:spcBef>
                  <a:buNone/>
                </a:pPr>
                <a:endParaRPr lang="en-GB" sz="1600" b="0" dirty="0" smtClean="0">
                  <a:solidFill>
                    <a:srgbClr val="000000"/>
                  </a:solidFill>
                </a:endParaRP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000000"/>
                    </a:solidFill>
                  </a:rPr>
                  <a:t>… Young’s modulus fibre (strand)</a:t>
                </a: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000000"/>
                    </a:solidFill>
                  </a:rPr>
                  <a:t>… Volume fraction fibre </a:t>
                </a: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000000"/>
                    </a:solidFill>
                  </a:rPr>
                  <a:t>… Young’s modulus matrix (epoxy impregnation)</a:t>
                </a:r>
              </a:p>
              <a:p>
                <a:pPr marL="36575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000000"/>
                    </a:solidFill>
                  </a:rPr>
                  <a:t>… Volume fraction matrix </a:t>
                </a:r>
              </a:p>
              <a:p>
                <a:pPr marL="36575" indent="0">
                  <a:buNone/>
                </a:pPr>
                <a:endParaRPr lang="en-GB" sz="1600" dirty="0">
                  <a:solidFill>
                    <a:srgbClr val="000000"/>
                  </a:solidFill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strand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=126 </m:t>
                    </m:r>
                    <m:r>
                      <m:rPr>
                        <m:sty m:val="p"/>
                      </m:rPr>
                      <a:rPr lang="en-GB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GPa</m:t>
                    </m:r>
                    <m:r>
                      <a:rPr lang="en-GB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 smtClean="0">
                    <a:solidFill>
                      <a:srgbClr val="000000"/>
                    </a:solidFill>
                  </a:rPr>
                  <a:t>[3]</a:t>
                </a:r>
                <a:endParaRPr lang="en-GB" sz="1600" dirty="0">
                  <a:solidFill>
                    <a:srgbClr val="000000"/>
                  </a:solidFill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CDT</m:t>
                          </m:r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101</m:t>
                          </m:r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=3. 8 </m:t>
                      </m:r>
                      <m:r>
                        <m:rPr>
                          <m:sty m:val="p"/>
                        </m:rPr>
                        <a:rPr lang="en-GB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GPa</m:t>
                      </m:r>
                    </m:oMath>
                  </m:oMathPara>
                </a14:m>
                <a:endParaRPr lang="en-GB" sz="1600" dirty="0">
                  <a:solidFill>
                    <a:srgbClr val="000000"/>
                  </a:solidFill>
                </a:endParaRPr>
              </a:p>
              <a:p>
                <a:pPr marL="36575" indent="0">
                  <a:buNone/>
                </a:pPr>
                <a:endParaRPr lang="en-GB" sz="1600" dirty="0" smtClean="0">
                  <a:solidFill>
                    <a:srgbClr val="000000"/>
                  </a:solidFill>
                </a:endParaRPr>
              </a:p>
              <a:p>
                <a:pPr marL="36575" indent="0">
                  <a:buNone/>
                </a:pPr>
                <a:endParaRPr lang="en-GB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236408" y="880912"/>
                <a:ext cx="4548722" cy="368776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5446033"/>
                  </p:ext>
                </p:extLst>
              </p:nvPr>
            </p:nvGraphicFramePr>
            <p:xfrm>
              <a:off x="307171" y="3801151"/>
              <a:ext cx="4778375" cy="218306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98498">
                      <a:extLst>
                        <a:ext uri="{9D8B030D-6E8A-4147-A177-3AD203B41FA5}">
                          <a16:colId xmlns:a16="http://schemas.microsoft.com/office/drawing/2014/main" val="2825083214"/>
                        </a:ext>
                      </a:extLst>
                    </a:gridCol>
                    <a:gridCol w="898498">
                      <a:extLst>
                        <a:ext uri="{9D8B030D-6E8A-4147-A177-3AD203B41FA5}">
                          <a16:colId xmlns:a16="http://schemas.microsoft.com/office/drawing/2014/main" val="2689075229"/>
                        </a:ext>
                      </a:extLst>
                    </a:gridCol>
                    <a:gridCol w="1225224">
                      <a:extLst>
                        <a:ext uri="{9D8B030D-6E8A-4147-A177-3AD203B41FA5}">
                          <a16:colId xmlns:a16="http://schemas.microsoft.com/office/drawing/2014/main" val="869622818"/>
                        </a:ext>
                      </a:extLst>
                    </a:gridCol>
                    <a:gridCol w="775975">
                      <a:extLst>
                        <a:ext uri="{9D8B030D-6E8A-4147-A177-3AD203B41FA5}">
                          <a16:colId xmlns:a16="http://schemas.microsoft.com/office/drawing/2014/main" val="1729778616"/>
                        </a:ext>
                      </a:extLst>
                    </a:gridCol>
                    <a:gridCol w="980180">
                      <a:extLst>
                        <a:ext uri="{9D8B030D-6E8A-4147-A177-3AD203B41FA5}">
                          <a16:colId xmlns:a16="http://schemas.microsoft.com/office/drawing/2014/main" val="4159954997"/>
                        </a:ext>
                      </a:extLst>
                    </a:gridCol>
                  </a:tblGrid>
                  <a:tr h="530441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Sample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strand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i="0" dirty="0" smtClean="0">
                              <a:solidFill>
                                <a:srgbClr val="000000"/>
                              </a:solidFill>
                            </a:rPr>
                            <a:t>* (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mm</a:t>
                          </a:r>
                          <a:r>
                            <a:rPr lang="en-GB" sz="1400" strike="noStrike" baseline="30000" dirty="0" smtClean="0">
                              <a:solidFill>
                                <a:srgbClr val="000000"/>
                              </a:solidFill>
                            </a:rPr>
                            <a:t>2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)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total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** (mm</a:t>
                          </a:r>
                          <a:r>
                            <a:rPr lang="en-GB" sz="1400" strike="noStrike" baseline="30000" dirty="0" smtClean="0">
                              <a:solidFill>
                                <a:srgbClr val="000000"/>
                              </a:solidFill>
                            </a:rPr>
                            <a:t>2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)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strand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(%) 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composite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 (</a:t>
                          </a:r>
                          <a:r>
                            <a:rPr lang="en-GB" sz="1400" dirty="0" err="1" smtClean="0">
                              <a:solidFill>
                                <a:srgbClr val="000000"/>
                              </a:solidFill>
                            </a:rPr>
                            <a:t>GPa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)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04809521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236.6±0.33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74.3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94.6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46369076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241.3±0.24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72.8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92.8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68695693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252.4±0.18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69.6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88.9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62945220"/>
                      </a:ext>
                    </a:extLst>
                  </a:tr>
                  <a:tr h="270720">
                    <a:tc gridSpan="5"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* Determined with image analysis with a Zeiss </a:t>
                          </a:r>
                          <a:r>
                            <a:rPr lang="en-GB" sz="1400" dirty="0" err="1" smtClean="0">
                              <a:solidFill>
                                <a:srgbClr val="000000"/>
                              </a:solidFill>
                            </a:rPr>
                            <a:t>Axio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 Imager optical microscope.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Courtesy M. </a:t>
                          </a:r>
                          <a:r>
                            <a:rPr lang="en-GB" sz="1400" baseline="0" dirty="0" err="1" smtClean="0">
                              <a:solidFill>
                                <a:srgbClr val="000000"/>
                              </a:solidFill>
                            </a:rPr>
                            <a:t>Crouvizier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, EN-MME</a:t>
                          </a:r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** Determined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with contact measurement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828506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5446033"/>
                  </p:ext>
                </p:extLst>
              </p:nvPr>
            </p:nvGraphicFramePr>
            <p:xfrm>
              <a:off x="307171" y="3801151"/>
              <a:ext cx="4778375" cy="218306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98498">
                      <a:extLst>
                        <a:ext uri="{9D8B030D-6E8A-4147-A177-3AD203B41FA5}">
                          <a16:colId xmlns:a16="http://schemas.microsoft.com/office/drawing/2014/main" val="2825083214"/>
                        </a:ext>
                      </a:extLst>
                    </a:gridCol>
                    <a:gridCol w="898498">
                      <a:extLst>
                        <a:ext uri="{9D8B030D-6E8A-4147-A177-3AD203B41FA5}">
                          <a16:colId xmlns:a16="http://schemas.microsoft.com/office/drawing/2014/main" val="2689075229"/>
                        </a:ext>
                      </a:extLst>
                    </a:gridCol>
                    <a:gridCol w="1225224">
                      <a:extLst>
                        <a:ext uri="{9D8B030D-6E8A-4147-A177-3AD203B41FA5}">
                          <a16:colId xmlns:a16="http://schemas.microsoft.com/office/drawing/2014/main" val="869622818"/>
                        </a:ext>
                      </a:extLst>
                    </a:gridCol>
                    <a:gridCol w="775975">
                      <a:extLst>
                        <a:ext uri="{9D8B030D-6E8A-4147-A177-3AD203B41FA5}">
                          <a16:colId xmlns:a16="http://schemas.microsoft.com/office/drawing/2014/main" val="1729778616"/>
                        </a:ext>
                      </a:extLst>
                    </a:gridCol>
                    <a:gridCol w="980180">
                      <a:extLst>
                        <a:ext uri="{9D8B030D-6E8A-4147-A177-3AD203B41FA5}">
                          <a16:colId xmlns:a16="http://schemas.microsoft.com/office/drawing/2014/main" val="4159954997"/>
                        </a:ext>
                      </a:extLst>
                    </a:gridCol>
                  </a:tblGrid>
                  <a:tr h="537147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Sample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1361" t="-1136" r="-334694" b="-3193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47264" t="-1136" r="-144776" b="-3193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88281" t="-1136" r="-127344" b="-3193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88199" t="-1136" r="-1242" b="-3193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480952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236.6±0.33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74.3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94.6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4636907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241.3±0.24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72.8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92.8</a:t>
                          </a:r>
                          <a:endParaRPr lang="en-GB" sz="14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6869569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175.7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252.4±0.18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69.6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smtClean="0">
                              <a:solidFill>
                                <a:srgbClr val="000000"/>
                              </a:solidFill>
                            </a:rPr>
                            <a:t>88.9</a:t>
                          </a:r>
                          <a:endParaRPr lang="en-GB" sz="1400" b="1" dirty="0" smtClean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62945220"/>
                      </a:ext>
                    </a:extLst>
                  </a:tr>
                  <a:tr h="731520">
                    <a:tc gridSpan="5"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* Determined with image analysis with a Zeiss </a:t>
                          </a:r>
                          <a:r>
                            <a:rPr lang="en-GB" sz="1400" dirty="0" err="1" smtClean="0">
                              <a:solidFill>
                                <a:srgbClr val="000000"/>
                              </a:solidFill>
                            </a:rPr>
                            <a:t>Axio</a:t>
                          </a: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 Imager optical microscope.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Courtesy M. </a:t>
                          </a:r>
                          <a:r>
                            <a:rPr lang="en-GB" sz="1400" baseline="0" dirty="0" err="1" smtClean="0">
                              <a:solidFill>
                                <a:srgbClr val="000000"/>
                              </a:solidFill>
                            </a:rPr>
                            <a:t>Crouvizier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, EN-MME</a:t>
                          </a:r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** Determined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with contact measurement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828506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Rectangle 16"/>
          <p:cNvSpPr/>
          <p:nvPr/>
        </p:nvSpPr>
        <p:spPr>
          <a:xfrm>
            <a:off x="5246558" y="5681676"/>
            <a:ext cx="3471239" cy="8073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200" i="1" dirty="0" smtClean="0">
                <a:solidFill>
                  <a:srgbClr val="000000"/>
                </a:solidFill>
              </a:rPr>
              <a:t>Metallographic cross section of ten stack samples for the determination of the epoxy volume fraction by digital image analysis. Courtesy M. </a:t>
            </a:r>
            <a:r>
              <a:rPr lang="en-GB" sz="1200" dirty="0" err="1">
                <a:solidFill>
                  <a:srgbClr val="000000"/>
                </a:solidFill>
              </a:rPr>
              <a:t>Crouvizier</a:t>
            </a:r>
            <a:r>
              <a:rPr lang="en-GB" sz="1200" i="1" dirty="0" smtClean="0">
                <a:solidFill>
                  <a:srgbClr val="000000"/>
                </a:solidFill>
              </a:rPr>
              <a:t>, EN-MME</a:t>
            </a:r>
            <a:endParaRPr lang="en-GB" sz="1200" i="1" dirty="0">
              <a:solidFill>
                <a:srgbClr val="000000"/>
              </a:solidFill>
            </a:endParaRPr>
          </a:p>
        </p:txBody>
      </p:sp>
      <p:pic>
        <p:nvPicPr>
          <p:cNvPr id="13" name="Imag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370" y="2456198"/>
            <a:ext cx="3208219" cy="328788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Canvas 48"/>
          <p:cNvGrpSpPr/>
          <p:nvPr/>
        </p:nvGrpSpPr>
        <p:grpSpPr>
          <a:xfrm>
            <a:off x="5408189" y="825349"/>
            <a:ext cx="3200400" cy="1386840"/>
            <a:chOff x="0" y="0"/>
            <a:chExt cx="3200400" cy="1386840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3200400" cy="1386840"/>
            </a:xfrm>
            <a:prstGeom prst="rect">
              <a:avLst/>
            </a:prstGeom>
          </p:spPr>
        </p:sp>
        <p:pic>
          <p:nvPicPr>
            <p:cNvPr id="20" name="Picture 19" descr="G:\Workspaces\f\fwolf\Projects\Publications\2018 - ASC\Pictures\DSC04675 - Copy.JPG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531" y="0"/>
              <a:ext cx="1187173" cy="12763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3" name="Straight Arrow Connector 22"/>
            <p:cNvCxnSpPr/>
            <p:nvPr/>
          </p:nvCxnSpPr>
          <p:spPr>
            <a:xfrm flipV="1">
              <a:off x="1673352" y="235847"/>
              <a:ext cx="471352" cy="29840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 Box 53"/>
            <p:cNvSpPr txBox="1"/>
            <p:nvPr/>
          </p:nvSpPr>
          <p:spPr>
            <a:xfrm>
              <a:off x="1267192" y="76469"/>
              <a:ext cx="767715" cy="241300"/>
            </a:xfrm>
            <a:prstGeom prst="rect">
              <a:avLst/>
            </a:prstGeom>
            <a:noFill/>
            <a:ln w="6350">
              <a:noFill/>
            </a:ln>
            <a:effectLst>
              <a:glow rad="25400">
                <a:schemeClr val="bg1"/>
              </a:glow>
            </a:effectLst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Axial</a:t>
              </a:r>
              <a:endParaRPr lang="en-GB" sz="20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5902941" y="2112330"/>
            <a:ext cx="25582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Definition of axial sample orientation</a:t>
            </a:r>
            <a:endParaRPr lang="en-GB" sz="1200" dirty="0"/>
          </a:p>
        </p:txBody>
      </p:sp>
      <p:sp>
        <p:nvSpPr>
          <p:cNvPr id="34" name="Rectangle 33"/>
          <p:cNvSpPr/>
          <p:nvPr/>
        </p:nvSpPr>
        <p:spPr>
          <a:xfrm>
            <a:off x="168256" y="6148260"/>
            <a:ext cx="40845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</a:rPr>
              <a:t>[3] IEEE Trans. Appl. </a:t>
            </a:r>
            <a:r>
              <a:rPr lang="en-GB" sz="1200" i="1" dirty="0" err="1">
                <a:solidFill>
                  <a:srgbClr val="000000"/>
                </a:solidFill>
              </a:rPr>
              <a:t>Supercond</a:t>
            </a:r>
            <a:r>
              <a:rPr lang="en-GB" sz="1200" i="1" dirty="0">
                <a:solidFill>
                  <a:srgbClr val="000000"/>
                </a:solidFill>
              </a:rPr>
              <a:t>., 25(6), (2015), 8400605 </a:t>
            </a:r>
          </a:p>
          <a:p>
            <a:r>
              <a:rPr lang="en-GB" sz="1200" i="1" dirty="0" smtClean="0">
                <a:solidFill>
                  <a:srgbClr val="000000"/>
                </a:solidFill>
              </a:rPr>
              <a:t>[4] Mechanics of composite materials, </a:t>
            </a:r>
            <a:r>
              <a:rPr lang="en-GB" sz="1200" dirty="0"/>
              <a:t>Taylor and </a:t>
            </a:r>
            <a:r>
              <a:rPr lang="en-GB" sz="1200" dirty="0" smtClean="0"/>
              <a:t>Francis, 1999</a:t>
            </a:r>
            <a:endParaRPr lang="en-GB" sz="1200" dirty="0"/>
          </a:p>
          <a:p>
            <a:r>
              <a:rPr lang="en-GB" sz="1200" i="1" dirty="0" smtClean="0">
                <a:solidFill>
                  <a:srgbClr val="000000"/>
                </a:solidFill>
              </a:rPr>
              <a:t> </a:t>
            </a:r>
            <a:endParaRPr lang="en-GB" sz="12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5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42" y="1113267"/>
            <a:ext cx="8185073" cy="486419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8199" y="127719"/>
            <a:ext cx="8819126" cy="1143000"/>
          </a:xfrm>
        </p:spPr>
        <p:txBody>
          <a:bodyPr anchor="t">
            <a:noAutofit/>
          </a:bodyPr>
          <a:lstStyle/>
          <a:p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Comparison between stiffness in axial direction in tension (wire, </a:t>
            </a:r>
            <a:r>
              <a:rPr lang="en-GB" sz="2400" i="1" dirty="0" smtClean="0">
                <a:solidFill>
                  <a:srgbClr val="000000"/>
                </a:solidFill>
                <a:latin typeface="+mn-lt"/>
              </a:rPr>
              <a:t>V</a:t>
            </a:r>
            <a:r>
              <a:rPr lang="en-GB" sz="2400" baseline="-25000" dirty="0" smtClean="0">
                <a:solidFill>
                  <a:srgbClr val="000000"/>
                </a:solidFill>
                <a:latin typeface="+mn-lt"/>
              </a:rPr>
              <a:t>strand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=100%) and compression (ten-stack)  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0" y="1412875"/>
            <a:ext cx="3657600" cy="4349750"/>
          </a:xfrm>
        </p:spPr>
        <p:txBody>
          <a:bodyPr>
            <a:noAutofit/>
          </a:bodyPr>
          <a:lstStyle/>
          <a:p>
            <a:pPr marL="679751" lvl="1" indent="-231769">
              <a:buClrTx/>
            </a:pPr>
            <a:endParaRPr lang="en-GB" sz="1400" dirty="0"/>
          </a:p>
          <a:p>
            <a:pPr marL="36575" indent="0">
              <a:buNone/>
            </a:pPr>
            <a:endParaRPr lang="en-GB" sz="2400" dirty="0"/>
          </a:p>
          <a:p>
            <a:pPr marL="36575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36736" y="5929635"/>
            <a:ext cx="9077325" cy="478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 smtClean="0">
                <a:solidFill>
                  <a:srgbClr val="000000"/>
                </a:solidFill>
              </a:rPr>
              <a:t>Comparison of stress-strain curves of Nb</a:t>
            </a:r>
            <a:r>
              <a:rPr lang="en-GB" sz="1600" i="1" baseline="-25000" dirty="0" smtClean="0">
                <a:solidFill>
                  <a:srgbClr val="000000"/>
                </a:solidFill>
              </a:rPr>
              <a:t>3</a:t>
            </a:r>
            <a:r>
              <a:rPr lang="en-GB" sz="1600" i="1" dirty="0" smtClean="0">
                <a:solidFill>
                  <a:srgbClr val="000000"/>
                </a:solidFill>
              </a:rPr>
              <a:t>Sn wire (axial tension) </a:t>
            </a:r>
            <a:r>
              <a:rPr lang="en-GB" sz="1600" i="1" dirty="0">
                <a:solidFill>
                  <a:srgbClr val="000000"/>
                </a:solidFill>
              </a:rPr>
              <a:t>and </a:t>
            </a:r>
            <a:r>
              <a:rPr lang="en-GB" sz="1600" i="1" dirty="0" smtClean="0">
                <a:solidFill>
                  <a:srgbClr val="000000"/>
                </a:solidFill>
              </a:rPr>
              <a:t>ten-stack samples (axial compression).</a:t>
            </a:r>
            <a:endParaRPr lang="en-GB" sz="1600" i="1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9759" y="1980741"/>
            <a:ext cx="294610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/>
                </a:solidFill>
              </a:rPr>
              <a:t>Wire (</a:t>
            </a:r>
            <a:r>
              <a:rPr lang="en-GB" sz="1600" i="1" dirty="0" err="1" smtClean="0">
                <a:solidFill>
                  <a:schemeClr val="accent5"/>
                </a:solidFill>
              </a:rPr>
              <a:t>V</a:t>
            </a:r>
            <a:r>
              <a:rPr lang="en-GB" sz="1600" baseline="-25000" dirty="0" err="1" smtClean="0">
                <a:solidFill>
                  <a:schemeClr val="accent5"/>
                </a:solidFill>
              </a:rPr>
              <a:t>strand</a:t>
            </a:r>
            <a:r>
              <a:rPr lang="en-GB" sz="1600" dirty="0" smtClean="0">
                <a:solidFill>
                  <a:schemeClr val="accent5"/>
                </a:solidFill>
              </a:rPr>
              <a:t>=100%), E=126 </a:t>
            </a:r>
            <a:r>
              <a:rPr lang="en-GB" sz="1600" dirty="0" err="1" smtClean="0">
                <a:solidFill>
                  <a:schemeClr val="accent5"/>
                </a:solidFill>
              </a:rPr>
              <a:t>GPa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3656" y="2982537"/>
            <a:ext cx="326391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Ten-stack </a:t>
            </a:r>
            <a:r>
              <a:rPr lang="en-GB" sz="1600" i="1" dirty="0" err="1" smtClean="0">
                <a:solidFill>
                  <a:schemeClr val="bg1">
                    <a:lumMod val="50000"/>
                  </a:schemeClr>
                </a:solidFill>
              </a:rPr>
              <a:t>V</a:t>
            </a:r>
            <a:r>
              <a:rPr lang="en-GB" sz="1600" baseline="-25000" dirty="0" err="1" smtClean="0">
                <a:solidFill>
                  <a:schemeClr val="bg1">
                    <a:lumMod val="50000"/>
                  </a:schemeClr>
                </a:solidFill>
              </a:rPr>
              <a:t>strand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=69.6%, </a:t>
            </a:r>
            <a:r>
              <a:rPr lang="en-GB" sz="1600" i="1" dirty="0" smtClean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= 94.1 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</a:rPr>
              <a:t>GPa</a:t>
            </a:r>
            <a:endParaRPr lang="en-GB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(ROM estimate </a:t>
            </a:r>
            <a:r>
              <a:rPr lang="en-GB" sz="1600" i="1" dirty="0" err="1" smtClean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GB" sz="1600" baseline="-25000" dirty="0" err="1" smtClean="0">
                <a:solidFill>
                  <a:schemeClr val="bg1">
                    <a:lumMod val="50000"/>
                  </a:schemeClr>
                </a:solidFill>
              </a:rPr>
              <a:t>Composite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=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88.9 </a:t>
            </a:r>
            <a:r>
              <a:rPr lang="en-GB" sz="1600" dirty="0" err="1">
                <a:solidFill>
                  <a:schemeClr val="bg1">
                    <a:lumMod val="50000"/>
                  </a:schemeClr>
                </a:solidFill>
              </a:rPr>
              <a:t>GPa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80406" y="1113267"/>
            <a:ext cx="326269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Ten-stack </a:t>
            </a:r>
            <a:r>
              <a:rPr lang="en-GB" sz="1600" i="1" dirty="0" err="1" smtClean="0">
                <a:solidFill>
                  <a:srgbClr val="FF0000"/>
                </a:solidFill>
              </a:rPr>
              <a:t>V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strand</a:t>
            </a:r>
            <a:r>
              <a:rPr lang="en-GB" sz="1600" dirty="0" smtClean="0">
                <a:solidFill>
                  <a:srgbClr val="FF0000"/>
                </a:solidFill>
              </a:rPr>
              <a:t>=74.3%, </a:t>
            </a:r>
            <a:r>
              <a:rPr lang="en-GB" sz="1600" i="1" dirty="0" smtClean="0">
                <a:solidFill>
                  <a:srgbClr val="FF0000"/>
                </a:solidFill>
              </a:rPr>
              <a:t>E</a:t>
            </a:r>
            <a:r>
              <a:rPr lang="en-GB" sz="1600" dirty="0" smtClean="0">
                <a:solidFill>
                  <a:srgbClr val="FF0000"/>
                </a:solidFill>
              </a:rPr>
              <a:t>= 99.5 </a:t>
            </a:r>
            <a:r>
              <a:rPr lang="en-GB" sz="1600" dirty="0" err="1" smtClean="0">
                <a:solidFill>
                  <a:srgbClr val="FF0000"/>
                </a:solidFill>
              </a:rPr>
              <a:t>GPa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</a:p>
          <a:p>
            <a:pPr algn="r"/>
            <a:r>
              <a:rPr lang="en-GB" sz="1600" dirty="0" smtClean="0">
                <a:solidFill>
                  <a:srgbClr val="FF0000"/>
                </a:solidFill>
              </a:rPr>
              <a:t>(ROM estimate </a:t>
            </a:r>
            <a:r>
              <a:rPr lang="en-GB" sz="1600" i="1" dirty="0" err="1" smtClean="0">
                <a:solidFill>
                  <a:srgbClr val="FF0000"/>
                </a:solidFill>
              </a:rPr>
              <a:t>E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Composite</a:t>
            </a:r>
            <a:r>
              <a:rPr lang="en-GB" sz="1600" dirty="0" smtClean="0">
                <a:solidFill>
                  <a:srgbClr val="FF0000"/>
                </a:solidFill>
              </a:rPr>
              <a:t> = 94.6 </a:t>
            </a:r>
            <a:r>
              <a:rPr lang="en-GB" sz="1600" dirty="0" err="1" smtClean="0">
                <a:solidFill>
                  <a:srgbClr val="FF0000"/>
                </a:solidFill>
              </a:rPr>
              <a:t>GPa</a:t>
            </a:r>
            <a:r>
              <a:rPr lang="en-GB" sz="1600" dirty="0" smtClean="0">
                <a:solidFill>
                  <a:srgbClr val="FF0000"/>
                </a:solidFill>
              </a:rPr>
              <a:t>)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84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8199" y="127719"/>
            <a:ext cx="8819126" cy="1143000"/>
          </a:xfrm>
        </p:spPr>
        <p:txBody>
          <a:bodyPr anchor="t">
            <a:noAutofit/>
          </a:bodyPr>
          <a:lstStyle/>
          <a:p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Stiffness 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c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omparison between experiment and 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rule of mixture 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estimation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0" y="1412875"/>
            <a:ext cx="3657600" cy="4349750"/>
          </a:xfrm>
        </p:spPr>
        <p:txBody>
          <a:bodyPr>
            <a:noAutofit/>
          </a:bodyPr>
          <a:lstStyle/>
          <a:p>
            <a:pPr marL="679751" lvl="1" indent="-231769">
              <a:buClrTx/>
            </a:pPr>
            <a:endParaRPr lang="en-GB" sz="1400" dirty="0"/>
          </a:p>
          <a:p>
            <a:pPr marL="36575" indent="0">
              <a:buNone/>
            </a:pPr>
            <a:endParaRPr lang="en-GB" sz="2400" dirty="0"/>
          </a:p>
          <a:p>
            <a:pPr marL="36575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36735" y="5247877"/>
            <a:ext cx="6296439" cy="813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i="1" dirty="0" smtClean="0">
                <a:solidFill>
                  <a:srgbClr val="000000"/>
                </a:solidFill>
              </a:rPr>
              <a:t>Stiffness estimation of </a:t>
            </a:r>
            <a:r>
              <a:rPr lang="en-GB" sz="1600" i="1" dirty="0">
                <a:solidFill>
                  <a:srgbClr val="000000"/>
                </a:solidFill>
              </a:rPr>
              <a:t>the axial </a:t>
            </a:r>
            <a:r>
              <a:rPr lang="en-GB" sz="1600" i="1" dirty="0" smtClean="0">
                <a:solidFill>
                  <a:srgbClr val="000000"/>
                </a:solidFill>
              </a:rPr>
              <a:t>and transverse compression with</a:t>
            </a:r>
            <a:endParaRPr lang="en-GB" sz="1600" i="1" dirty="0">
              <a:solidFill>
                <a:srgbClr val="000000"/>
              </a:solidFill>
            </a:endParaRPr>
          </a:p>
          <a:p>
            <a:pPr algn="ctr"/>
            <a:r>
              <a:rPr lang="en-GB" sz="1600" i="1" dirty="0">
                <a:solidFill>
                  <a:srgbClr val="000000"/>
                </a:solidFill>
              </a:rPr>
              <a:t>stiffness dependence on </a:t>
            </a:r>
            <a:r>
              <a:rPr lang="en-GB" sz="1600" i="1" dirty="0" err="1" smtClean="0">
                <a:solidFill>
                  <a:srgbClr val="000000"/>
                </a:solidFill>
              </a:rPr>
              <a:t>V</a:t>
            </a:r>
            <a:r>
              <a:rPr lang="en-GB" sz="1600" i="1" baseline="-25000" dirty="0" err="1" smtClean="0">
                <a:solidFill>
                  <a:srgbClr val="000000"/>
                </a:solidFill>
              </a:rPr>
              <a:t>wire</a:t>
            </a:r>
            <a:r>
              <a:rPr lang="en-GB" sz="1600" i="1" dirty="0" smtClean="0">
                <a:solidFill>
                  <a:srgbClr val="000000"/>
                </a:solidFill>
              </a:rPr>
              <a:t> </a:t>
            </a:r>
            <a:r>
              <a:rPr lang="en-GB" sz="1600" i="1" dirty="0">
                <a:solidFill>
                  <a:srgbClr val="000000"/>
                </a:solidFill>
              </a:rPr>
              <a:t>and comparison with </a:t>
            </a:r>
            <a:r>
              <a:rPr lang="en-GB" sz="1600" i="1" dirty="0" smtClean="0">
                <a:solidFill>
                  <a:srgbClr val="000000"/>
                </a:solidFill>
              </a:rPr>
              <a:t>experiment</a:t>
            </a:r>
            <a:r>
              <a:rPr lang="en-GB" sz="1600" i="1" dirty="0">
                <a:solidFill>
                  <a:srgbClr val="000000"/>
                </a:solidFill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221770" y="2113789"/>
                <a:ext cx="2689839" cy="6724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5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Voigt</m:t>
                        </m:r>
                      </m:sub>
                    </m:sSub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GB" dirty="0">
                    <a:solidFill>
                      <a:srgbClr val="000000"/>
                    </a:solidFill>
                  </a:rPr>
                  <a:t>[4]</a:t>
                </a:r>
              </a:p>
              <a:p>
                <a:pPr marL="36575" indent="0">
                  <a:spcBef>
                    <a:spcPts val="0"/>
                  </a:spcBef>
                  <a:buNone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1770" y="2113789"/>
                <a:ext cx="2689839" cy="672492"/>
              </a:xfrm>
              <a:prstGeom prst="rect">
                <a:avLst/>
              </a:prstGeom>
              <a:blipFill>
                <a:blip r:embed="rId3"/>
                <a:stretch>
                  <a:fillRect t="-4545" r="-11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221770" y="3521572"/>
                <a:ext cx="2510431" cy="8450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5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Reuss</m:t>
                        </m:r>
                      </m:sub>
                    </m:sSub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GB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>
                    <a:solidFill>
                      <a:srgbClr val="000000"/>
                    </a:solidFill>
                  </a:rPr>
                  <a:t>  [</a:t>
                </a:r>
                <a:r>
                  <a:rPr lang="en-GB" dirty="0">
                    <a:solidFill>
                      <a:srgbClr val="000000"/>
                    </a:solidFill>
                  </a:rPr>
                  <a:t>4]</a:t>
                </a:r>
              </a:p>
              <a:p>
                <a:pPr marL="36575" indent="0">
                  <a:spcBef>
                    <a:spcPts val="0"/>
                  </a:spcBef>
                  <a:buNone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1770" y="3521572"/>
                <a:ext cx="2510431" cy="845040"/>
              </a:xfrm>
              <a:prstGeom prst="rect">
                <a:avLst/>
              </a:prstGeom>
              <a:blipFill>
                <a:blip r:embed="rId4"/>
                <a:stretch>
                  <a:fillRect r="-14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221770" y="1676775"/>
            <a:ext cx="2696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Iso</a:t>
            </a:r>
            <a:r>
              <a:rPr lang="en-GB" dirty="0" smtClean="0"/>
              <a:t>-strain condition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112629" y="3150065"/>
            <a:ext cx="2696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Iso</a:t>
            </a:r>
            <a:r>
              <a:rPr lang="en-GB" dirty="0" smtClean="0"/>
              <a:t>-stress condition</a:t>
            </a:r>
            <a:endParaRPr lang="en-GB" dirty="0"/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18556"/>
            <a:ext cx="5970945" cy="3929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0825" y="124544"/>
            <a:ext cx="8565515" cy="690121"/>
          </a:xfrm>
        </p:spPr>
        <p:txBody>
          <a:bodyPr anchor="t">
            <a:noAutofit/>
          </a:bodyPr>
          <a:lstStyle/>
          <a:p>
            <a:pPr>
              <a:buClrTx/>
            </a:pPr>
            <a:r>
              <a:rPr lang="en-GB" sz="2400" dirty="0">
                <a:solidFill>
                  <a:srgbClr val="000000"/>
                </a:solidFill>
                <a:latin typeface="+mn-lt"/>
              </a:rPr>
              <a:t>Effect of unloading stress on ten-stack 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stiffness in transverse direction– first loading 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4294967295"/>
          </p:nvPr>
        </p:nvSpPr>
        <p:spPr>
          <a:xfrm>
            <a:off x="378460" y="990037"/>
            <a:ext cx="8137859" cy="668337"/>
          </a:xfrm>
        </p:spPr>
        <p:txBody>
          <a:bodyPr>
            <a:noAutofit/>
          </a:bodyPr>
          <a:lstStyle/>
          <a:p>
            <a:pPr marL="182563" indent="-144463">
              <a:spcBef>
                <a:spcPts val="300"/>
              </a:spcBef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The ten-stack stiffness increases with increasing unloading stress.</a:t>
            </a:r>
            <a:endParaRPr lang="en-GB" sz="1800" dirty="0">
              <a:solidFill>
                <a:srgbClr val="000000"/>
              </a:solidFill>
            </a:endParaRPr>
          </a:p>
          <a:p>
            <a:pPr marL="182563" indent="-144463">
              <a:spcBef>
                <a:spcPts val="300"/>
              </a:spcBef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A creep behaviour is observed when the transversal load exceeds about 125 MPa.</a:t>
            </a:r>
            <a:endParaRPr lang="en-GB" sz="1800" dirty="0">
              <a:solidFill>
                <a:srgbClr val="000000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1761746"/>
            <a:ext cx="4063667" cy="30960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253289" y="4956709"/>
            <a:ext cx="409479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1600" i="1" dirty="0" smtClean="0">
                <a:solidFill>
                  <a:srgbClr val="000000"/>
                </a:solidFill>
              </a:rPr>
              <a:t>Transverse compressive stress-strain curve of the ten-stack sample (</a:t>
            </a:r>
            <a:r>
              <a:rPr lang="en-GB" sz="1600" i="1" dirty="0" err="1" smtClean="0">
                <a:solidFill>
                  <a:srgbClr val="000000"/>
                </a:solidFill>
              </a:rPr>
              <a:t>V</a:t>
            </a:r>
            <a:r>
              <a:rPr lang="en-GB" sz="1600" i="1" baseline="-25000" dirty="0" err="1" smtClean="0">
                <a:solidFill>
                  <a:srgbClr val="000000"/>
                </a:solidFill>
              </a:rPr>
              <a:t>strand</a:t>
            </a:r>
            <a:r>
              <a:rPr lang="en-GB" sz="1600" i="1" dirty="0" smtClean="0">
                <a:solidFill>
                  <a:srgbClr val="000000"/>
                </a:solidFill>
              </a:rPr>
              <a:t>=</a:t>
            </a:r>
            <a:r>
              <a:rPr lang="en-GB" sz="1600" dirty="0" smtClean="0">
                <a:solidFill>
                  <a:srgbClr val="000000"/>
                </a:solidFill>
              </a:rPr>
              <a:t>69.6%)</a:t>
            </a:r>
            <a:r>
              <a:rPr lang="en-GB" sz="1600" i="1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45525" y="4956709"/>
            <a:ext cx="409479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1600" i="1" dirty="0" smtClean="0">
                <a:solidFill>
                  <a:srgbClr val="000000"/>
                </a:solidFill>
              </a:rPr>
              <a:t>Transverse compressive stiffness at different unloading stress levels of a ten stack.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2669" y="1833746"/>
            <a:ext cx="4500510" cy="30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7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8157" y="121144"/>
            <a:ext cx="8508569" cy="578266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Indications for creep behaviour of a free standing ten-stack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258157" y="741235"/>
            <a:ext cx="8635018" cy="1572776"/>
          </a:xfrm>
        </p:spPr>
        <p:txBody>
          <a:bodyPr>
            <a:noAutofit/>
          </a:bodyPr>
          <a:lstStyle/>
          <a:p>
            <a:pPr marL="36575" indent="0">
              <a:buNone/>
            </a:pPr>
            <a:endParaRPr lang="en-GB" sz="2400" dirty="0"/>
          </a:p>
          <a:p>
            <a:pPr marL="36575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797335" y="2165664"/>
            <a:ext cx="265258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000000"/>
                </a:solidFill>
              </a:rPr>
              <a:t>Curve changes in unloading -  loading transition after 135 MPa applied load  </a:t>
            </a:r>
            <a:endParaRPr lang="en-GB" sz="1200" i="1" dirty="0">
              <a:solidFill>
                <a:srgbClr val="000000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305644" y="1709704"/>
            <a:ext cx="4187819" cy="3209208"/>
            <a:chOff x="1520397" y="2824089"/>
            <a:chExt cx="2814243" cy="2156610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0397" y="2836602"/>
              <a:ext cx="2814243" cy="214409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3085616" y="3372626"/>
              <a:ext cx="392037" cy="2181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682661" y="2824089"/>
              <a:ext cx="914053" cy="2181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856943" y="3845112"/>
              <a:ext cx="392037" cy="2181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3" name="Straight Connector 52"/>
          <p:cNvCxnSpPr>
            <a:stCxn id="51" idx="3"/>
            <a:endCxn id="18" idx="1"/>
          </p:cNvCxnSpPr>
          <p:nvPr/>
        </p:nvCxnSpPr>
        <p:spPr>
          <a:xfrm>
            <a:off x="2877914" y="3391403"/>
            <a:ext cx="2392896" cy="23375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235844" y="6509693"/>
            <a:ext cx="329872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000000"/>
                </a:solidFill>
              </a:rPr>
              <a:t>Increased displacement at constant load</a:t>
            </a:r>
          </a:p>
        </p:txBody>
      </p:sp>
      <p:cxnSp>
        <p:nvCxnSpPr>
          <p:cNvPr id="44" name="Straight Connector 43"/>
          <p:cNvCxnSpPr>
            <a:stCxn id="43" idx="3"/>
            <a:endCxn id="58" idx="1"/>
          </p:cNvCxnSpPr>
          <p:nvPr/>
        </p:nvCxnSpPr>
        <p:spPr>
          <a:xfrm flipV="1">
            <a:off x="3395370" y="1386043"/>
            <a:ext cx="1883689" cy="4859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0810" y="4918912"/>
            <a:ext cx="3250336" cy="1620000"/>
          </a:xfrm>
          <a:prstGeom prst="rect">
            <a:avLst/>
          </a:prstGeom>
        </p:spPr>
      </p:pic>
      <p:cxnSp>
        <p:nvCxnSpPr>
          <p:cNvPr id="45" name="Straight Connector 44"/>
          <p:cNvCxnSpPr>
            <a:stCxn id="10" idx="3"/>
            <a:endCxn id="66" idx="1"/>
          </p:cNvCxnSpPr>
          <p:nvPr/>
        </p:nvCxnSpPr>
        <p:spPr>
          <a:xfrm>
            <a:off x="3218197" y="2688306"/>
            <a:ext cx="2066274" cy="9441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8" name="Picture 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9059" y="576043"/>
            <a:ext cx="3261055" cy="1620000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5284471" y="4430315"/>
            <a:ext cx="3236675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000000"/>
                </a:solidFill>
              </a:rPr>
              <a:t>Small displacement at constant load</a:t>
            </a:r>
            <a:endParaRPr lang="en-GB" sz="1200" i="1" dirty="0">
              <a:solidFill>
                <a:srgbClr val="000000"/>
              </a:solidFill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4471" y="2822424"/>
            <a:ext cx="3261055" cy="162000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595776" y="4999583"/>
            <a:ext cx="38976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i="1" dirty="0">
                <a:solidFill>
                  <a:srgbClr val="000000"/>
                </a:solidFill>
              </a:rPr>
              <a:t>Transverse compressive stress-strain curve of the ten-stack sample (</a:t>
            </a:r>
            <a:r>
              <a:rPr lang="en-GB" sz="1400" i="1" dirty="0" err="1">
                <a:solidFill>
                  <a:srgbClr val="000000"/>
                </a:solidFill>
              </a:rPr>
              <a:t>V</a:t>
            </a:r>
            <a:r>
              <a:rPr lang="en-GB" sz="1400" i="1" baseline="-25000" dirty="0" err="1">
                <a:solidFill>
                  <a:srgbClr val="000000"/>
                </a:solidFill>
              </a:rPr>
              <a:t>strand</a:t>
            </a:r>
            <a:r>
              <a:rPr lang="en-GB" sz="1400" i="1" dirty="0">
                <a:solidFill>
                  <a:srgbClr val="000000"/>
                </a:solidFill>
              </a:rPr>
              <a:t>=</a:t>
            </a:r>
            <a:r>
              <a:rPr lang="en-GB" sz="1400" dirty="0">
                <a:solidFill>
                  <a:srgbClr val="000000"/>
                </a:solidFill>
              </a:rPr>
              <a:t>69.6%)</a:t>
            </a:r>
            <a:r>
              <a:rPr lang="en-GB" sz="1400" i="1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588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8421" y="127055"/>
            <a:ext cx="8353425" cy="1143000"/>
          </a:xfrm>
        </p:spPr>
        <p:txBody>
          <a:bodyPr anchor="t">
            <a:norm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+mn-lt"/>
              </a:rPr>
              <a:t>Effect of epoxy volume fraction on transverse ten-stack 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stiffness  (first loading cycle)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sz="half" idx="4294967295"/>
                <p:extLst>
                  <p:ext uri="{D42A27DB-BD31-4B8C-83A1-F6EECF244321}">
                    <p14:modId xmlns:p14="http://schemas.microsoft.com/office/powerpoint/2010/main" val="3057742947"/>
                  </p:ext>
                </p:extLst>
              </p:nvPr>
            </p:nvGraphicFramePr>
            <p:xfrm>
              <a:off x="4575399" y="3812113"/>
              <a:ext cx="4206240" cy="144484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402080">
                      <a:extLst>
                        <a:ext uri="{9D8B030D-6E8A-4147-A177-3AD203B41FA5}">
                          <a16:colId xmlns:a16="http://schemas.microsoft.com/office/drawing/2014/main" val="4128221179"/>
                        </a:ext>
                      </a:extLst>
                    </a:gridCol>
                    <a:gridCol w="1402080">
                      <a:extLst>
                        <a:ext uri="{9D8B030D-6E8A-4147-A177-3AD203B41FA5}">
                          <a16:colId xmlns:a16="http://schemas.microsoft.com/office/drawing/2014/main" val="3827438724"/>
                        </a:ext>
                      </a:extLst>
                    </a:gridCol>
                    <a:gridCol w="1402080">
                      <a:extLst>
                        <a:ext uri="{9D8B030D-6E8A-4147-A177-3AD203B41FA5}">
                          <a16:colId xmlns:a16="http://schemas.microsoft.com/office/drawing/2014/main" val="2953353303"/>
                        </a:ext>
                      </a:extLst>
                    </a:gridCol>
                  </a:tblGrid>
                  <a:tr h="5304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Compaction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level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HT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clearance</a:t>
                          </a:r>
                        </a:p>
                        <a:p>
                          <a:pPr algn="ctr"/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(mm)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4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strand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(%) 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38565681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High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14.6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74.3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22739999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Medium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14.8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72.8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892115"/>
                      </a:ext>
                    </a:extLst>
                  </a:tr>
                  <a:tr h="270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Low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15.0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69.6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452303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sz="half" idx="4294967295"/>
                <p:extLst>
                  <p:ext uri="{D42A27DB-BD31-4B8C-83A1-F6EECF244321}">
                    <p14:modId xmlns:p14="http://schemas.microsoft.com/office/powerpoint/2010/main" val="3057742947"/>
                  </p:ext>
                </p:extLst>
              </p:nvPr>
            </p:nvGraphicFramePr>
            <p:xfrm>
              <a:off x="4575399" y="3812113"/>
              <a:ext cx="4206240" cy="144484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402080">
                      <a:extLst>
                        <a:ext uri="{9D8B030D-6E8A-4147-A177-3AD203B41FA5}">
                          <a16:colId xmlns:a16="http://schemas.microsoft.com/office/drawing/2014/main" val="4128221179"/>
                        </a:ext>
                      </a:extLst>
                    </a:gridCol>
                    <a:gridCol w="1402080">
                      <a:extLst>
                        <a:ext uri="{9D8B030D-6E8A-4147-A177-3AD203B41FA5}">
                          <a16:colId xmlns:a16="http://schemas.microsoft.com/office/drawing/2014/main" val="3827438724"/>
                        </a:ext>
                      </a:extLst>
                    </a:gridCol>
                    <a:gridCol w="1402080">
                      <a:extLst>
                        <a:ext uri="{9D8B030D-6E8A-4147-A177-3AD203B41FA5}">
                          <a16:colId xmlns:a16="http://schemas.microsoft.com/office/drawing/2014/main" val="2953353303"/>
                        </a:ext>
                      </a:extLst>
                    </a:gridCol>
                  </a:tblGrid>
                  <a:tr h="5304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Compaction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level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HT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clearance</a:t>
                          </a:r>
                        </a:p>
                        <a:p>
                          <a:pPr algn="ctr"/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(mm)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870" t="-1149" r="-870" b="-1850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856568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High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14.6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74.3</a:t>
                          </a:r>
                          <a:endParaRPr lang="en-GB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2273999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Medium</a:t>
                          </a:r>
                          <a:r>
                            <a:rPr lang="en-GB" sz="1400" baseline="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endParaRPr lang="en-GB" sz="1400" dirty="0" smtClean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14.8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72.8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89211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Low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15.0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000000"/>
                              </a:solidFill>
                            </a:rPr>
                            <a:t>69.6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452303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487863" y="1455315"/>
            <a:ext cx="4656137" cy="4351337"/>
          </a:xfrm>
        </p:spPr>
        <p:txBody>
          <a:bodyPr>
            <a:normAutofit/>
          </a:bodyPr>
          <a:lstStyle/>
          <a:p>
            <a:pPr marL="182563" indent="-144463">
              <a:buClrTx/>
            </a:pPr>
            <a:r>
              <a:rPr lang="en-GB" sz="1600" dirty="0" smtClean="0">
                <a:solidFill>
                  <a:srgbClr val="000000"/>
                </a:solidFill>
              </a:rPr>
              <a:t>Samples with three different compaction levels during RHT have been investigated.</a:t>
            </a:r>
          </a:p>
          <a:p>
            <a:pPr marL="182563" indent="-144463"/>
            <a:r>
              <a:rPr lang="en-GB" sz="1600" dirty="0" smtClean="0">
                <a:solidFill>
                  <a:srgbClr val="000000"/>
                </a:solidFill>
              </a:rPr>
              <a:t>The stiffness increases </a:t>
            </a:r>
            <a:r>
              <a:rPr lang="en-GB" sz="1600" dirty="0">
                <a:solidFill>
                  <a:srgbClr val="000000"/>
                </a:solidFill>
              </a:rPr>
              <a:t>with increasing unloading stress</a:t>
            </a:r>
            <a:r>
              <a:rPr lang="en-GB" sz="1600" dirty="0" smtClean="0">
                <a:solidFill>
                  <a:srgbClr val="000000"/>
                </a:solidFill>
              </a:rPr>
              <a:t>.</a:t>
            </a:r>
          </a:p>
          <a:p>
            <a:pPr marL="182563" indent="-144463">
              <a:buClrTx/>
            </a:pPr>
            <a:r>
              <a:rPr lang="en-GB" sz="1600" dirty="0" smtClean="0">
                <a:solidFill>
                  <a:srgbClr val="000000"/>
                </a:solidFill>
              </a:rPr>
              <a:t>The stiffness in transverse direction increases with increasing compaction level during RHT and varies </a:t>
            </a:r>
            <a:r>
              <a:rPr lang="en-GB" sz="1600" dirty="0">
                <a:solidFill>
                  <a:srgbClr val="000000"/>
                </a:solidFill>
              </a:rPr>
              <a:t>between 40 - 60 </a:t>
            </a:r>
            <a:r>
              <a:rPr lang="en-GB" sz="1600" dirty="0" err="1">
                <a:solidFill>
                  <a:srgbClr val="000000"/>
                </a:solidFill>
              </a:rPr>
              <a:t>GPa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58421" y="4722254"/>
            <a:ext cx="4008779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000000"/>
                </a:solidFill>
              </a:rPr>
              <a:t>Transverse stiffness of ten-stack samples with different epoxy volume fraction at </a:t>
            </a:r>
            <a:r>
              <a:rPr lang="en-GB" sz="1600" i="1" dirty="0">
                <a:solidFill>
                  <a:srgbClr val="000000"/>
                </a:solidFill>
              </a:rPr>
              <a:t>different unloading levels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33" y="1376154"/>
            <a:ext cx="4212554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83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8572" y="132099"/>
            <a:ext cx="8675877" cy="1137522"/>
          </a:xfrm>
        </p:spPr>
        <p:txBody>
          <a:bodyPr anchor="t">
            <a:normAutofit/>
          </a:bodyPr>
          <a:lstStyle/>
          <a:p>
            <a:pPr>
              <a:buClrTx/>
            </a:pPr>
            <a:r>
              <a:rPr lang="en-GB" sz="2400" dirty="0">
                <a:solidFill>
                  <a:srgbClr val="000000"/>
                </a:solidFill>
                <a:latin typeface="+mn-lt"/>
              </a:rPr>
              <a:t>Effect of load direction on the ten-stack 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stiffness (first loading cycle) 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0" y="1362075"/>
            <a:ext cx="3657600" cy="4349750"/>
          </a:xfrm>
        </p:spPr>
        <p:txBody>
          <a:bodyPr>
            <a:noAutofit/>
          </a:bodyPr>
          <a:lstStyle/>
          <a:p>
            <a:pPr marL="679751" lvl="1" indent="-231769">
              <a:buClrTx/>
            </a:pPr>
            <a:endParaRPr lang="en-GB" sz="1400" dirty="0"/>
          </a:p>
          <a:p>
            <a:pPr marL="36575" indent="0">
              <a:buNone/>
            </a:pPr>
            <a:endParaRPr lang="en-GB" sz="2400" dirty="0"/>
          </a:p>
          <a:p>
            <a:pPr marL="36575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891180" y="1340899"/>
            <a:ext cx="4001995" cy="1734198"/>
          </a:xfrm>
          <a:prstGeom prst="rect">
            <a:avLst/>
          </a:prstGeom>
        </p:spPr>
      </p:sp>
      <p:grpSp>
        <p:nvGrpSpPr>
          <p:cNvPr id="4" name="Group 3"/>
          <p:cNvGrpSpPr/>
          <p:nvPr/>
        </p:nvGrpSpPr>
        <p:grpSpPr>
          <a:xfrm>
            <a:off x="5949952" y="1923355"/>
            <a:ext cx="1983717" cy="1596034"/>
            <a:chOff x="6072535" y="1340899"/>
            <a:chExt cx="1983717" cy="1596034"/>
          </a:xfrm>
        </p:grpSpPr>
        <p:pic>
          <p:nvPicPr>
            <p:cNvPr id="17" name="Picture 16" descr="G:\Workspaces\f\fwolf\Projects\Publications\2018 - ASC\Pictures\DSC04675 - Copy.JP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8541" y="1340899"/>
              <a:ext cx="1484521" cy="159603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8" name="Straight Arrow Connector 17"/>
            <p:cNvCxnSpPr/>
            <p:nvPr/>
          </p:nvCxnSpPr>
          <p:spPr>
            <a:xfrm flipH="1" flipV="1">
              <a:off x="6526671" y="1852020"/>
              <a:ext cx="449133" cy="15694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6983652" y="2032784"/>
              <a:ext cx="1" cy="44876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6983652" y="1768166"/>
              <a:ext cx="291643" cy="2407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Text Box 53"/>
            <p:cNvSpPr txBox="1"/>
            <p:nvPr/>
          </p:nvSpPr>
          <p:spPr>
            <a:xfrm>
              <a:off x="6983653" y="2332481"/>
              <a:ext cx="1072599" cy="30203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400" dirty="0" smtClean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Transverse</a:t>
              </a:r>
              <a:endParaRPr lang="en-GB" sz="14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" name="Text Box 53"/>
            <p:cNvSpPr txBox="1"/>
            <p:nvPr/>
          </p:nvSpPr>
          <p:spPr>
            <a:xfrm>
              <a:off x="7032537" y="1466428"/>
              <a:ext cx="960002" cy="301738"/>
            </a:xfrm>
            <a:prstGeom prst="rect">
              <a:avLst/>
            </a:prstGeom>
            <a:noFill/>
            <a:ln w="6350">
              <a:noFill/>
            </a:ln>
            <a:effectLst>
              <a:glow rad="25400">
                <a:schemeClr val="bg1"/>
              </a:glow>
            </a:effectLst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Axial</a:t>
              </a:r>
              <a:endParaRPr lang="en-GB" sz="20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3" name="Text Box 53"/>
            <p:cNvSpPr txBox="1"/>
            <p:nvPr/>
          </p:nvSpPr>
          <p:spPr>
            <a:xfrm>
              <a:off x="6072535" y="1558934"/>
              <a:ext cx="960002" cy="30094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Radial</a:t>
              </a:r>
              <a:endParaRPr lang="en-GB" sz="20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258572" y="4823977"/>
            <a:ext cx="4432633" cy="375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>
                <a:solidFill>
                  <a:srgbClr val="000000"/>
                </a:solidFill>
              </a:rPr>
              <a:t>Stiffness in different </a:t>
            </a:r>
            <a:r>
              <a:rPr lang="en-GB" sz="1600" i="1" dirty="0" smtClean="0">
                <a:solidFill>
                  <a:srgbClr val="000000"/>
                </a:solidFill>
              </a:rPr>
              <a:t>load directions of a ten </a:t>
            </a:r>
            <a:r>
              <a:rPr lang="en-GB" sz="1600" i="1" dirty="0">
                <a:solidFill>
                  <a:srgbClr val="000000"/>
                </a:solidFill>
              </a:rPr>
              <a:t>stack (</a:t>
            </a:r>
            <a:r>
              <a:rPr lang="en-GB" sz="1600" i="1" dirty="0" err="1" smtClean="0">
                <a:solidFill>
                  <a:srgbClr val="000000"/>
                </a:solidFill>
              </a:rPr>
              <a:t>V</a:t>
            </a:r>
            <a:r>
              <a:rPr lang="en-GB" sz="1600" i="1" baseline="-25000" dirty="0" err="1" smtClean="0">
                <a:solidFill>
                  <a:srgbClr val="000000"/>
                </a:solidFill>
              </a:rPr>
              <a:t>strand</a:t>
            </a:r>
            <a:r>
              <a:rPr lang="en-GB" sz="1600" i="1" dirty="0" smtClean="0">
                <a:solidFill>
                  <a:srgbClr val="000000"/>
                </a:solidFill>
              </a:rPr>
              <a:t>=</a:t>
            </a:r>
            <a:r>
              <a:rPr lang="en-GB" sz="1600" dirty="0" smtClean="0">
                <a:solidFill>
                  <a:srgbClr val="000000"/>
                </a:solidFill>
              </a:rPr>
              <a:t>72.8%)</a:t>
            </a:r>
            <a:endParaRPr lang="en-GB" sz="1600" i="1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57188" y="4290053"/>
            <a:ext cx="4001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Stiffness is </a:t>
            </a:r>
            <a:r>
              <a:rPr lang="en-GB" sz="1600" dirty="0" smtClean="0">
                <a:solidFill>
                  <a:srgbClr val="000000"/>
                </a:solidFill>
              </a:rPr>
              <a:t>strongly dependent </a:t>
            </a:r>
            <a:r>
              <a:rPr lang="en-GB" sz="1600" dirty="0">
                <a:solidFill>
                  <a:srgbClr val="000000"/>
                </a:solidFill>
              </a:rPr>
              <a:t>to the </a:t>
            </a:r>
            <a:r>
              <a:rPr lang="en-GB" sz="1600" dirty="0" smtClean="0">
                <a:solidFill>
                  <a:srgbClr val="000000"/>
                </a:solidFill>
              </a:rPr>
              <a:t>load direction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Axial stiffness is 2 × transverse stiffness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Radial stiffness is </a:t>
            </a:r>
            <a:r>
              <a:rPr lang="en-GB" sz="1600" dirty="0">
                <a:solidFill>
                  <a:srgbClr val="000000"/>
                </a:solidFill>
              </a:rPr>
              <a:t>1.3 × </a:t>
            </a:r>
            <a:r>
              <a:rPr lang="en-GB" sz="1600" dirty="0" smtClean="0">
                <a:solidFill>
                  <a:srgbClr val="000000"/>
                </a:solidFill>
              </a:rPr>
              <a:t>transverse stiffness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908349" y="3539788"/>
            <a:ext cx="2066925" cy="375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 smtClean="0">
                <a:solidFill>
                  <a:srgbClr val="000000"/>
                </a:solidFill>
              </a:rPr>
              <a:t>Sample orientation</a:t>
            </a:r>
            <a:endParaRPr lang="en-GB" sz="1200" i="1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80" y="1444799"/>
            <a:ext cx="4800122" cy="32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99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4856" y="124310"/>
            <a:ext cx="8508144" cy="1143000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>
                <a:solidFill>
                  <a:srgbClr val="000000"/>
                </a:solidFill>
                <a:latin typeface="+mn-lt"/>
              </a:rPr>
              <a:t>Comparison of 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a first loaded and a reloaded ten-stack sample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0" y="1524000"/>
            <a:ext cx="3657600" cy="4349750"/>
          </a:xfrm>
        </p:spPr>
        <p:txBody>
          <a:bodyPr>
            <a:noAutofit/>
          </a:bodyPr>
          <a:lstStyle/>
          <a:p>
            <a:pPr marL="679751" lvl="1" indent="-231769">
              <a:buClrTx/>
            </a:pPr>
            <a:endParaRPr lang="en-GB" sz="1400" dirty="0"/>
          </a:p>
          <a:p>
            <a:pPr marL="36575" indent="0">
              <a:buNone/>
            </a:pPr>
            <a:endParaRPr lang="en-GB" sz="2400" dirty="0"/>
          </a:p>
          <a:p>
            <a:pPr marL="36575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370390" y="4515103"/>
            <a:ext cx="3923818" cy="5433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400" i="1" dirty="0">
                <a:solidFill>
                  <a:srgbClr val="000000"/>
                </a:solidFill>
              </a:rPr>
              <a:t>Transverse compressive stress-strain curve of the ten-stack sample (</a:t>
            </a:r>
            <a:r>
              <a:rPr lang="en-GB" sz="1400" i="1" dirty="0" err="1">
                <a:solidFill>
                  <a:srgbClr val="000000"/>
                </a:solidFill>
              </a:rPr>
              <a:t>V</a:t>
            </a:r>
            <a:r>
              <a:rPr lang="en-GB" sz="1400" i="1" baseline="-25000" dirty="0" err="1">
                <a:solidFill>
                  <a:srgbClr val="000000"/>
                </a:solidFill>
              </a:rPr>
              <a:t>strand</a:t>
            </a:r>
            <a:r>
              <a:rPr lang="en-GB" sz="1400" i="1" dirty="0">
                <a:solidFill>
                  <a:srgbClr val="000000"/>
                </a:solidFill>
              </a:rPr>
              <a:t>=</a:t>
            </a:r>
            <a:r>
              <a:rPr lang="en-GB" sz="1400" dirty="0">
                <a:solidFill>
                  <a:srgbClr val="000000"/>
                </a:solidFill>
              </a:rPr>
              <a:t>69.6</a:t>
            </a:r>
            <a:r>
              <a:rPr lang="en-GB" sz="1400" dirty="0" smtClean="0">
                <a:solidFill>
                  <a:srgbClr val="000000"/>
                </a:solidFill>
              </a:rPr>
              <a:t>%)</a:t>
            </a:r>
            <a:r>
              <a:rPr lang="en-GB" sz="1400" i="1" dirty="0" smtClean="0">
                <a:solidFill>
                  <a:srgbClr val="000000"/>
                </a:solidFill>
              </a:rPr>
              <a:t> </a:t>
            </a:r>
            <a:r>
              <a:rPr lang="en-GB" sz="1400" dirty="0" smtClean="0">
                <a:solidFill>
                  <a:srgbClr val="000000"/>
                </a:solidFill>
              </a:rPr>
              <a:t>(first loaded).</a:t>
            </a:r>
            <a:endParaRPr lang="en-GB" sz="1400" i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9325" y="4515103"/>
            <a:ext cx="3993675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000000"/>
                </a:solidFill>
              </a:rPr>
              <a:t>Transverse compressive stress-strain curve of the ten-stack sample (</a:t>
            </a:r>
            <a:r>
              <a:rPr lang="en-GB" sz="1400" i="1" dirty="0" err="1">
                <a:solidFill>
                  <a:srgbClr val="000000"/>
                </a:solidFill>
              </a:rPr>
              <a:t>V</a:t>
            </a:r>
            <a:r>
              <a:rPr lang="en-GB" sz="1400" i="1" baseline="-25000" dirty="0" err="1">
                <a:solidFill>
                  <a:srgbClr val="000000"/>
                </a:solidFill>
              </a:rPr>
              <a:t>strand</a:t>
            </a:r>
            <a:r>
              <a:rPr lang="en-GB" sz="1400" i="1" dirty="0">
                <a:solidFill>
                  <a:srgbClr val="000000"/>
                </a:solidFill>
              </a:rPr>
              <a:t>=</a:t>
            </a:r>
            <a:r>
              <a:rPr lang="en-GB" sz="1400" dirty="0">
                <a:solidFill>
                  <a:srgbClr val="000000"/>
                </a:solidFill>
              </a:rPr>
              <a:t>69.6</a:t>
            </a:r>
            <a:r>
              <a:rPr lang="en-GB" sz="1400" dirty="0" smtClean="0">
                <a:solidFill>
                  <a:srgbClr val="000000"/>
                </a:solidFill>
              </a:rPr>
              <a:t>%)</a:t>
            </a:r>
            <a:r>
              <a:rPr lang="en-GB" sz="1400" i="1" dirty="0" smtClean="0">
                <a:solidFill>
                  <a:srgbClr val="000000"/>
                </a:solidFill>
              </a:rPr>
              <a:t> </a:t>
            </a:r>
            <a:r>
              <a:rPr lang="en-GB" sz="1400" dirty="0" smtClean="0">
                <a:solidFill>
                  <a:srgbClr val="000000"/>
                </a:solidFill>
              </a:rPr>
              <a:t>(reloaded</a:t>
            </a:r>
            <a:r>
              <a:rPr lang="en-GB" sz="1400" dirty="0">
                <a:solidFill>
                  <a:srgbClr val="000000"/>
                </a:solidFill>
              </a:rPr>
              <a:t>).</a:t>
            </a:r>
            <a:endParaRPr lang="en-GB" sz="1400" i="1" dirty="0">
              <a:solidFill>
                <a:srgbClr val="000000"/>
              </a:solidFill>
            </a:endParaRPr>
          </a:p>
          <a:p>
            <a:pPr algn="just"/>
            <a:endParaRPr lang="en-GB" sz="1400" i="1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68257"/>
            <a:ext cx="8881532" cy="314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88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4856" y="124310"/>
            <a:ext cx="8508144" cy="1143000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>
                <a:solidFill>
                  <a:srgbClr val="000000"/>
                </a:solidFill>
                <a:latin typeface="+mn-lt"/>
              </a:rPr>
              <a:t>Comparison of 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ten-stack 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and 11 T coil segment 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stiffness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0" y="1524000"/>
            <a:ext cx="3657600" cy="4349750"/>
          </a:xfrm>
        </p:spPr>
        <p:txBody>
          <a:bodyPr>
            <a:noAutofit/>
          </a:bodyPr>
          <a:lstStyle/>
          <a:p>
            <a:pPr marL="679751" lvl="1" indent="-231769">
              <a:buClrTx/>
            </a:pPr>
            <a:endParaRPr lang="en-GB" sz="1400" dirty="0"/>
          </a:p>
          <a:p>
            <a:pPr marL="36575" indent="0">
              <a:buNone/>
            </a:pPr>
            <a:endParaRPr lang="en-GB" sz="2400" dirty="0"/>
          </a:p>
          <a:p>
            <a:pPr marL="36575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60169" y="5315221"/>
            <a:ext cx="4172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Stiffness is dependent from the loading level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Strong creep behaviour starting at </a:t>
            </a:r>
            <a:r>
              <a:rPr lang="en-GB" sz="1600" dirty="0" smtClean="0">
                <a:solidFill>
                  <a:srgbClr val="000000"/>
                </a:solidFill>
              </a:rPr>
              <a:t>125 </a:t>
            </a:r>
            <a:r>
              <a:rPr lang="en-GB" sz="1600" dirty="0">
                <a:solidFill>
                  <a:srgbClr val="000000"/>
                </a:solidFill>
              </a:rPr>
              <a:t>MPa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121" y="1083299"/>
            <a:ext cx="3744000" cy="3638481"/>
          </a:xfrm>
          <a:prstGeom prst="rect">
            <a:avLst/>
          </a:prstGeom>
          <a:ln>
            <a:noFill/>
          </a:ln>
        </p:spPr>
      </p:pic>
      <p:sp>
        <p:nvSpPr>
          <p:cNvPr id="28" name="Rectangle 27"/>
          <p:cNvSpPr/>
          <p:nvPr/>
        </p:nvSpPr>
        <p:spPr>
          <a:xfrm>
            <a:off x="742949" y="4856544"/>
            <a:ext cx="3500171" cy="25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 smtClean="0">
                <a:solidFill>
                  <a:srgbClr val="000000"/>
                </a:solidFill>
              </a:rPr>
              <a:t>Transverse compressive </a:t>
            </a:r>
            <a:r>
              <a:rPr lang="en-GB" sz="1400" i="1" dirty="0">
                <a:solidFill>
                  <a:srgbClr val="000000"/>
                </a:solidFill>
              </a:rPr>
              <a:t>stress strain measurement of </a:t>
            </a:r>
            <a:r>
              <a:rPr lang="en-GB" sz="1400" i="1" dirty="0" smtClean="0">
                <a:solidFill>
                  <a:srgbClr val="000000"/>
                </a:solidFill>
              </a:rPr>
              <a:t>11 T dipole coil </a:t>
            </a:r>
            <a:r>
              <a:rPr lang="en-GB" sz="1400" i="1" dirty="0">
                <a:solidFill>
                  <a:srgbClr val="000000"/>
                </a:solidFill>
              </a:rPr>
              <a:t>segment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89194" y="4720934"/>
            <a:ext cx="4397791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solidFill>
                  <a:srgbClr val="000000"/>
                </a:solidFill>
              </a:rPr>
              <a:t>Transverse compressive stiffness comparison of </a:t>
            </a:r>
            <a:r>
              <a:rPr lang="en-GB" sz="1400" i="1" dirty="0" smtClean="0">
                <a:solidFill>
                  <a:srgbClr val="000000"/>
                </a:solidFill>
              </a:rPr>
              <a:t>ten-stacks </a:t>
            </a:r>
            <a:r>
              <a:rPr lang="en-GB" sz="1400" i="1" dirty="0">
                <a:solidFill>
                  <a:srgbClr val="000000"/>
                </a:solidFill>
              </a:rPr>
              <a:t>with different wire volume </a:t>
            </a:r>
            <a:r>
              <a:rPr lang="en-GB" sz="1400" i="1" dirty="0" smtClean="0">
                <a:solidFill>
                  <a:srgbClr val="000000"/>
                </a:solidFill>
              </a:rPr>
              <a:t>fraction and 11T coil </a:t>
            </a:r>
            <a:r>
              <a:rPr lang="en-GB" sz="1400" i="1" dirty="0" err="1" smtClean="0">
                <a:solidFill>
                  <a:srgbClr val="000000"/>
                </a:solidFill>
              </a:rPr>
              <a:t>segemt</a:t>
            </a:r>
            <a:r>
              <a:rPr lang="en-GB" sz="1400" i="1" dirty="0" smtClean="0">
                <a:solidFill>
                  <a:srgbClr val="000000"/>
                </a:solidFill>
              </a:rPr>
              <a:t>. </a:t>
            </a:r>
            <a:endParaRPr lang="en-GB" sz="1400" i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69325" y="5315221"/>
            <a:ext cx="4237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Stiffness is </a:t>
            </a:r>
            <a:r>
              <a:rPr lang="en-GB" sz="1600" dirty="0" smtClean="0">
                <a:solidFill>
                  <a:srgbClr val="000000"/>
                </a:solidFill>
              </a:rPr>
              <a:t>depended </a:t>
            </a:r>
            <a:r>
              <a:rPr lang="en-GB" sz="1600" dirty="0">
                <a:solidFill>
                  <a:srgbClr val="000000"/>
                </a:solidFill>
              </a:rPr>
              <a:t>to the </a:t>
            </a:r>
            <a:r>
              <a:rPr lang="en-GB" sz="1600" dirty="0" smtClean="0">
                <a:solidFill>
                  <a:srgbClr val="000000"/>
                </a:solidFill>
              </a:rPr>
              <a:t>unloading stress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793" y="1083299"/>
            <a:ext cx="4241950" cy="3638482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276515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2413" y="120974"/>
            <a:ext cx="8226425" cy="939800"/>
          </a:xfrm>
        </p:spPr>
        <p:txBody>
          <a:bodyPr anchor="t">
            <a:normAutofit/>
          </a:bodyPr>
          <a:lstStyle/>
          <a:p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Content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258574" y="1107268"/>
            <a:ext cx="8228013" cy="4667250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The samples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Stress-strain measurements in tension and in compression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Determination of elastic modulus from stress-strain curves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Setups </a:t>
            </a:r>
            <a:r>
              <a:rPr lang="en-GB" sz="1800" dirty="0">
                <a:solidFill>
                  <a:srgbClr val="000000"/>
                </a:solidFill>
              </a:rPr>
              <a:t>used for stress-strain measurements in compression and validation </a:t>
            </a:r>
            <a:r>
              <a:rPr lang="en-GB" sz="1800" dirty="0" smtClean="0">
                <a:solidFill>
                  <a:srgbClr val="000000"/>
                </a:solidFill>
              </a:rPr>
              <a:t>tests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Axial tensile stress-strain measurements of Nb</a:t>
            </a:r>
            <a:r>
              <a:rPr lang="en-GB" sz="1800" baseline="-25000" dirty="0" smtClean="0">
                <a:solidFill>
                  <a:srgbClr val="000000"/>
                </a:solidFill>
              </a:rPr>
              <a:t>3</a:t>
            </a:r>
            <a:r>
              <a:rPr lang="en-GB" sz="1800" dirty="0" smtClean="0">
                <a:solidFill>
                  <a:srgbClr val="000000"/>
                </a:solidFill>
              </a:rPr>
              <a:t>Sn wires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Estimation of axial ten stack stiffness by the rule of mixtures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Effect of epoxy volume fraction on axial ten-stack stiffness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Effect </a:t>
            </a:r>
            <a:r>
              <a:rPr lang="en-GB" sz="1800" dirty="0">
                <a:solidFill>
                  <a:srgbClr val="000000"/>
                </a:solidFill>
              </a:rPr>
              <a:t>of unloading stress on ten-stack stiffness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Effect </a:t>
            </a:r>
            <a:r>
              <a:rPr lang="en-GB" sz="1800" dirty="0">
                <a:solidFill>
                  <a:srgbClr val="000000"/>
                </a:solidFill>
              </a:rPr>
              <a:t>of epoxy volume fraction on </a:t>
            </a:r>
            <a:r>
              <a:rPr lang="en-GB" sz="1800" dirty="0" smtClean="0">
                <a:solidFill>
                  <a:srgbClr val="000000"/>
                </a:solidFill>
              </a:rPr>
              <a:t>transverse </a:t>
            </a:r>
            <a:r>
              <a:rPr lang="en-GB" sz="1800" dirty="0">
                <a:solidFill>
                  <a:srgbClr val="000000"/>
                </a:solidFill>
              </a:rPr>
              <a:t>ten-stack </a:t>
            </a:r>
            <a:r>
              <a:rPr lang="en-GB" sz="1800" dirty="0" smtClean="0">
                <a:solidFill>
                  <a:srgbClr val="000000"/>
                </a:solidFill>
              </a:rPr>
              <a:t>stiffness</a:t>
            </a:r>
          </a:p>
          <a:p>
            <a:pPr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Load direction dependency of the ten-stack stiffness</a:t>
            </a:r>
          </a:p>
          <a:p>
            <a:r>
              <a:rPr lang="en-GB" sz="1800" dirty="0">
                <a:solidFill>
                  <a:srgbClr val="000000"/>
                </a:solidFill>
              </a:rPr>
              <a:t>Comparison of ten-stack and 11 T coil segment stiffness</a:t>
            </a:r>
          </a:p>
          <a:p>
            <a:pPr marL="0" indent="0">
              <a:buClrTx/>
              <a:buNone/>
            </a:pPr>
            <a:r>
              <a:rPr lang="en-GB" sz="180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76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3637"/>
            <a:ext cx="8226425" cy="939800"/>
          </a:xfrm>
        </p:spPr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Conclusion I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3250" y="1168400"/>
            <a:ext cx="8359775" cy="4667250"/>
          </a:xfrm>
        </p:spPr>
        <p:txBody>
          <a:bodyPr>
            <a:noAutofit/>
          </a:bodyPr>
          <a:lstStyle/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en-GB" sz="1800" dirty="0" smtClean="0">
                <a:solidFill>
                  <a:srgbClr val="000000"/>
                </a:solidFill>
              </a:rPr>
              <a:t>Good </a:t>
            </a:r>
            <a:r>
              <a:rPr lang="en-GB" sz="1800" dirty="0">
                <a:solidFill>
                  <a:srgbClr val="000000"/>
                </a:solidFill>
              </a:rPr>
              <a:t>agreement of the stiffness results for identical Nb</a:t>
            </a:r>
            <a:r>
              <a:rPr lang="en-GB" sz="1800" baseline="-25000" dirty="0">
                <a:solidFill>
                  <a:srgbClr val="000000"/>
                </a:solidFill>
              </a:rPr>
              <a:t>3</a:t>
            </a:r>
            <a:r>
              <a:rPr lang="en-GB" sz="1800" dirty="0">
                <a:solidFill>
                  <a:srgbClr val="000000"/>
                </a:solidFill>
              </a:rPr>
              <a:t>Sn Rutherford cable </a:t>
            </a:r>
            <a:r>
              <a:rPr lang="en-GB" sz="1800" dirty="0" smtClean="0">
                <a:solidFill>
                  <a:srgbClr val="000000"/>
                </a:solidFill>
              </a:rPr>
              <a:t>ten-stack samples measured </a:t>
            </a:r>
            <a:r>
              <a:rPr lang="en-GB" sz="1800" dirty="0">
                <a:solidFill>
                  <a:srgbClr val="000000"/>
                </a:solidFill>
              </a:rPr>
              <a:t>with two independent test </a:t>
            </a:r>
            <a:r>
              <a:rPr lang="en-GB" sz="1800" dirty="0" smtClean="0">
                <a:solidFill>
                  <a:srgbClr val="000000"/>
                </a:solidFill>
              </a:rPr>
              <a:t>set-ups.</a:t>
            </a: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dirty="0" smtClean="0"/>
              <a:t>In axial load direction the ten-stack stiffness can be predicted by the rule of mixtures assuming </a:t>
            </a:r>
            <a:r>
              <a:rPr lang="en-GB" sz="1800" dirty="0" err="1" smtClean="0"/>
              <a:t>iso</a:t>
            </a:r>
            <a:r>
              <a:rPr lang="en-GB" sz="1800" dirty="0" smtClean="0"/>
              <a:t>-strain conditions.</a:t>
            </a:r>
            <a:endParaRPr lang="en-GB" sz="1800" dirty="0"/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en-GB" sz="1800" dirty="0" smtClean="0">
                <a:solidFill>
                  <a:srgbClr val="000000"/>
                </a:solidFill>
              </a:rPr>
              <a:t>In </a:t>
            </a:r>
            <a:r>
              <a:rPr lang="en-GB" sz="1800" dirty="0">
                <a:solidFill>
                  <a:srgbClr val="000000"/>
                </a:solidFill>
              </a:rPr>
              <a:t>the 11 T coil block and in the ten-stack samples made of the same conductor and with similar epoxy volume fraction, the macroscopic stiffness and creep </a:t>
            </a:r>
            <a:r>
              <a:rPr lang="en-GB" sz="1800" dirty="0" smtClean="0">
                <a:solidFill>
                  <a:srgbClr val="000000"/>
                </a:solidFill>
              </a:rPr>
              <a:t>behaviour </a:t>
            </a:r>
            <a:r>
              <a:rPr lang="en-GB" sz="1800" dirty="0">
                <a:solidFill>
                  <a:srgbClr val="000000"/>
                </a:solidFill>
              </a:rPr>
              <a:t>under compressive loading are similar, suggesting that the ten-stack samples </a:t>
            </a:r>
            <a:r>
              <a:rPr lang="en-GB" sz="1800" dirty="0" smtClean="0">
                <a:solidFill>
                  <a:srgbClr val="000000"/>
                </a:solidFill>
              </a:rPr>
              <a:t>can represent </a:t>
            </a:r>
            <a:r>
              <a:rPr lang="en-GB" sz="1800" dirty="0">
                <a:solidFill>
                  <a:srgbClr val="000000"/>
                </a:solidFill>
              </a:rPr>
              <a:t>well </a:t>
            </a:r>
            <a:r>
              <a:rPr lang="en-GB" sz="1800" dirty="0" smtClean="0">
                <a:solidFill>
                  <a:srgbClr val="000000"/>
                </a:solidFill>
              </a:rPr>
              <a:t>the 11 T dipole conductor block.</a:t>
            </a:r>
            <a:endParaRPr lang="en-GB" sz="1800" dirty="0">
              <a:solidFill>
                <a:srgbClr val="000000"/>
              </a:solidFill>
            </a:endParaRP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It </a:t>
            </a:r>
            <a:r>
              <a:rPr lang="en-GB" sz="1800" dirty="0">
                <a:solidFill>
                  <a:srgbClr val="000000"/>
                </a:solidFill>
              </a:rPr>
              <a:t>remains to be studied if the test configuration of free-standing samples can represent the conductor loading in a magnet coil, where the conductor </a:t>
            </a:r>
            <a:r>
              <a:rPr lang="en-GB" sz="1800" dirty="0" smtClean="0">
                <a:solidFill>
                  <a:srgbClr val="000000"/>
                </a:solidFill>
              </a:rPr>
              <a:t>is constrained </a:t>
            </a:r>
            <a:r>
              <a:rPr lang="en-GB" sz="1800" dirty="0">
                <a:solidFill>
                  <a:srgbClr val="000000"/>
                </a:solidFill>
              </a:rPr>
              <a:t>in axial and radial directions</a:t>
            </a:r>
            <a:r>
              <a:rPr lang="en-GB" sz="1800" dirty="0" smtClean="0">
                <a:solidFill>
                  <a:srgbClr val="000000"/>
                </a:solidFill>
              </a:rPr>
              <a:t>.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42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7471" y="123637"/>
            <a:ext cx="8226425" cy="939800"/>
          </a:xfrm>
        </p:spPr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Conclusion II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41339" y="1168400"/>
            <a:ext cx="8101011" cy="4667250"/>
          </a:xfrm>
        </p:spPr>
        <p:txBody>
          <a:bodyPr>
            <a:noAutofit/>
          </a:bodyPr>
          <a:lstStyle/>
          <a:p>
            <a:pPr marL="0" indent="0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en-GB" sz="1800" dirty="0">
                <a:solidFill>
                  <a:srgbClr val="000000"/>
                </a:solidFill>
              </a:rPr>
              <a:t>The ten stack stiffness depends on:</a:t>
            </a: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 smtClean="0">
                <a:solidFill>
                  <a:srgbClr val="000000"/>
                </a:solidFill>
              </a:rPr>
              <a:t>Epoxy volume fraction (depending on the sample compression </a:t>
            </a:r>
            <a:r>
              <a:rPr lang="en-GB" sz="1800" dirty="0">
                <a:solidFill>
                  <a:srgbClr val="000000"/>
                </a:solidFill>
              </a:rPr>
              <a:t>during the </a:t>
            </a:r>
            <a:r>
              <a:rPr lang="en-GB" sz="1800" dirty="0" smtClean="0">
                <a:solidFill>
                  <a:srgbClr val="000000"/>
                </a:solidFill>
              </a:rPr>
              <a:t>RHT) </a:t>
            </a:r>
            <a:endParaRPr lang="en-GB" sz="1800" dirty="0">
              <a:solidFill>
                <a:srgbClr val="000000"/>
              </a:solidFill>
            </a:endParaRP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>
                <a:solidFill>
                  <a:srgbClr val="000000"/>
                </a:solidFill>
              </a:rPr>
              <a:t>The unloading stress </a:t>
            </a:r>
            <a:r>
              <a:rPr lang="en-GB" sz="1800" dirty="0" smtClean="0">
                <a:solidFill>
                  <a:srgbClr val="000000"/>
                </a:solidFill>
              </a:rPr>
              <a:t>level  </a:t>
            </a:r>
            <a:endParaRPr lang="en-GB" sz="1800" dirty="0">
              <a:solidFill>
                <a:srgbClr val="000000"/>
              </a:solidFill>
            </a:endParaRP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>
                <a:solidFill>
                  <a:srgbClr val="000000"/>
                </a:solidFill>
              </a:rPr>
              <a:t>The load </a:t>
            </a:r>
            <a:r>
              <a:rPr lang="en-GB" sz="1800" dirty="0" smtClean="0">
                <a:solidFill>
                  <a:srgbClr val="000000"/>
                </a:solidFill>
              </a:rPr>
              <a:t>history  </a:t>
            </a:r>
            <a:endParaRPr lang="en-GB" sz="1800" dirty="0">
              <a:solidFill>
                <a:srgbClr val="000000"/>
              </a:solidFill>
            </a:endParaRP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>
                <a:solidFill>
                  <a:srgbClr val="000000"/>
                </a:solidFill>
              </a:rPr>
              <a:t>The load direction (axial stiffness is </a:t>
            </a:r>
            <a:r>
              <a:rPr lang="en-GB" sz="1800" dirty="0" smtClean="0">
                <a:solidFill>
                  <a:srgbClr val="000000"/>
                </a:solidFill>
              </a:rPr>
              <a:t>2 × </a:t>
            </a:r>
            <a:r>
              <a:rPr lang="en-GB" sz="1800" dirty="0">
                <a:solidFill>
                  <a:srgbClr val="000000"/>
                </a:solidFill>
              </a:rPr>
              <a:t>transverse stiffness, radial stiffness is </a:t>
            </a:r>
            <a:r>
              <a:rPr lang="en-GB" sz="1800" dirty="0" smtClean="0">
                <a:solidFill>
                  <a:srgbClr val="000000"/>
                </a:solidFill>
              </a:rPr>
              <a:t>1.3 × </a:t>
            </a:r>
            <a:r>
              <a:rPr lang="en-GB" sz="1800" dirty="0">
                <a:solidFill>
                  <a:srgbClr val="000000"/>
                </a:solidFill>
              </a:rPr>
              <a:t>transverse stiffness). </a:t>
            </a:r>
            <a:endParaRPr lang="en-GB" sz="1800" dirty="0" smtClean="0">
              <a:solidFill>
                <a:srgbClr val="000000"/>
              </a:solidFill>
            </a:endParaRP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endParaRPr lang="en-GB" sz="1800" dirty="0">
              <a:solidFill>
                <a:srgbClr val="000000"/>
              </a:solidFill>
            </a:endParaRP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endParaRPr lang="en-GB" sz="1800" dirty="0">
              <a:solidFill>
                <a:srgbClr val="000000"/>
              </a:solidFill>
            </a:endParaRP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>
                <a:solidFill>
                  <a:srgbClr val="000000"/>
                </a:solidFill>
              </a:rPr>
              <a:t>The </a:t>
            </a:r>
            <a:r>
              <a:rPr lang="en-GB" sz="1800" dirty="0" smtClean="0">
                <a:solidFill>
                  <a:srgbClr val="000000"/>
                </a:solidFill>
              </a:rPr>
              <a:t>transverse </a:t>
            </a:r>
            <a:r>
              <a:rPr lang="en-GB" sz="1800" dirty="0">
                <a:solidFill>
                  <a:srgbClr val="000000"/>
                </a:solidFill>
              </a:rPr>
              <a:t>stiffness </a:t>
            </a:r>
            <a:r>
              <a:rPr lang="en-GB" sz="1800" dirty="0" smtClean="0">
                <a:solidFill>
                  <a:srgbClr val="000000"/>
                </a:solidFill>
              </a:rPr>
              <a:t>of 11 </a:t>
            </a:r>
            <a:r>
              <a:rPr lang="en-GB" sz="1800" dirty="0">
                <a:solidFill>
                  <a:srgbClr val="000000"/>
                </a:solidFill>
              </a:rPr>
              <a:t>T dipole coil block </a:t>
            </a:r>
            <a:r>
              <a:rPr lang="en-GB" sz="1800" dirty="0" smtClean="0">
                <a:solidFill>
                  <a:srgbClr val="000000"/>
                </a:solidFill>
              </a:rPr>
              <a:t>corresponds with that of </a:t>
            </a:r>
            <a:r>
              <a:rPr lang="en-GB" sz="1800" dirty="0">
                <a:solidFill>
                  <a:srgbClr val="000000"/>
                </a:solidFill>
              </a:rPr>
              <a:t>the ten stack samples with </a:t>
            </a:r>
            <a:r>
              <a:rPr lang="en-GB" sz="1800" dirty="0" smtClean="0">
                <a:solidFill>
                  <a:srgbClr val="000000"/>
                </a:solidFill>
              </a:rPr>
              <a:t>similar epoxy volume fraction.</a:t>
            </a:r>
          </a:p>
          <a:p>
            <a:pPr marL="285744" lvl="2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0000"/>
            </a:pPr>
            <a:r>
              <a:rPr lang="en-GB" sz="1800" dirty="0" smtClean="0">
                <a:solidFill>
                  <a:srgbClr val="000000"/>
                </a:solidFill>
              </a:rPr>
              <a:t>A </a:t>
            </a:r>
            <a:r>
              <a:rPr lang="en-GB" sz="1800" dirty="0">
                <a:solidFill>
                  <a:srgbClr val="000000"/>
                </a:solidFill>
              </a:rPr>
              <a:t>strong creep behaviour is observed when the transversal load exceeds about 125 MPa.</a:t>
            </a:r>
          </a:p>
          <a:p>
            <a:pPr marL="285744" lvl="1" indent="-285744">
              <a:lnSpc>
                <a:spcPts val="2000"/>
              </a:lnSpc>
              <a:spcBef>
                <a:spcPts val="0"/>
              </a:spcBef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endParaRPr lang="en-GB" sz="1800" dirty="0">
              <a:solidFill>
                <a:srgbClr val="000000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23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3637"/>
            <a:ext cx="8226425" cy="939800"/>
          </a:xfrm>
        </p:spPr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Some open questions and outlook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3250" y="1168400"/>
            <a:ext cx="8359775" cy="4667250"/>
          </a:xfrm>
        </p:spPr>
        <p:txBody>
          <a:bodyPr>
            <a:noAutofit/>
          </a:bodyPr>
          <a:lstStyle/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0000"/>
                </a:solidFill>
              </a:rPr>
              <a:t>How is the load case of free standing ten-stack samples related to the loading  of constraint coils in a magnet?</a:t>
            </a: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0000"/>
                </a:solidFill>
              </a:rPr>
              <a:t>What is the conductor block stiffness at 4.2 K?</a:t>
            </a: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800" dirty="0" err="1" smtClean="0">
                <a:solidFill>
                  <a:srgbClr val="000000"/>
                </a:solidFill>
              </a:rPr>
              <a:t>What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is</a:t>
            </a:r>
            <a:r>
              <a:rPr lang="fr-CH" sz="1800" dirty="0" smtClean="0">
                <a:solidFill>
                  <a:srgbClr val="000000"/>
                </a:solidFill>
              </a:rPr>
              <a:t> the </a:t>
            </a:r>
            <a:r>
              <a:rPr lang="fr-CH" sz="1800" dirty="0" err="1" smtClean="0">
                <a:solidFill>
                  <a:srgbClr val="000000"/>
                </a:solidFill>
              </a:rPr>
              <a:t>effect</a:t>
            </a:r>
            <a:r>
              <a:rPr lang="fr-CH" sz="1800" dirty="0" smtClean="0">
                <a:solidFill>
                  <a:srgbClr val="000000"/>
                </a:solidFill>
              </a:rPr>
              <a:t> of the </a:t>
            </a:r>
            <a:r>
              <a:rPr lang="fr-CH" sz="1800" dirty="0" err="1" smtClean="0">
                <a:solidFill>
                  <a:srgbClr val="000000"/>
                </a:solidFill>
              </a:rPr>
              <a:t>load</a:t>
            </a:r>
            <a:r>
              <a:rPr lang="fr-CH" sz="1800" dirty="0" smtClean="0">
                <a:solidFill>
                  <a:srgbClr val="000000"/>
                </a:solidFill>
              </a:rPr>
              <a:t> rate?</a:t>
            </a: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sz="1800" dirty="0" err="1">
                <a:solidFill>
                  <a:srgbClr val="000000"/>
                </a:solidFill>
              </a:rPr>
              <a:t>What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is</a:t>
            </a:r>
            <a:r>
              <a:rPr lang="fr-CH" sz="1800" dirty="0">
                <a:solidFill>
                  <a:srgbClr val="000000"/>
                </a:solidFill>
              </a:rPr>
              <a:t> the </a:t>
            </a:r>
            <a:r>
              <a:rPr lang="fr-CH" sz="1800" dirty="0" err="1">
                <a:solidFill>
                  <a:srgbClr val="000000"/>
                </a:solidFill>
              </a:rPr>
              <a:t>effect</a:t>
            </a:r>
            <a:r>
              <a:rPr lang="fr-CH" sz="1800" dirty="0">
                <a:solidFill>
                  <a:srgbClr val="000000"/>
                </a:solidFill>
              </a:rPr>
              <a:t> of </a:t>
            </a:r>
            <a:r>
              <a:rPr lang="fr-CH" sz="1800" dirty="0" err="1">
                <a:solidFill>
                  <a:srgbClr val="000000"/>
                </a:solidFill>
              </a:rPr>
              <a:t>creep</a:t>
            </a:r>
            <a:r>
              <a:rPr lang="fr-CH" sz="1800" dirty="0" smtClean="0">
                <a:solidFill>
                  <a:srgbClr val="000000"/>
                </a:solidFill>
              </a:rPr>
              <a:t>?</a:t>
            </a:r>
            <a:endParaRPr lang="fr-CH" sz="1800" dirty="0">
              <a:solidFill>
                <a:srgbClr val="000000"/>
              </a:solidFill>
            </a:endParaRPr>
          </a:p>
          <a:p>
            <a:pPr marL="285744" indent="-285744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4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3" y="124526"/>
            <a:ext cx="8226425" cy="939800"/>
          </a:xfrm>
        </p:spPr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0825" y="1189119"/>
            <a:ext cx="8226425" cy="4667250"/>
          </a:xfrm>
        </p:spPr>
        <p:txBody>
          <a:bodyPr>
            <a:normAutofit/>
          </a:bodyPr>
          <a:lstStyle/>
          <a:p>
            <a:pPr marL="0" indent="0" defTabSz="357188">
              <a:buNone/>
            </a:pPr>
            <a:r>
              <a:rPr lang="en-GB" sz="1600" dirty="0" smtClean="0"/>
              <a:t>[1</a:t>
            </a:r>
            <a:r>
              <a:rPr lang="en-GB" sz="1600" dirty="0"/>
              <a:t>] </a:t>
            </a:r>
            <a:r>
              <a:rPr lang="en-GB" sz="1600" dirty="0" smtClean="0"/>
              <a:t>	C</a:t>
            </a:r>
            <a:r>
              <a:rPr lang="en-GB" sz="1600" dirty="0"/>
              <a:t>. Scheuerlein, F. Lackner, F. Savary, B. </a:t>
            </a:r>
            <a:r>
              <a:rPr lang="en-GB" sz="1600" dirty="0" err="1"/>
              <a:t>Rehmer</a:t>
            </a:r>
            <a:r>
              <a:rPr lang="en-GB" sz="1600" dirty="0"/>
              <a:t>, M. Finn, and P. </a:t>
            </a:r>
            <a:r>
              <a:rPr lang="en-GB" sz="1600" dirty="0" err="1"/>
              <a:t>Uhlemann</a:t>
            </a:r>
            <a:r>
              <a:rPr lang="en-GB" sz="1600" dirty="0" smtClean="0"/>
              <a:t>, “</a:t>
            </a:r>
            <a:r>
              <a:rPr lang="en-GB" sz="1600" dirty="0"/>
              <a:t>Mechanical </a:t>
            </a:r>
            <a:r>
              <a:rPr lang="en-GB" sz="1600" dirty="0" smtClean="0"/>
              <a:t>	properties </a:t>
            </a:r>
            <a:r>
              <a:rPr lang="en-GB" sz="1600" dirty="0"/>
              <a:t>of the HL-LHC 11 Tesla </a:t>
            </a:r>
            <a:r>
              <a:rPr lang="en-GB" sz="1600" dirty="0" smtClean="0"/>
              <a:t>Nb</a:t>
            </a:r>
            <a:r>
              <a:rPr lang="en-GB" sz="1600" baseline="-25000" dirty="0" smtClean="0"/>
              <a:t>3</a:t>
            </a:r>
            <a:r>
              <a:rPr lang="en-GB" sz="1600" dirty="0" smtClean="0"/>
              <a:t>Sn magnet constituent materials”, </a:t>
            </a:r>
            <a:r>
              <a:rPr lang="en-GB" sz="1600" dirty="0"/>
              <a:t>IEEE Trans. </a:t>
            </a:r>
            <a:r>
              <a:rPr lang="en-GB" sz="1600" dirty="0" smtClean="0"/>
              <a:t>Appl</a:t>
            </a:r>
            <a:r>
              <a:rPr lang="en-GB" sz="1600" dirty="0"/>
              <a:t>. </a:t>
            </a:r>
            <a:r>
              <a:rPr lang="en-GB" sz="1600" dirty="0" smtClean="0"/>
              <a:t>	</a:t>
            </a:r>
            <a:r>
              <a:rPr lang="en-GB" sz="1600" dirty="0" err="1" smtClean="0"/>
              <a:t>Supercond</a:t>
            </a:r>
            <a:r>
              <a:rPr lang="en-GB" sz="1600" dirty="0"/>
              <a:t>., vol. 27, no. 4, </a:t>
            </a:r>
            <a:r>
              <a:rPr lang="en-GB" sz="1600" dirty="0" smtClean="0"/>
              <a:t>Jun. 2017</a:t>
            </a:r>
            <a:r>
              <a:rPr lang="en-GB" sz="1600" dirty="0"/>
              <a:t>, Art. no. 4003007</a:t>
            </a:r>
            <a:r>
              <a:rPr lang="en-GB" sz="1600" dirty="0" smtClean="0"/>
              <a:t>.</a:t>
            </a:r>
          </a:p>
          <a:p>
            <a:pPr marL="0" indent="0" defTabSz="357188">
              <a:buNone/>
            </a:pPr>
            <a:r>
              <a:rPr lang="en-GB" sz="1600" dirty="0" smtClean="0"/>
              <a:t>[2]</a:t>
            </a:r>
            <a:r>
              <a:rPr lang="en-GB" sz="1600" dirty="0"/>
              <a:t>	Metals Handbook, Vol.2 - Properties and Selection: Nonferrous Alloys and Special-Purpose 	Materials, ASM International 10th Ed. 1990</a:t>
            </a:r>
            <a:r>
              <a:rPr lang="en-GB" sz="1600" dirty="0" smtClean="0"/>
              <a:t>.</a:t>
            </a:r>
          </a:p>
          <a:p>
            <a:pPr marL="0" indent="0" defTabSz="357188">
              <a:buNone/>
            </a:pPr>
            <a:r>
              <a:rPr lang="en-GB" sz="1600" dirty="0" smtClean="0"/>
              <a:t>[3] </a:t>
            </a:r>
            <a:r>
              <a:rPr lang="en-GB" sz="1600" dirty="0"/>
              <a:t>	C. Scheuerlein, B. </a:t>
            </a:r>
            <a:r>
              <a:rPr lang="en-GB" sz="1600" dirty="0" err="1"/>
              <a:t>Fedelich</a:t>
            </a:r>
            <a:r>
              <a:rPr lang="en-GB" sz="1600" dirty="0"/>
              <a:t>, P. Alknes, G. </a:t>
            </a:r>
            <a:r>
              <a:rPr lang="en-GB" sz="1600" dirty="0" err="1"/>
              <a:t>Arnau</a:t>
            </a:r>
            <a:r>
              <a:rPr lang="en-GB" sz="1600" dirty="0"/>
              <a:t>, R. </a:t>
            </a:r>
            <a:r>
              <a:rPr lang="en-GB" sz="1600" dirty="0" err="1"/>
              <a:t>Bjoerstad</a:t>
            </a:r>
            <a:r>
              <a:rPr lang="en-GB" sz="1600" dirty="0"/>
              <a:t>, and B. </a:t>
            </a:r>
            <a:r>
              <a:rPr lang="en-GB" sz="1600" dirty="0" err="1"/>
              <a:t>Bordini</a:t>
            </a:r>
            <a:r>
              <a:rPr lang="en-GB" sz="1600" dirty="0"/>
              <a:t>, “Elastic 	anisotropy in multifilament Nb</a:t>
            </a:r>
            <a:r>
              <a:rPr lang="en-GB" sz="1600" baseline="-25000" dirty="0"/>
              <a:t>3</a:t>
            </a:r>
            <a:r>
              <a:rPr lang="en-GB" sz="1600" dirty="0"/>
              <a:t>Sn superconducting wires”, IEEE Trans. Appl. </a:t>
            </a:r>
            <a:r>
              <a:rPr lang="en-GB" sz="1600" dirty="0" err="1"/>
              <a:t>Supercond</a:t>
            </a:r>
            <a:r>
              <a:rPr lang="en-GB" sz="1600" dirty="0"/>
              <a:t>., 	vol. 25, no. 3, Jun. 2015, Art. no. 8400605.</a:t>
            </a:r>
          </a:p>
          <a:p>
            <a:pPr marL="0" indent="0" defTabSz="357188">
              <a:buNone/>
            </a:pPr>
            <a:r>
              <a:rPr lang="en-GB" sz="1600" dirty="0" smtClean="0"/>
              <a:t>[4]	Robert </a:t>
            </a:r>
            <a:r>
              <a:rPr lang="en-GB" sz="1600" dirty="0"/>
              <a:t>M. Jones, </a:t>
            </a:r>
            <a:r>
              <a:rPr lang="en-GB" sz="1600" dirty="0" smtClean="0"/>
              <a:t>“Mechanics </a:t>
            </a:r>
            <a:r>
              <a:rPr lang="en-GB" sz="1600" dirty="0"/>
              <a:t>of composite </a:t>
            </a:r>
            <a:r>
              <a:rPr lang="en-GB" sz="1600" dirty="0" smtClean="0"/>
              <a:t>materials”, Second edition, Taylor </a:t>
            </a:r>
            <a:r>
              <a:rPr lang="en-GB" sz="1600" dirty="0"/>
              <a:t>and </a:t>
            </a:r>
            <a:r>
              <a:rPr lang="en-GB" sz="1600" dirty="0" smtClean="0"/>
              <a:t>	Francis</a:t>
            </a:r>
            <a:r>
              <a:rPr lang="en-GB" sz="1600" dirty="0"/>
              <a:t>, </a:t>
            </a:r>
            <a:r>
              <a:rPr lang="en-GB" sz="1600" dirty="0" smtClean="0"/>
              <a:t>	Inc</a:t>
            </a:r>
            <a:r>
              <a:rPr lang="en-GB" sz="1600" dirty="0"/>
              <a:t>. London 1999</a:t>
            </a:r>
          </a:p>
          <a:p>
            <a:pPr marL="0" indent="0" defTabSz="357188">
              <a:buNone/>
            </a:pPr>
            <a:endParaRPr lang="en-GB" sz="1600" b="1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46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1861"/>
            <a:ext cx="8228012" cy="939800"/>
          </a:xfrm>
        </p:spPr>
        <p:txBody>
          <a:bodyPr anchor="t">
            <a:norm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+mn-lt"/>
              </a:rPr>
              <a:t>The 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8574" y="622671"/>
            <a:ext cx="8512175" cy="4667250"/>
          </a:xfrm>
        </p:spPr>
        <p:txBody>
          <a:bodyPr>
            <a:normAutofit/>
          </a:bodyPr>
          <a:lstStyle/>
          <a:p>
            <a:pPr marL="342900" indent="-342900" algn="just"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All samples are made of Nb</a:t>
            </a:r>
            <a:r>
              <a:rPr lang="en-GB" sz="1800" baseline="-25000" dirty="0">
                <a:solidFill>
                  <a:srgbClr val="000000"/>
                </a:solidFill>
              </a:rPr>
              <a:t>3</a:t>
            </a:r>
            <a:r>
              <a:rPr lang="en-GB" sz="1800" dirty="0">
                <a:solidFill>
                  <a:srgbClr val="000000"/>
                </a:solidFill>
              </a:rPr>
              <a:t>Sn 11 T dipole Rutherford cable.</a:t>
            </a:r>
          </a:p>
          <a:p>
            <a:pPr marL="342900" indent="-342900" algn="just"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Cube samples with approximate edge lengths of 15 mm and with parallel surfaces enable compression tests in axial, transverse and radial </a:t>
            </a:r>
            <a:r>
              <a:rPr lang="en-GB" sz="1800" dirty="0" smtClean="0">
                <a:solidFill>
                  <a:srgbClr val="000000"/>
                </a:solidFill>
              </a:rPr>
              <a:t>directions. </a:t>
            </a:r>
            <a:endParaRPr lang="en-GB" sz="1800" dirty="0">
              <a:solidFill>
                <a:srgbClr val="000000"/>
              </a:solidFill>
            </a:endParaRPr>
          </a:p>
          <a:p>
            <a:pPr marL="342900" indent="-342900" algn="just"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Ten-stack samples reacted in a dedicated </a:t>
            </a:r>
            <a:r>
              <a:rPr lang="en-GB" sz="1800" dirty="0" smtClean="0">
                <a:solidFill>
                  <a:srgbClr val="000000"/>
                </a:solidFill>
              </a:rPr>
              <a:t>mould with </a:t>
            </a:r>
            <a:r>
              <a:rPr lang="en-GB" sz="1800" dirty="0">
                <a:solidFill>
                  <a:srgbClr val="000000"/>
                </a:solidFill>
              </a:rPr>
              <a:t>three different levels of compaction, due to a clearance variation.</a:t>
            </a:r>
          </a:p>
          <a:p>
            <a:pPr marL="342900" indent="-342900" algn="just"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11 T dipole coil block machined out of the coil after magnet cold test, containing adjacent coil wedges to compensate the keystone angle.</a:t>
            </a:r>
          </a:p>
          <a:p>
            <a:pPr marL="342900" indent="-342900" algn="just"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The samples are impregnated with an epoxy resin system, so-called CTD-101K from Composite Technology Development, Inc.</a:t>
            </a:r>
          </a:p>
          <a:p>
            <a:pPr marL="342900" indent="-342900" algn="just">
              <a:spcBef>
                <a:spcPts val="0"/>
              </a:spcBef>
              <a:spcAft>
                <a:spcPts val="1200"/>
              </a:spcAft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All </a:t>
            </a:r>
            <a:r>
              <a:rPr lang="en-GB" sz="1800" dirty="0">
                <a:solidFill>
                  <a:srgbClr val="000000"/>
                </a:solidFill>
              </a:rPr>
              <a:t>samples have a Mica and S2 glass insulation</a:t>
            </a:r>
            <a:r>
              <a:rPr lang="en-GB" sz="1800" dirty="0" smtClean="0">
                <a:solidFill>
                  <a:srgbClr val="000000"/>
                </a:solidFill>
              </a:rPr>
              <a:t>.</a:t>
            </a:r>
          </a:p>
          <a:p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" name="Canvas 48"/>
          <p:cNvGrpSpPr/>
          <p:nvPr/>
        </p:nvGrpSpPr>
        <p:grpSpPr>
          <a:xfrm>
            <a:off x="5309917" y="4221606"/>
            <a:ext cx="3200400" cy="1386840"/>
            <a:chOff x="0" y="0"/>
            <a:chExt cx="3200400" cy="138684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3200400" cy="1386840"/>
            </a:xfrm>
            <a:prstGeom prst="rect">
              <a:avLst/>
            </a:prstGeom>
          </p:spPr>
        </p:sp>
        <p:pic>
          <p:nvPicPr>
            <p:cNvPr id="8" name="Picture 7" descr="G:\Workspaces\f\fwolf\Projects\Publications\2018 - ASC\Pictures\DSC04675 - Copy.JP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531" y="0"/>
              <a:ext cx="1187173" cy="12763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" name="Straight Arrow Connector 8"/>
            <p:cNvCxnSpPr/>
            <p:nvPr/>
          </p:nvCxnSpPr>
          <p:spPr>
            <a:xfrm flipH="1" flipV="1">
              <a:off x="1307904" y="408744"/>
              <a:ext cx="359172" cy="12550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1673352" y="553301"/>
              <a:ext cx="1" cy="3588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1673352" y="341686"/>
              <a:ext cx="233227" cy="1925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Text Box 53"/>
            <p:cNvSpPr txBox="1"/>
            <p:nvPr/>
          </p:nvSpPr>
          <p:spPr>
            <a:xfrm>
              <a:off x="1667076" y="514345"/>
              <a:ext cx="857759" cy="24154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000" dirty="0" smtClean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Transverse</a:t>
              </a:r>
              <a:endParaRPr lang="en-GB" sz="10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 Box 53"/>
            <p:cNvSpPr txBox="1"/>
            <p:nvPr/>
          </p:nvSpPr>
          <p:spPr>
            <a:xfrm>
              <a:off x="1712446" y="100386"/>
              <a:ext cx="767715" cy="241300"/>
            </a:xfrm>
            <a:prstGeom prst="rect">
              <a:avLst/>
            </a:prstGeom>
            <a:noFill/>
            <a:ln w="6350">
              <a:noFill/>
            </a:ln>
            <a:effectLst>
              <a:glow rad="25400">
                <a:schemeClr val="bg1"/>
              </a:glow>
            </a:effectLst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0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Axial</a:t>
              </a:r>
              <a:endParaRPr lang="en-GB" sz="12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 Box 53"/>
            <p:cNvSpPr txBox="1"/>
            <p:nvPr/>
          </p:nvSpPr>
          <p:spPr>
            <a:xfrm>
              <a:off x="1094422" y="157403"/>
              <a:ext cx="767715" cy="240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000" dirty="0">
                  <a:solidFill>
                    <a:srgbClr val="000000"/>
                  </a:solidFill>
                  <a:effectLst>
                    <a:glow rad="50800">
                      <a:schemeClr val="bg1"/>
                    </a:glo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Radial</a:t>
              </a:r>
              <a:endParaRPr lang="en-GB" sz="1200" dirty="0">
                <a:effectLst>
                  <a:glow rad="50800">
                    <a:schemeClr val="bg1"/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1489959" y="5854301"/>
            <a:ext cx="6881048" cy="5232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Nb</a:t>
            </a:r>
            <a:r>
              <a:rPr lang="en-GB" sz="1400" i="1" baseline="-25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3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Sn 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Rutherford cable sample types: (a) ten-stack, (b) 11 T dipole coil segment 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and</a:t>
            </a:r>
          </a:p>
          <a:p>
            <a:pPr algn="just"/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(c) non impregnated 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ten-stack 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(d) Sample orientations.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282200" y="4026733"/>
            <a:ext cx="3749040" cy="1776435"/>
            <a:chOff x="1190656" y="4314464"/>
            <a:chExt cx="3749040" cy="177643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78" r="7502" b="10156"/>
            <a:stretch/>
          </p:blipFill>
          <p:spPr>
            <a:xfrm>
              <a:off x="1190656" y="4314464"/>
              <a:ext cx="3749040" cy="1776435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1324297" y="4697629"/>
              <a:ext cx="419100" cy="369332"/>
            </a:xfrm>
            <a:prstGeom prst="rect">
              <a:avLst/>
            </a:prstGeom>
            <a:noFill/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  <a:effectLst>
                    <a:glow rad="63500">
                      <a:schemeClr val="bg1"/>
                    </a:glow>
                  </a:effectLst>
                </a:rPr>
                <a:t>a)</a:t>
              </a:r>
              <a:endParaRPr lang="en-GB" dirty="0">
                <a:solidFill>
                  <a:srgbClr val="000000"/>
                </a:solidFill>
                <a:effectLst>
                  <a:glow rad="63500">
                    <a:schemeClr val="bg1"/>
                  </a:glo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75479" y="4764263"/>
              <a:ext cx="419100" cy="369332"/>
            </a:xfrm>
            <a:prstGeom prst="rect">
              <a:avLst/>
            </a:prstGeom>
            <a:noFill/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  <a:effectLst>
                    <a:glow rad="63500">
                      <a:schemeClr val="bg1"/>
                    </a:glow>
                  </a:effectLst>
                </a:rPr>
                <a:t>b)</a:t>
              </a:r>
              <a:endParaRPr lang="en-GB" dirty="0">
                <a:solidFill>
                  <a:srgbClr val="000000"/>
                </a:solidFill>
                <a:effectLst>
                  <a:glow rad="63500">
                    <a:schemeClr val="bg1"/>
                  </a:glow>
                </a:effectLst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72011" y="4660911"/>
              <a:ext cx="419100" cy="369332"/>
            </a:xfrm>
            <a:prstGeom prst="rect">
              <a:avLst/>
            </a:prstGeom>
            <a:noFill/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  <a:effectLst>
                    <a:glow rad="63500">
                      <a:schemeClr val="bg1"/>
                    </a:glow>
                  </a:effectLst>
                </a:rPr>
                <a:t>c)</a:t>
              </a:r>
              <a:endParaRPr lang="en-GB" dirty="0">
                <a:solidFill>
                  <a:srgbClr val="000000"/>
                </a:solidFill>
                <a:effectLst>
                  <a:glow rad="63500">
                    <a:schemeClr val="bg1"/>
                  </a:glow>
                </a:effectLst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646834" y="4688740"/>
            <a:ext cx="419100" cy="369332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effectLst>
                  <a:glow rad="63500">
                    <a:schemeClr val="bg1"/>
                  </a:glow>
                </a:effectLst>
              </a:rPr>
              <a:t>d)</a:t>
            </a:r>
            <a:endParaRPr lang="en-GB" dirty="0">
              <a:solidFill>
                <a:srgbClr val="000000"/>
              </a:solidFill>
              <a:effectLst>
                <a:glow rad="63500">
                  <a:schemeClr val="bg1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817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 descr="Fi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6" t="8203" r="7292" b="11922"/>
          <a:stretch>
            <a:fillRect/>
          </a:stretch>
        </p:blipFill>
        <p:spPr bwMode="auto">
          <a:xfrm>
            <a:off x="122896" y="1299808"/>
            <a:ext cx="5682438" cy="29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\\CERN\dfs\Workspaces\s\Superconductors\Conferences\ASC-2018\Nb3Sn strain in 11 T coil vs applied stress\Sample photos\IMG_356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4" t="17865" r="34892" b="20885"/>
          <a:stretch/>
        </p:blipFill>
        <p:spPr bwMode="auto">
          <a:xfrm rot="5400000" flipH="1" flipV="1">
            <a:off x="6097664" y="1432678"/>
            <a:ext cx="2665712" cy="276053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2896" y="4236663"/>
            <a:ext cx="88620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spcAft>
                <a:spcPts val="600"/>
              </a:spcAft>
            </a:pP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(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a) Metallographic cross section of 11 T dipole coil 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CR107 with 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six conductor blocks. Courtesy M. Meyer, CERN. (b) 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Extracted conductor </a:t>
            </a:r>
            <a:r>
              <a:rPr lang="en-GB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block </a:t>
            </a:r>
            <a:r>
              <a:rPr lang="en-GB" sz="1400" i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sample used for compression tests. Courtesy CERN central workshop team.</a:t>
            </a:r>
            <a:endParaRPr lang="en-GB" sz="2400" i="1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971" y="125736"/>
            <a:ext cx="8565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11 T dipole conductor block segment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342850">
            <a:off x="2477585" y="2569995"/>
            <a:ext cx="1088749" cy="11828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3564610" y="2347993"/>
            <a:ext cx="2485643" cy="7051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127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335452"/>
            <a:ext cx="205740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5720" y="127348"/>
            <a:ext cx="8229600" cy="893762"/>
          </a:xfrm>
        </p:spPr>
        <p:txBody>
          <a:bodyPr anchor="t">
            <a:noAutofit/>
          </a:bodyPr>
          <a:lstStyle/>
          <a:p>
            <a:pPr>
              <a:buClrTx/>
            </a:pP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Stress-strain measurements in tension and in compression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4294967295"/>
          </p:nvPr>
        </p:nvSpPr>
        <p:spPr>
          <a:xfrm>
            <a:off x="255720" y="4414838"/>
            <a:ext cx="4410075" cy="838200"/>
          </a:xfrm>
        </p:spPr>
        <p:txBody>
          <a:bodyPr>
            <a:noAutofit/>
          </a:bodyPr>
          <a:lstStyle/>
          <a:p>
            <a:pPr marL="0" indent="0">
              <a:buClrTx/>
              <a:buNone/>
            </a:pPr>
            <a:r>
              <a:rPr lang="en-GB" sz="1600" b="0" i="1" dirty="0" smtClean="0">
                <a:solidFill>
                  <a:srgbClr val="000000"/>
                </a:solidFill>
              </a:rPr>
              <a:t>Comparison of tensile and compressive stress-strain curves of Ti-6Al-4V and DISCUP up to 0.5 % strain [1].</a:t>
            </a:r>
            <a:endParaRPr lang="en-GB" sz="1600" b="0" i="1" dirty="0">
              <a:solidFill>
                <a:srgbClr val="00000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294967295"/>
          </p:nvPr>
        </p:nvSpPr>
        <p:spPr>
          <a:xfrm>
            <a:off x="4591713" y="810549"/>
            <a:ext cx="4248150" cy="4959350"/>
          </a:xfrm>
        </p:spPr>
        <p:txBody>
          <a:bodyPr>
            <a:normAutofit fontScale="77500" lnSpcReduction="20000"/>
          </a:bodyPr>
          <a:lstStyle/>
          <a:p>
            <a:pPr marL="38100" indent="0">
              <a:buClrTx/>
              <a:buNone/>
            </a:pPr>
            <a:r>
              <a:rPr lang="en-GB" sz="2100" dirty="0" smtClean="0">
                <a:solidFill>
                  <a:srgbClr val="000000"/>
                </a:solidFill>
              </a:rPr>
              <a:t>Tensile tests:</a:t>
            </a:r>
          </a:p>
          <a:p>
            <a:pPr marL="182563" indent="-144463">
              <a:buClrTx/>
            </a:pPr>
            <a:r>
              <a:rPr lang="en-GB" sz="2100" dirty="0" smtClean="0">
                <a:solidFill>
                  <a:srgbClr val="000000"/>
                </a:solidFill>
              </a:rPr>
              <a:t>Flat </a:t>
            </a:r>
            <a:r>
              <a:rPr lang="en-GB" sz="2100" dirty="0">
                <a:solidFill>
                  <a:srgbClr val="000000"/>
                </a:solidFill>
              </a:rPr>
              <a:t>tensile test samples DIN 50125-E </a:t>
            </a:r>
            <a:r>
              <a:rPr lang="en-GB" sz="2100" dirty="0" smtClean="0">
                <a:solidFill>
                  <a:srgbClr val="000000"/>
                </a:solidFill>
              </a:rPr>
              <a:t>3mm </a:t>
            </a:r>
            <a:r>
              <a:rPr lang="en-GB" sz="2100" dirty="0">
                <a:solidFill>
                  <a:srgbClr val="000000"/>
                </a:solidFill>
              </a:rPr>
              <a:t>× </a:t>
            </a:r>
            <a:r>
              <a:rPr lang="en-GB" sz="2100" dirty="0" smtClean="0">
                <a:solidFill>
                  <a:srgbClr val="000000"/>
                </a:solidFill>
              </a:rPr>
              <a:t>8mm </a:t>
            </a:r>
            <a:r>
              <a:rPr lang="en-GB" sz="2100" dirty="0">
                <a:solidFill>
                  <a:srgbClr val="000000"/>
                </a:solidFill>
              </a:rPr>
              <a:t>× </a:t>
            </a:r>
            <a:r>
              <a:rPr lang="en-GB" sz="2100" dirty="0" smtClean="0">
                <a:solidFill>
                  <a:srgbClr val="000000"/>
                </a:solidFill>
              </a:rPr>
              <a:t>30mm</a:t>
            </a:r>
          </a:p>
          <a:p>
            <a:pPr marL="182563" indent="-144463">
              <a:buClrTx/>
            </a:pPr>
            <a:r>
              <a:rPr lang="en-GB" sz="2100" dirty="0" smtClean="0">
                <a:solidFill>
                  <a:srgbClr val="000000"/>
                </a:solidFill>
              </a:rPr>
              <a:t>Clip on extensometer with </a:t>
            </a:r>
            <a:r>
              <a:rPr lang="en-GB" sz="2100" dirty="0">
                <a:solidFill>
                  <a:srgbClr val="000000"/>
                </a:solidFill>
              </a:rPr>
              <a:t>25 mm gauge length</a:t>
            </a:r>
          </a:p>
          <a:p>
            <a:pPr marL="182563" indent="-144463">
              <a:buClrTx/>
            </a:pPr>
            <a:endParaRPr lang="en-GB" sz="2100" dirty="0" smtClean="0">
              <a:solidFill>
                <a:srgbClr val="000000"/>
              </a:solidFill>
            </a:endParaRPr>
          </a:p>
          <a:p>
            <a:pPr marL="38100" indent="0">
              <a:buClrTx/>
              <a:buNone/>
            </a:pPr>
            <a:r>
              <a:rPr lang="en-GB" sz="2100" dirty="0" smtClean="0">
                <a:solidFill>
                  <a:srgbClr val="000000"/>
                </a:solidFill>
              </a:rPr>
              <a:t>Compression tests</a:t>
            </a:r>
          </a:p>
          <a:p>
            <a:pPr marL="182563" indent="-144463">
              <a:buClrTx/>
            </a:pPr>
            <a:r>
              <a:rPr lang="en-GB" sz="2100" dirty="0">
                <a:solidFill>
                  <a:srgbClr val="000000"/>
                </a:solidFill>
              </a:rPr>
              <a:t>Cylinder </a:t>
            </a:r>
            <a:r>
              <a:rPr lang="en-GB" sz="2100" dirty="0" smtClean="0">
                <a:solidFill>
                  <a:srgbClr val="000000"/>
                </a:solidFill>
              </a:rPr>
              <a:t>sample </a:t>
            </a:r>
            <a:r>
              <a:rPr lang="en-GB" sz="2100" dirty="0" smtClean="0">
                <a:solidFill>
                  <a:srgbClr val="000000"/>
                </a:solidFill>
                <a:sym typeface="Symbol" panose="05050102010706020507" pitchFamily="18" charset="2"/>
              </a:rPr>
              <a:t></a:t>
            </a:r>
            <a:r>
              <a:rPr lang="en-GB" sz="2100" dirty="0" smtClean="0">
                <a:solidFill>
                  <a:srgbClr val="000000"/>
                </a:solidFill>
              </a:rPr>
              <a:t> </a:t>
            </a:r>
            <a:r>
              <a:rPr lang="en-GB" sz="2100" dirty="0">
                <a:solidFill>
                  <a:srgbClr val="000000"/>
                </a:solidFill>
              </a:rPr>
              <a:t>10 mm, height 15 mm </a:t>
            </a:r>
            <a:r>
              <a:rPr lang="en-GB" sz="2100" dirty="0" smtClean="0">
                <a:solidFill>
                  <a:srgbClr val="000000"/>
                </a:solidFill>
              </a:rPr>
              <a:t>(small ratio height to diameter in order to sample buckling)</a:t>
            </a:r>
          </a:p>
          <a:p>
            <a:pPr marL="182563" lvl="1" indent="-144463">
              <a:buClrTx/>
              <a:buSzPct val="80000"/>
            </a:pPr>
            <a:r>
              <a:rPr lang="en-GB" sz="2100" dirty="0" smtClean="0">
                <a:solidFill>
                  <a:srgbClr val="000000"/>
                </a:solidFill>
              </a:rPr>
              <a:t>Use lubricant between contact surfaces to limit friction artefacts</a:t>
            </a:r>
            <a:endParaRPr lang="en-GB" sz="2100" dirty="0">
              <a:solidFill>
                <a:srgbClr val="000000"/>
              </a:solidFill>
            </a:endParaRPr>
          </a:p>
          <a:p>
            <a:pPr marL="182563" indent="-144463">
              <a:buClrTx/>
            </a:pPr>
            <a:r>
              <a:rPr lang="en-GB" sz="2100" dirty="0">
                <a:solidFill>
                  <a:srgbClr val="000000"/>
                </a:solidFill>
              </a:rPr>
              <a:t>Clip on extensometer with 8 mm gauge </a:t>
            </a:r>
            <a:r>
              <a:rPr lang="en-GB" sz="2100" dirty="0" smtClean="0">
                <a:solidFill>
                  <a:srgbClr val="000000"/>
                </a:solidFill>
              </a:rPr>
              <a:t>length</a:t>
            </a:r>
          </a:p>
          <a:p>
            <a:pPr marL="182563" indent="-144463">
              <a:buClrTx/>
            </a:pPr>
            <a:endParaRPr lang="en-GB" sz="2100" dirty="0">
              <a:solidFill>
                <a:srgbClr val="000000"/>
              </a:solidFill>
            </a:endParaRPr>
          </a:p>
          <a:p>
            <a:pPr marL="182563" lvl="1" indent="-144463">
              <a:buClrTx/>
              <a:buSzPct val="80000"/>
            </a:pPr>
            <a:r>
              <a:rPr lang="en-GB" sz="2100" dirty="0" smtClean="0">
                <a:solidFill>
                  <a:srgbClr val="000000"/>
                </a:solidFill>
              </a:rPr>
              <a:t>The direct </a:t>
            </a:r>
            <a:r>
              <a:rPr lang="en-GB" sz="2100" dirty="0">
                <a:solidFill>
                  <a:srgbClr val="000000"/>
                </a:solidFill>
              </a:rPr>
              <a:t>strain measurement </a:t>
            </a:r>
            <a:r>
              <a:rPr lang="en-GB" sz="2100" dirty="0" smtClean="0">
                <a:solidFill>
                  <a:srgbClr val="000000"/>
                </a:solidFill>
              </a:rPr>
              <a:t>using </a:t>
            </a:r>
            <a:r>
              <a:rPr lang="en-GB" sz="2100" dirty="0">
                <a:solidFill>
                  <a:srgbClr val="000000"/>
                </a:solidFill>
              </a:rPr>
              <a:t>extensometers is crucial in order </a:t>
            </a:r>
            <a:r>
              <a:rPr lang="en-GB" sz="2100" dirty="0" smtClean="0">
                <a:solidFill>
                  <a:srgbClr val="000000"/>
                </a:solidFill>
              </a:rPr>
              <a:t>to avoid </a:t>
            </a:r>
            <a:r>
              <a:rPr lang="en-GB" sz="2100" dirty="0">
                <a:solidFill>
                  <a:srgbClr val="000000"/>
                </a:solidFill>
              </a:rPr>
              <a:t>an influence of the load frame compliance</a:t>
            </a:r>
            <a:r>
              <a:rPr lang="en-GB" sz="2100" dirty="0" smtClean="0">
                <a:solidFill>
                  <a:srgbClr val="000000"/>
                </a:solidFill>
              </a:rPr>
              <a:t>.</a:t>
            </a:r>
          </a:p>
          <a:p>
            <a:pPr marL="182563" lvl="1" indent="-144463">
              <a:buClrTx/>
              <a:buSzPct val="80000"/>
            </a:pPr>
            <a:endParaRPr lang="en-GB" sz="2100" dirty="0">
              <a:solidFill>
                <a:srgbClr val="000000"/>
              </a:solidFill>
            </a:endParaRPr>
          </a:p>
          <a:p>
            <a:pPr marL="182563" lvl="1" indent="-144463">
              <a:buClrTx/>
              <a:buSzPct val="80000"/>
            </a:pPr>
            <a:r>
              <a:rPr lang="en-GB" sz="2100" dirty="0" smtClean="0">
                <a:solidFill>
                  <a:srgbClr val="000000"/>
                </a:solidFill>
              </a:rPr>
              <a:t>For metals differences between tensile and compression stress-strain curves are usually small.</a:t>
            </a:r>
            <a:endParaRPr lang="en-GB" sz="2100" dirty="0">
              <a:solidFill>
                <a:srgbClr val="000000"/>
              </a:solidFill>
            </a:endParaRPr>
          </a:p>
          <a:p>
            <a:pPr marL="38100" indent="0">
              <a:buClrTx/>
              <a:buNone/>
            </a:pP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71" y="1293415"/>
            <a:ext cx="4284125" cy="31482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4392" y="5878932"/>
            <a:ext cx="4130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</a:rPr>
              <a:t>[1</a:t>
            </a:r>
            <a:r>
              <a:rPr lang="en-GB" sz="1200" i="1" dirty="0" smtClean="0">
                <a:solidFill>
                  <a:srgbClr val="000000"/>
                </a:solidFill>
              </a:rPr>
              <a:t>] IEEE Trans. Appl. </a:t>
            </a:r>
            <a:r>
              <a:rPr lang="en-GB" sz="1200" i="1" dirty="0" err="1" smtClean="0">
                <a:solidFill>
                  <a:srgbClr val="000000"/>
                </a:solidFill>
              </a:rPr>
              <a:t>Supercond</a:t>
            </a:r>
            <a:r>
              <a:rPr lang="en-GB" sz="1200" i="1" dirty="0" smtClean="0">
                <a:solidFill>
                  <a:srgbClr val="000000"/>
                </a:solidFill>
              </a:rPr>
              <a:t>., 27(4), (</a:t>
            </a:r>
            <a:r>
              <a:rPr lang="en-GB" sz="1200" i="1" dirty="0">
                <a:solidFill>
                  <a:srgbClr val="000000"/>
                </a:solidFill>
              </a:rPr>
              <a:t>2017), 4003007 </a:t>
            </a:r>
          </a:p>
        </p:txBody>
      </p:sp>
    </p:spTree>
    <p:extLst>
      <p:ext uri="{BB962C8B-B14F-4D97-AF65-F5344CB8AC3E}">
        <p14:creationId xmlns:p14="http://schemas.microsoft.com/office/powerpoint/2010/main" val="144114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49175"/>
            <a:ext cx="205740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54753" y="122938"/>
            <a:ext cx="8229600" cy="660400"/>
          </a:xfrm>
        </p:spPr>
        <p:txBody>
          <a:bodyPr anchor="t">
            <a:normAutofit/>
          </a:bodyPr>
          <a:lstStyle/>
          <a:p>
            <a:pPr>
              <a:buClrTx/>
            </a:pP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Determination 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of elastic </a:t>
            </a: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moduli 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from stress-strain curves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type="body" idx="4294967295"/>
          </p:nvPr>
        </p:nvSpPr>
        <p:spPr>
          <a:xfrm>
            <a:off x="336392" y="4891623"/>
            <a:ext cx="4132086" cy="838200"/>
          </a:xfrm>
        </p:spPr>
        <p:txBody>
          <a:bodyPr>
            <a:noAutofit/>
          </a:bodyPr>
          <a:lstStyle/>
          <a:p>
            <a:pPr marL="0" indent="0" algn="just">
              <a:buClrTx/>
              <a:buNone/>
            </a:pPr>
            <a:r>
              <a:rPr lang="en-GB" sz="1600" b="0" i="1" dirty="0" smtClean="0">
                <a:solidFill>
                  <a:srgbClr val="000000"/>
                </a:solidFill>
              </a:rPr>
              <a:t>Comparison of stainless-steel 316LN and Ti-6Al-4V stress-strain curves. For 316LN a precise measurement of elastic modulus from the initial loading curve is not possible [1]. </a:t>
            </a:r>
            <a:endParaRPr lang="en-GB" sz="1600" b="0" i="1" dirty="0">
              <a:solidFill>
                <a:srgbClr val="000000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4294967295"/>
          </p:nvPr>
        </p:nvSpPr>
        <p:spPr>
          <a:xfrm>
            <a:off x="4812527" y="4891242"/>
            <a:ext cx="4041775" cy="838200"/>
          </a:xfrm>
        </p:spPr>
        <p:txBody>
          <a:bodyPr>
            <a:noAutofit/>
          </a:bodyPr>
          <a:lstStyle/>
          <a:p>
            <a:pPr marL="0" indent="0" algn="just">
              <a:buClrTx/>
              <a:buNone/>
            </a:pPr>
            <a:r>
              <a:rPr lang="en-GB" sz="1600" b="0" i="1" dirty="0" smtClean="0">
                <a:solidFill>
                  <a:srgbClr val="000000"/>
                </a:solidFill>
              </a:rPr>
              <a:t>Comparison of hard-drawn and annealed Cu wire stress-strain curves with unloading slopes for determination of the elastic modulus [1].</a:t>
            </a:r>
            <a:endParaRPr lang="en-GB" sz="1600" b="0" i="1" dirty="0">
              <a:solidFill>
                <a:srgbClr val="00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59278" y="751286"/>
            <a:ext cx="8667750" cy="1468438"/>
          </a:xfrm>
        </p:spPr>
        <p:txBody>
          <a:bodyPr>
            <a:normAutofit/>
          </a:bodyPr>
          <a:lstStyle/>
          <a:p>
            <a:pPr marL="177800" indent="-139700">
              <a:spcBef>
                <a:spcPts val="0"/>
              </a:spcBef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In favourable cases the elastic modulus can be determined from the initial linear slope of the stress-strain curve (e.g. for Ti-6Al-4V).</a:t>
            </a:r>
          </a:p>
          <a:p>
            <a:pPr marL="177800" indent="-139700">
              <a:spcBef>
                <a:spcPts val="0"/>
              </a:spcBef>
              <a:buClrTx/>
            </a:pPr>
            <a:r>
              <a:rPr lang="en-GB" sz="1800" dirty="0" smtClean="0">
                <a:solidFill>
                  <a:srgbClr val="000000"/>
                </a:solidFill>
              </a:rPr>
              <a:t>Many metals like Cu or stainless don’t exhibit linear elastic behaviour. For these metals the elastic modulus can be estimated from unloading stress-strain curves.</a:t>
            </a:r>
            <a:endParaRPr lang="en-GB" sz="18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520" b="4291"/>
          <a:stretch/>
        </p:blipFill>
        <p:spPr>
          <a:xfrm>
            <a:off x="309966" y="1984520"/>
            <a:ext cx="3832048" cy="29054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7809" y="2075679"/>
            <a:ext cx="4412249" cy="272310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57639" y="6033912"/>
            <a:ext cx="4130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</a:rPr>
              <a:t>[1</a:t>
            </a:r>
            <a:r>
              <a:rPr lang="en-GB" sz="1200" i="1" dirty="0" smtClean="0">
                <a:solidFill>
                  <a:srgbClr val="000000"/>
                </a:solidFill>
              </a:rPr>
              <a:t>] IEEE Trans. Appl. </a:t>
            </a:r>
            <a:r>
              <a:rPr lang="en-GB" sz="1200" i="1" dirty="0" err="1" smtClean="0">
                <a:solidFill>
                  <a:srgbClr val="000000"/>
                </a:solidFill>
              </a:rPr>
              <a:t>Supercond</a:t>
            </a:r>
            <a:r>
              <a:rPr lang="en-GB" sz="1200" i="1" dirty="0" smtClean="0">
                <a:solidFill>
                  <a:srgbClr val="000000"/>
                </a:solidFill>
              </a:rPr>
              <a:t>., 27(4), (</a:t>
            </a:r>
            <a:r>
              <a:rPr lang="en-GB" sz="1200" i="1" dirty="0">
                <a:solidFill>
                  <a:srgbClr val="000000"/>
                </a:solidFill>
              </a:rPr>
              <a:t>2017), 4003007 </a:t>
            </a:r>
          </a:p>
        </p:txBody>
      </p:sp>
    </p:spTree>
    <p:extLst>
      <p:ext uri="{BB962C8B-B14F-4D97-AF65-F5344CB8AC3E}">
        <p14:creationId xmlns:p14="http://schemas.microsoft.com/office/powerpoint/2010/main" val="408108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4526"/>
            <a:ext cx="8226425" cy="722312"/>
          </a:xfrm>
        </p:spPr>
        <p:txBody>
          <a:bodyPr anchor="t">
            <a:normAutofit/>
          </a:bodyPr>
          <a:lstStyle/>
          <a:p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Test parameters for ten-stack sample compression tests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8574" y="936625"/>
            <a:ext cx="8226425" cy="4667250"/>
          </a:xfrm>
        </p:spPr>
        <p:txBody>
          <a:bodyPr/>
          <a:lstStyle/>
          <a:p>
            <a:pPr marL="285744" lvl="0" indent="-285744">
              <a:spcBef>
                <a:spcPts val="180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Two different </a:t>
            </a:r>
            <a:r>
              <a:rPr lang="en-GB" sz="1800" dirty="0" smtClean="0">
                <a:solidFill>
                  <a:srgbClr val="000000"/>
                </a:solidFill>
              </a:rPr>
              <a:t>setups </a:t>
            </a:r>
            <a:r>
              <a:rPr lang="en-GB" sz="1800" dirty="0">
                <a:solidFill>
                  <a:srgbClr val="000000"/>
                </a:solidFill>
              </a:rPr>
              <a:t>have been used for </a:t>
            </a:r>
            <a:r>
              <a:rPr lang="en-GB" sz="1800" dirty="0" smtClean="0">
                <a:solidFill>
                  <a:srgbClr val="000000"/>
                </a:solidFill>
              </a:rPr>
              <a:t>compressive </a:t>
            </a:r>
            <a:r>
              <a:rPr lang="en-GB" sz="1800" dirty="0">
                <a:solidFill>
                  <a:srgbClr val="000000"/>
                </a:solidFill>
              </a:rPr>
              <a:t>stress-strain </a:t>
            </a:r>
            <a:r>
              <a:rPr lang="en-GB" sz="1800" dirty="0" smtClean="0">
                <a:solidFill>
                  <a:srgbClr val="000000"/>
                </a:solidFill>
              </a:rPr>
              <a:t>measurements.</a:t>
            </a:r>
          </a:p>
          <a:p>
            <a:pPr marL="285744" lvl="0" indent="-285744">
              <a:spcBef>
                <a:spcPts val="180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The sample strain in load direction was directly measured with calibrated clip-on extensometers.</a:t>
            </a:r>
          </a:p>
          <a:p>
            <a:pPr marL="285744" lvl="0" indent="-285744">
              <a:spcBef>
                <a:spcPts val="180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Load </a:t>
            </a:r>
            <a:r>
              <a:rPr lang="en-GB" sz="1800" dirty="0">
                <a:solidFill>
                  <a:srgbClr val="000000"/>
                </a:solidFill>
              </a:rPr>
              <a:t>plateaus </a:t>
            </a:r>
            <a:r>
              <a:rPr lang="en-GB" sz="1800" dirty="0" smtClean="0">
                <a:solidFill>
                  <a:srgbClr val="000000"/>
                </a:solidFill>
              </a:rPr>
              <a:t>were kept constant </a:t>
            </a:r>
            <a:r>
              <a:rPr lang="en-GB" sz="1800" dirty="0">
                <a:solidFill>
                  <a:srgbClr val="000000"/>
                </a:solidFill>
              </a:rPr>
              <a:t>for one </a:t>
            </a:r>
            <a:r>
              <a:rPr lang="en-GB" sz="1800" dirty="0" smtClean="0">
                <a:solidFill>
                  <a:srgbClr val="000000"/>
                </a:solidFill>
              </a:rPr>
              <a:t>hour/</a:t>
            </a:r>
            <a:endParaRPr lang="en-GB" sz="1800" dirty="0">
              <a:solidFill>
                <a:srgbClr val="000000"/>
              </a:solidFill>
            </a:endParaRPr>
          </a:p>
          <a:p>
            <a:pPr marL="285744" lvl="0" indent="-285744">
              <a:spcBef>
                <a:spcPts val="180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Load rate between plateaus </a:t>
            </a:r>
            <a:r>
              <a:rPr lang="en-GB" sz="1800" dirty="0" smtClean="0">
                <a:solidFill>
                  <a:srgbClr val="000000"/>
                </a:solidFill>
              </a:rPr>
              <a:t>was 50 N/s.</a:t>
            </a:r>
            <a:endParaRPr lang="en-GB" sz="1800" dirty="0">
              <a:solidFill>
                <a:srgbClr val="000000"/>
              </a:solidFill>
            </a:endParaRPr>
          </a:p>
          <a:p>
            <a:pPr marL="285744" lvl="0" indent="-285744">
              <a:spcBef>
                <a:spcPts val="180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Stiffness is defined as the initial linear slope of the unloading </a:t>
            </a:r>
            <a:r>
              <a:rPr lang="en-GB" sz="1800" dirty="0" smtClean="0">
                <a:solidFill>
                  <a:srgbClr val="000000"/>
                </a:solidFill>
              </a:rPr>
              <a:t>engineering stress-strain curves.</a:t>
            </a:r>
          </a:p>
          <a:p>
            <a:pPr marL="285744" lvl="0" indent="-285744">
              <a:spcBef>
                <a:spcPts val="180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Validation tests were performed with known materials (Ti-6Al-4V and Al 7075).</a:t>
            </a:r>
          </a:p>
          <a:p>
            <a:pPr marL="285744" lvl="0" indent="-285744">
              <a:spcBef>
                <a:spcPts val="1800"/>
              </a:spcBef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Good agreement of stress-strain results achieved with both compressive stress-strain measurement set-ups.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39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2242"/>
            <a:ext cx="8226425" cy="939800"/>
          </a:xfrm>
        </p:spPr>
        <p:txBody>
          <a:bodyPr anchor="t">
            <a:normAutofit/>
          </a:bodyPr>
          <a:lstStyle/>
          <a:p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Two setups used for stress-strain measurements in compression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798545" y="602131"/>
            <a:ext cx="3735295" cy="3631194"/>
            <a:chOff x="15200243" y="9459616"/>
            <a:chExt cx="6661985" cy="6476319"/>
          </a:xfrm>
        </p:grpSpPr>
        <p:grpSp>
          <p:nvGrpSpPr>
            <p:cNvPr id="31" name="Group 30"/>
            <p:cNvGrpSpPr/>
            <p:nvPr/>
          </p:nvGrpSpPr>
          <p:grpSpPr>
            <a:xfrm>
              <a:off x="15558066" y="9459616"/>
              <a:ext cx="6304162" cy="5535446"/>
              <a:chOff x="15183692" y="17621036"/>
              <a:chExt cx="6304162" cy="5535446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519" t="29065" r="54762" b="28470"/>
              <a:stretch/>
            </p:blipFill>
            <p:spPr>
              <a:xfrm rot="5400000">
                <a:off x="16323600" y="16481128"/>
                <a:ext cx="3288869" cy="5568685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33" name="Straight Connector 32"/>
              <p:cNvCxnSpPr>
                <a:endCxn id="34" idx="0"/>
              </p:cNvCxnSpPr>
              <p:nvPr/>
            </p:nvCxnSpPr>
            <p:spPr>
              <a:xfrm>
                <a:off x="17818539" y="18674167"/>
                <a:ext cx="637344" cy="1548193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34" name="Picture 33" descr="G:\Workspaces\f\fwolf\Projects\Publications\2018 - ASC\Pictures\DSC04393.JPG"/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23" t="22181" r="23130" b="27723"/>
              <a:stretch/>
            </p:blipFill>
            <p:spPr bwMode="auto">
              <a:xfrm>
                <a:off x="15423911" y="20222360"/>
                <a:ext cx="6063943" cy="293412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</p:pic>
          <p:sp>
            <p:nvSpPr>
              <p:cNvPr id="35" name="Text Box 33"/>
              <p:cNvSpPr txBox="1"/>
              <p:nvPr/>
            </p:nvSpPr>
            <p:spPr>
              <a:xfrm>
                <a:off x="16858706" y="22511101"/>
                <a:ext cx="4198322" cy="50174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Sample holder </a:t>
                </a:r>
                <a:endParaRPr lang="en-GB" sz="2000" dirty="0">
                  <a:solidFill>
                    <a:srgbClr val="000000"/>
                  </a:solidFill>
                  <a:effectLst>
                    <a:glow rad="88900">
                      <a:schemeClr val="bg1"/>
                    </a:glow>
                  </a:effectLst>
                  <a:ea typeface="Times New Roman" panose="02020603050405020304" pitchFamily="18" charset="0"/>
                </a:endParaRPr>
              </a:p>
            </p:txBody>
          </p:sp>
          <p:sp>
            <p:nvSpPr>
              <p:cNvPr id="36" name="Text Box 33"/>
              <p:cNvSpPr txBox="1"/>
              <p:nvPr/>
            </p:nvSpPr>
            <p:spPr>
              <a:xfrm>
                <a:off x="16102649" y="21054443"/>
                <a:ext cx="1512115" cy="69127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Sample </a:t>
                </a:r>
              </a:p>
            </p:txBody>
          </p:sp>
          <p:sp>
            <p:nvSpPr>
              <p:cNvPr id="37" name="Text Box 33"/>
              <p:cNvSpPr txBox="1"/>
              <p:nvPr/>
            </p:nvSpPr>
            <p:spPr>
              <a:xfrm>
                <a:off x="18714789" y="20947651"/>
                <a:ext cx="2288274" cy="69032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Extensometer</a:t>
                </a:r>
                <a:endParaRPr lang="en-GB" sz="2000" dirty="0">
                  <a:solidFill>
                    <a:srgbClr val="000000"/>
                  </a:solidFill>
                  <a:effectLst>
                    <a:glow rad="88900">
                      <a:schemeClr val="bg1"/>
                    </a:glow>
                  </a:effectLst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15200243" y="15002760"/>
              <a:ext cx="6622676" cy="9331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>
                <a:spcAft>
                  <a:spcPts val="1000"/>
                </a:spcAft>
              </a:pPr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Ten-stack </a:t>
              </a:r>
              <a:r>
                <a:rPr lang="en-GB" sz="1400" i="1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sample with clip-on extensometer with 6 mm gauge </a:t>
              </a:r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length. 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1409117" y="6362700"/>
            <a:ext cx="2492115" cy="25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rgbClr val="000000"/>
                </a:solidFill>
              </a:rPr>
              <a:t>Reference measurement </a:t>
            </a:r>
            <a:r>
              <a:rPr lang="en-GB" sz="1200" i="1" dirty="0" smtClean="0">
                <a:solidFill>
                  <a:srgbClr val="000000"/>
                </a:solidFill>
              </a:rPr>
              <a:t>Ti-6Al-4V</a:t>
            </a:r>
            <a:endParaRPr lang="en-GB" sz="1200" i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38238" y="1275390"/>
            <a:ext cx="43276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Set-up at CERN</a:t>
            </a:r>
          </a:p>
          <a:p>
            <a:pPr marL="449263" lvl="1" indent="-1778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Load measured with calibrated load </a:t>
            </a:r>
            <a:r>
              <a:rPr lang="en-GB" dirty="0">
                <a:solidFill>
                  <a:srgbClr val="000000"/>
                </a:solidFill>
              </a:rPr>
              <a:t>cells </a:t>
            </a:r>
            <a:r>
              <a:rPr lang="en-GB" dirty="0" smtClean="0">
                <a:solidFill>
                  <a:srgbClr val="000000"/>
                </a:solidFill>
              </a:rPr>
              <a:t>(</a:t>
            </a:r>
            <a:r>
              <a:rPr lang="en-GB" dirty="0" err="1" smtClean="0">
                <a:solidFill>
                  <a:srgbClr val="000000"/>
                </a:solidFill>
              </a:rPr>
              <a:t>Burster</a:t>
            </a:r>
            <a:r>
              <a:rPr lang="en-GB" dirty="0" smtClean="0">
                <a:solidFill>
                  <a:srgbClr val="000000"/>
                </a:solidFill>
              </a:rPr>
              <a:t> type 8526)</a:t>
            </a:r>
          </a:p>
          <a:p>
            <a:pPr marL="449263" lvl="1" indent="-1778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Strain measured with clip on extensometer </a:t>
            </a:r>
            <a:r>
              <a:rPr lang="en-GB" dirty="0">
                <a:solidFill>
                  <a:srgbClr val="000000"/>
                </a:solidFill>
              </a:rPr>
              <a:t>(Epsilon </a:t>
            </a:r>
            <a:r>
              <a:rPr lang="en-GB" dirty="0" smtClean="0">
                <a:solidFill>
                  <a:srgbClr val="000000"/>
                </a:solidFill>
              </a:rPr>
              <a:t>3442-006M-010-LT Class B-1 6mm gauge length)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Validation measurement:</a:t>
            </a:r>
          </a:p>
          <a:p>
            <a:pPr marL="449263" lvl="1" indent="-1778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Cubic </a:t>
            </a:r>
            <a:r>
              <a:rPr lang="en-GB" dirty="0" smtClean="0">
                <a:solidFill>
                  <a:srgbClr val="000000"/>
                </a:solidFill>
              </a:rPr>
              <a:t>Ti-6Al-4V sample </a:t>
            </a:r>
            <a:endParaRPr lang="en-GB" dirty="0">
              <a:solidFill>
                <a:srgbClr val="000000"/>
              </a:solidFill>
            </a:endParaRPr>
          </a:p>
          <a:p>
            <a:pPr marL="449263" lvl="1" indent="-1778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Determined </a:t>
            </a:r>
            <a:r>
              <a:rPr lang="en-GB" dirty="0" smtClean="0">
                <a:solidFill>
                  <a:srgbClr val="000000"/>
                </a:solidFill>
              </a:rPr>
              <a:t>E </a:t>
            </a:r>
            <a:r>
              <a:rPr lang="en-GB" dirty="0">
                <a:solidFill>
                  <a:srgbClr val="000000"/>
                </a:solidFill>
              </a:rPr>
              <a:t>modulus: </a:t>
            </a:r>
            <a:r>
              <a:rPr lang="en-GB" dirty="0" smtClean="0">
                <a:solidFill>
                  <a:srgbClr val="000000"/>
                </a:solidFill>
              </a:rPr>
              <a:t>117.4 </a:t>
            </a:r>
            <a:r>
              <a:rPr lang="en-GB" dirty="0" err="1">
                <a:solidFill>
                  <a:srgbClr val="000000"/>
                </a:solidFill>
              </a:rPr>
              <a:t>GPa</a:t>
            </a:r>
            <a:endParaRPr lang="en-GB" dirty="0">
              <a:solidFill>
                <a:srgbClr val="000000"/>
              </a:solidFill>
            </a:endParaRPr>
          </a:p>
          <a:p>
            <a:pPr marL="449263" lvl="1" indent="-1778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Literature E modulus: 115 </a:t>
            </a:r>
            <a:r>
              <a:rPr lang="en-GB" dirty="0" err="1" smtClean="0">
                <a:solidFill>
                  <a:srgbClr val="000000"/>
                </a:solidFill>
              </a:rPr>
              <a:t>GPa</a:t>
            </a:r>
            <a:r>
              <a:rPr lang="en-GB" dirty="0" smtClean="0">
                <a:solidFill>
                  <a:srgbClr val="000000"/>
                </a:solidFill>
              </a:rPr>
              <a:t> [1]</a:t>
            </a:r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224846" y="6059204"/>
            <a:ext cx="36897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000000"/>
                </a:solidFill>
              </a:rPr>
              <a:t>[1] IEEE Trans. Appl. </a:t>
            </a:r>
            <a:r>
              <a:rPr lang="en-GB" sz="1200" i="1" dirty="0" err="1" smtClean="0">
                <a:solidFill>
                  <a:srgbClr val="000000"/>
                </a:solidFill>
              </a:rPr>
              <a:t>Supercond</a:t>
            </a:r>
            <a:r>
              <a:rPr lang="en-GB" sz="1200" i="1" dirty="0" smtClean="0">
                <a:solidFill>
                  <a:srgbClr val="000000"/>
                </a:solidFill>
              </a:rPr>
              <a:t>., 27(4), (</a:t>
            </a:r>
            <a:r>
              <a:rPr lang="en-GB" sz="1200" i="1" dirty="0">
                <a:solidFill>
                  <a:srgbClr val="000000"/>
                </a:solidFill>
              </a:rPr>
              <a:t>2017), 4003007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749" y="4257677"/>
            <a:ext cx="3234846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76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8574" y="123506"/>
            <a:ext cx="8226425" cy="939800"/>
          </a:xfrm>
        </p:spPr>
        <p:txBody>
          <a:bodyPr anchor="t">
            <a:normAutofit/>
          </a:bodyPr>
          <a:lstStyle/>
          <a:p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Two setups used for stress-strain measurements in compression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21521" y="616044"/>
            <a:ext cx="3551708" cy="3219797"/>
            <a:chOff x="21903210" y="9013454"/>
            <a:chExt cx="9038799" cy="7762137"/>
          </a:xfrm>
        </p:grpSpPr>
        <p:sp>
          <p:nvSpPr>
            <p:cNvPr id="17" name="Rectangle 16"/>
            <p:cNvSpPr/>
            <p:nvPr/>
          </p:nvSpPr>
          <p:spPr>
            <a:xfrm>
              <a:off x="21903210" y="14994854"/>
              <a:ext cx="9038799" cy="178073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Sample with clip-on extensometer with 12 mm gauge length installed </a:t>
              </a:r>
              <a:r>
                <a:rPr lang="en-GB" sz="1400" i="1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in the </a:t>
              </a:r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load </a:t>
              </a:r>
              <a:r>
                <a:rPr lang="en-GB" sz="1400" i="1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frame </a:t>
              </a:r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at </a:t>
              </a:r>
              <a:r>
                <a:rPr lang="en-GB" sz="1400" i="1" dirty="0" err="1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StressSpec</a:t>
              </a:r>
              <a:r>
                <a:rPr lang="en-GB" sz="1400" i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.</a:t>
              </a:r>
              <a:endParaRPr lang="en-GB" sz="1400" i="1" dirty="0">
                <a:solidFill>
                  <a:srgbClr val="000000"/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2154884" y="9013454"/>
              <a:ext cx="8468160" cy="5963780"/>
              <a:chOff x="22053652" y="17281554"/>
              <a:chExt cx="8468160" cy="5963780"/>
            </a:xfrm>
          </p:grpSpPr>
          <p:pic>
            <p:nvPicPr>
              <p:cNvPr id="19" name="Picture 18" descr="C:\Photos_StressSpec\IMG_8040.JPG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070"/>
              <a:stretch/>
            </p:blipFill>
            <p:spPr bwMode="auto">
              <a:xfrm>
                <a:off x="22120941" y="17281554"/>
                <a:ext cx="8400871" cy="596378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" name="Text Box 33"/>
              <p:cNvSpPr txBox="1"/>
              <p:nvPr/>
            </p:nvSpPr>
            <p:spPr>
              <a:xfrm>
                <a:off x="26865326" y="18596169"/>
                <a:ext cx="3360113" cy="69032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Extensometer</a:t>
                </a:r>
                <a:endParaRPr lang="en-GB" sz="2000" dirty="0">
                  <a:solidFill>
                    <a:srgbClr val="000000"/>
                  </a:solidFill>
                  <a:effectLst>
                    <a:glow rad="88900">
                      <a:schemeClr val="bg1"/>
                    </a:glow>
                  </a:effectLst>
                  <a:ea typeface="Times New Roman" panose="02020603050405020304" pitchFamily="18" charset="0"/>
                </a:endParaRPr>
              </a:p>
            </p:txBody>
          </p:sp>
          <p:sp>
            <p:nvSpPr>
              <p:cNvPr id="21" name="Text Box 33"/>
              <p:cNvSpPr txBox="1"/>
              <p:nvPr/>
            </p:nvSpPr>
            <p:spPr>
              <a:xfrm>
                <a:off x="23403203" y="19357938"/>
                <a:ext cx="2464618" cy="69127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Sample </a:t>
                </a:r>
              </a:p>
            </p:txBody>
          </p:sp>
          <p:sp>
            <p:nvSpPr>
              <p:cNvPr id="22" name="Text Box 33"/>
              <p:cNvSpPr txBox="1"/>
              <p:nvPr/>
            </p:nvSpPr>
            <p:spPr>
              <a:xfrm>
                <a:off x="22053652" y="21041888"/>
                <a:ext cx="3682872" cy="121077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400" dirty="0">
                    <a:solidFill>
                      <a:srgbClr val="000000"/>
                    </a:solidFill>
                    <a:effectLst>
                      <a:glow rad="88900">
                        <a:schemeClr val="bg1"/>
                      </a:glow>
                    </a:effectLst>
                    <a:ea typeface="Times New Roman" panose="02020603050405020304" pitchFamily="18" charset="0"/>
                  </a:rPr>
                  <a:t>Sample holder </a:t>
                </a:r>
                <a:endParaRPr lang="en-GB" sz="2000" dirty="0">
                  <a:solidFill>
                    <a:srgbClr val="000000"/>
                  </a:solidFill>
                  <a:effectLst>
                    <a:glow rad="88900">
                      <a:schemeClr val="bg1"/>
                    </a:glow>
                  </a:effectLst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 flipH="1">
                <a:off x="28009614" y="19286493"/>
                <a:ext cx="535768" cy="989752"/>
              </a:xfrm>
              <a:prstGeom prst="line">
                <a:avLst/>
              </a:prstGeom>
              <a:effectLst>
                <a:glow rad="38100">
                  <a:schemeClr val="bg1"/>
                </a:glow>
              </a:effectLst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6" name="Straight Connector 25"/>
          <p:cNvCxnSpPr/>
          <p:nvPr/>
        </p:nvCxnSpPr>
        <p:spPr>
          <a:xfrm flipH="1" flipV="1">
            <a:off x="1744370" y="1637773"/>
            <a:ext cx="305919" cy="318979"/>
          </a:xfrm>
          <a:prstGeom prst="line">
            <a:avLst/>
          </a:prstGeom>
          <a:effectLst>
            <a:glow rad="38100">
              <a:schemeClr val="bg1"/>
            </a:glo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713519" y="2175861"/>
            <a:ext cx="336770" cy="174579"/>
          </a:xfrm>
          <a:prstGeom prst="line">
            <a:avLst/>
          </a:prstGeom>
          <a:effectLst>
            <a:glow rad="38100">
              <a:schemeClr val="bg1"/>
            </a:glo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106636" y="6157033"/>
            <a:ext cx="2545404" cy="25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rgbClr val="000000"/>
                </a:solidFill>
              </a:rPr>
              <a:t>Reference measurement Al7075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8123" y="1281117"/>
            <a:ext cx="447627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Setup at MLZ </a:t>
            </a:r>
            <a:r>
              <a:rPr lang="en-GB" dirty="0" err="1" smtClean="0">
                <a:solidFill>
                  <a:srgbClr val="000000"/>
                </a:solidFill>
              </a:rPr>
              <a:t>StressSpec</a:t>
            </a:r>
            <a:r>
              <a:rPr lang="en-GB" dirty="0" smtClean="0">
                <a:solidFill>
                  <a:srgbClr val="000000"/>
                </a:solidFill>
              </a:rPr>
              <a:t> beam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Load measured with calibrated load cells (</a:t>
            </a:r>
            <a:r>
              <a:rPr lang="en-GB" dirty="0" smtClean="0"/>
              <a:t>HBM </a:t>
            </a:r>
            <a:r>
              <a:rPr lang="en-GB" dirty="0" err="1"/>
              <a:t>Typ</a:t>
            </a:r>
            <a:r>
              <a:rPr lang="en-GB" dirty="0"/>
              <a:t> </a:t>
            </a:r>
            <a:r>
              <a:rPr lang="en-GB" dirty="0" smtClean="0"/>
              <a:t>03, </a:t>
            </a:r>
            <a:r>
              <a:rPr lang="en-GB" dirty="0"/>
              <a:t>50 </a:t>
            </a:r>
            <a:r>
              <a:rPr lang="en-GB" dirty="0" err="1" smtClean="0"/>
              <a:t>kN</a:t>
            </a:r>
            <a:r>
              <a:rPr lang="en-GB" dirty="0" smtClean="0"/>
              <a:t>)</a:t>
            </a:r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Strain measured with clip on extensometer (</a:t>
            </a:r>
            <a:r>
              <a:rPr lang="en-GB" dirty="0" err="1" smtClean="0"/>
              <a:t>Instron</a:t>
            </a:r>
            <a:r>
              <a:rPr lang="en-GB" dirty="0" smtClean="0"/>
              <a:t> 2620-602 </a:t>
            </a:r>
            <a:r>
              <a:rPr lang="en-GB" dirty="0" smtClean="0">
                <a:solidFill>
                  <a:srgbClr val="000000"/>
                </a:solidFill>
              </a:rPr>
              <a:t>12 mm </a:t>
            </a:r>
            <a:r>
              <a:rPr lang="en-GB" dirty="0">
                <a:solidFill>
                  <a:srgbClr val="000000"/>
                </a:solidFill>
              </a:rPr>
              <a:t>gauge length</a:t>
            </a:r>
            <a:r>
              <a:rPr lang="en-GB" dirty="0" smtClean="0"/>
              <a:t>) </a:t>
            </a:r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Validation measurement: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Cubic Al7075 sample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Determined E modulus: 72.7 </a:t>
            </a:r>
            <a:r>
              <a:rPr lang="en-GB" dirty="0" err="1" smtClean="0">
                <a:solidFill>
                  <a:srgbClr val="000000"/>
                </a:solidFill>
              </a:rPr>
              <a:t>GPa</a:t>
            </a:r>
            <a:endParaRPr lang="en-GB" dirty="0" smtClean="0">
              <a:solidFill>
                <a:srgbClr val="0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Lit:  71.7 </a:t>
            </a:r>
            <a:r>
              <a:rPr lang="en-GB" dirty="0" err="1" smtClean="0">
                <a:solidFill>
                  <a:srgbClr val="000000"/>
                </a:solidFill>
              </a:rPr>
              <a:t>GPa</a:t>
            </a:r>
            <a:r>
              <a:rPr lang="en-GB" dirty="0" smtClean="0">
                <a:solidFill>
                  <a:srgbClr val="000000"/>
                </a:solidFill>
              </a:rPr>
              <a:t> [2]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224845" y="6018533"/>
            <a:ext cx="3993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000000"/>
                </a:solidFill>
              </a:rPr>
              <a:t>[</a:t>
            </a:r>
            <a:r>
              <a:rPr lang="en-GB" sz="1200" i="1" dirty="0">
                <a:solidFill>
                  <a:srgbClr val="000000"/>
                </a:solidFill>
              </a:rPr>
              <a:t>2</a:t>
            </a:r>
            <a:r>
              <a:rPr lang="en-GB" sz="1200" i="1" dirty="0" smtClean="0">
                <a:solidFill>
                  <a:srgbClr val="000000"/>
                </a:solidFill>
              </a:rPr>
              <a:t>] </a:t>
            </a:r>
            <a:r>
              <a:rPr lang="en-GB" sz="1200" i="1" dirty="0"/>
              <a:t>Metals </a:t>
            </a:r>
            <a:r>
              <a:rPr lang="en-GB" sz="1200" i="1" dirty="0" smtClean="0"/>
              <a:t>Handbook, Vol.2 ASM </a:t>
            </a:r>
            <a:r>
              <a:rPr lang="en-GB" sz="1200" i="1" dirty="0"/>
              <a:t>International 10th Ed. 1990.</a:t>
            </a:r>
          </a:p>
          <a:p>
            <a:endParaRPr lang="en-GB" sz="1200" i="1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219" y="3781033"/>
            <a:ext cx="3568790" cy="23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80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55349</TotalTime>
  <Words>2103</Words>
  <Application>Microsoft Office PowerPoint</Application>
  <PresentationFormat>On-screen Show (4:3)</PresentationFormat>
  <Paragraphs>328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Symbol</vt:lpstr>
      <vt:lpstr>Times New Roman</vt:lpstr>
      <vt:lpstr>Custom Design</vt:lpstr>
      <vt:lpstr>Effect of transverse stress applied during reaction heat treatment on the stiffness of Nb3Sn Rutherford cable stacks  Felix Wolf1,2, Friedrich Lackner1, Christian Scheuerlein1,  Daniel Schoerling1, Davide Tommasini1  1 European Organization for Nuclear Research (CERN), CH 1211 Geneva 23, Switzerland 2 TU Bergakademie Freiberg, D 09599 Freiberg, Germany</vt:lpstr>
      <vt:lpstr>Content</vt:lpstr>
      <vt:lpstr>The samples</vt:lpstr>
      <vt:lpstr>PowerPoint Presentation</vt:lpstr>
      <vt:lpstr>Stress-strain measurements in tension and in compression</vt:lpstr>
      <vt:lpstr>Determination of elastic moduli from stress-strain curves</vt:lpstr>
      <vt:lpstr>Test parameters for ten-stack sample compression tests</vt:lpstr>
      <vt:lpstr>Two setups used for stress-strain measurements in compression</vt:lpstr>
      <vt:lpstr>Two setups used for stress-strain measurements in compression</vt:lpstr>
      <vt:lpstr>Elastic modulus of RRP type Nb3Sn wire </vt:lpstr>
      <vt:lpstr>Estimation of the ten stack stiffness in axial direction from the wire and epoxy properties according to the Rule of Mixtures (ROM) </vt:lpstr>
      <vt:lpstr>Comparison between stiffness in axial direction in tension (wire, Vstrand=100%) and compression (ten-stack)  </vt:lpstr>
      <vt:lpstr>Stiffness comparison between experiment and rule of mixture estimation</vt:lpstr>
      <vt:lpstr>Effect of unloading stress on ten-stack stiffness in transverse direction– first loading </vt:lpstr>
      <vt:lpstr>Indications for creep behaviour of a free standing ten-stack</vt:lpstr>
      <vt:lpstr>Effect of epoxy volume fraction on transverse ten-stack stiffness  (first loading cycle)</vt:lpstr>
      <vt:lpstr>Effect of load direction on the ten-stack stiffness (first loading cycle) </vt:lpstr>
      <vt:lpstr>Comparison of a first loaded and a reloaded ten-stack sample</vt:lpstr>
      <vt:lpstr>Comparison of ten-stack and 11 T coil segment stiffness</vt:lpstr>
      <vt:lpstr>Conclusion I</vt:lpstr>
      <vt:lpstr>Conclusion II</vt:lpstr>
      <vt:lpstr>Some open questions and outlook</vt:lpstr>
      <vt:lpstr>References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Felix Josef Wolf</dc:creator>
  <cp:lastModifiedBy>Felix Josef Wolf</cp:lastModifiedBy>
  <cp:revision>841</cp:revision>
  <cp:lastPrinted>2018-10-08T16:08:51Z</cp:lastPrinted>
  <dcterms:created xsi:type="dcterms:W3CDTF">2016-07-06T15:56:07Z</dcterms:created>
  <dcterms:modified xsi:type="dcterms:W3CDTF">2018-10-10T07:26:57Z</dcterms:modified>
</cp:coreProperties>
</file>