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93" r:id="rId2"/>
  </p:sldMasterIdLst>
  <p:notesMasterIdLst>
    <p:notesMasterId r:id="rId19"/>
  </p:notesMasterIdLst>
  <p:handoutMasterIdLst>
    <p:handoutMasterId r:id="rId20"/>
  </p:handoutMasterIdLst>
  <p:sldIdLst>
    <p:sldId id="351" r:id="rId3"/>
    <p:sldId id="457" r:id="rId4"/>
    <p:sldId id="486" r:id="rId5"/>
    <p:sldId id="487" r:id="rId6"/>
    <p:sldId id="488" r:id="rId7"/>
    <p:sldId id="489" r:id="rId8"/>
    <p:sldId id="490" r:id="rId9"/>
    <p:sldId id="492" r:id="rId10"/>
    <p:sldId id="491" r:id="rId11"/>
    <p:sldId id="493" r:id="rId12"/>
    <p:sldId id="494" r:id="rId13"/>
    <p:sldId id="495" r:id="rId14"/>
    <p:sldId id="498" r:id="rId15"/>
    <p:sldId id="499" r:id="rId16"/>
    <p:sldId id="497" r:id="rId17"/>
    <p:sldId id="484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ain Slides" id="{6CC601CD-66AF-2B41-ADDA-040BC003DE58}">
          <p14:sldIdLst>
            <p14:sldId id="351"/>
            <p14:sldId id="457"/>
            <p14:sldId id="486"/>
            <p14:sldId id="487"/>
            <p14:sldId id="488"/>
            <p14:sldId id="489"/>
            <p14:sldId id="490"/>
            <p14:sldId id="492"/>
            <p14:sldId id="491"/>
            <p14:sldId id="493"/>
            <p14:sldId id="494"/>
            <p14:sldId id="495"/>
            <p14:sldId id="498"/>
            <p14:sldId id="499"/>
            <p14:sldId id="497"/>
            <p14:sldId id="484"/>
          </p14:sldIdLst>
        </p14:section>
        <p14:section name="Elements &amp; Design Details" id="{EF159A6F-798C-2241-97EB-B46A3041BB76}">
          <p14:sldIdLst/>
        </p14:section>
      </p14:sectionLst>
    </p:ex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8DFE1"/>
    <a:srgbClr val="D200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29"/>
    <p:restoredTop sz="91414"/>
  </p:normalViewPr>
  <p:slideViewPr>
    <p:cSldViewPr snapToGrid="0" snapToObjects="1" showGuides="1">
      <p:cViewPr varScale="1">
        <p:scale>
          <a:sx n="103" d="100"/>
          <a:sy n="103" d="100"/>
        </p:scale>
        <p:origin x="664" y="184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3" d="100"/>
        <a:sy n="103" d="100"/>
      </p:scale>
      <p:origin x="0" y="0"/>
    </p:cViewPr>
  </p:sorterViewPr>
  <p:notesViewPr>
    <p:cSldViewPr snapToGrid="0" snapToObjects="1" showGuides="1">
      <p:cViewPr varScale="1">
        <p:scale>
          <a:sx n="137" d="100"/>
          <a:sy n="137" d="100"/>
        </p:scale>
        <p:origin x="4024" y="1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CE2B8E-D8CA-6848-8ACB-3641BD905C1A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45EB5D-42F3-3B47-9379-192CE9207D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367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BD2E63-B305-E245-BC8C-C9DD1D491199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CB339B-923D-284B-9EED-C41E3B3CA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972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CB339B-923D-284B-9EED-C41E3B3CA76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9119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CB339B-923D-284B-9EED-C41E3B3CA76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887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CB339B-923D-284B-9EED-C41E3B3CA76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3083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664" indent="-285664">
              <a:buFont typeface="Arial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Demand is high and growing</a:t>
            </a:r>
          </a:p>
          <a:p>
            <a:pPr marL="285664" indent="-285664">
              <a:buFont typeface="Arial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But currently, only 1% of cancer patients receive proton therapy</a:t>
            </a:r>
          </a:p>
          <a:p>
            <a:pPr marL="285664" indent="-285664">
              <a:buFont typeface="Arial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(when 20% of them would benefit)</a:t>
            </a:r>
          </a:p>
          <a:p>
            <a:pPr marL="285664" indent="-285664">
              <a:buFont typeface="Arial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285664" indent="-285664">
              <a:buFont typeface="Arial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In fact, a patient in this city would have to travel XX miles for proton therapy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A1B158-3CBF-8549-B6EA-FB2C4DA3C9C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4258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ID BLUE TITLE WITHOU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365124" y="4365625"/>
            <a:ext cx="7512783" cy="102730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23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subtitle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38" t="943" r="27996" b="25683"/>
          <a:stretch/>
        </p:blipFill>
        <p:spPr>
          <a:xfrm>
            <a:off x="7221388" y="1600200"/>
            <a:ext cx="4970612" cy="52578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4861" y="2827868"/>
            <a:ext cx="7513047" cy="1422586"/>
          </a:xfrm>
        </p:spPr>
        <p:txBody>
          <a:bodyPr/>
          <a:lstStyle>
            <a:lvl1pPr>
              <a:defRPr sz="5000" b="0"/>
            </a:lvl1pPr>
          </a:lstStyle>
          <a:p>
            <a:r>
              <a:rPr lang="en-US" dirty="0"/>
              <a:t>Click to edit title text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404" y="189856"/>
            <a:ext cx="2224436" cy="869688"/>
          </a:xfrm>
          <a:prstGeom prst="rect">
            <a:avLst/>
          </a:prstGeom>
        </p:spPr>
      </p:pic>
      <p:sp>
        <p:nvSpPr>
          <p:cNvPr id="8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364861" y="5562600"/>
            <a:ext cx="7513046" cy="98436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2000" b="1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speakers name</a:t>
            </a:r>
          </a:p>
        </p:txBody>
      </p:sp>
    </p:spTree>
    <p:extLst>
      <p:ext uri="{BB962C8B-B14F-4D97-AF65-F5344CB8AC3E}">
        <p14:creationId xmlns:p14="http://schemas.microsoft.com/office/powerpoint/2010/main" val="1183674635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4861" y="331573"/>
            <a:ext cx="11371732" cy="9585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4F836-7789-5C48-BAE2-DB4A8C54B85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1634686"/>
            <a:ext cx="12192000" cy="7110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364861" y="805960"/>
            <a:ext cx="11361351" cy="484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1" hasCustomPrompt="1"/>
          </p:nvPr>
        </p:nvSpPr>
        <p:spPr>
          <a:xfrm>
            <a:off x="6629400" y="2819400"/>
            <a:ext cx="4884721" cy="314749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1000"/>
              </a:spcAft>
              <a:buClr>
                <a:schemeClr val="tx2"/>
              </a:buClr>
              <a:defRPr sz="1800"/>
            </a:lvl1pPr>
            <a:lvl2pPr marL="457200" indent="-228600">
              <a:spcBef>
                <a:spcPts val="0"/>
              </a:spcBef>
              <a:spcAft>
                <a:spcPts val="1000"/>
              </a:spcAft>
              <a:buClr>
                <a:schemeClr val="tx2"/>
              </a:buClr>
              <a:buFont typeface="Helvetica" charset="0"/>
              <a:buChar char="−"/>
              <a:defRPr sz="1600"/>
            </a:lvl2pPr>
            <a:lvl3pPr marL="685800" indent="-228600">
              <a:buClr>
                <a:schemeClr val="tx2"/>
              </a:buClr>
              <a:buFont typeface="Helvetica" charset="0"/>
              <a:buChar char="−"/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364861" y="2821505"/>
            <a:ext cx="4884721" cy="314749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1000"/>
              </a:spcAft>
              <a:buClr>
                <a:schemeClr val="tx2"/>
              </a:buClr>
              <a:defRPr sz="1800"/>
            </a:lvl1pPr>
            <a:lvl2pPr marL="457200" indent="-228600">
              <a:spcBef>
                <a:spcPts val="0"/>
              </a:spcBef>
              <a:spcAft>
                <a:spcPts val="1000"/>
              </a:spcAft>
              <a:buClr>
                <a:schemeClr val="tx2"/>
              </a:buClr>
              <a:buFont typeface="Helvetica" charset="0"/>
              <a:buChar char="−"/>
              <a:defRPr sz="1600"/>
            </a:lvl2pPr>
            <a:lvl3pPr marL="685800" indent="-228600">
              <a:buClr>
                <a:schemeClr val="tx2"/>
              </a:buClr>
              <a:buFont typeface="Helvetica" charset="0"/>
              <a:buChar char="−"/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6748982" y="1803382"/>
            <a:ext cx="4884721" cy="419101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</a:t>
            </a:r>
            <a:r>
              <a:rPr lang="en-US"/>
              <a:t>edit section name</a:t>
            </a:r>
            <a:endParaRPr lang="en-US" dirty="0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605490" y="1803381"/>
            <a:ext cx="4884721" cy="419101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section name</a:t>
            </a:r>
          </a:p>
        </p:txBody>
      </p:sp>
    </p:spTree>
    <p:extLst>
      <p:ext uri="{BB962C8B-B14F-4D97-AF65-F5344CB8AC3E}">
        <p14:creationId xmlns:p14="http://schemas.microsoft.com/office/powerpoint/2010/main" val="944149702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NON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364861" y="2893490"/>
            <a:ext cx="4884721" cy="419101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0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section subhead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 hasCustomPrompt="1"/>
          </p:nvPr>
        </p:nvSpPr>
        <p:spPr>
          <a:xfrm>
            <a:off x="364861" y="3289848"/>
            <a:ext cx="4892939" cy="267915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500"/>
              </a:spcBef>
              <a:spcAft>
                <a:spcPts val="1000"/>
              </a:spcAft>
              <a:buClr>
                <a:schemeClr val="tx2"/>
              </a:buClr>
              <a:buFontTx/>
              <a:buNone/>
              <a:defRPr sz="1800"/>
            </a:lvl1pPr>
            <a:lvl2pPr marL="457200" indent="-228600">
              <a:spcBef>
                <a:spcPts val="500"/>
              </a:spcBef>
              <a:spcAft>
                <a:spcPts val="1000"/>
              </a:spcAft>
              <a:buClr>
                <a:schemeClr val="tx2"/>
              </a:buClr>
              <a:buFont typeface="Helvetica" charset="0"/>
              <a:buChar char="−"/>
              <a:defRPr sz="1600"/>
            </a:lvl2pPr>
            <a:lvl3pPr marL="685800" indent="-228600">
              <a:buClr>
                <a:schemeClr val="tx2"/>
              </a:buClr>
              <a:buFont typeface="Helvetica" charset="0"/>
              <a:buChar char="−"/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1" hasCustomPrompt="1"/>
          </p:nvPr>
        </p:nvSpPr>
        <p:spPr>
          <a:xfrm>
            <a:off x="6748982" y="3256605"/>
            <a:ext cx="4909618" cy="2712395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500"/>
              </a:spcBef>
              <a:spcAft>
                <a:spcPts val="1000"/>
              </a:spcAft>
              <a:buClr>
                <a:schemeClr val="tx2"/>
              </a:buClr>
              <a:buFontTx/>
              <a:buNone/>
              <a:defRPr sz="1800"/>
            </a:lvl1pPr>
            <a:lvl2pPr marL="228600" indent="0">
              <a:spcBef>
                <a:spcPts val="500"/>
              </a:spcBef>
              <a:spcAft>
                <a:spcPts val="1000"/>
              </a:spcAft>
              <a:buClr>
                <a:schemeClr val="tx2"/>
              </a:buClr>
              <a:buFontTx/>
              <a:buNone/>
              <a:defRPr sz="1600"/>
            </a:lvl2pPr>
            <a:lvl3pPr marL="685800" indent="-228600">
              <a:buClr>
                <a:schemeClr val="tx2"/>
              </a:buClr>
              <a:buFont typeface="Helvetica" charset="0"/>
              <a:buChar char="−"/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4F836-7789-5C48-BAE2-DB4A8C54B85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1634686"/>
            <a:ext cx="12192000" cy="7110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64861" y="331573"/>
            <a:ext cx="11371732" cy="9585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364861" y="805960"/>
            <a:ext cx="11361351" cy="484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6748982" y="1803382"/>
            <a:ext cx="4884721" cy="419101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</a:t>
            </a:r>
            <a:r>
              <a:rPr lang="en-US"/>
              <a:t>edit section name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381000" y="1803381"/>
            <a:ext cx="4884721" cy="419101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section name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748982" y="2893491"/>
            <a:ext cx="4884721" cy="419101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0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</a:t>
            </a:r>
            <a:r>
              <a:rPr lang="en-US"/>
              <a:t>edit section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7373831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S WITH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634686"/>
            <a:ext cx="12192000" cy="7110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4388555" y="1689081"/>
            <a:ext cx="3620661" cy="65667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9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section name</a:t>
            </a:r>
          </a:p>
        </p:txBody>
      </p:sp>
      <p:sp>
        <p:nvSpPr>
          <p:cNvPr id="17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05240" y="1689081"/>
            <a:ext cx="3620660" cy="65667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9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section name</a:t>
            </a:r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17" hasCustomPrompt="1"/>
          </p:nvPr>
        </p:nvSpPr>
        <p:spPr>
          <a:xfrm>
            <a:off x="8371872" y="1689081"/>
            <a:ext cx="3620661" cy="65667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9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section name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05239" y="2771757"/>
            <a:ext cx="3620661" cy="314749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1000"/>
              </a:spcAft>
              <a:buClr>
                <a:schemeClr val="tx2"/>
              </a:buClr>
              <a:defRPr sz="1800"/>
            </a:lvl1pPr>
            <a:lvl2pPr marL="457200" indent="-228600">
              <a:spcBef>
                <a:spcPts val="0"/>
              </a:spcBef>
              <a:spcAft>
                <a:spcPts val="1000"/>
              </a:spcAft>
              <a:buClr>
                <a:schemeClr val="tx2"/>
              </a:buClr>
              <a:buFont typeface="Helvetica" charset="0"/>
              <a:buChar char="−"/>
              <a:defRPr sz="1600"/>
            </a:lvl2pPr>
            <a:lvl3pPr marL="685800" indent="-228600">
              <a:buClr>
                <a:schemeClr val="tx2"/>
              </a:buClr>
              <a:buFont typeface="Helvetica" charset="0"/>
              <a:buChar char="−"/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388555" y="2771757"/>
            <a:ext cx="3620661" cy="314749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1000"/>
              </a:spcAft>
              <a:buClr>
                <a:schemeClr val="tx2"/>
              </a:buClr>
              <a:defRPr sz="1800"/>
            </a:lvl1pPr>
            <a:lvl2pPr marL="457200" indent="-228600">
              <a:spcBef>
                <a:spcPts val="0"/>
              </a:spcBef>
              <a:spcAft>
                <a:spcPts val="1000"/>
              </a:spcAft>
              <a:buClr>
                <a:schemeClr val="tx2"/>
              </a:buClr>
              <a:buFont typeface="Helvetica" charset="0"/>
              <a:buChar char="−"/>
              <a:defRPr sz="1600"/>
            </a:lvl2pPr>
            <a:lvl3pPr marL="685800" indent="-228600">
              <a:buClr>
                <a:schemeClr val="tx2"/>
              </a:buClr>
              <a:buFont typeface="Helvetica" charset="0"/>
              <a:buChar char="−"/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5" hasCustomPrompt="1"/>
          </p:nvPr>
        </p:nvSpPr>
        <p:spPr>
          <a:xfrm>
            <a:off x="8371872" y="2771757"/>
            <a:ext cx="3620661" cy="314749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1000"/>
              </a:spcAft>
              <a:buClr>
                <a:schemeClr val="tx2"/>
              </a:buClr>
              <a:defRPr sz="1800"/>
            </a:lvl1pPr>
            <a:lvl2pPr marL="457200" indent="-228600">
              <a:spcBef>
                <a:spcPts val="0"/>
              </a:spcBef>
              <a:spcAft>
                <a:spcPts val="1000"/>
              </a:spcAft>
              <a:buClr>
                <a:schemeClr val="tx2"/>
              </a:buClr>
              <a:buFont typeface="Helvetica" charset="0"/>
              <a:buChar char="−"/>
              <a:defRPr sz="1600"/>
            </a:lvl2pPr>
            <a:lvl3pPr marL="685800" indent="-228600">
              <a:buClr>
                <a:schemeClr val="tx2"/>
              </a:buClr>
              <a:buFont typeface="Helvetica" charset="0"/>
              <a:buChar char="−"/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4F836-7789-5C48-BAE2-DB4A8C54B85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64861" y="331573"/>
            <a:ext cx="11371732" cy="9585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378652" y="805960"/>
            <a:ext cx="11361351" cy="484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</p:spTree>
    <p:extLst>
      <p:ext uri="{BB962C8B-B14F-4D97-AF65-F5344CB8AC3E}">
        <p14:creationId xmlns:p14="http://schemas.microsoft.com/office/powerpoint/2010/main" val="1024584937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- N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447" y="330155"/>
            <a:ext cx="1137173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4F836-7789-5C48-BAE2-DB4A8C54B8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581120"/>
      </p:ext>
    </p:extLst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SUBTITLE N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271" y="329697"/>
            <a:ext cx="11371732" cy="657077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378652" y="805960"/>
            <a:ext cx="11361351" cy="484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4F836-7789-5C48-BAE2-DB4A8C54B8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138987"/>
      </p:ext>
    </p:extLst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LEFT | TEX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360051" y="838301"/>
            <a:ext cx="5469350" cy="484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</a:t>
            </a:r>
            <a:r>
              <a:rPr lang="en-US"/>
              <a:t>edit subhead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4356" y="331573"/>
            <a:ext cx="5485045" cy="59411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6423378" y="1825625"/>
            <a:ext cx="5320119" cy="4351338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1000"/>
              </a:spcAft>
              <a:buClr>
                <a:schemeClr val="tx2"/>
              </a:buClr>
              <a:defRPr sz="2000"/>
            </a:lvl1pPr>
            <a:lvl2pPr marL="457200" indent="-228600">
              <a:spcBef>
                <a:spcPts val="0"/>
              </a:spcBef>
              <a:spcAft>
                <a:spcPts val="1000"/>
              </a:spcAft>
              <a:buClr>
                <a:schemeClr val="tx2"/>
              </a:buClr>
              <a:buFont typeface="Helvetica" charset="0"/>
              <a:buChar char="−"/>
              <a:defRPr sz="1800"/>
            </a:lvl2pPr>
            <a:lvl3pPr marL="685800" indent="-228600">
              <a:spcBef>
                <a:spcPts val="0"/>
              </a:spcBef>
              <a:spcAft>
                <a:spcPts val="1000"/>
              </a:spcAft>
              <a:buClr>
                <a:schemeClr val="tx2"/>
              </a:buClr>
              <a:buFont typeface="Helvetica" charset="0"/>
              <a:buChar char="−"/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Rectangle 10"/>
          <p:cNvSpPr/>
          <p:nvPr userDrawn="1"/>
        </p:nvSpPr>
        <p:spPr>
          <a:xfrm flipH="1">
            <a:off x="6022974" y="6222547"/>
            <a:ext cx="392945" cy="5007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608990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7128" y="6216500"/>
            <a:ext cx="388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0694F836-7789-5C48-BAE2-DB4A8C54B85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914400" y="6243015"/>
            <a:ext cx="3897746" cy="28811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VARIAN CONFIDENTIAL/</a:t>
            </a:r>
            <a:r>
              <a:rPr lang="en-US" sz="900" baseline="0" dirty="0">
                <a:solidFill>
                  <a:schemeClr val="bg1"/>
                </a:solidFill>
              </a:rPr>
              <a:t> PROPRIETARY: DISCLOSED SOLELY </a:t>
            </a:r>
            <a:br>
              <a:rPr lang="en-US" sz="900" baseline="0" dirty="0">
                <a:solidFill>
                  <a:schemeClr val="bg1"/>
                </a:solidFill>
              </a:rPr>
            </a:br>
            <a:r>
              <a:rPr lang="en-US" sz="900" baseline="0" dirty="0">
                <a:solidFill>
                  <a:schemeClr val="bg1"/>
                </a:solidFill>
              </a:rPr>
              <a:t>FOR IMMEDIATE RECIPIENT ONLY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799761"/>
      </p:ext>
    </p:extLst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 BLU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615462" y="5503985"/>
            <a:ext cx="6066692" cy="12133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914400" y="6243015"/>
            <a:ext cx="3897746" cy="28811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VARIAN CONFIDENTIAL/</a:t>
            </a:r>
            <a:r>
              <a:rPr lang="en-US" sz="900" baseline="0" dirty="0">
                <a:solidFill>
                  <a:schemeClr val="bg2"/>
                </a:solidFill>
              </a:rPr>
              <a:t> PROPRIETARY: DISCLOSED SOLELY </a:t>
            </a:r>
            <a:br>
              <a:rPr lang="en-US" sz="900" baseline="0" dirty="0">
                <a:solidFill>
                  <a:schemeClr val="bg2"/>
                </a:solidFill>
              </a:rPr>
            </a:br>
            <a:r>
              <a:rPr lang="en-US" sz="900" baseline="0" dirty="0">
                <a:solidFill>
                  <a:schemeClr val="bg2"/>
                </a:solidFill>
              </a:rPr>
              <a:t>FOR IMMEDIATE RECIPIENT ONLY</a:t>
            </a:r>
            <a:endParaRPr lang="en-US" sz="900" dirty="0">
              <a:solidFill>
                <a:schemeClr val="bg2"/>
              </a:solidFill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6102096" y="0"/>
            <a:ext cx="608990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344356" y="1997902"/>
            <a:ext cx="5601325" cy="4351338"/>
          </a:xfrm>
          <a:prstGeom prst="rect">
            <a:avLst/>
          </a:prstGeom>
        </p:spPr>
        <p:txBody>
          <a:bodyPr/>
          <a:lstStyle>
            <a:lvl1pPr>
              <a:spcAft>
                <a:spcPts val="1000"/>
              </a:spcAft>
              <a:buClr>
                <a:schemeClr val="tx1"/>
              </a:buClr>
              <a:defRPr sz="2000">
                <a:solidFill>
                  <a:schemeClr val="bg1"/>
                </a:solidFill>
              </a:defRPr>
            </a:lvl1pPr>
            <a:lvl2pPr marL="457200" indent="-228600">
              <a:spcAft>
                <a:spcPts val="1000"/>
              </a:spcAft>
              <a:buClr>
                <a:schemeClr val="tx1"/>
              </a:buClr>
              <a:buFont typeface="Helvetica" charset="0"/>
              <a:buChar char="−"/>
              <a:defRPr sz="1800">
                <a:solidFill>
                  <a:schemeClr val="bg1"/>
                </a:solidFill>
              </a:defRPr>
            </a:lvl2pPr>
            <a:lvl3pPr marL="685800" indent="-228600">
              <a:spcAft>
                <a:spcPts val="1000"/>
              </a:spcAft>
              <a:buClr>
                <a:schemeClr val="tx1"/>
              </a:buClr>
              <a:buFont typeface="Helvetica" charset="0"/>
              <a:buChar char="−"/>
              <a:defRPr sz="16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4356" y="331574"/>
            <a:ext cx="5469350" cy="50672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4F836-7789-5C48-BAE2-DB4A8C54B85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9304" y="6042287"/>
            <a:ext cx="1556188" cy="608423"/>
          </a:xfrm>
          <a:prstGeom prst="rect">
            <a:avLst/>
          </a:prstGeom>
        </p:spPr>
      </p:pic>
      <p:sp>
        <p:nvSpPr>
          <p:cNvPr id="7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344356" y="1381641"/>
            <a:ext cx="5469350" cy="484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</p:spTree>
    <p:extLst>
      <p:ext uri="{BB962C8B-B14F-4D97-AF65-F5344CB8AC3E}">
        <p14:creationId xmlns:p14="http://schemas.microsoft.com/office/powerpoint/2010/main" val="144927290"/>
      </p:ext>
    </p:extLst>
  </p:cSld>
  <p:clrMapOvr>
    <a:masterClrMapping/>
  </p:clrMapOvr>
  <p:transition spd="slow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EFT | BLU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615462" y="5503985"/>
            <a:ext cx="6066692" cy="12133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914400" y="6243015"/>
            <a:ext cx="3897746" cy="28811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VARIAN CONFIDENTIAL/</a:t>
            </a:r>
            <a:r>
              <a:rPr lang="en-US" sz="900" baseline="0" dirty="0">
                <a:solidFill>
                  <a:schemeClr val="bg2"/>
                </a:solidFill>
              </a:rPr>
              <a:t> PROPRIETARY: DISCLOSED SOLELY </a:t>
            </a:r>
            <a:br>
              <a:rPr lang="en-US" sz="900" baseline="0" dirty="0">
                <a:solidFill>
                  <a:schemeClr val="bg2"/>
                </a:solidFill>
              </a:rPr>
            </a:br>
            <a:r>
              <a:rPr lang="en-US" sz="900" baseline="0" dirty="0">
                <a:solidFill>
                  <a:schemeClr val="bg2"/>
                </a:solidFill>
              </a:rPr>
              <a:t>FOR IMMEDIATE RECIPIENT ONLY</a:t>
            </a:r>
            <a:endParaRPr lang="en-US" sz="900" dirty="0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379" y="331573"/>
            <a:ext cx="5516650" cy="4743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4F836-7789-5C48-BAE2-DB4A8C54B85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6102096" y="0"/>
            <a:ext cx="608990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 err="1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9304" y="6042287"/>
            <a:ext cx="1556188" cy="608423"/>
          </a:xfrm>
          <a:prstGeom prst="rect">
            <a:avLst/>
          </a:prstGeom>
        </p:spPr>
      </p:pic>
      <p:sp>
        <p:nvSpPr>
          <p:cNvPr id="6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360379" y="805960"/>
            <a:ext cx="5502859" cy="484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60379" y="1825625"/>
            <a:ext cx="5521132" cy="4351338"/>
          </a:xfrm>
          <a:prstGeom prst="rect">
            <a:avLst/>
          </a:prstGeom>
        </p:spPr>
        <p:txBody>
          <a:bodyPr/>
          <a:lstStyle>
            <a:lvl1pPr>
              <a:buClr>
                <a:schemeClr val="tx2"/>
              </a:buClr>
              <a:defRPr sz="2000"/>
            </a:lvl1pPr>
            <a:lvl2pPr marL="457200" indent="-228600">
              <a:buClr>
                <a:schemeClr val="tx2"/>
              </a:buClr>
              <a:buFont typeface="Helvetica" charset="0"/>
              <a:buChar char="−"/>
              <a:defRPr sz="1800"/>
            </a:lvl2pPr>
            <a:lvl3pPr marL="685800" indent="-228600">
              <a:buClr>
                <a:schemeClr val="tx2"/>
              </a:buClr>
              <a:buFont typeface="Helvetica" charset="0"/>
              <a:buChar char="−"/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546507332"/>
      </p:ext>
    </p:extLst>
  </p:cSld>
  <p:clrMapOvr>
    <a:masterClrMapping/>
  </p:clrMapOvr>
  <p:transition spd="slow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LEFT TEX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4F836-7789-5C48-BAE2-DB4A8C54B85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344355" y="1825625"/>
            <a:ext cx="5485209" cy="4351338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defRPr sz="2000"/>
            </a:lvl1pPr>
            <a:lvl2pPr marL="457200" indent="-228600">
              <a:buClr>
                <a:schemeClr val="accent1"/>
              </a:buClr>
              <a:buFont typeface="Helvetica" charset="0"/>
              <a:buChar char="−"/>
              <a:defRPr sz="1800"/>
            </a:lvl2pPr>
            <a:lvl3pPr marL="685800" indent="-228600">
              <a:buClr>
                <a:schemeClr val="accent1"/>
              </a:buClr>
              <a:buFont typeface="Helvetica" charset="0"/>
              <a:buChar char="−"/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344355" y="331574"/>
            <a:ext cx="5485045" cy="50672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344355" y="838301"/>
            <a:ext cx="5469350" cy="484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795131" y="6042990"/>
            <a:ext cx="5459895" cy="5698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274544"/>
      </p:ext>
    </p:extLst>
  </p:cSld>
  <p:clrMapOvr>
    <a:masterClrMapping/>
  </p:clrMapOvr>
  <p:transition spd="slow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9304" y="6042287"/>
            <a:ext cx="1556188" cy="6084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98660" y="2857995"/>
            <a:ext cx="6218040" cy="2564903"/>
          </a:xfrm>
        </p:spPr>
        <p:txBody>
          <a:bodyPr/>
          <a:lstStyle>
            <a:lvl1pPr>
              <a:defRPr sz="4000" b="0" baseline="0"/>
            </a:lvl1pPr>
          </a:lstStyle>
          <a:p>
            <a:r>
              <a:rPr lang="en-US" dirty="0"/>
              <a:t>Click to Edit Section </a:t>
            </a:r>
            <a:br>
              <a:rPr lang="en-US" dirty="0"/>
            </a:br>
            <a:r>
              <a:rPr lang="en-US" dirty="0"/>
              <a:t>Divider Slide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09600" y="6096000"/>
            <a:ext cx="50292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192022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 flipH="1">
            <a:off x="-2" y="0"/>
            <a:ext cx="670560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364861" y="5562600"/>
            <a:ext cx="7513046" cy="98436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speakers name</a:t>
            </a:r>
          </a:p>
        </p:txBody>
      </p:sp>
      <p:sp>
        <p:nvSpPr>
          <p:cNvPr id="8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365124" y="4365625"/>
            <a:ext cx="7512783" cy="102730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2300" b="1">
                <a:solidFill>
                  <a:schemeClr val="accent6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subtitle text styles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364861" y="2827868"/>
            <a:ext cx="7513047" cy="1422586"/>
          </a:xfrm>
        </p:spPr>
        <p:txBody>
          <a:bodyPr/>
          <a:lstStyle>
            <a:lvl1pPr>
              <a:defRPr sz="5000" b="0"/>
            </a:lvl1pPr>
          </a:lstStyle>
          <a:p>
            <a:r>
              <a:rPr lang="en-US" dirty="0"/>
              <a:t>Click to edit title text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404" y="189856"/>
            <a:ext cx="2224436" cy="869688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>
          <a:xfrm>
            <a:off x="10210800" y="5867400"/>
            <a:ext cx="1676400" cy="762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050335"/>
      </p:ext>
    </p:extLst>
  </p:cSld>
  <p:clrMapOvr>
    <a:masterClrMapping/>
  </p:clrMapOvr>
  <p:transition spd="slow">
    <p:wip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9304" y="6039112"/>
            <a:ext cx="1556188" cy="60842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130" t="14518" r="20608" b="18224"/>
          <a:stretch/>
        </p:blipFill>
        <p:spPr>
          <a:xfrm>
            <a:off x="6388099" y="394044"/>
            <a:ext cx="6083301" cy="2381399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98660" y="2857995"/>
            <a:ext cx="6218040" cy="2564903"/>
          </a:xfrm>
        </p:spPr>
        <p:txBody>
          <a:bodyPr/>
          <a:lstStyle>
            <a:lvl1pPr>
              <a:defRPr sz="4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Section </a:t>
            </a:r>
            <a:br>
              <a:rPr lang="en-US" dirty="0"/>
            </a:br>
            <a:r>
              <a:rPr lang="en-US" dirty="0"/>
              <a:t>Divider Slide</a:t>
            </a:r>
          </a:p>
        </p:txBody>
      </p:sp>
    </p:spTree>
    <p:extLst/>
  </p:cSld>
  <p:clrMapOvr>
    <a:masterClrMapping/>
  </p:clrMapOvr>
  <p:transition spd="slow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 WITH LEG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4F836-7789-5C48-BAE2-DB4A8C54B8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252513"/>
      </p:ext>
    </p:extLst>
  </p:cSld>
  <p:clrMapOvr>
    <a:masterClrMapping/>
  </p:clrMapOvr>
  <p:transition spd="slow"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609600" y="5715000"/>
            <a:ext cx="11353800" cy="990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094973"/>
      </p:ext>
    </p:extLst>
  </p:cSld>
  <p:clrMapOvr>
    <a:masterClrMapping/>
  </p:clrMapOvr>
  <p:transition spd="slow">
    <p:wip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HANK YOU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7379830" y="2473020"/>
            <a:ext cx="4562075" cy="1446143"/>
            <a:chOff x="3578376" y="2473020"/>
            <a:chExt cx="4562075" cy="1446143"/>
          </a:xfrm>
        </p:grpSpPr>
        <p:sp>
          <p:nvSpPr>
            <p:cNvPr id="10" name="Title 44"/>
            <p:cNvSpPr txBox="1">
              <a:spLocks/>
            </p:cNvSpPr>
            <p:nvPr/>
          </p:nvSpPr>
          <p:spPr>
            <a:xfrm>
              <a:off x="4240957" y="2822234"/>
              <a:ext cx="3236913" cy="747713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0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4600" b="0" dirty="0"/>
                <a:t>Thank You</a:t>
              </a: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78376" y="2473020"/>
              <a:ext cx="602479" cy="1446143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7537972" y="2473020"/>
              <a:ext cx="602479" cy="1446143"/>
            </a:xfrm>
            <a:prstGeom prst="rect">
              <a:avLst/>
            </a:prstGeom>
          </p:spPr>
        </p:pic>
      </p:grpSp>
    </p:spTree>
    <p:extLst/>
  </p:cSld>
  <p:clrMapOvr>
    <a:masterClrMapping/>
  </p:clrMapOvr>
  <p:transition spd="slow">
    <p:wip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7223" y="2078959"/>
            <a:ext cx="6611468" cy="2584882"/>
          </a:xfrm>
          <a:prstGeom prst="rect">
            <a:avLst/>
          </a:prstGeom>
        </p:spPr>
      </p:pic>
    </p:spTree>
    <p:extLst/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layout with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304599"/>
      </p:ext>
    </p:extLst>
  </p:cSld>
  <p:clrMapOvr>
    <a:masterClrMapping/>
  </p:clrMapOvr>
  <p:transition spd="slow">
    <p:wip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31252968"/>
      </p:ext>
    </p:extLst>
  </p:cSld>
  <p:clrMapOvr>
    <a:masterClrMapping/>
  </p:clrMapOvr>
  <p:transition spd="slow">
    <p:wip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A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287355" y="548680"/>
            <a:ext cx="11616000" cy="720000"/>
          </a:xfrm>
        </p:spPr>
        <p:txBody>
          <a:bodyPr/>
          <a:lstStyle>
            <a:lvl1pPr>
              <a:spcBef>
                <a:spcPts val="0"/>
              </a:spcBef>
              <a:defRPr sz="2000" cap="none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 err="1"/>
              <a:t>Textmasterformat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Titelmasterformat</a:t>
            </a:r>
            <a:r>
              <a:rPr lang="en-US" dirty="0"/>
              <a:t> </a:t>
            </a:r>
            <a:r>
              <a:rPr lang="en-US" dirty="0" err="1"/>
              <a:t>durch</a:t>
            </a:r>
            <a:r>
              <a:rPr lang="en-US" dirty="0"/>
              <a:t> </a:t>
            </a:r>
            <a:r>
              <a:rPr lang="en-US" dirty="0" err="1"/>
              <a:t>Klicken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408979"/>
      </p:ext>
    </p:extLst>
  </p:cSld>
  <p:clrMapOvr>
    <a:masterClrMapping/>
  </p:clrMapOvr>
  <p:transition spd="slow">
    <p:wip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ction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Titelmasterformat</a:t>
            </a:r>
            <a:r>
              <a:rPr lang="en-US" dirty="0"/>
              <a:t> </a:t>
            </a:r>
            <a:r>
              <a:rPr lang="en-US" dirty="0" err="1"/>
              <a:t>durch</a:t>
            </a:r>
            <a:r>
              <a:rPr lang="en-US" dirty="0"/>
              <a:t> </a:t>
            </a:r>
            <a:r>
              <a:rPr lang="en-US" dirty="0" err="1"/>
              <a:t>Klicken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287355" y="548680"/>
            <a:ext cx="11616000" cy="720000"/>
          </a:xfrm>
        </p:spPr>
        <p:txBody>
          <a:bodyPr/>
          <a:lstStyle>
            <a:lvl1pPr>
              <a:spcBef>
                <a:spcPts val="0"/>
              </a:spcBef>
              <a:defRPr sz="2000" cap="none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 err="1"/>
              <a:t>Textmasterformat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2"/>
          </p:nvPr>
        </p:nvSpPr>
        <p:spPr>
          <a:xfrm>
            <a:off x="287867" y="1448780"/>
            <a:ext cx="11616267" cy="4464000"/>
          </a:xfrm>
        </p:spPr>
        <p:txBody>
          <a:bodyPr/>
          <a:lstStyle/>
          <a:p>
            <a:pPr lvl="0"/>
            <a:r>
              <a:rPr lang="en-US" dirty="0" err="1"/>
              <a:t>Textmasterformat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  <a:p>
            <a:pPr lvl="1"/>
            <a:r>
              <a:rPr lang="en-US" dirty="0" err="1"/>
              <a:t>Zweite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2"/>
            <a:r>
              <a:rPr lang="en-US" dirty="0" err="1"/>
              <a:t>Dritte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3"/>
            <a:r>
              <a:rPr lang="en-US" dirty="0" err="1"/>
              <a:t>Vierte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4"/>
            <a:r>
              <a:rPr lang="en-US" dirty="0" err="1"/>
              <a:t>Fünfte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330199"/>
      </p:ext>
    </p:extLst>
  </p:cSld>
  <p:clrMapOvr>
    <a:masterClrMapping/>
  </p:clrMapOvr>
  <p:transition spd="slow">
    <p:wip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with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338667" y="1021400"/>
            <a:ext cx="9975996" cy="620413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2400" baseline="0">
                <a:solidFill>
                  <a:srgbClr val="6C6C6C"/>
                </a:solidFill>
              </a:defRPr>
            </a:lvl1pPr>
          </a:lstStyle>
          <a:p>
            <a:pPr lvl="0"/>
            <a:r>
              <a:rPr lang="en-US" dirty="0"/>
              <a:t>Enter subhead text here</a:t>
            </a:r>
          </a:p>
        </p:txBody>
      </p:sp>
    </p:spTree>
    <p:extLst>
      <p:ext uri="{BB962C8B-B14F-4D97-AF65-F5344CB8AC3E}">
        <p14:creationId xmlns:p14="http://schemas.microsoft.com/office/powerpoint/2010/main" val="452395256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T YOUR OWN PHOTO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D9E1E2"/>
          </a:solidFill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SzTx/>
              <a:buFontTx/>
              <a:buNone/>
              <a:tabLst/>
              <a:defRPr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center icon to add full-slide black &amp; white picture.</a:t>
            </a:r>
          </a:p>
          <a:p>
            <a:r>
              <a:rPr lang="en-US" dirty="0"/>
              <a:t>To change a color photo to black &amp; white, go to picture format, color, color saturation.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364861" y="5562600"/>
            <a:ext cx="7513046" cy="98436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speakers name</a:t>
            </a:r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365124" y="4365625"/>
            <a:ext cx="7512783" cy="102730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2300" b="1">
                <a:solidFill>
                  <a:schemeClr val="accent6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subtitle text styles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64861" y="2827868"/>
            <a:ext cx="7513047" cy="1422586"/>
          </a:xfrm>
        </p:spPr>
        <p:txBody>
          <a:bodyPr/>
          <a:lstStyle>
            <a:lvl1pPr>
              <a:defRPr sz="5000" b="0"/>
            </a:lvl1pPr>
          </a:lstStyle>
          <a:p>
            <a:r>
              <a:rPr lang="en-US" dirty="0"/>
              <a:t>Click to edit title text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404" y="189856"/>
            <a:ext cx="2224436" cy="86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969"/>
      </p:ext>
    </p:extLst>
  </p:cSld>
  <p:clrMapOvr>
    <a:masterClrMapping/>
  </p:clrMapOvr>
  <p:transition spd="slow">
    <p:wip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57608452"/>
      </p:ext>
    </p:extLst>
  </p:cSld>
  <p:clrMapOvr>
    <a:masterClrMapping/>
  </p:clrMapOvr>
  <p:transition spd="slow">
    <p:wip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ID BLUE TITLE WITHOU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365124" y="4365625"/>
            <a:ext cx="7512783" cy="102730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23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subtitle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38" t="943" r="27996" b="25683"/>
          <a:stretch/>
        </p:blipFill>
        <p:spPr>
          <a:xfrm>
            <a:off x="7221388" y="1600200"/>
            <a:ext cx="4970612" cy="52578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4861" y="2827868"/>
            <a:ext cx="7513047" cy="1422586"/>
          </a:xfrm>
        </p:spPr>
        <p:txBody>
          <a:bodyPr/>
          <a:lstStyle>
            <a:lvl1pPr>
              <a:defRPr sz="5000" b="0"/>
            </a:lvl1pPr>
          </a:lstStyle>
          <a:p>
            <a:r>
              <a:rPr lang="en-US" dirty="0"/>
              <a:t>Click to edit title text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404" y="189856"/>
            <a:ext cx="2224436" cy="869688"/>
          </a:xfrm>
          <a:prstGeom prst="rect">
            <a:avLst/>
          </a:prstGeom>
        </p:spPr>
      </p:pic>
      <p:sp>
        <p:nvSpPr>
          <p:cNvPr id="8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364861" y="5562600"/>
            <a:ext cx="7513046" cy="98436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2000" b="1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speakers name</a:t>
            </a:r>
          </a:p>
        </p:txBody>
      </p:sp>
    </p:spTree>
    <p:extLst>
      <p:ext uri="{BB962C8B-B14F-4D97-AF65-F5344CB8AC3E}">
        <p14:creationId xmlns:p14="http://schemas.microsoft.com/office/powerpoint/2010/main" val="2589499484"/>
      </p:ext>
    </p:extLst>
  </p:cSld>
  <p:clrMapOvr>
    <a:masterClrMapping/>
  </p:clrMapOvr>
  <p:transition spd="slow">
    <p:wip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 flipH="1">
            <a:off x="-2" y="0"/>
            <a:ext cx="670560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364861" y="5562600"/>
            <a:ext cx="7513046" cy="98436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speakers name</a:t>
            </a:r>
          </a:p>
        </p:txBody>
      </p:sp>
      <p:sp>
        <p:nvSpPr>
          <p:cNvPr id="8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365124" y="4365625"/>
            <a:ext cx="7512783" cy="102730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2300" b="1">
                <a:solidFill>
                  <a:schemeClr val="accent6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subtitle text styles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364861" y="2827868"/>
            <a:ext cx="7513047" cy="1422586"/>
          </a:xfrm>
        </p:spPr>
        <p:txBody>
          <a:bodyPr/>
          <a:lstStyle>
            <a:lvl1pPr>
              <a:defRPr sz="5000" b="0"/>
            </a:lvl1pPr>
          </a:lstStyle>
          <a:p>
            <a:r>
              <a:rPr lang="en-US" dirty="0"/>
              <a:t>Click to edit title text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404" y="189856"/>
            <a:ext cx="2224436" cy="869688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>
          <a:xfrm>
            <a:off x="10210800" y="5867400"/>
            <a:ext cx="1676400" cy="762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159057"/>
      </p:ext>
    </p:extLst>
  </p:cSld>
  <p:clrMapOvr>
    <a:masterClrMapping/>
  </p:clrMapOvr>
  <p:transition spd="slow">
    <p:wip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T YOUR OWN PHOTO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D9E1E2"/>
          </a:solidFill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SzTx/>
              <a:buFontTx/>
              <a:buNone/>
              <a:tabLst/>
              <a:defRPr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center icon to add full-slide black &amp; white picture.</a:t>
            </a:r>
          </a:p>
          <a:p>
            <a:r>
              <a:rPr lang="en-US" dirty="0"/>
              <a:t>To change a color photo to black &amp; white, go to picture format, color, color saturation.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364861" y="5562600"/>
            <a:ext cx="7513046" cy="98436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speakers name</a:t>
            </a:r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365124" y="4365625"/>
            <a:ext cx="7512783" cy="102730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2300" b="1">
                <a:solidFill>
                  <a:schemeClr val="accent6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subtitle text styles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64861" y="2827868"/>
            <a:ext cx="7513047" cy="1422586"/>
          </a:xfrm>
        </p:spPr>
        <p:txBody>
          <a:bodyPr/>
          <a:lstStyle>
            <a:lvl1pPr>
              <a:defRPr sz="5000" b="0"/>
            </a:lvl1pPr>
          </a:lstStyle>
          <a:p>
            <a:r>
              <a:rPr lang="en-US" dirty="0"/>
              <a:t>Click to edit title text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404" y="189856"/>
            <a:ext cx="2224436" cy="86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826060"/>
      </p:ext>
    </p:extLst>
  </p:cSld>
  <p:clrMapOvr>
    <a:masterClrMapping/>
  </p:clrMapOvr>
  <p:transition spd="slow">
    <p:wip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2"/>
          <p:cNvSpPr>
            <a:spLocks noGrp="1"/>
          </p:cNvSpPr>
          <p:nvPr>
            <p:ph idx="11" hasCustomPrompt="1"/>
          </p:nvPr>
        </p:nvSpPr>
        <p:spPr>
          <a:xfrm>
            <a:off x="4724400" y="1676400"/>
            <a:ext cx="3505199" cy="44958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spcAft>
                <a:spcPts val="2000"/>
              </a:spcAft>
              <a:buClr>
                <a:schemeClr val="tx2"/>
              </a:buClr>
              <a:buFontTx/>
              <a:buNone/>
              <a:defRPr sz="2000" b="1">
                <a:solidFill>
                  <a:schemeClr val="bg1"/>
                </a:solidFill>
              </a:defRPr>
            </a:lvl1pPr>
            <a:lvl2pPr marL="228600" indent="0">
              <a:spcBef>
                <a:spcPts val="500"/>
              </a:spcBef>
              <a:spcAft>
                <a:spcPts val="1000"/>
              </a:spcAft>
              <a:buClr>
                <a:schemeClr val="tx2"/>
              </a:buClr>
              <a:buFontTx/>
              <a:buNone/>
              <a:defRPr sz="1600"/>
            </a:lvl2pPr>
            <a:lvl3pPr marL="685800" indent="-228600">
              <a:buClr>
                <a:schemeClr val="tx2"/>
              </a:buClr>
              <a:buFont typeface="Helvetica" charset="0"/>
              <a:buChar char="−"/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601" y="1676400"/>
            <a:ext cx="3505199" cy="44958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spcAft>
                <a:spcPts val="2000"/>
              </a:spcAft>
              <a:buClr>
                <a:schemeClr val="tx2"/>
              </a:buClr>
              <a:buFontTx/>
              <a:buNone/>
              <a:defRPr sz="2000" b="1">
                <a:solidFill>
                  <a:schemeClr val="bg1"/>
                </a:solidFill>
              </a:defRPr>
            </a:lvl1pPr>
            <a:lvl2pPr marL="228600" indent="0">
              <a:spcBef>
                <a:spcPts val="500"/>
              </a:spcBef>
              <a:spcAft>
                <a:spcPts val="1000"/>
              </a:spcAft>
              <a:buClr>
                <a:schemeClr val="tx2"/>
              </a:buClr>
              <a:buFontTx/>
              <a:buNone/>
              <a:defRPr sz="1600"/>
            </a:lvl2pPr>
            <a:lvl3pPr marL="685800" indent="-228600">
              <a:buClr>
                <a:schemeClr val="tx2"/>
              </a:buClr>
              <a:buFont typeface="Helvetica" charset="0"/>
              <a:buChar char="−"/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9304" y="6039112"/>
            <a:ext cx="1556188" cy="608423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609599" y="329697"/>
            <a:ext cx="11130403" cy="657077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352991893"/>
      </p:ext>
    </p:extLst>
  </p:cSld>
  <p:clrMapOvr>
    <a:masterClrMapping/>
  </p:clrMapOvr>
  <p:transition spd="slow">
    <p:wip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615462" y="5503985"/>
            <a:ext cx="6066692" cy="12133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 userDrawn="1"/>
        </p:nvSpPr>
        <p:spPr>
          <a:xfrm>
            <a:off x="6102096" y="0"/>
            <a:ext cx="608990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509457" y="1825625"/>
            <a:ext cx="5392236" cy="4351338"/>
          </a:xfrm>
          <a:prstGeom prst="rect">
            <a:avLst/>
          </a:prstGeom>
        </p:spPr>
        <p:txBody>
          <a:bodyPr/>
          <a:lstStyle>
            <a:lvl1pPr marL="457200" marR="0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000"/>
              </a:spcAft>
              <a:buClr>
                <a:schemeClr val="tx1"/>
              </a:buClr>
              <a:buSzTx/>
              <a:buFont typeface="+mj-lt"/>
              <a:buAutoNum type="arabicPeriod"/>
              <a:tabLst/>
              <a:defRPr sz="2000" b="1" baseline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spcAft>
                <a:spcPts val="2000"/>
              </a:spcAft>
              <a:buClr>
                <a:schemeClr val="bg1"/>
              </a:buClr>
              <a:buFontTx/>
              <a:buNone/>
              <a:defRPr sz="1800"/>
            </a:lvl2pPr>
            <a:lvl3pPr marL="457200" indent="0">
              <a:buClr>
                <a:schemeClr val="bg1"/>
              </a:buClr>
              <a:buFontTx/>
              <a:buNone/>
              <a:defRPr sz="1600"/>
            </a:lvl3pPr>
          </a:lstStyle>
          <a:p>
            <a:pPr lvl="0"/>
            <a:r>
              <a:rPr lang="en-US" dirty="0"/>
              <a:t>Click to edit master text styles </a:t>
            </a:r>
            <a:r>
              <a:rPr lang="mr-IN" dirty="0"/>
              <a:t>–</a:t>
            </a:r>
            <a:r>
              <a:rPr lang="en-US" dirty="0"/>
              <a:t> 20 point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9456" y="331574"/>
            <a:ext cx="5392236" cy="50672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9304" y="6042287"/>
            <a:ext cx="1556188" cy="608423"/>
          </a:xfrm>
          <a:prstGeom prst="rect">
            <a:avLst/>
          </a:prstGeom>
        </p:spPr>
      </p:pic>
      <p:sp>
        <p:nvSpPr>
          <p:cNvPr id="7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509456" y="838301"/>
            <a:ext cx="5392236" cy="484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914400" y="6243015"/>
            <a:ext cx="3897746" cy="28811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VARIAN CONFIDENTIAL/</a:t>
            </a:r>
            <a:r>
              <a:rPr lang="en-US" sz="900" baseline="0" dirty="0">
                <a:solidFill>
                  <a:schemeClr val="bg2"/>
                </a:solidFill>
              </a:rPr>
              <a:t> PROPRIETARY: DISCLOSED SOLELY </a:t>
            </a:r>
            <a:br>
              <a:rPr lang="en-US" sz="900" baseline="0" dirty="0">
                <a:solidFill>
                  <a:schemeClr val="bg2"/>
                </a:solidFill>
              </a:rPr>
            </a:br>
            <a:r>
              <a:rPr lang="en-US" sz="900" baseline="0" dirty="0">
                <a:solidFill>
                  <a:schemeClr val="bg2"/>
                </a:solidFill>
              </a:rPr>
              <a:t>FOR IMMEDIATE RECIPIENT ONLY</a:t>
            </a:r>
            <a:endParaRPr lang="en-US" sz="9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997360"/>
      </p:ext>
    </p:extLst>
  </p:cSld>
  <p:clrMapOvr>
    <a:masterClrMapping/>
  </p:clrMapOvr>
  <p:transition spd="slow">
    <p:wip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43" y="329697"/>
            <a:ext cx="11242646" cy="1325563"/>
          </a:xfrm>
        </p:spPr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60379" y="1825625"/>
            <a:ext cx="11236362" cy="4351338"/>
          </a:xfrm>
          <a:prstGeom prst="rect">
            <a:avLst/>
          </a:prstGeom>
        </p:spPr>
        <p:txBody>
          <a:bodyPr/>
          <a:lstStyle>
            <a:lvl1pPr>
              <a:buClr>
                <a:schemeClr val="tx2"/>
              </a:buClr>
              <a:defRPr sz="2000"/>
            </a:lvl1pPr>
            <a:lvl2pPr marL="457200" indent="-228600">
              <a:buClr>
                <a:schemeClr val="tx2"/>
              </a:buClr>
              <a:buFont typeface="Helvetica" charset="0"/>
              <a:buChar char="−"/>
              <a:defRPr sz="1800"/>
            </a:lvl2pPr>
            <a:lvl3pPr marL="685800" indent="-228600">
              <a:buClr>
                <a:schemeClr val="tx2"/>
              </a:buClr>
              <a:buFont typeface="Helvetica" charset="0"/>
              <a:buChar char="−"/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7128" y="6216500"/>
            <a:ext cx="388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4F836-7789-5C48-BAE2-DB4A8C54B8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68244"/>
      </p:ext>
    </p:extLst>
  </p:cSld>
  <p:clrMapOvr>
    <a:masterClrMapping/>
  </p:clrMapOvr>
  <p:transition spd="slow">
    <p:wip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43" y="329698"/>
            <a:ext cx="11242646" cy="61753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60379" y="1825625"/>
            <a:ext cx="11236362" cy="4351338"/>
          </a:xfrm>
          <a:prstGeom prst="rect">
            <a:avLst/>
          </a:prstGeom>
        </p:spPr>
        <p:txBody>
          <a:bodyPr/>
          <a:lstStyle>
            <a:lvl1pPr>
              <a:spcAft>
                <a:spcPts val="1000"/>
              </a:spcAft>
              <a:buClr>
                <a:schemeClr val="tx2"/>
              </a:buClr>
              <a:defRPr sz="2000"/>
            </a:lvl1pPr>
            <a:lvl2pPr marL="457200" indent="-228600">
              <a:spcAft>
                <a:spcPts val="1000"/>
              </a:spcAft>
              <a:buClr>
                <a:schemeClr val="tx2"/>
              </a:buClr>
              <a:buFont typeface="Helvetica" charset="0"/>
              <a:buChar char="−"/>
              <a:defRPr sz="1800"/>
            </a:lvl2pPr>
            <a:lvl3pPr marL="685800" indent="-228600">
              <a:spcAft>
                <a:spcPts val="1000"/>
              </a:spcAft>
              <a:buClr>
                <a:schemeClr val="tx2"/>
              </a:buClr>
              <a:buFont typeface="Helvetica" charset="0"/>
              <a:buChar char="−"/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376238" y="805957"/>
            <a:ext cx="11220503" cy="484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</a:t>
            </a:r>
            <a:r>
              <a:rPr lang="en-US"/>
              <a:t>edit subhead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7128" y="6216500"/>
            <a:ext cx="388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4F836-7789-5C48-BAE2-DB4A8C54B8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2356501"/>
      </p:ext>
    </p:extLst>
  </p:cSld>
  <p:clrMapOvr>
    <a:masterClrMapping/>
  </p:clrMapOvr>
  <p:transition spd="slow">
    <p:wip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 ON LEFT PHOT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43" y="329698"/>
            <a:ext cx="11242646" cy="61753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60379" y="1825625"/>
            <a:ext cx="4884721" cy="4351338"/>
          </a:xfrm>
          <a:prstGeom prst="rect">
            <a:avLst/>
          </a:prstGeom>
        </p:spPr>
        <p:txBody>
          <a:bodyPr/>
          <a:lstStyle>
            <a:lvl1pPr>
              <a:spcAft>
                <a:spcPts val="1000"/>
              </a:spcAft>
              <a:buClr>
                <a:schemeClr val="tx2"/>
              </a:buClr>
              <a:defRPr sz="2000"/>
            </a:lvl1pPr>
            <a:lvl2pPr marL="457200" indent="-228600">
              <a:spcAft>
                <a:spcPts val="1000"/>
              </a:spcAft>
              <a:buClr>
                <a:schemeClr val="tx2"/>
              </a:buClr>
              <a:buFont typeface="Helvetica" charset="0"/>
              <a:buChar char="−"/>
              <a:defRPr sz="1800"/>
            </a:lvl2pPr>
            <a:lvl3pPr marL="685800" indent="-228600">
              <a:spcAft>
                <a:spcPts val="1000"/>
              </a:spcAft>
              <a:buClr>
                <a:schemeClr val="tx2"/>
              </a:buClr>
              <a:buFont typeface="Helvetica" charset="0"/>
              <a:buChar char="−"/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376238" y="805957"/>
            <a:ext cx="11220503" cy="484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</a:t>
            </a:r>
            <a:r>
              <a:rPr lang="en-US"/>
              <a:t>edit subhead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7128" y="6216500"/>
            <a:ext cx="388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4F836-7789-5C48-BAE2-DB4A8C54B8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768335"/>
      </p:ext>
    </p:extLst>
  </p:cSld>
  <p:clrMapOvr>
    <a:masterClrMapping/>
  </p:clrMapOvr>
  <p:transition spd="slow">
    <p:wip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ON LOWER HAL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1" hasCustomPrompt="1"/>
          </p:nvPr>
        </p:nvSpPr>
        <p:spPr>
          <a:xfrm>
            <a:off x="6348028" y="4000637"/>
            <a:ext cx="4884721" cy="2019163"/>
          </a:xfrm>
          <a:prstGeom prst="rect">
            <a:avLst/>
          </a:prstGeom>
        </p:spPr>
        <p:txBody>
          <a:bodyPr/>
          <a:lstStyle>
            <a:lvl1pPr>
              <a:spcAft>
                <a:spcPts val="1000"/>
              </a:spcAft>
              <a:buClr>
                <a:schemeClr val="tx2"/>
              </a:buClr>
              <a:defRPr sz="1800"/>
            </a:lvl1pPr>
            <a:lvl2pPr marL="457200" indent="-228600">
              <a:spcAft>
                <a:spcPts val="1000"/>
              </a:spcAft>
              <a:buClr>
                <a:schemeClr val="tx2"/>
              </a:buClr>
              <a:buFont typeface="Helvetica" charset="0"/>
              <a:buChar char="−"/>
              <a:defRPr sz="1600"/>
            </a:lvl2pPr>
            <a:lvl3pPr marL="685800" indent="-228600">
              <a:buClr>
                <a:schemeClr val="tx2"/>
              </a:buClr>
              <a:buFont typeface="Helvetica" charset="0"/>
              <a:buChar char="−"/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6348028" y="3505199"/>
            <a:ext cx="4884721" cy="41910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</a:t>
            </a:r>
            <a:r>
              <a:rPr lang="en-US"/>
              <a:t>edit section name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 hasCustomPrompt="1"/>
          </p:nvPr>
        </p:nvSpPr>
        <p:spPr>
          <a:xfrm>
            <a:off x="1220151" y="4000637"/>
            <a:ext cx="4884721" cy="2019163"/>
          </a:xfrm>
          <a:prstGeom prst="rect">
            <a:avLst/>
          </a:prstGeom>
        </p:spPr>
        <p:txBody>
          <a:bodyPr/>
          <a:lstStyle>
            <a:lvl1pPr>
              <a:spcAft>
                <a:spcPts val="1000"/>
              </a:spcAft>
              <a:buClr>
                <a:schemeClr val="tx2"/>
              </a:buClr>
              <a:defRPr sz="1800"/>
            </a:lvl1pPr>
            <a:lvl2pPr marL="457200" indent="-228600">
              <a:spcAft>
                <a:spcPts val="1000"/>
              </a:spcAft>
              <a:buClr>
                <a:schemeClr val="tx2"/>
              </a:buClr>
              <a:buFont typeface="Helvetica" charset="0"/>
              <a:buChar char="−"/>
              <a:defRPr sz="1600"/>
            </a:lvl2pPr>
            <a:lvl3pPr marL="685800" indent="-228600">
              <a:buClr>
                <a:schemeClr val="tx2"/>
              </a:buClr>
              <a:buFont typeface="Helvetica" charset="0"/>
              <a:buChar char="−"/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1220151" y="3505199"/>
            <a:ext cx="4884721" cy="41910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section name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4F836-7789-5C48-BAE2-DB4A8C54B8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432297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2"/>
          <p:cNvSpPr>
            <a:spLocks noGrp="1"/>
          </p:cNvSpPr>
          <p:nvPr>
            <p:ph idx="11" hasCustomPrompt="1"/>
          </p:nvPr>
        </p:nvSpPr>
        <p:spPr>
          <a:xfrm>
            <a:off x="4724400" y="1676400"/>
            <a:ext cx="3505199" cy="44958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spcAft>
                <a:spcPts val="2000"/>
              </a:spcAft>
              <a:buClr>
                <a:schemeClr val="tx2"/>
              </a:buClr>
              <a:buFontTx/>
              <a:buNone/>
              <a:defRPr sz="2000" b="1">
                <a:solidFill>
                  <a:schemeClr val="bg1"/>
                </a:solidFill>
              </a:defRPr>
            </a:lvl1pPr>
            <a:lvl2pPr marL="228600" indent="0">
              <a:spcBef>
                <a:spcPts val="500"/>
              </a:spcBef>
              <a:spcAft>
                <a:spcPts val="1000"/>
              </a:spcAft>
              <a:buClr>
                <a:schemeClr val="tx2"/>
              </a:buClr>
              <a:buFontTx/>
              <a:buNone/>
              <a:defRPr sz="1600"/>
            </a:lvl2pPr>
            <a:lvl3pPr marL="685800" indent="-228600">
              <a:buClr>
                <a:schemeClr val="tx2"/>
              </a:buClr>
              <a:buFont typeface="Helvetica" charset="0"/>
              <a:buChar char="−"/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601" y="1676400"/>
            <a:ext cx="3505199" cy="44958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spcAft>
                <a:spcPts val="2000"/>
              </a:spcAft>
              <a:buClr>
                <a:schemeClr val="tx2"/>
              </a:buClr>
              <a:buFontTx/>
              <a:buNone/>
              <a:defRPr sz="2000" b="1">
                <a:solidFill>
                  <a:schemeClr val="bg1"/>
                </a:solidFill>
              </a:defRPr>
            </a:lvl1pPr>
            <a:lvl2pPr marL="228600" indent="0">
              <a:spcBef>
                <a:spcPts val="500"/>
              </a:spcBef>
              <a:spcAft>
                <a:spcPts val="1000"/>
              </a:spcAft>
              <a:buClr>
                <a:schemeClr val="tx2"/>
              </a:buClr>
              <a:buFontTx/>
              <a:buNone/>
              <a:defRPr sz="1600"/>
            </a:lvl2pPr>
            <a:lvl3pPr marL="685800" indent="-228600">
              <a:buClr>
                <a:schemeClr val="tx2"/>
              </a:buClr>
              <a:buFont typeface="Helvetica" charset="0"/>
              <a:buChar char="−"/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9304" y="6039112"/>
            <a:ext cx="1556188" cy="608423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609599" y="329697"/>
            <a:ext cx="11130403" cy="657077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361170705"/>
      </p:ext>
    </p:extLst>
  </p:cSld>
  <p:clrMapOvr>
    <a:masterClrMapping/>
  </p:clrMapOvr>
  <p:transition spd="slow">
    <p:wip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4861" y="331573"/>
            <a:ext cx="11371732" cy="9585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4F836-7789-5C48-BAE2-DB4A8C54B85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1634686"/>
            <a:ext cx="12192000" cy="7110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364861" y="805960"/>
            <a:ext cx="11361351" cy="484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1" hasCustomPrompt="1"/>
          </p:nvPr>
        </p:nvSpPr>
        <p:spPr>
          <a:xfrm>
            <a:off x="6629400" y="2819400"/>
            <a:ext cx="4884721" cy="314749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1000"/>
              </a:spcAft>
              <a:buClr>
                <a:schemeClr val="tx2"/>
              </a:buClr>
              <a:defRPr sz="1800"/>
            </a:lvl1pPr>
            <a:lvl2pPr marL="457200" indent="-228600">
              <a:spcBef>
                <a:spcPts val="0"/>
              </a:spcBef>
              <a:spcAft>
                <a:spcPts val="1000"/>
              </a:spcAft>
              <a:buClr>
                <a:schemeClr val="tx2"/>
              </a:buClr>
              <a:buFont typeface="Helvetica" charset="0"/>
              <a:buChar char="−"/>
              <a:defRPr sz="1600"/>
            </a:lvl2pPr>
            <a:lvl3pPr marL="685800" indent="-228600">
              <a:buClr>
                <a:schemeClr val="tx2"/>
              </a:buClr>
              <a:buFont typeface="Helvetica" charset="0"/>
              <a:buChar char="−"/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364861" y="2821505"/>
            <a:ext cx="4884721" cy="314749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1000"/>
              </a:spcAft>
              <a:buClr>
                <a:schemeClr val="tx2"/>
              </a:buClr>
              <a:defRPr sz="1800"/>
            </a:lvl1pPr>
            <a:lvl2pPr marL="457200" indent="-228600">
              <a:spcBef>
                <a:spcPts val="0"/>
              </a:spcBef>
              <a:spcAft>
                <a:spcPts val="1000"/>
              </a:spcAft>
              <a:buClr>
                <a:schemeClr val="tx2"/>
              </a:buClr>
              <a:buFont typeface="Helvetica" charset="0"/>
              <a:buChar char="−"/>
              <a:defRPr sz="1600"/>
            </a:lvl2pPr>
            <a:lvl3pPr marL="685800" indent="-228600">
              <a:buClr>
                <a:schemeClr val="tx2"/>
              </a:buClr>
              <a:buFont typeface="Helvetica" charset="0"/>
              <a:buChar char="−"/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6748982" y="1803382"/>
            <a:ext cx="4884721" cy="419101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</a:t>
            </a:r>
            <a:r>
              <a:rPr lang="en-US"/>
              <a:t>edit section name</a:t>
            </a:r>
            <a:endParaRPr lang="en-US" dirty="0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605490" y="1803381"/>
            <a:ext cx="4884721" cy="419101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section name</a:t>
            </a:r>
          </a:p>
        </p:txBody>
      </p:sp>
    </p:spTree>
    <p:extLst>
      <p:ext uri="{BB962C8B-B14F-4D97-AF65-F5344CB8AC3E}">
        <p14:creationId xmlns:p14="http://schemas.microsoft.com/office/powerpoint/2010/main" val="656470990"/>
      </p:ext>
    </p:extLst>
  </p:cSld>
  <p:clrMapOvr>
    <a:masterClrMapping/>
  </p:clrMapOvr>
  <p:transition spd="slow">
    <p:wip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NON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364861" y="2893490"/>
            <a:ext cx="4884721" cy="419101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0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section subhead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 hasCustomPrompt="1"/>
          </p:nvPr>
        </p:nvSpPr>
        <p:spPr>
          <a:xfrm>
            <a:off x="364861" y="3289848"/>
            <a:ext cx="4892939" cy="267915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500"/>
              </a:spcBef>
              <a:spcAft>
                <a:spcPts val="1000"/>
              </a:spcAft>
              <a:buClr>
                <a:schemeClr val="tx2"/>
              </a:buClr>
              <a:buFontTx/>
              <a:buNone/>
              <a:defRPr sz="1800"/>
            </a:lvl1pPr>
            <a:lvl2pPr marL="457200" indent="-228600">
              <a:spcBef>
                <a:spcPts val="500"/>
              </a:spcBef>
              <a:spcAft>
                <a:spcPts val="1000"/>
              </a:spcAft>
              <a:buClr>
                <a:schemeClr val="tx2"/>
              </a:buClr>
              <a:buFont typeface="Helvetica" charset="0"/>
              <a:buChar char="−"/>
              <a:defRPr sz="1600"/>
            </a:lvl2pPr>
            <a:lvl3pPr marL="685800" indent="-228600">
              <a:buClr>
                <a:schemeClr val="tx2"/>
              </a:buClr>
              <a:buFont typeface="Helvetica" charset="0"/>
              <a:buChar char="−"/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1" hasCustomPrompt="1"/>
          </p:nvPr>
        </p:nvSpPr>
        <p:spPr>
          <a:xfrm>
            <a:off x="6748982" y="3256605"/>
            <a:ext cx="4909618" cy="2712395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500"/>
              </a:spcBef>
              <a:spcAft>
                <a:spcPts val="1000"/>
              </a:spcAft>
              <a:buClr>
                <a:schemeClr val="tx2"/>
              </a:buClr>
              <a:buFontTx/>
              <a:buNone/>
              <a:defRPr sz="1800"/>
            </a:lvl1pPr>
            <a:lvl2pPr marL="228600" indent="0">
              <a:spcBef>
                <a:spcPts val="500"/>
              </a:spcBef>
              <a:spcAft>
                <a:spcPts val="1000"/>
              </a:spcAft>
              <a:buClr>
                <a:schemeClr val="tx2"/>
              </a:buClr>
              <a:buFontTx/>
              <a:buNone/>
              <a:defRPr sz="1600"/>
            </a:lvl2pPr>
            <a:lvl3pPr marL="685800" indent="-228600">
              <a:buClr>
                <a:schemeClr val="tx2"/>
              </a:buClr>
              <a:buFont typeface="Helvetica" charset="0"/>
              <a:buChar char="−"/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4F836-7789-5C48-BAE2-DB4A8C54B85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1634686"/>
            <a:ext cx="12192000" cy="7110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64861" y="331573"/>
            <a:ext cx="11371732" cy="9585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364861" y="805960"/>
            <a:ext cx="11361351" cy="484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6748982" y="1803382"/>
            <a:ext cx="4884721" cy="419101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</a:t>
            </a:r>
            <a:r>
              <a:rPr lang="en-US"/>
              <a:t>edit section name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381000" y="1803381"/>
            <a:ext cx="4884721" cy="419101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section name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748982" y="2893491"/>
            <a:ext cx="4884721" cy="419101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0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</a:t>
            </a:r>
            <a:r>
              <a:rPr lang="en-US"/>
              <a:t>edit section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693847"/>
      </p:ext>
    </p:extLst>
  </p:cSld>
  <p:clrMapOvr>
    <a:masterClrMapping/>
  </p:clrMapOvr>
  <p:transition spd="slow">
    <p:wip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S WITH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634686"/>
            <a:ext cx="12192000" cy="7110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4388555" y="1689081"/>
            <a:ext cx="3620661" cy="65667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9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section name</a:t>
            </a:r>
          </a:p>
        </p:txBody>
      </p:sp>
      <p:sp>
        <p:nvSpPr>
          <p:cNvPr id="17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05240" y="1689081"/>
            <a:ext cx="3620660" cy="65667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9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section name</a:t>
            </a:r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17" hasCustomPrompt="1"/>
          </p:nvPr>
        </p:nvSpPr>
        <p:spPr>
          <a:xfrm>
            <a:off x="8371872" y="1689081"/>
            <a:ext cx="3620661" cy="65667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9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section name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05239" y="2771757"/>
            <a:ext cx="3620661" cy="314749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1000"/>
              </a:spcAft>
              <a:buClr>
                <a:schemeClr val="tx2"/>
              </a:buClr>
              <a:defRPr sz="1800"/>
            </a:lvl1pPr>
            <a:lvl2pPr marL="457200" indent="-228600">
              <a:spcBef>
                <a:spcPts val="0"/>
              </a:spcBef>
              <a:spcAft>
                <a:spcPts val="1000"/>
              </a:spcAft>
              <a:buClr>
                <a:schemeClr val="tx2"/>
              </a:buClr>
              <a:buFont typeface="Helvetica" charset="0"/>
              <a:buChar char="−"/>
              <a:defRPr sz="1600"/>
            </a:lvl2pPr>
            <a:lvl3pPr marL="685800" indent="-228600">
              <a:buClr>
                <a:schemeClr val="tx2"/>
              </a:buClr>
              <a:buFont typeface="Helvetica" charset="0"/>
              <a:buChar char="−"/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388555" y="2771757"/>
            <a:ext cx="3620661" cy="314749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1000"/>
              </a:spcAft>
              <a:buClr>
                <a:schemeClr val="tx2"/>
              </a:buClr>
              <a:defRPr sz="1800"/>
            </a:lvl1pPr>
            <a:lvl2pPr marL="457200" indent="-228600">
              <a:spcBef>
                <a:spcPts val="0"/>
              </a:spcBef>
              <a:spcAft>
                <a:spcPts val="1000"/>
              </a:spcAft>
              <a:buClr>
                <a:schemeClr val="tx2"/>
              </a:buClr>
              <a:buFont typeface="Helvetica" charset="0"/>
              <a:buChar char="−"/>
              <a:defRPr sz="1600"/>
            </a:lvl2pPr>
            <a:lvl3pPr marL="685800" indent="-228600">
              <a:buClr>
                <a:schemeClr val="tx2"/>
              </a:buClr>
              <a:buFont typeface="Helvetica" charset="0"/>
              <a:buChar char="−"/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5" hasCustomPrompt="1"/>
          </p:nvPr>
        </p:nvSpPr>
        <p:spPr>
          <a:xfrm>
            <a:off x="8371872" y="2771757"/>
            <a:ext cx="3620661" cy="314749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1000"/>
              </a:spcAft>
              <a:buClr>
                <a:schemeClr val="tx2"/>
              </a:buClr>
              <a:defRPr sz="1800"/>
            </a:lvl1pPr>
            <a:lvl2pPr marL="457200" indent="-228600">
              <a:spcBef>
                <a:spcPts val="0"/>
              </a:spcBef>
              <a:spcAft>
                <a:spcPts val="1000"/>
              </a:spcAft>
              <a:buClr>
                <a:schemeClr val="tx2"/>
              </a:buClr>
              <a:buFont typeface="Helvetica" charset="0"/>
              <a:buChar char="−"/>
              <a:defRPr sz="1600"/>
            </a:lvl2pPr>
            <a:lvl3pPr marL="685800" indent="-228600">
              <a:buClr>
                <a:schemeClr val="tx2"/>
              </a:buClr>
              <a:buFont typeface="Helvetica" charset="0"/>
              <a:buChar char="−"/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4F836-7789-5C48-BAE2-DB4A8C54B85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64861" y="331573"/>
            <a:ext cx="11371732" cy="9585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378652" y="805960"/>
            <a:ext cx="11361351" cy="484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</p:spTree>
    <p:extLst>
      <p:ext uri="{BB962C8B-B14F-4D97-AF65-F5344CB8AC3E}">
        <p14:creationId xmlns:p14="http://schemas.microsoft.com/office/powerpoint/2010/main" val="2629473111"/>
      </p:ext>
    </p:extLst>
  </p:cSld>
  <p:clrMapOvr>
    <a:masterClrMapping/>
  </p:clrMapOvr>
  <p:transition spd="slow">
    <p:wip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- N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447" y="330155"/>
            <a:ext cx="1137173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4F836-7789-5C48-BAE2-DB4A8C54B8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335990"/>
      </p:ext>
    </p:extLst>
  </p:cSld>
  <p:clrMapOvr>
    <a:masterClrMapping/>
  </p:clrMapOvr>
  <p:transition spd="slow">
    <p:wip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SUBTITLE N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271" y="329697"/>
            <a:ext cx="11371732" cy="657077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378652" y="805960"/>
            <a:ext cx="11361351" cy="484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4F836-7789-5C48-BAE2-DB4A8C54B8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921521"/>
      </p:ext>
    </p:extLst>
  </p:cSld>
  <p:clrMapOvr>
    <a:masterClrMapping/>
  </p:clrMapOvr>
  <p:transition spd="slow">
    <p:wip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LEFT | TEX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360051" y="838301"/>
            <a:ext cx="5469350" cy="484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</a:t>
            </a:r>
            <a:r>
              <a:rPr lang="en-US"/>
              <a:t>edit subhead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4356" y="331573"/>
            <a:ext cx="5485045" cy="59411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6423378" y="1825625"/>
            <a:ext cx="5320119" cy="4351338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1000"/>
              </a:spcAft>
              <a:buClr>
                <a:schemeClr val="tx2"/>
              </a:buClr>
              <a:defRPr sz="2000"/>
            </a:lvl1pPr>
            <a:lvl2pPr marL="457200" indent="-228600">
              <a:spcBef>
                <a:spcPts val="0"/>
              </a:spcBef>
              <a:spcAft>
                <a:spcPts val="1000"/>
              </a:spcAft>
              <a:buClr>
                <a:schemeClr val="tx2"/>
              </a:buClr>
              <a:buFont typeface="Helvetica" charset="0"/>
              <a:buChar char="−"/>
              <a:defRPr sz="1800"/>
            </a:lvl2pPr>
            <a:lvl3pPr marL="685800" indent="-228600">
              <a:spcBef>
                <a:spcPts val="0"/>
              </a:spcBef>
              <a:spcAft>
                <a:spcPts val="1000"/>
              </a:spcAft>
              <a:buClr>
                <a:schemeClr val="tx2"/>
              </a:buClr>
              <a:buFont typeface="Helvetica" charset="0"/>
              <a:buChar char="−"/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Rectangle 10"/>
          <p:cNvSpPr/>
          <p:nvPr userDrawn="1"/>
        </p:nvSpPr>
        <p:spPr>
          <a:xfrm flipH="1">
            <a:off x="6022974" y="6222547"/>
            <a:ext cx="392945" cy="5007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608990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7128" y="6216500"/>
            <a:ext cx="388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0694F836-7789-5C48-BAE2-DB4A8C54B8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86826"/>
      </p:ext>
    </p:extLst>
  </p:cSld>
  <p:clrMapOvr>
    <a:masterClrMapping/>
  </p:clrMapOvr>
  <p:transition spd="slow">
    <p:wip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 BLU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615462" y="5503985"/>
            <a:ext cx="6066692" cy="12133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914400" y="6243015"/>
            <a:ext cx="3897746" cy="28811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VARIAN CONFIDENTIAL/</a:t>
            </a:r>
            <a:r>
              <a:rPr lang="en-US" sz="900" baseline="0" dirty="0">
                <a:solidFill>
                  <a:schemeClr val="bg2"/>
                </a:solidFill>
              </a:rPr>
              <a:t> PROPRIETARY: DISCLOSED SOLELY </a:t>
            </a:r>
            <a:br>
              <a:rPr lang="en-US" sz="900" baseline="0" dirty="0">
                <a:solidFill>
                  <a:schemeClr val="bg2"/>
                </a:solidFill>
              </a:rPr>
            </a:br>
            <a:r>
              <a:rPr lang="en-US" sz="900" baseline="0" dirty="0">
                <a:solidFill>
                  <a:schemeClr val="bg2"/>
                </a:solidFill>
              </a:rPr>
              <a:t>FOR IMMEDIATE RECIPIENT ONLY</a:t>
            </a:r>
            <a:endParaRPr lang="en-US" sz="900" dirty="0">
              <a:solidFill>
                <a:schemeClr val="bg2"/>
              </a:solidFill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6102096" y="0"/>
            <a:ext cx="608990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344356" y="1997902"/>
            <a:ext cx="5601325" cy="4351338"/>
          </a:xfrm>
          <a:prstGeom prst="rect">
            <a:avLst/>
          </a:prstGeom>
        </p:spPr>
        <p:txBody>
          <a:bodyPr/>
          <a:lstStyle>
            <a:lvl1pPr>
              <a:spcAft>
                <a:spcPts val="1000"/>
              </a:spcAft>
              <a:buClr>
                <a:schemeClr val="tx1"/>
              </a:buClr>
              <a:defRPr sz="2000">
                <a:solidFill>
                  <a:schemeClr val="bg1"/>
                </a:solidFill>
              </a:defRPr>
            </a:lvl1pPr>
            <a:lvl2pPr marL="457200" indent="-228600">
              <a:spcAft>
                <a:spcPts val="1000"/>
              </a:spcAft>
              <a:buClr>
                <a:schemeClr val="tx1"/>
              </a:buClr>
              <a:buFont typeface="Helvetica" charset="0"/>
              <a:buChar char="−"/>
              <a:defRPr sz="1800">
                <a:solidFill>
                  <a:schemeClr val="bg1"/>
                </a:solidFill>
              </a:defRPr>
            </a:lvl2pPr>
            <a:lvl3pPr marL="685800" indent="-228600">
              <a:spcAft>
                <a:spcPts val="1000"/>
              </a:spcAft>
              <a:buClr>
                <a:schemeClr val="tx1"/>
              </a:buClr>
              <a:buFont typeface="Helvetica" charset="0"/>
              <a:buChar char="−"/>
              <a:defRPr sz="16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4356" y="331574"/>
            <a:ext cx="5469350" cy="50672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4F836-7789-5C48-BAE2-DB4A8C54B85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9304" y="6042287"/>
            <a:ext cx="1556188" cy="608423"/>
          </a:xfrm>
          <a:prstGeom prst="rect">
            <a:avLst/>
          </a:prstGeom>
        </p:spPr>
      </p:pic>
      <p:sp>
        <p:nvSpPr>
          <p:cNvPr id="7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344356" y="1381641"/>
            <a:ext cx="5469350" cy="484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</p:spTree>
    <p:extLst>
      <p:ext uri="{BB962C8B-B14F-4D97-AF65-F5344CB8AC3E}">
        <p14:creationId xmlns:p14="http://schemas.microsoft.com/office/powerpoint/2010/main" val="1473771773"/>
      </p:ext>
    </p:extLst>
  </p:cSld>
  <p:clrMapOvr>
    <a:masterClrMapping/>
  </p:clrMapOvr>
  <p:transition spd="slow">
    <p:wip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EFT | BLU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615462" y="5503985"/>
            <a:ext cx="6066692" cy="12133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914400" y="6243015"/>
            <a:ext cx="3897746" cy="28811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VARIAN CONFIDENTIAL/</a:t>
            </a:r>
            <a:r>
              <a:rPr lang="en-US" sz="900" baseline="0" dirty="0">
                <a:solidFill>
                  <a:schemeClr val="bg2"/>
                </a:solidFill>
              </a:rPr>
              <a:t> PROPRIETARY: DISCLOSED SOLELY </a:t>
            </a:r>
            <a:br>
              <a:rPr lang="en-US" sz="900" baseline="0" dirty="0">
                <a:solidFill>
                  <a:schemeClr val="bg2"/>
                </a:solidFill>
              </a:rPr>
            </a:br>
            <a:r>
              <a:rPr lang="en-US" sz="900" baseline="0" dirty="0">
                <a:solidFill>
                  <a:schemeClr val="bg2"/>
                </a:solidFill>
              </a:rPr>
              <a:t>FOR IMMEDIATE RECIPIENT ONLY</a:t>
            </a:r>
            <a:endParaRPr lang="en-US" sz="900" dirty="0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379" y="331573"/>
            <a:ext cx="5516650" cy="4743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4F836-7789-5C48-BAE2-DB4A8C54B85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6102096" y="0"/>
            <a:ext cx="608990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 err="1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9304" y="6042287"/>
            <a:ext cx="1556188" cy="608423"/>
          </a:xfrm>
          <a:prstGeom prst="rect">
            <a:avLst/>
          </a:prstGeom>
        </p:spPr>
      </p:pic>
      <p:sp>
        <p:nvSpPr>
          <p:cNvPr id="6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360379" y="805960"/>
            <a:ext cx="5502859" cy="484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60379" y="1825625"/>
            <a:ext cx="5521132" cy="4351338"/>
          </a:xfrm>
          <a:prstGeom prst="rect">
            <a:avLst/>
          </a:prstGeom>
        </p:spPr>
        <p:txBody>
          <a:bodyPr/>
          <a:lstStyle>
            <a:lvl1pPr>
              <a:buClr>
                <a:schemeClr val="tx2"/>
              </a:buClr>
              <a:defRPr sz="2000"/>
            </a:lvl1pPr>
            <a:lvl2pPr marL="457200" indent="-228600">
              <a:buClr>
                <a:schemeClr val="tx2"/>
              </a:buClr>
              <a:buFont typeface="Helvetica" charset="0"/>
              <a:buChar char="−"/>
              <a:defRPr sz="1800"/>
            </a:lvl2pPr>
            <a:lvl3pPr marL="685800" indent="-228600">
              <a:buClr>
                <a:schemeClr val="tx2"/>
              </a:buClr>
              <a:buFont typeface="Helvetica" charset="0"/>
              <a:buChar char="−"/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43361559"/>
      </p:ext>
    </p:extLst>
  </p:cSld>
  <p:clrMapOvr>
    <a:masterClrMapping/>
  </p:clrMapOvr>
  <p:transition spd="slow">
    <p:wip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LEFT TEX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4F836-7789-5C48-BAE2-DB4A8C54B85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344355" y="1825625"/>
            <a:ext cx="5485209" cy="4351338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defRPr sz="2000"/>
            </a:lvl1pPr>
            <a:lvl2pPr marL="457200" indent="-228600">
              <a:buClr>
                <a:schemeClr val="accent1"/>
              </a:buClr>
              <a:buFont typeface="Helvetica" charset="0"/>
              <a:buChar char="−"/>
              <a:defRPr sz="1800"/>
            </a:lvl2pPr>
            <a:lvl3pPr marL="685800" indent="-228600">
              <a:buClr>
                <a:schemeClr val="accent1"/>
              </a:buClr>
              <a:buFont typeface="Helvetica" charset="0"/>
              <a:buChar char="−"/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344355" y="331574"/>
            <a:ext cx="5485045" cy="50672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344355" y="838301"/>
            <a:ext cx="5469350" cy="484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795131" y="6042990"/>
            <a:ext cx="5459895" cy="5698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555833"/>
      </p:ext>
    </p:extLst>
  </p:cSld>
  <p:clrMapOvr>
    <a:masterClrMapping/>
  </p:clrMapOvr>
  <p:transition spd="slow">
    <p:wip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9304" y="6042287"/>
            <a:ext cx="1556188" cy="6084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98660" y="2857995"/>
            <a:ext cx="6218040" cy="2564903"/>
          </a:xfrm>
        </p:spPr>
        <p:txBody>
          <a:bodyPr/>
          <a:lstStyle>
            <a:lvl1pPr>
              <a:defRPr sz="4000" b="0" baseline="0"/>
            </a:lvl1pPr>
          </a:lstStyle>
          <a:p>
            <a:r>
              <a:rPr lang="en-US" dirty="0"/>
              <a:t>Click to Edit Section </a:t>
            </a:r>
            <a:br>
              <a:rPr lang="en-US" dirty="0"/>
            </a:br>
            <a:r>
              <a:rPr lang="en-US" dirty="0"/>
              <a:t>Divider Slide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09600" y="6096000"/>
            <a:ext cx="50292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753391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615462" y="5503985"/>
            <a:ext cx="6066692" cy="12133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 userDrawn="1"/>
        </p:nvSpPr>
        <p:spPr>
          <a:xfrm>
            <a:off x="6102096" y="0"/>
            <a:ext cx="608990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509457" y="1825625"/>
            <a:ext cx="5392236" cy="4351338"/>
          </a:xfrm>
          <a:prstGeom prst="rect">
            <a:avLst/>
          </a:prstGeom>
        </p:spPr>
        <p:txBody>
          <a:bodyPr/>
          <a:lstStyle>
            <a:lvl1pPr marL="457200" marR="0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000"/>
              </a:spcAft>
              <a:buClr>
                <a:schemeClr val="tx1"/>
              </a:buClr>
              <a:buSzTx/>
              <a:buFont typeface="+mj-lt"/>
              <a:buAutoNum type="arabicPeriod"/>
              <a:tabLst/>
              <a:defRPr sz="2000" b="1" baseline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spcAft>
                <a:spcPts val="2000"/>
              </a:spcAft>
              <a:buClr>
                <a:schemeClr val="bg1"/>
              </a:buClr>
              <a:buFontTx/>
              <a:buNone/>
              <a:defRPr sz="1800"/>
            </a:lvl2pPr>
            <a:lvl3pPr marL="457200" indent="0">
              <a:buClr>
                <a:schemeClr val="bg1"/>
              </a:buClr>
              <a:buFontTx/>
              <a:buNone/>
              <a:defRPr sz="1600"/>
            </a:lvl3pPr>
          </a:lstStyle>
          <a:p>
            <a:pPr lvl="0"/>
            <a:r>
              <a:rPr lang="en-US" dirty="0"/>
              <a:t>Click to edit master text styles </a:t>
            </a:r>
            <a:r>
              <a:rPr lang="mr-IN" dirty="0"/>
              <a:t>–</a:t>
            </a:r>
            <a:r>
              <a:rPr lang="en-US" dirty="0"/>
              <a:t> 20 point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9456" y="331574"/>
            <a:ext cx="5392236" cy="50672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9304" y="6042287"/>
            <a:ext cx="1556188" cy="608423"/>
          </a:xfrm>
          <a:prstGeom prst="rect">
            <a:avLst/>
          </a:prstGeom>
        </p:spPr>
      </p:pic>
      <p:sp>
        <p:nvSpPr>
          <p:cNvPr id="7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509456" y="838301"/>
            <a:ext cx="5392236" cy="484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914400" y="6243015"/>
            <a:ext cx="3897746" cy="28811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VARIAN CONFIDENTIAL/</a:t>
            </a:r>
            <a:r>
              <a:rPr lang="en-US" sz="900" baseline="0" dirty="0">
                <a:solidFill>
                  <a:schemeClr val="bg2"/>
                </a:solidFill>
              </a:rPr>
              <a:t> PROPRIETARY: DISCLOSED SOLELY </a:t>
            </a:r>
            <a:br>
              <a:rPr lang="en-US" sz="900" baseline="0" dirty="0">
                <a:solidFill>
                  <a:schemeClr val="bg2"/>
                </a:solidFill>
              </a:rPr>
            </a:br>
            <a:r>
              <a:rPr lang="en-US" sz="900" baseline="0" dirty="0">
                <a:solidFill>
                  <a:schemeClr val="bg2"/>
                </a:solidFill>
              </a:rPr>
              <a:t>FOR IMMEDIATE RECIPIENT ONLY</a:t>
            </a:r>
            <a:endParaRPr lang="en-US" sz="900" dirty="0">
              <a:solidFill>
                <a:schemeClr val="bg2"/>
              </a:solidFill>
            </a:endParaRPr>
          </a:p>
        </p:txBody>
      </p:sp>
    </p:spTree>
    <p:extLst/>
  </p:cSld>
  <p:clrMapOvr>
    <a:masterClrMapping/>
  </p:clrMapOvr>
  <p:transition spd="slow">
    <p:wip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9304" y="6039112"/>
            <a:ext cx="1556188" cy="60842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130" t="14518" r="20608" b="18224"/>
          <a:stretch/>
        </p:blipFill>
        <p:spPr>
          <a:xfrm>
            <a:off x="6388099" y="394044"/>
            <a:ext cx="6083301" cy="2381399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98660" y="2857995"/>
            <a:ext cx="6218040" cy="2564903"/>
          </a:xfrm>
        </p:spPr>
        <p:txBody>
          <a:bodyPr/>
          <a:lstStyle>
            <a:lvl1pPr>
              <a:defRPr sz="4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Section </a:t>
            </a:r>
            <a:br>
              <a:rPr lang="en-US" dirty="0"/>
            </a:br>
            <a:r>
              <a:rPr lang="en-US" dirty="0"/>
              <a:t>Divider Slide</a:t>
            </a:r>
          </a:p>
        </p:txBody>
      </p:sp>
    </p:spTree>
    <p:extLst>
      <p:ext uri="{BB962C8B-B14F-4D97-AF65-F5344CB8AC3E}">
        <p14:creationId xmlns:p14="http://schemas.microsoft.com/office/powerpoint/2010/main" val="2658741442"/>
      </p:ext>
    </p:extLst>
  </p:cSld>
  <p:clrMapOvr>
    <a:masterClrMapping/>
  </p:clrMapOvr>
  <p:transition spd="slow">
    <p:wip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 WITH LEG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4F836-7789-5C48-BAE2-DB4A8C54B8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6916659"/>
      </p:ext>
    </p:extLst>
  </p:cSld>
  <p:clrMapOvr>
    <a:masterClrMapping/>
  </p:clrMapOvr>
  <p:transition spd="slow">
    <p:wip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609600" y="5715000"/>
            <a:ext cx="11353800" cy="990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621008"/>
      </p:ext>
    </p:extLst>
  </p:cSld>
  <p:clrMapOvr>
    <a:masterClrMapping/>
  </p:clrMapOvr>
  <p:transition spd="slow">
    <p:wip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HANK YOU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3733800" y="2473020"/>
            <a:ext cx="4562075" cy="1446143"/>
            <a:chOff x="3578376" y="2473020"/>
            <a:chExt cx="4562075" cy="1446143"/>
          </a:xfrm>
        </p:grpSpPr>
        <p:sp>
          <p:nvSpPr>
            <p:cNvPr id="10" name="Title 44"/>
            <p:cNvSpPr txBox="1">
              <a:spLocks/>
            </p:cNvSpPr>
            <p:nvPr/>
          </p:nvSpPr>
          <p:spPr>
            <a:xfrm>
              <a:off x="4240957" y="2822234"/>
              <a:ext cx="3236913" cy="747713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0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4600" b="0" dirty="0"/>
                <a:t>Thank You</a:t>
              </a: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78376" y="2473020"/>
              <a:ext cx="602479" cy="1446143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7537972" y="2473020"/>
              <a:ext cx="602479" cy="14461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64804744"/>
      </p:ext>
    </p:extLst>
  </p:cSld>
  <p:clrMapOvr>
    <a:masterClrMapping/>
  </p:clrMapOvr>
  <p:transition spd="slow">
    <p:wip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7223" y="2078959"/>
            <a:ext cx="6611468" cy="2584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7666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solidFill>
            <a:srgbClr val="D9E1E2"/>
          </a:solidFill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SzTx/>
              <a:buFontTx/>
              <a:buNone/>
              <a:tabLst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center icon to add full-slide black &amp; white picture.</a:t>
            </a:r>
            <a:br>
              <a:rPr lang="en-US" dirty="0"/>
            </a:br>
            <a:r>
              <a:rPr lang="en-US" dirty="0"/>
              <a:t>Logo and storytelling symbols must sit on top of picture.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9075" y="6040546"/>
            <a:ext cx="1554480" cy="607913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073743" y="3266683"/>
            <a:ext cx="3308938" cy="94572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5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237241375"/>
      </p:ext>
    </p:extLst>
  </p:cSld>
  <p:clrMapOvr>
    <a:masterClrMapping/>
  </p:clrMapOvr>
  <p:transition spd="slow">
    <p:wipe/>
  </p:transition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with Subhead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8667" y="220452"/>
            <a:ext cx="109728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9479" y="2038601"/>
            <a:ext cx="10711989" cy="4087563"/>
          </a:xfrm>
          <a:prstGeom prst="rect">
            <a:avLst/>
          </a:prstGeom>
        </p:spPr>
        <p:txBody>
          <a:bodyPr lIns="91328" tIns="45718" rIns="91328" bIns="45718"/>
          <a:lstStyle>
            <a:lvl1pPr marL="243499" indent="-243499">
              <a:defRPr sz="2400">
                <a:solidFill>
                  <a:schemeClr val="tx1"/>
                </a:solidFill>
              </a:defRPr>
            </a:lvl1pPr>
            <a:lvl2pPr marL="608691" indent="-304344">
              <a:defRPr sz="2000">
                <a:solidFill>
                  <a:schemeClr val="tx1"/>
                </a:solidFill>
              </a:defRPr>
            </a:lvl2pPr>
            <a:lvl3pPr marL="852224" indent="-182650">
              <a:defRPr sz="17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338667" y="1021400"/>
            <a:ext cx="9975996" cy="620413"/>
          </a:xfrm>
          <a:prstGeom prst="rect">
            <a:avLst/>
          </a:prstGeom>
        </p:spPr>
        <p:txBody>
          <a:bodyPr vert="horz" lIns="91328" tIns="45718" rIns="91328" bIns="45718"/>
          <a:lstStyle>
            <a:lvl1pPr marL="0" indent="0">
              <a:buFontTx/>
              <a:buNone/>
              <a:defRPr sz="2400" baseline="0">
                <a:solidFill>
                  <a:srgbClr val="6C6C6C"/>
                </a:solidFill>
              </a:defRPr>
            </a:lvl1pPr>
          </a:lstStyle>
          <a:p>
            <a:pPr lvl="0"/>
            <a:r>
              <a:rPr lang="en-US" dirty="0"/>
              <a:t>Enter subhead text here</a:t>
            </a:r>
          </a:p>
        </p:txBody>
      </p:sp>
    </p:spTree>
    <p:extLst>
      <p:ext uri="{BB962C8B-B14F-4D97-AF65-F5344CB8AC3E}">
        <p14:creationId xmlns:p14="http://schemas.microsoft.com/office/powerpoint/2010/main" val="1178632985"/>
      </p:ext>
    </p:extLst>
  </p:cSld>
  <p:clrMapOvr>
    <a:masterClrMapping/>
  </p:clrMapOvr>
  <p:transition spd="slow">
    <p:wip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E7404-15D2-D347-8F42-76924089BDB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601111"/>
      </p:ext>
    </p:extLst>
  </p:cSld>
  <p:clrMapOvr>
    <a:masterClrMapping/>
  </p:clrMapOvr>
  <p:transition spd="slow">
    <p:wip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25351913"/>
      </p:ext>
    </p:extLst>
  </p:cSld>
  <p:clrMapOvr>
    <a:masterClrMapping/>
  </p:clrMapOvr>
  <p:transition spd="slow">
    <p:wip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vider 4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rgbClr val="D9E1E2"/>
          </a:solidFill>
        </p:spPr>
        <p:txBody>
          <a:bodyPr anchor="ctr" anchorCtr="1"/>
          <a:lstStyle>
            <a:lvl1pPr algn="ctr">
              <a:defRPr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center icon to add full-slide black &amp; white picture.</a:t>
            </a:r>
            <a:br>
              <a:rPr lang="en-US" dirty="0"/>
            </a:br>
            <a:r>
              <a:rPr lang="en-US" dirty="0"/>
              <a:t>Logo and disclaimer must sit on top of picture.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9075" y="6040546"/>
            <a:ext cx="1554480" cy="607913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51E7404-15D2-D347-8F42-76924089BD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2900"/>
            <a:ext cx="5638800" cy="118666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457200" y="1701800"/>
            <a:ext cx="5638800" cy="160934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60877455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43" y="329697"/>
            <a:ext cx="11242646" cy="1325563"/>
          </a:xfrm>
        </p:spPr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60379" y="1825625"/>
            <a:ext cx="11236362" cy="4351338"/>
          </a:xfrm>
          <a:prstGeom prst="rect">
            <a:avLst/>
          </a:prstGeom>
        </p:spPr>
        <p:txBody>
          <a:bodyPr/>
          <a:lstStyle>
            <a:lvl1pPr>
              <a:buClr>
                <a:schemeClr val="tx2"/>
              </a:buClr>
              <a:defRPr sz="2000"/>
            </a:lvl1pPr>
            <a:lvl2pPr marL="457200" indent="-228600">
              <a:buClr>
                <a:schemeClr val="tx2"/>
              </a:buClr>
              <a:buFont typeface="Helvetica" charset="0"/>
              <a:buChar char="−"/>
              <a:defRPr sz="1800"/>
            </a:lvl2pPr>
            <a:lvl3pPr marL="685800" indent="-228600">
              <a:buClr>
                <a:schemeClr val="tx2"/>
              </a:buClr>
              <a:buFont typeface="Helvetica" charset="0"/>
              <a:buChar char="−"/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7128" y="6216500"/>
            <a:ext cx="388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4F836-7789-5C48-BAE2-DB4A8C54B8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235396"/>
      </p:ext>
    </p:extLst>
  </p:cSld>
  <p:clrMapOvr>
    <a:masterClrMapping/>
  </p:clrMapOvr>
  <p:transition spd="slow">
    <p:wip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easer_Picture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287355" y="548680"/>
            <a:ext cx="11616000" cy="72000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2000" cap="none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2" hasCustomPrompt="1"/>
          </p:nvPr>
        </p:nvSpPr>
        <p:spPr>
          <a:xfrm>
            <a:off x="6144685" y="1449389"/>
            <a:ext cx="5759449" cy="4464051"/>
          </a:xfrm>
          <a:prstGeom prst="rect">
            <a:avLst/>
          </a:prstGeom>
          <a:solidFill>
            <a:schemeClr val="accent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insert</a:t>
            </a:r>
            <a:r>
              <a:rPr lang="de-DE" dirty="0"/>
              <a:t> Picture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13" hasCustomPrompt="1"/>
          </p:nvPr>
        </p:nvSpPr>
        <p:spPr>
          <a:xfrm>
            <a:off x="287868" y="1449388"/>
            <a:ext cx="5759451" cy="2196000"/>
          </a:xfrm>
          <a:prstGeom prst="rect">
            <a:avLst/>
          </a:prstGeom>
          <a:solidFill>
            <a:schemeClr val="accent3"/>
          </a:solidFill>
        </p:spPr>
        <p:txBody>
          <a:bodyPr lIns="360000" bIns="108000" anchor="b" anchorCtr="0"/>
          <a:lstStyle>
            <a:lvl1pPr>
              <a:lnSpc>
                <a:spcPct val="90000"/>
              </a:lnSpc>
              <a:spcBef>
                <a:spcPts val="0"/>
              </a:spcBef>
              <a:defRPr sz="5400" cap="none" baseline="0">
                <a:solidFill>
                  <a:schemeClr val="bg1"/>
                </a:solidFill>
              </a:defRPr>
            </a:lvl1pPr>
            <a:lvl2pPr>
              <a:defRPr sz="400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dirty="0"/>
              <a:t>1. </a:t>
            </a:r>
            <a:r>
              <a:rPr lang="en-US" dirty="0" err="1"/>
              <a:t>Ebene</a:t>
            </a:r>
            <a:endParaRPr lang="en-US" dirty="0"/>
          </a:p>
          <a:p>
            <a:pPr lvl="1"/>
            <a:r>
              <a:rPr lang="en-US" dirty="0"/>
              <a:t>2. </a:t>
            </a:r>
            <a:r>
              <a:rPr lang="en-US" dirty="0" err="1"/>
              <a:t>Ebene</a:t>
            </a:r>
            <a:endParaRPr lang="en-US" dirty="0"/>
          </a:p>
        </p:txBody>
      </p:sp>
      <p:sp>
        <p:nvSpPr>
          <p:cNvPr id="7" name="Inhaltsplatzhalter 4"/>
          <p:cNvSpPr>
            <a:spLocks noGrp="1"/>
          </p:cNvSpPr>
          <p:nvPr>
            <p:ph sz="quarter" idx="14"/>
          </p:nvPr>
        </p:nvSpPr>
        <p:spPr>
          <a:xfrm>
            <a:off x="287868" y="3717276"/>
            <a:ext cx="5759451" cy="2196000"/>
          </a:xfrm>
          <a:prstGeom prst="rect">
            <a:avLst/>
          </a:prstGeom>
          <a:solidFill>
            <a:schemeClr val="accent5"/>
          </a:solidFill>
        </p:spPr>
        <p:txBody>
          <a:bodyPr lIns="360000" tIns="180000"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spcBef>
                <a:spcPts val="300"/>
              </a:spcBef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73040807"/>
      </p:ext>
    </p:extLst>
  </p:cSld>
  <p:clrMapOvr>
    <a:masterClrMapping/>
  </p:clrMapOvr>
  <p:transition spd="slow">
    <p:wipe/>
  </p:transition>
  <p:hf hdr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A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287355" y="548680"/>
            <a:ext cx="11616000" cy="72000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2000" cap="none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874062"/>
      </p:ext>
    </p:extLst>
  </p:cSld>
  <p:clrMapOvr>
    <a:masterClrMapping/>
  </p:clrMapOvr>
  <p:transition spd="slow">
    <p:wipe/>
  </p:transition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43" y="329698"/>
            <a:ext cx="11242646" cy="61753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60379" y="1825625"/>
            <a:ext cx="11236362" cy="4351338"/>
          </a:xfrm>
          <a:prstGeom prst="rect">
            <a:avLst/>
          </a:prstGeom>
        </p:spPr>
        <p:txBody>
          <a:bodyPr/>
          <a:lstStyle>
            <a:lvl1pPr>
              <a:spcAft>
                <a:spcPts val="1000"/>
              </a:spcAft>
              <a:buClr>
                <a:schemeClr val="tx2"/>
              </a:buClr>
              <a:defRPr sz="2000"/>
            </a:lvl1pPr>
            <a:lvl2pPr marL="457200" indent="-228600">
              <a:spcAft>
                <a:spcPts val="1000"/>
              </a:spcAft>
              <a:buClr>
                <a:schemeClr val="tx2"/>
              </a:buClr>
              <a:buFont typeface="Helvetica" charset="0"/>
              <a:buChar char="−"/>
              <a:defRPr sz="1800"/>
            </a:lvl2pPr>
            <a:lvl3pPr marL="685800" indent="-228600">
              <a:spcAft>
                <a:spcPts val="1000"/>
              </a:spcAft>
              <a:buClr>
                <a:schemeClr val="tx2"/>
              </a:buClr>
              <a:buFont typeface="Helvetica" charset="0"/>
              <a:buChar char="−"/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376238" y="805957"/>
            <a:ext cx="11220503" cy="484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</a:t>
            </a:r>
            <a:r>
              <a:rPr lang="en-US"/>
              <a:t>edit subhead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7128" y="6216500"/>
            <a:ext cx="388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4F836-7789-5C48-BAE2-DB4A8C54B85A}" type="slidenum">
              <a:rPr lang="en-US" smtClean="0"/>
              <a:pPr/>
              <a:t>‹#›</a:t>
            </a:fld>
            <a:endParaRPr lang="en-US" dirty="0"/>
          </a:p>
        </p:txBody>
      </p:sp>
    </p:spTree>
    <p:extLst/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 ON LEFT PHOT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43" y="329698"/>
            <a:ext cx="11242646" cy="61753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60379" y="1825625"/>
            <a:ext cx="4884721" cy="4351338"/>
          </a:xfrm>
          <a:prstGeom prst="rect">
            <a:avLst/>
          </a:prstGeom>
        </p:spPr>
        <p:txBody>
          <a:bodyPr/>
          <a:lstStyle>
            <a:lvl1pPr>
              <a:spcAft>
                <a:spcPts val="1000"/>
              </a:spcAft>
              <a:buClr>
                <a:schemeClr val="tx2"/>
              </a:buClr>
              <a:defRPr sz="2000"/>
            </a:lvl1pPr>
            <a:lvl2pPr marL="457200" indent="-228600">
              <a:spcAft>
                <a:spcPts val="1000"/>
              </a:spcAft>
              <a:buClr>
                <a:schemeClr val="tx2"/>
              </a:buClr>
              <a:buFont typeface="Helvetica" charset="0"/>
              <a:buChar char="−"/>
              <a:defRPr sz="1800"/>
            </a:lvl2pPr>
            <a:lvl3pPr marL="685800" indent="-228600">
              <a:spcAft>
                <a:spcPts val="1000"/>
              </a:spcAft>
              <a:buClr>
                <a:schemeClr val="tx2"/>
              </a:buClr>
              <a:buFont typeface="Helvetica" charset="0"/>
              <a:buChar char="−"/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376238" y="805957"/>
            <a:ext cx="11220503" cy="484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</a:t>
            </a:r>
            <a:r>
              <a:rPr lang="en-US"/>
              <a:t>edit subhead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7128" y="6216500"/>
            <a:ext cx="388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4F836-7789-5C48-BAE2-DB4A8C54B85A}" type="slidenum">
              <a:rPr lang="en-US" smtClean="0"/>
              <a:pPr/>
              <a:t>‹#›</a:t>
            </a:fld>
            <a:endParaRPr lang="en-US" dirty="0"/>
          </a:p>
        </p:txBody>
      </p:sp>
    </p:spTree>
    <p:extLst/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ON LOWER HAL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1" hasCustomPrompt="1"/>
          </p:nvPr>
        </p:nvSpPr>
        <p:spPr>
          <a:xfrm>
            <a:off x="6348028" y="4000637"/>
            <a:ext cx="4884721" cy="2019163"/>
          </a:xfrm>
          <a:prstGeom prst="rect">
            <a:avLst/>
          </a:prstGeom>
        </p:spPr>
        <p:txBody>
          <a:bodyPr/>
          <a:lstStyle>
            <a:lvl1pPr>
              <a:spcAft>
                <a:spcPts val="1000"/>
              </a:spcAft>
              <a:buClr>
                <a:schemeClr val="tx2"/>
              </a:buClr>
              <a:defRPr sz="1800"/>
            </a:lvl1pPr>
            <a:lvl2pPr marL="457200" indent="-228600">
              <a:spcAft>
                <a:spcPts val="1000"/>
              </a:spcAft>
              <a:buClr>
                <a:schemeClr val="tx2"/>
              </a:buClr>
              <a:buFont typeface="Helvetica" charset="0"/>
              <a:buChar char="−"/>
              <a:defRPr sz="1600"/>
            </a:lvl2pPr>
            <a:lvl3pPr marL="685800" indent="-228600">
              <a:buClr>
                <a:schemeClr val="tx2"/>
              </a:buClr>
              <a:buFont typeface="Helvetica" charset="0"/>
              <a:buChar char="−"/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6348028" y="3505199"/>
            <a:ext cx="4884721" cy="41910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</a:t>
            </a:r>
            <a:r>
              <a:rPr lang="en-US"/>
              <a:t>edit section name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 hasCustomPrompt="1"/>
          </p:nvPr>
        </p:nvSpPr>
        <p:spPr>
          <a:xfrm>
            <a:off x="1220151" y="4000637"/>
            <a:ext cx="4884721" cy="2019163"/>
          </a:xfrm>
          <a:prstGeom prst="rect">
            <a:avLst/>
          </a:prstGeom>
        </p:spPr>
        <p:txBody>
          <a:bodyPr/>
          <a:lstStyle>
            <a:lvl1pPr>
              <a:spcAft>
                <a:spcPts val="1000"/>
              </a:spcAft>
              <a:buClr>
                <a:schemeClr val="tx2"/>
              </a:buClr>
              <a:defRPr sz="1800"/>
            </a:lvl1pPr>
            <a:lvl2pPr marL="457200" indent="-228600">
              <a:spcAft>
                <a:spcPts val="1000"/>
              </a:spcAft>
              <a:buClr>
                <a:schemeClr val="tx2"/>
              </a:buClr>
              <a:buFont typeface="Helvetica" charset="0"/>
              <a:buChar char="−"/>
              <a:defRPr sz="1600"/>
            </a:lvl2pPr>
            <a:lvl3pPr marL="685800" indent="-228600">
              <a:buClr>
                <a:schemeClr val="tx2"/>
              </a:buClr>
              <a:buFont typeface="Helvetica" charset="0"/>
              <a:buChar char="−"/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1220151" y="3505199"/>
            <a:ext cx="4884721" cy="41910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section name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4F836-7789-5C48-BAE2-DB4A8C54B8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2515968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43.xml"/><Relationship Id="rId18" Type="http://schemas.openxmlformats.org/officeDocument/2006/relationships/slideLayout" Target="../slideLayouts/slideLayout48.xml"/><Relationship Id="rId26" Type="http://schemas.openxmlformats.org/officeDocument/2006/relationships/slideLayout" Target="../slideLayouts/slideLayout56.xml"/><Relationship Id="rId3" Type="http://schemas.openxmlformats.org/officeDocument/2006/relationships/slideLayout" Target="../slideLayouts/slideLayout33.xml"/><Relationship Id="rId21" Type="http://schemas.openxmlformats.org/officeDocument/2006/relationships/slideLayout" Target="../slideLayouts/slideLayout51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17" Type="http://schemas.openxmlformats.org/officeDocument/2006/relationships/slideLayout" Target="../slideLayouts/slideLayout47.xml"/><Relationship Id="rId25" Type="http://schemas.openxmlformats.org/officeDocument/2006/relationships/slideLayout" Target="../slideLayouts/slideLayout55.xml"/><Relationship Id="rId33" Type="http://schemas.openxmlformats.org/officeDocument/2006/relationships/image" Target="../media/image1.emf"/><Relationship Id="rId2" Type="http://schemas.openxmlformats.org/officeDocument/2006/relationships/slideLayout" Target="../slideLayouts/slideLayout32.xml"/><Relationship Id="rId1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50.xml"/><Relationship Id="rId29" Type="http://schemas.openxmlformats.org/officeDocument/2006/relationships/slideLayout" Target="../slideLayouts/slideLayout59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24" Type="http://schemas.openxmlformats.org/officeDocument/2006/relationships/slideLayout" Target="../slideLayouts/slideLayout54.xml"/><Relationship Id="rId32" Type="http://schemas.openxmlformats.org/officeDocument/2006/relationships/theme" Target="../theme/theme2.xml"/><Relationship Id="rId5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45.xml"/><Relationship Id="rId23" Type="http://schemas.openxmlformats.org/officeDocument/2006/relationships/slideLayout" Target="../slideLayouts/slideLayout53.xml"/><Relationship Id="rId28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40.xml"/><Relationship Id="rId19" Type="http://schemas.openxmlformats.org/officeDocument/2006/relationships/slideLayout" Target="../slideLayouts/slideLayout49.xml"/><Relationship Id="rId31" Type="http://schemas.openxmlformats.org/officeDocument/2006/relationships/slideLayout" Target="../slideLayouts/slideLayout61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Relationship Id="rId22" Type="http://schemas.openxmlformats.org/officeDocument/2006/relationships/slideLayout" Target="../slideLayouts/slideLayout52.xml"/><Relationship Id="rId27" Type="http://schemas.openxmlformats.org/officeDocument/2006/relationships/slideLayout" Target="../slideLayouts/slideLayout57.xml"/><Relationship Id="rId30" Type="http://schemas.openxmlformats.org/officeDocument/2006/relationships/slideLayout" Target="../slideLayouts/slideLayout60.xml"/><Relationship Id="rId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4861" y="331573"/>
            <a:ext cx="11371732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7603" y="6220908"/>
            <a:ext cx="388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4F836-7789-5C48-BAE2-DB4A8C54B85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9304" y="6039112"/>
            <a:ext cx="1556188" cy="608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209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6" r:id="rId2"/>
    <p:sldLayoutId id="2147483683" r:id="rId3"/>
    <p:sldLayoutId id="2147483657" r:id="rId4"/>
    <p:sldLayoutId id="2147483671" r:id="rId5"/>
    <p:sldLayoutId id="2147483650" r:id="rId6"/>
    <p:sldLayoutId id="2147483651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52" r:id="rId13"/>
    <p:sldLayoutId id="2147483653" r:id="rId14"/>
    <p:sldLayoutId id="2147483654" r:id="rId15"/>
    <p:sldLayoutId id="2147483655" r:id="rId16"/>
    <p:sldLayoutId id="2147483656" r:id="rId17"/>
    <p:sldLayoutId id="2147483668" r:id="rId18"/>
    <p:sldLayoutId id="2147483666" r:id="rId19"/>
    <p:sldLayoutId id="2147483665" r:id="rId20"/>
    <p:sldLayoutId id="2147483658" r:id="rId21"/>
    <p:sldLayoutId id="2147483682" r:id="rId22"/>
    <p:sldLayoutId id="2147483662" r:id="rId23"/>
    <p:sldLayoutId id="2147483661" r:id="rId24"/>
    <p:sldLayoutId id="2147483684" r:id="rId25"/>
    <p:sldLayoutId id="2147483686" r:id="rId26"/>
    <p:sldLayoutId id="2147483687" r:id="rId27"/>
    <p:sldLayoutId id="2147483688" r:id="rId28"/>
    <p:sldLayoutId id="2147483690" r:id="rId29"/>
    <p:sldLayoutId id="2147483691" r:id="rId30"/>
  </p:sldLayoutIdLst>
  <p:transition spd="slow">
    <p:wip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056" userDrawn="1">
          <p15:clr>
            <a:srgbClr val="F26B43"/>
          </p15:clr>
        </p15:guide>
        <p15:guide id="2" pos="288" userDrawn="1">
          <p15:clr>
            <a:srgbClr val="F26B43"/>
          </p15:clr>
        </p15:guide>
        <p15:guide id="3" pos="739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4861" y="331573"/>
            <a:ext cx="11371732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7603" y="6220908"/>
            <a:ext cx="388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4F836-7789-5C48-BAE2-DB4A8C54B85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9304" y="6039112"/>
            <a:ext cx="1556188" cy="608423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914399" y="6334356"/>
            <a:ext cx="8048297" cy="22987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sz="900" dirty="0">
                <a:solidFill>
                  <a:srgbClr val="98A4AE"/>
                </a:solidFill>
              </a:rPr>
              <a:t>VARIAN CONFIDENTIAL/</a:t>
            </a:r>
            <a:r>
              <a:rPr lang="en-US" sz="900" baseline="0" dirty="0">
                <a:solidFill>
                  <a:srgbClr val="98A4AE"/>
                </a:solidFill>
              </a:rPr>
              <a:t> PROPRIETARY: DISCLOSED SOLELY </a:t>
            </a:r>
            <a:r>
              <a:rPr lang="en-US" sz="900" baseline="0">
                <a:solidFill>
                  <a:srgbClr val="98A4AE"/>
                </a:solidFill>
              </a:rPr>
              <a:t>FOR IMMEDIATE </a:t>
            </a:r>
            <a:r>
              <a:rPr lang="en-US" sz="900" baseline="0" dirty="0">
                <a:solidFill>
                  <a:srgbClr val="98A4AE"/>
                </a:solidFill>
              </a:rPr>
              <a:t>RECIPIENT ONLY</a:t>
            </a:r>
            <a:endParaRPr lang="en-US" sz="900" dirty="0">
              <a:solidFill>
                <a:srgbClr val="98A4A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713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  <p:sldLayoutId id="2147483710" r:id="rId17"/>
    <p:sldLayoutId id="2147483711" r:id="rId18"/>
    <p:sldLayoutId id="2147483712" r:id="rId19"/>
    <p:sldLayoutId id="2147483713" r:id="rId20"/>
    <p:sldLayoutId id="2147483714" r:id="rId21"/>
    <p:sldLayoutId id="2147483715" r:id="rId22"/>
    <p:sldLayoutId id="2147483716" r:id="rId23"/>
    <p:sldLayoutId id="2147483717" r:id="rId24"/>
    <p:sldLayoutId id="2147483718" r:id="rId25"/>
    <p:sldLayoutId id="2147483720" r:id="rId26"/>
    <p:sldLayoutId id="2147483721" r:id="rId27"/>
    <p:sldLayoutId id="2147483722" r:id="rId28"/>
    <p:sldLayoutId id="2147483723" r:id="rId29"/>
    <p:sldLayoutId id="2147483724" r:id="rId30"/>
    <p:sldLayoutId id="2147483725" r:id="rId31"/>
  </p:sldLayoutIdLst>
  <p:transition spd="slow">
    <p:wip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056">
          <p15:clr>
            <a:srgbClr val="F26B43"/>
          </p15:clr>
        </p15:guide>
        <p15:guide id="2" pos="288">
          <p15:clr>
            <a:srgbClr val="F26B43"/>
          </p15:clr>
        </p15:guide>
        <p15:guide id="3" pos="739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5.xml"/><Relationship Id="rId5" Type="http://schemas.openxmlformats.org/officeDocument/2006/relationships/image" Target="../media/image4.emf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20"/>
          <p:cNvSpPr>
            <a:spLocks noGrp="1"/>
          </p:cNvSpPr>
          <p:nvPr>
            <p:ph type="body" sz="quarter" idx="10"/>
          </p:nvPr>
        </p:nvSpPr>
        <p:spPr>
          <a:xfrm>
            <a:off x="365124" y="4365625"/>
            <a:ext cx="8235179" cy="1027306"/>
          </a:xfrm>
        </p:spPr>
        <p:txBody>
          <a:bodyPr/>
          <a:lstStyle/>
          <a:p>
            <a:r>
              <a:rPr lang="en-US" i="1" dirty="0"/>
              <a:t>Workshop on Nb</a:t>
            </a:r>
            <a:r>
              <a:rPr lang="en-US" i="1" baseline="-25000" dirty="0"/>
              <a:t>3</a:t>
            </a:r>
            <a:r>
              <a:rPr lang="en-US" i="1" dirty="0"/>
              <a:t>Sn Technology for Accelerator Magnets Paris, October 12, 2018</a:t>
            </a:r>
          </a:p>
        </p:txBody>
      </p:sp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64861" y="1408642"/>
            <a:ext cx="8064764" cy="2896657"/>
          </a:xfrm>
        </p:spPr>
        <p:txBody>
          <a:bodyPr/>
          <a:lstStyle/>
          <a:p>
            <a:r>
              <a:rPr lang="en-US" b="1" dirty="0"/>
              <a:t>The History of Transverse Pressure Tests of Nb</a:t>
            </a:r>
            <a:r>
              <a:rPr lang="en-US" b="1" baseline="-25000" dirty="0"/>
              <a:t>3</a:t>
            </a:r>
            <a:r>
              <a:rPr lang="en-US" b="1" dirty="0"/>
              <a:t>Sn Rutherford Cables</a:t>
            </a:r>
            <a:endParaRPr lang="en-US" dirty="0">
              <a:effectLst/>
            </a:endParaRP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Arno </a:t>
            </a:r>
            <a:r>
              <a:rPr lang="en-US" dirty="0" err="1"/>
              <a:t>Godeke</a:t>
            </a:r>
            <a:br>
              <a:rPr lang="en-US" dirty="0"/>
            </a:br>
            <a:r>
              <a:rPr lang="en-US" i="1" dirty="0"/>
              <a:t>Varian Medical Systems Particle Therapy GmbH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0" y="6221413"/>
            <a:ext cx="388938" cy="365125"/>
          </a:xfrm>
        </p:spPr>
        <p:txBody>
          <a:bodyPr/>
          <a:lstStyle/>
          <a:p>
            <a:fld id="{0694F836-7789-5C48-BAE2-DB4A8C54B85A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615193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25DC27-495D-1746-91E9-3915C77B1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</a:t>
            </a:r>
            <a:r>
              <a:rPr lang="en-US" dirty="0" err="1"/>
              <a:t>J</a:t>
            </a:r>
            <a:r>
              <a:rPr lang="en-US" baseline="-25000" dirty="0" err="1"/>
              <a:t>c</a:t>
            </a:r>
            <a:r>
              <a:rPr lang="en-US" dirty="0"/>
              <a:t> Strands in Copper Dummy Cables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4B7E13DA-54BC-3845-8AD9-2CE76B8090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7741" y="1445035"/>
            <a:ext cx="4884721" cy="4351338"/>
          </a:xfrm>
        </p:spPr>
        <p:txBody>
          <a:bodyPr/>
          <a:lstStyle/>
          <a:p>
            <a:r>
              <a:rPr lang="en-US" dirty="0"/>
              <a:t>Impregnated			✅</a:t>
            </a:r>
          </a:p>
          <a:p>
            <a:r>
              <a:rPr lang="en-US" dirty="0"/>
              <a:t>Dummy cable below		✅</a:t>
            </a:r>
          </a:p>
          <a:p>
            <a:r>
              <a:rPr lang="en-US" dirty="0"/>
              <a:t>G10 side plates		</a:t>
            </a:r>
            <a:r>
              <a:rPr lang="en-US" b="1" dirty="0">
                <a:solidFill>
                  <a:schemeClr val="tx2"/>
                </a:solidFill>
              </a:rPr>
              <a:t>?</a:t>
            </a:r>
          </a:p>
          <a:p>
            <a:r>
              <a:rPr lang="en-US" dirty="0"/>
              <a:t>SC strand in Cu cable		</a:t>
            </a:r>
            <a:r>
              <a:rPr lang="en-US" b="1" dirty="0">
                <a:solidFill>
                  <a:schemeClr val="tx2"/>
                </a:solidFill>
              </a:rPr>
              <a:t>?</a:t>
            </a:r>
          </a:p>
          <a:p>
            <a:r>
              <a:rPr lang="en-US" dirty="0"/>
              <a:t>Kink under pressure block</a:t>
            </a:r>
            <a:br>
              <a:rPr lang="en-US" dirty="0"/>
            </a:br>
            <a:r>
              <a:rPr lang="en-US" dirty="0"/>
              <a:t>with “soft” surroundings 	</a:t>
            </a:r>
            <a:r>
              <a:rPr lang="en-US" b="1" dirty="0">
                <a:solidFill>
                  <a:schemeClr val="tx2"/>
                </a:solidFill>
              </a:rPr>
              <a:t>?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D8B9A66-2A6E-8A42-9151-8F553AA551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 possible cheap and fast way to characterize “cables”?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DBF0EB-143C-2D47-A4E9-373555F421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694F836-7789-5C48-BAE2-DB4A8C54B85A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8CCB82A-CC96-174E-925D-A41C8F9099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670" y="1290148"/>
            <a:ext cx="3505200" cy="1155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D6B7365-6BA6-2C46-9F44-AC8DE0E0B7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875" y="2544104"/>
            <a:ext cx="3352800" cy="660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E7F7785-3DFC-FA48-9246-3AA4A3EA1ED0}"/>
              </a:ext>
            </a:extLst>
          </p:cNvPr>
          <p:cNvCxnSpPr/>
          <p:nvPr/>
        </p:nvCxnSpPr>
        <p:spPr>
          <a:xfrm>
            <a:off x="589884" y="3013574"/>
            <a:ext cx="371787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E45109D2-3C74-8E43-9E66-6D9A66466D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3187" y="1605764"/>
            <a:ext cx="2464281" cy="470853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99F9479-6D5F-AC4E-97B6-7E197C3A5F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0049" y="3515661"/>
            <a:ext cx="2896441" cy="2439108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41A1560-CDEE-674F-B187-EC7ACDCEA185}"/>
              </a:ext>
            </a:extLst>
          </p:cNvPr>
          <p:cNvSpPr txBox="1"/>
          <p:nvPr/>
        </p:nvSpPr>
        <p:spPr>
          <a:xfrm>
            <a:off x="570049" y="5556350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Reaction holder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C27535B-3CD3-334D-B6A5-33C9C0415C45}"/>
              </a:ext>
            </a:extLst>
          </p:cNvPr>
          <p:cNvSpPr txBox="1"/>
          <p:nvPr/>
        </p:nvSpPr>
        <p:spPr>
          <a:xfrm>
            <a:off x="636612" y="3554133"/>
            <a:ext cx="1556836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Copper cable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2B6BA64-F9C3-EC40-8CF4-5478A65938ED}"/>
              </a:ext>
            </a:extLst>
          </p:cNvPr>
          <p:cNvSpPr txBox="1"/>
          <p:nvPr/>
        </p:nvSpPr>
        <p:spPr>
          <a:xfrm>
            <a:off x="1385736" y="4910019"/>
            <a:ext cx="2031326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Copper cable with</a:t>
            </a:r>
          </a:p>
          <a:p>
            <a:pPr algn="r"/>
            <a:r>
              <a:rPr lang="en-US" dirty="0">
                <a:solidFill>
                  <a:schemeClr val="bg1"/>
                </a:solidFill>
              </a:rPr>
              <a:t>“kink” SC strand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EDE1321-7833-924C-A6AF-CDE3FAD86BDD}"/>
              </a:ext>
            </a:extLst>
          </p:cNvPr>
          <p:cNvCxnSpPr>
            <a:stCxn id="24" idx="2"/>
          </p:cNvCxnSpPr>
          <p:nvPr/>
        </p:nvCxnSpPr>
        <p:spPr>
          <a:xfrm>
            <a:off x="1415030" y="3923465"/>
            <a:ext cx="430245" cy="30254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1BB2A3C-012A-094E-B45F-7459487B06D1}"/>
              </a:ext>
            </a:extLst>
          </p:cNvPr>
          <p:cNvCxnSpPr>
            <a:cxnSpLocks/>
          </p:cNvCxnSpPr>
          <p:nvPr/>
        </p:nvCxnSpPr>
        <p:spPr>
          <a:xfrm flipH="1" flipV="1">
            <a:off x="2189724" y="4361935"/>
            <a:ext cx="307855" cy="54808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9C90C89-DC0C-DA4F-887C-E7D60E8EF2AA}"/>
              </a:ext>
            </a:extLst>
          </p:cNvPr>
          <p:cNvCxnSpPr>
            <a:cxnSpLocks/>
          </p:cNvCxnSpPr>
          <p:nvPr/>
        </p:nvCxnSpPr>
        <p:spPr>
          <a:xfrm>
            <a:off x="4032716" y="4540687"/>
            <a:ext cx="968911" cy="16723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537C052-C5A5-0145-A719-E49C2FE5F354}"/>
              </a:ext>
            </a:extLst>
          </p:cNvPr>
          <p:cNvCxnSpPr/>
          <p:nvPr/>
        </p:nvCxnSpPr>
        <p:spPr>
          <a:xfrm flipH="1" flipV="1">
            <a:off x="3466490" y="4448432"/>
            <a:ext cx="566226" cy="988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1DF6F3D2-5E4E-E14F-AFFC-B0727E894762}"/>
              </a:ext>
            </a:extLst>
          </p:cNvPr>
          <p:cNvCxnSpPr>
            <a:cxnSpLocks/>
          </p:cNvCxnSpPr>
          <p:nvPr/>
        </p:nvCxnSpPr>
        <p:spPr>
          <a:xfrm flipH="1" flipV="1">
            <a:off x="3003138" y="4361935"/>
            <a:ext cx="463352" cy="8649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1DFB135F-1A8A-0B4F-A715-25E22D1A3922}"/>
              </a:ext>
            </a:extLst>
          </p:cNvPr>
          <p:cNvSpPr/>
          <p:nvPr/>
        </p:nvSpPr>
        <p:spPr>
          <a:xfrm>
            <a:off x="7945396" y="4707924"/>
            <a:ext cx="2533136" cy="70433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3931567E-982B-F848-AB97-6B7855D7D3D5}"/>
              </a:ext>
            </a:extLst>
          </p:cNvPr>
          <p:cNvCxnSpPr>
            <a:cxnSpLocks/>
          </p:cNvCxnSpPr>
          <p:nvPr/>
        </p:nvCxnSpPr>
        <p:spPr>
          <a:xfrm flipV="1">
            <a:off x="7834184" y="4732638"/>
            <a:ext cx="1377780" cy="704335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7CFCEE3-AAF7-E443-AD73-0B8B9E906B58}"/>
              </a:ext>
            </a:extLst>
          </p:cNvPr>
          <p:cNvCxnSpPr>
            <a:cxnSpLocks/>
          </p:cNvCxnSpPr>
          <p:nvPr/>
        </p:nvCxnSpPr>
        <p:spPr>
          <a:xfrm>
            <a:off x="9187250" y="4732638"/>
            <a:ext cx="1513701" cy="704335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1A7D8890-7291-FD48-8C75-02E2285A6045}"/>
              </a:ext>
            </a:extLst>
          </p:cNvPr>
          <p:cNvSpPr/>
          <p:nvPr/>
        </p:nvSpPr>
        <p:spPr>
          <a:xfrm>
            <a:off x="7945396" y="4662204"/>
            <a:ext cx="2533136" cy="45719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2CA9B63-3DAB-6142-84E0-69F93BE487B2}"/>
              </a:ext>
            </a:extLst>
          </p:cNvPr>
          <p:cNvSpPr/>
          <p:nvPr/>
        </p:nvSpPr>
        <p:spPr>
          <a:xfrm>
            <a:off x="7945396" y="5422575"/>
            <a:ext cx="2533136" cy="45719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9204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43" grpId="0" animBg="1"/>
      <p:bldP spid="52" grpId="0" animBg="1"/>
      <p:bldP spid="5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2B97C37-36BC-2442-91A5-4E6EE8240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</a:t>
            </a:r>
            <a:r>
              <a:rPr lang="en-US" dirty="0" err="1"/>
              <a:t>J</a:t>
            </a:r>
            <a:r>
              <a:rPr lang="en-US" baseline="-25000" dirty="0" err="1"/>
              <a:t>c</a:t>
            </a:r>
            <a:r>
              <a:rPr lang="en-US" dirty="0"/>
              <a:t> Strands in Copper Dummy Cables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8117357-80E6-EF45-BF43-4CA5C908EA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Some selected results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62BCEF-5906-674C-AB5C-6D3DCDFFFEB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4F836-7789-5C48-BAE2-DB4A8C54B85A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40C3A86-246F-4043-8F37-4E7AE86BC4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7537" y="1178935"/>
            <a:ext cx="6553200" cy="12065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7C73B6A-A9F7-474D-8F42-4EE436D121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271" y="2522609"/>
            <a:ext cx="5248766" cy="345373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F018C28-A098-D24F-AD15-47651F9C2D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7771" y="2577596"/>
            <a:ext cx="4933079" cy="3343761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8AB61C5-56A5-F944-81E1-641163BDE406}"/>
              </a:ext>
            </a:extLst>
          </p:cNvPr>
          <p:cNvCxnSpPr/>
          <p:nvPr/>
        </p:nvCxnSpPr>
        <p:spPr>
          <a:xfrm>
            <a:off x="8958950" y="1301030"/>
            <a:ext cx="371787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43BACB8-1D57-294B-9035-134C1FCB0925}"/>
              </a:ext>
            </a:extLst>
          </p:cNvPr>
          <p:cNvSpPr txBox="1"/>
          <p:nvPr/>
        </p:nvSpPr>
        <p:spPr>
          <a:xfrm>
            <a:off x="2777340" y="6220908"/>
            <a:ext cx="6553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Are high </a:t>
            </a:r>
            <a:r>
              <a:rPr lang="en-US" b="1" dirty="0" err="1">
                <a:solidFill>
                  <a:schemeClr val="tx2"/>
                </a:solidFill>
              </a:rPr>
              <a:t>J</a:t>
            </a:r>
            <a:r>
              <a:rPr lang="en-US" b="1" baseline="-25000" dirty="0" err="1">
                <a:solidFill>
                  <a:schemeClr val="tx2"/>
                </a:solidFill>
              </a:rPr>
              <a:t>c</a:t>
            </a:r>
            <a:r>
              <a:rPr lang="en-US" b="1" dirty="0">
                <a:solidFill>
                  <a:schemeClr val="tx2"/>
                </a:solidFill>
              </a:rPr>
              <a:t> cables more sensitive to transverse pressure?</a:t>
            </a:r>
          </a:p>
        </p:txBody>
      </p:sp>
    </p:spTree>
    <p:extLst>
      <p:ext uri="{BB962C8B-B14F-4D97-AF65-F5344CB8AC3E}">
        <p14:creationId xmlns:p14="http://schemas.microsoft.com/office/powerpoint/2010/main" val="18931708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CC8E60-1D32-E84D-8FA8-B64D44A92C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Transverse Pressure on High </a:t>
            </a:r>
            <a:r>
              <a:rPr lang="en-US" dirty="0" err="1"/>
              <a:t>J</a:t>
            </a:r>
            <a:r>
              <a:rPr lang="en-US" baseline="-25000" dirty="0" err="1"/>
              <a:t>c</a:t>
            </a:r>
            <a:r>
              <a:rPr lang="en-US" dirty="0"/>
              <a:t> </a:t>
            </a:r>
            <a:r>
              <a:rPr lang="en-US" i="1" dirty="0"/>
              <a:t>Wires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E120BF-74C4-F443-8A54-A09D94C3593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4F836-7789-5C48-BAE2-DB4A8C54B85A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E083FE4-B85C-6E40-A27C-1D7BB945D4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603" y="811254"/>
            <a:ext cx="7099052" cy="133710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A2EB487-AD46-FB47-B125-488912333F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42" y="2529664"/>
            <a:ext cx="3332548" cy="267794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D177748-5387-4F47-AE78-0BD36D4E59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9069" y="2508249"/>
            <a:ext cx="3808681" cy="269394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D09494F-7D2D-E94A-A36F-0CD1C280EF50}"/>
              </a:ext>
            </a:extLst>
          </p:cNvPr>
          <p:cNvSpPr txBox="1"/>
          <p:nvPr/>
        </p:nvSpPr>
        <p:spPr>
          <a:xfrm>
            <a:off x="6012468" y="315097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Bronze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5DB6B41-F187-5E44-9B0A-17231713B529}"/>
              </a:ext>
            </a:extLst>
          </p:cNvPr>
          <p:cNvSpPr txBox="1"/>
          <p:nvPr/>
        </p:nvSpPr>
        <p:spPr>
          <a:xfrm>
            <a:off x="5695312" y="3678559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RRP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8FFF7B0-B785-F042-A631-F673C3BB94B3}"/>
              </a:ext>
            </a:extLst>
          </p:cNvPr>
          <p:cNvSpPr txBox="1"/>
          <p:nvPr/>
        </p:nvSpPr>
        <p:spPr>
          <a:xfrm>
            <a:off x="147542" y="5375189"/>
            <a:ext cx="29803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Initially on bare wires</a:t>
            </a:r>
          </a:p>
          <a:p>
            <a:r>
              <a:rPr lang="en-US" dirty="0">
                <a:solidFill>
                  <a:schemeClr val="tx2"/>
                </a:solidFill>
              </a:rPr>
              <a:t>Later on impregnated wires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610E67D-35FF-1747-9432-8B86F6061222}"/>
              </a:ext>
            </a:extLst>
          </p:cNvPr>
          <p:cNvGrpSpPr/>
          <p:nvPr/>
        </p:nvGrpSpPr>
        <p:grpSpPr>
          <a:xfrm>
            <a:off x="7579709" y="1354429"/>
            <a:ext cx="4315000" cy="1923710"/>
            <a:chOff x="7579709" y="1354429"/>
            <a:chExt cx="4315000" cy="192371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5465545-4E5D-5846-A92F-AEC5E6B4E79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615709" y="1705226"/>
              <a:ext cx="4279000" cy="1572913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296B54D-E949-E342-BCCB-2791B493EC66}"/>
                </a:ext>
              </a:extLst>
            </p:cNvPr>
            <p:cNvSpPr txBox="1"/>
            <p:nvPr/>
          </p:nvSpPr>
          <p:spPr>
            <a:xfrm>
              <a:off x="7615708" y="1354429"/>
              <a:ext cx="21852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>
                  <a:solidFill>
                    <a:schemeClr val="tx2"/>
                  </a:solidFill>
                </a:rPr>
                <a:t>Seeber</a:t>
              </a:r>
              <a:r>
                <a:rPr lang="en-US" dirty="0">
                  <a:solidFill>
                    <a:schemeClr val="tx2"/>
                  </a:solidFill>
                </a:rPr>
                <a:t>, </a:t>
              </a:r>
              <a:r>
                <a:rPr lang="en-US" i="1" dirty="0">
                  <a:solidFill>
                    <a:schemeClr val="tx2"/>
                  </a:solidFill>
                </a:rPr>
                <a:t>et al.</a:t>
              </a:r>
              <a:r>
                <a:rPr lang="en-US" dirty="0">
                  <a:solidFill>
                    <a:schemeClr val="tx2"/>
                  </a:solidFill>
                </a:rPr>
                <a:t> 2007: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9480F8C-8B67-DD4A-A4D1-535317F85220}"/>
                </a:ext>
              </a:extLst>
            </p:cNvPr>
            <p:cNvSpPr/>
            <p:nvPr/>
          </p:nvSpPr>
          <p:spPr>
            <a:xfrm>
              <a:off x="7615708" y="1705226"/>
              <a:ext cx="4279001" cy="767011"/>
            </a:xfrm>
            <a:prstGeom prst="rect">
              <a:avLst/>
            </a:prstGeom>
            <a:solidFill>
              <a:srgbClr val="FFFF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8BA1B7F-9B21-A54B-86F3-C2DCF0FA5011}"/>
                </a:ext>
              </a:extLst>
            </p:cNvPr>
            <p:cNvSpPr/>
            <p:nvPr/>
          </p:nvSpPr>
          <p:spPr>
            <a:xfrm>
              <a:off x="7579709" y="2453702"/>
              <a:ext cx="2356772" cy="216350"/>
            </a:xfrm>
            <a:prstGeom prst="rect">
              <a:avLst/>
            </a:prstGeom>
            <a:solidFill>
              <a:srgbClr val="FFFF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8F59B293-ED84-BF49-B448-D9BC9C2BEA6A}"/>
              </a:ext>
            </a:extLst>
          </p:cNvPr>
          <p:cNvGrpSpPr/>
          <p:nvPr/>
        </p:nvGrpSpPr>
        <p:grpSpPr>
          <a:xfrm>
            <a:off x="7569931" y="3905035"/>
            <a:ext cx="4396782" cy="1791430"/>
            <a:chOff x="7569931" y="3905035"/>
            <a:chExt cx="4396782" cy="179143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B8CA5EA-782C-3F4B-9916-1350AA54696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615708" y="4323320"/>
              <a:ext cx="4288959" cy="1373145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F67534E-1F05-9C45-9772-867174A1C48B}"/>
                </a:ext>
              </a:extLst>
            </p:cNvPr>
            <p:cNvSpPr txBox="1"/>
            <p:nvPr/>
          </p:nvSpPr>
          <p:spPr>
            <a:xfrm>
              <a:off x="7569931" y="3905035"/>
              <a:ext cx="19800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>
                  <a:solidFill>
                    <a:schemeClr val="tx2"/>
                  </a:solidFill>
                </a:rPr>
                <a:t>Barzi</a:t>
              </a:r>
              <a:r>
                <a:rPr lang="en-US" dirty="0">
                  <a:solidFill>
                    <a:schemeClr val="tx2"/>
                  </a:solidFill>
                </a:rPr>
                <a:t>, </a:t>
              </a:r>
              <a:r>
                <a:rPr lang="en-US" i="1" dirty="0">
                  <a:solidFill>
                    <a:schemeClr val="tx2"/>
                  </a:solidFill>
                </a:rPr>
                <a:t>et al.</a:t>
              </a:r>
              <a:r>
                <a:rPr lang="en-US" dirty="0">
                  <a:solidFill>
                    <a:schemeClr val="tx2"/>
                  </a:solidFill>
                </a:rPr>
                <a:t> 2008: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B5E4FD9-0E4D-5F4E-8077-27306BB78EE1}"/>
                </a:ext>
              </a:extLst>
            </p:cNvPr>
            <p:cNvSpPr/>
            <p:nvPr/>
          </p:nvSpPr>
          <p:spPr>
            <a:xfrm>
              <a:off x="9609941" y="4284869"/>
              <a:ext cx="2356772" cy="216350"/>
            </a:xfrm>
            <a:prstGeom prst="rect">
              <a:avLst/>
            </a:prstGeom>
            <a:solidFill>
              <a:srgbClr val="FFFF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DAEF97C-9C17-3D4D-AD33-81C5F3A0CA3C}"/>
                </a:ext>
              </a:extLst>
            </p:cNvPr>
            <p:cNvSpPr/>
            <p:nvPr/>
          </p:nvSpPr>
          <p:spPr>
            <a:xfrm>
              <a:off x="7615708" y="4506501"/>
              <a:ext cx="4279001" cy="1189964"/>
            </a:xfrm>
            <a:prstGeom prst="rect">
              <a:avLst/>
            </a:prstGeom>
            <a:solidFill>
              <a:srgbClr val="FFFF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C8F82BFE-D98D-6349-AEF8-BBF258A36AA8}"/>
              </a:ext>
            </a:extLst>
          </p:cNvPr>
          <p:cNvSpPr txBox="1"/>
          <p:nvPr/>
        </p:nvSpPr>
        <p:spPr>
          <a:xfrm>
            <a:off x="975911" y="6082425"/>
            <a:ext cx="94388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…so, is there, or is there not, a problem with the stress sensitivity of high </a:t>
            </a:r>
            <a:r>
              <a:rPr lang="en-US" b="1" dirty="0" err="1">
                <a:solidFill>
                  <a:schemeClr val="tx2"/>
                </a:solidFill>
              </a:rPr>
              <a:t>J</a:t>
            </a:r>
            <a:r>
              <a:rPr lang="en-US" b="1" baseline="-25000" dirty="0" err="1">
                <a:solidFill>
                  <a:schemeClr val="tx2"/>
                </a:solidFill>
              </a:rPr>
              <a:t>c</a:t>
            </a:r>
            <a:r>
              <a:rPr lang="en-US" b="1" dirty="0">
                <a:solidFill>
                  <a:schemeClr val="tx2"/>
                </a:solidFill>
              </a:rPr>
              <a:t> cables?</a:t>
            </a:r>
          </a:p>
          <a:p>
            <a:r>
              <a:rPr lang="en-US" b="1" dirty="0">
                <a:solidFill>
                  <a:schemeClr val="tx2"/>
                </a:solidFill>
              </a:rPr>
              <a:t>(LBNL attempted to test high </a:t>
            </a:r>
            <a:r>
              <a:rPr lang="en-US" b="1" dirty="0" err="1">
                <a:solidFill>
                  <a:schemeClr val="tx2"/>
                </a:solidFill>
              </a:rPr>
              <a:t>J</a:t>
            </a:r>
            <a:r>
              <a:rPr lang="en-US" b="1" baseline="-25000" dirty="0" err="1">
                <a:solidFill>
                  <a:schemeClr val="tx2"/>
                </a:solidFill>
              </a:rPr>
              <a:t>c</a:t>
            </a:r>
            <a:r>
              <a:rPr lang="en-US" b="1" dirty="0">
                <a:solidFill>
                  <a:schemeClr val="tx2"/>
                </a:solidFill>
              </a:rPr>
              <a:t> cables at the NHMFL but the experiment failed)</a:t>
            </a:r>
          </a:p>
        </p:txBody>
      </p:sp>
    </p:spTree>
    <p:extLst>
      <p:ext uri="{BB962C8B-B14F-4D97-AF65-F5344CB8AC3E}">
        <p14:creationId xmlns:p14="http://schemas.microsoft.com/office/powerpoint/2010/main" val="7650279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743538-91D0-0C4A-99C3-67515DB35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Magnets Tell Us?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61B937-7666-3841-BF2E-D6CCC975FBA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US LARP Technology Quadrupole TQS03 tested at CERN under high stress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CB410B-8852-1746-A024-0CA0174D950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4F836-7789-5C48-BAE2-DB4A8C54B85A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A5CE426-0C77-3540-86F4-9FF99D3A08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6212" y="1290147"/>
            <a:ext cx="7085835" cy="144188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60ECF33-6804-184B-ADF4-418CF21F5A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0360" y="3035407"/>
            <a:ext cx="5067354" cy="2959694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5A9B4577-EE05-504B-A42A-BBFEFC9ADC23}"/>
              </a:ext>
            </a:extLst>
          </p:cNvPr>
          <p:cNvGrpSpPr/>
          <p:nvPr/>
        </p:nvGrpSpPr>
        <p:grpSpPr>
          <a:xfrm>
            <a:off x="182080" y="3750582"/>
            <a:ext cx="5251950" cy="2074021"/>
            <a:chOff x="24386" y="4008728"/>
            <a:chExt cx="5251950" cy="207402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4CC730B-E30F-4D45-8554-A0A47A5805A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386" y="4146887"/>
              <a:ext cx="5107379" cy="1935862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7FE1DF6-A9A1-B443-8C2D-C8A0D752C453}"/>
                </a:ext>
              </a:extLst>
            </p:cNvPr>
            <p:cNvSpPr/>
            <p:nvPr/>
          </p:nvSpPr>
          <p:spPr>
            <a:xfrm>
              <a:off x="3027406" y="4008728"/>
              <a:ext cx="2248930" cy="17894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EA5726D1-2D34-E148-A362-6909586851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16307" y="3311614"/>
            <a:ext cx="2735342" cy="2683487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1C45075-CBEB-CE4D-AE9E-4B6C5D59DC6D}"/>
              </a:ext>
            </a:extLst>
          </p:cNvPr>
          <p:cNvCxnSpPr/>
          <p:nvPr/>
        </p:nvCxnSpPr>
        <p:spPr>
          <a:xfrm>
            <a:off x="5962436" y="1412241"/>
            <a:ext cx="371787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0687540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526096-A738-424B-B8B6-BE6772787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TQS03 Performance Under Intentionally High Stress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2B9D99-41BC-2345-8EF5-52CE8E9C453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Unloading during magnet excitation and corresponding training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547C04-F65C-3646-B447-EFEA1B097DD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4F836-7789-5C48-BAE2-DB4A8C54B85A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4831C4D-644F-C841-8FB8-670A6C7C40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98" y="2279045"/>
            <a:ext cx="5140410" cy="277916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51F8ECE-8753-9946-BB00-082B2EA92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7555" y="1766411"/>
            <a:ext cx="4180915" cy="380443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4DF8780-6483-BE41-AD14-45DC12463D0A}"/>
              </a:ext>
            </a:extLst>
          </p:cNvPr>
          <p:cNvSpPr txBox="1"/>
          <p:nvPr/>
        </p:nvSpPr>
        <p:spPr>
          <a:xfrm>
            <a:off x="1396313" y="1580156"/>
            <a:ext cx="3463449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Insufficient pre-load and training</a:t>
            </a:r>
          </a:p>
          <a:p>
            <a:r>
              <a:rPr lang="en-US" dirty="0">
                <a:solidFill>
                  <a:schemeClr val="tx2"/>
                </a:solidFill>
              </a:rPr>
              <a:t>but closest to short sample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FFADAB5-8D7D-7143-86D0-2359AB8BA0FB}"/>
              </a:ext>
            </a:extLst>
          </p:cNvPr>
          <p:cNvCxnSpPr>
            <a:stCxn id="11" idx="2"/>
          </p:cNvCxnSpPr>
          <p:nvPr/>
        </p:nvCxnSpPr>
        <p:spPr>
          <a:xfrm flipH="1">
            <a:off x="1804086" y="2226487"/>
            <a:ext cx="1323952" cy="3190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C8B7BDE-6AA3-B24B-A631-32CC7BC34F76}"/>
              </a:ext>
            </a:extLst>
          </p:cNvPr>
          <p:cNvCxnSpPr>
            <a:stCxn id="11" idx="2"/>
          </p:cNvCxnSpPr>
          <p:nvPr/>
        </p:nvCxnSpPr>
        <p:spPr>
          <a:xfrm>
            <a:off x="3128038" y="2226487"/>
            <a:ext cx="3272762" cy="7118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115215A-8610-0445-BD89-E56C391CB519}"/>
              </a:ext>
            </a:extLst>
          </p:cNvPr>
          <p:cNvGrpSpPr/>
          <p:nvPr/>
        </p:nvGrpSpPr>
        <p:grpSpPr>
          <a:xfrm>
            <a:off x="9860692" y="2314244"/>
            <a:ext cx="1774845" cy="997367"/>
            <a:chOff x="9860692" y="2314244"/>
            <a:chExt cx="1774845" cy="997367"/>
          </a:xfrm>
        </p:grpSpPr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8DDCEF04-8E43-3247-BFFA-7C4E3CACFC4B}"/>
                </a:ext>
              </a:extLst>
            </p:cNvPr>
            <p:cNvCxnSpPr/>
            <p:nvPr/>
          </p:nvCxnSpPr>
          <p:spPr>
            <a:xfrm>
              <a:off x="9860692" y="2938385"/>
              <a:ext cx="0" cy="37322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63A0B41-08C5-554D-B275-F5C536BD49D9}"/>
                </a:ext>
              </a:extLst>
            </p:cNvPr>
            <p:cNvSpPr txBox="1"/>
            <p:nvPr/>
          </p:nvSpPr>
          <p:spPr>
            <a:xfrm>
              <a:off x="9860692" y="2314244"/>
              <a:ext cx="1774845" cy="646331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</a:rPr>
                <a:t>Higher pre-load</a:t>
              </a:r>
            </a:p>
            <a:p>
              <a:r>
                <a:rPr lang="en-US" dirty="0">
                  <a:solidFill>
                    <a:schemeClr val="tx2"/>
                  </a:solidFill>
                </a:rPr>
                <a:t>has reduced </a:t>
              </a:r>
              <a:r>
                <a:rPr lang="en-US" dirty="0" err="1">
                  <a:solidFill>
                    <a:schemeClr val="tx2"/>
                  </a:solidFill>
                </a:rPr>
                <a:t>I</a:t>
              </a:r>
              <a:r>
                <a:rPr lang="en-US" baseline="-25000" dirty="0" err="1">
                  <a:solidFill>
                    <a:schemeClr val="tx2"/>
                  </a:solidFill>
                </a:rPr>
                <a:t>c</a:t>
              </a:r>
              <a:endParaRPr lang="en-US" baseline="-250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2701AFD-903A-154D-B70D-772C266C5C30}"/>
              </a:ext>
            </a:extLst>
          </p:cNvPr>
          <p:cNvGrpSpPr/>
          <p:nvPr/>
        </p:nvGrpSpPr>
        <p:grpSpPr>
          <a:xfrm>
            <a:off x="10021330" y="3047010"/>
            <a:ext cx="1833502" cy="923330"/>
            <a:chOff x="10021330" y="3047010"/>
            <a:chExt cx="1833502" cy="923330"/>
          </a:xfrm>
        </p:grpSpPr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61158E9A-8C16-AA42-8567-2825D9F18E1E}"/>
                </a:ext>
              </a:extLst>
            </p:cNvPr>
            <p:cNvCxnSpPr/>
            <p:nvPr/>
          </p:nvCxnSpPr>
          <p:spPr>
            <a:xfrm>
              <a:off x="10021330" y="3047074"/>
              <a:ext cx="0" cy="82059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31B2931-1877-EC49-A9CD-F34C02AE38A0}"/>
                </a:ext>
              </a:extLst>
            </p:cNvPr>
            <p:cNvSpPr txBox="1"/>
            <p:nvPr/>
          </p:nvSpPr>
          <p:spPr>
            <a:xfrm>
              <a:off x="10079987" y="3047010"/>
              <a:ext cx="1774845" cy="92333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</a:rPr>
                <a:t>Higher pre-load</a:t>
              </a:r>
            </a:p>
            <a:p>
              <a:r>
                <a:rPr lang="en-US" dirty="0">
                  <a:solidFill>
                    <a:schemeClr val="tx2"/>
                  </a:solidFill>
                </a:rPr>
                <a:t>has again</a:t>
              </a:r>
            </a:p>
            <a:p>
              <a:r>
                <a:rPr lang="en-US" dirty="0">
                  <a:solidFill>
                    <a:schemeClr val="tx2"/>
                  </a:solidFill>
                </a:rPr>
                <a:t>reduced </a:t>
              </a:r>
              <a:r>
                <a:rPr lang="en-US" dirty="0" err="1">
                  <a:solidFill>
                    <a:schemeClr val="tx2"/>
                  </a:solidFill>
                </a:rPr>
                <a:t>I</a:t>
              </a:r>
              <a:r>
                <a:rPr lang="en-US" baseline="-25000" dirty="0" err="1">
                  <a:solidFill>
                    <a:schemeClr val="tx2"/>
                  </a:solidFill>
                </a:rPr>
                <a:t>c</a:t>
              </a:r>
              <a:endParaRPr lang="en-US" baseline="-25000" dirty="0">
                <a:solidFill>
                  <a:schemeClr val="tx2"/>
                </a:solidFill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BE4737BD-B649-674D-9BDB-25D19D5D22A6}"/>
              </a:ext>
            </a:extLst>
          </p:cNvPr>
          <p:cNvSpPr txBox="1"/>
          <p:nvPr/>
        </p:nvSpPr>
        <p:spPr>
          <a:xfrm>
            <a:off x="9711834" y="4370517"/>
            <a:ext cx="25058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All reductions seem</a:t>
            </a:r>
          </a:p>
          <a:p>
            <a:r>
              <a:rPr lang="en-US" b="1" dirty="0">
                <a:solidFill>
                  <a:schemeClr val="tx2"/>
                </a:solidFill>
              </a:rPr>
              <a:t>irreversible since</a:t>
            </a:r>
          </a:p>
          <a:p>
            <a:r>
              <a:rPr lang="en-US" b="1" dirty="0">
                <a:solidFill>
                  <a:schemeClr val="tx2"/>
                </a:solidFill>
              </a:rPr>
              <a:t>the limit is measured</a:t>
            </a:r>
          </a:p>
          <a:p>
            <a:r>
              <a:rPr lang="en-US" b="1" dirty="0">
                <a:solidFill>
                  <a:schemeClr val="tx2"/>
                </a:solidFill>
              </a:rPr>
              <a:t>at minimal load!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235910A-6137-7845-8FBB-EE81299C9C65}"/>
              </a:ext>
            </a:extLst>
          </p:cNvPr>
          <p:cNvSpPr txBox="1"/>
          <p:nvPr/>
        </p:nvSpPr>
        <p:spPr>
          <a:xfrm>
            <a:off x="251677" y="5414751"/>
            <a:ext cx="101403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Discussion points:</a:t>
            </a:r>
          </a:p>
          <a:p>
            <a:r>
              <a:rPr lang="en-US" dirty="0">
                <a:solidFill>
                  <a:schemeClr val="tx2"/>
                </a:solidFill>
              </a:rPr>
              <a:t>We observe that above 180 </a:t>
            </a:r>
            <a:r>
              <a:rPr lang="en-US" dirty="0" err="1">
                <a:solidFill>
                  <a:schemeClr val="tx2"/>
                </a:solidFill>
              </a:rPr>
              <a:t>MPa</a:t>
            </a:r>
            <a:r>
              <a:rPr lang="en-US" dirty="0">
                <a:solidFill>
                  <a:schemeClr val="tx2"/>
                </a:solidFill>
              </a:rPr>
              <a:t> permanent damage does occur (</a:t>
            </a:r>
            <a:r>
              <a:rPr lang="en-US" dirty="0">
                <a:solidFill>
                  <a:srgbClr val="C00000"/>
                </a:solidFill>
              </a:rPr>
              <a:t>?</a:t>
            </a:r>
            <a:r>
              <a:rPr lang="en-US" dirty="0">
                <a:solidFill>
                  <a:schemeClr val="tx2"/>
                </a:solidFill>
              </a:rPr>
              <a:t>)</a:t>
            </a:r>
          </a:p>
          <a:p>
            <a:r>
              <a:rPr lang="en-US" dirty="0">
                <a:solidFill>
                  <a:schemeClr val="tx2"/>
                </a:solidFill>
              </a:rPr>
              <a:t>We still not seem to know if reaching 93% of short sample is caused by damage at 180 </a:t>
            </a:r>
            <a:r>
              <a:rPr lang="en-US" dirty="0" err="1">
                <a:solidFill>
                  <a:schemeClr val="tx2"/>
                </a:solidFill>
              </a:rPr>
              <a:t>MPa</a:t>
            </a:r>
            <a:r>
              <a:rPr lang="en-US" dirty="0">
                <a:solidFill>
                  <a:schemeClr val="tx2"/>
                </a:solidFill>
              </a:rPr>
              <a:t> (</a:t>
            </a:r>
            <a:r>
              <a:rPr lang="en-US" dirty="0">
                <a:solidFill>
                  <a:srgbClr val="C00000"/>
                </a:solidFill>
              </a:rPr>
              <a:t>?</a:t>
            </a:r>
            <a:r>
              <a:rPr lang="en-US" dirty="0">
                <a:solidFill>
                  <a:schemeClr val="tx2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9004032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8577" y="3405704"/>
            <a:ext cx="5132854" cy="2069183"/>
          </a:xfrm>
          <a:prstGeom prst="rect">
            <a:avLst/>
          </a:prstGeom>
        </p:spPr>
      </p:pic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609601" y="1676400"/>
            <a:ext cx="7086599" cy="4495800"/>
          </a:xfrm>
        </p:spPr>
        <p:txBody>
          <a:bodyPr numCol="1"/>
          <a:lstStyle/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en-US" sz="2400" dirty="0"/>
              <a:t>A learning curve for “low </a:t>
            </a:r>
            <a:r>
              <a:rPr lang="en-US" sz="2400" dirty="0" err="1"/>
              <a:t>J</a:t>
            </a:r>
            <a:r>
              <a:rPr lang="en-US" sz="2400" baseline="-25000" dirty="0" err="1"/>
              <a:t>c</a:t>
            </a:r>
            <a:r>
              <a:rPr lang="en-US" sz="2400" dirty="0"/>
              <a:t>“ conductors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en-US" sz="2400" dirty="0"/>
              <a:t>Converging to stable results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en-US" sz="2400" dirty="0"/>
              <a:t>A learning curve for “high </a:t>
            </a:r>
            <a:r>
              <a:rPr lang="en-US" sz="2400" dirty="0" err="1"/>
              <a:t>J</a:t>
            </a:r>
            <a:r>
              <a:rPr lang="en-US" sz="2400" baseline="-25000" dirty="0" err="1"/>
              <a:t>c</a:t>
            </a:r>
            <a:r>
              <a:rPr lang="en-US" sz="2400" dirty="0"/>
              <a:t>” conductors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en-US" sz="2400" dirty="0"/>
              <a:t>Keeping up with magnet performance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en-US" sz="2400" dirty="0"/>
              <a:t>In reflection…some provocative thoughts! 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3A03112-C1BB-5445-B93D-659E7CC33FB6}"/>
              </a:ext>
            </a:extLst>
          </p:cNvPr>
          <p:cNvSpPr txBox="1"/>
          <p:nvPr/>
        </p:nvSpPr>
        <p:spPr>
          <a:xfrm>
            <a:off x="272722" y="4691445"/>
            <a:ext cx="1075326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Data showing less stress sensitivity is the better measurement…</a:t>
            </a:r>
          </a:p>
          <a:p>
            <a:r>
              <a:rPr lang="en-US" sz="2000" b="1" dirty="0">
                <a:solidFill>
                  <a:schemeClr val="bg1"/>
                </a:solidFill>
              </a:rPr>
              <a:t>	(…similar to a critical current measurement where the highest value is correct!)</a:t>
            </a:r>
          </a:p>
          <a:p>
            <a:endParaRPr lang="en-US" sz="2000" b="1" dirty="0">
              <a:solidFill>
                <a:schemeClr val="bg1"/>
              </a:solidFill>
            </a:endParaRPr>
          </a:p>
          <a:p>
            <a:r>
              <a:rPr lang="en-US" sz="2000" b="1" dirty="0">
                <a:solidFill>
                  <a:schemeClr val="bg1"/>
                </a:solidFill>
              </a:rPr>
              <a:t>Discussion:</a:t>
            </a:r>
          </a:p>
          <a:p>
            <a:r>
              <a:rPr lang="en-US" sz="2000" b="1" dirty="0">
                <a:solidFill>
                  <a:schemeClr val="bg1"/>
                </a:solidFill>
              </a:rPr>
              <a:t>Are cable measurements indeed necessary as long as filaments are small?</a:t>
            </a:r>
          </a:p>
          <a:p>
            <a:r>
              <a:rPr lang="en-US" sz="2000" b="1" dirty="0">
                <a:solidFill>
                  <a:schemeClr val="bg1"/>
                </a:solidFill>
              </a:rPr>
              <a:t>Was the TQS03 test indeed undecisive, even for 180 </a:t>
            </a:r>
            <a:r>
              <a:rPr lang="en-US" sz="2000" b="1" dirty="0" err="1">
                <a:solidFill>
                  <a:schemeClr val="bg1"/>
                </a:solidFill>
              </a:rPr>
              <a:t>MPa</a:t>
            </a:r>
            <a:r>
              <a:rPr lang="en-US" sz="2000" b="1" dirty="0"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D151FC7-9B72-1445-9DDB-DBA87763F1D5}"/>
              </a:ext>
            </a:extLst>
          </p:cNvPr>
          <p:cNvSpPr txBox="1"/>
          <p:nvPr/>
        </p:nvSpPr>
        <p:spPr>
          <a:xfrm>
            <a:off x="9104871" y="731423"/>
            <a:ext cx="2359941" cy="120032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Proper cable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measurements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are tough!</a:t>
            </a:r>
          </a:p>
        </p:txBody>
      </p:sp>
    </p:spTree>
    <p:extLst>
      <p:ext uri="{BB962C8B-B14F-4D97-AF65-F5344CB8AC3E}">
        <p14:creationId xmlns:p14="http://schemas.microsoft.com/office/powerpoint/2010/main" val="9934504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idx="1"/>
          </p:nvPr>
        </p:nvPicPr>
        <p:blipFill rotWithShape="1">
          <a:blip r:embed="rId3" cstate="hq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6082018" y="-6401"/>
            <a:ext cx="6109982" cy="6864401"/>
          </a:xfrm>
          <a:prstGeom prst="round2DiagRect">
            <a:avLst>
              <a:gd name="adj1" fmla="val 0"/>
              <a:gd name="adj2" fmla="val 0"/>
            </a:avLst>
          </a:prstGeom>
        </p:spPr>
      </p:pic>
      <p:sp>
        <p:nvSpPr>
          <p:cNvPr id="13" name="Text Placeholder 2"/>
          <p:cNvSpPr txBox="1">
            <a:spLocks/>
          </p:cNvSpPr>
          <p:nvPr/>
        </p:nvSpPr>
        <p:spPr>
          <a:xfrm>
            <a:off x="376660" y="633534"/>
            <a:ext cx="4935875" cy="2239917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FontTx/>
              <a:buNone/>
              <a:defRPr sz="25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Less than</a:t>
            </a:r>
            <a:r>
              <a:rPr lang="en-US" sz="3500" dirty="0">
                <a:solidFill>
                  <a:srgbClr val="FFFFFF"/>
                </a:solidFill>
                <a:latin typeface="Arial" panose="020B0604020202020204"/>
              </a:rPr>
              <a:t> </a:t>
            </a:r>
            <a:r>
              <a:rPr kumimoji="0" lang="en-US" sz="3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3% </a:t>
            </a:r>
            <a:r>
              <a:rPr kumimoji="0" lang="en-US" sz="3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of cancer patients that would benefit from proton therapy has access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12DB37E-8725-428E-A24E-8B45604B02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694F836-7789-5C48-BAE2-DB4A8C54B85A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074B611-E8B8-8C46-B096-1D739F778A86}"/>
              </a:ext>
            </a:extLst>
          </p:cNvPr>
          <p:cNvGrpSpPr/>
          <p:nvPr/>
        </p:nvGrpSpPr>
        <p:grpSpPr>
          <a:xfrm>
            <a:off x="563561" y="4252392"/>
            <a:ext cx="4562075" cy="1446143"/>
            <a:chOff x="3578376" y="2473020"/>
            <a:chExt cx="4562075" cy="1446143"/>
          </a:xfrm>
        </p:grpSpPr>
        <p:sp>
          <p:nvSpPr>
            <p:cNvPr id="6" name="Title 44">
              <a:extLst>
                <a:ext uri="{FF2B5EF4-FFF2-40B4-BE49-F238E27FC236}">
                  <a16:creationId xmlns:a16="http://schemas.microsoft.com/office/drawing/2014/main" id="{A749C3B9-59F9-354B-9FD2-5F5B908A5AE8}"/>
                </a:ext>
              </a:extLst>
            </p:cNvPr>
            <p:cNvSpPr txBox="1">
              <a:spLocks/>
            </p:cNvSpPr>
            <p:nvPr/>
          </p:nvSpPr>
          <p:spPr>
            <a:xfrm>
              <a:off x="4240957" y="2822234"/>
              <a:ext cx="3236913" cy="747713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0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4600" b="0" dirty="0"/>
                <a:t>Thank You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771BF4C-F66F-2D4D-BE66-E71A5C80A7A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78376" y="2473020"/>
              <a:ext cx="602479" cy="1446143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66317D4-30A8-A943-8D6D-6A8CC7E8A30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7537972" y="2473020"/>
              <a:ext cx="602479" cy="1446143"/>
            </a:xfrm>
            <a:prstGeom prst="rect">
              <a:avLst/>
            </a:prstGeom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F78F8064-CD7B-2642-A64B-3ADFBF721276}"/>
              </a:ext>
            </a:extLst>
          </p:cNvPr>
          <p:cNvSpPr txBox="1"/>
          <p:nvPr/>
        </p:nvSpPr>
        <p:spPr>
          <a:xfrm>
            <a:off x="8086472" y="6457890"/>
            <a:ext cx="28691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EVERY DAY COUNTS!</a:t>
            </a:r>
          </a:p>
        </p:txBody>
      </p:sp>
    </p:spTree>
    <p:extLst>
      <p:ext uri="{BB962C8B-B14F-4D97-AF65-F5344CB8AC3E}">
        <p14:creationId xmlns:p14="http://schemas.microsoft.com/office/powerpoint/2010/main" val="2224655632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8577" y="3405704"/>
            <a:ext cx="5132854" cy="2069183"/>
          </a:xfrm>
          <a:prstGeom prst="rect">
            <a:avLst/>
          </a:prstGeom>
        </p:spPr>
      </p:pic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609601" y="1676400"/>
            <a:ext cx="7086599" cy="4495800"/>
          </a:xfrm>
        </p:spPr>
        <p:txBody>
          <a:bodyPr numCol="1"/>
          <a:lstStyle/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en-US" sz="2400" dirty="0"/>
              <a:t>A learning curve for “low </a:t>
            </a:r>
            <a:r>
              <a:rPr lang="en-US" sz="2400" dirty="0" err="1"/>
              <a:t>J</a:t>
            </a:r>
            <a:r>
              <a:rPr lang="en-US" sz="2400" baseline="-25000" dirty="0" err="1"/>
              <a:t>c</a:t>
            </a:r>
            <a:r>
              <a:rPr lang="en-US" sz="2400" dirty="0"/>
              <a:t>“ conductors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en-US" sz="2400" dirty="0"/>
              <a:t>Converging to stable results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en-US" sz="2400" dirty="0"/>
              <a:t>A learning curve for “high </a:t>
            </a:r>
            <a:r>
              <a:rPr lang="en-US" sz="2400" dirty="0" err="1"/>
              <a:t>J</a:t>
            </a:r>
            <a:r>
              <a:rPr lang="en-US" sz="2400" baseline="-25000" dirty="0" err="1"/>
              <a:t>c</a:t>
            </a:r>
            <a:r>
              <a:rPr lang="en-US" sz="2400" dirty="0"/>
              <a:t>” conductors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en-US" sz="2400" dirty="0"/>
              <a:t>Keeping up with magnet performance…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en-US" sz="2400" dirty="0"/>
              <a:t>In reflection 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3100651048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ACE36C1-4556-4943-9658-82DDFA491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Many Transverse Pressure Experiments on Wires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F672181-5DF4-9049-A206-0F3940DAB81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Relatively simple, but not representative for cables in magnets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21CE17-4E04-4247-9185-C20518D7365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4F836-7789-5C48-BAE2-DB4A8C54B85A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E76A2FC-7221-CD46-A1CC-26F9ACFD5ABF}"/>
              </a:ext>
            </a:extLst>
          </p:cNvPr>
          <p:cNvGrpSpPr/>
          <p:nvPr/>
        </p:nvGrpSpPr>
        <p:grpSpPr>
          <a:xfrm>
            <a:off x="2167237" y="1232878"/>
            <a:ext cx="8290967" cy="1164334"/>
            <a:chOff x="2167237" y="1232878"/>
            <a:chExt cx="8290967" cy="116433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85150A8-F61A-D44A-80E5-D6429CF712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67237" y="1463038"/>
              <a:ext cx="7660206" cy="934174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FA182A4-80C2-8D40-B1C4-9F0F35D77D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73044" y="1232878"/>
              <a:ext cx="3185160" cy="182880"/>
            </a:xfrm>
            <a:prstGeom prst="rect">
              <a:avLst/>
            </a:prstGeom>
          </p:spPr>
        </p:pic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019E579F-7B3B-5541-A272-AC94636A4D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4796" y="3175686"/>
            <a:ext cx="2168534" cy="239772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8ECEBC0-6D3A-9748-8259-EC7A9F9C8DB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91232" y="2602399"/>
            <a:ext cx="7866450" cy="345241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29AB027-C1E5-1749-B9EF-878A2B3E8F39}"/>
              </a:ext>
            </a:extLst>
          </p:cNvPr>
          <p:cNvSpPr txBox="1"/>
          <p:nvPr/>
        </p:nvSpPr>
        <p:spPr>
          <a:xfrm>
            <a:off x="7068065" y="2602399"/>
            <a:ext cx="46987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Lines: Elastic deformed cylinder (analytical)</a:t>
            </a:r>
          </a:p>
          <a:p>
            <a:r>
              <a:rPr lang="en-US" dirty="0">
                <a:solidFill>
                  <a:schemeClr val="tx2"/>
                </a:solidFill>
              </a:rPr>
              <a:t>Points: Wire with plastically deformed matrix</a:t>
            </a:r>
          </a:p>
        </p:txBody>
      </p:sp>
    </p:spTree>
    <p:extLst>
      <p:ext uri="{BB962C8B-B14F-4D97-AF65-F5344CB8AC3E}">
        <p14:creationId xmlns:p14="http://schemas.microsoft.com/office/powerpoint/2010/main" val="2567497296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C1B325EA-3FA7-FA44-80BF-9A7413FC6D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55247">
            <a:off x="6852376" y="2551236"/>
            <a:ext cx="4880284" cy="350642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0017BD4-DD11-9D4C-B08E-E59CCEA60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Early </a:t>
            </a:r>
            <a:r>
              <a:rPr lang="en-US" sz="2000" dirty="0"/>
              <a:t>(first?) </a:t>
            </a:r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Rutherford “Cable” Experiment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B7B0ED-709B-4546-9D77-F963EBFBA7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“Three-stage flat” cable for SULTAN: Measurement on one sub-cable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121AE2-36E3-844A-821D-771003D1646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4F836-7789-5C48-BAE2-DB4A8C54B85A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4A02BFB-0E0F-3146-9200-4F28AA0F1A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3707" y="1157275"/>
            <a:ext cx="7980246" cy="131712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0ED7754-BF78-9E48-B28E-E577DCAE7F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89740">
            <a:off x="100578" y="2570070"/>
            <a:ext cx="3975778" cy="215217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C555B94-645D-304A-B0BC-1522A41A66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88043" y="4166676"/>
            <a:ext cx="3587673" cy="208737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1967525-BB39-A241-A80A-8763F23D105B}"/>
              </a:ext>
            </a:extLst>
          </p:cNvPr>
          <p:cNvSpPr txBox="1"/>
          <p:nvPr/>
        </p:nvSpPr>
        <p:spPr>
          <a:xfrm>
            <a:off x="581690" y="5218995"/>
            <a:ext cx="24545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Pressure adjusted at</a:t>
            </a:r>
          </a:p>
          <a:p>
            <a:r>
              <a:rPr lang="en-US" b="1" dirty="0">
                <a:solidFill>
                  <a:schemeClr val="tx2"/>
                </a:solidFill>
              </a:rPr>
              <a:t>room temperature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C308D40-5FF1-9440-B5AB-BA3A3596DE72}"/>
              </a:ext>
            </a:extLst>
          </p:cNvPr>
          <p:cNvCxnSpPr>
            <a:cxnSpLocks/>
          </p:cNvCxnSpPr>
          <p:nvPr/>
        </p:nvCxnSpPr>
        <p:spPr>
          <a:xfrm>
            <a:off x="5980670" y="1458097"/>
            <a:ext cx="35834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5690729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F0A5C-3331-594D-8E6C-EF3E1A4F5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</a:t>
            </a:r>
            <a:r>
              <a:rPr lang="en-US" sz="2000" dirty="0"/>
              <a:t>(?)</a:t>
            </a:r>
            <a:r>
              <a:rPr lang="en-US" dirty="0"/>
              <a:t> Measurements on Full-Size Rutherford Cables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072A780-D87E-5B4D-A205-F9F73889AD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192 filament PIT wire in ECN LHC-B and ECN-SULTAN cables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905A09-0D3D-F740-972F-C7E66997C9C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4F836-7789-5C48-BAE2-DB4A8C54B85A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22BFC2C-E77C-5E4F-897A-680D638663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5188" y="1220947"/>
            <a:ext cx="8243041" cy="107741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C021CC3-2E3B-304C-B1F0-262A765AC5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271" y="1220946"/>
            <a:ext cx="3437610" cy="537999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00EA3E1-7352-EC4F-97D6-9A0A52A651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1751" y="3829782"/>
            <a:ext cx="2895600" cy="10541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851E857-4E81-2D4B-970A-EA54432DC2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60000">
            <a:off x="7065375" y="2492757"/>
            <a:ext cx="4983549" cy="372815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DBA13BC-0EFF-F54B-B6A4-057384F7E5CA}"/>
              </a:ext>
            </a:extLst>
          </p:cNvPr>
          <p:cNvSpPr txBox="1"/>
          <p:nvPr/>
        </p:nvSpPr>
        <p:spPr>
          <a:xfrm>
            <a:off x="10231395" y="3248126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chemeClr val="tx2"/>
                </a:solidFill>
              </a:rPr>
              <a:t>Stycast</a:t>
            </a:r>
            <a:r>
              <a:rPr lang="en-US" b="1" dirty="0">
                <a:solidFill>
                  <a:schemeClr val="tx2"/>
                </a:solidFill>
              </a:rPr>
              <a:t> filled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8EE058C-A686-6844-A38D-40F1F6A54856}"/>
              </a:ext>
            </a:extLst>
          </p:cNvPr>
          <p:cNvSpPr txBox="1"/>
          <p:nvPr/>
        </p:nvSpPr>
        <p:spPr>
          <a:xfrm>
            <a:off x="10567887" y="4699216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Not filled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1835AD5-418D-C147-800F-0CDF4883869B}"/>
              </a:ext>
            </a:extLst>
          </p:cNvPr>
          <p:cNvSpPr txBox="1"/>
          <p:nvPr/>
        </p:nvSpPr>
        <p:spPr>
          <a:xfrm>
            <a:off x="4476046" y="2995841"/>
            <a:ext cx="21210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Voltage taps per</a:t>
            </a:r>
          </a:p>
          <a:p>
            <a:r>
              <a:rPr lang="en-US" dirty="0">
                <a:solidFill>
                  <a:schemeClr val="tx2"/>
                </a:solidFill>
              </a:rPr>
              <a:t>strand and globally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EC75EB6-9B3F-644F-AAD4-3FB460C3E999}"/>
              </a:ext>
            </a:extLst>
          </p:cNvPr>
          <p:cNvCxnSpPr>
            <a:cxnSpLocks/>
          </p:cNvCxnSpPr>
          <p:nvPr/>
        </p:nvCxnSpPr>
        <p:spPr>
          <a:xfrm flipV="1">
            <a:off x="10807953" y="3666886"/>
            <a:ext cx="0" cy="10570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2EEFBDC2-1752-144A-81A7-606CA83297EA}"/>
              </a:ext>
            </a:extLst>
          </p:cNvPr>
          <p:cNvSpPr txBox="1"/>
          <p:nvPr/>
        </p:nvSpPr>
        <p:spPr>
          <a:xfrm>
            <a:off x="9803215" y="1167267"/>
            <a:ext cx="19967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Trans. </a:t>
            </a:r>
            <a:r>
              <a:rPr lang="en-US" sz="1200" dirty="0" err="1"/>
              <a:t>Magn</a:t>
            </a:r>
            <a:r>
              <a:rPr lang="en-US" sz="1200" dirty="0"/>
              <a:t>. V27 n2 1991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02F00EA-63E3-4C4B-8870-0A881DECE463}"/>
              </a:ext>
            </a:extLst>
          </p:cNvPr>
          <p:cNvSpPr txBox="1"/>
          <p:nvPr/>
        </p:nvSpPr>
        <p:spPr>
          <a:xfrm>
            <a:off x="4241963" y="5388421"/>
            <a:ext cx="30060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Field and current within 1%</a:t>
            </a:r>
          </a:p>
          <a:p>
            <a:r>
              <a:rPr lang="en-US" dirty="0">
                <a:solidFill>
                  <a:schemeClr val="tx2"/>
                </a:solidFill>
              </a:rPr>
              <a:t>Pressure within 2%</a:t>
            </a:r>
          </a:p>
          <a:p>
            <a:r>
              <a:rPr lang="en-US" dirty="0">
                <a:solidFill>
                  <a:schemeClr val="tx2"/>
                </a:solidFill>
              </a:rPr>
              <a:t>Voltage within 50 </a:t>
            </a:r>
            <a:r>
              <a:rPr lang="en-US" dirty="0" err="1">
                <a:solidFill>
                  <a:schemeClr val="tx2"/>
                </a:solidFill>
              </a:rPr>
              <a:t>nV</a:t>
            </a:r>
            <a:endParaRPr lang="en-US" dirty="0">
              <a:solidFill>
                <a:schemeClr val="tx2"/>
              </a:solidFill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520DA9D-FB3C-5243-BFEC-AB592651DC39}"/>
              </a:ext>
            </a:extLst>
          </p:cNvPr>
          <p:cNvCxnSpPr/>
          <p:nvPr/>
        </p:nvCxnSpPr>
        <p:spPr>
          <a:xfrm>
            <a:off x="11343502" y="1407195"/>
            <a:ext cx="371787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79182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8645B8A-4852-A645-B011-E3C56A553AC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86300" y="1355494"/>
            <a:ext cx="6823324" cy="7757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6D9F048-CE61-B54D-A2C6-A8E617739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Better Statistics and Experience </a:t>
            </a:r>
            <a:r>
              <a:rPr lang="en-US" sz="1800" dirty="0"/>
              <a:t>(&amp; smaller filaments)</a:t>
            </a:r>
            <a:r>
              <a:rPr lang="en-US" dirty="0"/>
              <a:t>, Better Results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6584CE9-F670-AD45-9F33-B7A37DA237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379" y="1359241"/>
            <a:ext cx="4928313" cy="1356154"/>
          </a:xfrm>
        </p:spPr>
        <p:txBody>
          <a:bodyPr/>
          <a:lstStyle/>
          <a:p>
            <a:r>
              <a:rPr lang="en-US" dirty="0"/>
              <a:t>Twente 11 T MSUT &amp; LBNL 13 T D20</a:t>
            </a:r>
          </a:p>
          <a:p>
            <a:pPr lvl="1"/>
            <a:r>
              <a:rPr lang="en-US" dirty="0"/>
              <a:t>Basic studies on 2D samples and wires</a:t>
            </a:r>
          </a:p>
          <a:p>
            <a:pPr lvl="1"/>
            <a:r>
              <a:rPr lang="en-US" dirty="0"/>
              <a:t>Full size cable measurements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7A3103-B89F-9B41-81AC-E915362EED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About 15 cables measured in Twente in the early 1990’s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6B9656-FB4E-B84A-A1F8-02668270E0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694F836-7789-5C48-BAE2-DB4A8C54B85A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A8CA876-7463-604D-9F4E-E1E1EE3A41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578" y="2712866"/>
            <a:ext cx="4423722" cy="339495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CCC00B9-12B9-8749-962C-05801AEB24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2073" y="2687747"/>
            <a:ext cx="4510213" cy="351531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9EC4B83-2990-7145-BA74-1267519A1E8B}"/>
              </a:ext>
            </a:extLst>
          </p:cNvPr>
          <p:cNvSpPr txBox="1"/>
          <p:nvPr/>
        </p:nvSpPr>
        <p:spPr>
          <a:xfrm>
            <a:off x="10699465" y="2625962"/>
            <a:ext cx="12282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solidFill>
                  <a:schemeClr val="tx2"/>
                </a:solidFill>
              </a:rPr>
              <a:t>“Filament”</a:t>
            </a:r>
          </a:p>
          <a:p>
            <a:pPr algn="r"/>
            <a:r>
              <a:rPr lang="en-US" dirty="0">
                <a:solidFill>
                  <a:schemeClr val="tx2"/>
                </a:solidFill>
              </a:rPr>
              <a:t>count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24B29BB-EC41-CE4E-98B2-C05573F4D619}"/>
              </a:ext>
            </a:extLst>
          </p:cNvPr>
          <p:cNvSpPr txBox="1"/>
          <p:nvPr/>
        </p:nvSpPr>
        <p:spPr>
          <a:xfrm>
            <a:off x="10478528" y="3099295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192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AE169E0-0712-2948-9132-B3A035371F52}"/>
              </a:ext>
            </a:extLst>
          </p:cNvPr>
          <p:cNvSpPr txBox="1"/>
          <p:nvPr/>
        </p:nvSpPr>
        <p:spPr>
          <a:xfrm>
            <a:off x="9805120" y="3468627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50,000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49DB40D-275E-FE44-8819-A5FB54B61659}"/>
              </a:ext>
            </a:extLst>
          </p:cNvPr>
          <p:cNvSpPr txBox="1"/>
          <p:nvPr/>
        </p:nvSpPr>
        <p:spPr>
          <a:xfrm>
            <a:off x="10506254" y="446651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6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ADC2FAB-B51C-0044-A145-B7D254B26A9C}"/>
              </a:ext>
            </a:extLst>
          </p:cNvPr>
          <p:cNvSpPr txBox="1"/>
          <p:nvPr/>
        </p:nvSpPr>
        <p:spPr>
          <a:xfrm>
            <a:off x="9766250" y="4466511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36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ABE54A5-614F-EF4E-9617-DB09F9A178BA}"/>
              </a:ext>
            </a:extLst>
          </p:cNvPr>
          <p:cNvCxnSpPr/>
          <p:nvPr/>
        </p:nvCxnSpPr>
        <p:spPr>
          <a:xfrm flipH="1">
            <a:off x="3966519" y="2899699"/>
            <a:ext cx="131978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11577BEF-BDE6-2144-BAE9-9231A358032D}"/>
              </a:ext>
            </a:extLst>
          </p:cNvPr>
          <p:cNvSpPr txBox="1"/>
          <p:nvPr/>
        </p:nvSpPr>
        <p:spPr>
          <a:xfrm>
            <a:off x="4101406" y="254597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Pressure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15CF57A-E623-7146-BF75-910744894699}"/>
              </a:ext>
            </a:extLst>
          </p:cNvPr>
          <p:cNvCxnSpPr/>
          <p:nvPr/>
        </p:nvCxnSpPr>
        <p:spPr>
          <a:xfrm>
            <a:off x="11841187" y="1507524"/>
            <a:ext cx="2643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19028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DFC493C-5F51-7046-B112-90C4ADE69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Stable Cable Characterizations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8AC5F0-7359-5240-A8E7-93EE5C60CAF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4F836-7789-5C48-BAE2-DB4A8C54B85A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387E84B-17B5-8A4B-827C-43D7FDB65A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603" y="1005835"/>
            <a:ext cx="5130800" cy="15748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3D6F074-9DA2-FF45-B902-B9A959FD40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1208" y="1005835"/>
            <a:ext cx="4851400" cy="18288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2B500FC-3C0D-D847-BC8F-F9C7F272DA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603" y="2704203"/>
            <a:ext cx="4876800" cy="35306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4B00E69-F653-DA46-867C-3F3529D92A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54234" y="2948631"/>
            <a:ext cx="5130800" cy="30861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E097BD0-071B-8840-8288-93EE0F6B57E4}"/>
              </a:ext>
            </a:extLst>
          </p:cNvPr>
          <p:cNvSpPr txBox="1"/>
          <p:nvPr/>
        </p:nvSpPr>
        <p:spPr>
          <a:xfrm>
            <a:off x="2953003" y="2968816"/>
            <a:ext cx="230063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MJR with 120 or 378</a:t>
            </a:r>
            <a:br>
              <a:rPr lang="en-US" dirty="0">
                <a:solidFill>
                  <a:schemeClr val="tx2"/>
                </a:solidFill>
              </a:rPr>
            </a:br>
            <a:r>
              <a:rPr lang="en-US" dirty="0">
                <a:solidFill>
                  <a:schemeClr val="tx2"/>
                </a:solidFill>
              </a:rPr>
              <a:t>sub-elements (…):</a:t>
            </a:r>
          </a:p>
          <a:p>
            <a:r>
              <a:rPr lang="en-US" b="1" dirty="0">
                <a:solidFill>
                  <a:schemeClr val="tx2"/>
                </a:solidFill>
              </a:rPr>
              <a:t>D20 will work!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1F8BD49-87A8-8040-94CA-47576D3E8241}"/>
              </a:ext>
            </a:extLst>
          </p:cNvPr>
          <p:cNvSpPr txBox="1"/>
          <p:nvPr/>
        </p:nvSpPr>
        <p:spPr>
          <a:xfrm>
            <a:off x="270511" y="260991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C19B4C2-722E-FE46-9497-B1897C6B52F6}"/>
              </a:ext>
            </a:extLst>
          </p:cNvPr>
          <p:cNvSpPr txBox="1"/>
          <p:nvPr/>
        </p:nvSpPr>
        <p:spPr>
          <a:xfrm>
            <a:off x="202542" y="5111325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0.95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BE9BADD-1052-2B4B-B783-8794D47325F1}"/>
              </a:ext>
            </a:extLst>
          </p:cNvPr>
          <p:cNvSpPr txBox="1"/>
          <p:nvPr/>
        </p:nvSpPr>
        <p:spPr>
          <a:xfrm>
            <a:off x="980787" y="598903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03C5A8B-87C8-704E-A43F-F03FFD663A60}"/>
              </a:ext>
            </a:extLst>
          </p:cNvPr>
          <p:cNvSpPr txBox="1"/>
          <p:nvPr/>
        </p:nvSpPr>
        <p:spPr>
          <a:xfrm>
            <a:off x="5022591" y="598903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200 </a:t>
            </a:r>
            <a:r>
              <a:rPr lang="en-US" dirty="0" err="1"/>
              <a:t>MPa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5890034-AEA5-9A4D-BEE5-B62A8B3DE2E0}"/>
              </a:ext>
            </a:extLst>
          </p:cNvPr>
          <p:cNvSpPr txBox="1"/>
          <p:nvPr/>
        </p:nvSpPr>
        <p:spPr>
          <a:xfrm>
            <a:off x="6048313" y="2979246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0%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6ECE523-434B-6947-8E77-F0C26354815E}"/>
              </a:ext>
            </a:extLst>
          </p:cNvPr>
          <p:cNvSpPr txBox="1"/>
          <p:nvPr/>
        </p:nvSpPr>
        <p:spPr>
          <a:xfrm>
            <a:off x="5971369" y="5571333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-7%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FAA0AF6-24C1-134C-A1FD-11DD9C1E75AC}"/>
              </a:ext>
            </a:extLst>
          </p:cNvPr>
          <p:cNvSpPr txBox="1"/>
          <p:nvPr/>
        </p:nvSpPr>
        <p:spPr>
          <a:xfrm>
            <a:off x="6598243" y="593599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116F874-9421-5A41-8B21-A070992D511C}"/>
              </a:ext>
            </a:extLst>
          </p:cNvPr>
          <p:cNvSpPr txBox="1"/>
          <p:nvPr/>
        </p:nvSpPr>
        <p:spPr>
          <a:xfrm>
            <a:off x="11084004" y="593599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200 </a:t>
            </a:r>
            <a:r>
              <a:rPr lang="en-US" dirty="0" err="1"/>
              <a:t>MPa</a:t>
            </a:r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6F6890A-A578-4F4C-B304-D45664B5601A}"/>
              </a:ext>
            </a:extLst>
          </p:cNvPr>
          <p:cNvSpPr txBox="1"/>
          <p:nvPr/>
        </p:nvSpPr>
        <p:spPr>
          <a:xfrm>
            <a:off x="9848335" y="4201297"/>
            <a:ext cx="672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Total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27E9AD1-47FB-C84E-ADBC-C95AA7F5F4AD}"/>
              </a:ext>
            </a:extLst>
          </p:cNvPr>
          <p:cNvSpPr txBox="1"/>
          <p:nvPr/>
        </p:nvSpPr>
        <p:spPr>
          <a:xfrm>
            <a:off x="10429103" y="2979246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Irreversible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0C5B93F-96BC-BC47-A2AA-DCABCF95D224}"/>
              </a:ext>
            </a:extLst>
          </p:cNvPr>
          <p:cNvCxnSpPr/>
          <p:nvPr/>
        </p:nvCxnSpPr>
        <p:spPr>
          <a:xfrm>
            <a:off x="3188043" y="2580635"/>
            <a:ext cx="321276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FA4B891-FE3C-3647-AE1B-5951A4A89E08}"/>
              </a:ext>
            </a:extLst>
          </p:cNvPr>
          <p:cNvCxnSpPr/>
          <p:nvPr/>
        </p:nvCxnSpPr>
        <p:spPr>
          <a:xfrm>
            <a:off x="9234616" y="2834635"/>
            <a:ext cx="321276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58238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2933B294-222D-C849-AACF-E50FFBB6925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97182" y="4064710"/>
            <a:ext cx="2987077" cy="246233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CC59B46-EE1B-334D-9EFF-88234E1385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94" y="2817341"/>
            <a:ext cx="2372880" cy="3768692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EE52E793-46D5-764D-BE71-33C74AA74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Independent Confirmation by LBNL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3B75AF-EFAD-BF4E-AE01-D2A76018053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Long straight cable sections with 122 mm pressure in NHMFL 12 T split pair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D219619-CB7C-4846-A572-A71F4E285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4F836-7789-5C48-BAE2-DB4A8C54B85A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0FA831F-8B1B-F944-B0C0-4CF2262682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275" y="1223304"/>
            <a:ext cx="6108700" cy="14859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1C75E8F-6615-4E4B-83B7-A445EA9832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3552887" y="3558746"/>
            <a:ext cx="2643610" cy="248285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902A0F2-E144-634C-AD5D-42092190FEF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39691" y="1223304"/>
            <a:ext cx="3044568" cy="271783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85ECFD1-AC9D-6147-9C25-D757078FDB4D}"/>
              </a:ext>
            </a:extLst>
          </p:cNvPr>
          <p:cNvSpPr txBox="1"/>
          <p:nvPr/>
        </p:nvSpPr>
        <p:spPr>
          <a:xfrm>
            <a:off x="9984258" y="1504995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IGC 19 sub-elem.</a:t>
            </a:r>
          </a:p>
          <a:p>
            <a:r>
              <a:rPr lang="en-US" dirty="0">
                <a:solidFill>
                  <a:schemeClr val="tx2"/>
                </a:solidFill>
              </a:rPr>
              <a:t>- 40% at 200 </a:t>
            </a:r>
            <a:r>
              <a:rPr lang="en-US" dirty="0" err="1">
                <a:solidFill>
                  <a:schemeClr val="tx2"/>
                </a:solidFill>
              </a:rPr>
              <a:t>MPa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08733A9-51DD-2C49-8E45-7728ECAF3C37}"/>
              </a:ext>
            </a:extLst>
          </p:cNvPr>
          <p:cNvSpPr txBox="1"/>
          <p:nvPr/>
        </p:nvSpPr>
        <p:spPr>
          <a:xfrm>
            <a:off x="9984258" y="4279557"/>
            <a:ext cx="2185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MJR 122 sub-elem.</a:t>
            </a:r>
          </a:p>
          <a:p>
            <a:r>
              <a:rPr lang="en-US" dirty="0">
                <a:solidFill>
                  <a:schemeClr val="tx2"/>
                </a:solidFill>
              </a:rPr>
              <a:t>- 11% at 200 </a:t>
            </a:r>
            <a:r>
              <a:rPr lang="en-US" dirty="0" err="1">
                <a:solidFill>
                  <a:schemeClr val="tx2"/>
                </a:solidFill>
              </a:rPr>
              <a:t>MPa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508EC69-0AB2-B54A-86E0-02D7496BE14A}"/>
              </a:ext>
            </a:extLst>
          </p:cNvPr>
          <p:cNvSpPr txBox="1"/>
          <p:nvPr/>
        </p:nvSpPr>
        <p:spPr>
          <a:xfrm>
            <a:off x="387603" y="3570862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Magnet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70C4FF1-EAEA-ED44-AAEA-8858E2A4936C}"/>
              </a:ext>
            </a:extLst>
          </p:cNvPr>
          <p:cNvSpPr txBox="1"/>
          <p:nvPr/>
        </p:nvSpPr>
        <p:spPr>
          <a:xfrm>
            <a:off x="275603" y="404833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Bore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C1D2EF1-05C3-394E-9385-2A23731DF5F3}"/>
              </a:ext>
            </a:extLst>
          </p:cNvPr>
          <p:cNvCxnSpPr>
            <a:stCxn id="18" idx="3"/>
          </p:cNvCxnSpPr>
          <p:nvPr/>
        </p:nvCxnSpPr>
        <p:spPr>
          <a:xfrm>
            <a:off x="1341710" y="3755528"/>
            <a:ext cx="141101" cy="1846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9DB80F6-8D5B-FE4F-805E-5AA3CAF2CFCC}"/>
              </a:ext>
            </a:extLst>
          </p:cNvPr>
          <p:cNvCxnSpPr>
            <a:stCxn id="19" idx="3"/>
          </p:cNvCxnSpPr>
          <p:nvPr/>
        </p:nvCxnSpPr>
        <p:spPr>
          <a:xfrm>
            <a:off x="947582" y="4232997"/>
            <a:ext cx="683510" cy="6928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4B5D1C69-C371-E649-A69A-DDE4CAF3F4F3}"/>
              </a:ext>
            </a:extLst>
          </p:cNvPr>
          <p:cNvSpPr txBox="1"/>
          <p:nvPr/>
        </p:nvSpPr>
        <p:spPr>
          <a:xfrm>
            <a:off x="580000" y="2928775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Cables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FFABCD5-1E21-7D44-AE7A-2925A63B9EF9}"/>
              </a:ext>
            </a:extLst>
          </p:cNvPr>
          <p:cNvCxnSpPr>
            <a:stCxn id="24" idx="3"/>
          </p:cNvCxnSpPr>
          <p:nvPr/>
        </p:nvCxnSpPr>
        <p:spPr>
          <a:xfrm>
            <a:off x="1482811" y="3113441"/>
            <a:ext cx="148281" cy="1846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B5E08EEB-1865-2243-8144-5E7CDD1EE3C4}"/>
              </a:ext>
            </a:extLst>
          </p:cNvPr>
          <p:cNvSpPr txBox="1"/>
          <p:nvPr/>
        </p:nvSpPr>
        <p:spPr>
          <a:xfrm>
            <a:off x="3727668" y="3633226"/>
            <a:ext cx="17363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Helium bellows</a:t>
            </a:r>
            <a:br>
              <a:rPr lang="en-US" dirty="0">
                <a:solidFill>
                  <a:schemeClr val="tx2"/>
                </a:solidFill>
              </a:rPr>
            </a:br>
            <a:r>
              <a:rPr lang="en-US" dirty="0">
                <a:solidFill>
                  <a:schemeClr val="tx2"/>
                </a:solidFill>
              </a:rPr>
              <a:t>for pressure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1FCE9978-E607-464E-BA9A-8F12FC2C8B0A}"/>
              </a:ext>
            </a:extLst>
          </p:cNvPr>
          <p:cNvCxnSpPr/>
          <p:nvPr/>
        </p:nvCxnSpPr>
        <p:spPr>
          <a:xfrm flipV="1">
            <a:off x="1798034" y="4417663"/>
            <a:ext cx="1754852" cy="5082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53F2D6A-1897-DD49-BCA6-FF08A3B16E1E}"/>
              </a:ext>
            </a:extLst>
          </p:cNvPr>
          <p:cNvCxnSpPr>
            <a:cxnSpLocks/>
          </p:cNvCxnSpPr>
          <p:nvPr/>
        </p:nvCxnSpPr>
        <p:spPr>
          <a:xfrm>
            <a:off x="1798034" y="5202195"/>
            <a:ext cx="1754852" cy="936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E24875B1-E56B-6C42-B93C-424FA64D1F50}"/>
              </a:ext>
            </a:extLst>
          </p:cNvPr>
          <p:cNvCxnSpPr/>
          <p:nvPr/>
        </p:nvCxnSpPr>
        <p:spPr>
          <a:xfrm>
            <a:off x="6413156" y="1351933"/>
            <a:ext cx="17210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79777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39E29E2-2FE8-354D-8F2B-F4B5D4F371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6813" y="550976"/>
            <a:ext cx="3327799" cy="42539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1757184-355A-054C-A819-2668AC5BB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Lessons learned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627973E-D478-854F-8783-776B52187B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379" y="1186248"/>
            <a:ext cx="4884721" cy="497835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Impregnate cable</a:t>
            </a:r>
          </a:p>
          <a:p>
            <a:r>
              <a:rPr lang="en-US" dirty="0"/>
              <a:t>G10 above and below (UT)</a:t>
            </a:r>
          </a:p>
          <a:p>
            <a:pPr lvl="1"/>
            <a:r>
              <a:rPr lang="en-US" dirty="0"/>
              <a:t>Or dummy cables (LBNL)</a:t>
            </a:r>
          </a:p>
          <a:p>
            <a:r>
              <a:rPr lang="en-US" dirty="0"/>
              <a:t>Solid side support</a:t>
            </a:r>
          </a:p>
          <a:p>
            <a:r>
              <a:rPr lang="en-US" dirty="0"/>
              <a:t>No correlation to V-tap location</a:t>
            </a:r>
          </a:p>
          <a:p>
            <a:pPr lvl="1"/>
            <a:r>
              <a:rPr lang="en-US" dirty="0"/>
              <a:t>Current distribution not known</a:t>
            </a:r>
          </a:p>
          <a:p>
            <a:pPr lvl="1"/>
            <a:r>
              <a:rPr lang="en-US" dirty="0"/>
              <a:t>Global is not equipotential</a:t>
            </a:r>
          </a:p>
          <a:p>
            <a:r>
              <a:rPr lang="en-US" dirty="0"/>
              <a:t>U(I) is not proportional to I</a:t>
            </a:r>
            <a:r>
              <a:rPr lang="en-US" baseline="30000" dirty="0"/>
              <a:t>n</a:t>
            </a:r>
          </a:p>
          <a:p>
            <a:r>
              <a:rPr lang="en-US" b="1" dirty="0"/>
              <a:t>Small filaments survive &gt; 150 </a:t>
            </a:r>
            <a:r>
              <a:rPr lang="en-US" b="1" dirty="0" err="1"/>
              <a:t>MPa</a:t>
            </a:r>
            <a:endParaRPr lang="en-US" b="1" dirty="0"/>
          </a:p>
          <a:p>
            <a:pPr lvl="1"/>
            <a:r>
              <a:rPr lang="en-US" dirty="0"/>
              <a:t>If the experiment is done properly</a:t>
            </a:r>
          </a:p>
          <a:p>
            <a:r>
              <a:rPr lang="en-US" dirty="0"/>
              <a:t>(And a couple of anecdotes…)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67792C-784D-6B4E-BFFD-0C2CD0AE73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694F836-7789-5C48-BAE2-DB4A8C54B85A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7555883-939F-2E43-A7CE-7FE69C124C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2789" y="329698"/>
            <a:ext cx="3623952" cy="180469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351694E-14A8-1A4E-B461-8524F74661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7430" y="2635370"/>
            <a:ext cx="4658488" cy="356630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C1FF751-6551-1045-82BB-1386387AE28A}"/>
              </a:ext>
            </a:extLst>
          </p:cNvPr>
          <p:cNvSpPr txBox="1"/>
          <p:nvPr/>
        </p:nvSpPr>
        <p:spPr>
          <a:xfrm>
            <a:off x="9236621" y="1988207"/>
            <a:ext cx="702436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Global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30786D9-27B4-4D4A-A0B8-783FEC49F654}"/>
              </a:ext>
            </a:extLst>
          </p:cNvPr>
          <p:cNvSpPr txBox="1"/>
          <p:nvPr/>
        </p:nvSpPr>
        <p:spPr>
          <a:xfrm>
            <a:off x="9168714" y="1631092"/>
            <a:ext cx="801823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Straight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1D3F4C5-F433-7348-9D30-B5EB12A07A4F}"/>
              </a:ext>
            </a:extLst>
          </p:cNvPr>
          <p:cNvSpPr txBox="1"/>
          <p:nvPr/>
        </p:nvSpPr>
        <p:spPr>
          <a:xfrm>
            <a:off x="9569625" y="243199"/>
            <a:ext cx="534121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Kink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4C48FF0-1765-C74C-8365-D4E0BD94DF7B}"/>
              </a:ext>
            </a:extLst>
          </p:cNvPr>
          <p:cNvSpPr txBox="1"/>
          <p:nvPr/>
        </p:nvSpPr>
        <p:spPr>
          <a:xfrm>
            <a:off x="10190650" y="5859334"/>
            <a:ext cx="1319592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Kink thin edge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6A369CA-67B3-DC48-A8D2-F616713CF225}"/>
              </a:ext>
            </a:extLst>
          </p:cNvPr>
          <p:cNvCxnSpPr>
            <a:stCxn id="16" idx="0"/>
          </p:cNvCxnSpPr>
          <p:nvPr/>
        </p:nvCxnSpPr>
        <p:spPr>
          <a:xfrm flipV="1">
            <a:off x="10850446" y="5609968"/>
            <a:ext cx="307705" cy="2493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3BC1454-E315-5742-8874-3B2C76D3AE17}"/>
              </a:ext>
            </a:extLst>
          </p:cNvPr>
          <p:cNvSpPr txBox="1"/>
          <p:nvPr/>
        </p:nvSpPr>
        <p:spPr>
          <a:xfrm>
            <a:off x="8507607" y="4162222"/>
            <a:ext cx="2048959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Global = about average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8A4760A-192C-3945-BD0B-82B472F02487}"/>
              </a:ext>
            </a:extLst>
          </p:cNvPr>
          <p:cNvCxnSpPr>
            <a:cxnSpLocks/>
            <a:stCxn id="19" idx="3"/>
          </p:cNvCxnSpPr>
          <p:nvPr/>
        </p:nvCxnSpPr>
        <p:spPr>
          <a:xfrm>
            <a:off x="10556566" y="4316111"/>
            <a:ext cx="688082" cy="4032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53E16414-B22C-014F-B5A2-A444B3E49916}"/>
              </a:ext>
            </a:extLst>
          </p:cNvPr>
          <p:cNvSpPr txBox="1"/>
          <p:nvPr/>
        </p:nvSpPr>
        <p:spPr>
          <a:xfrm>
            <a:off x="10806131" y="2524155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n = 40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BDAE179-1D2A-D848-9F2A-F96968C08718}"/>
              </a:ext>
            </a:extLst>
          </p:cNvPr>
          <p:cNvSpPr txBox="1"/>
          <p:nvPr/>
        </p:nvSpPr>
        <p:spPr>
          <a:xfrm>
            <a:off x="9852527" y="4781840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n = 4</a:t>
            </a:r>
          </a:p>
        </p:txBody>
      </p:sp>
    </p:spTree>
    <p:extLst>
      <p:ext uri="{BB962C8B-B14F-4D97-AF65-F5344CB8AC3E}">
        <p14:creationId xmlns:p14="http://schemas.microsoft.com/office/powerpoint/2010/main" val="18897120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9" grpId="0" animBg="1"/>
      <p:bldP spid="23" grpId="0"/>
      <p:bldP spid="24" grpId="0"/>
    </p:bldLst>
  </p:timing>
</p:sld>
</file>

<file path=ppt/theme/theme1.xml><?xml version="1.0" encoding="utf-8"?>
<a:theme xmlns:a="http://schemas.openxmlformats.org/drawingml/2006/main" name="Office Theme">
  <a:themeElements>
    <a:clrScheme name="VARIAN RGBs PALETTE V2">
      <a:dk1>
        <a:srgbClr val="000000"/>
      </a:dk1>
      <a:lt1>
        <a:srgbClr val="FFFFFF"/>
      </a:lt1>
      <a:dk2>
        <a:srgbClr val="00A9E0"/>
      </a:dk2>
      <a:lt2>
        <a:srgbClr val="A3BAC3"/>
      </a:lt2>
      <a:accent1>
        <a:srgbClr val="00A9E0"/>
      </a:accent1>
      <a:accent2>
        <a:srgbClr val="A3BAC3"/>
      </a:accent2>
      <a:accent3>
        <a:srgbClr val="54565A"/>
      </a:accent3>
      <a:accent4>
        <a:srgbClr val="AEDAFB"/>
      </a:accent4>
      <a:accent5>
        <a:srgbClr val="D8DFE1"/>
      </a:accent5>
      <a:accent6>
        <a:srgbClr val="000000"/>
      </a:accent6>
      <a:hlink>
        <a:srgbClr val="00A8DF"/>
      </a:hlink>
      <a:folHlink>
        <a:srgbClr val="A3BAC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RIAN_STANDARD_TEMPLATE_external_110317" id="{C1056217-AE95-BA46-B72F-827785AA9772}" vid="{2D404A23-C218-E245-9021-C308F2CC8392}"/>
    </a:ext>
  </a:extLst>
</a:theme>
</file>

<file path=ppt/theme/theme2.xml><?xml version="1.0" encoding="utf-8"?>
<a:theme xmlns:a="http://schemas.openxmlformats.org/drawingml/2006/main" name="1_Office Theme">
  <a:themeElements>
    <a:clrScheme name="VARIAN RGBs PALETTE V2">
      <a:dk1>
        <a:srgbClr val="000000"/>
      </a:dk1>
      <a:lt1>
        <a:srgbClr val="FFFFFF"/>
      </a:lt1>
      <a:dk2>
        <a:srgbClr val="00A9E0"/>
      </a:dk2>
      <a:lt2>
        <a:srgbClr val="A3BAC3"/>
      </a:lt2>
      <a:accent1>
        <a:srgbClr val="00A9E0"/>
      </a:accent1>
      <a:accent2>
        <a:srgbClr val="A3BAC3"/>
      </a:accent2>
      <a:accent3>
        <a:srgbClr val="54565A"/>
      </a:accent3>
      <a:accent4>
        <a:srgbClr val="AEDAFB"/>
      </a:accent4>
      <a:accent5>
        <a:srgbClr val="D8DFE1"/>
      </a:accent5>
      <a:accent6>
        <a:srgbClr val="000000"/>
      </a:accent6>
      <a:hlink>
        <a:srgbClr val="00A8DF"/>
      </a:hlink>
      <a:folHlink>
        <a:srgbClr val="A3BAC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RIAN_STANDARD_TEMPLATE_external_110317" id="{C1056217-AE95-BA46-B72F-827785AA9772}" vid="{2D404A23-C218-E245-9021-C308F2CC8392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2241</TotalTime>
  <Words>705</Words>
  <Application>Microsoft Macintosh PowerPoint</Application>
  <PresentationFormat>Widescreen</PresentationFormat>
  <Paragraphs>163</Paragraphs>
  <Slides>16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Helvetica</vt:lpstr>
      <vt:lpstr>Mangal</vt:lpstr>
      <vt:lpstr>Office Theme</vt:lpstr>
      <vt:lpstr>1_Office Theme</vt:lpstr>
      <vt:lpstr>The History of Transverse Pressure Tests of Nb3Sn Rutherford Cables</vt:lpstr>
      <vt:lpstr>Agenda</vt:lpstr>
      <vt:lpstr>Many Transverse Pressure Experiments on Wires</vt:lpstr>
      <vt:lpstr>An Early (first?) Nb3Sn Rutherford “Cable” Experiment</vt:lpstr>
      <vt:lpstr>First (?) Measurements on Full-Size Rutherford Cables</vt:lpstr>
      <vt:lpstr>Better Statistics and Experience (&amp; smaller filaments), Better Results</vt:lpstr>
      <vt:lpstr>Stable Cable Characterizations</vt:lpstr>
      <vt:lpstr>Independent Confirmation by LBNL</vt:lpstr>
      <vt:lpstr>Lessons learned</vt:lpstr>
      <vt:lpstr>High Jc Strands in Copper Dummy Cables</vt:lpstr>
      <vt:lpstr>High Jc Strands in Copper Dummy Cables</vt:lpstr>
      <vt:lpstr>Transverse Pressure on High Jc Wires</vt:lpstr>
      <vt:lpstr>What do Magnets Tell Us?</vt:lpstr>
      <vt:lpstr>TQS03 Performance Under Intentionally High Stress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Cover Slide Without Photo – Title is 50 Points</dc:title>
  <dc:creator>Arno Godeke</dc:creator>
  <cp:lastModifiedBy>Arno Godeke</cp:lastModifiedBy>
  <cp:revision>244</cp:revision>
  <cp:lastPrinted>2018-06-17T15:13:09Z</cp:lastPrinted>
  <dcterms:created xsi:type="dcterms:W3CDTF">2018-06-15T09:49:43Z</dcterms:created>
  <dcterms:modified xsi:type="dcterms:W3CDTF">2018-10-11T10:05:28Z</dcterms:modified>
</cp:coreProperties>
</file>