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51" r:id="rId2"/>
    <p:sldId id="457" r:id="rId3"/>
    <p:sldId id="458" r:id="rId4"/>
    <p:sldId id="459" r:id="rId5"/>
    <p:sldId id="461" r:id="rId6"/>
    <p:sldId id="460" r:id="rId7"/>
    <p:sldId id="330" r:id="rId8"/>
    <p:sldId id="331" r:id="rId9"/>
    <p:sldId id="332" r:id="rId10"/>
    <p:sldId id="333" r:id="rId11"/>
    <p:sldId id="334" r:id="rId12"/>
    <p:sldId id="336" r:id="rId13"/>
    <p:sldId id="462" r:id="rId14"/>
    <p:sldId id="46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Slides" id="{6CC601CD-66AF-2B41-ADDA-040BC003DE58}">
          <p14:sldIdLst>
            <p14:sldId id="351"/>
            <p14:sldId id="457"/>
            <p14:sldId id="458"/>
            <p14:sldId id="459"/>
            <p14:sldId id="461"/>
            <p14:sldId id="460"/>
            <p14:sldId id="330"/>
            <p14:sldId id="331"/>
            <p14:sldId id="332"/>
            <p14:sldId id="333"/>
            <p14:sldId id="334"/>
            <p14:sldId id="336"/>
            <p14:sldId id="462"/>
            <p14:sldId id="463"/>
          </p14:sldIdLst>
        </p14:section>
        <p14:section name="Elements &amp; Design Details" id="{EF159A6F-798C-2241-97EB-B46A3041BB76}">
          <p14:sldIdLst/>
        </p14:section>
      </p14:sectionLst>
    </p:ex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8DFE1"/>
    <a:srgbClr val="D200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37"/>
    <p:restoredTop sz="91414"/>
  </p:normalViewPr>
  <p:slideViewPr>
    <p:cSldViewPr snapToGrid="0" snapToObjects="1" showGuides="1">
      <p:cViewPr varScale="1">
        <p:scale>
          <a:sx n="84" d="100"/>
          <a:sy n="84" d="100"/>
        </p:scale>
        <p:origin x="208" y="60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3" d="100"/>
        <a:sy n="103" d="100"/>
      </p:scale>
      <p:origin x="0" y="0"/>
    </p:cViewPr>
  </p:sorterViewPr>
  <p:notesViewPr>
    <p:cSldViewPr snapToGrid="0" snapToObjects="1" showGuides="1">
      <p:cViewPr varScale="1">
        <p:scale>
          <a:sx n="137" d="100"/>
          <a:sy n="137" d="100"/>
        </p:scale>
        <p:origin x="4024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CE2B8E-D8CA-6848-8ACB-3641BD905C1A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45EB5D-42F3-3B47-9379-192CE9207D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3670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D2E63-B305-E245-BC8C-C9DD1D491199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CB339B-923D-284B-9EED-C41E3B3CA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72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B339B-923D-284B-9EED-C41E3B3CA76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11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B339B-923D-284B-9EED-C41E3B3CA7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88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ID BLUE TITLE WITHOU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365124" y="4365625"/>
            <a:ext cx="7512783" cy="102730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3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subtitle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38" t="943" r="27996" b="25683"/>
          <a:stretch/>
        </p:blipFill>
        <p:spPr>
          <a:xfrm>
            <a:off x="7221388" y="1600200"/>
            <a:ext cx="4970612" cy="52578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4861" y="2827868"/>
            <a:ext cx="7513047" cy="1422586"/>
          </a:xfrm>
        </p:spPr>
        <p:txBody>
          <a:bodyPr/>
          <a:lstStyle>
            <a:lvl1pPr>
              <a:defRPr sz="5000" b="0"/>
            </a:lvl1pPr>
          </a:lstStyle>
          <a:p>
            <a:r>
              <a:rPr lang="en-US" dirty="0"/>
              <a:t>Click to edit title text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404" y="189856"/>
            <a:ext cx="2224436" cy="869688"/>
          </a:xfrm>
          <a:prstGeom prst="rect">
            <a:avLst/>
          </a:prstGeom>
        </p:spPr>
      </p:pic>
      <p:sp>
        <p:nvSpPr>
          <p:cNvPr id="8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364861" y="5562600"/>
            <a:ext cx="7513046" cy="98436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speakers name</a:t>
            </a:r>
          </a:p>
        </p:txBody>
      </p:sp>
    </p:spTree>
    <p:extLst>
      <p:ext uri="{BB962C8B-B14F-4D97-AF65-F5344CB8AC3E}">
        <p14:creationId xmlns:p14="http://schemas.microsoft.com/office/powerpoint/2010/main" val="1183674635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4861" y="331573"/>
            <a:ext cx="11371732" cy="9585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1634686"/>
            <a:ext cx="12192000" cy="711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64861" y="805960"/>
            <a:ext cx="11361351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629400" y="2819400"/>
            <a:ext cx="4884721" cy="314749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4861" y="2821505"/>
            <a:ext cx="4884721" cy="314749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748982" y="1803382"/>
            <a:ext cx="4884721" cy="41910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</a:t>
            </a:r>
            <a:r>
              <a:rPr lang="en-US"/>
              <a:t>edit section name</a:t>
            </a:r>
            <a:endParaRPr lang="en-US" dirty="0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605490" y="1803381"/>
            <a:ext cx="4884721" cy="41910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section name</a:t>
            </a:r>
          </a:p>
        </p:txBody>
      </p:sp>
    </p:spTree>
    <p:extLst>
      <p:ext uri="{BB962C8B-B14F-4D97-AF65-F5344CB8AC3E}">
        <p14:creationId xmlns:p14="http://schemas.microsoft.com/office/powerpoint/2010/main" val="94414970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NON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364861" y="2893490"/>
            <a:ext cx="4884721" cy="419101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0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section subhead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4861" y="3289848"/>
            <a:ext cx="4892939" cy="267915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spcAft>
                <a:spcPts val="1000"/>
              </a:spcAft>
              <a:buClr>
                <a:schemeClr val="tx2"/>
              </a:buClr>
              <a:buFontTx/>
              <a:buNone/>
              <a:defRPr sz="1800"/>
            </a:lvl1pPr>
            <a:lvl2pPr marL="457200" indent="-228600">
              <a:spcBef>
                <a:spcPts val="50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748982" y="3256605"/>
            <a:ext cx="4909618" cy="2712395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500"/>
              </a:spcBef>
              <a:spcAft>
                <a:spcPts val="1000"/>
              </a:spcAft>
              <a:buClr>
                <a:schemeClr val="tx2"/>
              </a:buClr>
              <a:buFontTx/>
              <a:buNone/>
              <a:defRPr sz="1800"/>
            </a:lvl1pPr>
            <a:lvl2pPr marL="228600" indent="0">
              <a:spcBef>
                <a:spcPts val="500"/>
              </a:spcBef>
              <a:spcAft>
                <a:spcPts val="1000"/>
              </a:spcAft>
              <a:buClr>
                <a:schemeClr val="tx2"/>
              </a:buClr>
              <a:buFontTx/>
              <a:buNone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1634686"/>
            <a:ext cx="12192000" cy="711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64861" y="331573"/>
            <a:ext cx="11371732" cy="9585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64861" y="805960"/>
            <a:ext cx="11361351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748982" y="1803382"/>
            <a:ext cx="4884721" cy="41910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</a:t>
            </a:r>
            <a:r>
              <a:rPr lang="en-US"/>
              <a:t>edit section name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381000" y="1803381"/>
            <a:ext cx="4884721" cy="41910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section name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748982" y="2893491"/>
            <a:ext cx="4884721" cy="419101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0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</a:t>
            </a:r>
            <a:r>
              <a:rPr lang="en-US"/>
              <a:t>edit section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373831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634686"/>
            <a:ext cx="12192000" cy="7110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388555" y="1689081"/>
            <a:ext cx="3620661" cy="65667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9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section name</a:t>
            </a:r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05240" y="1689081"/>
            <a:ext cx="3620660" cy="65667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9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section name</a:t>
            </a:r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8371872" y="1689081"/>
            <a:ext cx="3620661" cy="65667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9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section name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5239" y="2771757"/>
            <a:ext cx="3620661" cy="314749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388555" y="2771757"/>
            <a:ext cx="3620661" cy="314749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5" hasCustomPrompt="1"/>
          </p:nvPr>
        </p:nvSpPr>
        <p:spPr>
          <a:xfrm>
            <a:off x="8371872" y="2771757"/>
            <a:ext cx="3620661" cy="3147495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64861" y="331573"/>
            <a:ext cx="11371732" cy="9585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78652" y="805960"/>
            <a:ext cx="11361351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</p:spTree>
    <p:extLst>
      <p:ext uri="{BB962C8B-B14F-4D97-AF65-F5344CB8AC3E}">
        <p14:creationId xmlns:p14="http://schemas.microsoft.com/office/powerpoint/2010/main" val="1024584937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447" y="330155"/>
            <a:ext cx="1137173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581120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SUBTITLE N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271" y="329697"/>
            <a:ext cx="11371732" cy="657077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78652" y="805960"/>
            <a:ext cx="11361351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138987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LEFT |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360051" y="838301"/>
            <a:ext cx="5469350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</a:t>
            </a:r>
            <a:r>
              <a:rPr lang="en-US"/>
              <a:t>edit subhead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4356" y="331573"/>
            <a:ext cx="5485045" cy="59411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23378" y="1825625"/>
            <a:ext cx="5320119" cy="435133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defRPr sz="2000"/>
            </a:lvl1pPr>
            <a:lvl2pPr marL="4572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800"/>
            </a:lvl2pPr>
            <a:lvl3pPr marL="685800" indent="-228600"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Rectangle 10"/>
          <p:cNvSpPr/>
          <p:nvPr userDrawn="1"/>
        </p:nvSpPr>
        <p:spPr>
          <a:xfrm flipH="1">
            <a:off x="6022974" y="6222547"/>
            <a:ext cx="392945" cy="5007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608990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7128" y="6216500"/>
            <a:ext cx="388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914400" y="6243015"/>
            <a:ext cx="3897746" cy="2881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VARIAN CONFIDENTIAL/</a:t>
            </a:r>
            <a:r>
              <a:rPr lang="en-US" sz="900" baseline="0" dirty="0">
                <a:solidFill>
                  <a:schemeClr val="bg1"/>
                </a:solidFill>
              </a:rPr>
              <a:t> PROPRIETARY: DISCLOSED SOLELY </a:t>
            </a:r>
            <a:br>
              <a:rPr lang="en-US" sz="900" baseline="0" dirty="0">
                <a:solidFill>
                  <a:schemeClr val="bg1"/>
                </a:solidFill>
              </a:rPr>
            </a:br>
            <a:r>
              <a:rPr lang="en-US" sz="900" baseline="0" dirty="0">
                <a:solidFill>
                  <a:schemeClr val="bg1"/>
                </a:solidFill>
              </a:rPr>
              <a:t>FOR IMMEDIATE RECIPIENT ONLY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799761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 BLU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615462" y="5503985"/>
            <a:ext cx="6066692" cy="1213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914400" y="6243015"/>
            <a:ext cx="3897746" cy="2881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VARIAN CONFIDENTIAL/</a:t>
            </a:r>
            <a:r>
              <a:rPr lang="en-US" sz="900" baseline="0" dirty="0">
                <a:solidFill>
                  <a:schemeClr val="bg2"/>
                </a:solidFill>
              </a:rPr>
              <a:t> PROPRIETARY: DISCLOSED SOLELY </a:t>
            </a:r>
            <a:br>
              <a:rPr lang="en-US" sz="900" baseline="0" dirty="0">
                <a:solidFill>
                  <a:schemeClr val="bg2"/>
                </a:solidFill>
              </a:rPr>
            </a:br>
            <a:r>
              <a:rPr lang="en-US" sz="900" baseline="0" dirty="0">
                <a:solidFill>
                  <a:schemeClr val="bg2"/>
                </a:solidFill>
              </a:rPr>
              <a:t>FOR IMMEDIATE RECIPIENT ONLY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6102096" y="0"/>
            <a:ext cx="608990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344356" y="1997902"/>
            <a:ext cx="5601325" cy="4351338"/>
          </a:xfrm>
          <a:prstGeom prst="rect">
            <a:avLst/>
          </a:prstGeom>
        </p:spPr>
        <p:txBody>
          <a:bodyPr/>
          <a:lstStyle>
            <a:lvl1pPr>
              <a:spcAft>
                <a:spcPts val="1000"/>
              </a:spcAft>
              <a:buClr>
                <a:schemeClr val="tx1"/>
              </a:buClr>
              <a:defRPr sz="2000">
                <a:solidFill>
                  <a:schemeClr val="bg1"/>
                </a:solidFill>
              </a:defRPr>
            </a:lvl1pPr>
            <a:lvl2pPr marL="457200" indent="-228600">
              <a:spcAft>
                <a:spcPts val="1000"/>
              </a:spcAft>
              <a:buClr>
                <a:schemeClr val="tx1"/>
              </a:buClr>
              <a:buFont typeface="Helvetica" charset="0"/>
              <a:buChar char="−"/>
              <a:defRPr sz="1800">
                <a:solidFill>
                  <a:schemeClr val="bg1"/>
                </a:solidFill>
              </a:defRPr>
            </a:lvl2pPr>
            <a:lvl3pPr marL="685800" indent="-228600">
              <a:spcAft>
                <a:spcPts val="1000"/>
              </a:spcAft>
              <a:buClr>
                <a:schemeClr val="tx1"/>
              </a:buClr>
              <a:buFont typeface="Helvetica" charset="0"/>
              <a:buChar char="−"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4356" y="331574"/>
            <a:ext cx="5469350" cy="5067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42287"/>
            <a:ext cx="1556188" cy="608423"/>
          </a:xfrm>
          <a:prstGeom prst="rect">
            <a:avLst/>
          </a:prstGeom>
        </p:spPr>
      </p:pic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344356" y="1381641"/>
            <a:ext cx="5469350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</p:spTree>
    <p:extLst>
      <p:ext uri="{BB962C8B-B14F-4D97-AF65-F5344CB8AC3E}">
        <p14:creationId xmlns:p14="http://schemas.microsoft.com/office/powerpoint/2010/main" val="144927290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EFT | BLU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615462" y="5503985"/>
            <a:ext cx="6066692" cy="1213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914400" y="6243015"/>
            <a:ext cx="3897746" cy="2881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VARIAN CONFIDENTIAL/</a:t>
            </a:r>
            <a:r>
              <a:rPr lang="en-US" sz="900" baseline="0" dirty="0">
                <a:solidFill>
                  <a:schemeClr val="bg2"/>
                </a:solidFill>
              </a:rPr>
              <a:t> PROPRIETARY: DISCLOSED SOLELY </a:t>
            </a:r>
            <a:br>
              <a:rPr lang="en-US" sz="900" baseline="0" dirty="0">
                <a:solidFill>
                  <a:schemeClr val="bg2"/>
                </a:solidFill>
              </a:rPr>
            </a:br>
            <a:r>
              <a:rPr lang="en-US" sz="900" baseline="0" dirty="0">
                <a:solidFill>
                  <a:schemeClr val="bg2"/>
                </a:solidFill>
              </a:rPr>
              <a:t>FOR IMMEDIATE RECIPIENT ONLY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379" y="331573"/>
            <a:ext cx="5516650" cy="4743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6102096" y="0"/>
            <a:ext cx="608990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 err="1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42287"/>
            <a:ext cx="1556188" cy="608423"/>
          </a:xfrm>
          <a:prstGeom prst="rect">
            <a:avLst/>
          </a:prstGeom>
        </p:spPr>
      </p:pic>
      <p:sp>
        <p:nvSpPr>
          <p:cNvPr id="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60379" y="805960"/>
            <a:ext cx="5502859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0379" y="1825625"/>
            <a:ext cx="5521132" cy="4351338"/>
          </a:xfrm>
          <a:prstGeom prst="rect">
            <a:avLst/>
          </a:prstGeom>
        </p:spPr>
        <p:txBody>
          <a:bodyPr/>
          <a:lstStyle>
            <a:lvl1pPr>
              <a:buClr>
                <a:schemeClr val="tx2"/>
              </a:buClr>
              <a:defRPr sz="2000"/>
            </a:lvl1pPr>
            <a:lvl2pPr marL="457200" indent="-228600">
              <a:buClr>
                <a:schemeClr val="tx2"/>
              </a:buClr>
              <a:buFont typeface="Helvetica" charset="0"/>
              <a:buChar char="−"/>
              <a:defRPr sz="18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46507332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LEFT TEX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344355" y="1825625"/>
            <a:ext cx="5485209" cy="4351338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defRPr sz="2000"/>
            </a:lvl1pPr>
            <a:lvl2pPr marL="457200" indent="-228600">
              <a:buClr>
                <a:schemeClr val="accent1"/>
              </a:buClr>
              <a:buFont typeface="Helvetica" charset="0"/>
              <a:buChar char="−"/>
              <a:defRPr sz="1800"/>
            </a:lvl2pPr>
            <a:lvl3pPr marL="685800" indent="-228600">
              <a:buClr>
                <a:schemeClr val="accent1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344355" y="331574"/>
            <a:ext cx="5485045" cy="5067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344355" y="838301"/>
            <a:ext cx="5469350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795131" y="6042990"/>
            <a:ext cx="5459895" cy="5698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274544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42287"/>
            <a:ext cx="1556188" cy="6084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8660" y="2857995"/>
            <a:ext cx="6218040" cy="2564903"/>
          </a:xfrm>
        </p:spPr>
        <p:txBody>
          <a:bodyPr/>
          <a:lstStyle>
            <a:lvl1pPr>
              <a:defRPr sz="4000" b="0" baseline="0"/>
            </a:lvl1pPr>
          </a:lstStyle>
          <a:p>
            <a:r>
              <a:rPr lang="en-US" dirty="0"/>
              <a:t>Click to Edit Section </a:t>
            </a:r>
            <a:br>
              <a:rPr lang="en-US" dirty="0"/>
            </a:br>
            <a:r>
              <a:rPr lang="en-US" dirty="0"/>
              <a:t>Divider Slide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09600" y="6096000"/>
            <a:ext cx="5029200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192022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H="1">
            <a:off x="-2" y="0"/>
            <a:ext cx="670560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364861" y="5562600"/>
            <a:ext cx="7513046" cy="98436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speakers name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365124" y="4365625"/>
            <a:ext cx="7512783" cy="102730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300" b="1">
                <a:solidFill>
                  <a:schemeClr val="accent6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subtitle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364861" y="2827868"/>
            <a:ext cx="7513047" cy="1422586"/>
          </a:xfrm>
        </p:spPr>
        <p:txBody>
          <a:bodyPr/>
          <a:lstStyle>
            <a:lvl1pPr>
              <a:defRPr sz="5000" b="0"/>
            </a:lvl1pPr>
          </a:lstStyle>
          <a:p>
            <a:r>
              <a:rPr lang="en-US" dirty="0"/>
              <a:t>Click to edit title text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404" y="189856"/>
            <a:ext cx="2224436" cy="869688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10210800" y="5867400"/>
            <a:ext cx="1676400" cy="76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50335"/>
      </p:ext>
    </p:extLst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39112"/>
            <a:ext cx="1556188" cy="6084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30" t="14518" r="20608" b="18224"/>
          <a:stretch/>
        </p:blipFill>
        <p:spPr>
          <a:xfrm>
            <a:off x="6388099" y="394044"/>
            <a:ext cx="6083301" cy="238139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98660" y="2857995"/>
            <a:ext cx="6218040" cy="2564903"/>
          </a:xfrm>
        </p:spPr>
        <p:txBody>
          <a:bodyPr/>
          <a:lstStyle>
            <a:lvl1pPr>
              <a:defRPr sz="4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</a:t>
            </a:r>
            <a:br>
              <a:rPr lang="en-US" dirty="0"/>
            </a:br>
            <a:r>
              <a:rPr lang="en-US" dirty="0"/>
              <a:t>Divider Slide</a:t>
            </a:r>
          </a:p>
        </p:txBody>
      </p:sp>
    </p:spTree>
    <p:extLst/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WITH LEG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252513"/>
      </p:ext>
    </p:extLst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609600" y="5715000"/>
            <a:ext cx="1135380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094973"/>
      </p:ext>
    </p:extLst>
  </p:cSld>
  <p:clrMapOvr>
    <a:masterClrMapping/>
  </p:clrMapOvr>
  <p:transition spd="slow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HANK YOU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379830" y="2473020"/>
            <a:ext cx="4562075" cy="1446143"/>
            <a:chOff x="3578376" y="2473020"/>
            <a:chExt cx="4562075" cy="1446143"/>
          </a:xfrm>
        </p:grpSpPr>
        <p:sp>
          <p:nvSpPr>
            <p:cNvPr id="10" name="Title 44"/>
            <p:cNvSpPr txBox="1">
              <a:spLocks/>
            </p:cNvSpPr>
            <p:nvPr/>
          </p:nvSpPr>
          <p:spPr>
            <a:xfrm>
              <a:off x="4240957" y="2822234"/>
              <a:ext cx="3236913" cy="747713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0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4600" b="0" dirty="0"/>
                <a:t>Thank You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78376" y="2473020"/>
              <a:ext cx="602479" cy="1446143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537972" y="2473020"/>
              <a:ext cx="602479" cy="1446143"/>
            </a:xfrm>
            <a:prstGeom prst="rect">
              <a:avLst/>
            </a:prstGeom>
          </p:spPr>
        </p:pic>
      </p:grpSp>
    </p:spTree>
    <p:extLst/>
  </p:cSld>
  <p:clrMapOvr>
    <a:masterClrMapping/>
  </p:clrMapOvr>
  <p:transition spd="slow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7223" y="2078959"/>
            <a:ext cx="6611468" cy="2584882"/>
          </a:xfrm>
          <a:prstGeom prst="rect">
            <a:avLst/>
          </a:prstGeom>
        </p:spPr>
      </p:pic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layout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304599"/>
      </p:ext>
    </p:extLst>
  </p:cSld>
  <p:clrMapOvr>
    <a:masterClrMapping/>
  </p:clrMapOvr>
  <p:transition spd="slow">
    <p:wip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31252968"/>
      </p:ext>
    </p:extLst>
  </p:cSld>
  <p:clrMapOvr>
    <a:masterClrMapping/>
  </p:clrMapOvr>
  <p:transition spd="slow">
    <p:wip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A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87355" y="548680"/>
            <a:ext cx="11616000" cy="720000"/>
          </a:xfrm>
        </p:spPr>
        <p:txBody>
          <a:bodyPr/>
          <a:lstStyle>
            <a:lvl1pPr>
              <a:spcBef>
                <a:spcPts val="0"/>
              </a:spcBef>
              <a:defRPr sz="2000" cap="none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err="1"/>
              <a:t>Textmasterformat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Titelmasterformat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Klicken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408979"/>
      </p:ext>
    </p:extLst>
  </p:cSld>
  <p:clrMapOvr>
    <a:masterClrMapping/>
  </p:clrMapOvr>
  <p:transition spd="slow">
    <p:wip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ction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Titelmasterformat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Klicken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87355" y="548680"/>
            <a:ext cx="11616000" cy="720000"/>
          </a:xfrm>
        </p:spPr>
        <p:txBody>
          <a:bodyPr/>
          <a:lstStyle>
            <a:lvl1pPr>
              <a:spcBef>
                <a:spcPts val="0"/>
              </a:spcBef>
              <a:defRPr sz="2000" cap="none" baseline="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err="1"/>
              <a:t>Textmasterformat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2"/>
          </p:nvPr>
        </p:nvSpPr>
        <p:spPr>
          <a:xfrm>
            <a:off x="287867" y="1448780"/>
            <a:ext cx="11616267" cy="4464000"/>
          </a:xfrm>
        </p:spPr>
        <p:txBody>
          <a:bodyPr/>
          <a:lstStyle/>
          <a:p>
            <a:pPr lvl="0"/>
            <a:r>
              <a:rPr lang="en-US" dirty="0" err="1"/>
              <a:t>Textmasterformat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330199"/>
      </p:ext>
    </p:extLst>
  </p:cSld>
  <p:clrMapOvr>
    <a:masterClrMapping/>
  </p:clrMapOvr>
  <p:transition spd="slow">
    <p:wip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338667" y="1021400"/>
            <a:ext cx="9975996" cy="620413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2400" baseline="0">
                <a:solidFill>
                  <a:srgbClr val="6C6C6C"/>
                </a:solidFill>
              </a:defRPr>
            </a:lvl1pPr>
          </a:lstStyle>
          <a:p>
            <a:pPr lvl="0"/>
            <a:r>
              <a:rPr lang="en-US" dirty="0"/>
              <a:t>Enter subhead text here</a:t>
            </a:r>
          </a:p>
        </p:txBody>
      </p:sp>
    </p:spTree>
    <p:extLst>
      <p:ext uri="{BB962C8B-B14F-4D97-AF65-F5344CB8AC3E}">
        <p14:creationId xmlns:p14="http://schemas.microsoft.com/office/powerpoint/2010/main" val="452395256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YOUR OWN PHOTO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9E1E2"/>
          </a:solidFill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center icon to add full-slide black &amp; white picture.</a:t>
            </a:r>
          </a:p>
          <a:p>
            <a:r>
              <a:rPr lang="en-US" dirty="0"/>
              <a:t>To change a color photo to black &amp; white, go to picture format, color, color saturation.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364861" y="5562600"/>
            <a:ext cx="7513046" cy="98436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speakers name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365124" y="4365625"/>
            <a:ext cx="7512783" cy="102730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2300" b="1">
                <a:solidFill>
                  <a:schemeClr val="accent6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subtitle text styles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64861" y="2827868"/>
            <a:ext cx="7513047" cy="1422586"/>
          </a:xfrm>
        </p:spPr>
        <p:txBody>
          <a:bodyPr/>
          <a:lstStyle>
            <a:lvl1pPr>
              <a:defRPr sz="5000" b="0"/>
            </a:lvl1pPr>
          </a:lstStyle>
          <a:p>
            <a:r>
              <a:rPr lang="en-US" dirty="0"/>
              <a:t>Click to edit title text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404" y="189856"/>
            <a:ext cx="2224436" cy="86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969"/>
      </p:ext>
    </p:extLst>
  </p:cSld>
  <p:clrMapOvr>
    <a:masterClrMapping/>
  </p:clrMapOvr>
  <p:transition spd="slow">
    <p:wip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57608452"/>
      </p:ext>
    </p:extLst>
  </p:cSld>
  <p:clrMapOvr>
    <a:masterClrMapping/>
  </p:clrMapOvr>
  <p:transition spd="slow">
    <p:wip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" y="533400"/>
            <a:ext cx="5892800" cy="6248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533400"/>
            <a:ext cx="5892800" cy="6248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96076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6030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724400" y="1676400"/>
            <a:ext cx="3505199" cy="449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2000"/>
              </a:spcAft>
              <a:buClr>
                <a:schemeClr val="tx2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28600" indent="0">
              <a:spcBef>
                <a:spcPts val="500"/>
              </a:spcBef>
              <a:spcAft>
                <a:spcPts val="1000"/>
              </a:spcAft>
              <a:buClr>
                <a:schemeClr val="tx2"/>
              </a:buClr>
              <a:buFontTx/>
              <a:buNone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1" y="1676400"/>
            <a:ext cx="3505199" cy="44958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spcAft>
                <a:spcPts val="2000"/>
              </a:spcAft>
              <a:buClr>
                <a:schemeClr val="tx2"/>
              </a:buClr>
              <a:buFontTx/>
              <a:buNone/>
              <a:defRPr sz="2000" b="1">
                <a:solidFill>
                  <a:schemeClr val="bg1"/>
                </a:solidFill>
              </a:defRPr>
            </a:lvl1pPr>
            <a:lvl2pPr marL="228600" indent="0">
              <a:spcBef>
                <a:spcPts val="500"/>
              </a:spcBef>
              <a:spcAft>
                <a:spcPts val="1000"/>
              </a:spcAft>
              <a:buClr>
                <a:schemeClr val="tx2"/>
              </a:buClr>
              <a:buFontTx/>
              <a:buNone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39112"/>
            <a:ext cx="1556188" cy="608423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09599" y="329697"/>
            <a:ext cx="11130403" cy="657077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6117070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615462" y="5503985"/>
            <a:ext cx="6066692" cy="12133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6102096" y="0"/>
            <a:ext cx="608990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509457" y="1825625"/>
            <a:ext cx="5392236" cy="4351338"/>
          </a:xfrm>
          <a:prstGeom prst="rect">
            <a:avLst/>
          </a:prstGeom>
        </p:spPr>
        <p:txBody>
          <a:bodyPr/>
          <a:lstStyle>
            <a:lvl1pPr marL="457200" marR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2000"/>
              </a:spcAft>
              <a:buClr>
                <a:schemeClr val="tx1"/>
              </a:buClr>
              <a:buSzTx/>
              <a:buFont typeface="+mj-lt"/>
              <a:buAutoNum type="arabicPeriod"/>
              <a:tabLst/>
              <a:defRPr sz="2000" b="1" baseline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spcAft>
                <a:spcPts val="2000"/>
              </a:spcAft>
              <a:buClr>
                <a:schemeClr val="bg1"/>
              </a:buClr>
              <a:buFontTx/>
              <a:buNone/>
              <a:defRPr sz="1800"/>
            </a:lvl2pPr>
            <a:lvl3pPr marL="457200" indent="0">
              <a:buClr>
                <a:schemeClr val="bg1"/>
              </a:buClr>
              <a:buFontTx/>
              <a:buNone/>
              <a:defRPr sz="1600"/>
            </a:lvl3pPr>
          </a:lstStyle>
          <a:p>
            <a:pPr lvl="0"/>
            <a:r>
              <a:rPr lang="en-US" dirty="0"/>
              <a:t>Click to edit master text styles </a:t>
            </a:r>
            <a:r>
              <a:rPr lang="mr-IN" dirty="0"/>
              <a:t>–</a:t>
            </a:r>
            <a:r>
              <a:rPr lang="en-US" dirty="0"/>
              <a:t> 20 point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9456" y="331574"/>
            <a:ext cx="5392236" cy="5067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42287"/>
            <a:ext cx="1556188" cy="608423"/>
          </a:xfrm>
          <a:prstGeom prst="rect">
            <a:avLst/>
          </a:prstGeom>
        </p:spPr>
      </p:pic>
      <p:sp>
        <p:nvSpPr>
          <p:cNvPr id="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509456" y="838301"/>
            <a:ext cx="5392236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914400" y="6243015"/>
            <a:ext cx="3897746" cy="2881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900" dirty="0">
                <a:solidFill>
                  <a:schemeClr val="bg2"/>
                </a:solidFill>
              </a:rPr>
              <a:t>VARIAN CONFIDENTIAL/</a:t>
            </a:r>
            <a:r>
              <a:rPr lang="en-US" sz="900" baseline="0" dirty="0">
                <a:solidFill>
                  <a:schemeClr val="bg2"/>
                </a:solidFill>
              </a:rPr>
              <a:t> PROPRIETARY: DISCLOSED SOLELY </a:t>
            </a:r>
            <a:br>
              <a:rPr lang="en-US" sz="900" baseline="0" dirty="0">
                <a:solidFill>
                  <a:schemeClr val="bg2"/>
                </a:solidFill>
              </a:rPr>
            </a:br>
            <a:r>
              <a:rPr lang="en-US" sz="900" baseline="0" dirty="0">
                <a:solidFill>
                  <a:schemeClr val="bg2"/>
                </a:solidFill>
              </a:rPr>
              <a:t>FOR IMMEDIATE RECIPIENT ONLY</a:t>
            </a:r>
            <a:endParaRPr lang="en-US" sz="900" dirty="0">
              <a:solidFill>
                <a:schemeClr val="bg2"/>
              </a:solidFill>
            </a:endParaRPr>
          </a:p>
        </p:txBody>
      </p:sp>
    </p:spTree>
    <p:extLst/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43" y="329697"/>
            <a:ext cx="11242646" cy="1325563"/>
          </a:xfrm>
        </p:spPr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0379" y="1825625"/>
            <a:ext cx="11236362" cy="4351338"/>
          </a:xfrm>
          <a:prstGeom prst="rect">
            <a:avLst/>
          </a:prstGeom>
        </p:spPr>
        <p:txBody>
          <a:bodyPr/>
          <a:lstStyle>
            <a:lvl1pPr>
              <a:buClr>
                <a:schemeClr val="tx2"/>
              </a:buClr>
              <a:defRPr sz="2000"/>
            </a:lvl1pPr>
            <a:lvl2pPr marL="457200" indent="-228600">
              <a:buClr>
                <a:schemeClr val="tx2"/>
              </a:buClr>
              <a:buFont typeface="Helvetica" charset="0"/>
              <a:buChar char="−"/>
              <a:defRPr sz="18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7128" y="6216500"/>
            <a:ext cx="388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235396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43" y="329698"/>
            <a:ext cx="11242646" cy="61753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0379" y="1825625"/>
            <a:ext cx="11236362" cy="4351338"/>
          </a:xfrm>
          <a:prstGeom prst="rect">
            <a:avLst/>
          </a:prstGeom>
        </p:spPr>
        <p:txBody>
          <a:bodyPr/>
          <a:lstStyle>
            <a:lvl1pPr>
              <a:spcAft>
                <a:spcPts val="1000"/>
              </a:spcAft>
              <a:buClr>
                <a:schemeClr val="tx2"/>
              </a:buClr>
              <a:defRPr sz="2000"/>
            </a:lvl1pPr>
            <a:lvl2pPr marL="457200" indent="-228600"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800"/>
            </a:lvl2pPr>
            <a:lvl3pPr marL="685800" indent="-228600"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8" y="805957"/>
            <a:ext cx="11220503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</a:t>
            </a:r>
            <a:r>
              <a:rPr lang="en-US"/>
              <a:t>edit subhead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7128" y="6216500"/>
            <a:ext cx="388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ON LEFT PHOT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43" y="329698"/>
            <a:ext cx="11242646" cy="61753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0379" y="1825625"/>
            <a:ext cx="4884721" cy="4351338"/>
          </a:xfrm>
          <a:prstGeom prst="rect">
            <a:avLst/>
          </a:prstGeom>
        </p:spPr>
        <p:txBody>
          <a:bodyPr/>
          <a:lstStyle>
            <a:lvl1pPr>
              <a:spcAft>
                <a:spcPts val="1000"/>
              </a:spcAft>
              <a:buClr>
                <a:schemeClr val="tx2"/>
              </a:buClr>
              <a:defRPr sz="2000"/>
            </a:lvl1pPr>
            <a:lvl2pPr marL="457200" indent="-228600"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800"/>
            </a:lvl2pPr>
            <a:lvl3pPr marL="685800" indent="-228600"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76238" y="805957"/>
            <a:ext cx="11220503" cy="48418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</a:t>
            </a:r>
            <a:r>
              <a:rPr lang="en-US"/>
              <a:t>edit subhead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7128" y="6216500"/>
            <a:ext cx="388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ON LOWER 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348028" y="4000637"/>
            <a:ext cx="4884721" cy="2019163"/>
          </a:xfrm>
          <a:prstGeom prst="rect">
            <a:avLst/>
          </a:prstGeom>
        </p:spPr>
        <p:txBody>
          <a:bodyPr/>
          <a:lstStyle>
            <a:lvl1pPr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6348028" y="3505199"/>
            <a:ext cx="4884721" cy="41910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</a:t>
            </a:r>
            <a:r>
              <a:rPr lang="en-US"/>
              <a:t>edit section name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1220151" y="4000637"/>
            <a:ext cx="4884721" cy="2019163"/>
          </a:xfrm>
          <a:prstGeom prst="rect">
            <a:avLst/>
          </a:prstGeom>
        </p:spPr>
        <p:txBody>
          <a:bodyPr/>
          <a:lstStyle>
            <a:lvl1pPr>
              <a:spcAft>
                <a:spcPts val="1000"/>
              </a:spcAft>
              <a:buClr>
                <a:schemeClr val="tx2"/>
              </a:buClr>
              <a:defRPr sz="1800"/>
            </a:lvl1pPr>
            <a:lvl2pPr marL="457200" indent="-228600">
              <a:spcAft>
                <a:spcPts val="1000"/>
              </a:spcAft>
              <a:buClr>
                <a:schemeClr val="tx2"/>
              </a:buClr>
              <a:buFont typeface="Helvetica" charset="0"/>
              <a:buChar char="−"/>
              <a:defRPr sz="1600"/>
            </a:lvl2pPr>
            <a:lvl3pPr marL="685800" indent="-228600">
              <a:buClr>
                <a:schemeClr val="tx2"/>
              </a:buClr>
              <a:buFont typeface="Helvetica" charset="0"/>
              <a:buChar char="−"/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1220151" y="3505199"/>
            <a:ext cx="4884721" cy="41910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 section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51596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4861" y="331573"/>
            <a:ext cx="11371732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603" y="6220908"/>
            <a:ext cx="388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4F836-7789-5C48-BAE2-DB4A8C54B85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304" y="6039112"/>
            <a:ext cx="1556188" cy="60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209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6" r:id="rId2"/>
    <p:sldLayoutId id="2147483683" r:id="rId3"/>
    <p:sldLayoutId id="2147483657" r:id="rId4"/>
    <p:sldLayoutId id="2147483671" r:id="rId5"/>
    <p:sldLayoutId id="2147483650" r:id="rId6"/>
    <p:sldLayoutId id="2147483651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52" r:id="rId13"/>
    <p:sldLayoutId id="2147483653" r:id="rId14"/>
    <p:sldLayoutId id="2147483654" r:id="rId15"/>
    <p:sldLayoutId id="2147483655" r:id="rId16"/>
    <p:sldLayoutId id="2147483656" r:id="rId17"/>
    <p:sldLayoutId id="2147483668" r:id="rId18"/>
    <p:sldLayoutId id="2147483666" r:id="rId19"/>
    <p:sldLayoutId id="2147483665" r:id="rId20"/>
    <p:sldLayoutId id="2147483658" r:id="rId21"/>
    <p:sldLayoutId id="2147483682" r:id="rId22"/>
    <p:sldLayoutId id="2147483662" r:id="rId23"/>
    <p:sldLayoutId id="2147483661" r:id="rId24"/>
    <p:sldLayoutId id="2147483684" r:id="rId25"/>
    <p:sldLayoutId id="2147483686" r:id="rId26"/>
    <p:sldLayoutId id="2147483687" r:id="rId27"/>
    <p:sldLayoutId id="2147483688" r:id="rId28"/>
    <p:sldLayoutId id="2147483690" r:id="rId29"/>
    <p:sldLayoutId id="2147483691" r:id="rId30"/>
    <p:sldLayoutId id="2147483726" r:id="rId31"/>
    <p:sldLayoutId id="2147483727" r:id="rId32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056" userDrawn="1">
          <p15:clr>
            <a:srgbClr val="F26B43"/>
          </p15:clr>
        </p15:guide>
        <p15:guide id="2" pos="288" userDrawn="1">
          <p15:clr>
            <a:srgbClr val="F26B43"/>
          </p15:clr>
        </p15:guide>
        <p15:guide id="3" pos="73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/>
          <p:cNvSpPr>
            <a:spLocks noGrp="1"/>
          </p:cNvSpPr>
          <p:nvPr>
            <p:ph type="body" sz="quarter" idx="10"/>
          </p:nvPr>
        </p:nvSpPr>
        <p:spPr>
          <a:xfrm>
            <a:off x="365124" y="4365625"/>
            <a:ext cx="8235179" cy="1027306"/>
          </a:xfrm>
        </p:spPr>
        <p:txBody>
          <a:bodyPr/>
          <a:lstStyle/>
          <a:p>
            <a:r>
              <a:rPr lang="en-US" i="1" dirty="0"/>
              <a:t>Workshop on Nb</a:t>
            </a:r>
            <a:r>
              <a:rPr lang="en-US" i="1" baseline="-25000" dirty="0"/>
              <a:t>3</a:t>
            </a:r>
            <a:r>
              <a:rPr lang="en-US" i="1" dirty="0"/>
              <a:t>Sn Technology for Accelerator Magnets Paris, October 12, 2018</a:t>
            </a:r>
          </a:p>
        </p:txBody>
      </p: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64860" y="1408642"/>
            <a:ext cx="7753529" cy="2896657"/>
          </a:xfrm>
        </p:spPr>
        <p:txBody>
          <a:bodyPr/>
          <a:lstStyle/>
          <a:p>
            <a:r>
              <a:rPr lang="en-US" b="1" dirty="0"/>
              <a:t>An Introduction to Axial Strain Characterization of Nb</a:t>
            </a:r>
            <a:r>
              <a:rPr lang="en-US" b="1" baseline="-25000" dirty="0"/>
              <a:t>3</a:t>
            </a:r>
            <a:r>
              <a:rPr lang="en-US" b="1" dirty="0"/>
              <a:t>Sn Wires</a:t>
            </a:r>
            <a:endParaRPr lang="en-US" dirty="0">
              <a:effectLst/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Arno </a:t>
            </a:r>
            <a:r>
              <a:rPr lang="en-US" dirty="0" err="1"/>
              <a:t>Godeke</a:t>
            </a:r>
            <a:br>
              <a:rPr lang="en-US" dirty="0"/>
            </a:br>
            <a:r>
              <a:rPr lang="en-US" i="1" dirty="0"/>
              <a:t>Varian Medical Systems Particle Therapy GmbH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221413"/>
            <a:ext cx="388938" cy="365125"/>
          </a:xfrm>
        </p:spPr>
        <p:txBody>
          <a:bodyPr/>
          <a:lstStyle/>
          <a:p>
            <a:fld id="{0694F836-7789-5C48-BAE2-DB4A8C54B85A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615193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1997: Variable temperature, Ti-6Al-4V U-spring for wires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023938"/>
            <a:ext cx="11236325" cy="4352925"/>
          </a:xfrm>
          <a:prstGeom prst="rect">
            <a:avLst/>
          </a:prstGeom>
        </p:spPr>
        <p:txBody>
          <a:bodyPr/>
          <a:lstStyle/>
          <a:p>
            <a:pPr lvl="1"/>
            <a:r>
              <a:rPr lang="en-US" sz="1800" dirty="0"/>
              <a:t>Ti-6Al-4V elastic limit is 1.3% (Brass = 0.3%, Cu2w.%Be = 1%)</a:t>
            </a:r>
          </a:p>
          <a:p>
            <a:pPr lvl="1"/>
            <a:r>
              <a:rPr lang="en-US" sz="1800" dirty="0"/>
              <a:t>Ti-6Al-4V CTE matches barrels</a:t>
            </a:r>
          </a:p>
          <a:p>
            <a:pPr lvl="1"/>
            <a:r>
              <a:rPr lang="en-US" sz="1800" dirty="0"/>
              <a:t>Brazed Cu buffer layer to enable “regular” soldering</a:t>
            </a:r>
          </a:p>
          <a:p>
            <a:pPr lvl="1"/>
            <a:r>
              <a:rPr lang="en-US" sz="1800" dirty="0"/>
              <a:t>Highest current in non-strained regions</a:t>
            </a:r>
          </a:p>
        </p:txBody>
      </p:sp>
      <p:pic>
        <p:nvPicPr>
          <p:cNvPr id="4" name="Picture 3" descr="wire-u-crosssection.png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985" y="2393594"/>
            <a:ext cx="2767407" cy="2174410"/>
          </a:xfrm>
          <a:prstGeom prst="rect">
            <a:avLst/>
          </a:prstGeom>
        </p:spPr>
      </p:pic>
      <p:pic>
        <p:nvPicPr>
          <p:cNvPr id="5" name="Picture 4" descr="wire-U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5475" y="1054894"/>
            <a:ext cx="3246630" cy="2590800"/>
          </a:xfrm>
          <a:prstGeom prst="rect">
            <a:avLst/>
          </a:prstGeom>
        </p:spPr>
      </p:pic>
      <p:pic>
        <p:nvPicPr>
          <p:cNvPr id="7" name="Picture 6" descr="wire-u-variable-T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1172" y="3645694"/>
            <a:ext cx="3975235" cy="304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7159" y="6078707"/>
            <a:ext cx="46432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Godeke, </a:t>
            </a:r>
            <a:r>
              <a:rPr lang="en-US" sz="1200" i="1" dirty="0">
                <a:latin typeface="Calibri"/>
                <a:cs typeface="Calibri"/>
              </a:rPr>
              <a:t>et al.</a:t>
            </a:r>
            <a:r>
              <a:rPr lang="en-US" sz="1200" dirty="0">
                <a:latin typeface="Calibri"/>
                <a:cs typeface="Calibri"/>
              </a:rPr>
              <a:t>, EFDA Report (1998)</a:t>
            </a:r>
          </a:p>
          <a:p>
            <a:r>
              <a:rPr lang="en-US" sz="1200" dirty="0">
                <a:latin typeface="Calibri"/>
                <a:cs typeface="Calibri"/>
              </a:rPr>
              <a:t>Godeke, ten </a:t>
            </a:r>
            <a:r>
              <a:rPr lang="en-US" sz="1200" dirty="0" err="1">
                <a:latin typeface="Calibri"/>
                <a:cs typeface="Calibri"/>
              </a:rPr>
              <a:t>Haken</a:t>
            </a:r>
            <a:r>
              <a:rPr lang="en-US" sz="1200" dirty="0">
                <a:latin typeface="Calibri"/>
                <a:cs typeface="Calibri"/>
              </a:rPr>
              <a:t>, ten Kate, </a:t>
            </a:r>
            <a:r>
              <a:rPr lang="en-US" sz="1200" i="1" dirty="0">
                <a:latin typeface="Calibri"/>
                <a:cs typeface="Calibri"/>
              </a:rPr>
              <a:t>IEEE Trans. Appl. </a:t>
            </a:r>
            <a:r>
              <a:rPr lang="en-US" sz="1200" i="1" dirty="0" err="1">
                <a:latin typeface="Calibri"/>
                <a:cs typeface="Calibri"/>
              </a:rPr>
              <a:t>Supercond</a:t>
            </a:r>
            <a:r>
              <a:rPr lang="en-US" sz="1200" i="1" dirty="0">
                <a:latin typeface="Calibri"/>
                <a:cs typeface="Calibri"/>
              </a:rPr>
              <a:t>.</a:t>
            </a:r>
            <a:r>
              <a:rPr lang="en-US" sz="1200" dirty="0">
                <a:latin typeface="Calibri"/>
                <a:cs typeface="Calibri"/>
              </a:rPr>
              <a:t> </a:t>
            </a:r>
            <a:r>
              <a:rPr lang="en-US" sz="1200" b="1" dirty="0">
                <a:latin typeface="Calibri"/>
                <a:cs typeface="Calibri"/>
              </a:rPr>
              <a:t>9</a:t>
            </a:r>
            <a:r>
              <a:rPr lang="en-US" sz="1200" dirty="0">
                <a:latin typeface="Calibri"/>
                <a:cs typeface="Calibri"/>
              </a:rPr>
              <a:t> 161 (1999)</a:t>
            </a:r>
          </a:p>
          <a:p>
            <a:r>
              <a:rPr lang="en-US" sz="1200" dirty="0">
                <a:latin typeface="Calibri"/>
                <a:cs typeface="Calibri"/>
              </a:rPr>
              <a:t>ten </a:t>
            </a:r>
            <a:r>
              <a:rPr lang="en-US" sz="1200" dirty="0" err="1">
                <a:latin typeface="Calibri"/>
                <a:cs typeface="Calibri"/>
              </a:rPr>
              <a:t>Haken</a:t>
            </a:r>
            <a:r>
              <a:rPr lang="en-US" sz="1200" dirty="0">
                <a:latin typeface="Calibri"/>
                <a:cs typeface="Calibri"/>
              </a:rPr>
              <a:t>, Godeke, ten Kate, </a:t>
            </a:r>
            <a:r>
              <a:rPr lang="en-US" sz="1200" i="1" dirty="0">
                <a:latin typeface="Calibri"/>
                <a:cs typeface="Calibri"/>
              </a:rPr>
              <a:t>J. Appl. Phys.</a:t>
            </a:r>
            <a:r>
              <a:rPr lang="en-US" sz="1200" dirty="0">
                <a:latin typeface="Calibri"/>
                <a:cs typeface="Calibri"/>
              </a:rPr>
              <a:t> </a:t>
            </a:r>
            <a:r>
              <a:rPr lang="en-US" sz="1200" b="1" dirty="0">
                <a:latin typeface="Calibri"/>
                <a:cs typeface="Calibri"/>
              </a:rPr>
              <a:t>85</a:t>
            </a:r>
            <a:r>
              <a:rPr lang="en-US" sz="1200" dirty="0">
                <a:latin typeface="Calibri"/>
                <a:cs typeface="Calibri"/>
              </a:rPr>
              <a:t> 3247 (1999)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3714474" y="2407872"/>
            <a:ext cx="4270414" cy="3560355"/>
            <a:chOff x="990599" y="3048003"/>
            <a:chExt cx="3841345" cy="3202635"/>
          </a:xfrm>
        </p:grpSpPr>
        <p:grpSp>
          <p:nvGrpSpPr>
            <p:cNvPr id="11" name="Group 10"/>
            <p:cNvGrpSpPr/>
            <p:nvPr/>
          </p:nvGrpSpPr>
          <p:grpSpPr>
            <a:xfrm>
              <a:off x="990599" y="3048003"/>
              <a:ext cx="3841345" cy="3202635"/>
              <a:chOff x="1492652" y="3048000"/>
              <a:chExt cx="3841348" cy="3202632"/>
            </a:xfrm>
          </p:grpSpPr>
          <p:pic>
            <p:nvPicPr>
              <p:cNvPr id="6" name="Picture 5" descr="wire-u-operation.png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492652" y="3048000"/>
                <a:ext cx="3829975" cy="3202632"/>
              </a:xfrm>
              <a:prstGeom prst="rect">
                <a:avLst/>
              </a:prstGeom>
            </p:spPr>
          </p:pic>
          <p:sp>
            <p:nvSpPr>
              <p:cNvPr id="9" name="Rectangle 8"/>
              <p:cNvSpPr/>
              <p:nvPr/>
            </p:nvSpPr>
            <p:spPr>
              <a:xfrm>
                <a:off x="5029200" y="5867400"/>
                <a:ext cx="304800" cy="2286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990600" y="4876800"/>
              <a:ext cx="381000" cy="2286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Donut 9"/>
          <p:cNvSpPr/>
          <p:nvPr/>
        </p:nvSpPr>
        <p:spPr>
          <a:xfrm>
            <a:off x="9607264" y="826294"/>
            <a:ext cx="1752600" cy="685800"/>
          </a:xfrm>
          <a:prstGeom prst="donut">
            <a:avLst>
              <a:gd name="adj" fmla="val 10231"/>
            </a:avLst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4" name="Picture 13" descr="wire-u-crosssection.png">
            <a:extLst>
              <a:ext uri="{FF2B5EF4-FFF2-40B4-BE49-F238E27FC236}">
                <a16:creationId xmlns:a16="http://schemas.microsoft.com/office/drawing/2014/main" id="{5499F59A-DD0F-D044-9E57-AF001686701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68" y="4378082"/>
            <a:ext cx="3441087" cy="1479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667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2002: Longer length strain experiments: “</a:t>
            </a:r>
            <a:r>
              <a:rPr lang="en-US" dirty="0" err="1"/>
              <a:t>Pacman</a:t>
            </a:r>
            <a:r>
              <a:rPr lang="en-US" dirty="0"/>
              <a:t>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796" y="868175"/>
            <a:ext cx="11236362" cy="4351338"/>
          </a:xfrm>
        </p:spPr>
        <p:txBody>
          <a:bodyPr/>
          <a:lstStyle/>
          <a:p>
            <a:r>
              <a:rPr lang="en-US" sz="1800" dirty="0"/>
              <a:t>From U-spring to </a:t>
            </a:r>
            <a:r>
              <a:rPr lang="en-US" sz="1800" dirty="0" err="1"/>
              <a:t>Pacman</a:t>
            </a:r>
            <a:endParaRPr lang="en-US" sz="1800" dirty="0"/>
          </a:p>
          <a:p>
            <a:pPr lvl="1"/>
            <a:r>
              <a:rPr lang="en-US" sz="1600" dirty="0"/>
              <a:t>10 x sample length (&gt; 50 mm vs. &lt; 5 mm)</a:t>
            </a:r>
          </a:p>
          <a:p>
            <a:pPr lvl="1"/>
            <a:r>
              <a:rPr lang="en-US" sz="1600" dirty="0"/>
              <a:t>10 x voltage resolution (0.1 </a:t>
            </a:r>
            <a:r>
              <a:rPr lang="en-US" sz="1600" dirty="0">
                <a:latin typeface="Symbol" charset="2"/>
                <a:cs typeface="Symbol" charset="2"/>
              </a:rPr>
              <a:t>m</a:t>
            </a:r>
            <a:r>
              <a:rPr lang="en-US" sz="1600" dirty="0"/>
              <a:t>V/cm vs. 1 </a:t>
            </a:r>
            <a:r>
              <a:rPr lang="en-US" sz="1600" dirty="0">
                <a:latin typeface="Symbol" charset="2"/>
                <a:cs typeface="Symbol" charset="2"/>
              </a:rPr>
              <a:t>m</a:t>
            </a:r>
            <a:r>
              <a:rPr lang="en-US" sz="1600" dirty="0"/>
              <a:t>V/cm)</a:t>
            </a:r>
          </a:p>
          <a:p>
            <a:pPr lvl="1"/>
            <a:r>
              <a:rPr lang="en-US" sz="1600" dirty="0"/>
              <a:t>Thermodynamically optimized</a:t>
            </a:r>
          </a:p>
        </p:txBody>
      </p:sp>
      <p:pic>
        <p:nvPicPr>
          <p:cNvPr id="5" name="Picture 8" descr="bediening_plus_total_insert-Thes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3103" y="868175"/>
            <a:ext cx="3409384" cy="586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pacman-strain-length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0774" y="2285568"/>
            <a:ext cx="4831000" cy="34649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19600" y="6242319"/>
            <a:ext cx="2966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Godeke, </a:t>
            </a:r>
            <a:r>
              <a:rPr lang="en-US" sz="1200" i="1" dirty="0">
                <a:latin typeface="Calibri"/>
                <a:cs typeface="Calibri"/>
              </a:rPr>
              <a:t>et al.</a:t>
            </a:r>
            <a:r>
              <a:rPr lang="en-US" sz="1200" dirty="0">
                <a:latin typeface="Calibri"/>
                <a:cs typeface="Calibri"/>
              </a:rPr>
              <a:t>, </a:t>
            </a:r>
            <a:r>
              <a:rPr lang="en-US" sz="1200" i="1" dirty="0">
                <a:latin typeface="Calibri"/>
                <a:cs typeface="Calibri"/>
              </a:rPr>
              <a:t>Rev. Sci. Instr.</a:t>
            </a:r>
            <a:r>
              <a:rPr lang="en-US" sz="1200" dirty="0">
                <a:latin typeface="Calibri"/>
                <a:cs typeface="Calibri"/>
              </a:rPr>
              <a:t> </a:t>
            </a:r>
            <a:r>
              <a:rPr lang="en-US" sz="1200" b="1" dirty="0">
                <a:latin typeface="Calibri"/>
                <a:cs typeface="Calibri"/>
              </a:rPr>
              <a:t>75</a:t>
            </a:r>
            <a:r>
              <a:rPr lang="en-US" sz="1200" dirty="0">
                <a:latin typeface="Calibri"/>
                <a:cs typeface="Calibri"/>
              </a:rPr>
              <a:t> 5112 (2004)</a:t>
            </a:r>
          </a:p>
        </p:txBody>
      </p:sp>
      <p:pic>
        <p:nvPicPr>
          <p:cNvPr id="9" name="Picture 8" descr="pacman-FEM.png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4910" y="2053087"/>
            <a:ext cx="2260012" cy="2521894"/>
          </a:xfrm>
          <a:prstGeom prst="rect">
            <a:avLst/>
          </a:prstGeom>
        </p:spPr>
      </p:pic>
      <p:pic>
        <p:nvPicPr>
          <p:cNvPr id="10" name="Picture 9" descr="pacman-FEM.png">
            <a:extLst>
              <a:ext uri="{FF2B5EF4-FFF2-40B4-BE49-F238E27FC236}">
                <a16:creationId xmlns:a16="http://schemas.microsoft.com/office/drawing/2014/main" id="{ACE5310F-D8A1-6846-907A-4EA831C7993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567" y="4484054"/>
            <a:ext cx="2640037" cy="2248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588970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2011: 0.1 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/>
              <a:t>V/cm resolution possible on U-shaped springs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5CC56CD-2DCB-F342-888B-B893CEA753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400" dirty="0">
                <a:latin typeface="Calibri"/>
                <a:cs typeface="Calibri"/>
              </a:rPr>
              <a:t>Going from I // B to I ⊥ B causes current redistributions that can be done earlier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7096" y="6313617"/>
            <a:ext cx="2016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Godeke, </a:t>
            </a:r>
            <a:r>
              <a:rPr lang="en-US" sz="1200" i="1" dirty="0">
                <a:latin typeface="Calibri"/>
                <a:cs typeface="Calibri"/>
              </a:rPr>
              <a:t>et al.</a:t>
            </a:r>
            <a:r>
              <a:rPr lang="en-US" sz="1200" dirty="0">
                <a:latin typeface="Calibri"/>
                <a:cs typeface="Calibri"/>
              </a:rPr>
              <a:t>,</a:t>
            </a:r>
          </a:p>
          <a:p>
            <a:r>
              <a:rPr lang="en-US" sz="1200" i="1" dirty="0">
                <a:latin typeface="Calibri"/>
                <a:cs typeface="Calibri"/>
              </a:rPr>
              <a:t>Adv. </a:t>
            </a:r>
            <a:r>
              <a:rPr lang="en-US" sz="1200" i="1" dirty="0" err="1">
                <a:latin typeface="Calibri"/>
                <a:cs typeface="Calibri"/>
              </a:rPr>
              <a:t>Cryo</a:t>
            </a:r>
            <a:r>
              <a:rPr lang="en-US" sz="1200" i="1" dirty="0">
                <a:latin typeface="Calibri"/>
                <a:cs typeface="Calibri"/>
              </a:rPr>
              <a:t>. Eng.</a:t>
            </a:r>
            <a:r>
              <a:rPr lang="en-US" sz="1200" dirty="0">
                <a:latin typeface="Calibri"/>
                <a:cs typeface="Calibri"/>
              </a:rPr>
              <a:t> </a:t>
            </a:r>
            <a:r>
              <a:rPr lang="en-US" sz="1200" b="1" dirty="0">
                <a:latin typeface="Calibri"/>
                <a:cs typeface="Calibri"/>
              </a:rPr>
              <a:t>58</a:t>
            </a:r>
            <a:r>
              <a:rPr lang="en-US" sz="1200" dirty="0">
                <a:latin typeface="Calibri"/>
                <a:cs typeface="Calibri"/>
              </a:rPr>
              <a:t> 209 (2012)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6049" y="1210547"/>
            <a:ext cx="6400800" cy="26056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9249" y="3990751"/>
            <a:ext cx="8153400" cy="2784531"/>
          </a:xfrm>
          <a:prstGeom prst="rect">
            <a:avLst/>
          </a:prstGeom>
        </p:spPr>
      </p:pic>
      <p:pic>
        <p:nvPicPr>
          <p:cNvPr id="9" name="Picture 8" descr="wire-U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87" y="1371187"/>
            <a:ext cx="3087068" cy="2463470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2786449" y="5316106"/>
            <a:ext cx="7543800" cy="0"/>
          </a:xfrm>
          <a:prstGeom prst="line">
            <a:avLst/>
          </a:prstGeom>
          <a:ln>
            <a:solidFill>
              <a:srgbClr val="800000">
                <a:alpha val="49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onut 3"/>
          <p:cNvSpPr/>
          <p:nvPr/>
        </p:nvSpPr>
        <p:spPr>
          <a:xfrm>
            <a:off x="2008313" y="1766931"/>
            <a:ext cx="920238" cy="708666"/>
          </a:xfrm>
          <a:prstGeom prst="donut">
            <a:avLst>
              <a:gd name="adj" fmla="val 3049"/>
            </a:avLst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95341" y="3739982"/>
            <a:ext cx="1853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Entrance voltages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65211" y="3739982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Redistribution voltages</a:t>
            </a:r>
          </a:p>
        </p:txBody>
      </p:sp>
    </p:spTree>
    <p:extLst>
      <p:ext uri="{BB962C8B-B14F-4D97-AF65-F5344CB8AC3E}">
        <p14:creationId xmlns:p14="http://schemas.microsoft.com/office/powerpoint/2010/main" val="39295042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5D163-CCD2-5C48-A098-5DB01F6FE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Selected Axial Strain Devices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E91CF39-D27B-234A-B7C8-CDE7F5302A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Twente setups already mostly shown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65DA17-EACE-A64A-B8F1-2D985D80AB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E3BDBB-FCF9-D046-9122-A49F948CD827}"/>
              </a:ext>
            </a:extLst>
          </p:cNvPr>
          <p:cNvSpPr txBox="1"/>
          <p:nvPr/>
        </p:nvSpPr>
        <p:spPr>
          <a:xfrm>
            <a:off x="560600" y="1297462"/>
            <a:ext cx="24922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Cheggour</a:t>
            </a:r>
            <a:r>
              <a:rPr lang="en-US" sz="1400" dirty="0"/>
              <a:t>, Hampshire</a:t>
            </a:r>
          </a:p>
          <a:p>
            <a:r>
              <a:rPr lang="en-US" sz="1400" i="1" dirty="0"/>
              <a:t>Rev. Sci. Instr.</a:t>
            </a:r>
            <a:r>
              <a:rPr lang="en-US" sz="1400" dirty="0"/>
              <a:t> </a:t>
            </a:r>
            <a:r>
              <a:rPr lang="en-US" sz="1400" b="1" dirty="0"/>
              <a:t>71</a:t>
            </a:r>
            <a:r>
              <a:rPr lang="en-US" sz="1400" dirty="0"/>
              <a:t> 4521 (200)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43CE9C-F902-E749-AE10-86FCB88B6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447" y="1791644"/>
            <a:ext cx="2933700" cy="41021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15BBC2-FAF5-7648-B763-A2D61F2E2CD7}"/>
              </a:ext>
            </a:extLst>
          </p:cNvPr>
          <p:cNvSpPr txBox="1"/>
          <p:nvPr/>
        </p:nvSpPr>
        <p:spPr>
          <a:xfrm>
            <a:off x="775778" y="5893744"/>
            <a:ext cx="25356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Durham Walters spring</a:t>
            </a:r>
          </a:p>
          <a:p>
            <a:r>
              <a:rPr lang="en-US" dirty="0">
                <a:solidFill>
                  <a:schemeClr val="tx2"/>
                </a:solidFill>
              </a:rPr>
              <a:t>Reproduced at NIST,</a:t>
            </a:r>
          </a:p>
          <a:p>
            <a:r>
              <a:rPr lang="en-US" dirty="0">
                <a:solidFill>
                  <a:schemeClr val="tx2"/>
                </a:solidFill>
              </a:rPr>
              <a:t>now at NHMFL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6E1BE06-19FB-1949-B5AA-4481825F2D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8137" y="2248930"/>
            <a:ext cx="2581946" cy="24098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5E61681-48F1-CE41-923C-A2C84C9D44F7}"/>
              </a:ext>
            </a:extLst>
          </p:cNvPr>
          <p:cNvSpPr txBox="1"/>
          <p:nvPr/>
        </p:nvSpPr>
        <p:spPr>
          <a:xfrm>
            <a:off x="3665026" y="1310434"/>
            <a:ext cx="27903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Seeber</a:t>
            </a:r>
            <a:r>
              <a:rPr lang="en-US" sz="1400" dirty="0"/>
              <a:t>, et al.</a:t>
            </a:r>
          </a:p>
          <a:p>
            <a:r>
              <a:rPr lang="en-US" sz="1400" i="1" dirty="0"/>
              <a:t>Rev. Sci. Instr.</a:t>
            </a:r>
            <a:r>
              <a:rPr lang="en-US" sz="1400" dirty="0"/>
              <a:t> </a:t>
            </a:r>
            <a:r>
              <a:rPr lang="en-US" sz="1400" b="1" dirty="0"/>
              <a:t>76</a:t>
            </a:r>
            <a:r>
              <a:rPr lang="en-US" sz="1400" dirty="0"/>
              <a:t> 093901 (2005)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FCC01E-1399-F34E-B18B-6ABA06B9679B}"/>
              </a:ext>
            </a:extLst>
          </p:cNvPr>
          <p:cNvSpPr txBox="1"/>
          <p:nvPr/>
        </p:nvSpPr>
        <p:spPr>
          <a:xfrm>
            <a:off x="3768137" y="4929914"/>
            <a:ext cx="3518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Geneva Walters spring</a:t>
            </a:r>
          </a:p>
          <a:p>
            <a:r>
              <a:rPr lang="en-US" dirty="0">
                <a:solidFill>
                  <a:schemeClr val="tx2"/>
                </a:solidFill>
              </a:rPr>
              <a:t>Extended to transverse pressure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73770BC-5CDB-D94A-AF2E-E13F278D22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0788" y="329599"/>
            <a:ext cx="4034638" cy="307289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2BE41E1-A573-514B-ADDC-1283EA71B0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4691" y="3368885"/>
            <a:ext cx="3995426" cy="2933058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8762D733-DE69-3440-BCC4-E41D95355F19}"/>
              </a:ext>
            </a:extLst>
          </p:cNvPr>
          <p:cNvSpPr/>
          <p:nvPr/>
        </p:nvSpPr>
        <p:spPr>
          <a:xfrm>
            <a:off x="10594724" y="1668162"/>
            <a:ext cx="1145279" cy="1136822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BEFBBF5-4415-664A-9265-83C73E779F68}"/>
              </a:ext>
            </a:extLst>
          </p:cNvPr>
          <p:cNvCxnSpPr>
            <a:stCxn id="11" idx="3"/>
          </p:cNvCxnSpPr>
          <p:nvPr/>
        </p:nvCxnSpPr>
        <p:spPr>
          <a:xfrm flipV="1">
            <a:off x="6350083" y="2557849"/>
            <a:ext cx="4244641" cy="8959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56031E2-F291-FC47-BC1B-EF4B3D44CADB}"/>
              </a:ext>
            </a:extLst>
          </p:cNvPr>
          <p:cNvSpPr txBox="1"/>
          <p:nvPr/>
        </p:nvSpPr>
        <p:spPr>
          <a:xfrm>
            <a:off x="4056388" y="5930385"/>
            <a:ext cx="3395097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“Bending” springs at:</a:t>
            </a:r>
          </a:p>
          <a:p>
            <a:r>
              <a:rPr lang="en-US" dirty="0"/>
              <a:t>NIMS Tsukuba, Kyoto Univ., … </a:t>
            </a:r>
          </a:p>
        </p:txBody>
      </p:sp>
    </p:spTree>
    <p:extLst>
      <p:ext uri="{BB962C8B-B14F-4D97-AF65-F5344CB8AC3E}">
        <p14:creationId xmlns:p14="http://schemas.microsoft.com/office/powerpoint/2010/main" val="23633373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8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E16E6A-E0C7-0D4B-951A-11DE26059DB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221413"/>
            <a:ext cx="388938" cy="365125"/>
          </a:xfrm>
        </p:spPr>
        <p:txBody>
          <a:bodyPr/>
          <a:lstStyle/>
          <a:p>
            <a:fld id="{0694F836-7789-5C48-BAE2-DB4A8C54B85A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132779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8577" y="3405704"/>
            <a:ext cx="5132854" cy="2069183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09601" y="1676400"/>
            <a:ext cx="7086599" cy="4495800"/>
          </a:xfrm>
        </p:spPr>
        <p:txBody>
          <a:bodyPr numCol="1"/>
          <a:lstStyle/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sz="2400" dirty="0"/>
              <a:t>High strain sensitivity of Nb</a:t>
            </a:r>
            <a:r>
              <a:rPr lang="en-US" sz="2400" baseline="-25000" dirty="0"/>
              <a:t>3</a:t>
            </a:r>
            <a:r>
              <a:rPr lang="en-US" sz="2400" dirty="0"/>
              <a:t>Sn explained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en-US" sz="2400" dirty="0"/>
              <a:t>Evolution of axial strain experiments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100651048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Sn: Limits on </a:t>
            </a:r>
            <a:r>
              <a:rPr lang="en-US" i="1" dirty="0"/>
              <a:t>T</a:t>
            </a:r>
            <a:r>
              <a:rPr lang="en-US" dirty="0"/>
              <a:t>, </a:t>
            </a:r>
            <a:r>
              <a:rPr lang="en-US" i="1" dirty="0"/>
              <a:t>H</a:t>
            </a:r>
            <a:r>
              <a:rPr lang="en-US" dirty="0"/>
              <a:t>, and </a:t>
            </a:r>
            <a:r>
              <a:rPr lang="en-US" i="1" dirty="0"/>
              <a:t>J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BD7D4F-40A1-A14B-B5EE-CA201178D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150" y="1423495"/>
            <a:ext cx="4884721" cy="5026731"/>
          </a:xfrm>
        </p:spPr>
        <p:txBody>
          <a:bodyPr/>
          <a:lstStyle/>
          <a:p>
            <a:r>
              <a:rPr lang="en-US" dirty="0"/>
              <a:t>Maximum </a:t>
            </a:r>
            <a:r>
              <a:rPr lang="en-US" i="1" dirty="0"/>
              <a:t>J</a:t>
            </a:r>
            <a:endParaRPr lang="en-US" dirty="0"/>
          </a:p>
          <a:p>
            <a:pPr lvl="1"/>
            <a:r>
              <a:rPr lang="en-US" dirty="0"/>
              <a:t>Critical current density </a:t>
            </a:r>
            <a:r>
              <a:rPr lang="en-US" i="1" dirty="0" err="1"/>
              <a:t>J</a:t>
            </a:r>
            <a:r>
              <a:rPr lang="en-US" baseline="-25000" dirty="0" err="1"/>
              <a:t>c</a:t>
            </a:r>
            <a:endParaRPr lang="en-US" baseline="-25000" dirty="0"/>
          </a:p>
          <a:p>
            <a:r>
              <a:rPr lang="en-US" dirty="0"/>
              <a:t>Maximum </a:t>
            </a:r>
            <a:r>
              <a:rPr lang="en-US" i="1" dirty="0"/>
              <a:t>H</a:t>
            </a:r>
          </a:p>
          <a:p>
            <a:pPr lvl="1"/>
            <a:r>
              <a:rPr lang="en-US" dirty="0"/>
              <a:t>Critical magnetic field </a:t>
            </a:r>
            <a:r>
              <a:rPr lang="en-US" i="1" dirty="0"/>
              <a:t>H</a:t>
            </a:r>
            <a:r>
              <a:rPr lang="en-US" baseline="-25000" dirty="0"/>
              <a:t>c2</a:t>
            </a:r>
          </a:p>
          <a:p>
            <a:r>
              <a:rPr lang="en-US" dirty="0"/>
              <a:t>Maximum </a:t>
            </a:r>
            <a:r>
              <a:rPr lang="en-US" i="1" dirty="0"/>
              <a:t>T</a:t>
            </a:r>
          </a:p>
          <a:p>
            <a:pPr lvl="1"/>
            <a:r>
              <a:rPr lang="en-US" dirty="0"/>
              <a:t>Critical temperature </a:t>
            </a:r>
            <a:r>
              <a:rPr lang="en-US" i="1" dirty="0"/>
              <a:t>T</a:t>
            </a:r>
            <a:r>
              <a:rPr lang="en-US" baseline="-25000" dirty="0"/>
              <a:t>c</a:t>
            </a:r>
            <a:endParaRPr lang="en-US" dirty="0"/>
          </a:p>
          <a:p>
            <a:endParaRPr lang="en-US" dirty="0"/>
          </a:p>
          <a:p>
            <a:r>
              <a:rPr lang="en-US" dirty="0"/>
              <a:t>Critical surface</a:t>
            </a:r>
          </a:p>
          <a:p>
            <a:pPr lvl="1"/>
            <a:r>
              <a:rPr lang="en-US" i="1" dirty="0" err="1"/>
              <a:t>J</a:t>
            </a:r>
            <a:r>
              <a:rPr lang="en-US" baseline="-25000" dirty="0" err="1"/>
              <a:t>c</a:t>
            </a:r>
            <a:r>
              <a:rPr lang="en-US" dirty="0"/>
              <a:t> </a:t>
            </a:r>
            <a:r>
              <a:rPr lang="en-US" dirty="0">
                <a:sym typeface="Wingdings" charset="2"/>
              </a:rPr>
              <a:t> </a:t>
            </a:r>
            <a:r>
              <a:rPr lang="en-US" i="1" dirty="0" err="1"/>
              <a:t>J</a:t>
            </a:r>
            <a:r>
              <a:rPr lang="en-US" baseline="-25000" dirty="0" err="1"/>
              <a:t>c</a:t>
            </a:r>
            <a:r>
              <a:rPr lang="en-US" dirty="0"/>
              <a:t>(</a:t>
            </a:r>
            <a:r>
              <a:rPr lang="en-US" i="1" dirty="0" err="1"/>
              <a:t>H</a:t>
            </a:r>
            <a:r>
              <a:rPr lang="en-US" dirty="0" err="1"/>
              <a:t>,</a:t>
            </a:r>
            <a:r>
              <a:rPr lang="en-US" i="1" dirty="0" err="1"/>
              <a:t>T</a:t>
            </a:r>
            <a:r>
              <a:rPr lang="en-US" dirty="0" err="1"/>
              <a:t>,</a:t>
            </a:r>
            <a:r>
              <a:rPr lang="en-US" i="1" dirty="0" err="1">
                <a:latin typeface="Symbol" charset="2"/>
              </a:rPr>
              <a:t>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Determines performance</a:t>
            </a:r>
            <a:br>
              <a:rPr lang="en-US" dirty="0"/>
            </a:br>
            <a:r>
              <a:rPr lang="en-US" dirty="0"/>
              <a:t>envelope for applications</a:t>
            </a:r>
          </a:p>
          <a:p>
            <a:endParaRPr lang="en-US" dirty="0"/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Limits on </a:t>
            </a:r>
            <a:r>
              <a:rPr lang="en-US" i="1" dirty="0"/>
              <a:t>T</a:t>
            </a:r>
            <a:r>
              <a:rPr lang="en-US" dirty="0"/>
              <a:t> and </a:t>
            </a:r>
            <a:r>
              <a:rPr lang="en-US" i="1" dirty="0"/>
              <a:t>H</a:t>
            </a:r>
            <a:r>
              <a:rPr lang="en-US" dirty="0"/>
              <a:t> are affected by strain, leading to a change in the maximum </a:t>
            </a:r>
            <a:r>
              <a:rPr lang="en-US" i="1" dirty="0"/>
              <a:t>J</a:t>
            </a:r>
            <a:r>
              <a:rPr lang="en-US" dirty="0"/>
              <a:t> </a:t>
            </a:r>
          </a:p>
        </p:txBody>
      </p:sp>
      <p:pic>
        <p:nvPicPr>
          <p:cNvPr id="263172" name="Picture 4" descr="3D projections only copy enlarged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1188310"/>
            <a:ext cx="5334000" cy="49799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86648807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B89DEFD1-BFFB-9F47-AE8A-A5F9D0D9D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Probing H</a:t>
            </a:r>
            <a:r>
              <a:rPr lang="en-US" baseline="-25000" dirty="0"/>
              <a:t>c2</a:t>
            </a:r>
            <a:r>
              <a:rPr lang="en-US" dirty="0"/>
              <a:t>(</a:t>
            </a:r>
            <a:r>
              <a:rPr lang="en-US" dirty="0">
                <a:latin typeface="Symbol" charset="2"/>
              </a:rPr>
              <a:t>e</a:t>
            </a:r>
            <a:r>
              <a:rPr lang="en-US" dirty="0"/>
              <a:t>) or </a:t>
            </a:r>
            <a:r>
              <a:rPr lang="en-US" dirty="0" err="1"/>
              <a:t>I</a:t>
            </a:r>
            <a:r>
              <a:rPr lang="en-US" baseline="-25000" dirty="0" err="1"/>
              <a:t>c</a:t>
            </a:r>
            <a:r>
              <a:rPr lang="en-US" dirty="0"/>
              <a:t>(</a:t>
            </a:r>
            <a:r>
              <a:rPr lang="en-US" dirty="0">
                <a:latin typeface="Symbol" charset="2"/>
              </a:rPr>
              <a:t>e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DD0D9-4CF5-CE40-8D21-961FDFD49E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has </a:t>
            </a:r>
            <a:r>
              <a:rPr lang="en-US" i="1" dirty="0">
                <a:solidFill>
                  <a:schemeClr val="tx1"/>
                </a:solidFill>
              </a:rPr>
              <a:t>due to sub-lattice instability </a:t>
            </a:r>
            <a:r>
              <a:rPr lang="en-US" dirty="0"/>
              <a:t>a relatively high sensitivity to strain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54DA16-1772-204C-88FC-46E8A2560E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B00BA7-9416-1F42-A5DB-99C213F576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0542" y="1696532"/>
            <a:ext cx="5698848" cy="44632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C77852B-73BF-9C4C-8158-A39E611B4C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044" y="1696532"/>
            <a:ext cx="4850669" cy="42717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9D4863C-E446-A344-80E7-486E3FBECF3C}"/>
              </a:ext>
            </a:extLst>
          </p:cNvPr>
          <p:cNvSpPr txBox="1"/>
          <p:nvPr/>
        </p:nvSpPr>
        <p:spPr>
          <a:xfrm>
            <a:off x="1791730" y="6220908"/>
            <a:ext cx="2578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Compared to other LTS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245815-3C9B-964F-8C95-8AF469A136B6}"/>
              </a:ext>
            </a:extLst>
          </p:cNvPr>
          <p:cNvSpPr txBox="1"/>
          <p:nvPr/>
        </p:nvSpPr>
        <p:spPr>
          <a:xfrm>
            <a:off x="7530734" y="6220908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Compared to HTS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3600BB-91A0-6F49-9512-1BC5166D9B0C}"/>
              </a:ext>
            </a:extLst>
          </p:cNvPr>
          <p:cNvSpPr txBox="1"/>
          <p:nvPr/>
        </p:nvSpPr>
        <p:spPr>
          <a:xfrm>
            <a:off x="1346159" y="1243191"/>
            <a:ext cx="34696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Godeke</a:t>
            </a:r>
            <a:r>
              <a:rPr lang="en-US" sz="1400" dirty="0"/>
              <a:t>, Hellman, ten Kate, </a:t>
            </a:r>
            <a:r>
              <a:rPr lang="en-US" sz="1400" dirty="0" err="1"/>
              <a:t>Mentink</a:t>
            </a:r>
            <a:endParaRPr lang="en-US" sz="1400" dirty="0"/>
          </a:p>
          <a:p>
            <a:r>
              <a:rPr lang="en-US" sz="1400" i="1" dirty="0" err="1"/>
              <a:t>Supercond</a:t>
            </a:r>
            <a:r>
              <a:rPr lang="en-US" sz="1400" i="1" dirty="0"/>
              <a:t>. Sci. </a:t>
            </a:r>
            <a:r>
              <a:rPr lang="en-US" sz="1400" i="1" dirty="0" err="1"/>
              <a:t>Techn</a:t>
            </a:r>
            <a:r>
              <a:rPr lang="en-US" sz="1400" i="1" dirty="0"/>
              <a:t>.</a:t>
            </a:r>
            <a:r>
              <a:rPr lang="en-US" sz="1400" dirty="0"/>
              <a:t> </a:t>
            </a:r>
            <a:r>
              <a:rPr lang="en-US" sz="1400" b="1" dirty="0"/>
              <a:t>31</a:t>
            </a:r>
            <a:r>
              <a:rPr lang="en-US" sz="1400" dirty="0"/>
              <a:t> 105011 (2018)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F0DF3F-D9D0-3B4F-A7D7-55E1D35B4A3D}"/>
              </a:ext>
            </a:extLst>
          </p:cNvPr>
          <p:cNvSpPr txBox="1"/>
          <p:nvPr/>
        </p:nvSpPr>
        <p:spPr>
          <a:xfrm>
            <a:off x="6818006" y="1207227"/>
            <a:ext cx="2825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Bottura</a:t>
            </a:r>
            <a:r>
              <a:rPr lang="en-US" sz="1400" dirty="0"/>
              <a:t>, </a:t>
            </a:r>
            <a:r>
              <a:rPr lang="en-US" sz="1400" dirty="0" err="1"/>
              <a:t>Godeke</a:t>
            </a:r>
            <a:endParaRPr lang="en-US" sz="1400" dirty="0"/>
          </a:p>
          <a:p>
            <a:r>
              <a:rPr lang="en-US" sz="1400" i="1" dirty="0"/>
              <a:t>Rev. Acc. Sci. </a:t>
            </a:r>
            <a:r>
              <a:rPr lang="en-US" sz="1400" i="1" dirty="0" err="1"/>
              <a:t>Techn</a:t>
            </a:r>
            <a:r>
              <a:rPr lang="en-US" sz="1400" i="1" dirty="0"/>
              <a:t>.</a:t>
            </a:r>
            <a:r>
              <a:rPr lang="en-US" sz="1400" dirty="0"/>
              <a:t> </a:t>
            </a:r>
            <a:r>
              <a:rPr lang="en-US" sz="1400" b="1" dirty="0"/>
              <a:t>5</a:t>
            </a:r>
            <a:r>
              <a:rPr lang="en-US" sz="1400" dirty="0"/>
              <a:t> 25 (2012)</a:t>
            </a:r>
          </a:p>
        </p:txBody>
      </p:sp>
    </p:spTree>
    <p:extLst>
      <p:ext uri="{BB962C8B-B14F-4D97-AF65-F5344CB8AC3E}">
        <p14:creationId xmlns:p14="http://schemas.microsoft.com/office/powerpoint/2010/main" val="28260628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ABBB6-5DE5-D548-89E3-19482A5D8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Fundamental origin of high strain sensitivity of Nb</a:t>
            </a:r>
            <a:r>
              <a:rPr lang="en-US" baseline="-25000" dirty="0"/>
              <a:t>3</a:t>
            </a:r>
            <a:r>
              <a:rPr lang="en-US" dirty="0"/>
              <a:t>Sn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28E566-24E1-CB4B-ADD8-C3588F1AB3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Ab-initio calculations + GLAG microscopic theory + experiments (</a:t>
            </a:r>
            <a:r>
              <a:rPr lang="en-US" dirty="0" err="1"/>
              <a:t>Mentink</a:t>
            </a:r>
            <a:r>
              <a:rPr lang="en-US" dirty="0"/>
              <a:t> PhD)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14C7D9-DA36-164A-AC5F-381A86EA72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A26711-101A-6147-A200-2762400557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90" y="1773365"/>
            <a:ext cx="3353443" cy="35040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7654C7-F185-D440-93D3-B111CB0BF1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2747" y="2129927"/>
            <a:ext cx="4547907" cy="29317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65F3D7B-68C5-494A-A2A9-91ABA42DC6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1384" y="2092480"/>
            <a:ext cx="3781167" cy="292885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F0A4A17-F9DC-AD46-ADEE-5B16543E5686}"/>
              </a:ext>
            </a:extLst>
          </p:cNvPr>
          <p:cNvSpPr txBox="1"/>
          <p:nvPr/>
        </p:nvSpPr>
        <p:spPr>
          <a:xfrm>
            <a:off x="4151898" y="1290148"/>
            <a:ext cx="34696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Godeke</a:t>
            </a:r>
            <a:r>
              <a:rPr lang="en-US" sz="1400" dirty="0"/>
              <a:t>, Hellman, ten Kate, </a:t>
            </a:r>
            <a:r>
              <a:rPr lang="en-US" sz="1400" dirty="0" err="1"/>
              <a:t>Mentink</a:t>
            </a:r>
            <a:endParaRPr lang="en-US" sz="1400" dirty="0"/>
          </a:p>
          <a:p>
            <a:r>
              <a:rPr lang="en-US" sz="1400" i="1" dirty="0" err="1"/>
              <a:t>Supercond</a:t>
            </a:r>
            <a:r>
              <a:rPr lang="en-US" sz="1400" i="1" dirty="0"/>
              <a:t>. Sci. </a:t>
            </a:r>
            <a:r>
              <a:rPr lang="en-US" sz="1400" i="1" dirty="0" err="1"/>
              <a:t>Techn</a:t>
            </a:r>
            <a:r>
              <a:rPr lang="en-US" sz="1400" i="1" dirty="0"/>
              <a:t>.</a:t>
            </a:r>
            <a:r>
              <a:rPr lang="en-US" sz="1400" dirty="0"/>
              <a:t> </a:t>
            </a:r>
            <a:r>
              <a:rPr lang="en-US" sz="1400" b="1" dirty="0"/>
              <a:t>31</a:t>
            </a:r>
            <a:r>
              <a:rPr lang="en-US" sz="1400" dirty="0"/>
              <a:t> 105011 (2018)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582A5A-41E6-4D49-A7B1-CC4E9BA32302}"/>
              </a:ext>
            </a:extLst>
          </p:cNvPr>
          <p:cNvSpPr txBox="1"/>
          <p:nvPr/>
        </p:nvSpPr>
        <p:spPr>
          <a:xfrm>
            <a:off x="148090" y="5425974"/>
            <a:ext cx="3352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Electron DOS collapses</a:t>
            </a:r>
          </a:p>
          <a:p>
            <a:r>
              <a:rPr lang="en-US" dirty="0">
                <a:solidFill>
                  <a:schemeClr val="tx2"/>
                </a:solidFill>
              </a:rPr>
              <a:t>causing reduced SC properties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DAAF94-5417-C74E-895C-B627822CDB4D}"/>
              </a:ext>
            </a:extLst>
          </p:cNvPr>
          <p:cNvSpPr txBox="1"/>
          <p:nvPr/>
        </p:nvSpPr>
        <p:spPr>
          <a:xfrm>
            <a:off x="4365213" y="5277371"/>
            <a:ext cx="33778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Strain sensitivity is for 80%</a:t>
            </a:r>
          </a:p>
          <a:p>
            <a:r>
              <a:rPr lang="en-US" dirty="0">
                <a:solidFill>
                  <a:schemeClr val="tx2"/>
                </a:solidFill>
              </a:rPr>
              <a:t>caused by electronic properties</a:t>
            </a:r>
          </a:p>
          <a:p>
            <a:r>
              <a:rPr lang="en-US" dirty="0">
                <a:solidFill>
                  <a:schemeClr val="tx2"/>
                </a:solidFill>
              </a:rPr>
              <a:t>20% is cause by phonons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63D28F-84E3-8240-94FD-07459283BE98}"/>
              </a:ext>
            </a:extLst>
          </p:cNvPr>
          <p:cNvSpPr txBox="1"/>
          <p:nvPr/>
        </p:nvSpPr>
        <p:spPr>
          <a:xfrm>
            <a:off x="8291384" y="5277371"/>
            <a:ext cx="39934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Electron DOS as proxy for sensitivity:</a:t>
            </a:r>
          </a:p>
          <a:p>
            <a:r>
              <a:rPr lang="en-US" dirty="0">
                <a:solidFill>
                  <a:schemeClr val="tx2"/>
                </a:solidFill>
              </a:rPr>
              <a:t>Sub-lattice distortion causes</a:t>
            </a:r>
          </a:p>
          <a:p>
            <a:r>
              <a:rPr lang="en-US" dirty="0">
                <a:solidFill>
                  <a:schemeClr val="tx2"/>
                </a:solidFill>
              </a:rPr>
              <a:t>large strain sensitivity</a:t>
            </a:r>
          </a:p>
        </p:txBody>
      </p:sp>
    </p:spTree>
    <p:extLst>
      <p:ext uri="{BB962C8B-B14F-4D97-AF65-F5344CB8AC3E}">
        <p14:creationId xmlns:p14="http://schemas.microsoft.com/office/powerpoint/2010/main" val="39550520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76EC2-10F5-AE40-945E-CC4FE41CA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</a:t>
            </a:r>
            <a:r>
              <a:rPr lang="en-US" dirty="0" err="1"/>
              <a:t>I</a:t>
            </a:r>
            <a:r>
              <a:rPr lang="en-US" baseline="-25000" dirty="0" err="1"/>
              <a:t>c</a:t>
            </a:r>
            <a:r>
              <a:rPr lang="en-US" dirty="0"/>
              <a:t>(</a:t>
            </a:r>
            <a:r>
              <a:rPr lang="en-US" dirty="0">
                <a:latin typeface="Symbol" charset="2"/>
              </a:rPr>
              <a:t>e</a:t>
            </a:r>
            <a:r>
              <a:rPr lang="en-US" dirty="0"/>
              <a:t>) 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32D70E-59BB-1947-88A4-A8EB92787E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Tensile tests on short wire sections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A44950-876C-844C-BBD8-821225112A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4F836-7789-5C48-BAE2-DB4A8C54B85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1364CC-9565-8946-A9EB-899342DF3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84" y="1647395"/>
            <a:ext cx="5321405" cy="43703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EBE67F-5FB1-3240-A66C-FDB4F5379C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6005" y="139258"/>
            <a:ext cx="4461818" cy="66020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B30E40C-343B-5B4D-A96E-B76A0D5B8E19}"/>
              </a:ext>
            </a:extLst>
          </p:cNvPr>
          <p:cNvSpPr txBox="1"/>
          <p:nvPr/>
        </p:nvSpPr>
        <p:spPr>
          <a:xfrm>
            <a:off x="1824793" y="6062813"/>
            <a:ext cx="2229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Ekin</a:t>
            </a:r>
            <a:endParaRPr lang="en-US" sz="1400" dirty="0"/>
          </a:p>
          <a:p>
            <a:r>
              <a:rPr lang="en-US" sz="1400" i="1" dirty="0"/>
              <a:t>Cryogenics</a:t>
            </a:r>
            <a:r>
              <a:rPr lang="en-US" sz="1400" dirty="0"/>
              <a:t> </a:t>
            </a:r>
            <a:r>
              <a:rPr lang="en-US" sz="1400" b="1" dirty="0"/>
              <a:t>20</a:t>
            </a:r>
            <a:r>
              <a:rPr lang="en-US" sz="1400" dirty="0"/>
              <a:t> 611 (1980)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813B55E-1764-6447-B59D-53DE7BD4D853}"/>
              </a:ext>
            </a:extLst>
          </p:cNvPr>
          <p:cNvSpPr/>
          <p:nvPr/>
        </p:nvSpPr>
        <p:spPr>
          <a:xfrm>
            <a:off x="7757160" y="213400"/>
            <a:ext cx="2227100" cy="608165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BA5AD3-B2BE-7B41-87ED-46FBF0B8CC14}"/>
              </a:ext>
            </a:extLst>
          </p:cNvPr>
          <p:cNvSpPr txBox="1"/>
          <p:nvPr/>
        </p:nvSpPr>
        <p:spPr>
          <a:xfrm>
            <a:off x="9984260" y="1463037"/>
            <a:ext cx="21852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OK for fine-filament</a:t>
            </a:r>
          </a:p>
          <a:p>
            <a:r>
              <a:rPr lang="en-US" dirty="0">
                <a:solidFill>
                  <a:schemeClr val="tx2"/>
                </a:solidFill>
              </a:rPr>
              <a:t>bronze, but modern</a:t>
            </a:r>
          </a:p>
          <a:p>
            <a:r>
              <a:rPr lang="en-US" dirty="0">
                <a:solidFill>
                  <a:schemeClr val="tx2"/>
                </a:solidFill>
              </a:rPr>
              <a:t>high-</a:t>
            </a:r>
            <a:r>
              <a:rPr lang="en-US" dirty="0" err="1">
                <a:solidFill>
                  <a:schemeClr val="tx2"/>
                </a:solidFill>
              </a:rPr>
              <a:t>J</a:t>
            </a:r>
            <a:r>
              <a:rPr lang="en-US" baseline="-25000" dirty="0" err="1">
                <a:solidFill>
                  <a:schemeClr val="tx2"/>
                </a:solidFill>
              </a:rPr>
              <a:t>c</a:t>
            </a:r>
            <a:r>
              <a:rPr lang="en-US" dirty="0">
                <a:solidFill>
                  <a:schemeClr val="tx2"/>
                </a:solidFill>
              </a:rPr>
              <a:t> wires break</a:t>
            </a:r>
          </a:p>
          <a:p>
            <a:r>
              <a:rPr lang="en-US" dirty="0">
                <a:solidFill>
                  <a:schemeClr val="tx2"/>
                </a:solidFill>
              </a:rPr>
              <a:t>in this region</a:t>
            </a:r>
          </a:p>
        </p:txBody>
      </p:sp>
    </p:spTree>
    <p:extLst>
      <p:ext uri="{BB962C8B-B14F-4D97-AF65-F5344CB8AC3E}">
        <p14:creationId xmlns:p14="http://schemas.microsoft.com/office/powerpoint/2010/main" val="13894518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University of Twente, early 1990’s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MSUT: An 11 T Nb</a:t>
            </a:r>
            <a:r>
              <a:rPr lang="en-US" baseline="-25000" dirty="0"/>
              <a:t>3</a:t>
            </a:r>
            <a:r>
              <a:rPr lang="en-US" dirty="0"/>
              <a:t>Sn dipole magnet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4294967295"/>
          </p:nvPr>
        </p:nvSpPr>
        <p:spPr>
          <a:xfrm>
            <a:off x="6535613" y="533400"/>
            <a:ext cx="5214772" cy="6248400"/>
          </a:xfrm>
        </p:spPr>
        <p:txBody>
          <a:bodyPr/>
          <a:lstStyle/>
          <a:p>
            <a:r>
              <a:rPr lang="en-US" dirty="0"/>
              <a:t>Supporting R&amp;D: </a:t>
            </a:r>
            <a:r>
              <a:rPr lang="en-US" dirty="0" err="1"/>
              <a:t>I</a:t>
            </a:r>
            <a:r>
              <a:rPr lang="en-US" baseline="-25000" dirty="0" err="1"/>
              <a:t>c</a:t>
            </a:r>
            <a:r>
              <a:rPr lang="en-US" dirty="0"/>
              <a:t>(strain, stress)</a:t>
            </a:r>
          </a:p>
          <a:p>
            <a:pPr lvl="1"/>
            <a:r>
              <a:rPr lang="en-US" sz="1800" dirty="0"/>
              <a:t>Nb</a:t>
            </a:r>
            <a:r>
              <a:rPr lang="en-US" sz="1800" baseline="-25000" dirty="0"/>
              <a:t>3</a:t>
            </a:r>
            <a:r>
              <a:rPr lang="en-US" sz="1800" dirty="0"/>
              <a:t>Sn cables under load: </a:t>
            </a:r>
            <a:r>
              <a:rPr lang="en-US" sz="1800" dirty="0" err="1"/>
              <a:t>I</a:t>
            </a:r>
            <a:r>
              <a:rPr lang="en-US" sz="1800" baseline="-25000" dirty="0" err="1"/>
              <a:t>c</a:t>
            </a:r>
            <a:r>
              <a:rPr lang="en-US" sz="1800" dirty="0"/>
              <a:t>(H,F</a:t>
            </a:r>
            <a:r>
              <a:rPr lang="en-US" sz="1800" baseline="-25000" dirty="0"/>
              <a:t>⊥</a:t>
            </a:r>
            <a:r>
              <a:rPr lang="en-US" sz="1800" dirty="0"/>
              <a:t>)</a:t>
            </a:r>
          </a:p>
          <a:p>
            <a:pPr lvl="1"/>
            <a:endParaRPr lang="en-US" dirty="0"/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4740" y="1218573"/>
            <a:ext cx="1761231" cy="2058825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4" name="Picture 13" descr="Nb3Sn-dipole-fields-vs-yea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726" y="3616413"/>
            <a:ext cx="4328746" cy="297482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166234" y="3474480"/>
            <a:ext cx="2753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latin typeface="Calibri"/>
                <a:cs typeface="Calibri"/>
              </a:rPr>
              <a:t>Dietderich</a:t>
            </a:r>
            <a:r>
              <a:rPr lang="en-US" sz="1000" dirty="0">
                <a:latin typeface="Calibri"/>
                <a:cs typeface="Calibri"/>
              </a:rPr>
              <a:t> and Godeke, </a:t>
            </a:r>
            <a:r>
              <a:rPr lang="en-US" sz="1000" i="1" dirty="0">
                <a:latin typeface="Calibri"/>
                <a:cs typeface="Calibri"/>
              </a:rPr>
              <a:t>Cryogenics</a:t>
            </a:r>
            <a:r>
              <a:rPr lang="en-US" sz="1000" dirty="0">
                <a:latin typeface="Calibri"/>
                <a:cs typeface="Calibri"/>
              </a:rPr>
              <a:t> </a:t>
            </a:r>
            <a:r>
              <a:rPr lang="en-US" sz="1000" b="1" dirty="0">
                <a:latin typeface="Calibri"/>
                <a:cs typeface="Calibri"/>
              </a:rPr>
              <a:t>48</a:t>
            </a:r>
            <a:r>
              <a:rPr lang="en-US" sz="1000" dirty="0">
                <a:latin typeface="Calibri"/>
                <a:cs typeface="Calibri"/>
              </a:rPr>
              <a:t> 331 (2008)</a:t>
            </a:r>
          </a:p>
        </p:txBody>
      </p:sp>
      <p:sp>
        <p:nvSpPr>
          <p:cNvPr id="16" name="Donut 15"/>
          <p:cNvSpPr/>
          <p:nvPr/>
        </p:nvSpPr>
        <p:spPr>
          <a:xfrm>
            <a:off x="2802926" y="4454612"/>
            <a:ext cx="1219200" cy="533400"/>
          </a:xfrm>
          <a:prstGeom prst="donut">
            <a:avLst>
              <a:gd name="adj" fmla="val 4689"/>
            </a:avLst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8" name="Picture 17" descr="2 comp trekbank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1" y="4638258"/>
            <a:ext cx="2381995" cy="21336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28370" y="1907656"/>
            <a:ext cx="23407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/>
                <a:cs typeface="Calibri"/>
              </a:rPr>
              <a:t>den </a:t>
            </a:r>
            <a:r>
              <a:rPr lang="en-US" sz="1000" dirty="0" err="1">
                <a:latin typeface="Calibri"/>
                <a:cs typeface="Calibri"/>
              </a:rPr>
              <a:t>Ouden</a:t>
            </a:r>
            <a:r>
              <a:rPr lang="en-US" sz="1000" dirty="0">
                <a:latin typeface="Calibri"/>
                <a:cs typeface="Calibri"/>
              </a:rPr>
              <a:t>, </a:t>
            </a:r>
            <a:r>
              <a:rPr lang="en-US" sz="1000" i="1" dirty="0">
                <a:latin typeface="Calibri"/>
                <a:cs typeface="Calibri"/>
              </a:rPr>
              <a:t>et al.</a:t>
            </a:r>
            <a:r>
              <a:rPr lang="en-US" sz="1000" dirty="0">
                <a:latin typeface="Calibri"/>
                <a:cs typeface="Calibri"/>
              </a:rPr>
              <a:t>,</a:t>
            </a:r>
          </a:p>
          <a:p>
            <a:r>
              <a:rPr lang="en-US" sz="1000" i="1" dirty="0">
                <a:latin typeface="Calibri"/>
                <a:cs typeface="Calibri"/>
              </a:rPr>
              <a:t>IEEE Trans. Appl. </a:t>
            </a:r>
            <a:r>
              <a:rPr lang="en-US" sz="1000" i="1" dirty="0" err="1">
                <a:latin typeface="Calibri"/>
                <a:cs typeface="Calibri"/>
              </a:rPr>
              <a:t>Supercond</a:t>
            </a:r>
            <a:r>
              <a:rPr lang="en-US" sz="1000" i="1" dirty="0">
                <a:latin typeface="Calibri"/>
                <a:cs typeface="Calibri"/>
              </a:rPr>
              <a:t>.</a:t>
            </a:r>
            <a:r>
              <a:rPr lang="en-US" sz="1000" dirty="0">
                <a:latin typeface="Calibri"/>
                <a:cs typeface="Calibri"/>
              </a:rPr>
              <a:t> </a:t>
            </a:r>
            <a:r>
              <a:rPr lang="en-US" sz="1000" b="1" dirty="0">
                <a:latin typeface="Calibri"/>
                <a:cs typeface="Calibri"/>
              </a:rPr>
              <a:t>7</a:t>
            </a:r>
            <a:r>
              <a:rPr lang="en-US" sz="1000" dirty="0">
                <a:latin typeface="Calibri"/>
                <a:cs typeface="Calibri"/>
              </a:rPr>
              <a:t> 733 (1997)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187729" y="5705058"/>
            <a:ext cx="2808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ten Haken, Godeke, ten Kate,</a:t>
            </a:r>
          </a:p>
          <a:p>
            <a:r>
              <a:rPr lang="en-US" sz="1200" i="1" dirty="0">
                <a:latin typeface="Calibri"/>
                <a:cs typeface="Calibri"/>
              </a:rPr>
              <a:t>IEEE Trans Appl. </a:t>
            </a:r>
            <a:r>
              <a:rPr lang="en-US" sz="1200" i="1" dirty="0" err="1">
                <a:latin typeface="Calibri"/>
                <a:cs typeface="Calibri"/>
              </a:rPr>
              <a:t>Supercond</a:t>
            </a:r>
            <a:r>
              <a:rPr lang="en-US" sz="1200" i="1" dirty="0">
                <a:latin typeface="Calibri"/>
                <a:cs typeface="Calibri"/>
              </a:rPr>
              <a:t>.</a:t>
            </a:r>
            <a:r>
              <a:rPr lang="en-US" sz="1200" dirty="0">
                <a:latin typeface="Calibri"/>
                <a:cs typeface="Calibri"/>
              </a:rPr>
              <a:t> </a:t>
            </a:r>
            <a:r>
              <a:rPr lang="en-US" sz="1200" b="1" dirty="0">
                <a:latin typeface="Calibri"/>
                <a:cs typeface="Calibri"/>
              </a:rPr>
              <a:t>3</a:t>
            </a:r>
            <a:r>
              <a:rPr lang="en-US" sz="1200" dirty="0">
                <a:latin typeface="Calibri"/>
                <a:cs typeface="Calibri"/>
              </a:rPr>
              <a:t> 1273 (1993)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239996" y="2058138"/>
            <a:ext cx="1968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latin typeface="Calibri"/>
                <a:cs typeface="Calibri"/>
              </a:rPr>
              <a:t>Boschman</a:t>
            </a:r>
            <a:r>
              <a:rPr lang="en-US" sz="1000" dirty="0">
                <a:latin typeface="Calibri"/>
                <a:cs typeface="Calibri"/>
              </a:rPr>
              <a:t>, </a:t>
            </a:r>
            <a:r>
              <a:rPr lang="en-US" sz="1000" i="1" dirty="0">
                <a:latin typeface="Calibri"/>
                <a:cs typeface="Calibri"/>
              </a:rPr>
              <a:t>et al.</a:t>
            </a:r>
          </a:p>
          <a:p>
            <a:r>
              <a:rPr lang="en-US" sz="1000" dirty="0">
                <a:latin typeface="Calibri"/>
                <a:cs typeface="Calibri"/>
              </a:rPr>
              <a:t> </a:t>
            </a:r>
            <a:r>
              <a:rPr lang="en-US" sz="1000" i="1" dirty="0">
                <a:latin typeface="Calibri"/>
                <a:cs typeface="Calibri"/>
              </a:rPr>
              <a:t>IEEE Trans. </a:t>
            </a:r>
            <a:r>
              <a:rPr lang="en-US" sz="1000" i="1" dirty="0" err="1">
                <a:latin typeface="Calibri"/>
                <a:cs typeface="Calibri"/>
              </a:rPr>
              <a:t>Magn</a:t>
            </a:r>
            <a:r>
              <a:rPr lang="en-US" sz="1000" i="1" dirty="0">
                <a:latin typeface="Calibri"/>
                <a:cs typeface="Calibri"/>
              </a:rPr>
              <a:t>.</a:t>
            </a:r>
            <a:r>
              <a:rPr lang="en-US" sz="1000" dirty="0">
                <a:latin typeface="Calibri"/>
                <a:cs typeface="Calibri"/>
              </a:rPr>
              <a:t> </a:t>
            </a:r>
            <a:r>
              <a:rPr lang="en-US" sz="1000" b="1" dirty="0">
                <a:latin typeface="Calibri"/>
                <a:cs typeface="Calibri"/>
              </a:rPr>
              <a:t>27</a:t>
            </a:r>
            <a:r>
              <a:rPr lang="en-US" sz="1000" dirty="0">
                <a:latin typeface="Calibri"/>
                <a:cs typeface="Calibri"/>
              </a:rPr>
              <a:t> 1829 (1991)</a:t>
            </a:r>
          </a:p>
        </p:txBody>
      </p:sp>
      <p:sp>
        <p:nvSpPr>
          <p:cNvPr id="24" name="Content Placeholder 11"/>
          <p:cNvSpPr txBox="1">
            <a:spLocks/>
          </p:cNvSpPr>
          <p:nvPr/>
        </p:nvSpPr>
        <p:spPr bwMode="auto">
          <a:xfrm>
            <a:off x="7024817" y="4240428"/>
            <a:ext cx="4419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defRPr sz="2000" b="0">
                <a:solidFill>
                  <a:srgbClr val="1C3F61"/>
                </a:solidFill>
                <a:latin typeface="Calibri"/>
                <a:ea typeface="+mn-ea"/>
                <a:cs typeface="Calibri"/>
              </a:defRPr>
            </a:lvl1pPr>
            <a:lvl2pPr marL="169863" indent="-169863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Calibri"/>
                <a:ea typeface="ＭＳ Ｐゴシック" pitchFamily="-106" charset="-128"/>
                <a:cs typeface="Calibri"/>
              </a:defRPr>
            </a:lvl2pPr>
            <a:lvl3pPr marL="403225" indent="-233363" algn="l" rtl="0" fontAlgn="base">
              <a:spcBef>
                <a:spcPct val="20000"/>
              </a:spcBef>
              <a:spcAft>
                <a:spcPct val="0"/>
              </a:spcAft>
              <a:buFont typeface="Arial" pitchFamily="-106" charset="0"/>
              <a:buChar char="–"/>
              <a:defRPr sz="1800">
                <a:solidFill>
                  <a:schemeClr val="tx1"/>
                </a:solidFill>
                <a:latin typeface="Calibri"/>
                <a:ea typeface="ＭＳ Ｐゴシック" pitchFamily="-106" charset="-128"/>
                <a:cs typeface="Calibri"/>
              </a:defRPr>
            </a:lvl3pPr>
            <a:lvl4pPr marL="573088" indent="-169863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Calibri"/>
                <a:ea typeface="ＭＳ Ｐゴシック" pitchFamily="-106" charset="-128"/>
                <a:cs typeface="Calibri"/>
              </a:defRPr>
            </a:lvl4pPr>
            <a:lvl5pPr marL="742950" indent="-169863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Calibri"/>
                <a:ea typeface="ＭＳ Ｐゴシック" pitchFamily="-106" charset="-128"/>
                <a:cs typeface="Calibri"/>
              </a:defRPr>
            </a:lvl5pPr>
            <a:lvl6pPr marL="1600200" indent="-173038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057400" indent="-173038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2514600" indent="-173038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2971800" indent="-173038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lvl="1"/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tapes under load: </a:t>
            </a:r>
            <a:r>
              <a:rPr lang="en-US" dirty="0" err="1"/>
              <a:t>I</a:t>
            </a:r>
            <a:r>
              <a:rPr lang="en-US" baseline="-25000" dirty="0" err="1"/>
              <a:t>c</a:t>
            </a:r>
            <a:r>
              <a:rPr lang="en-US" dirty="0"/>
              <a:t>(H,F</a:t>
            </a:r>
            <a:r>
              <a:rPr lang="en-US" baseline="-25000" dirty="0"/>
              <a:t>⊥</a:t>
            </a:r>
            <a:r>
              <a:rPr lang="en-US" dirty="0"/>
              <a:t>,</a:t>
            </a:r>
            <a:r>
              <a:rPr lang="en-US" dirty="0" err="1">
                <a:latin typeface="Symbol" charset="2"/>
                <a:cs typeface="Symbol" charset="2"/>
              </a:rPr>
              <a:t>e</a:t>
            </a:r>
            <a:r>
              <a:rPr lang="en-US" baseline="-25000" dirty="0" err="1"/>
              <a:t>axial</a:t>
            </a:r>
            <a:r>
              <a:rPr lang="en-US" dirty="0"/>
              <a:t>)</a:t>
            </a:r>
          </a:p>
        </p:txBody>
      </p:sp>
      <p:pic>
        <p:nvPicPr>
          <p:cNvPr id="26" name="Picture 25" descr="twente-press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2800" y="1390492"/>
            <a:ext cx="1828800" cy="287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5642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992" t="18375" r="19284"/>
          <a:stretch/>
        </p:blipFill>
        <p:spPr bwMode="auto">
          <a:xfrm rot="10920000">
            <a:off x="10291150" y="1515702"/>
            <a:ext cx="1288330" cy="2065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1992: U-shaped bending springs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CTE Nb</a:t>
            </a:r>
            <a:r>
              <a:rPr lang="en-US" baseline="-25000" dirty="0"/>
              <a:t>3</a:t>
            </a:r>
            <a:r>
              <a:rPr lang="en-US" dirty="0"/>
              <a:t>Sn is low: Wires in compression</a:t>
            </a:r>
          </a:p>
          <a:p>
            <a:pPr lvl="1"/>
            <a:r>
              <a:rPr lang="en-US" sz="1800" dirty="0"/>
              <a:t>Look at compressive axial strain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6660292" y="533400"/>
            <a:ext cx="5531708" cy="6248400"/>
          </a:xfrm>
        </p:spPr>
        <p:txBody>
          <a:bodyPr/>
          <a:lstStyle/>
          <a:p>
            <a:r>
              <a:rPr lang="en-US" dirty="0"/>
              <a:t>Novel variable temperature</a:t>
            </a:r>
          </a:p>
          <a:p>
            <a:pPr lvl="1"/>
            <a:r>
              <a:rPr lang="en-US" sz="1800" dirty="0"/>
              <a:t>Flow cryostats have large time constants</a:t>
            </a:r>
          </a:p>
          <a:p>
            <a:pPr lvl="1"/>
            <a:r>
              <a:rPr lang="en-US" sz="1800" dirty="0"/>
              <a:t>Helium gas bubble under </a:t>
            </a:r>
            <a:r>
              <a:rPr lang="en-US" sz="1800" dirty="0" err="1"/>
              <a:t>Kapton</a:t>
            </a:r>
            <a:r>
              <a:rPr lang="en-US" sz="1800" dirty="0"/>
              <a:t> cup</a:t>
            </a:r>
          </a:p>
        </p:txBody>
      </p:sp>
      <p:pic>
        <p:nvPicPr>
          <p:cNvPr id="5" name="Picture 4" descr="Walters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161" y="1562708"/>
            <a:ext cx="2438400" cy="2870498"/>
          </a:xfrm>
          <a:prstGeom prst="rect">
            <a:avLst/>
          </a:prstGeom>
        </p:spPr>
      </p:pic>
      <p:pic>
        <p:nvPicPr>
          <p:cNvPr id="6" name="Picture 5" descr="utj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628" y="4393236"/>
            <a:ext cx="2590800" cy="22334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824" y="6328782"/>
            <a:ext cx="2808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ten Haken, Godeke, ten Kate,</a:t>
            </a:r>
          </a:p>
          <a:p>
            <a:r>
              <a:rPr lang="en-US" sz="1200" i="1" dirty="0">
                <a:latin typeface="Calibri"/>
                <a:cs typeface="Calibri"/>
              </a:rPr>
              <a:t>IEEE Trans Appl. </a:t>
            </a:r>
            <a:r>
              <a:rPr lang="en-US" sz="1200" i="1" dirty="0" err="1">
                <a:latin typeface="Calibri"/>
                <a:cs typeface="Calibri"/>
              </a:rPr>
              <a:t>Supercond</a:t>
            </a:r>
            <a:r>
              <a:rPr lang="en-US" sz="1200" i="1" dirty="0">
                <a:latin typeface="Calibri"/>
                <a:cs typeface="Calibri"/>
              </a:rPr>
              <a:t>.</a:t>
            </a:r>
            <a:r>
              <a:rPr lang="en-US" sz="1200" dirty="0">
                <a:latin typeface="Calibri"/>
                <a:cs typeface="Calibri"/>
              </a:rPr>
              <a:t> </a:t>
            </a:r>
            <a:r>
              <a:rPr lang="en-US" sz="1200" b="1" dirty="0">
                <a:latin typeface="Calibri"/>
                <a:cs typeface="Calibri"/>
              </a:rPr>
              <a:t>3</a:t>
            </a:r>
            <a:r>
              <a:rPr lang="en-US" sz="1200" dirty="0">
                <a:latin typeface="Calibri"/>
                <a:cs typeface="Calibri"/>
              </a:rPr>
              <a:t> 1273 (1993)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86722" y="2555021"/>
            <a:ext cx="1761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Walters, Davidson, Tuck,</a:t>
            </a:r>
          </a:p>
          <a:p>
            <a:r>
              <a:rPr lang="en-US" sz="1200" i="1" dirty="0">
                <a:latin typeface="Calibri"/>
                <a:cs typeface="Calibri"/>
              </a:rPr>
              <a:t>Cryogenics</a:t>
            </a:r>
            <a:r>
              <a:rPr lang="en-US" sz="1200" dirty="0">
                <a:latin typeface="Calibri"/>
                <a:cs typeface="Calibri"/>
              </a:rPr>
              <a:t> </a:t>
            </a:r>
            <a:r>
              <a:rPr lang="en-US" sz="1200" b="1" dirty="0">
                <a:latin typeface="Calibri"/>
                <a:cs typeface="Calibri"/>
              </a:rPr>
              <a:t>26</a:t>
            </a:r>
            <a:r>
              <a:rPr lang="en-US" sz="1200" dirty="0">
                <a:latin typeface="Calibri"/>
                <a:cs typeface="Calibri"/>
              </a:rPr>
              <a:t> 406 (1986)</a:t>
            </a:r>
          </a:p>
        </p:txBody>
      </p:sp>
      <p:pic>
        <p:nvPicPr>
          <p:cNvPr id="10" name="Picture 9" descr="IMG_148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4401" y="1524001"/>
            <a:ext cx="1439883" cy="195399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21262" y="1524001"/>
            <a:ext cx="23445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Godeke, </a:t>
            </a:r>
            <a:r>
              <a:rPr lang="en-US" sz="1200" i="1" dirty="0">
                <a:latin typeface="Calibri"/>
                <a:cs typeface="Calibri"/>
              </a:rPr>
              <a:t>Graduation Report </a:t>
            </a:r>
            <a:r>
              <a:rPr lang="en-US" sz="1200" dirty="0">
                <a:latin typeface="Calibri"/>
                <a:cs typeface="Calibri"/>
              </a:rPr>
              <a:t>(1992)</a:t>
            </a:r>
          </a:p>
        </p:txBody>
      </p:sp>
      <p:pic>
        <p:nvPicPr>
          <p:cNvPr id="22" name="Picture 21" descr="new doc_1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21654" y="1943205"/>
            <a:ext cx="1673961" cy="4683479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7281949" y="3523043"/>
            <a:ext cx="4873782" cy="3172599"/>
            <a:chOff x="2704185" y="2209800"/>
            <a:chExt cx="4873782" cy="3172599"/>
          </a:xfrm>
        </p:grpSpPr>
        <p:pic>
          <p:nvPicPr>
            <p:cNvPr id="25" name="Picture 24" descr="first Tc.pn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04185" y="2209800"/>
              <a:ext cx="4477763" cy="2895600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2895600" y="5105400"/>
              <a:ext cx="468236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/>
                  <a:cs typeface="Calibri"/>
                </a:rPr>
                <a:t>ten </a:t>
              </a:r>
              <a:r>
                <a:rPr lang="en-US" sz="1200" dirty="0" err="1">
                  <a:latin typeface="Calibri"/>
                  <a:cs typeface="Calibri"/>
                </a:rPr>
                <a:t>Haken</a:t>
              </a:r>
              <a:r>
                <a:rPr lang="en-US" sz="1200" dirty="0">
                  <a:latin typeface="Calibri"/>
                  <a:cs typeface="Calibri"/>
                </a:rPr>
                <a:t>, Godeke, ten Kate, </a:t>
              </a:r>
              <a:r>
                <a:rPr lang="en-US" sz="1200" i="1" dirty="0">
                  <a:latin typeface="Calibri"/>
                  <a:cs typeface="Calibri"/>
                </a:rPr>
                <a:t>IEEE Trans Appl. </a:t>
              </a:r>
              <a:r>
                <a:rPr lang="en-US" sz="1200" i="1" dirty="0" err="1">
                  <a:latin typeface="Calibri"/>
                  <a:cs typeface="Calibri"/>
                </a:rPr>
                <a:t>Supercond</a:t>
              </a:r>
              <a:r>
                <a:rPr lang="en-US" sz="1200" i="1" dirty="0">
                  <a:latin typeface="Calibri"/>
                  <a:cs typeface="Calibri"/>
                </a:rPr>
                <a:t>.</a:t>
              </a:r>
              <a:r>
                <a:rPr lang="en-US" sz="1200" dirty="0">
                  <a:latin typeface="Calibri"/>
                  <a:cs typeface="Calibri"/>
                </a:rPr>
                <a:t> </a:t>
              </a:r>
              <a:r>
                <a:rPr lang="en-US" sz="1200" b="1" dirty="0">
                  <a:latin typeface="Calibri"/>
                  <a:cs typeface="Calibri"/>
                </a:rPr>
                <a:t>5</a:t>
              </a:r>
              <a:r>
                <a:rPr lang="en-US" sz="1200" dirty="0">
                  <a:latin typeface="Calibri"/>
                  <a:cs typeface="Calibri"/>
                </a:rPr>
                <a:t> 1909 (1995)</a:t>
              </a: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3810000" y="3733800"/>
              <a:ext cx="1752600" cy="68580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0000"/>
                  </a:solidFill>
                  <a:latin typeface="Calibri"/>
                  <a:cs typeface="Calibri"/>
                </a:rPr>
                <a:t>First </a:t>
              </a:r>
              <a:r>
                <a:rPr lang="en-US" dirty="0" err="1">
                  <a:solidFill>
                    <a:srgbClr val="000000"/>
                  </a:solidFill>
                  <a:latin typeface="Calibri"/>
                  <a:cs typeface="Calibri"/>
                </a:rPr>
                <a:t>I</a:t>
              </a:r>
              <a:r>
                <a:rPr lang="en-US" baseline="-25000" dirty="0" err="1">
                  <a:solidFill>
                    <a:srgbClr val="000000"/>
                  </a:solidFill>
                  <a:latin typeface="Calibri"/>
                  <a:cs typeface="Calibri"/>
                </a:rPr>
                <a:t>c</a:t>
              </a:r>
              <a:r>
                <a:rPr lang="en-US" dirty="0">
                  <a:solidFill>
                    <a:srgbClr val="000000"/>
                  </a:solidFill>
                  <a:latin typeface="Calibri"/>
                  <a:cs typeface="Calibri"/>
                </a:rPr>
                <a:t>(</a:t>
              </a:r>
              <a:r>
                <a:rPr lang="en-US" dirty="0" err="1">
                  <a:solidFill>
                    <a:srgbClr val="000000"/>
                  </a:solidFill>
                  <a:latin typeface="Calibri"/>
                  <a:cs typeface="Calibri"/>
                </a:rPr>
                <a:t>H,</a:t>
              </a:r>
              <a:r>
                <a:rPr lang="en-US" dirty="0" err="1">
                  <a:solidFill>
                    <a:srgbClr val="000000"/>
                  </a:solidFill>
                  <a:latin typeface="Symbol" charset="2"/>
                  <a:cs typeface="Symbol" charset="2"/>
                </a:rPr>
                <a:t>e</a:t>
              </a:r>
              <a:r>
                <a:rPr lang="en-US" dirty="0">
                  <a:solidFill>
                    <a:srgbClr val="000000"/>
                  </a:solidFill>
                  <a:latin typeface="Calibri"/>
                  <a:cs typeface="Calibri"/>
                </a:rPr>
                <a:t>)</a:t>
              </a:r>
            </a:p>
            <a:p>
              <a:pPr algn="ctr"/>
              <a:r>
                <a:rPr lang="en-US" dirty="0">
                  <a:solidFill>
                    <a:srgbClr val="000000"/>
                  </a:solidFill>
                  <a:latin typeface="Calibri"/>
                  <a:cs typeface="Calibri"/>
                </a:rPr>
                <a:t>with variable T !</a:t>
              </a:r>
            </a:p>
          </p:txBody>
        </p:sp>
      </p:grpSp>
      <p:sp>
        <p:nvSpPr>
          <p:cNvPr id="27" name="Donut 26"/>
          <p:cNvSpPr/>
          <p:nvPr/>
        </p:nvSpPr>
        <p:spPr>
          <a:xfrm>
            <a:off x="2713028" y="4926636"/>
            <a:ext cx="990600" cy="457200"/>
          </a:xfrm>
          <a:prstGeom prst="donut">
            <a:avLst>
              <a:gd name="adj" fmla="val 10119"/>
            </a:avLst>
          </a:prstGeom>
          <a:solidFill>
            <a:srgbClr val="80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18FF1B-58F4-9244-8C52-4B0BFDEAD615}"/>
              </a:ext>
            </a:extLst>
          </p:cNvPr>
          <p:cNvSpPr txBox="1"/>
          <p:nvPr/>
        </p:nvSpPr>
        <p:spPr>
          <a:xfrm>
            <a:off x="77768" y="4741623"/>
            <a:ext cx="2518638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Soldering a sample</a:t>
            </a:r>
          </a:p>
          <a:p>
            <a:r>
              <a:rPr lang="en-US" dirty="0">
                <a:solidFill>
                  <a:schemeClr val="tx2"/>
                </a:solidFill>
              </a:rPr>
              <a:t>on a substrate enables</a:t>
            </a:r>
          </a:p>
          <a:p>
            <a:r>
              <a:rPr lang="en-US" dirty="0">
                <a:solidFill>
                  <a:schemeClr val="tx2"/>
                </a:solidFill>
              </a:rPr>
              <a:t>compression and</a:t>
            </a:r>
          </a:p>
          <a:p>
            <a:r>
              <a:rPr lang="en-US" dirty="0">
                <a:solidFill>
                  <a:schemeClr val="tx2"/>
                </a:solidFill>
              </a:rPr>
              <a:t>homogenizes strain</a:t>
            </a:r>
          </a:p>
        </p:txBody>
      </p:sp>
    </p:spTree>
    <p:extLst>
      <p:ext uri="{BB962C8B-B14F-4D97-AF65-F5344CB8AC3E}">
        <p14:creationId xmlns:p14="http://schemas.microsoft.com/office/powerpoint/2010/main" val="24995997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xray-strai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1380" y="2133600"/>
            <a:ext cx="3808624" cy="3873500"/>
          </a:xfrm>
          <a:prstGeom prst="rect">
            <a:avLst/>
          </a:prstGeom>
        </p:spPr>
      </p:pic>
      <p:pic>
        <p:nvPicPr>
          <p:cNvPr id="30" name="Picture 29" descr="xra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2599040"/>
            <a:ext cx="5865028" cy="3429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1996: Does the lattice strain follow externally applied strain?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Is solder strong enough to transfer close to 1% longitudinal strain?</a:t>
            </a:r>
          </a:p>
          <a:p>
            <a:pPr lvl="1"/>
            <a:r>
              <a:rPr lang="en-US" sz="1800" dirty="0"/>
              <a:t>Low temperature X-ray diffraction experiment on tape with exposed Nb</a:t>
            </a:r>
            <a:r>
              <a:rPr lang="en-US" sz="1800" baseline="-25000" dirty="0"/>
              <a:t>3</a:t>
            </a:r>
            <a:r>
              <a:rPr lang="en-US" sz="1800" dirty="0"/>
              <a:t>Sn</a:t>
            </a:r>
          </a:p>
        </p:txBody>
      </p:sp>
      <p:pic>
        <p:nvPicPr>
          <p:cNvPr id="13" name="Picture 12" descr="xray-u-top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4874" y="1612669"/>
            <a:ext cx="2736104" cy="1041862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V="1">
            <a:off x="7974230" y="3276600"/>
            <a:ext cx="3048000" cy="2438400"/>
          </a:xfrm>
          <a:prstGeom prst="line">
            <a:avLst/>
          </a:prstGeom>
          <a:ln>
            <a:solidFill>
              <a:srgbClr val="800000">
                <a:alpha val="40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903870" y="5867401"/>
            <a:ext cx="1889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Measured with strain gauge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3886200" y="6248400"/>
            <a:ext cx="4648200" cy="381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00"/>
                </a:solidFill>
                <a:latin typeface="Calibri"/>
                <a:cs typeface="Calibri"/>
              </a:rPr>
              <a:t>Lattice strain follows externally applied strain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3348" y="6005900"/>
            <a:ext cx="2181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ten Haken, Godeke, ten Kate,</a:t>
            </a:r>
          </a:p>
          <a:p>
            <a:r>
              <a:rPr lang="en-US" sz="1200" i="1" dirty="0">
                <a:latin typeface="Calibri"/>
                <a:cs typeface="Calibri"/>
              </a:rPr>
              <a:t>Adv. </a:t>
            </a:r>
            <a:r>
              <a:rPr lang="en-US" sz="1200" i="1" dirty="0" err="1">
                <a:latin typeface="Calibri"/>
                <a:cs typeface="Calibri"/>
              </a:rPr>
              <a:t>Cryo</a:t>
            </a:r>
            <a:r>
              <a:rPr lang="en-US" sz="1200" i="1" dirty="0">
                <a:latin typeface="Calibri"/>
                <a:cs typeface="Calibri"/>
              </a:rPr>
              <a:t>. Eng.</a:t>
            </a:r>
            <a:r>
              <a:rPr lang="en-US" sz="1200" dirty="0">
                <a:latin typeface="Calibri"/>
                <a:cs typeface="Calibri"/>
              </a:rPr>
              <a:t> </a:t>
            </a:r>
            <a:r>
              <a:rPr lang="en-US" sz="1200" b="1" dirty="0">
                <a:latin typeface="Calibri"/>
                <a:cs typeface="Calibri"/>
              </a:rPr>
              <a:t>42B</a:t>
            </a:r>
            <a:r>
              <a:rPr lang="en-US" sz="1200" dirty="0">
                <a:latin typeface="Calibri"/>
                <a:cs typeface="Calibri"/>
              </a:rPr>
              <a:t> 1463 (1997)</a:t>
            </a:r>
          </a:p>
        </p:txBody>
      </p:sp>
      <p:sp>
        <p:nvSpPr>
          <p:cNvPr id="22" name="TextBox 21"/>
          <p:cNvSpPr txBox="1"/>
          <p:nvPr/>
        </p:nvSpPr>
        <p:spPr>
          <a:xfrm rot="16200000">
            <a:off x="7044665" y="3672766"/>
            <a:ext cx="15265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Measured with x-rays</a:t>
            </a:r>
          </a:p>
        </p:txBody>
      </p:sp>
    </p:spTree>
    <p:extLst>
      <p:ext uri="{BB962C8B-B14F-4D97-AF65-F5344CB8AC3E}">
        <p14:creationId xmlns:p14="http://schemas.microsoft.com/office/powerpoint/2010/main" val="19246250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 animBg="1"/>
      <p:bldP spid="22" grpId="0"/>
    </p:bldLst>
  </p:timing>
</p:sld>
</file>

<file path=ppt/theme/theme1.xml><?xml version="1.0" encoding="utf-8"?>
<a:theme xmlns:a="http://schemas.openxmlformats.org/drawingml/2006/main" name="Office Theme">
  <a:themeElements>
    <a:clrScheme name="VARIAN RGBs PALETTE V2">
      <a:dk1>
        <a:srgbClr val="000000"/>
      </a:dk1>
      <a:lt1>
        <a:srgbClr val="FFFFFF"/>
      </a:lt1>
      <a:dk2>
        <a:srgbClr val="00A9E0"/>
      </a:dk2>
      <a:lt2>
        <a:srgbClr val="A3BAC3"/>
      </a:lt2>
      <a:accent1>
        <a:srgbClr val="00A9E0"/>
      </a:accent1>
      <a:accent2>
        <a:srgbClr val="A3BAC3"/>
      </a:accent2>
      <a:accent3>
        <a:srgbClr val="54565A"/>
      </a:accent3>
      <a:accent4>
        <a:srgbClr val="AEDAFB"/>
      </a:accent4>
      <a:accent5>
        <a:srgbClr val="D8DFE1"/>
      </a:accent5>
      <a:accent6>
        <a:srgbClr val="000000"/>
      </a:accent6>
      <a:hlink>
        <a:srgbClr val="00A8DF"/>
      </a:hlink>
      <a:folHlink>
        <a:srgbClr val="A3BAC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RIAN_STANDARD_TEMPLATE_external_110317" id="{C1056217-AE95-BA46-B72F-827785AA9772}" vid="{2D404A23-C218-E245-9021-C308F2CC839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2455</TotalTime>
  <Words>838</Words>
  <Application>Microsoft Macintosh PowerPoint</Application>
  <PresentationFormat>Widescreen</PresentationFormat>
  <Paragraphs>125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ＭＳ Ｐゴシック</vt:lpstr>
      <vt:lpstr>Arial</vt:lpstr>
      <vt:lpstr>Calibri</vt:lpstr>
      <vt:lpstr>Helvetica</vt:lpstr>
      <vt:lpstr>Mangal</vt:lpstr>
      <vt:lpstr>Symbol</vt:lpstr>
      <vt:lpstr>Times New Roman</vt:lpstr>
      <vt:lpstr>Wingdings</vt:lpstr>
      <vt:lpstr>Office Theme</vt:lpstr>
      <vt:lpstr>An Introduction to Axial Strain Characterization of Nb3Sn Wires</vt:lpstr>
      <vt:lpstr>Agenda</vt:lpstr>
      <vt:lpstr>Nb3Sn: Limits on T, H, and J</vt:lpstr>
      <vt:lpstr>Probing Hc2(e) or Ic(e)</vt:lpstr>
      <vt:lpstr>Fundamental origin of high strain sensitivity of Nb3Sn</vt:lpstr>
      <vt:lpstr>Early Ic(e) results</vt:lpstr>
      <vt:lpstr>University of Twente, early 1990’s</vt:lpstr>
      <vt:lpstr>1992: U-shaped bending springs</vt:lpstr>
      <vt:lpstr>1996: Does the lattice strain follow externally applied strain?</vt:lpstr>
      <vt:lpstr>1997: Variable temperature, Ti-6Al-4V U-spring for wires</vt:lpstr>
      <vt:lpstr>2002: Longer length strain experiments: “Pacman”</vt:lpstr>
      <vt:lpstr>2011: 0.1 mV/cm resolution possible on U-shaped springs</vt:lpstr>
      <vt:lpstr>Selected Axial Strain Devices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Cover Slide Without Photo – Title is 50 Points</dc:title>
  <dc:creator>Arno Godeke</dc:creator>
  <cp:lastModifiedBy>Arno Godeke</cp:lastModifiedBy>
  <cp:revision>295</cp:revision>
  <cp:lastPrinted>2018-06-17T15:13:09Z</cp:lastPrinted>
  <dcterms:created xsi:type="dcterms:W3CDTF">2018-06-15T09:49:43Z</dcterms:created>
  <dcterms:modified xsi:type="dcterms:W3CDTF">2018-10-11T16:13:49Z</dcterms:modified>
</cp:coreProperties>
</file>