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584" r:id="rId3"/>
    <p:sldId id="446" r:id="rId4"/>
    <p:sldId id="583" r:id="rId5"/>
    <p:sldId id="562" r:id="rId6"/>
    <p:sldId id="573" r:id="rId7"/>
    <p:sldId id="579" r:id="rId8"/>
    <p:sldId id="582" r:id="rId9"/>
    <p:sldId id="577" r:id="rId10"/>
    <p:sldId id="567" r:id="rId11"/>
    <p:sldId id="581" r:id="rId12"/>
    <p:sldId id="571" r:id="rId13"/>
    <p:sldId id="568" r:id="rId14"/>
    <p:sldId id="578" r:id="rId15"/>
    <p:sldId id="580" r:id="rId16"/>
    <p:sldId id="569" r:id="rId17"/>
    <p:sldId id="572" r:id="rId18"/>
    <p:sldId id="576" r:id="rId19"/>
    <p:sldId id="447" r:id="rId20"/>
  </p:sldIdLst>
  <p:sldSz cx="9144000" cy="6858000" type="screen4x3"/>
  <p:notesSz cx="6883400" cy="9906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3C8C93"/>
    <a:srgbClr val="333399"/>
    <a:srgbClr val="8B8BD9"/>
    <a:srgbClr val="FF66CC"/>
    <a:srgbClr val="FFCCCC"/>
    <a:srgbClr val="9C9CDF"/>
    <a:srgbClr val="727C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55" autoAdjust="0"/>
    <p:restoredTop sz="95565" autoAdjust="0"/>
  </p:normalViewPr>
  <p:slideViewPr>
    <p:cSldViewPr>
      <p:cViewPr varScale="1">
        <p:scale>
          <a:sx n="109" d="100"/>
          <a:sy n="109" d="100"/>
        </p:scale>
        <p:origin x="177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66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3924" y="90"/>
      </p:cViewPr>
      <p:guideLst>
        <p:guide orient="horz" pos="3120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900" y="0"/>
            <a:ext cx="29829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829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900" y="9409113"/>
            <a:ext cx="29829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DF557ACF-8E54-4615-BAC9-78F541EE59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91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98900" y="0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77F03EC-E6D9-4735-B235-9D33F532F598}" type="datetimeFigureOut">
              <a:rPr lang="fr-FR"/>
              <a:pPr>
                <a:defRPr/>
              </a:pPr>
              <a:t>10/10/2018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975" y="4705350"/>
            <a:ext cx="550545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98900" y="9409113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D0B93C3-E615-447B-9243-967E36C8A8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1387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0B93C3-E615-447B-9243-967E36C8A87B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0393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250825" y="0"/>
            <a:ext cx="504825" cy="68580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DC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 rot="16200000">
            <a:off x="-3304381" y="3282806"/>
            <a:ext cx="6858000" cy="292388"/>
          </a:xfrm>
          <a:prstGeom prst="rect">
            <a:avLst/>
          </a:prstGeom>
          <a:noFill/>
          <a:ln>
            <a:noFill/>
          </a:ln>
          <a:extLst/>
        </p:spPr>
        <p:txBody>
          <a:bodyPr lIns="180000" rIns="18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Nb</a:t>
            </a:r>
            <a:r>
              <a:rPr lang="en-US" sz="1300" baseline="-25000" dirty="0" smtClean="0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Sn workshop</a:t>
            </a:r>
            <a:r>
              <a:rPr lang="en-US" sz="1300" baseline="300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300" baseline="30000" dirty="0" smtClean="0">
                <a:solidFill>
                  <a:schemeClr val="bg1"/>
                </a:solidFill>
                <a:latin typeface="Calibri" pitchFamily="34" charset="0"/>
              </a:rPr>
              <a:t>#2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, 11</a:t>
            </a:r>
            <a:r>
              <a:rPr lang="fr-FR" sz="1300" dirty="0" smtClean="0">
                <a:solidFill>
                  <a:srgbClr val="FFC000"/>
                </a:solidFill>
                <a:latin typeface="Calibri" pitchFamily="34" charset="0"/>
              </a:rPr>
              <a:t>10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2018, 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Pierre Manil, </a:t>
            </a:r>
            <a:fld id="{8A265A1C-1CE6-4A0C-B4E5-137207263749}" type="slidenum">
              <a:rPr lang="fr-FR" sz="1300" smtClean="0">
                <a:solidFill>
                  <a:srgbClr val="FFCC00"/>
                </a:solidFill>
                <a:latin typeface="Calibri" pitchFamily="34" charset="0"/>
              </a:rPr>
              <a:pPr eaLnBrk="1" hangingPunct="1">
                <a:spcBef>
                  <a:spcPct val="50000"/>
                </a:spcBef>
                <a:defRPr/>
              </a:pPr>
              <a:t>‹N°›</a:t>
            </a:fld>
            <a:endParaRPr lang="fr-FR" sz="1300" baseline="-250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1042988" y="4581525"/>
            <a:ext cx="8101012" cy="3810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C1C1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en-US" sz="2400" b="1"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0"/>
            <a:ext cx="8101012" cy="45815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/>
              <a:t>Title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5013325"/>
            <a:ext cx="8101012" cy="1844675"/>
          </a:xfrm>
        </p:spPr>
        <p:txBody>
          <a:bodyPr/>
          <a:lstStyle>
            <a:lvl1pPr marL="0" indent="0" algn="ctr">
              <a:spcBef>
                <a:spcPct val="0"/>
              </a:spcBef>
              <a:buFontTx/>
              <a:buNone/>
              <a:defRPr sz="2400"/>
            </a:lvl1pPr>
          </a:lstStyle>
          <a:p>
            <a:r>
              <a:rPr lang="fr-FR"/>
              <a:t>Author</a:t>
            </a:r>
          </a:p>
          <a:p>
            <a:r>
              <a:rPr lang="fr-FR"/>
              <a:t>Lab</a:t>
            </a:r>
          </a:p>
          <a:p>
            <a:r>
              <a:rPr lang="fr-FR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146799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110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19938" y="0"/>
            <a:ext cx="2024062" cy="6858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42988" y="0"/>
            <a:ext cx="5924550" cy="6858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0130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168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156343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42988" y="1268413"/>
            <a:ext cx="3973512" cy="558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68900" y="1268413"/>
            <a:ext cx="3975100" cy="558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903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550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853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858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43312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6434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ChangeArrowheads="1"/>
          </p:cNvSpPr>
          <p:nvPr userDrawn="1"/>
        </p:nvSpPr>
        <p:spPr bwMode="auto">
          <a:xfrm>
            <a:off x="250825" y="0"/>
            <a:ext cx="504825" cy="68580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DC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0"/>
            <a:ext cx="81010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268413"/>
            <a:ext cx="8101012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Level 1</a:t>
            </a:r>
          </a:p>
          <a:p>
            <a:pPr lvl="1"/>
            <a:r>
              <a:rPr lang="en-US" smtClean="0"/>
              <a:t>Level 2</a:t>
            </a:r>
          </a:p>
          <a:p>
            <a:pPr lvl="2"/>
            <a:r>
              <a:rPr lang="en-US" smtClean="0"/>
              <a:t>Level 3</a:t>
            </a:r>
          </a:p>
        </p:txBody>
      </p:sp>
      <p:sp>
        <p:nvSpPr>
          <p:cNvPr id="1029" name="Rectangle 8"/>
          <p:cNvSpPr>
            <a:spLocks noChangeArrowheads="1"/>
          </p:cNvSpPr>
          <p:nvPr userDrawn="1"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0" name="Text Box 10"/>
          <p:cNvSpPr txBox="1">
            <a:spLocks noChangeArrowheads="1"/>
          </p:cNvSpPr>
          <p:nvPr userDrawn="1"/>
        </p:nvSpPr>
        <p:spPr bwMode="auto">
          <a:xfrm rot="-5400000">
            <a:off x="-3304381" y="3282806"/>
            <a:ext cx="6858000" cy="292388"/>
          </a:xfrm>
          <a:prstGeom prst="rect">
            <a:avLst/>
          </a:prstGeom>
          <a:noFill/>
          <a:ln>
            <a:noFill/>
          </a:ln>
          <a:extLst/>
        </p:spPr>
        <p:txBody>
          <a:bodyPr lIns="180000" rIns="18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Nb</a:t>
            </a:r>
            <a:r>
              <a:rPr lang="en-US" sz="1300" baseline="-25000" dirty="0" smtClean="0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Sn workshop</a:t>
            </a:r>
            <a:r>
              <a:rPr lang="en-US" sz="1300" baseline="30000" dirty="0" smtClean="0">
                <a:solidFill>
                  <a:schemeClr val="bg1"/>
                </a:solidFill>
                <a:latin typeface="Calibri" pitchFamily="34" charset="0"/>
              </a:rPr>
              <a:t> #2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, 11</a:t>
            </a:r>
            <a:r>
              <a:rPr lang="fr-FR" sz="1300" dirty="0" smtClean="0">
                <a:solidFill>
                  <a:srgbClr val="FFC000"/>
                </a:solidFill>
                <a:latin typeface="Calibri" pitchFamily="34" charset="0"/>
              </a:rPr>
              <a:t>10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2018, Pierre Manil, </a:t>
            </a:r>
            <a:fld id="{8A265A1C-1CE6-4A0C-B4E5-137207263749}" type="slidenum">
              <a:rPr lang="fr-FR" sz="1300" smtClean="0">
                <a:solidFill>
                  <a:srgbClr val="FFCC00"/>
                </a:solidFill>
                <a:latin typeface="Calibri" pitchFamily="34" charset="0"/>
              </a:rPr>
              <a:pPr eaLnBrk="1" hangingPunct="1">
                <a:spcBef>
                  <a:spcPct val="50000"/>
                </a:spcBef>
                <a:defRPr/>
              </a:pPr>
              <a:t>‹N°›</a:t>
            </a:fld>
            <a:endParaRPr lang="fr-FR" sz="1300" baseline="-250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31" name="Rectangle 8"/>
          <p:cNvSpPr>
            <a:spLocks noChangeArrowheads="1"/>
          </p:cNvSpPr>
          <p:nvPr userDrawn="1"/>
        </p:nvSpPr>
        <p:spPr bwMode="auto">
          <a:xfrm>
            <a:off x="1042988" y="836613"/>
            <a:ext cx="8101012" cy="3810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C1C1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en-US" sz="2400" b="1">
              <a:latin typeface="Tahoma" pitchFamily="34" charset="0"/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000"/>
        </a:spcBef>
        <a:spcAft>
          <a:spcPct val="0"/>
        </a:spcAft>
        <a:buClr>
          <a:schemeClr val="accent2"/>
        </a:buClr>
        <a:buSzPct val="70000"/>
        <a:buFont typeface="Arial" charset="0"/>
        <a:buChar char="►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Font typeface="Calibri" pitchFamily="34" charset="0"/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0002" y="5085184"/>
            <a:ext cx="7055704" cy="10795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Pierre </a:t>
            </a:r>
            <a:r>
              <a:rPr lang="en-US" dirty="0" smtClean="0"/>
              <a:t>MANIL</a:t>
            </a:r>
          </a:p>
          <a:p>
            <a:pPr eaLnBrk="1" hangingPunct="1">
              <a:defRPr/>
            </a:pPr>
            <a:r>
              <a:rPr lang="en-US" dirty="0" smtClean="0"/>
              <a:t>on behalf of the scientific committee</a:t>
            </a:r>
            <a:endParaRPr lang="en-US" dirty="0" smtClean="0"/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8B8BD9"/>
                </a:solidFill>
              </a:rPr>
              <a:t>Paris, 11-12 October 2018</a:t>
            </a:r>
            <a:endParaRPr lang="en-US" sz="1800" dirty="0" smtClean="0">
              <a:solidFill>
                <a:srgbClr val="8B8BD9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741" y="6305445"/>
            <a:ext cx="485489" cy="48446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944" y="6309320"/>
            <a:ext cx="584662" cy="48058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042988" y="1624609"/>
            <a:ext cx="6242050" cy="2678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0753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Workshop </a:t>
            </a:r>
            <a:r>
              <a:rPr lang="en-US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#2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on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defTabSz="10753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latin typeface="+mn-lt"/>
              </a:rPr>
              <a:t>Nb</a:t>
            </a:r>
            <a:r>
              <a:rPr lang="en-US" sz="4800" b="1" baseline="-25000" dirty="0" smtClean="0">
                <a:latin typeface="+mn-lt"/>
              </a:rPr>
              <a:t>3</a:t>
            </a:r>
            <a:r>
              <a:rPr lang="en-US" sz="4800" b="1" dirty="0" smtClean="0">
                <a:latin typeface="+mn-lt"/>
              </a:rPr>
              <a:t>Sn</a:t>
            </a:r>
            <a:endParaRPr lang="en-US" sz="4800" b="1" dirty="0">
              <a:latin typeface="+mn-lt"/>
            </a:endParaRPr>
          </a:p>
          <a:p>
            <a:pPr defTabSz="10753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latin typeface="+mn-lt"/>
              </a:rPr>
              <a:t>technology</a:t>
            </a:r>
            <a:endParaRPr lang="en-US" sz="4800" b="1" dirty="0">
              <a:latin typeface="+mn-lt"/>
            </a:endParaRPr>
          </a:p>
          <a:p>
            <a:pPr defTabSz="10753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+mn-lt"/>
              </a:rPr>
              <a:t>for accelerator magnets</a:t>
            </a:r>
            <a:endParaRPr lang="fr-FR" sz="4800" dirty="0">
              <a:latin typeface="+mn-lt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198313" y="2863139"/>
            <a:ext cx="6895241" cy="1094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Agenda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2988" y="1340768"/>
            <a:ext cx="8101012" cy="551723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	Today 11 October</a:t>
            </a:r>
          </a:p>
          <a:p>
            <a:endParaRPr lang="en-US" sz="2000" b="1" dirty="0" smtClean="0">
              <a:solidFill>
                <a:schemeClr val="accent2"/>
              </a:solidFill>
            </a:endParaRPr>
          </a:p>
          <a:p>
            <a:r>
              <a:rPr lang="en-US" sz="2000" b="1" dirty="0" smtClean="0">
                <a:solidFill>
                  <a:schemeClr val="accent2"/>
                </a:solidFill>
              </a:rPr>
              <a:t>Session </a:t>
            </a:r>
            <a:r>
              <a:rPr lang="en-US" sz="2000" b="1" dirty="0">
                <a:solidFill>
                  <a:schemeClr val="accent2"/>
                </a:solidFill>
              </a:rPr>
              <a:t>#1 | </a:t>
            </a:r>
            <a:r>
              <a:rPr lang="en-US" sz="2000" b="1" dirty="0" smtClean="0">
                <a:solidFill>
                  <a:schemeClr val="accent2"/>
                </a:solidFill>
              </a:rPr>
              <a:t>Coil technology  – 	Impregnation process /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2"/>
                </a:solidFill>
              </a:rPr>
              <a:t>	</a:t>
            </a:r>
            <a:r>
              <a:rPr lang="en-US" sz="2000" b="1" dirty="0" smtClean="0">
                <a:solidFill>
                  <a:schemeClr val="accent2"/>
                </a:solidFill>
              </a:rPr>
              <a:t>			Influence of process on coil dimensions</a:t>
            </a:r>
            <a:endParaRPr lang="en-US" sz="2000" b="1" dirty="0" smtClean="0">
              <a:solidFill>
                <a:schemeClr val="accent2"/>
              </a:solidFill>
            </a:endParaRPr>
          </a:p>
          <a:p>
            <a:endParaRPr lang="en-US" sz="2000" b="1" dirty="0" smtClean="0"/>
          </a:p>
          <a:p>
            <a:r>
              <a:rPr lang="en-US" sz="2000" b="1" dirty="0">
                <a:solidFill>
                  <a:srgbClr val="3C8C93"/>
                </a:solidFill>
              </a:rPr>
              <a:t>Session #2 | Mechanical </a:t>
            </a:r>
            <a:r>
              <a:rPr lang="en-US" sz="2000" b="1" dirty="0" smtClean="0">
                <a:solidFill>
                  <a:srgbClr val="3C8C93"/>
                </a:solidFill>
              </a:rPr>
              <a:t>aspects / characterization</a:t>
            </a:r>
          </a:p>
          <a:p>
            <a:pPr marL="0" indent="0">
              <a:buNone/>
            </a:pPr>
            <a:endParaRPr lang="en-US" sz="2000" b="1" i="1" dirty="0">
              <a:solidFill>
                <a:srgbClr val="3C8C93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Tomorrow 12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October</a:t>
            </a:r>
          </a:p>
          <a:p>
            <a:endParaRPr lang="fr-FR" sz="2000" dirty="0"/>
          </a:p>
          <a:p>
            <a:r>
              <a:rPr lang="en-US" sz="2000" b="1" dirty="0">
                <a:solidFill>
                  <a:srgbClr val="CC00CC"/>
                </a:solidFill>
              </a:rPr>
              <a:t>Session #3 | </a:t>
            </a:r>
            <a:r>
              <a:rPr lang="en-US" sz="2000" b="1" dirty="0" smtClean="0">
                <a:solidFill>
                  <a:srgbClr val="CC00CC"/>
                </a:solidFill>
              </a:rPr>
              <a:t>Critical current dependence to stress/strain state</a:t>
            </a:r>
            <a:endParaRPr lang="en-US" sz="2000" b="1" dirty="0" smtClean="0">
              <a:solidFill>
                <a:srgbClr val="CC00CC"/>
              </a:solidFill>
            </a:endParaRPr>
          </a:p>
          <a:p>
            <a:pPr marL="0" indent="0">
              <a:buNone/>
            </a:pPr>
            <a:endParaRPr lang="fr-FR" sz="2000" dirty="0"/>
          </a:p>
          <a:p>
            <a:r>
              <a:rPr lang="en-US" sz="2000" b="1" dirty="0" smtClean="0">
                <a:solidFill>
                  <a:srgbClr val="8B8BD9"/>
                </a:solidFill>
              </a:rPr>
              <a:t>Wrap-up session </a:t>
            </a:r>
            <a:r>
              <a:rPr lang="en-US" sz="2000" dirty="0" smtClean="0">
                <a:solidFill>
                  <a:srgbClr val="8B8BD9"/>
                </a:solidFill>
              </a:rPr>
              <a:t>every day</a:t>
            </a:r>
            <a:endParaRPr lang="fr-FR" sz="2000" dirty="0">
              <a:solidFill>
                <a:srgbClr val="8B8B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70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New! </a:t>
            </a:r>
            <a:r>
              <a:rPr lang="fr-FR" dirty="0" err="1" smtClean="0"/>
              <a:t>External</a:t>
            </a:r>
            <a:r>
              <a:rPr lang="fr-FR" dirty="0" smtClean="0"/>
              <a:t> points of </a:t>
            </a:r>
            <a:r>
              <a:rPr lang="fr-FR" dirty="0" err="1" smtClean="0"/>
              <a:t>view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 err="1" smtClean="0"/>
              <a:t>We</a:t>
            </a:r>
            <a:r>
              <a:rPr lang="fr-FR" sz="2400" dirty="0" smtClean="0"/>
              <a:t> </a:t>
            </a:r>
            <a:r>
              <a:rPr lang="fr-FR" sz="2400" dirty="0" err="1" smtClean="0"/>
              <a:t>identified</a:t>
            </a:r>
            <a:r>
              <a:rPr lang="fr-FR" sz="2400" dirty="0" smtClean="0"/>
              <a:t> </a:t>
            </a:r>
            <a:r>
              <a:rPr lang="fr-FR" sz="2400" dirty="0" err="1" smtClean="0"/>
              <a:t>during</a:t>
            </a:r>
            <a:r>
              <a:rPr lang="fr-FR" sz="2400" dirty="0" smtClean="0"/>
              <a:t> last workshop </a:t>
            </a:r>
            <a:r>
              <a:rPr lang="fr-FR" sz="2400" dirty="0" err="1" smtClean="0"/>
              <a:t>that</a:t>
            </a:r>
            <a:r>
              <a:rPr lang="fr-FR" sz="2400" dirty="0" smtClean="0"/>
              <a:t> </a:t>
            </a:r>
            <a:r>
              <a:rPr lang="fr-FR" sz="2400" dirty="0" err="1" smtClean="0"/>
              <a:t>it</a:t>
            </a:r>
            <a:r>
              <a:rPr lang="fr-FR" sz="2400" dirty="0"/>
              <a:t> </a:t>
            </a:r>
            <a:r>
              <a:rPr lang="fr-FR" sz="2400" dirty="0" err="1" smtClean="0"/>
              <a:t>would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interesting</a:t>
            </a:r>
            <a:r>
              <a:rPr lang="fr-FR" sz="2400" dirty="0" smtClean="0"/>
              <a:t> to </a:t>
            </a:r>
            <a:r>
              <a:rPr lang="fr-FR" sz="2400" dirty="0" err="1" smtClean="0"/>
              <a:t>confront</a:t>
            </a:r>
            <a:r>
              <a:rPr lang="fr-FR" sz="2400" dirty="0" smtClean="0"/>
              <a:t> </a:t>
            </a:r>
            <a:r>
              <a:rPr lang="fr-FR" sz="2400" dirty="0" err="1" smtClean="0"/>
              <a:t>our</a:t>
            </a:r>
            <a:r>
              <a:rPr lang="fr-FR" sz="2400" dirty="0" smtClean="0"/>
              <a:t> vision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other</a:t>
            </a:r>
            <a:r>
              <a:rPr lang="fr-FR" sz="2400" dirty="0" smtClean="0"/>
              <a:t> </a:t>
            </a:r>
            <a:r>
              <a:rPr lang="fr-FR" sz="2400" dirty="0" err="1" smtClean="0"/>
              <a:t>views</a:t>
            </a:r>
            <a:endParaRPr lang="fr-FR" sz="2400" dirty="0"/>
          </a:p>
          <a:p>
            <a:endParaRPr lang="fr-FR" sz="2400" dirty="0"/>
          </a:p>
          <a:p>
            <a:r>
              <a:rPr lang="fr-FR" sz="2400" dirty="0" smtClean="0">
                <a:solidFill>
                  <a:srgbClr val="333399"/>
                </a:solidFill>
              </a:rPr>
              <a:t>3 speakers ‘out of the </a:t>
            </a:r>
            <a:r>
              <a:rPr lang="fr-FR" sz="2400" dirty="0" err="1" smtClean="0">
                <a:solidFill>
                  <a:srgbClr val="333399"/>
                </a:solidFill>
              </a:rPr>
              <a:t>accelerator</a:t>
            </a:r>
            <a:r>
              <a:rPr lang="fr-FR" sz="2400" dirty="0" smtClean="0">
                <a:solidFill>
                  <a:srgbClr val="333399"/>
                </a:solidFill>
              </a:rPr>
              <a:t> </a:t>
            </a:r>
            <a:r>
              <a:rPr lang="fr-FR" sz="2400" dirty="0" err="1" smtClean="0">
                <a:solidFill>
                  <a:srgbClr val="333399"/>
                </a:solidFill>
              </a:rPr>
              <a:t>magnets</a:t>
            </a:r>
            <a:r>
              <a:rPr lang="fr-FR" sz="2400" dirty="0" smtClean="0">
                <a:solidFill>
                  <a:srgbClr val="333399"/>
                </a:solidFill>
              </a:rPr>
              <a:t> box’ have been </a:t>
            </a:r>
            <a:r>
              <a:rPr lang="fr-FR" sz="2400" dirty="0" err="1" smtClean="0">
                <a:solidFill>
                  <a:srgbClr val="333399"/>
                </a:solidFill>
              </a:rPr>
              <a:t>invited</a:t>
            </a:r>
            <a:endParaRPr lang="fr-FR" sz="2400" dirty="0" smtClean="0">
              <a:solidFill>
                <a:srgbClr val="333399"/>
              </a:solidFill>
            </a:endParaRPr>
          </a:p>
          <a:p>
            <a:pPr lvl="1"/>
            <a:r>
              <a:rPr lang="fr-FR" b="1" dirty="0" smtClean="0">
                <a:solidFill>
                  <a:srgbClr val="333399"/>
                </a:solidFill>
              </a:rPr>
              <a:t>Véronique AUBIN </a:t>
            </a:r>
            <a:r>
              <a:rPr lang="fr-FR" dirty="0" smtClean="0">
                <a:solidFill>
                  <a:srgbClr val="333399"/>
                </a:solidFill>
              </a:rPr>
              <a:t>(</a:t>
            </a:r>
            <a:r>
              <a:rPr lang="fr-FR" dirty="0" err="1" smtClean="0">
                <a:solidFill>
                  <a:srgbClr val="333399"/>
                </a:solidFill>
              </a:rPr>
              <a:t>material</a:t>
            </a:r>
            <a:r>
              <a:rPr lang="fr-FR" dirty="0" smtClean="0">
                <a:solidFill>
                  <a:srgbClr val="333399"/>
                </a:solidFill>
              </a:rPr>
              <a:t> </a:t>
            </a:r>
            <a:r>
              <a:rPr lang="fr-FR" dirty="0" err="1" smtClean="0">
                <a:solidFill>
                  <a:srgbClr val="333399"/>
                </a:solidFill>
              </a:rPr>
              <a:t>scientist</a:t>
            </a:r>
            <a:r>
              <a:rPr lang="fr-FR" dirty="0" smtClean="0">
                <a:solidFill>
                  <a:srgbClr val="333399"/>
                </a:solidFill>
              </a:rPr>
              <a:t> @ CentraleSupélec, France) </a:t>
            </a:r>
            <a:r>
              <a:rPr lang="fr-FR" dirty="0" err="1" smtClean="0">
                <a:solidFill>
                  <a:srgbClr val="333399"/>
                </a:solidFill>
              </a:rPr>
              <a:t>will</a:t>
            </a:r>
            <a:r>
              <a:rPr lang="fr-FR" dirty="0" smtClean="0">
                <a:solidFill>
                  <a:srgbClr val="333399"/>
                </a:solidFill>
              </a:rPr>
              <a:t> </a:t>
            </a:r>
            <a:r>
              <a:rPr lang="fr-FR" dirty="0" err="1" smtClean="0">
                <a:solidFill>
                  <a:srgbClr val="333399"/>
                </a:solidFill>
              </a:rPr>
              <a:t>dicuss</a:t>
            </a:r>
            <a:r>
              <a:rPr lang="fr-FR" dirty="0" smtClean="0">
                <a:solidFill>
                  <a:srgbClr val="333399"/>
                </a:solidFill>
              </a:rPr>
              <a:t> the possible contribution of a </a:t>
            </a:r>
            <a:r>
              <a:rPr lang="fr-FR" u="sng" dirty="0" smtClean="0">
                <a:solidFill>
                  <a:srgbClr val="333399"/>
                </a:solidFill>
              </a:rPr>
              <a:t>multi-</a:t>
            </a:r>
            <a:r>
              <a:rPr lang="fr-FR" u="sng" dirty="0" err="1" smtClean="0">
                <a:solidFill>
                  <a:srgbClr val="333399"/>
                </a:solidFill>
              </a:rPr>
              <a:t>scale</a:t>
            </a:r>
            <a:r>
              <a:rPr lang="fr-FR" u="sng" dirty="0" smtClean="0">
                <a:solidFill>
                  <a:srgbClr val="333399"/>
                </a:solidFill>
              </a:rPr>
              <a:t> </a:t>
            </a:r>
            <a:r>
              <a:rPr lang="fr-FR" u="sng" dirty="0" err="1" smtClean="0">
                <a:solidFill>
                  <a:srgbClr val="333399"/>
                </a:solidFill>
              </a:rPr>
              <a:t>approach</a:t>
            </a:r>
            <a:r>
              <a:rPr lang="fr-FR" dirty="0">
                <a:solidFill>
                  <a:srgbClr val="333399"/>
                </a:solidFill>
              </a:rPr>
              <a:t> </a:t>
            </a:r>
            <a:r>
              <a:rPr lang="fr-FR" dirty="0" smtClean="0">
                <a:solidFill>
                  <a:srgbClr val="333399"/>
                </a:solidFill>
              </a:rPr>
              <a:t>to model and </a:t>
            </a:r>
            <a:r>
              <a:rPr lang="fr-FR" dirty="0" err="1" smtClean="0">
                <a:solidFill>
                  <a:srgbClr val="333399"/>
                </a:solidFill>
              </a:rPr>
              <a:t>characterize</a:t>
            </a:r>
            <a:r>
              <a:rPr lang="fr-FR" dirty="0" smtClean="0">
                <a:solidFill>
                  <a:srgbClr val="333399"/>
                </a:solidFill>
              </a:rPr>
              <a:t> </a:t>
            </a:r>
            <a:r>
              <a:rPr lang="fr-FR" dirty="0" err="1" smtClean="0">
                <a:solidFill>
                  <a:srgbClr val="333399"/>
                </a:solidFill>
              </a:rPr>
              <a:t>our</a:t>
            </a:r>
            <a:r>
              <a:rPr lang="fr-FR" dirty="0" smtClean="0">
                <a:solidFill>
                  <a:srgbClr val="333399"/>
                </a:solidFill>
              </a:rPr>
              <a:t> </a:t>
            </a:r>
            <a:r>
              <a:rPr lang="fr-FR" dirty="0" err="1" smtClean="0">
                <a:solidFill>
                  <a:srgbClr val="333399"/>
                </a:solidFill>
              </a:rPr>
              <a:t>superconductors</a:t>
            </a:r>
            <a:endParaRPr lang="fr-FR" dirty="0" smtClean="0">
              <a:solidFill>
                <a:srgbClr val="333399"/>
              </a:solidFill>
            </a:endParaRPr>
          </a:p>
          <a:p>
            <a:pPr lvl="1"/>
            <a:r>
              <a:rPr lang="fr-FR" b="1" dirty="0" smtClean="0">
                <a:solidFill>
                  <a:srgbClr val="333399"/>
                </a:solidFill>
              </a:rPr>
              <a:t>Michel GREDIAC </a:t>
            </a:r>
            <a:r>
              <a:rPr lang="fr-FR" dirty="0" smtClean="0">
                <a:solidFill>
                  <a:srgbClr val="333399"/>
                </a:solidFill>
              </a:rPr>
              <a:t>(</a:t>
            </a:r>
            <a:r>
              <a:rPr lang="fr-FR" dirty="0" err="1" smtClean="0">
                <a:solidFill>
                  <a:srgbClr val="333399"/>
                </a:solidFill>
              </a:rPr>
              <a:t>material</a:t>
            </a:r>
            <a:r>
              <a:rPr lang="fr-FR" dirty="0" smtClean="0">
                <a:solidFill>
                  <a:srgbClr val="333399"/>
                </a:solidFill>
              </a:rPr>
              <a:t> </a:t>
            </a:r>
            <a:r>
              <a:rPr lang="fr-FR" dirty="0" err="1" smtClean="0">
                <a:solidFill>
                  <a:srgbClr val="333399"/>
                </a:solidFill>
              </a:rPr>
              <a:t>scientist</a:t>
            </a:r>
            <a:r>
              <a:rPr lang="fr-FR" dirty="0" smtClean="0">
                <a:solidFill>
                  <a:srgbClr val="333399"/>
                </a:solidFill>
              </a:rPr>
              <a:t> @</a:t>
            </a:r>
            <a:r>
              <a:rPr lang="fr-FR" dirty="0" err="1" smtClean="0">
                <a:solidFill>
                  <a:srgbClr val="333399"/>
                </a:solidFill>
              </a:rPr>
              <a:t>University</a:t>
            </a:r>
            <a:r>
              <a:rPr lang="fr-FR" dirty="0" smtClean="0">
                <a:solidFill>
                  <a:srgbClr val="333399"/>
                </a:solidFill>
              </a:rPr>
              <a:t> of Clermont, France) </a:t>
            </a:r>
            <a:r>
              <a:rPr lang="fr-FR" dirty="0" err="1" smtClean="0">
                <a:solidFill>
                  <a:srgbClr val="333399"/>
                </a:solidFill>
              </a:rPr>
              <a:t>present</a:t>
            </a:r>
            <a:r>
              <a:rPr lang="fr-FR" dirty="0" smtClean="0">
                <a:solidFill>
                  <a:srgbClr val="333399"/>
                </a:solidFill>
              </a:rPr>
              <a:t> the </a:t>
            </a:r>
            <a:r>
              <a:rPr lang="fr-FR" u="sng" dirty="0" err="1" smtClean="0">
                <a:solidFill>
                  <a:srgbClr val="333399"/>
                </a:solidFill>
              </a:rPr>
              <a:t>grid</a:t>
            </a:r>
            <a:r>
              <a:rPr lang="fr-FR" u="sng" dirty="0" smtClean="0">
                <a:solidFill>
                  <a:srgbClr val="333399"/>
                </a:solidFill>
              </a:rPr>
              <a:t> </a:t>
            </a:r>
            <a:r>
              <a:rPr lang="fr-FR" u="sng" dirty="0" err="1" smtClean="0">
                <a:solidFill>
                  <a:srgbClr val="333399"/>
                </a:solidFill>
              </a:rPr>
              <a:t>method</a:t>
            </a:r>
            <a:r>
              <a:rPr lang="fr-FR" u="sng" dirty="0" smtClean="0">
                <a:solidFill>
                  <a:srgbClr val="333399"/>
                </a:solidFill>
              </a:rPr>
              <a:t> </a:t>
            </a:r>
            <a:r>
              <a:rPr lang="fr-FR" dirty="0" smtClean="0">
                <a:solidFill>
                  <a:srgbClr val="333399"/>
                </a:solidFill>
              </a:rPr>
              <a:t>for </a:t>
            </a:r>
            <a:r>
              <a:rPr lang="fr-FR" i="1" dirty="0" smtClean="0">
                <a:solidFill>
                  <a:srgbClr val="333399"/>
                </a:solidFill>
              </a:rPr>
              <a:t>in situ </a:t>
            </a:r>
            <a:r>
              <a:rPr lang="fr-FR" dirty="0" err="1" smtClean="0">
                <a:solidFill>
                  <a:srgbClr val="333399"/>
                </a:solidFill>
              </a:rPr>
              <a:t>in-plane</a:t>
            </a:r>
            <a:r>
              <a:rPr lang="fr-FR" dirty="0" smtClean="0">
                <a:solidFill>
                  <a:srgbClr val="333399"/>
                </a:solidFill>
              </a:rPr>
              <a:t> </a:t>
            </a:r>
            <a:r>
              <a:rPr lang="fr-FR" dirty="0" err="1" smtClean="0">
                <a:solidFill>
                  <a:srgbClr val="333399"/>
                </a:solidFill>
              </a:rPr>
              <a:t>displacement</a:t>
            </a:r>
            <a:r>
              <a:rPr lang="fr-FR" dirty="0" smtClean="0">
                <a:solidFill>
                  <a:srgbClr val="333399"/>
                </a:solidFill>
              </a:rPr>
              <a:t> </a:t>
            </a:r>
            <a:r>
              <a:rPr lang="fr-FR" dirty="0" err="1" smtClean="0">
                <a:solidFill>
                  <a:srgbClr val="333399"/>
                </a:solidFill>
              </a:rPr>
              <a:t>measurement</a:t>
            </a:r>
            <a:r>
              <a:rPr lang="fr-FR" dirty="0" smtClean="0">
                <a:solidFill>
                  <a:srgbClr val="333399"/>
                </a:solidFill>
              </a:rPr>
              <a:t> and </a:t>
            </a:r>
            <a:r>
              <a:rPr lang="fr-FR" dirty="0" err="1" smtClean="0">
                <a:solidFill>
                  <a:srgbClr val="333399"/>
                </a:solidFill>
              </a:rPr>
              <a:t>its</a:t>
            </a:r>
            <a:r>
              <a:rPr lang="fr-FR" dirty="0" smtClean="0">
                <a:solidFill>
                  <a:srgbClr val="333399"/>
                </a:solidFill>
              </a:rPr>
              <a:t> application on a detector </a:t>
            </a:r>
            <a:r>
              <a:rPr lang="fr-FR" dirty="0" err="1" smtClean="0">
                <a:solidFill>
                  <a:srgbClr val="333399"/>
                </a:solidFill>
              </a:rPr>
              <a:t>magnet</a:t>
            </a:r>
            <a:r>
              <a:rPr lang="fr-FR" dirty="0" smtClean="0">
                <a:solidFill>
                  <a:srgbClr val="333399"/>
                </a:solidFill>
              </a:rPr>
              <a:t> </a:t>
            </a:r>
            <a:r>
              <a:rPr lang="fr-FR" dirty="0" err="1" smtClean="0">
                <a:solidFill>
                  <a:srgbClr val="333399"/>
                </a:solidFill>
              </a:rPr>
              <a:t>conductor</a:t>
            </a:r>
            <a:endParaRPr lang="fr-FR" dirty="0" smtClean="0">
              <a:solidFill>
                <a:srgbClr val="333399"/>
              </a:solidFill>
            </a:endParaRPr>
          </a:p>
          <a:p>
            <a:pPr lvl="1"/>
            <a:r>
              <a:rPr lang="fr-FR" b="1" dirty="0" smtClean="0">
                <a:solidFill>
                  <a:srgbClr val="333399"/>
                </a:solidFill>
              </a:rPr>
              <a:t>Luigi MUZZI </a:t>
            </a:r>
            <a:r>
              <a:rPr lang="fr-FR" dirty="0" smtClean="0">
                <a:solidFill>
                  <a:srgbClr val="333399"/>
                </a:solidFill>
              </a:rPr>
              <a:t>(</a:t>
            </a:r>
            <a:r>
              <a:rPr lang="fr-FR" dirty="0" err="1" smtClean="0">
                <a:solidFill>
                  <a:srgbClr val="333399"/>
                </a:solidFill>
              </a:rPr>
              <a:t>researcher</a:t>
            </a:r>
            <a:r>
              <a:rPr lang="fr-FR" dirty="0" smtClean="0">
                <a:solidFill>
                  <a:srgbClr val="333399"/>
                </a:solidFill>
              </a:rPr>
              <a:t> @ENEA </a:t>
            </a:r>
            <a:r>
              <a:rPr lang="fr-FR" dirty="0" err="1" smtClean="0">
                <a:solidFill>
                  <a:srgbClr val="333399"/>
                </a:solidFill>
              </a:rPr>
              <a:t>Italy</a:t>
            </a:r>
            <a:r>
              <a:rPr lang="fr-FR" dirty="0" smtClean="0">
                <a:solidFill>
                  <a:srgbClr val="333399"/>
                </a:solidFill>
              </a:rPr>
              <a:t>) </a:t>
            </a:r>
            <a:r>
              <a:rPr lang="fr-FR" dirty="0" err="1" smtClean="0">
                <a:solidFill>
                  <a:srgbClr val="333399"/>
                </a:solidFill>
              </a:rPr>
              <a:t>will</a:t>
            </a:r>
            <a:r>
              <a:rPr lang="fr-FR" dirty="0" smtClean="0">
                <a:solidFill>
                  <a:srgbClr val="333399"/>
                </a:solidFill>
              </a:rPr>
              <a:t> </a:t>
            </a:r>
            <a:r>
              <a:rPr lang="fr-FR" dirty="0" err="1" smtClean="0">
                <a:solidFill>
                  <a:srgbClr val="333399"/>
                </a:solidFill>
              </a:rPr>
              <a:t>discuss</a:t>
            </a:r>
            <a:r>
              <a:rPr lang="fr-FR" dirty="0" smtClean="0">
                <a:solidFill>
                  <a:srgbClr val="333399"/>
                </a:solidFill>
              </a:rPr>
              <a:t> </a:t>
            </a:r>
            <a:r>
              <a:rPr lang="fr-FR" dirty="0" err="1" smtClean="0">
                <a:solidFill>
                  <a:srgbClr val="333399"/>
                </a:solidFill>
              </a:rPr>
              <a:t>strain</a:t>
            </a:r>
            <a:r>
              <a:rPr lang="fr-FR" dirty="0" smtClean="0">
                <a:solidFill>
                  <a:srgbClr val="333399"/>
                </a:solidFill>
              </a:rPr>
              <a:t> </a:t>
            </a:r>
            <a:r>
              <a:rPr lang="fr-FR" dirty="0" err="1" smtClean="0">
                <a:solidFill>
                  <a:srgbClr val="333399"/>
                </a:solidFill>
              </a:rPr>
              <a:t>effects</a:t>
            </a:r>
            <a:r>
              <a:rPr lang="fr-FR" dirty="0" smtClean="0">
                <a:solidFill>
                  <a:srgbClr val="333399"/>
                </a:solidFill>
              </a:rPr>
              <a:t> on Nb</a:t>
            </a:r>
            <a:r>
              <a:rPr lang="fr-FR" baseline="-25000" dirty="0" smtClean="0">
                <a:solidFill>
                  <a:srgbClr val="333399"/>
                </a:solidFill>
              </a:rPr>
              <a:t>3</a:t>
            </a:r>
            <a:r>
              <a:rPr lang="fr-FR" dirty="0" smtClean="0">
                <a:solidFill>
                  <a:srgbClr val="333399"/>
                </a:solidFill>
              </a:rPr>
              <a:t>Sn </a:t>
            </a:r>
            <a:r>
              <a:rPr lang="fr-FR" u="sng" dirty="0" err="1" smtClean="0">
                <a:solidFill>
                  <a:srgbClr val="333399"/>
                </a:solidFill>
              </a:rPr>
              <a:t>cable</a:t>
            </a:r>
            <a:r>
              <a:rPr lang="fr-FR" u="sng" dirty="0" smtClean="0">
                <a:solidFill>
                  <a:srgbClr val="333399"/>
                </a:solidFill>
              </a:rPr>
              <a:t>-in-conduit </a:t>
            </a:r>
            <a:r>
              <a:rPr lang="fr-FR" u="sng" dirty="0" err="1" smtClean="0">
                <a:solidFill>
                  <a:srgbClr val="333399"/>
                </a:solidFill>
              </a:rPr>
              <a:t>conductors</a:t>
            </a:r>
            <a:r>
              <a:rPr lang="fr-FR" u="sng" dirty="0" smtClean="0">
                <a:solidFill>
                  <a:srgbClr val="333399"/>
                </a:solidFill>
              </a:rPr>
              <a:t> </a:t>
            </a:r>
            <a:r>
              <a:rPr lang="fr-FR" dirty="0" smtClean="0">
                <a:solidFill>
                  <a:srgbClr val="333399"/>
                </a:solidFill>
              </a:rPr>
              <a:t>for fusion </a:t>
            </a:r>
            <a:r>
              <a:rPr lang="fr-FR" dirty="0" err="1" smtClean="0">
                <a:solidFill>
                  <a:srgbClr val="333399"/>
                </a:solidFill>
              </a:rPr>
              <a:t>magnets</a:t>
            </a:r>
            <a:endParaRPr lang="fr-FR" dirty="0" smtClean="0">
              <a:solidFill>
                <a:srgbClr val="333399"/>
              </a:solidFill>
            </a:endParaRPr>
          </a:p>
          <a:p>
            <a:pPr lvl="1"/>
            <a:r>
              <a:rPr lang="fr-FR" dirty="0" err="1" smtClean="0">
                <a:solidFill>
                  <a:srgbClr val="333399"/>
                </a:solidFill>
              </a:rPr>
              <a:t>External</a:t>
            </a:r>
            <a:r>
              <a:rPr lang="fr-FR" dirty="0" smtClean="0">
                <a:solidFill>
                  <a:srgbClr val="333399"/>
                </a:solidFill>
              </a:rPr>
              <a:t> contribution </a:t>
            </a:r>
            <a:r>
              <a:rPr lang="fr-FR" dirty="0" err="1" smtClean="0">
                <a:solidFill>
                  <a:srgbClr val="333399"/>
                </a:solidFill>
              </a:rPr>
              <a:t>planned</a:t>
            </a:r>
            <a:r>
              <a:rPr lang="fr-FR" dirty="0" smtClean="0">
                <a:solidFill>
                  <a:srgbClr val="333399"/>
                </a:solidFill>
              </a:rPr>
              <a:t> about </a:t>
            </a:r>
            <a:r>
              <a:rPr lang="fr-FR" dirty="0" err="1" smtClean="0">
                <a:solidFill>
                  <a:srgbClr val="333399"/>
                </a:solidFill>
              </a:rPr>
              <a:t>impregnation</a:t>
            </a:r>
            <a:r>
              <a:rPr lang="fr-FR" dirty="0" smtClean="0">
                <a:solidFill>
                  <a:srgbClr val="333399"/>
                </a:solidFill>
              </a:rPr>
              <a:t> has </a:t>
            </a:r>
            <a:r>
              <a:rPr lang="fr-FR" dirty="0" err="1" smtClean="0">
                <a:solidFill>
                  <a:srgbClr val="333399"/>
                </a:solidFill>
              </a:rPr>
              <a:t>unfortunately</a:t>
            </a:r>
            <a:r>
              <a:rPr lang="fr-FR" dirty="0" smtClean="0">
                <a:solidFill>
                  <a:srgbClr val="333399"/>
                </a:solidFill>
              </a:rPr>
              <a:t> been </a:t>
            </a:r>
            <a:r>
              <a:rPr lang="fr-FR" dirty="0" err="1" smtClean="0">
                <a:solidFill>
                  <a:srgbClr val="333399"/>
                </a:solidFill>
              </a:rPr>
              <a:t>cancelled</a:t>
            </a:r>
            <a:endParaRPr lang="fr-FR" dirty="0" smtClean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2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64</a:t>
            </a:r>
            <a:r>
              <a:rPr lang="fr-FR" dirty="0" smtClean="0"/>
              <a:t> participants 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(53 on-site)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3078163"/>
            <a:ext cx="9274376" cy="5013176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2523372" y="4158283"/>
            <a:ext cx="360040" cy="3600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4</a:t>
            </a:r>
            <a:endParaRPr lang="fr-FR" dirty="0"/>
          </a:p>
        </p:txBody>
      </p:sp>
      <p:sp>
        <p:nvSpPr>
          <p:cNvPr id="7" name="Ellipse 6"/>
          <p:cNvSpPr/>
          <p:nvPr/>
        </p:nvSpPr>
        <p:spPr>
          <a:xfrm>
            <a:off x="1443252" y="4469557"/>
            <a:ext cx="360040" cy="3600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</a:t>
            </a:r>
            <a:endParaRPr lang="fr-FR" dirty="0"/>
          </a:p>
        </p:txBody>
      </p:sp>
      <p:sp>
        <p:nvSpPr>
          <p:cNvPr id="9" name="Ellipse 8"/>
          <p:cNvSpPr/>
          <p:nvPr/>
        </p:nvSpPr>
        <p:spPr>
          <a:xfrm>
            <a:off x="7419916" y="4392216"/>
            <a:ext cx="360040" cy="3600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10" name="Ellipse 9"/>
          <p:cNvSpPr/>
          <p:nvPr/>
        </p:nvSpPr>
        <p:spPr>
          <a:xfrm>
            <a:off x="7923972" y="4388793"/>
            <a:ext cx="360040" cy="3600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" name="Ellipse 10"/>
          <p:cNvSpPr/>
          <p:nvPr/>
        </p:nvSpPr>
        <p:spPr>
          <a:xfrm>
            <a:off x="4579200" y="3870250"/>
            <a:ext cx="608468" cy="62368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54</a:t>
            </a:r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959332" y="1419531"/>
            <a:ext cx="5491484" cy="79243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fr-FR" sz="2000" dirty="0" smtClean="0">
                <a:solidFill>
                  <a:schemeClr val="accent2"/>
                </a:solidFill>
              </a:rPr>
              <a:t>CERN  </a:t>
            </a:r>
            <a:r>
              <a:rPr lang="fr-FR" sz="2000" dirty="0" smtClean="0">
                <a:solidFill>
                  <a:srgbClr val="3C8C93"/>
                </a:solidFill>
              </a:rPr>
              <a:t>CEA  </a:t>
            </a:r>
            <a:r>
              <a:rPr lang="fr-FR" sz="2000" dirty="0" smtClean="0">
                <a:solidFill>
                  <a:srgbClr val="CC00CC"/>
                </a:solidFill>
              </a:rPr>
              <a:t>INFN  </a:t>
            </a:r>
            <a:r>
              <a:rPr lang="fr-FR" sz="2000" dirty="0" smtClean="0">
                <a:solidFill>
                  <a:srgbClr val="8B8BD9"/>
                </a:solidFill>
              </a:rPr>
              <a:t>CIEMAT  </a:t>
            </a:r>
            <a:r>
              <a:rPr lang="fr-FR" sz="2000" dirty="0" smtClean="0"/>
              <a:t>ENEA  </a:t>
            </a:r>
            <a:r>
              <a:rPr lang="fr-FR" sz="2000" dirty="0" smtClean="0">
                <a:solidFill>
                  <a:schemeClr val="accent2"/>
                </a:solidFill>
              </a:rPr>
              <a:t>I</a:t>
            </a:r>
            <a:r>
              <a:rPr lang="fr-FR" sz="2000" dirty="0" smtClean="0">
                <a:solidFill>
                  <a:schemeClr val="accent2"/>
                </a:solidFill>
              </a:rPr>
              <a:t>FJ </a:t>
            </a:r>
            <a:r>
              <a:rPr lang="fr-FR" sz="2000" dirty="0" smtClean="0">
                <a:solidFill>
                  <a:srgbClr val="3C8C93"/>
                </a:solidFill>
              </a:rPr>
              <a:t>PSI </a:t>
            </a:r>
            <a:r>
              <a:rPr lang="fr-FR" sz="2000" dirty="0" smtClean="0">
                <a:solidFill>
                  <a:srgbClr val="CC00CC"/>
                </a:solidFill>
              </a:rPr>
              <a:t>Twente</a:t>
            </a:r>
            <a:endParaRPr lang="fr-FR" sz="2000" dirty="0" smtClean="0">
              <a:solidFill>
                <a:srgbClr val="CC00CC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000" dirty="0"/>
              <a:t> </a:t>
            </a:r>
            <a:r>
              <a:rPr lang="fr-FR" sz="2000" dirty="0" smtClean="0"/>
              <a:t> </a:t>
            </a:r>
            <a:r>
              <a:rPr lang="fr-FR" sz="2000" dirty="0" smtClean="0">
                <a:solidFill>
                  <a:schemeClr val="accent2"/>
                </a:solidFill>
              </a:rPr>
              <a:t>16</a:t>
            </a:r>
            <a:r>
              <a:rPr lang="fr-FR" sz="2000" dirty="0" smtClean="0"/>
              <a:t>        </a:t>
            </a:r>
            <a:r>
              <a:rPr lang="fr-FR" sz="2000" dirty="0" smtClean="0">
                <a:solidFill>
                  <a:srgbClr val="3C8C93"/>
                </a:solidFill>
              </a:rPr>
              <a:t>15</a:t>
            </a:r>
            <a:r>
              <a:rPr lang="fr-FR" sz="2000" dirty="0" smtClean="0"/>
              <a:t>      </a:t>
            </a:r>
            <a:r>
              <a:rPr lang="fr-FR" sz="2000" dirty="0">
                <a:solidFill>
                  <a:srgbClr val="CC00CC"/>
                </a:solidFill>
              </a:rPr>
              <a:t>4</a:t>
            </a:r>
            <a:r>
              <a:rPr lang="fr-FR" sz="2000" dirty="0" smtClean="0"/>
              <a:t>          1            </a:t>
            </a:r>
            <a:r>
              <a:rPr lang="fr-FR" sz="2000" dirty="0" smtClean="0"/>
              <a:t>2       </a:t>
            </a:r>
            <a:r>
              <a:rPr lang="fr-FR" sz="2000" dirty="0" smtClean="0">
                <a:solidFill>
                  <a:schemeClr val="accent2"/>
                </a:solidFill>
              </a:rPr>
              <a:t>1    </a:t>
            </a:r>
            <a:r>
              <a:rPr lang="fr-FR" sz="2000" dirty="0" smtClean="0">
                <a:solidFill>
                  <a:srgbClr val="3C8C93"/>
                </a:solidFill>
              </a:rPr>
              <a:t>1</a:t>
            </a:r>
            <a:r>
              <a:rPr lang="fr-FR" sz="2000" dirty="0" smtClean="0">
                <a:solidFill>
                  <a:schemeClr val="accent2"/>
                </a:solidFill>
              </a:rPr>
              <a:t>        </a:t>
            </a:r>
            <a:r>
              <a:rPr lang="fr-FR" sz="2000" dirty="0" smtClean="0">
                <a:solidFill>
                  <a:srgbClr val="CC00CC"/>
                </a:solidFill>
              </a:rPr>
              <a:t>1</a:t>
            </a:r>
            <a:endParaRPr lang="fr-FR" sz="2000" dirty="0" smtClean="0">
              <a:solidFill>
                <a:srgbClr val="CC00CC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1187624" y="2119550"/>
            <a:ext cx="3472299" cy="2259019"/>
          </a:xfrm>
          <a:prstGeom prst="line">
            <a:avLst/>
          </a:prstGeom>
          <a:ln>
            <a:solidFill>
              <a:srgbClr val="3C8C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5108331" y="3096528"/>
            <a:ext cx="2343989" cy="1264457"/>
          </a:xfrm>
          <a:prstGeom prst="line">
            <a:avLst/>
          </a:prstGeom>
          <a:ln>
            <a:solidFill>
              <a:srgbClr val="3C8C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contenu 2"/>
          <p:cNvSpPr txBox="1">
            <a:spLocks/>
          </p:cNvSpPr>
          <p:nvPr/>
        </p:nvSpPr>
        <p:spPr bwMode="auto">
          <a:xfrm>
            <a:off x="2700942" y="4361100"/>
            <a:ext cx="909750" cy="46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fr-FR" sz="2000" kern="0" dirty="0" smtClean="0">
                <a:solidFill>
                  <a:srgbClr val="3C8C93"/>
                </a:solidFill>
              </a:rPr>
              <a:t>FNAL</a:t>
            </a:r>
            <a:endParaRPr lang="fr-FR" sz="2000" kern="0" dirty="0" smtClean="0">
              <a:solidFill>
                <a:schemeClr val="accent2"/>
              </a:solidFill>
            </a:endParaRP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 bwMode="auto">
          <a:xfrm>
            <a:off x="959332" y="4740957"/>
            <a:ext cx="787984" cy="495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fr-FR" sz="2000" kern="0" dirty="0" smtClean="0">
                <a:solidFill>
                  <a:srgbClr val="3C8C93"/>
                </a:solidFill>
              </a:rPr>
              <a:t>LBNL</a:t>
            </a:r>
            <a:endParaRPr lang="fr-FR" sz="2000" kern="0" dirty="0" smtClean="0">
              <a:solidFill>
                <a:schemeClr val="accent2"/>
              </a:solidFill>
            </a:endParaRPr>
          </a:p>
        </p:txBody>
      </p:sp>
      <p:sp>
        <p:nvSpPr>
          <p:cNvPr id="18" name="Espace réservé du contenu 2"/>
          <p:cNvSpPr txBox="1">
            <a:spLocks/>
          </p:cNvSpPr>
          <p:nvPr/>
        </p:nvSpPr>
        <p:spPr bwMode="auto">
          <a:xfrm>
            <a:off x="7379546" y="4659594"/>
            <a:ext cx="1368918" cy="79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fr-FR" sz="2000" kern="0" dirty="0" smtClean="0">
                <a:solidFill>
                  <a:srgbClr val="3C8C93"/>
                </a:solidFill>
              </a:rPr>
              <a:t>IHEP   KEK</a:t>
            </a:r>
            <a:endParaRPr lang="fr-FR" sz="2000" kern="0" dirty="0" smtClean="0">
              <a:solidFill>
                <a:schemeClr val="accent2"/>
              </a:solidFill>
            </a:endParaRPr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 bwMode="auto">
          <a:xfrm>
            <a:off x="6026751" y="1313434"/>
            <a:ext cx="2699791" cy="79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fr-FR" sz="1800" kern="0" dirty="0" smtClean="0">
                <a:solidFill>
                  <a:srgbClr val="3C8C93"/>
                </a:solidFill>
              </a:rPr>
              <a:t>+ </a:t>
            </a:r>
            <a:r>
              <a:rPr lang="fr-FR" sz="1800" kern="0" dirty="0" err="1" smtClean="0">
                <a:solidFill>
                  <a:srgbClr val="3C8C93"/>
                </a:solidFill>
              </a:rPr>
              <a:t>academic</a:t>
            </a:r>
            <a:r>
              <a:rPr lang="fr-FR" sz="1800" kern="0" dirty="0" smtClean="0">
                <a:solidFill>
                  <a:srgbClr val="3C8C93"/>
                </a:solidFill>
              </a:rPr>
              <a:t> </a:t>
            </a:r>
            <a:r>
              <a:rPr lang="fr-FR" sz="1800" kern="0" dirty="0" err="1" smtClean="0">
                <a:solidFill>
                  <a:srgbClr val="3C8C93"/>
                </a:solidFill>
              </a:rPr>
              <a:t>newcomers</a:t>
            </a:r>
            <a:r>
              <a:rPr lang="fr-FR" sz="1800" kern="0" dirty="0" smtClean="0">
                <a:solidFill>
                  <a:srgbClr val="3C8C93"/>
                </a:solidFill>
              </a:rPr>
              <a:t>: </a:t>
            </a:r>
          </a:p>
          <a:p>
            <a:pPr>
              <a:spcBef>
                <a:spcPts val="0"/>
              </a:spcBef>
            </a:pPr>
            <a:r>
              <a:rPr lang="fr-FR" sz="1400" kern="0" dirty="0" smtClean="0">
                <a:solidFill>
                  <a:srgbClr val="3C8C93"/>
                </a:solidFill>
              </a:rPr>
              <a:t>CentraleSupélec</a:t>
            </a:r>
          </a:p>
          <a:p>
            <a:pPr>
              <a:spcBef>
                <a:spcPts val="0"/>
              </a:spcBef>
            </a:pPr>
            <a:r>
              <a:rPr lang="fr-FR" sz="1400" kern="0" dirty="0" err="1" smtClean="0">
                <a:solidFill>
                  <a:srgbClr val="3C8C93"/>
                </a:solidFill>
              </a:rPr>
              <a:t>University</a:t>
            </a:r>
            <a:r>
              <a:rPr lang="fr-FR" sz="1400" kern="0" dirty="0" smtClean="0">
                <a:solidFill>
                  <a:srgbClr val="3C8C93"/>
                </a:solidFill>
              </a:rPr>
              <a:t> of Clermont </a:t>
            </a:r>
          </a:p>
          <a:p>
            <a:pPr>
              <a:spcBef>
                <a:spcPts val="0"/>
              </a:spcBef>
            </a:pPr>
            <a:r>
              <a:rPr lang="fr-FR" sz="1400" kern="0" dirty="0" smtClean="0">
                <a:solidFill>
                  <a:srgbClr val="3C8C93"/>
                </a:solidFill>
              </a:rPr>
              <a:t>Udine </a:t>
            </a:r>
            <a:r>
              <a:rPr lang="fr-FR" sz="1400" kern="0" dirty="0" err="1" smtClean="0">
                <a:solidFill>
                  <a:srgbClr val="3C8C93"/>
                </a:solidFill>
              </a:rPr>
              <a:t>university</a:t>
            </a:r>
            <a:endParaRPr lang="fr-FR" sz="1400" kern="0" dirty="0" smtClean="0">
              <a:solidFill>
                <a:srgbClr val="3C8C93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2136098" y="4548512"/>
            <a:ext cx="360040" cy="3600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24" name="Espace réservé du contenu 2"/>
          <p:cNvSpPr txBox="1">
            <a:spLocks/>
          </p:cNvSpPr>
          <p:nvPr/>
        </p:nvSpPr>
        <p:spPr bwMode="auto">
          <a:xfrm>
            <a:off x="2313668" y="4751329"/>
            <a:ext cx="1080120" cy="46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fr-FR" sz="2000" kern="0" dirty="0" smtClean="0">
                <a:solidFill>
                  <a:srgbClr val="3C8C93"/>
                </a:solidFill>
              </a:rPr>
              <a:t>NHMFL</a:t>
            </a:r>
            <a:endParaRPr lang="fr-FR" sz="2000" kern="0" dirty="0" smtClean="0">
              <a:solidFill>
                <a:schemeClr val="accent2"/>
              </a:solidFill>
            </a:endParaRPr>
          </a:p>
        </p:txBody>
      </p:sp>
      <p:sp>
        <p:nvSpPr>
          <p:cNvPr id="26" name="Espace réservé du contenu 2"/>
          <p:cNvSpPr txBox="1">
            <a:spLocks/>
          </p:cNvSpPr>
          <p:nvPr/>
        </p:nvSpPr>
        <p:spPr bwMode="auto">
          <a:xfrm>
            <a:off x="6574076" y="2331906"/>
            <a:ext cx="2699791" cy="79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fr-FR" sz="1800" kern="0" dirty="0" smtClean="0">
                <a:solidFill>
                  <a:srgbClr val="8B8BD9"/>
                </a:solidFill>
              </a:rPr>
              <a:t>+ 2 </a:t>
            </a:r>
            <a:r>
              <a:rPr lang="fr-FR" sz="1800" kern="0" dirty="0" err="1" smtClean="0">
                <a:solidFill>
                  <a:srgbClr val="8B8BD9"/>
                </a:solidFill>
              </a:rPr>
              <a:t>companies</a:t>
            </a:r>
            <a:endParaRPr lang="fr-FR" sz="1800" kern="0" dirty="0" smtClean="0">
              <a:solidFill>
                <a:srgbClr val="8B8BD9"/>
              </a:solidFill>
            </a:endParaRPr>
          </a:p>
          <a:p>
            <a:pPr>
              <a:spcBef>
                <a:spcPts val="0"/>
              </a:spcBef>
            </a:pPr>
            <a:r>
              <a:rPr lang="fr-FR" sz="1400" kern="0" dirty="0" err="1" smtClean="0">
                <a:solidFill>
                  <a:srgbClr val="8B8BD9"/>
                </a:solidFill>
              </a:rPr>
              <a:t>Bruker</a:t>
            </a:r>
            <a:endParaRPr lang="fr-FR" sz="1400" kern="0" dirty="0" smtClean="0">
              <a:solidFill>
                <a:srgbClr val="8B8BD9"/>
              </a:solidFill>
            </a:endParaRPr>
          </a:p>
          <a:p>
            <a:pPr>
              <a:spcBef>
                <a:spcPts val="0"/>
              </a:spcBef>
            </a:pPr>
            <a:r>
              <a:rPr lang="fr-FR" sz="1400" kern="0" dirty="0" err="1" smtClean="0">
                <a:solidFill>
                  <a:srgbClr val="8B8BD9"/>
                </a:solidFill>
              </a:rPr>
              <a:t>Varian</a:t>
            </a:r>
            <a:endParaRPr lang="fr-FR" sz="1400" kern="0" dirty="0" smtClean="0">
              <a:solidFill>
                <a:srgbClr val="8B8B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3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Practical</a:t>
            </a:r>
            <a:r>
              <a:rPr lang="fr-FR" dirty="0" smtClean="0"/>
              <a:t> | </a:t>
            </a:r>
            <a:r>
              <a:rPr lang="fr-FR" dirty="0" err="1" smtClean="0"/>
              <a:t>Organizing</a:t>
            </a:r>
            <a:r>
              <a:rPr lang="fr-FR" dirty="0" smtClean="0"/>
              <a:t> </a:t>
            </a:r>
            <a:r>
              <a:rPr lang="fr-FR" dirty="0" err="1" smtClean="0"/>
              <a:t>committee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accent2"/>
                </a:solidFill>
              </a:rPr>
              <a:t>Organization</a:t>
            </a:r>
            <a:endParaRPr lang="fr-FR" dirty="0" smtClean="0">
              <a:solidFill>
                <a:schemeClr val="accent2"/>
              </a:solidFill>
            </a:endParaRPr>
          </a:p>
          <a:p>
            <a:pPr lvl="1">
              <a:buClrTx/>
            </a:pPr>
            <a:r>
              <a:rPr lang="fr-FR" dirty="0" smtClean="0"/>
              <a:t>Martine </a:t>
            </a:r>
            <a:r>
              <a:rPr lang="fr-FR" dirty="0" err="1" smtClean="0"/>
              <a:t>Baldini</a:t>
            </a:r>
            <a:r>
              <a:rPr lang="fr-FR" dirty="0" smtClean="0"/>
              <a:t>, Séverine </a:t>
            </a:r>
            <a:r>
              <a:rPr lang="fr-FR" dirty="0" err="1" smtClean="0"/>
              <a:t>Candau</a:t>
            </a:r>
            <a:r>
              <a:rPr lang="fr-FR" dirty="0" smtClean="0"/>
              <a:t>, Sophie Durand, Armelle Le </a:t>
            </a:r>
            <a:r>
              <a:rPr lang="fr-FR" dirty="0" err="1" smtClean="0"/>
              <a:t>Noa</a:t>
            </a:r>
            <a:r>
              <a:rPr lang="fr-FR" dirty="0" smtClean="0"/>
              <a:t>, Natacha </a:t>
            </a:r>
            <a:r>
              <a:rPr lang="fr-FR" dirty="0" err="1" smtClean="0"/>
              <a:t>Lomet</a:t>
            </a:r>
            <a:r>
              <a:rPr lang="fr-FR" dirty="0" smtClean="0"/>
              <a:t>, Florian Paget </a:t>
            </a:r>
            <a:r>
              <a:rPr lang="fr-FR" dirty="0" smtClean="0"/>
              <a:t>@ CEA </a:t>
            </a:r>
            <a:r>
              <a:rPr lang="fr-FR" dirty="0" smtClean="0"/>
              <a:t>Paris-Saclay</a:t>
            </a:r>
          </a:p>
          <a:p>
            <a:pPr lvl="1">
              <a:buClrTx/>
            </a:pPr>
            <a:r>
              <a:rPr lang="fr-FR" dirty="0" smtClean="0"/>
              <a:t>On-site support </a:t>
            </a:r>
            <a:r>
              <a:rPr lang="fr-FR" dirty="0" err="1" smtClean="0"/>
              <a:t>available</a:t>
            </a:r>
            <a:endParaRPr lang="fr-FR" dirty="0" smtClean="0"/>
          </a:p>
          <a:p>
            <a:pPr lvl="1"/>
            <a:endParaRPr lang="fr-FR" dirty="0"/>
          </a:p>
          <a:p>
            <a:r>
              <a:rPr lang="fr-FR" dirty="0" smtClean="0">
                <a:solidFill>
                  <a:srgbClr val="3C8C93"/>
                </a:solidFill>
              </a:rPr>
              <a:t>Financial support</a:t>
            </a:r>
            <a:endParaRPr lang="fr-FR" dirty="0" smtClean="0">
              <a:solidFill>
                <a:srgbClr val="3C8C93"/>
              </a:solidFill>
            </a:endParaRPr>
          </a:p>
          <a:p>
            <a:pPr lvl="1">
              <a:buClrTx/>
            </a:pPr>
            <a:r>
              <a:rPr lang="fr-FR" dirty="0" smtClean="0">
                <a:solidFill>
                  <a:srgbClr val="3C8C93"/>
                </a:solidFill>
              </a:rPr>
              <a:t>CEA Paris-Saclay / IRFU (Nicolas ALAMANOS + DACM + DIS)</a:t>
            </a:r>
            <a:endParaRPr lang="fr-FR" dirty="0" smtClean="0">
              <a:solidFill>
                <a:srgbClr val="3C8C93"/>
              </a:solidFill>
            </a:endParaRPr>
          </a:p>
          <a:p>
            <a:pPr lvl="1">
              <a:buClrTx/>
            </a:pPr>
            <a:r>
              <a:rPr lang="fr-FR" dirty="0" smtClean="0">
                <a:solidFill>
                  <a:srgbClr val="3C8C93"/>
                </a:solidFill>
              </a:rPr>
              <a:t>HL-LHC and FCC </a:t>
            </a:r>
            <a:r>
              <a:rPr lang="fr-FR" dirty="0" err="1" smtClean="0">
                <a:solidFill>
                  <a:srgbClr val="3C8C93"/>
                </a:solidFill>
              </a:rPr>
              <a:t>projects</a:t>
            </a:r>
            <a:r>
              <a:rPr lang="fr-FR" dirty="0" smtClean="0">
                <a:solidFill>
                  <a:srgbClr val="3C8C93"/>
                </a:solidFill>
              </a:rPr>
              <a:t> (Lucio ROSSI, Michael BENEDIKT)</a:t>
            </a:r>
            <a:endParaRPr lang="fr-FR" dirty="0" smtClean="0">
              <a:solidFill>
                <a:srgbClr val="3C8C93"/>
              </a:solidFill>
            </a:endParaRPr>
          </a:p>
          <a:p>
            <a:endParaRPr lang="fr-FR" dirty="0"/>
          </a:p>
          <a:p>
            <a:r>
              <a:rPr lang="fr-FR" dirty="0" smtClean="0">
                <a:solidFill>
                  <a:srgbClr val="CC00CC"/>
                </a:solidFill>
              </a:rPr>
              <a:t>Scientific </a:t>
            </a:r>
            <a:r>
              <a:rPr lang="fr-FR" dirty="0" err="1" smtClean="0">
                <a:solidFill>
                  <a:srgbClr val="CC00CC"/>
                </a:solidFill>
              </a:rPr>
              <a:t>committee</a:t>
            </a:r>
            <a:endParaRPr lang="fr-FR" dirty="0" smtClean="0">
              <a:solidFill>
                <a:srgbClr val="CC00CC"/>
              </a:solidFill>
            </a:endParaRPr>
          </a:p>
          <a:p>
            <a:pPr lvl="1">
              <a:buClrTx/>
            </a:pPr>
            <a:r>
              <a:rPr lang="fr-FR" dirty="0" smtClean="0">
                <a:solidFill>
                  <a:srgbClr val="CC00CC"/>
                </a:solidFill>
              </a:rPr>
              <a:t>Bernardo </a:t>
            </a:r>
            <a:r>
              <a:rPr lang="fr-FR" dirty="0" err="1" smtClean="0">
                <a:solidFill>
                  <a:srgbClr val="CC00CC"/>
                </a:solidFill>
              </a:rPr>
              <a:t>Bordini</a:t>
            </a:r>
            <a:r>
              <a:rPr lang="fr-FR" dirty="0" smtClean="0">
                <a:solidFill>
                  <a:srgbClr val="CC00CC"/>
                </a:solidFill>
              </a:rPr>
              <a:t>, Paolo </a:t>
            </a:r>
            <a:r>
              <a:rPr lang="fr-FR" dirty="0" err="1" smtClean="0">
                <a:solidFill>
                  <a:srgbClr val="CC00CC"/>
                </a:solidFill>
              </a:rPr>
              <a:t>Ferracin</a:t>
            </a:r>
            <a:r>
              <a:rPr lang="fr-FR" dirty="0" smtClean="0">
                <a:solidFill>
                  <a:srgbClr val="CC00CC"/>
                </a:solidFill>
              </a:rPr>
              <a:t>, Friedrich Lackner @ CERN</a:t>
            </a:r>
          </a:p>
          <a:p>
            <a:pPr lvl="1">
              <a:buClrTx/>
            </a:pPr>
            <a:r>
              <a:rPr lang="fr-FR" dirty="0" smtClean="0">
                <a:solidFill>
                  <a:srgbClr val="CC00CC"/>
                </a:solidFill>
              </a:rPr>
              <a:t>Maria Durante, Hélène Felice, Pierre Manil @ CEA Paris-Saclay</a:t>
            </a:r>
          </a:p>
        </p:txBody>
      </p:sp>
    </p:spTree>
    <p:extLst>
      <p:ext uri="{BB962C8B-B14F-4D97-AF65-F5344CB8AC3E}">
        <p14:creationId xmlns:p14="http://schemas.microsoft.com/office/powerpoint/2010/main" val="41601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Practical</a:t>
            </a:r>
            <a:r>
              <a:rPr lang="fr-FR" dirty="0"/>
              <a:t> | </a:t>
            </a:r>
            <a:r>
              <a:rPr lang="fr-FR" dirty="0" smtClean="0"/>
              <a:t>Wifi </a:t>
            </a:r>
            <a:r>
              <a:rPr lang="fr-FR" dirty="0" err="1" smtClean="0"/>
              <a:t>connection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Espace St Martin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equipped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Wifi network</a:t>
            </a:r>
          </a:p>
          <a:p>
            <a:endParaRPr lang="fr-FR" dirty="0"/>
          </a:p>
          <a:p>
            <a:r>
              <a:rPr lang="fr-FR" dirty="0" smtClean="0">
                <a:solidFill>
                  <a:srgbClr val="333399"/>
                </a:solidFill>
              </a:rPr>
              <a:t>Login: ESM-PUBLIC</a:t>
            </a:r>
          </a:p>
          <a:p>
            <a:endParaRPr lang="fr-FR" dirty="0"/>
          </a:p>
          <a:p>
            <a:r>
              <a:rPr lang="fr-FR" dirty="0" err="1" smtClean="0">
                <a:solidFill>
                  <a:srgbClr val="3C8C93"/>
                </a:solidFill>
              </a:rPr>
              <a:t>Password</a:t>
            </a:r>
            <a:r>
              <a:rPr lang="fr-FR" dirty="0" smtClean="0">
                <a:solidFill>
                  <a:srgbClr val="3C8C93"/>
                </a:solidFill>
              </a:rPr>
              <a:t>: </a:t>
            </a:r>
            <a:r>
              <a:rPr lang="fr-FR" dirty="0" err="1" smtClean="0">
                <a:solidFill>
                  <a:srgbClr val="3C8C93"/>
                </a:solidFill>
              </a:rPr>
              <a:t>wifi.esm</a:t>
            </a:r>
            <a:endParaRPr lang="fr-FR" dirty="0">
              <a:solidFill>
                <a:srgbClr val="3C8C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35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Practical</a:t>
            </a:r>
            <a:r>
              <a:rPr lang="fr-FR" dirty="0"/>
              <a:t> | </a:t>
            </a:r>
            <a:r>
              <a:rPr lang="fr-FR" dirty="0" smtClean="0"/>
              <a:t>Catering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2988" y="1412776"/>
            <a:ext cx="8101012" cy="5425081"/>
          </a:xfrm>
        </p:spPr>
        <p:txBody>
          <a:bodyPr/>
          <a:lstStyle/>
          <a:p>
            <a:r>
              <a:rPr lang="en-US" dirty="0" smtClean="0">
                <a:solidFill>
                  <a:srgbClr val="333399"/>
                </a:solidFill>
              </a:rPr>
              <a:t>Two </a:t>
            </a:r>
            <a:r>
              <a:rPr lang="en-US" dirty="0">
                <a:solidFill>
                  <a:srgbClr val="333399"/>
                </a:solidFill>
              </a:rPr>
              <a:t>coffee breaks per day are </a:t>
            </a:r>
            <a:r>
              <a:rPr lang="en-US" dirty="0" smtClean="0">
                <a:solidFill>
                  <a:srgbClr val="333399"/>
                </a:solidFill>
              </a:rPr>
              <a:t>planned</a:t>
            </a:r>
          </a:p>
          <a:p>
            <a:pPr marL="360363" indent="0">
              <a:buNone/>
            </a:pPr>
            <a:r>
              <a:rPr lang="en-US" sz="1800" dirty="0" smtClean="0">
                <a:solidFill>
                  <a:srgbClr val="333399"/>
                </a:solidFill>
              </a:rPr>
              <a:t>in </a:t>
            </a:r>
            <a:r>
              <a:rPr lang="en-US" sz="1800" dirty="0">
                <a:solidFill>
                  <a:srgbClr val="333399"/>
                </a:solidFill>
              </a:rPr>
              <a:t>the middle of the morning and afternoon </a:t>
            </a:r>
            <a:r>
              <a:rPr lang="en-US" sz="1800" dirty="0" smtClean="0">
                <a:solidFill>
                  <a:srgbClr val="333399"/>
                </a:solidFill>
              </a:rPr>
              <a:t>sessions.</a:t>
            </a:r>
            <a:endParaRPr lang="fr-FR" sz="1800" dirty="0">
              <a:solidFill>
                <a:srgbClr val="333399"/>
              </a:solidFill>
            </a:endParaRPr>
          </a:p>
          <a:p>
            <a:endParaRPr lang="fr-FR" dirty="0"/>
          </a:p>
          <a:p>
            <a:r>
              <a:rPr lang="en-US" dirty="0">
                <a:solidFill>
                  <a:srgbClr val="3C8C93"/>
                </a:solidFill>
              </a:rPr>
              <a:t>Lunches are not provided. Many restaurants are located around </a:t>
            </a:r>
            <a:r>
              <a:rPr lang="en-US" dirty="0" err="1">
                <a:solidFill>
                  <a:srgbClr val="3C8C93"/>
                </a:solidFill>
              </a:rPr>
              <a:t>Espace</a:t>
            </a:r>
            <a:r>
              <a:rPr lang="en-US" dirty="0">
                <a:solidFill>
                  <a:srgbClr val="3C8C93"/>
                </a:solidFill>
              </a:rPr>
              <a:t> </a:t>
            </a:r>
            <a:r>
              <a:rPr lang="en-US" dirty="0" smtClean="0">
                <a:solidFill>
                  <a:srgbClr val="3C8C93"/>
                </a:solidFill>
              </a:rPr>
              <a:t>St Martin.</a:t>
            </a:r>
          </a:p>
          <a:p>
            <a:pPr marL="360363" indent="0">
              <a:buNone/>
            </a:pPr>
            <a:r>
              <a:rPr lang="en-US" sz="1800" dirty="0" smtClean="0">
                <a:solidFill>
                  <a:srgbClr val="3C8C93"/>
                </a:solidFill>
              </a:rPr>
              <a:t>A </a:t>
            </a:r>
            <a:r>
              <a:rPr lang="en-US" sz="1800" dirty="0">
                <a:solidFill>
                  <a:srgbClr val="3C8C93"/>
                </a:solidFill>
              </a:rPr>
              <a:t>selection of </a:t>
            </a:r>
            <a:r>
              <a:rPr lang="en-US" sz="1800" dirty="0" smtClean="0">
                <a:solidFill>
                  <a:srgbClr val="3C8C93"/>
                </a:solidFill>
              </a:rPr>
              <a:t>recommended addresses is available in your </a:t>
            </a:r>
            <a:r>
              <a:rPr lang="en-US" sz="1800" dirty="0">
                <a:solidFill>
                  <a:srgbClr val="3C8C93"/>
                </a:solidFill>
              </a:rPr>
              <a:t>participant folder.</a:t>
            </a:r>
            <a:endParaRPr lang="fr-FR" sz="1800" dirty="0">
              <a:solidFill>
                <a:srgbClr val="3C8C93"/>
              </a:solidFill>
            </a:endParaRPr>
          </a:p>
          <a:p>
            <a:endParaRPr lang="fr-FR" dirty="0"/>
          </a:p>
          <a:p>
            <a:r>
              <a:rPr lang="en-US" dirty="0">
                <a:solidFill>
                  <a:srgbClr val="CC00CC"/>
                </a:solidFill>
              </a:rPr>
              <a:t>The </a:t>
            </a:r>
            <a:r>
              <a:rPr lang="en-US" dirty="0" smtClean="0">
                <a:solidFill>
                  <a:srgbClr val="CC00CC"/>
                </a:solidFill>
              </a:rPr>
              <a:t>organizers </a:t>
            </a:r>
            <a:r>
              <a:rPr lang="en-US" dirty="0">
                <a:solidFill>
                  <a:srgbClr val="CC00CC"/>
                </a:solidFill>
              </a:rPr>
              <a:t>are delighted to invite </a:t>
            </a:r>
            <a:r>
              <a:rPr lang="en-US" dirty="0" smtClean="0">
                <a:solidFill>
                  <a:srgbClr val="CC00CC"/>
                </a:solidFill>
              </a:rPr>
              <a:t>you to </a:t>
            </a:r>
            <a:r>
              <a:rPr lang="en-US" dirty="0">
                <a:solidFill>
                  <a:srgbClr val="CC00CC"/>
                </a:solidFill>
              </a:rPr>
              <a:t>a </a:t>
            </a:r>
            <a:r>
              <a:rPr lang="en-US" dirty="0" smtClean="0">
                <a:solidFill>
                  <a:srgbClr val="CC00CC"/>
                </a:solidFill>
              </a:rPr>
              <a:t>workshop </a:t>
            </a:r>
            <a:r>
              <a:rPr lang="en-US" dirty="0">
                <a:solidFill>
                  <a:srgbClr val="CC00CC"/>
                </a:solidFill>
              </a:rPr>
              <a:t>dinner </a:t>
            </a:r>
            <a:r>
              <a:rPr lang="en-US" dirty="0" smtClean="0">
                <a:solidFill>
                  <a:srgbClr val="CC00CC"/>
                </a:solidFill>
              </a:rPr>
              <a:t>tonight at </a:t>
            </a:r>
            <a:r>
              <a:rPr lang="en-US" dirty="0">
                <a:solidFill>
                  <a:srgbClr val="CC00CC"/>
                </a:solidFill>
              </a:rPr>
              <a:t>8pm at the restaurant Le Train </a:t>
            </a:r>
            <a:r>
              <a:rPr lang="en-US" dirty="0" smtClean="0">
                <a:solidFill>
                  <a:srgbClr val="CC00CC"/>
                </a:solidFill>
              </a:rPr>
              <a:t>Bleu.</a:t>
            </a:r>
          </a:p>
          <a:p>
            <a:pPr marL="360363" indent="0">
              <a:buNone/>
            </a:pPr>
            <a:r>
              <a:rPr lang="en-US" sz="1800" dirty="0" smtClean="0">
                <a:solidFill>
                  <a:srgbClr val="CC00CC"/>
                </a:solidFill>
              </a:rPr>
              <a:t>Registration </a:t>
            </a:r>
            <a:r>
              <a:rPr lang="en-US" sz="1800" dirty="0">
                <a:solidFill>
                  <a:srgbClr val="CC00CC"/>
                </a:solidFill>
              </a:rPr>
              <a:t>is mandatory. </a:t>
            </a:r>
            <a:endParaRPr lang="fr-FR" sz="1800" dirty="0">
              <a:solidFill>
                <a:srgbClr val="CC00CC"/>
              </a:solidFill>
            </a:endParaRPr>
          </a:p>
          <a:p>
            <a:pPr marL="360363" indent="0">
              <a:buNone/>
            </a:pPr>
            <a:r>
              <a:rPr lang="en-US" sz="1800" dirty="0" smtClean="0">
                <a:solidFill>
                  <a:srgbClr val="CC00CC"/>
                </a:solidFill>
              </a:rPr>
              <a:t>Directions will be provided at the end of the afternoon session.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74646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 </a:t>
            </a:r>
            <a:r>
              <a:rPr lang="fr-FR" dirty="0" err="1" smtClean="0"/>
              <a:t>your</a:t>
            </a:r>
            <a:r>
              <a:rPr lang="fr-FR" dirty="0" smtClean="0"/>
              <a:t> workshop </a:t>
            </a:r>
            <a:r>
              <a:rPr lang="fr-FR" dirty="0" err="1" smtClean="0"/>
              <a:t>folder</a:t>
            </a:r>
            <a:r>
              <a:rPr lang="fr-FR" dirty="0" smtClean="0"/>
              <a:t>,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find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2988" y="1484784"/>
            <a:ext cx="8101012" cy="5373216"/>
          </a:xfrm>
        </p:spPr>
        <p:txBody>
          <a:bodyPr/>
          <a:lstStyle/>
          <a:p>
            <a:r>
              <a:rPr lang="fr-FR" dirty="0" smtClean="0"/>
              <a:t>Agenda of the workshop</a:t>
            </a:r>
            <a:endParaRPr lang="fr-FR" dirty="0" smtClean="0"/>
          </a:p>
          <a:p>
            <a:endParaRPr lang="fr-FR" sz="1000" dirty="0"/>
          </a:p>
          <a:p>
            <a:r>
              <a:rPr lang="fr-FR" dirty="0" smtClean="0">
                <a:solidFill>
                  <a:schemeClr val="accent2"/>
                </a:solidFill>
              </a:rPr>
              <a:t>List of participants</a:t>
            </a:r>
          </a:p>
          <a:p>
            <a:pPr marL="360363" indent="0">
              <a:buNone/>
            </a:pPr>
            <a:r>
              <a:rPr lang="fr-FR" sz="1800" dirty="0" smtClean="0">
                <a:solidFill>
                  <a:schemeClr val="accent2"/>
                </a:solidFill>
              </a:rPr>
              <a:t>(</a:t>
            </a:r>
            <a:r>
              <a:rPr lang="fr-FR" sz="1800" dirty="0" err="1" smtClean="0">
                <a:solidFill>
                  <a:schemeClr val="accent2"/>
                </a:solidFill>
              </a:rPr>
              <a:t>including</a:t>
            </a:r>
            <a:r>
              <a:rPr lang="fr-FR" sz="1800" dirty="0" smtClean="0">
                <a:solidFill>
                  <a:schemeClr val="accent2"/>
                </a:solidFill>
              </a:rPr>
              <a:t> </a:t>
            </a:r>
            <a:r>
              <a:rPr lang="fr-FR" sz="1800" dirty="0" err="1" smtClean="0">
                <a:solidFill>
                  <a:schemeClr val="accent2"/>
                </a:solidFill>
              </a:rPr>
              <a:t>professional</a:t>
            </a:r>
            <a:r>
              <a:rPr lang="fr-FR" sz="1800" dirty="0" smtClean="0">
                <a:solidFill>
                  <a:schemeClr val="accent2"/>
                </a:solidFill>
              </a:rPr>
              <a:t> </a:t>
            </a:r>
            <a:r>
              <a:rPr lang="fr-FR" sz="1800" dirty="0" err="1" smtClean="0">
                <a:solidFill>
                  <a:schemeClr val="accent2"/>
                </a:solidFill>
              </a:rPr>
              <a:t>backgroung</a:t>
            </a:r>
            <a:r>
              <a:rPr lang="fr-FR" sz="1800" dirty="0" smtClean="0">
                <a:solidFill>
                  <a:schemeClr val="accent2"/>
                </a:solidFill>
              </a:rPr>
              <a:t>, </a:t>
            </a:r>
            <a:r>
              <a:rPr lang="fr-FR" sz="1800" dirty="0" err="1" smtClean="0">
                <a:solidFill>
                  <a:schemeClr val="accent2"/>
                </a:solidFill>
              </a:rPr>
              <a:t>domain</a:t>
            </a:r>
            <a:r>
              <a:rPr lang="fr-FR" sz="1800" dirty="0" smtClean="0">
                <a:solidFill>
                  <a:schemeClr val="accent2"/>
                </a:solidFill>
              </a:rPr>
              <a:t> of expertise, </a:t>
            </a:r>
            <a:r>
              <a:rPr lang="fr-FR" sz="1800" dirty="0" err="1" smtClean="0">
                <a:solidFill>
                  <a:schemeClr val="accent2"/>
                </a:solidFill>
              </a:rPr>
              <a:t>interest</a:t>
            </a:r>
            <a:r>
              <a:rPr lang="fr-FR" sz="1800" dirty="0" smtClean="0">
                <a:solidFill>
                  <a:schemeClr val="accent2"/>
                </a:solidFill>
              </a:rPr>
              <a:t> in the workshop topic)</a:t>
            </a:r>
            <a:endParaRPr lang="fr-FR" sz="1800" dirty="0">
              <a:solidFill>
                <a:schemeClr val="accent2"/>
              </a:solidFill>
            </a:endParaRPr>
          </a:p>
          <a:p>
            <a:endParaRPr lang="fr-FR" sz="1000" dirty="0" smtClean="0"/>
          </a:p>
          <a:p>
            <a:r>
              <a:rPr lang="fr-FR" dirty="0" err="1" smtClean="0">
                <a:solidFill>
                  <a:srgbClr val="3C8C93"/>
                </a:solidFill>
              </a:rPr>
              <a:t>Proceedings</a:t>
            </a:r>
            <a:r>
              <a:rPr lang="fr-FR" dirty="0" smtClean="0">
                <a:solidFill>
                  <a:srgbClr val="3C8C93"/>
                </a:solidFill>
              </a:rPr>
              <a:t> of workshop</a:t>
            </a:r>
            <a:r>
              <a:rPr lang="fr-FR" baseline="30000" dirty="0" smtClean="0">
                <a:solidFill>
                  <a:srgbClr val="3C8C93"/>
                </a:solidFill>
              </a:rPr>
              <a:t>#1</a:t>
            </a:r>
            <a:endParaRPr lang="fr-FR" baseline="30000" dirty="0" smtClean="0">
              <a:solidFill>
                <a:srgbClr val="3C8C93"/>
              </a:solidFill>
            </a:endParaRPr>
          </a:p>
          <a:p>
            <a:endParaRPr lang="fr-FR" sz="1000" dirty="0"/>
          </a:p>
          <a:p>
            <a:r>
              <a:rPr lang="fr-FR" dirty="0">
                <a:solidFill>
                  <a:srgbClr val="CC00CC"/>
                </a:solidFill>
              </a:rPr>
              <a:t>Wifi </a:t>
            </a:r>
            <a:r>
              <a:rPr lang="fr-FR" dirty="0" err="1">
                <a:solidFill>
                  <a:srgbClr val="CC00CC"/>
                </a:solidFill>
              </a:rPr>
              <a:t>connection</a:t>
            </a:r>
            <a:r>
              <a:rPr lang="fr-FR" dirty="0">
                <a:solidFill>
                  <a:srgbClr val="CC00CC"/>
                </a:solidFill>
              </a:rPr>
              <a:t> </a:t>
            </a:r>
            <a:r>
              <a:rPr lang="fr-FR" dirty="0" err="1">
                <a:solidFill>
                  <a:srgbClr val="CC00CC"/>
                </a:solidFill>
              </a:rPr>
              <a:t>details</a:t>
            </a:r>
            <a:endParaRPr lang="fr-FR" dirty="0">
              <a:solidFill>
                <a:srgbClr val="CC00CC"/>
              </a:solidFill>
            </a:endParaRPr>
          </a:p>
          <a:p>
            <a:endParaRPr lang="fr-FR" sz="1000" dirty="0">
              <a:solidFill>
                <a:srgbClr val="3C8C93"/>
              </a:solidFill>
            </a:endParaRPr>
          </a:p>
          <a:p>
            <a:r>
              <a:rPr lang="fr-FR" dirty="0" err="1"/>
              <a:t>S</a:t>
            </a:r>
            <a:r>
              <a:rPr lang="fr-FR" dirty="0" err="1" smtClean="0"/>
              <a:t>election</a:t>
            </a:r>
            <a:r>
              <a:rPr lang="fr-FR" dirty="0" smtClean="0"/>
              <a:t> of restaurants for lunch (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map</a:t>
            </a:r>
            <a:r>
              <a:rPr lang="fr-FR" dirty="0" smtClean="0"/>
              <a:t>)</a:t>
            </a:r>
          </a:p>
          <a:p>
            <a:endParaRPr lang="fr-FR" sz="1000" dirty="0">
              <a:solidFill>
                <a:srgbClr val="3C8C93"/>
              </a:solidFill>
            </a:endParaRPr>
          </a:p>
          <a:p>
            <a:r>
              <a:rPr lang="fr-FR" dirty="0" smtClean="0">
                <a:solidFill>
                  <a:srgbClr val="333399"/>
                </a:solidFill>
              </a:rPr>
              <a:t>Directions to the workshop </a:t>
            </a:r>
            <a:r>
              <a:rPr lang="fr-FR" dirty="0" err="1" smtClean="0">
                <a:solidFill>
                  <a:srgbClr val="333399"/>
                </a:solidFill>
              </a:rPr>
              <a:t>dinner</a:t>
            </a:r>
            <a:endParaRPr lang="fr-FR" dirty="0" smtClean="0">
              <a:solidFill>
                <a:srgbClr val="333399"/>
              </a:solidFill>
            </a:endParaRPr>
          </a:p>
          <a:p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84606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Guidelines to the </a:t>
            </a:r>
            <a:r>
              <a:rPr lang="fr-FR" dirty="0" err="1" smtClean="0"/>
              <a:t>presenters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1268413"/>
            <a:ext cx="8244408" cy="5589587"/>
          </a:xfrm>
        </p:spPr>
        <p:txBody>
          <a:bodyPr/>
          <a:lstStyle/>
          <a:p>
            <a:pPr lvl="0"/>
            <a:r>
              <a:rPr lang="en-US" sz="2400" dirty="0" smtClean="0"/>
              <a:t>Each talk slot is 30’ long, </a:t>
            </a:r>
            <a:r>
              <a:rPr lang="en-US" sz="2400" u="sng" dirty="0" smtClean="0"/>
              <a:t>firm</a:t>
            </a:r>
            <a:r>
              <a:rPr lang="en-US" sz="2400" dirty="0" smtClean="0"/>
              <a:t> (+10’ for external points of view)</a:t>
            </a:r>
            <a:endParaRPr lang="en-US" sz="2400" dirty="0" smtClean="0"/>
          </a:p>
          <a:p>
            <a:pPr lvl="0"/>
            <a:endParaRPr lang="en-US" sz="2400" dirty="0">
              <a:solidFill>
                <a:schemeClr val="accent2"/>
              </a:solidFill>
            </a:endParaRPr>
          </a:p>
          <a:p>
            <a:pPr lvl="0"/>
            <a:r>
              <a:rPr lang="en-US" sz="2400" dirty="0" smtClean="0">
                <a:solidFill>
                  <a:schemeClr val="accent2"/>
                </a:solidFill>
              </a:rPr>
              <a:t>Besides </a:t>
            </a:r>
            <a:r>
              <a:rPr lang="en-US" sz="2400" dirty="0">
                <a:solidFill>
                  <a:schemeClr val="accent2"/>
                </a:solidFill>
              </a:rPr>
              <a:t>the scientific results that you wish to present, please keep significant time to present the experimental </a:t>
            </a:r>
            <a:r>
              <a:rPr lang="en-US" sz="2400" b="1" dirty="0">
                <a:solidFill>
                  <a:schemeClr val="accent2"/>
                </a:solidFill>
              </a:rPr>
              <a:t>setups and procedures</a:t>
            </a:r>
            <a:r>
              <a:rPr lang="en-US" sz="2400" dirty="0" smtClean="0">
                <a:solidFill>
                  <a:schemeClr val="accent2"/>
                </a:solidFill>
              </a:rPr>
              <a:t>.</a:t>
            </a:r>
          </a:p>
          <a:p>
            <a:pPr lvl="0"/>
            <a:endParaRPr lang="fr-FR" sz="2400" dirty="0"/>
          </a:p>
          <a:p>
            <a:pPr lvl="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Do not hesitate to present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negative or partial results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if you think they can bring constructive input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lvl="0"/>
            <a:endParaRPr lang="fr-FR" sz="2400" dirty="0"/>
          </a:p>
          <a:p>
            <a:pPr lvl="0"/>
            <a:r>
              <a:rPr lang="en-US" sz="2400" dirty="0">
                <a:solidFill>
                  <a:srgbClr val="CC00CC"/>
                </a:solidFill>
              </a:rPr>
              <a:t>Please take some time at the end of your talk to conclude on the problems and success encountered and try to draw conclusions (even negative) that could </a:t>
            </a:r>
            <a:r>
              <a:rPr lang="en-US" sz="2400" b="1" dirty="0">
                <a:solidFill>
                  <a:srgbClr val="CC00CC"/>
                </a:solidFill>
              </a:rPr>
              <a:t>serve the whole </a:t>
            </a:r>
            <a:r>
              <a:rPr lang="en-US" sz="2400" b="1" dirty="0" smtClean="0">
                <a:solidFill>
                  <a:srgbClr val="CC00CC"/>
                </a:solidFill>
              </a:rPr>
              <a:t>community</a:t>
            </a:r>
            <a:r>
              <a:rPr lang="en-US" sz="2400" dirty="0" smtClean="0">
                <a:solidFill>
                  <a:srgbClr val="CC00CC"/>
                </a:solidFill>
              </a:rPr>
              <a:t>.</a:t>
            </a:r>
            <a:endParaRPr lang="fr-FR" sz="2400" dirty="0">
              <a:solidFill>
                <a:srgbClr val="CC00CC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325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Guidelines to the </a:t>
            </a:r>
            <a:r>
              <a:rPr lang="fr-FR" dirty="0" err="1" smtClean="0"/>
              <a:t>attendees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2400" dirty="0" err="1" smtClean="0"/>
              <a:t>Ask</a:t>
            </a:r>
            <a:r>
              <a:rPr lang="fr-FR" sz="2400" dirty="0" smtClean="0"/>
              <a:t> questions, </a:t>
            </a:r>
            <a:r>
              <a:rPr lang="fr-FR" sz="2400" dirty="0" err="1" smtClean="0"/>
              <a:t>share</a:t>
            </a:r>
            <a:r>
              <a:rPr lang="fr-FR" sz="2400" dirty="0" smtClean="0"/>
              <a:t> </a:t>
            </a:r>
            <a:r>
              <a:rPr lang="fr-FR" sz="2400" dirty="0" err="1" smtClean="0"/>
              <a:t>your</a:t>
            </a:r>
            <a:r>
              <a:rPr lang="fr-FR" sz="2400" dirty="0" smtClean="0"/>
              <a:t> </a:t>
            </a:r>
            <a:r>
              <a:rPr lang="fr-FR" sz="2400" dirty="0" err="1" smtClean="0"/>
              <a:t>own</a:t>
            </a:r>
            <a:r>
              <a:rPr lang="fr-FR" sz="2400" dirty="0" smtClean="0"/>
              <a:t> </a:t>
            </a:r>
            <a:r>
              <a:rPr lang="fr-FR" sz="2400" dirty="0" err="1" smtClean="0"/>
              <a:t>experience</a:t>
            </a:r>
            <a:endParaRPr lang="fr-FR" sz="2400" dirty="0" smtClean="0"/>
          </a:p>
          <a:p>
            <a:pPr lvl="0"/>
            <a:endParaRPr lang="fr-FR" sz="2400" dirty="0" smtClean="0">
              <a:solidFill>
                <a:schemeClr val="accent2"/>
              </a:solidFill>
            </a:endParaRPr>
          </a:p>
          <a:p>
            <a:pPr lvl="0"/>
            <a:r>
              <a:rPr lang="fr-FR" sz="2400" dirty="0" smtClean="0">
                <a:solidFill>
                  <a:srgbClr val="3C8C93"/>
                </a:solidFill>
              </a:rPr>
              <a:t>Wrap-up sessions (one per </a:t>
            </a:r>
            <a:r>
              <a:rPr lang="fr-FR" sz="2400" dirty="0" err="1" smtClean="0">
                <a:solidFill>
                  <a:srgbClr val="3C8C93"/>
                </a:solidFill>
              </a:rPr>
              <a:t>day</a:t>
            </a:r>
            <a:r>
              <a:rPr lang="fr-FR" sz="2400" dirty="0" smtClean="0">
                <a:solidFill>
                  <a:srgbClr val="3C8C93"/>
                </a:solidFill>
              </a:rPr>
              <a:t>) are an </a:t>
            </a:r>
            <a:r>
              <a:rPr lang="fr-FR" sz="2400" dirty="0" err="1" smtClean="0">
                <a:solidFill>
                  <a:srgbClr val="3C8C93"/>
                </a:solidFill>
              </a:rPr>
              <a:t>additional</a:t>
            </a:r>
            <a:r>
              <a:rPr lang="fr-FR" sz="2400" dirty="0" smtClean="0">
                <a:solidFill>
                  <a:srgbClr val="3C8C93"/>
                </a:solidFill>
              </a:rPr>
              <a:t> </a:t>
            </a:r>
            <a:r>
              <a:rPr lang="fr-FR" sz="2400" dirty="0" err="1" smtClean="0">
                <a:solidFill>
                  <a:srgbClr val="3C8C93"/>
                </a:solidFill>
              </a:rPr>
              <a:t>opportunity</a:t>
            </a:r>
            <a:r>
              <a:rPr lang="fr-FR" sz="2400" dirty="0" smtClean="0">
                <a:solidFill>
                  <a:srgbClr val="3C8C93"/>
                </a:solidFill>
              </a:rPr>
              <a:t> to </a:t>
            </a:r>
            <a:r>
              <a:rPr lang="fr-FR" sz="2400" dirty="0" err="1" smtClean="0">
                <a:solidFill>
                  <a:srgbClr val="3C8C93"/>
                </a:solidFill>
              </a:rPr>
              <a:t>discuss</a:t>
            </a:r>
            <a:r>
              <a:rPr lang="fr-FR" sz="2400" dirty="0" smtClean="0">
                <a:solidFill>
                  <a:srgbClr val="3C8C93"/>
                </a:solidFill>
              </a:rPr>
              <a:t>. </a:t>
            </a:r>
            <a:r>
              <a:rPr lang="fr-FR" sz="2400" dirty="0" err="1" smtClean="0">
                <a:solidFill>
                  <a:srgbClr val="3C8C93"/>
                </a:solidFill>
              </a:rPr>
              <a:t>Please</a:t>
            </a:r>
            <a:r>
              <a:rPr lang="fr-FR" sz="2400" dirty="0" smtClean="0">
                <a:solidFill>
                  <a:srgbClr val="3C8C93"/>
                </a:solidFill>
              </a:rPr>
              <a:t> </a:t>
            </a:r>
            <a:r>
              <a:rPr lang="fr-FR" sz="2400" dirty="0" err="1" smtClean="0">
                <a:solidFill>
                  <a:srgbClr val="3C8C93"/>
                </a:solidFill>
              </a:rPr>
              <a:t>stay</a:t>
            </a:r>
            <a:r>
              <a:rPr lang="fr-FR" sz="2400" dirty="0" smtClean="0">
                <a:solidFill>
                  <a:srgbClr val="3C8C93"/>
                </a:solidFill>
              </a:rPr>
              <a:t> </a:t>
            </a:r>
            <a:r>
              <a:rPr lang="fr-FR" sz="2400" dirty="0" err="1" smtClean="0">
                <a:solidFill>
                  <a:srgbClr val="3C8C93"/>
                </a:solidFill>
              </a:rPr>
              <a:t>with</a:t>
            </a:r>
            <a:r>
              <a:rPr lang="fr-FR" sz="2400" dirty="0" smtClean="0">
                <a:solidFill>
                  <a:srgbClr val="3C8C93"/>
                </a:solidFill>
              </a:rPr>
              <a:t> us for </a:t>
            </a:r>
            <a:r>
              <a:rPr lang="fr-FR" sz="2400" dirty="0" err="1" smtClean="0">
                <a:solidFill>
                  <a:srgbClr val="3C8C93"/>
                </a:solidFill>
              </a:rPr>
              <a:t>this</a:t>
            </a:r>
            <a:r>
              <a:rPr lang="fr-FR" sz="2400" dirty="0" smtClean="0">
                <a:solidFill>
                  <a:srgbClr val="3C8C93"/>
                </a:solidFill>
              </a:rPr>
              <a:t> important session!</a:t>
            </a:r>
          </a:p>
          <a:p>
            <a:pPr lvl="0"/>
            <a:endParaRPr lang="fr-FR" sz="2400" dirty="0">
              <a:solidFill>
                <a:schemeClr val="accent2"/>
              </a:solidFill>
            </a:endParaRPr>
          </a:p>
          <a:p>
            <a:pPr lvl="0"/>
            <a:r>
              <a:rPr lang="fr-FR" sz="2400" dirty="0" smtClean="0">
                <a:solidFill>
                  <a:schemeClr val="accent2"/>
                </a:solidFill>
              </a:rPr>
              <a:t>For </a:t>
            </a:r>
            <a:r>
              <a:rPr lang="fr-FR" sz="2400" dirty="0" err="1" smtClean="0">
                <a:solidFill>
                  <a:schemeClr val="accent2"/>
                </a:solidFill>
              </a:rPr>
              <a:t>remote</a:t>
            </a:r>
            <a:r>
              <a:rPr lang="fr-FR" sz="2400" dirty="0" smtClean="0">
                <a:solidFill>
                  <a:schemeClr val="accent2"/>
                </a:solidFill>
              </a:rPr>
              <a:t> participants:</a:t>
            </a:r>
          </a:p>
          <a:p>
            <a:pPr lvl="1"/>
            <a:r>
              <a:rPr lang="fr-FR" sz="1600" dirty="0" err="1" smtClean="0"/>
              <a:t>Vidyo</a:t>
            </a:r>
            <a:r>
              <a:rPr lang="fr-FR" sz="1600" dirty="0" smtClean="0"/>
              <a:t> room </a:t>
            </a:r>
            <a:r>
              <a:rPr lang="fr-FR" sz="1600" dirty="0" err="1" smtClean="0"/>
              <a:t>is</a:t>
            </a:r>
            <a:r>
              <a:rPr lang="fr-FR" sz="1600" dirty="0" smtClean="0"/>
              <a:t> accessible on the </a:t>
            </a:r>
            <a:r>
              <a:rPr lang="fr-FR" sz="1600" dirty="0" err="1" smtClean="0"/>
              <a:t>Indico</a:t>
            </a:r>
            <a:r>
              <a:rPr lang="fr-FR" sz="1600" dirty="0"/>
              <a:t> </a:t>
            </a:r>
            <a:r>
              <a:rPr lang="fr-FR" sz="1600" dirty="0" smtClean="0"/>
              <a:t>page of the workshop</a:t>
            </a:r>
          </a:p>
          <a:p>
            <a:pPr lvl="1"/>
            <a:r>
              <a:rPr lang="fr-FR" sz="1600" b="1" dirty="0"/>
              <a:t>One </a:t>
            </a:r>
            <a:r>
              <a:rPr lang="fr-FR" sz="1600" b="1" dirty="0" err="1"/>
              <a:t>connection</a:t>
            </a:r>
            <a:r>
              <a:rPr lang="fr-FR" sz="1600" b="1" dirty="0"/>
              <a:t> point per Institute </a:t>
            </a:r>
            <a:r>
              <a:rPr lang="fr-FR" sz="1600" b="1" dirty="0" err="1"/>
              <a:t>is</a:t>
            </a:r>
            <a:r>
              <a:rPr lang="fr-FR" sz="1600" b="1" dirty="0"/>
              <a:t> </a:t>
            </a:r>
            <a:r>
              <a:rPr lang="fr-FR" sz="1600" b="1" dirty="0" err="1"/>
              <a:t>preferable</a:t>
            </a:r>
            <a:r>
              <a:rPr lang="fr-FR" sz="1600" b="1" dirty="0"/>
              <a:t>!</a:t>
            </a:r>
          </a:p>
          <a:p>
            <a:pPr lvl="1"/>
            <a:r>
              <a:rPr lang="fr-FR" sz="1600" dirty="0" err="1" smtClean="0"/>
              <a:t>P</a:t>
            </a:r>
            <a:r>
              <a:rPr lang="fr-FR" sz="1600" dirty="0" err="1" smtClean="0">
                <a:solidFill>
                  <a:schemeClr val="accent2"/>
                </a:solidFill>
              </a:rPr>
              <a:t>lease</a:t>
            </a:r>
            <a:r>
              <a:rPr lang="fr-FR" sz="1600" dirty="0" smtClean="0">
                <a:solidFill>
                  <a:schemeClr val="accent2"/>
                </a:solidFill>
              </a:rPr>
              <a:t> </a:t>
            </a:r>
            <a:r>
              <a:rPr lang="fr-FR" sz="1600" b="1" dirty="0" smtClean="0">
                <a:solidFill>
                  <a:schemeClr val="accent2"/>
                </a:solidFill>
              </a:rPr>
              <a:t>switch off </a:t>
            </a:r>
            <a:r>
              <a:rPr lang="fr-FR" sz="1600" b="1" dirty="0" err="1" smtClean="0">
                <a:solidFill>
                  <a:schemeClr val="accent2"/>
                </a:solidFill>
              </a:rPr>
              <a:t>your</a:t>
            </a:r>
            <a:r>
              <a:rPr lang="fr-FR" sz="1600" b="1" dirty="0" smtClean="0">
                <a:solidFill>
                  <a:schemeClr val="accent2"/>
                </a:solidFill>
              </a:rPr>
              <a:t> microphone </a:t>
            </a:r>
            <a:r>
              <a:rPr lang="fr-FR" sz="1600" dirty="0" err="1" smtClean="0">
                <a:solidFill>
                  <a:schemeClr val="accent2"/>
                </a:solidFill>
              </a:rPr>
              <a:t>when</a:t>
            </a:r>
            <a:r>
              <a:rPr lang="fr-FR" sz="1600" dirty="0" smtClean="0">
                <a:solidFill>
                  <a:schemeClr val="accent2"/>
                </a:solidFill>
              </a:rPr>
              <a:t> not </a:t>
            </a:r>
            <a:r>
              <a:rPr lang="fr-FR" sz="1600" dirty="0" err="1" smtClean="0">
                <a:solidFill>
                  <a:schemeClr val="accent2"/>
                </a:solidFill>
              </a:rPr>
              <a:t>needed</a:t>
            </a:r>
            <a:endParaRPr lang="fr-FR" sz="1600" dirty="0" smtClean="0">
              <a:solidFill>
                <a:schemeClr val="accent2"/>
              </a:solidFill>
            </a:endParaRPr>
          </a:p>
          <a:p>
            <a:pPr lvl="1"/>
            <a:r>
              <a:rPr lang="fr-FR" sz="1600" dirty="0" err="1" smtClean="0"/>
              <a:t>Chairmen</a:t>
            </a:r>
            <a:r>
              <a:rPr lang="fr-FR" sz="1600" dirty="0" smtClean="0"/>
              <a:t> </a:t>
            </a:r>
            <a:r>
              <a:rPr lang="fr-FR" sz="1600" dirty="0" err="1" smtClean="0"/>
              <a:t>will</a:t>
            </a:r>
            <a:r>
              <a:rPr lang="fr-FR" sz="1600" dirty="0" smtClean="0"/>
              <a:t> open the session for distant questions at the end of </a:t>
            </a:r>
            <a:r>
              <a:rPr lang="fr-FR" sz="1600" dirty="0" err="1" smtClean="0"/>
              <a:t>each</a:t>
            </a:r>
            <a:r>
              <a:rPr lang="fr-FR" sz="1600" dirty="0" smtClean="0"/>
              <a:t> talk</a:t>
            </a:r>
          </a:p>
          <a:p>
            <a:pPr lvl="1"/>
            <a:r>
              <a:rPr lang="fr-FR" sz="1600" dirty="0" smtClean="0"/>
              <a:t>Backup option </a:t>
            </a:r>
            <a:r>
              <a:rPr lang="fr-FR" sz="1600" dirty="0" err="1" smtClean="0"/>
              <a:t>only</a:t>
            </a:r>
            <a:r>
              <a:rPr lang="fr-FR" sz="1600" dirty="0" smtClean="0"/>
              <a:t>: questions </a:t>
            </a:r>
            <a:r>
              <a:rPr lang="fr-FR" sz="1600" dirty="0" err="1" smtClean="0"/>
              <a:t>can</a:t>
            </a:r>
            <a:r>
              <a:rPr lang="fr-FR" sz="1600" dirty="0" smtClean="0"/>
              <a:t> </a:t>
            </a:r>
            <a:r>
              <a:rPr lang="fr-FR" sz="1600" dirty="0" err="1" smtClean="0"/>
              <a:t>be</a:t>
            </a:r>
            <a:r>
              <a:rPr lang="fr-FR" sz="1600" dirty="0" smtClean="0"/>
              <a:t> sent by email </a:t>
            </a:r>
            <a:r>
              <a:rPr lang="fr-FR" sz="1600" u="sng" dirty="0" smtClean="0"/>
              <a:t>to the </a:t>
            </a:r>
            <a:r>
              <a:rPr lang="fr-FR" sz="1600" u="sng" dirty="0" err="1" smtClean="0"/>
              <a:t>chairmen</a:t>
            </a:r>
            <a:r>
              <a:rPr lang="fr-FR" sz="1600" u="sng" dirty="0" smtClean="0"/>
              <a:t> </a:t>
            </a:r>
            <a:r>
              <a:rPr lang="fr-FR" sz="1600" dirty="0" err="1" smtClean="0"/>
              <a:t>during</a:t>
            </a:r>
            <a:r>
              <a:rPr lang="fr-FR" sz="1600" dirty="0" smtClean="0"/>
              <a:t> the session</a:t>
            </a:r>
          </a:p>
          <a:p>
            <a:pPr lvl="1"/>
            <a:endParaRPr lang="fr-FR" sz="1600" dirty="0"/>
          </a:p>
          <a:p>
            <a:r>
              <a:rPr lang="fr-FR" sz="2400" dirty="0" err="1" smtClean="0">
                <a:solidFill>
                  <a:srgbClr val="CC00CC"/>
                </a:solidFill>
              </a:rPr>
              <a:t>After</a:t>
            </a:r>
            <a:r>
              <a:rPr lang="fr-FR" sz="2400" dirty="0" smtClean="0">
                <a:solidFill>
                  <a:srgbClr val="CC00CC"/>
                </a:solidFill>
              </a:rPr>
              <a:t> the workshop: </a:t>
            </a:r>
            <a:r>
              <a:rPr lang="fr-FR" sz="2400" dirty="0" err="1" smtClean="0">
                <a:solidFill>
                  <a:srgbClr val="CC00CC"/>
                </a:solidFill>
              </a:rPr>
              <a:t>share</a:t>
            </a:r>
            <a:r>
              <a:rPr lang="fr-FR" sz="2400" dirty="0" smtClean="0">
                <a:solidFill>
                  <a:srgbClr val="CC00CC"/>
                </a:solidFill>
              </a:rPr>
              <a:t> </a:t>
            </a:r>
            <a:r>
              <a:rPr lang="fr-FR" sz="2400" dirty="0" err="1" smtClean="0">
                <a:solidFill>
                  <a:srgbClr val="CC00CC"/>
                </a:solidFill>
              </a:rPr>
              <a:t>your</a:t>
            </a:r>
            <a:r>
              <a:rPr lang="fr-FR" sz="2400" dirty="0" smtClean="0">
                <a:solidFill>
                  <a:srgbClr val="CC00CC"/>
                </a:solidFill>
              </a:rPr>
              <a:t> </a:t>
            </a:r>
            <a:r>
              <a:rPr lang="fr-FR" sz="2400" dirty="0" err="1" smtClean="0">
                <a:solidFill>
                  <a:srgbClr val="CC00CC"/>
                </a:solidFill>
              </a:rPr>
              <a:t>comments</a:t>
            </a:r>
            <a:r>
              <a:rPr lang="fr-FR" sz="2400" dirty="0" smtClean="0">
                <a:solidFill>
                  <a:srgbClr val="CC00CC"/>
                </a:solidFill>
              </a:rPr>
              <a:t> about the </a:t>
            </a:r>
            <a:r>
              <a:rPr lang="fr-FR" sz="2400" dirty="0" err="1" smtClean="0">
                <a:solidFill>
                  <a:srgbClr val="CC00CC"/>
                </a:solidFill>
              </a:rPr>
              <a:t>proceedings</a:t>
            </a:r>
            <a:endParaRPr lang="fr-FR" sz="2400" dirty="0">
              <a:solidFill>
                <a:srgbClr val="CC00CC"/>
              </a:solidFill>
            </a:endParaRPr>
          </a:p>
          <a:p>
            <a:pPr marL="0" lvl="0" indent="0">
              <a:buNone/>
            </a:pPr>
            <a:endParaRPr lang="fr-FR" sz="2400" dirty="0" smtClean="0">
              <a:solidFill>
                <a:srgbClr val="CC00CC"/>
              </a:solidFill>
            </a:endParaRPr>
          </a:p>
        </p:txBody>
      </p:sp>
      <p:sp>
        <p:nvSpPr>
          <p:cNvPr id="4" name="AutoShape 2" descr="RÃ©sultat de recherche d'images pour &quot;switch off microphon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3861048"/>
            <a:ext cx="791969" cy="101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8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63888" y="3068960"/>
            <a:ext cx="5580112" cy="3789040"/>
          </a:xfrm>
        </p:spPr>
        <p:txBody>
          <a:bodyPr/>
          <a:lstStyle/>
          <a:p>
            <a:pPr marL="0" indent="0">
              <a:buNone/>
            </a:pPr>
            <a:r>
              <a:rPr lang="fr-FR" sz="4000" dirty="0" err="1" smtClean="0"/>
              <a:t>Thank</a:t>
            </a:r>
            <a:r>
              <a:rPr lang="fr-FR" sz="4000" dirty="0" smtClean="0"/>
              <a:t> </a:t>
            </a:r>
            <a:r>
              <a:rPr lang="fr-FR" sz="4000" dirty="0" err="1" smtClean="0"/>
              <a:t>you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337318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43808" y="3068960"/>
            <a:ext cx="6300192" cy="3789040"/>
          </a:xfrm>
        </p:spPr>
        <p:txBody>
          <a:bodyPr/>
          <a:lstStyle/>
          <a:p>
            <a:pPr marL="0" indent="0">
              <a:buNone/>
            </a:pPr>
            <a:r>
              <a:rPr lang="fr-FR" sz="4000" dirty="0" err="1" smtClean="0"/>
              <a:t>Welcome</a:t>
            </a:r>
            <a:r>
              <a:rPr lang="fr-FR" sz="4000" dirty="0" smtClean="0"/>
              <a:t> to Paris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58832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err="1" smtClean="0"/>
              <a:t>Outline</a:t>
            </a:r>
            <a:endParaRPr lang="fr-FR" altLang="fr-FR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691680" y="1772817"/>
            <a:ext cx="7452320" cy="5085184"/>
          </a:xfrm>
        </p:spPr>
        <p:txBody>
          <a:bodyPr/>
          <a:lstStyle/>
          <a:p>
            <a:endParaRPr lang="fr-FR" altLang="fr-FR" dirty="0" smtClean="0"/>
          </a:p>
          <a:p>
            <a:r>
              <a:rPr lang="fr-FR" altLang="fr-FR" dirty="0" err="1" smtClean="0"/>
              <a:t>Why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this</a:t>
            </a:r>
            <a:r>
              <a:rPr lang="fr-FR" altLang="fr-FR" dirty="0" smtClean="0"/>
              <a:t> workshop </a:t>
            </a:r>
            <a:r>
              <a:rPr lang="fr-FR" altLang="fr-FR" i="1" dirty="0" err="1" smtClean="0"/>
              <a:t>series</a:t>
            </a:r>
            <a:r>
              <a:rPr lang="fr-FR" altLang="fr-FR" dirty="0" smtClean="0"/>
              <a:t>?</a:t>
            </a:r>
          </a:p>
          <a:p>
            <a:endParaRPr lang="fr-FR" altLang="fr-FR" dirty="0"/>
          </a:p>
          <a:p>
            <a:r>
              <a:rPr lang="fr-FR" altLang="fr-FR" dirty="0" smtClean="0">
                <a:solidFill>
                  <a:srgbClr val="333399"/>
                </a:solidFill>
              </a:rPr>
              <a:t>Introduction to workshop</a:t>
            </a:r>
            <a:r>
              <a:rPr lang="fr-FR" altLang="fr-FR" baseline="30000" dirty="0" smtClean="0">
                <a:solidFill>
                  <a:srgbClr val="333399"/>
                </a:solidFill>
              </a:rPr>
              <a:t> </a:t>
            </a:r>
            <a:r>
              <a:rPr lang="fr-FR" altLang="fr-FR" baseline="30000" dirty="0" smtClean="0">
                <a:solidFill>
                  <a:srgbClr val="333399"/>
                </a:solidFill>
              </a:rPr>
              <a:t>#2</a:t>
            </a:r>
            <a:endParaRPr lang="fr-FR" altLang="fr-FR" baseline="30000" dirty="0" smtClean="0">
              <a:solidFill>
                <a:srgbClr val="333399"/>
              </a:solidFill>
            </a:endParaRPr>
          </a:p>
          <a:p>
            <a:pPr marL="0" indent="0">
              <a:buNone/>
            </a:pPr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403968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err="1" smtClean="0"/>
              <a:t>Outline</a:t>
            </a:r>
            <a:endParaRPr lang="fr-FR" altLang="fr-FR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691680" y="1772817"/>
            <a:ext cx="7452320" cy="5085184"/>
          </a:xfrm>
        </p:spPr>
        <p:txBody>
          <a:bodyPr/>
          <a:lstStyle/>
          <a:p>
            <a:endParaRPr lang="fr-FR" altLang="fr-FR" dirty="0" smtClean="0"/>
          </a:p>
          <a:p>
            <a:r>
              <a:rPr lang="fr-FR" altLang="fr-FR" dirty="0" err="1" smtClean="0"/>
              <a:t>Why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this</a:t>
            </a:r>
            <a:r>
              <a:rPr lang="fr-FR" altLang="fr-FR" dirty="0" smtClean="0"/>
              <a:t> workshop </a:t>
            </a:r>
            <a:r>
              <a:rPr lang="fr-FR" altLang="fr-FR" i="1" dirty="0" err="1" smtClean="0"/>
              <a:t>series</a:t>
            </a:r>
            <a:r>
              <a:rPr lang="fr-FR" altLang="fr-FR" dirty="0" smtClean="0"/>
              <a:t>?</a:t>
            </a:r>
          </a:p>
          <a:p>
            <a:endParaRPr lang="fr-FR" altLang="fr-FR" dirty="0"/>
          </a:p>
          <a:p>
            <a:r>
              <a:rPr lang="fr-FR" altLang="fr-FR" dirty="0" smtClean="0">
                <a:solidFill>
                  <a:schemeClr val="bg1">
                    <a:lumMod val="85000"/>
                  </a:schemeClr>
                </a:solidFill>
              </a:rPr>
              <a:t>Introduction to workshop</a:t>
            </a:r>
            <a:r>
              <a:rPr lang="fr-FR" altLang="fr-FR" baseline="30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altLang="fr-FR" baseline="30000" dirty="0" smtClean="0">
                <a:solidFill>
                  <a:schemeClr val="bg1">
                    <a:lumMod val="85000"/>
                  </a:schemeClr>
                </a:solidFill>
              </a:rPr>
              <a:t>#2</a:t>
            </a:r>
            <a:endParaRPr lang="fr-FR" altLang="fr-FR" baseline="300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None/>
            </a:pPr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429010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Nb</a:t>
            </a:r>
            <a:r>
              <a:rPr lang="fr-FR" baseline="-25000" dirty="0" smtClean="0"/>
              <a:t>3</a:t>
            </a:r>
            <a:r>
              <a:rPr lang="fr-FR" dirty="0" smtClean="0"/>
              <a:t>Sn </a:t>
            </a:r>
            <a:r>
              <a:rPr lang="fr-FR" dirty="0" err="1" smtClean="0"/>
              <a:t>raises</a:t>
            </a:r>
            <a:r>
              <a:rPr lang="fr-FR" dirty="0" smtClean="0"/>
              <a:t> a</a:t>
            </a:r>
            <a:r>
              <a:rPr lang="fr-FR" dirty="0" smtClean="0"/>
              <a:t> large </a:t>
            </a:r>
            <a:r>
              <a:rPr lang="fr-FR" dirty="0" err="1" smtClean="0"/>
              <a:t>variety</a:t>
            </a:r>
            <a:r>
              <a:rPr lang="fr-FR" dirty="0" smtClean="0"/>
              <a:t> of questions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showstoppers:</a:t>
            </a:r>
          </a:p>
          <a:p>
            <a:pPr lvl="1">
              <a:buClrTx/>
            </a:pPr>
            <a:r>
              <a:rPr lang="en-US" dirty="0" smtClean="0">
                <a:solidFill>
                  <a:schemeClr val="tx1"/>
                </a:solidFill>
              </a:rPr>
              <a:t>Heat treatment optimization</a:t>
            </a:r>
          </a:p>
          <a:p>
            <a:pPr lvl="1">
              <a:buClrTx/>
            </a:pPr>
            <a:r>
              <a:rPr lang="en-US" dirty="0" smtClean="0">
                <a:solidFill>
                  <a:schemeClr val="tx1"/>
                </a:solidFill>
              </a:rPr>
              <a:t>Brittleness (irreversible degradation…)</a:t>
            </a:r>
          </a:p>
          <a:p>
            <a:pPr lvl="1">
              <a:buClrTx/>
            </a:pPr>
            <a:r>
              <a:rPr lang="en-US" dirty="0" smtClean="0">
                <a:solidFill>
                  <a:schemeClr val="tx1"/>
                </a:solidFill>
              </a:rPr>
              <a:t>Series </a:t>
            </a:r>
            <a:r>
              <a:rPr lang="en-US" dirty="0" smtClean="0">
                <a:solidFill>
                  <a:schemeClr val="tx1"/>
                </a:solidFill>
              </a:rPr>
              <a:t>production of strand (unit lengths, procurement strategies)</a:t>
            </a:r>
          </a:p>
          <a:p>
            <a:pPr lvl="1">
              <a:buClrTx/>
            </a:pPr>
            <a:r>
              <a:rPr lang="en-US" dirty="0" err="1" smtClean="0">
                <a:solidFill>
                  <a:schemeClr val="tx1"/>
                </a:solidFill>
              </a:rPr>
              <a:t>J</a:t>
            </a:r>
            <a:r>
              <a:rPr lang="en-US" baseline="-25000" dirty="0" err="1" smtClean="0">
                <a:solidFill>
                  <a:schemeClr val="tx1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 optimization (production methods, Cu/</a:t>
            </a:r>
            <a:r>
              <a:rPr lang="en-US" dirty="0" err="1" smtClean="0">
                <a:solidFill>
                  <a:schemeClr val="tx1"/>
                </a:solidFill>
              </a:rPr>
              <a:t>nCu</a:t>
            </a:r>
            <a:r>
              <a:rPr lang="en-US" dirty="0" smtClean="0">
                <a:solidFill>
                  <a:schemeClr val="tx1"/>
                </a:solidFill>
              </a:rPr>
              <a:t> ratio, flux pinning…)</a:t>
            </a:r>
          </a:p>
          <a:p>
            <a:pPr lvl="1">
              <a:buClrTx/>
            </a:pPr>
            <a:r>
              <a:rPr lang="en-US" dirty="0" smtClean="0">
                <a:solidFill>
                  <a:schemeClr val="tx1"/>
                </a:solidFill>
              </a:rPr>
              <a:t>Effect </a:t>
            </a:r>
            <a:r>
              <a:rPr lang="en-US" dirty="0" smtClean="0">
                <a:solidFill>
                  <a:schemeClr val="tx1"/>
                </a:solidFill>
              </a:rPr>
              <a:t>of transverse/longitudinal stress/strain</a:t>
            </a:r>
          </a:p>
          <a:p>
            <a:pPr lvl="1">
              <a:buClrTx/>
            </a:pPr>
            <a:r>
              <a:rPr lang="en-US" dirty="0" smtClean="0">
                <a:solidFill>
                  <a:schemeClr val="tx1"/>
                </a:solidFill>
              </a:rPr>
              <a:t>Electromagnetic stability (self-field instabilities…)</a:t>
            </a:r>
          </a:p>
          <a:p>
            <a:pPr lvl="1">
              <a:buClrTx/>
            </a:pPr>
            <a:r>
              <a:rPr lang="en-US" dirty="0" smtClean="0">
                <a:solidFill>
                  <a:schemeClr val="tx1"/>
                </a:solidFill>
              </a:rPr>
              <a:t>Stress management at the magnet level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b="1" dirty="0" smtClean="0">
                <a:solidFill>
                  <a:schemeClr val="tx1"/>
                </a:solidFill>
              </a:rPr>
              <a:t>design criteria</a:t>
            </a:r>
            <a:r>
              <a:rPr lang="en-US" dirty="0" smtClean="0">
                <a:solidFill>
                  <a:schemeClr val="tx1"/>
                </a:solidFill>
              </a:rPr>
              <a:t>?)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ClrTx/>
            </a:pPr>
            <a:r>
              <a:rPr lang="fr-FR" b="1" dirty="0" err="1" smtClean="0">
                <a:solidFill>
                  <a:schemeClr val="tx1"/>
                </a:solidFill>
              </a:rPr>
              <a:t>Predictivity</a:t>
            </a:r>
            <a:r>
              <a:rPr lang="fr-FR" dirty="0" smtClean="0">
                <a:solidFill>
                  <a:schemeClr val="tx1"/>
                </a:solidFill>
              </a:rPr>
              <a:t>: </a:t>
            </a:r>
            <a:r>
              <a:rPr lang="fr-FR" dirty="0" err="1" smtClean="0">
                <a:solidFill>
                  <a:schemeClr val="tx1"/>
                </a:solidFill>
              </a:rPr>
              <a:t>n</a:t>
            </a:r>
            <a:r>
              <a:rPr lang="fr-FR" dirty="0" err="1" smtClean="0">
                <a:solidFill>
                  <a:schemeClr val="tx1"/>
                </a:solidFill>
              </a:rPr>
              <a:t>eed</a:t>
            </a:r>
            <a:r>
              <a:rPr lang="fr-FR" dirty="0" smtClean="0">
                <a:solidFill>
                  <a:schemeClr val="tx1"/>
                </a:solidFill>
              </a:rPr>
              <a:t> for </a:t>
            </a:r>
            <a:r>
              <a:rPr lang="fr-FR" i="1" dirty="0" smtClean="0">
                <a:solidFill>
                  <a:schemeClr val="tx1"/>
                </a:solidFill>
              </a:rPr>
              <a:t>ab </a:t>
            </a:r>
            <a:r>
              <a:rPr lang="fr-FR" i="1" dirty="0" err="1" smtClean="0">
                <a:solidFill>
                  <a:schemeClr val="tx1"/>
                </a:solidFill>
              </a:rPr>
              <a:t>initio</a:t>
            </a:r>
            <a:r>
              <a:rPr lang="fr-FR" i="1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approach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ClrTx/>
            </a:pPr>
            <a:r>
              <a:rPr lang="en-US" dirty="0" smtClean="0">
                <a:solidFill>
                  <a:schemeClr val="tx1"/>
                </a:solidFill>
              </a:rPr>
              <a:t>…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3C8C93"/>
                </a:solidFill>
              </a:rPr>
              <a:t>+  « </a:t>
            </a:r>
            <a:r>
              <a:rPr lang="en-US" dirty="0" smtClean="0">
                <a:solidFill>
                  <a:srgbClr val="3C8C93"/>
                </a:solidFill>
              </a:rPr>
              <a:t>Side </a:t>
            </a:r>
            <a:r>
              <a:rPr lang="en-US" dirty="0" smtClean="0">
                <a:solidFill>
                  <a:srgbClr val="3C8C93"/>
                </a:solidFill>
              </a:rPr>
              <a:t>problems »</a:t>
            </a:r>
          </a:p>
          <a:p>
            <a:pPr lvl="1">
              <a:buClrTx/>
            </a:pPr>
            <a:r>
              <a:rPr lang="fr-FR" dirty="0" err="1" smtClean="0">
                <a:solidFill>
                  <a:srgbClr val="3C8C93"/>
                </a:solidFill>
              </a:rPr>
              <a:t>Terminology</a:t>
            </a:r>
            <a:r>
              <a:rPr lang="fr-FR" dirty="0" smtClean="0">
                <a:solidFill>
                  <a:srgbClr val="3C8C93"/>
                </a:solidFill>
              </a:rPr>
              <a:t>/concepts not </a:t>
            </a:r>
            <a:r>
              <a:rPr lang="fr-FR" dirty="0" err="1" smtClean="0">
                <a:solidFill>
                  <a:srgbClr val="3C8C93"/>
                </a:solidFill>
              </a:rPr>
              <a:t>standardized</a:t>
            </a:r>
            <a:r>
              <a:rPr lang="fr-FR" dirty="0">
                <a:solidFill>
                  <a:srgbClr val="3C8C93"/>
                </a:solidFill>
              </a:rPr>
              <a:t> </a:t>
            </a:r>
            <a:r>
              <a:rPr lang="fr-FR" dirty="0" smtClean="0">
                <a:solidFill>
                  <a:srgbClr val="3C8C93"/>
                </a:solidFill>
              </a:rPr>
              <a:t>(</a:t>
            </a:r>
            <a:r>
              <a:rPr lang="fr-FR" dirty="0" err="1" smtClean="0">
                <a:solidFill>
                  <a:srgbClr val="3C8C93"/>
                </a:solidFill>
              </a:rPr>
              <a:t>unhomogeneous</a:t>
            </a:r>
            <a:r>
              <a:rPr lang="fr-FR" dirty="0" smtClean="0">
                <a:solidFill>
                  <a:srgbClr val="3C8C93"/>
                </a:solidFill>
              </a:rPr>
              <a:t> </a:t>
            </a:r>
            <a:r>
              <a:rPr lang="fr-FR" dirty="0" err="1" smtClean="0">
                <a:solidFill>
                  <a:srgbClr val="3C8C93"/>
                </a:solidFill>
              </a:rPr>
              <a:t>literature</a:t>
            </a:r>
            <a:r>
              <a:rPr lang="fr-FR" dirty="0" smtClean="0">
                <a:solidFill>
                  <a:srgbClr val="3C8C93"/>
                </a:solidFill>
              </a:rPr>
              <a:t>)</a:t>
            </a:r>
            <a:endParaRPr lang="fr-FR" dirty="0" smtClean="0">
              <a:solidFill>
                <a:srgbClr val="3C8C93"/>
              </a:solidFill>
            </a:endParaRPr>
          </a:p>
          <a:p>
            <a:pPr lvl="1">
              <a:buClrTx/>
            </a:pPr>
            <a:r>
              <a:rPr lang="en-US" dirty="0" smtClean="0">
                <a:solidFill>
                  <a:srgbClr val="3C8C93"/>
                </a:solidFill>
              </a:rPr>
              <a:t>Numerical model </a:t>
            </a:r>
            <a:r>
              <a:rPr lang="en-US" dirty="0">
                <a:solidFill>
                  <a:srgbClr val="3C8C93"/>
                </a:solidFill>
              </a:rPr>
              <a:t>parameters</a:t>
            </a:r>
          </a:p>
          <a:p>
            <a:pPr lvl="1">
              <a:buClrTx/>
            </a:pPr>
            <a:r>
              <a:rPr lang="fr-FR" dirty="0" err="1">
                <a:solidFill>
                  <a:srgbClr val="3C8C93"/>
                </a:solidFill>
              </a:rPr>
              <a:t>Difficult</a:t>
            </a:r>
            <a:r>
              <a:rPr lang="fr-FR" dirty="0">
                <a:solidFill>
                  <a:srgbClr val="3C8C93"/>
                </a:solidFill>
              </a:rPr>
              <a:t> </a:t>
            </a:r>
            <a:r>
              <a:rPr lang="fr-FR" i="1" dirty="0">
                <a:solidFill>
                  <a:srgbClr val="3C8C93"/>
                </a:solidFill>
              </a:rPr>
              <a:t>in-situ</a:t>
            </a:r>
            <a:r>
              <a:rPr lang="fr-FR" dirty="0">
                <a:solidFill>
                  <a:srgbClr val="3C8C93"/>
                </a:solidFill>
              </a:rPr>
              <a:t> observation of the </a:t>
            </a:r>
            <a:r>
              <a:rPr lang="fr-FR" dirty="0" err="1">
                <a:solidFill>
                  <a:srgbClr val="3C8C93"/>
                </a:solidFill>
              </a:rPr>
              <a:t>reaction</a:t>
            </a:r>
            <a:r>
              <a:rPr lang="fr-FR" dirty="0">
                <a:solidFill>
                  <a:srgbClr val="3C8C93"/>
                </a:solidFill>
              </a:rPr>
              <a:t> </a:t>
            </a:r>
            <a:r>
              <a:rPr lang="fr-FR" dirty="0" err="1">
                <a:solidFill>
                  <a:srgbClr val="3C8C93"/>
                </a:solidFill>
              </a:rPr>
              <a:t>process</a:t>
            </a:r>
            <a:endParaRPr lang="fr-FR" dirty="0">
              <a:solidFill>
                <a:srgbClr val="3C8C93"/>
              </a:solidFill>
            </a:endParaRPr>
          </a:p>
          <a:p>
            <a:pPr lvl="1">
              <a:buClrTx/>
            </a:pPr>
            <a:r>
              <a:rPr lang="fr-FR" dirty="0" err="1" smtClean="0">
                <a:solidFill>
                  <a:srgbClr val="3C8C93"/>
                </a:solidFill>
              </a:rPr>
              <a:t>Heat</a:t>
            </a:r>
            <a:r>
              <a:rPr lang="fr-FR" dirty="0" smtClean="0">
                <a:solidFill>
                  <a:srgbClr val="3C8C93"/>
                </a:solidFill>
              </a:rPr>
              <a:t>-</a:t>
            </a:r>
            <a:r>
              <a:rPr lang="fr-FR" dirty="0" err="1" smtClean="0">
                <a:solidFill>
                  <a:srgbClr val="3C8C93"/>
                </a:solidFill>
              </a:rPr>
              <a:t>treatment</a:t>
            </a:r>
            <a:r>
              <a:rPr lang="fr-FR" dirty="0" smtClean="0">
                <a:solidFill>
                  <a:srgbClr val="3C8C93"/>
                </a:solidFill>
              </a:rPr>
              <a:t>-proof </a:t>
            </a:r>
            <a:r>
              <a:rPr lang="fr-FR" dirty="0" err="1" smtClean="0">
                <a:solidFill>
                  <a:srgbClr val="3C8C93"/>
                </a:solidFill>
              </a:rPr>
              <a:t>tooling</a:t>
            </a:r>
            <a:endParaRPr lang="en-US" dirty="0" smtClean="0">
              <a:solidFill>
                <a:srgbClr val="3C8C93"/>
              </a:solidFill>
            </a:endParaRPr>
          </a:p>
          <a:p>
            <a:pPr lvl="1">
              <a:buClrTx/>
            </a:pPr>
            <a:r>
              <a:rPr lang="en-US" dirty="0" smtClean="0">
                <a:solidFill>
                  <a:srgbClr val="3C8C93"/>
                </a:solidFill>
              </a:rPr>
              <a:t>Test facilities (need for high field/high pressure)</a:t>
            </a:r>
          </a:p>
          <a:p>
            <a:pPr lvl="1">
              <a:buClrTx/>
            </a:pPr>
            <a:endParaRPr lang="en-US" dirty="0" smtClean="0">
              <a:solidFill>
                <a:srgbClr val="3C8C93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5580112" y="1484784"/>
            <a:ext cx="3024336" cy="576064"/>
          </a:xfrm>
          <a:prstGeom prst="wedgeRoundRectCallout">
            <a:avLst>
              <a:gd name="adj1" fmla="val -68802"/>
              <a:gd name="adj2" fmla="val -33655"/>
              <a:gd name="adj3" fmla="val 16667"/>
            </a:avLst>
          </a:prstGeom>
          <a:solidFill>
            <a:srgbClr val="333399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Cf. workshop</a:t>
            </a:r>
            <a:r>
              <a:rPr lang="fr-FR" baseline="30000" dirty="0" smtClean="0"/>
              <a:t>#1</a:t>
            </a:r>
            <a:endParaRPr lang="fr-FR" baseline="30000" dirty="0"/>
          </a:p>
        </p:txBody>
      </p:sp>
    </p:spTree>
    <p:extLst>
      <p:ext uri="{BB962C8B-B14F-4D97-AF65-F5344CB8AC3E}">
        <p14:creationId xmlns:p14="http://schemas.microsoft.com/office/powerpoint/2010/main" val="191931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Intention of the workshop </a:t>
            </a:r>
            <a:r>
              <a:rPr lang="fr-FR" dirty="0" err="1" smtClean="0"/>
              <a:t>series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333399"/>
                </a:solidFill>
              </a:rPr>
              <a:t>This workshop </a:t>
            </a:r>
            <a:r>
              <a:rPr lang="en-US" sz="2400" i="1" dirty="0">
                <a:solidFill>
                  <a:srgbClr val="333399"/>
                </a:solidFill>
              </a:rPr>
              <a:t>series</a:t>
            </a:r>
            <a:r>
              <a:rPr lang="en-US" sz="2400" dirty="0">
                <a:solidFill>
                  <a:srgbClr val="333399"/>
                </a:solidFill>
              </a:rPr>
              <a:t> aims at sharing experience gained worldwide in the field of Nb</a:t>
            </a:r>
            <a:r>
              <a:rPr lang="en-US" sz="2400" baseline="-25000" dirty="0">
                <a:solidFill>
                  <a:srgbClr val="333399"/>
                </a:solidFill>
              </a:rPr>
              <a:t>3</a:t>
            </a:r>
            <a:r>
              <a:rPr lang="en-US" sz="2400" dirty="0">
                <a:solidFill>
                  <a:srgbClr val="333399"/>
                </a:solidFill>
              </a:rPr>
              <a:t>Sn </a:t>
            </a:r>
            <a:r>
              <a:rPr lang="en-US" sz="2400" dirty="0" smtClean="0">
                <a:solidFill>
                  <a:srgbClr val="333399"/>
                </a:solidFill>
              </a:rPr>
              <a:t>technology for accelerator magnets.</a:t>
            </a:r>
            <a:endParaRPr lang="en-US" sz="2400" dirty="0" smtClean="0">
              <a:solidFill>
                <a:srgbClr val="333399"/>
              </a:solidFill>
            </a:endParaRPr>
          </a:p>
          <a:p>
            <a:endParaRPr lang="en-US" sz="1800" dirty="0" smtClean="0">
              <a:solidFill>
                <a:srgbClr val="333399"/>
              </a:solidFill>
            </a:endParaRPr>
          </a:p>
          <a:p>
            <a:r>
              <a:rPr lang="en-US" sz="2400" dirty="0" smtClean="0">
                <a:solidFill>
                  <a:srgbClr val="3C8C93"/>
                </a:solidFill>
              </a:rPr>
              <a:t>At </a:t>
            </a:r>
            <a:r>
              <a:rPr lang="en-US" sz="2400" dirty="0">
                <a:solidFill>
                  <a:srgbClr val="3C8C93"/>
                </a:solidFill>
              </a:rPr>
              <a:t>the end of the </a:t>
            </a:r>
            <a:r>
              <a:rPr lang="en-US" sz="2400" dirty="0" smtClean="0">
                <a:solidFill>
                  <a:srgbClr val="3C8C93"/>
                </a:solidFill>
              </a:rPr>
              <a:t>series, </a:t>
            </a:r>
            <a:r>
              <a:rPr lang="en-US" sz="2400" dirty="0">
                <a:solidFill>
                  <a:srgbClr val="3C8C93"/>
                </a:solidFill>
              </a:rPr>
              <a:t>the idea is to set-up a </a:t>
            </a:r>
            <a:r>
              <a:rPr lang="en-US" sz="2400" b="1" dirty="0">
                <a:solidFill>
                  <a:srgbClr val="3C8C93"/>
                </a:solidFill>
              </a:rPr>
              <a:t>best practice manual </a:t>
            </a:r>
            <a:r>
              <a:rPr lang="en-US" sz="2400" dirty="0">
                <a:solidFill>
                  <a:srgbClr val="3C8C93"/>
                </a:solidFill>
              </a:rPr>
              <a:t>resulting from the discussions having taken place all along the </a:t>
            </a:r>
            <a:r>
              <a:rPr lang="en-US" sz="2400" dirty="0" smtClean="0">
                <a:solidFill>
                  <a:srgbClr val="3C8C93"/>
                </a:solidFill>
              </a:rPr>
              <a:t>workshops.</a:t>
            </a:r>
          </a:p>
          <a:p>
            <a:endParaRPr lang="en-US" sz="1800" dirty="0" smtClean="0">
              <a:solidFill>
                <a:srgbClr val="3C8C93"/>
              </a:solidFill>
            </a:endParaRPr>
          </a:p>
          <a:p>
            <a:r>
              <a:rPr lang="en-US" sz="2400" dirty="0" smtClean="0">
                <a:solidFill>
                  <a:srgbClr val="CC00CC"/>
                </a:solidFill>
              </a:rPr>
              <a:t>From </a:t>
            </a:r>
            <a:r>
              <a:rPr lang="en-US" sz="2400" dirty="0">
                <a:solidFill>
                  <a:srgbClr val="CC00CC"/>
                </a:solidFill>
              </a:rPr>
              <a:t>today, we can evaluate that 3 to 5 workshops could be </a:t>
            </a:r>
            <a:r>
              <a:rPr lang="en-US" sz="2400" dirty="0" smtClean="0">
                <a:solidFill>
                  <a:srgbClr val="CC00CC"/>
                </a:solidFill>
              </a:rPr>
              <a:t>necessary</a:t>
            </a:r>
            <a:r>
              <a:rPr lang="en-US" sz="2400" dirty="0" smtClean="0">
                <a:solidFill>
                  <a:srgbClr val="CC00CC"/>
                </a:solidFill>
              </a:rPr>
              <a:t>.</a:t>
            </a:r>
          </a:p>
          <a:p>
            <a:endParaRPr lang="en-US" sz="2000" dirty="0">
              <a:solidFill>
                <a:srgbClr val="CC00CC"/>
              </a:solidFill>
            </a:endParaRPr>
          </a:p>
          <a:p>
            <a:r>
              <a:rPr lang="en-US" sz="2400" dirty="0" smtClean="0">
                <a:solidFill>
                  <a:srgbClr val="333399"/>
                </a:solidFill>
              </a:rPr>
              <a:t>Workshop</a:t>
            </a:r>
            <a:r>
              <a:rPr lang="en-US" sz="2400" baseline="30000" dirty="0" smtClean="0">
                <a:solidFill>
                  <a:srgbClr val="333399"/>
                </a:solidFill>
              </a:rPr>
              <a:t>#1</a:t>
            </a:r>
            <a:r>
              <a:rPr lang="en-US" sz="2400" dirty="0" smtClean="0">
                <a:solidFill>
                  <a:srgbClr val="333399"/>
                </a:solidFill>
              </a:rPr>
              <a:t>, held in Madrid last year, has covered:</a:t>
            </a:r>
          </a:p>
          <a:p>
            <a:pPr lvl="1"/>
            <a:r>
              <a:rPr lang="en-US" sz="1600" dirty="0" smtClean="0">
                <a:solidFill>
                  <a:srgbClr val="333399"/>
                </a:solidFill>
              </a:rPr>
              <a:t>Mechanical characterization of impregnated conductor</a:t>
            </a:r>
          </a:p>
          <a:p>
            <a:pPr lvl="1"/>
            <a:r>
              <a:rPr lang="en-US" sz="1600" dirty="0" smtClean="0">
                <a:solidFill>
                  <a:srgbClr val="333399"/>
                </a:solidFill>
              </a:rPr>
              <a:t>Dimensional changes during heat treatment</a:t>
            </a:r>
          </a:p>
          <a:p>
            <a:pPr lvl="1"/>
            <a:endParaRPr lang="en-US" sz="1600" dirty="0" smtClean="0">
              <a:solidFill>
                <a:srgbClr val="CC00CC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012160" y="6165304"/>
            <a:ext cx="3024336" cy="576064"/>
          </a:xfrm>
          <a:prstGeom prst="wedgeRoundRectCallout">
            <a:avLst>
              <a:gd name="adj1" fmla="val -59208"/>
              <a:gd name="adj2" fmla="val -42813"/>
              <a:gd name="adj3" fmla="val 16667"/>
            </a:avLst>
          </a:prstGeom>
          <a:solidFill>
            <a:srgbClr val="333399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Proceedings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906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Proceedings</a:t>
            </a:r>
            <a:r>
              <a:rPr lang="fr-FR" dirty="0" smtClean="0"/>
              <a:t> of workshop</a:t>
            </a:r>
            <a:r>
              <a:rPr lang="fr-FR" baseline="30000" dirty="0" smtClean="0"/>
              <a:t>#1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1268413"/>
            <a:ext cx="7956376" cy="5589587"/>
          </a:xfrm>
        </p:spPr>
        <p:txBody>
          <a:bodyPr/>
          <a:lstStyle/>
          <a:p>
            <a:r>
              <a:rPr lang="fr-FR" sz="2400" dirty="0" smtClean="0"/>
              <a:t>Short </a:t>
            </a:r>
            <a:r>
              <a:rPr lang="fr-FR" sz="2400" dirty="0" err="1" smtClean="0"/>
              <a:t>summary</a:t>
            </a:r>
            <a:r>
              <a:rPr lang="fr-FR" sz="2400" dirty="0" smtClean="0"/>
              <a:t> of </a:t>
            </a:r>
            <a:r>
              <a:rPr lang="fr-FR" sz="2400" dirty="0" err="1" smtClean="0"/>
              <a:t>each</a:t>
            </a:r>
            <a:r>
              <a:rPr lang="fr-FR" sz="2400" dirty="0" smtClean="0"/>
              <a:t> session, </a:t>
            </a:r>
            <a:r>
              <a:rPr lang="fr-FR" sz="2400" dirty="0" err="1" smtClean="0"/>
              <a:t>revised</a:t>
            </a:r>
            <a:r>
              <a:rPr lang="fr-FR" sz="2400" dirty="0" smtClean="0"/>
              <a:t> by the </a:t>
            </a:r>
            <a:r>
              <a:rPr lang="fr-FR" sz="2400" dirty="0" err="1" smtClean="0"/>
              <a:t>presenters</a:t>
            </a:r>
            <a:endParaRPr lang="fr-FR" sz="2400" dirty="0" smtClean="0"/>
          </a:p>
          <a:p>
            <a:r>
              <a:rPr lang="fr-FR" sz="2400" dirty="0" smtClean="0">
                <a:solidFill>
                  <a:srgbClr val="333399"/>
                </a:solidFill>
              </a:rPr>
              <a:t>Guidelines </a:t>
            </a:r>
            <a:r>
              <a:rPr lang="fr-FR" sz="2400" dirty="0" err="1" smtClean="0">
                <a:solidFill>
                  <a:srgbClr val="333399"/>
                </a:solidFill>
              </a:rPr>
              <a:t>from</a:t>
            </a:r>
            <a:r>
              <a:rPr lang="fr-FR" sz="2400" dirty="0" smtClean="0">
                <a:solidFill>
                  <a:srgbClr val="333399"/>
                </a:solidFill>
              </a:rPr>
              <a:t> the wrap-up session (open for </a:t>
            </a:r>
            <a:r>
              <a:rPr lang="fr-FR" sz="2400" dirty="0" err="1" smtClean="0">
                <a:solidFill>
                  <a:srgbClr val="333399"/>
                </a:solidFill>
              </a:rPr>
              <a:t>comments</a:t>
            </a:r>
            <a:r>
              <a:rPr lang="fr-FR" sz="2400" dirty="0" smtClean="0">
                <a:solidFill>
                  <a:srgbClr val="333399"/>
                </a:solidFill>
              </a:rPr>
              <a:t>)</a:t>
            </a:r>
          </a:p>
          <a:p>
            <a:r>
              <a:rPr lang="fr-FR" sz="2400" dirty="0" err="1" smtClean="0">
                <a:solidFill>
                  <a:srgbClr val="3C8C93"/>
                </a:solidFill>
              </a:rPr>
              <a:t>Selected</a:t>
            </a:r>
            <a:r>
              <a:rPr lang="fr-FR" sz="2400" dirty="0" smtClean="0">
                <a:solidFill>
                  <a:srgbClr val="3C8C93"/>
                </a:solidFill>
              </a:rPr>
              <a:t> </a:t>
            </a:r>
            <a:r>
              <a:rPr lang="fr-FR" sz="2400" dirty="0" err="1" smtClean="0">
                <a:solidFill>
                  <a:srgbClr val="3C8C93"/>
                </a:solidFill>
              </a:rPr>
              <a:t>references</a:t>
            </a:r>
            <a:r>
              <a:rPr lang="fr-FR" sz="2400" dirty="0" smtClean="0">
                <a:solidFill>
                  <a:srgbClr val="3C8C93"/>
                </a:solidFill>
              </a:rPr>
              <a:t> (by the </a:t>
            </a:r>
            <a:r>
              <a:rPr lang="fr-FR" sz="2400" dirty="0" err="1" smtClean="0">
                <a:solidFill>
                  <a:srgbClr val="3C8C93"/>
                </a:solidFill>
              </a:rPr>
              <a:t>presenters</a:t>
            </a:r>
            <a:r>
              <a:rPr lang="fr-FR" sz="2400" dirty="0" smtClean="0">
                <a:solidFill>
                  <a:srgbClr val="3C8C93"/>
                </a:solidFill>
              </a:rPr>
              <a:t>)</a:t>
            </a:r>
          </a:p>
          <a:p>
            <a:r>
              <a:rPr lang="fr-FR" sz="2400" dirty="0" smtClean="0">
                <a:solidFill>
                  <a:srgbClr val="CC00CC"/>
                </a:solidFill>
              </a:rPr>
              <a:t>Professional background of participants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5" y="3204953"/>
            <a:ext cx="2393768" cy="339023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3204953"/>
            <a:ext cx="4819716" cy="339023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6565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 err="1" smtClean="0"/>
              <a:t>Outline</a:t>
            </a:r>
            <a:endParaRPr lang="fr-FR" altLang="fr-FR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691680" y="1772817"/>
            <a:ext cx="7452320" cy="5085184"/>
          </a:xfrm>
        </p:spPr>
        <p:txBody>
          <a:bodyPr/>
          <a:lstStyle/>
          <a:p>
            <a:endParaRPr lang="fr-FR" altLang="fr-FR" dirty="0" smtClean="0"/>
          </a:p>
          <a:p>
            <a:r>
              <a:rPr lang="fr-FR" altLang="fr-FR" dirty="0" err="1" smtClean="0">
                <a:solidFill>
                  <a:schemeClr val="bg1">
                    <a:lumMod val="85000"/>
                  </a:schemeClr>
                </a:solidFill>
              </a:rPr>
              <a:t>Why</a:t>
            </a:r>
            <a:r>
              <a:rPr lang="fr-FR" alt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altLang="fr-FR" dirty="0" err="1" smtClean="0">
                <a:solidFill>
                  <a:schemeClr val="bg1">
                    <a:lumMod val="85000"/>
                  </a:schemeClr>
                </a:solidFill>
              </a:rPr>
              <a:t>this</a:t>
            </a:r>
            <a:r>
              <a:rPr lang="fr-FR" altLang="fr-FR" dirty="0" smtClean="0">
                <a:solidFill>
                  <a:schemeClr val="bg1">
                    <a:lumMod val="85000"/>
                  </a:schemeClr>
                </a:solidFill>
              </a:rPr>
              <a:t> workshop </a:t>
            </a:r>
            <a:r>
              <a:rPr lang="fr-FR" altLang="fr-FR" i="1" dirty="0" err="1" smtClean="0">
                <a:solidFill>
                  <a:schemeClr val="bg1">
                    <a:lumMod val="85000"/>
                  </a:schemeClr>
                </a:solidFill>
              </a:rPr>
              <a:t>series</a:t>
            </a:r>
            <a:r>
              <a:rPr lang="fr-FR" altLang="fr-FR" dirty="0" smtClean="0">
                <a:solidFill>
                  <a:schemeClr val="bg1">
                    <a:lumMod val="85000"/>
                  </a:schemeClr>
                </a:solidFill>
              </a:rPr>
              <a:t>?</a:t>
            </a:r>
          </a:p>
          <a:p>
            <a:endParaRPr lang="fr-FR" altLang="fr-FR" dirty="0"/>
          </a:p>
          <a:p>
            <a:r>
              <a:rPr lang="fr-FR" altLang="fr-FR" dirty="0" smtClean="0">
                <a:solidFill>
                  <a:srgbClr val="333399"/>
                </a:solidFill>
              </a:rPr>
              <a:t>Introduction to workshop</a:t>
            </a:r>
            <a:r>
              <a:rPr lang="fr-FR" altLang="fr-FR" baseline="30000" dirty="0" smtClean="0">
                <a:solidFill>
                  <a:srgbClr val="333399"/>
                </a:solidFill>
              </a:rPr>
              <a:t> </a:t>
            </a:r>
            <a:r>
              <a:rPr lang="fr-FR" altLang="fr-FR" baseline="30000" dirty="0" smtClean="0">
                <a:solidFill>
                  <a:srgbClr val="333399"/>
                </a:solidFill>
              </a:rPr>
              <a:t>#2</a:t>
            </a:r>
            <a:endParaRPr lang="fr-FR" altLang="fr-FR" baseline="30000" dirty="0" smtClean="0">
              <a:solidFill>
                <a:srgbClr val="333399"/>
              </a:solidFill>
            </a:endParaRPr>
          </a:p>
          <a:p>
            <a:pPr marL="0" indent="0">
              <a:buNone/>
            </a:pPr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92356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Nb</a:t>
            </a:r>
            <a:r>
              <a:rPr lang="en-GB" baseline="-25000" dirty="0" smtClean="0"/>
              <a:t>3</a:t>
            </a:r>
            <a:r>
              <a:rPr lang="en-GB" dirty="0" smtClean="0"/>
              <a:t>Sn raises multiscale questions</a:t>
            </a:r>
            <a:endParaRPr lang="en-GB" baseline="30000" dirty="0">
              <a:solidFill>
                <a:srgbClr val="8B8BD9"/>
              </a:solidFill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042988" y="1482110"/>
            <a:ext cx="8641580" cy="1414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5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Char char="►"/>
              <a:defRPr sz="2000">
                <a:solidFill>
                  <a:schemeClr val="accent2"/>
                </a:solidFill>
                <a:latin typeface="Calibri" panose="020F0502020204030204" pitchFamily="34" charset="0"/>
              </a:defRPr>
            </a:lvl2pPr>
            <a:lvl3pPr marL="1143000" indent="-228600">
              <a:buFont typeface="Calibri" panose="020F050202020403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fr-FR" sz="1800" b="1" dirty="0" smtClean="0">
                <a:solidFill>
                  <a:srgbClr val="333399"/>
                </a:solidFill>
              </a:rPr>
              <a:t>Macro</a:t>
            </a:r>
            <a:r>
              <a:rPr lang="en-GB" altLang="fr-FR" sz="1800" dirty="0" smtClean="0">
                <a:solidFill>
                  <a:srgbClr val="333399"/>
                </a:solidFill>
              </a:rPr>
              <a:t>scopic behaviour of the magnet is controlled at the </a:t>
            </a:r>
            <a:r>
              <a:rPr lang="en-GB" altLang="fr-FR" sz="1800" b="1" dirty="0" smtClean="0">
                <a:solidFill>
                  <a:srgbClr val="333399"/>
                </a:solidFill>
              </a:rPr>
              <a:t>micro</a:t>
            </a:r>
            <a:r>
              <a:rPr lang="en-GB" altLang="fr-FR" sz="1800" dirty="0" smtClean="0">
                <a:solidFill>
                  <a:srgbClr val="333399"/>
                </a:solidFill>
              </a:rPr>
              <a:t>structure level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276872"/>
            <a:ext cx="4037408" cy="390575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8280" y="5412746"/>
            <a:ext cx="1167495" cy="73394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249788" y="3752131"/>
            <a:ext cx="10553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5284440" y="2672011"/>
            <a:ext cx="226164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>
                <a:latin typeface="+mn-lt"/>
              </a:rPr>
              <a:t>Magnet</a:t>
            </a:r>
            <a:r>
              <a:rPr lang="fr-FR" i="1" dirty="0" smtClean="0">
                <a:latin typeface="+mn-lt"/>
              </a:rPr>
              <a:t> </a:t>
            </a:r>
            <a:r>
              <a:rPr lang="fr-FR" i="1" dirty="0" err="1" smtClean="0">
                <a:latin typeface="+mn-lt"/>
              </a:rPr>
              <a:t>scale</a:t>
            </a:r>
            <a:endParaRPr lang="fr-FR" i="1" dirty="0" smtClean="0">
              <a:latin typeface="+mn-lt"/>
            </a:endParaRPr>
          </a:p>
          <a:p>
            <a:endParaRPr lang="fr-FR" i="1" dirty="0">
              <a:latin typeface="+mn-lt"/>
            </a:endParaRPr>
          </a:p>
          <a:p>
            <a:endParaRPr lang="fr-FR" i="1" dirty="0" smtClean="0">
              <a:latin typeface="+mn-lt"/>
            </a:endParaRPr>
          </a:p>
          <a:p>
            <a:endParaRPr lang="fr-FR" i="1" dirty="0">
              <a:latin typeface="+mn-lt"/>
            </a:endParaRPr>
          </a:p>
          <a:p>
            <a:r>
              <a:rPr lang="fr-FR" i="1" dirty="0" err="1" smtClean="0">
                <a:latin typeface="+mn-lt"/>
              </a:rPr>
              <a:t>Cable</a:t>
            </a:r>
            <a:r>
              <a:rPr lang="fr-FR" i="1" dirty="0" smtClean="0">
                <a:latin typeface="+mn-lt"/>
              </a:rPr>
              <a:t> </a:t>
            </a:r>
            <a:r>
              <a:rPr lang="fr-FR" i="1" dirty="0" err="1" smtClean="0">
                <a:latin typeface="+mn-lt"/>
              </a:rPr>
              <a:t>scale</a:t>
            </a:r>
            <a:endParaRPr lang="fr-FR" i="1" dirty="0" smtClean="0">
              <a:latin typeface="+mn-lt"/>
            </a:endParaRPr>
          </a:p>
          <a:p>
            <a:endParaRPr lang="fr-FR" i="1" dirty="0" smtClean="0">
              <a:latin typeface="+mn-lt"/>
            </a:endParaRPr>
          </a:p>
          <a:p>
            <a:endParaRPr lang="fr-FR" i="1" dirty="0" smtClean="0">
              <a:latin typeface="+mn-lt"/>
            </a:endParaRPr>
          </a:p>
          <a:p>
            <a:r>
              <a:rPr lang="fr-FR" i="1" dirty="0" smtClean="0">
                <a:latin typeface="+mn-lt"/>
              </a:rPr>
              <a:t>Strand </a:t>
            </a:r>
            <a:r>
              <a:rPr lang="fr-FR" i="1" dirty="0" err="1" smtClean="0">
                <a:latin typeface="+mn-lt"/>
              </a:rPr>
              <a:t>scale</a:t>
            </a:r>
            <a:endParaRPr lang="fr-FR" i="1" dirty="0" smtClean="0">
              <a:latin typeface="+mn-lt"/>
            </a:endParaRPr>
          </a:p>
          <a:p>
            <a:endParaRPr lang="fr-FR" i="1" dirty="0" smtClean="0">
              <a:latin typeface="+mn-lt"/>
            </a:endParaRPr>
          </a:p>
          <a:p>
            <a:endParaRPr lang="fr-FR" i="1" dirty="0">
              <a:latin typeface="+mn-lt"/>
            </a:endParaRPr>
          </a:p>
          <a:p>
            <a:endParaRPr lang="fr-FR" i="1" dirty="0">
              <a:latin typeface="+mn-lt"/>
            </a:endParaRPr>
          </a:p>
          <a:p>
            <a:r>
              <a:rPr lang="fr-FR" i="1" dirty="0">
                <a:latin typeface="+mn-lt"/>
              </a:rPr>
              <a:t> </a:t>
            </a:r>
            <a:r>
              <a:rPr lang="fr-FR" i="1" dirty="0" smtClean="0">
                <a:latin typeface="+mn-lt"/>
              </a:rPr>
              <a:t>             Filament </a:t>
            </a:r>
            <a:r>
              <a:rPr lang="fr-FR" i="1" dirty="0" err="1" smtClean="0">
                <a:latin typeface="+mn-lt"/>
              </a:rPr>
              <a:t>scale</a:t>
            </a:r>
            <a:endParaRPr lang="fr-FR" i="1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49788" y="3690789"/>
            <a:ext cx="1300481" cy="136815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5327906" y="3354799"/>
            <a:ext cx="1294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C000"/>
                </a:solidFill>
                <a:latin typeface="+mn-lt"/>
              </a:rPr>
              <a:t>Workshop</a:t>
            </a:r>
            <a:r>
              <a:rPr lang="fr-FR" baseline="30000" dirty="0" smtClean="0">
                <a:solidFill>
                  <a:srgbClr val="FFC000"/>
                </a:solidFill>
                <a:latin typeface="+mn-lt"/>
              </a:rPr>
              <a:t>#1</a:t>
            </a:r>
            <a:endParaRPr lang="fr-FR" baseline="300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507743" y="3930237"/>
            <a:ext cx="2645276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C000"/>
                </a:solidFill>
              </a:rPr>
              <a:t>- Impregnated conductor characterization</a:t>
            </a:r>
            <a:endParaRPr lang="en-US" sz="1050" dirty="0">
              <a:solidFill>
                <a:srgbClr val="FFC000"/>
              </a:solidFill>
            </a:endParaRPr>
          </a:p>
          <a:p>
            <a:r>
              <a:rPr lang="en-US" sz="1050" dirty="0" smtClean="0">
                <a:solidFill>
                  <a:srgbClr val="FFC000"/>
                </a:solidFill>
              </a:rPr>
              <a:t>- Dimensional changes</a:t>
            </a:r>
          </a:p>
          <a:p>
            <a:r>
              <a:rPr lang="en-US" sz="1050" dirty="0">
                <a:solidFill>
                  <a:srgbClr val="FFC000"/>
                </a:solidFill>
              </a:rPr>
              <a:t> </a:t>
            </a:r>
            <a:r>
              <a:rPr lang="en-US" sz="1050" dirty="0" smtClean="0">
                <a:solidFill>
                  <a:srgbClr val="FFC000"/>
                </a:solidFill>
              </a:rPr>
              <a:t>  during heat treatment</a:t>
            </a:r>
            <a:endParaRPr lang="en-US" sz="1050" dirty="0">
              <a:solidFill>
                <a:srgbClr val="FFC000"/>
              </a:solidFill>
            </a:endParaRPr>
          </a:p>
          <a:p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67406" y="2590690"/>
            <a:ext cx="1526872" cy="5156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6749429" y="2696263"/>
            <a:ext cx="1564852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- Impregnation process</a:t>
            </a:r>
          </a:p>
          <a:p>
            <a:endParaRPr lang="en-US" sz="1050" dirty="0">
              <a:solidFill>
                <a:srgbClr val="FFC000"/>
              </a:solidFill>
            </a:endParaRPr>
          </a:p>
          <a:p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27906" y="4646046"/>
            <a:ext cx="2202002" cy="1425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5362027" y="1945067"/>
            <a:ext cx="1294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+mn-lt"/>
              </a:rPr>
              <a:t>Workshop</a:t>
            </a:r>
            <a:r>
              <a:rPr lang="fr-FR" baseline="30000" dirty="0" smtClean="0">
                <a:solidFill>
                  <a:srgbClr val="FF0000"/>
                </a:solidFill>
                <a:latin typeface="+mn-lt"/>
              </a:rPr>
              <a:t>#2</a:t>
            </a:r>
            <a:endParaRPr lang="fr-FR" baseline="30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487388" y="5179573"/>
            <a:ext cx="1499128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- </a:t>
            </a:r>
            <a:r>
              <a:rPr lang="en-US" sz="1050" dirty="0" err="1" smtClean="0">
                <a:solidFill>
                  <a:srgbClr val="FF0000"/>
                </a:solidFill>
              </a:rPr>
              <a:t>J</a:t>
            </a:r>
            <a:r>
              <a:rPr lang="en-US" sz="1050" baseline="-25000" dirty="0" err="1" smtClean="0">
                <a:solidFill>
                  <a:srgbClr val="FF0000"/>
                </a:solidFill>
              </a:rPr>
              <a:t>c</a:t>
            </a:r>
            <a:r>
              <a:rPr lang="en-US" sz="1050" dirty="0" smtClean="0">
                <a:solidFill>
                  <a:srgbClr val="FF0000"/>
                </a:solidFill>
              </a:rPr>
              <a:t> dependence</a:t>
            </a:r>
          </a:p>
          <a:p>
            <a:r>
              <a:rPr lang="en-US" sz="1050" dirty="0" smtClean="0">
                <a:solidFill>
                  <a:srgbClr val="FF0000"/>
                </a:solidFill>
              </a:rPr>
              <a:t>   to stress/strain state</a:t>
            </a:r>
          </a:p>
          <a:p>
            <a:endParaRPr lang="en-US" sz="1050" dirty="0">
              <a:solidFill>
                <a:srgbClr val="FFC000"/>
              </a:solidFill>
            </a:endParaRPr>
          </a:p>
          <a:p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63688" y="2276872"/>
            <a:ext cx="7290567" cy="40324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2749583" y="6355274"/>
            <a:ext cx="2343911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- Material aspects / Characterization</a:t>
            </a:r>
          </a:p>
          <a:p>
            <a:endParaRPr lang="en-US" sz="1050" dirty="0">
              <a:solidFill>
                <a:srgbClr val="FFC000"/>
              </a:solidFill>
            </a:endParaRPr>
          </a:p>
          <a:p>
            <a:endParaRPr lang="fr-FR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90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3" grpId="0"/>
      <p:bldP spid="12" grpId="0" animBg="1"/>
      <p:bldP spid="13" grpId="0"/>
      <p:bldP spid="16" grpId="0" animBg="1"/>
      <p:bldP spid="17" grpId="0"/>
      <p:bldP spid="18" grpId="0"/>
      <p:bldP spid="19" grpId="0" animBg="1"/>
      <p:bldP spid="20" grpId="0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10011</TotalTime>
  <Words>916</Words>
  <Application>Microsoft Office PowerPoint</Application>
  <PresentationFormat>Affichage à l'écran (4:3)</PresentationFormat>
  <Paragraphs>189</Paragraphs>
  <Slides>19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4" baseType="lpstr">
      <vt:lpstr>ＭＳ Ｐゴシック</vt:lpstr>
      <vt:lpstr>Arial</vt:lpstr>
      <vt:lpstr>Calibri</vt:lpstr>
      <vt:lpstr>Tahoma</vt:lpstr>
      <vt:lpstr>Modèle par défaut</vt:lpstr>
      <vt:lpstr>Présentation PowerPoint</vt:lpstr>
      <vt:lpstr> </vt:lpstr>
      <vt:lpstr>Outline</vt:lpstr>
      <vt:lpstr>Outline</vt:lpstr>
      <vt:lpstr>Nb3Sn raises a large variety of questions</vt:lpstr>
      <vt:lpstr>Intention of the workshop series</vt:lpstr>
      <vt:lpstr>Proceedings of workshop#1 now available</vt:lpstr>
      <vt:lpstr>Outline</vt:lpstr>
      <vt:lpstr>Nb3Sn raises multiscale questions</vt:lpstr>
      <vt:lpstr>Agenda</vt:lpstr>
      <vt:lpstr>New! External points of view</vt:lpstr>
      <vt:lpstr>64 participants (53 on-site)</vt:lpstr>
      <vt:lpstr>Practical | Organizing committee</vt:lpstr>
      <vt:lpstr>Practical | Wifi connection</vt:lpstr>
      <vt:lpstr>Practical | Catering</vt:lpstr>
      <vt:lpstr>In your workshop folder, you will find…</vt:lpstr>
      <vt:lpstr>Guidelines to the presenters</vt:lpstr>
      <vt:lpstr>Guidelines to the attendees</vt:lpstr>
      <vt:lpstr> 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Pierre Manil</dc:creator>
  <cp:lastModifiedBy>Manil Pierre</cp:lastModifiedBy>
  <cp:revision>507</cp:revision>
  <dcterms:created xsi:type="dcterms:W3CDTF">2009-03-12T14:59:47Z</dcterms:created>
  <dcterms:modified xsi:type="dcterms:W3CDTF">2018-10-10T16:17:29Z</dcterms:modified>
</cp:coreProperties>
</file>