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7"/>
  </p:notesMasterIdLst>
  <p:sldIdLst>
    <p:sldId id="304" r:id="rId2"/>
    <p:sldId id="562" r:id="rId3"/>
    <p:sldId id="563" r:id="rId4"/>
    <p:sldId id="558" r:id="rId5"/>
    <p:sldId id="560" r:id="rId6"/>
    <p:sldId id="561" r:id="rId7"/>
    <p:sldId id="568" r:id="rId8"/>
    <p:sldId id="571" r:id="rId9"/>
    <p:sldId id="573" r:id="rId10"/>
    <p:sldId id="575" r:id="rId11"/>
    <p:sldId id="577" r:id="rId12"/>
    <p:sldId id="559" r:id="rId13"/>
    <p:sldId id="578" r:id="rId14"/>
    <p:sldId id="564" r:id="rId15"/>
    <p:sldId id="580" r:id="rId16"/>
    <p:sldId id="579" r:id="rId17"/>
    <p:sldId id="566" r:id="rId18"/>
    <p:sldId id="365" r:id="rId19"/>
    <p:sldId id="557" r:id="rId20"/>
    <p:sldId id="595" r:id="rId21"/>
    <p:sldId id="583" r:id="rId22"/>
    <p:sldId id="581" r:id="rId23"/>
    <p:sldId id="582" r:id="rId24"/>
    <p:sldId id="584" r:id="rId25"/>
    <p:sldId id="596" r:id="rId26"/>
    <p:sldId id="590" r:id="rId27"/>
    <p:sldId id="585" r:id="rId28"/>
    <p:sldId id="586" r:id="rId29"/>
    <p:sldId id="598" r:id="rId30"/>
    <p:sldId id="599" r:id="rId31"/>
    <p:sldId id="597" r:id="rId32"/>
    <p:sldId id="591" r:id="rId33"/>
    <p:sldId id="592" r:id="rId34"/>
    <p:sldId id="593" r:id="rId35"/>
    <p:sldId id="59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biancac" initials="n" lastIdx="2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5" autoAdjust="0"/>
    <p:restoredTop sz="89754" autoAdjust="0"/>
  </p:normalViewPr>
  <p:slideViewPr>
    <p:cSldViewPr>
      <p:cViewPr varScale="1">
        <p:scale>
          <a:sx n="108" d="100"/>
          <a:sy n="108" d="100"/>
        </p:scale>
        <p:origin x="144" y="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2366-113F-40D5-A468-0305ACF138C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40FD7-53E6-4AA6-AE9D-0A8155A4D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4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75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TCPs and TCSGs </a:t>
            </a:r>
            <a:r>
              <a:rPr lang="en-US" baseline="0" dirty="0" err="1" smtClean="0"/>
              <a:t>sigmas</a:t>
            </a:r>
            <a:r>
              <a:rPr lang="en-US" baseline="0" dirty="0" smtClean="0"/>
              <a:t> ?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77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TCPs and TCSGs </a:t>
            </a:r>
            <a:r>
              <a:rPr lang="en-US" baseline="0" dirty="0" err="1" smtClean="0"/>
              <a:t>sigmas</a:t>
            </a:r>
            <a:r>
              <a:rPr lang="en-US" baseline="0" dirty="0" smtClean="0"/>
              <a:t> ?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05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56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2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5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57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434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quadrupolar</a:t>
            </a:r>
            <a:r>
              <a:rPr lang="en-US" dirty="0" smtClean="0"/>
              <a:t> effect</a:t>
            </a:r>
          </a:p>
          <a:p>
            <a:r>
              <a:rPr lang="en-US" dirty="0" smtClean="0"/>
              <a:t>Add V plane:</a:t>
            </a:r>
          </a:p>
          <a:p>
            <a:r>
              <a:rPr lang="en-US" baseline="0" dirty="0" smtClean="0"/>
              <a:t> - </a:t>
            </a:r>
            <a:r>
              <a:rPr lang="en-US" dirty="0" smtClean="0"/>
              <a:t>V</a:t>
            </a:r>
            <a:r>
              <a:rPr lang="en-US" baseline="0" dirty="0" smtClean="0"/>
              <a:t> plane is less critical for LHC and HL</a:t>
            </a:r>
          </a:p>
          <a:p>
            <a:r>
              <a:rPr lang="en-US" baseline="0" dirty="0" smtClean="0"/>
              <a:t>Add B1: difference between B1 and B2 for LHC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284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State</a:t>
            </a:r>
            <a:r>
              <a:rPr lang="en-US" baseline="0" dirty="0"/>
              <a:t> of the art measurement</a:t>
            </a:r>
          </a:p>
          <a:p>
            <a:r>
              <a:rPr lang="en-US" baseline="0" dirty="0"/>
              <a:t>	10-5 precision</a:t>
            </a:r>
          </a:p>
          <a:p>
            <a:r>
              <a:rPr lang="en-US" baseline="0" dirty="0"/>
              <a:t>	ADT </a:t>
            </a:r>
            <a:r>
              <a:rPr lang="en-US" baseline="0" dirty="0" err="1"/>
              <a:t>stripline</a:t>
            </a:r>
            <a:r>
              <a:rPr lang="en-US" baseline="0" dirty="0"/>
              <a:t> BPM</a:t>
            </a:r>
          </a:p>
          <a:p>
            <a:r>
              <a:rPr lang="en-US" baseline="0" dirty="0"/>
              <a:t>	LHC BPMs not precise to reach this precision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3004-06A7-4FA6-935E-0C97772113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87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quadrupolar</a:t>
            </a:r>
            <a:r>
              <a:rPr lang="en-US" dirty="0" smtClean="0"/>
              <a:t> effect</a:t>
            </a:r>
          </a:p>
          <a:p>
            <a:r>
              <a:rPr lang="en-US" dirty="0" smtClean="0"/>
              <a:t>Add V plane:</a:t>
            </a:r>
          </a:p>
          <a:p>
            <a:r>
              <a:rPr lang="en-US" baseline="0" dirty="0" smtClean="0"/>
              <a:t> - </a:t>
            </a:r>
            <a:r>
              <a:rPr lang="en-US" dirty="0" smtClean="0"/>
              <a:t>V</a:t>
            </a:r>
            <a:r>
              <a:rPr lang="en-US" baseline="0" dirty="0" smtClean="0"/>
              <a:t> plane is less critical for LHC and HL</a:t>
            </a:r>
          </a:p>
          <a:p>
            <a:r>
              <a:rPr lang="en-US" baseline="0" dirty="0" smtClean="0"/>
              <a:t>Add B1: difference between B1 and B2 for LHC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18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3004-06A7-4FA6-935E-0C97772113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378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812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237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533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035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quadrupolar</a:t>
            </a:r>
            <a:r>
              <a:rPr lang="en-US" dirty="0" smtClean="0"/>
              <a:t> effect</a:t>
            </a:r>
          </a:p>
          <a:p>
            <a:r>
              <a:rPr lang="en-US" dirty="0" smtClean="0"/>
              <a:t>Add V plane:</a:t>
            </a:r>
          </a:p>
          <a:p>
            <a:r>
              <a:rPr lang="en-US" baseline="0" dirty="0" smtClean="0"/>
              <a:t> - </a:t>
            </a:r>
            <a:r>
              <a:rPr lang="en-US" dirty="0" smtClean="0"/>
              <a:t>V</a:t>
            </a:r>
            <a:r>
              <a:rPr lang="en-US" baseline="0" dirty="0" smtClean="0"/>
              <a:t> plane is less critical for LHC and HL</a:t>
            </a:r>
          </a:p>
          <a:p>
            <a:r>
              <a:rPr lang="en-US" baseline="0" dirty="0" smtClean="0"/>
              <a:t>Add B1: difference between B1 and B2 for LHC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683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plot to simplified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095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900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4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651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5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F3004-06A7-4FA6-935E-0C97772113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617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quadrupolar</a:t>
            </a:r>
            <a:r>
              <a:rPr lang="en-US" dirty="0" smtClean="0"/>
              <a:t> effect</a:t>
            </a:r>
          </a:p>
          <a:p>
            <a:r>
              <a:rPr lang="en-US" dirty="0" smtClean="0"/>
              <a:t>Add V plane:</a:t>
            </a:r>
          </a:p>
          <a:p>
            <a:r>
              <a:rPr lang="en-US" baseline="0" dirty="0" smtClean="0"/>
              <a:t> - </a:t>
            </a:r>
            <a:r>
              <a:rPr lang="en-US" dirty="0" smtClean="0"/>
              <a:t>V</a:t>
            </a:r>
            <a:r>
              <a:rPr lang="en-US" baseline="0" dirty="0" smtClean="0"/>
              <a:t> plane is less critical for LHC and HL</a:t>
            </a:r>
          </a:p>
          <a:p>
            <a:r>
              <a:rPr lang="en-US" baseline="0" dirty="0" smtClean="0"/>
              <a:t>Add B1: difference between B1 and B2 for LHC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932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459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613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883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93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chemeClr val="accent2"/>
                </a:solidFill>
              </a:rPr>
              <a:t>HL-LHC48 cm </a:t>
            </a:r>
            <a:r>
              <a:rPr lang="en-GB" sz="1200" dirty="0" err="1" smtClean="0">
                <a:solidFill>
                  <a:schemeClr val="accent2"/>
                </a:solidFill>
              </a:rPr>
              <a:t>MoC</a:t>
            </a:r>
            <a:r>
              <a:rPr lang="en-GB" sz="1200" dirty="0" smtClean="0">
                <a:solidFill>
                  <a:schemeClr val="accent2"/>
                </a:solidFill>
              </a:rPr>
              <a:t> IP7 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30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plot to simplified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78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90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54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Show a first plot without HLLHC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52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TCPs and TCSGs </a:t>
            </a:r>
            <a:r>
              <a:rPr lang="en-US" baseline="0" dirty="0" err="1" smtClean="0"/>
              <a:t>sigmas</a:t>
            </a:r>
            <a:r>
              <a:rPr lang="en-US" baseline="0" dirty="0" smtClean="0"/>
              <a:t> ?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0FD7-53E6-4AA6-AE9D-0A8155A4D8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94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43000"/>
            <a:ext cx="10363200" cy="243840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57600"/>
            <a:ext cx="8534400" cy="6858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93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3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0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0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26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14401"/>
            <a:ext cx="53848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914401"/>
            <a:ext cx="53848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3809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577856"/>
            <a:ext cx="5386917" cy="45483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93809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77856"/>
            <a:ext cx="5389033" cy="45483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43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2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1"/>
            <a:ext cx="10972800" cy="5211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2018-07-24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351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TMCI in LHC and HL-LHC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597215DE-E67B-4C8F-A0A9-C4DBB335BF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0625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828800"/>
          </a:xfrm>
        </p:spPr>
        <p:txBody>
          <a:bodyPr/>
          <a:lstStyle/>
          <a:p>
            <a:r>
              <a:rPr lang="en-US" dirty="0" smtClean="0"/>
              <a:t>Transverse </a:t>
            </a:r>
            <a:r>
              <a:rPr lang="en-US" dirty="0"/>
              <a:t>Mode Coupling Instability </a:t>
            </a:r>
            <a:r>
              <a:rPr lang="en-US" dirty="0" smtClean="0"/>
              <a:t>in LHC and HL-LHC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81400"/>
            <a:ext cx="12192000" cy="990600"/>
          </a:xfrm>
        </p:spPr>
        <p:txBody>
          <a:bodyPr>
            <a:normAutofit/>
          </a:bodyPr>
          <a:lstStyle/>
          <a:p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D.Amorim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S.Antipov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N.Biancacci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X.Buffat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L.Carver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E.M</a:t>
            </a:r>
            <a:r>
              <a:rPr lang="en-US" sz="1800" dirty="0" err="1"/>
              <a:t>étral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895600" y="5181600"/>
            <a:ext cx="64008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Work Package 2 meeting</a:t>
            </a:r>
          </a:p>
          <a:p>
            <a:r>
              <a:rPr lang="en-US" sz="1600" dirty="0" smtClean="0"/>
              <a:t>24/07/2018</a:t>
            </a:r>
            <a:endParaRPr lang="en-US" sz="16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903764" y="4191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Many thanks to:</a:t>
            </a:r>
          </a:p>
          <a:p>
            <a:r>
              <a:rPr lang="en-US" sz="1600" dirty="0" err="1"/>
              <a:t>T.Levens</a:t>
            </a:r>
            <a:r>
              <a:rPr lang="en-US" sz="1600" dirty="0"/>
              <a:t>, </a:t>
            </a:r>
            <a:r>
              <a:rPr lang="en-US" sz="1600" dirty="0" err="1"/>
              <a:t>A.Mereghetti</a:t>
            </a:r>
            <a:r>
              <a:rPr lang="en-US" sz="1600" dirty="0"/>
              <a:t>, </a:t>
            </a:r>
            <a:r>
              <a:rPr lang="en-US" sz="1600" dirty="0" err="1"/>
              <a:t>B.Salvant</a:t>
            </a:r>
            <a:r>
              <a:rPr lang="en-US" sz="1600" dirty="0"/>
              <a:t>, </a:t>
            </a:r>
            <a:r>
              <a:rPr lang="en-US" sz="1600" dirty="0" err="1"/>
              <a:t>M.Soderen</a:t>
            </a:r>
            <a:r>
              <a:rPr lang="en-US" sz="1600" dirty="0"/>
              <a:t>,</a:t>
            </a:r>
            <a:br>
              <a:rPr lang="en-US" sz="1600" dirty="0"/>
            </a:br>
            <a:r>
              <a:rPr lang="en-US" sz="1600" dirty="0" err="1"/>
              <a:t>D.Valuch</a:t>
            </a:r>
            <a:r>
              <a:rPr lang="en-US" sz="1600" dirty="0"/>
              <a:t>, LHC and Injectors Operations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3604"/>
            <a:ext cx="1217996" cy="121799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5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0" cy="61395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388994" cy="43622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HL-LHC with all IR7 collimators in </a:t>
                </a:r>
                <a:r>
                  <a:rPr lang="en-US" sz="2400" dirty="0" err="1" smtClean="0"/>
                  <a:t>MoGr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6.0</m:t>
                    </m:r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2"/>
                  </a:solidFill>
                </a:endParaRPr>
              </a:p>
              <a:p>
                <a:endParaRPr lang="en-US" sz="2400" dirty="0"/>
              </a:p>
              <a:p>
                <a:r>
                  <a:rPr lang="en-US" sz="2400" dirty="0" smtClean="0">
                    <a:solidFill>
                      <a:srgbClr val="0070C0"/>
                    </a:solidFill>
                  </a:rPr>
                  <a:t>Lower</a:t>
                </a:r>
                <a:r>
                  <a:rPr lang="en-US" sz="2400" dirty="0" smtClean="0"/>
                  <a:t> TMCI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threshold</a:t>
                </a:r>
                <a:r>
                  <a:rPr lang="en-US" sz="2400" dirty="0" smtClean="0"/>
                  <a:t> compared to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previous</a:t>
                </a:r>
                <a:r>
                  <a:rPr lang="en-US" sz="2400" dirty="0" smtClean="0"/>
                  <a:t>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case</a:t>
                </a:r>
                <a:r>
                  <a:rPr lang="en-US" sz="2400" dirty="0" smtClean="0"/>
                  <a:t> because of </a:t>
                </a:r>
                <a:r>
                  <a:rPr lang="en-US" sz="2400" dirty="0" smtClean="0"/>
                  <a:t>the absence of coatings on the TCSGs</a:t>
                </a:r>
                <a:endParaRPr lang="en-US" sz="2400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388994" cy="4362293"/>
              </a:xfrm>
              <a:blipFill>
                <a:blip r:embed="rId4"/>
                <a:stretch>
                  <a:fillRect l="-1469" t="-1117" r="-1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812800" y="2467613"/>
            <a:ext cx="3251838" cy="2942587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548893"/>
              <a:gd name="connsiteY0" fmla="*/ 0 h 2959064"/>
              <a:gd name="connsiteX1" fmla="*/ 1184495 w 1548893"/>
              <a:gd name="connsiteY1" fmla="*/ 2236912 h 2959064"/>
              <a:gd name="connsiteX2" fmla="*/ 1548893 w 1548893"/>
              <a:gd name="connsiteY2" fmla="*/ 2959064 h 2959064"/>
              <a:gd name="connsiteX0" fmla="*/ 0 w 1548893"/>
              <a:gd name="connsiteY0" fmla="*/ 0 h 2959064"/>
              <a:gd name="connsiteX1" fmla="*/ 1197366 w 1548893"/>
              <a:gd name="connsiteY1" fmla="*/ 2213904 h 2959064"/>
              <a:gd name="connsiteX2" fmla="*/ 1548893 w 1548893"/>
              <a:gd name="connsiteY2" fmla="*/ 2959064 h 2959064"/>
              <a:gd name="connsiteX0" fmla="*/ 0 w 1518861"/>
              <a:gd name="connsiteY0" fmla="*/ 0 h 2982072"/>
              <a:gd name="connsiteX1" fmla="*/ 1197366 w 1518861"/>
              <a:gd name="connsiteY1" fmla="*/ 2213904 h 2982072"/>
              <a:gd name="connsiteX2" fmla="*/ 1518861 w 1518861"/>
              <a:gd name="connsiteY2" fmla="*/ 2982072 h 298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8861" h="2982072">
                <a:moveTo>
                  <a:pt x="0" y="0"/>
                </a:moveTo>
                <a:cubicBezTo>
                  <a:pt x="430032" y="686462"/>
                  <a:pt x="944223" y="1716892"/>
                  <a:pt x="1197366" y="2213904"/>
                </a:cubicBezTo>
                <a:cubicBezTo>
                  <a:pt x="1450509" y="2710916"/>
                  <a:pt x="1490037" y="2938340"/>
                  <a:pt x="1518861" y="29820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831411" y="5395911"/>
            <a:ext cx="3233227" cy="179854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830530 w 1411605"/>
              <a:gd name="connsiteY1" fmla="*/ 2657864 h 3058767"/>
              <a:gd name="connsiteX2" fmla="*/ 1411605 w 1411605"/>
              <a:gd name="connsiteY2" fmla="*/ 3058767 h 3058767"/>
              <a:gd name="connsiteX0" fmla="*/ 0 w 994371"/>
              <a:gd name="connsiteY0" fmla="*/ 0 h 2677486"/>
              <a:gd name="connsiteX1" fmla="*/ 830530 w 994371"/>
              <a:gd name="connsiteY1" fmla="*/ 2657864 h 2677486"/>
              <a:gd name="connsiteX2" fmla="*/ 994371 w 994371"/>
              <a:gd name="connsiteY2" fmla="*/ 1290811 h 2677486"/>
              <a:gd name="connsiteX0" fmla="*/ 0 w 994371"/>
              <a:gd name="connsiteY0" fmla="*/ 0 h 2428184"/>
              <a:gd name="connsiteX1" fmla="*/ 804881 w 994371"/>
              <a:gd name="connsiteY1" fmla="*/ 2405292 h 2428184"/>
              <a:gd name="connsiteX2" fmla="*/ 994371 w 994371"/>
              <a:gd name="connsiteY2" fmla="*/ 1290811 h 2428184"/>
              <a:gd name="connsiteX0" fmla="*/ 0 w 994371"/>
              <a:gd name="connsiteY0" fmla="*/ 0 h 2414643"/>
              <a:gd name="connsiteX1" fmla="*/ 804881 w 994371"/>
              <a:gd name="connsiteY1" fmla="*/ 2405292 h 2414643"/>
              <a:gd name="connsiteX2" fmla="*/ 994371 w 994371"/>
              <a:gd name="connsiteY2" fmla="*/ 1290811 h 2414643"/>
              <a:gd name="connsiteX0" fmla="*/ 0 w 994371"/>
              <a:gd name="connsiteY0" fmla="*/ 0 h 2540134"/>
              <a:gd name="connsiteX1" fmla="*/ 839081 w 994371"/>
              <a:gd name="connsiteY1" fmla="*/ 2531578 h 2540134"/>
              <a:gd name="connsiteX2" fmla="*/ 994371 w 994371"/>
              <a:gd name="connsiteY2" fmla="*/ 1290811 h 2540134"/>
              <a:gd name="connsiteX0" fmla="*/ 0 w 994371"/>
              <a:gd name="connsiteY0" fmla="*/ 0 h 2547505"/>
              <a:gd name="connsiteX1" fmla="*/ 839081 w 994371"/>
              <a:gd name="connsiteY1" fmla="*/ 2531578 h 2547505"/>
              <a:gd name="connsiteX2" fmla="*/ 994371 w 994371"/>
              <a:gd name="connsiteY2" fmla="*/ 1290811 h 2547505"/>
              <a:gd name="connsiteX0" fmla="*/ 0 w 982402"/>
              <a:gd name="connsiteY0" fmla="*/ 0 h 2558677"/>
              <a:gd name="connsiteX1" fmla="*/ 839081 w 982402"/>
              <a:gd name="connsiteY1" fmla="*/ 2531578 h 2558677"/>
              <a:gd name="connsiteX2" fmla="*/ 982402 w 982402"/>
              <a:gd name="connsiteY2" fmla="*/ 1164525 h 2558677"/>
              <a:gd name="connsiteX0" fmla="*/ 0 w 982402"/>
              <a:gd name="connsiteY0" fmla="*/ 0 h 2562142"/>
              <a:gd name="connsiteX1" fmla="*/ 839081 w 982402"/>
              <a:gd name="connsiteY1" fmla="*/ 2531578 h 2562142"/>
              <a:gd name="connsiteX2" fmla="*/ 982402 w 982402"/>
              <a:gd name="connsiteY2" fmla="*/ 1164525 h 2562142"/>
              <a:gd name="connsiteX0" fmla="*/ 0 w 982402"/>
              <a:gd name="connsiteY0" fmla="*/ 0 h 2320264"/>
              <a:gd name="connsiteX1" fmla="*/ 779231 w 982402"/>
              <a:gd name="connsiteY1" fmla="*/ 2279005 h 2320264"/>
              <a:gd name="connsiteX2" fmla="*/ 982402 w 982402"/>
              <a:gd name="connsiteY2" fmla="*/ 1164525 h 2320264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1027499"/>
              <a:gd name="connsiteY0" fmla="*/ 0 h 2279725"/>
              <a:gd name="connsiteX1" fmla="*/ 779231 w 1027499"/>
              <a:gd name="connsiteY1" fmla="*/ 2279005 h 2279725"/>
              <a:gd name="connsiteX2" fmla="*/ 1027499 w 1027499"/>
              <a:gd name="connsiteY2" fmla="*/ 214160 h 2279725"/>
              <a:gd name="connsiteX0" fmla="*/ 0 w 1027499"/>
              <a:gd name="connsiteY0" fmla="*/ 0 h 1394116"/>
              <a:gd name="connsiteX1" fmla="*/ 792760 w 1027499"/>
              <a:gd name="connsiteY1" fmla="*/ 1391996 h 1394116"/>
              <a:gd name="connsiteX2" fmla="*/ 1027499 w 1027499"/>
              <a:gd name="connsiteY2" fmla="*/ 214160 h 1394116"/>
              <a:gd name="connsiteX0" fmla="*/ 0 w 1027499"/>
              <a:gd name="connsiteY0" fmla="*/ 0 h 1439722"/>
              <a:gd name="connsiteX1" fmla="*/ 792760 w 1027499"/>
              <a:gd name="connsiteY1" fmla="*/ 1391996 h 1439722"/>
              <a:gd name="connsiteX2" fmla="*/ 1027499 w 1027499"/>
              <a:gd name="connsiteY2" fmla="*/ 214160 h 1439722"/>
              <a:gd name="connsiteX0" fmla="*/ 0 w 1027499"/>
              <a:gd name="connsiteY0" fmla="*/ 0 h 1621006"/>
              <a:gd name="connsiteX1" fmla="*/ 819818 w 1027499"/>
              <a:gd name="connsiteY1" fmla="*/ 1582069 h 1621006"/>
              <a:gd name="connsiteX2" fmla="*/ 1027499 w 1027499"/>
              <a:gd name="connsiteY2" fmla="*/ 214160 h 1621006"/>
              <a:gd name="connsiteX0" fmla="*/ 0 w 1051668"/>
              <a:gd name="connsiteY0" fmla="*/ 609488 h 2201834"/>
              <a:gd name="connsiteX1" fmla="*/ 819818 w 1051668"/>
              <a:gd name="connsiteY1" fmla="*/ 2191557 h 2201834"/>
              <a:gd name="connsiteX2" fmla="*/ 1051668 w 1051668"/>
              <a:gd name="connsiteY2" fmla="*/ 0 h 2201834"/>
              <a:gd name="connsiteX0" fmla="*/ 0 w 1051668"/>
              <a:gd name="connsiteY0" fmla="*/ 609488 h 2358482"/>
              <a:gd name="connsiteX1" fmla="*/ 877219 w 1051668"/>
              <a:gd name="connsiteY1" fmla="*/ 2349951 h 2358482"/>
              <a:gd name="connsiteX2" fmla="*/ 1051668 w 1051668"/>
              <a:gd name="connsiteY2" fmla="*/ 0 h 2358482"/>
              <a:gd name="connsiteX0" fmla="*/ 0 w 1051668"/>
              <a:gd name="connsiteY0" fmla="*/ 609488 h 2046034"/>
              <a:gd name="connsiteX1" fmla="*/ 868167 w 1051668"/>
              <a:gd name="connsiteY1" fmla="*/ 2033163 h 2046034"/>
              <a:gd name="connsiteX2" fmla="*/ 1051668 w 1051668"/>
              <a:gd name="connsiteY2" fmla="*/ 0 h 2046034"/>
              <a:gd name="connsiteX0" fmla="*/ 0 w 1051668"/>
              <a:gd name="connsiteY0" fmla="*/ 609488 h 2062106"/>
              <a:gd name="connsiteX1" fmla="*/ 868167 w 1051668"/>
              <a:gd name="connsiteY1" fmla="*/ 2033163 h 2062106"/>
              <a:gd name="connsiteX2" fmla="*/ 1051668 w 1051668"/>
              <a:gd name="connsiteY2" fmla="*/ 0 h 2062106"/>
              <a:gd name="connsiteX0" fmla="*/ 0 w 1068263"/>
              <a:gd name="connsiteY0" fmla="*/ 688685 h 2128141"/>
              <a:gd name="connsiteX1" fmla="*/ 868167 w 1068263"/>
              <a:gd name="connsiteY1" fmla="*/ 2112360 h 2128141"/>
              <a:gd name="connsiteX2" fmla="*/ 1068263 w 1068263"/>
              <a:gd name="connsiteY2" fmla="*/ 0 h 212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263" h="2128141">
                <a:moveTo>
                  <a:pt x="0" y="688685"/>
                </a:moveTo>
                <a:cubicBezTo>
                  <a:pt x="428323" y="1711898"/>
                  <a:pt x="690123" y="2227141"/>
                  <a:pt x="868167" y="2112360"/>
                </a:cubicBezTo>
                <a:cubicBezTo>
                  <a:pt x="1046211" y="1997579"/>
                  <a:pt x="1039439" y="798146"/>
                  <a:pt x="1068263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043504" y="5410200"/>
            <a:ext cx="0" cy="628796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6863" y="5866100"/>
            <a:ext cx="513282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6.0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Scenario: </a:t>
            </a:r>
            <a:r>
              <a:rPr lang="en-US" dirty="0">
                <a:solidFill>
                  <a:schemeClr val="accent2"/>
                </a:solidFill>
              </a:rPr>
              <a:t>HL-LHC48 cm </a:t>
            </a:r>
            <a:r>
              <a:rPr lang="en-GB" dirty="0" err="1" smtClean="0">
                <a:solidFill>
                  <a:schemeClr val="accent2"/>
                </a:solidFill>
              </a:rPr>
              <a:t>MoGr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IP7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9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0" cy="61395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HL-LHC baseline scenario</a:t>
                </a:r>
              </a:p>
              <a:p>
                <a:pPr lvl="1"/>
                <a:r>
                  <a:rPr lang="en-US" sz="2000" dirty="0" smtClean="0"/>
                  <a:t>2 IR7 TCPs in </a:t>
                </a:r>
                <a:r>
                  <a:rPr lang="en-US" sz="2000" dirty="0" err="1" smtClean="0"/>
                  <a:t>MoGr</a:t>
                </a:r>
                <a:endParaRPr lang="en-US" sz="2000" dirty="0" smtClean="0"/>
              </a:p>
              <a:p>
                <a:pPr lvl="1"/>
                <a:r>
                  <a:rPr lang="en-US" sz="2000" dirty="0" smtClean="0"/>
                  <a:t>IR7 TCSGs in </a:t>
                </a:r>
                <a:r>
                  <a:rPr lang="en-US" sz="2000" dirty="0" err="1" smtClean="0"/>
                  <a:t>MoGr</a:t>
                </a:r>
                <a:r>
                  <a:rPr lang="en-US" sz="2000" dirty="0" smtClean="0"/>
                  <a:t> </a:t>
                </a:r>
                <a:r>
                  <a:rPr lang="en-US" sz="2000" dirty="0" smtClean="0"/>
                  <a:t>with Mo coating</a:t>
                </a:r>
                <a:endParaRPr lang="en-US" sz="20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2400" b="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.7</m:t>
                    </m:r>
                    <m:r>
                      <a:rPr lang="en-US" sz="240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4"/>
                  </a:solidFill>
                </a:endParaRPr>
              </a:p>
              <a:p>
                <a:endParaRPr lang="en-US" sz="2400" dirty="0"/>
              </a:p>
              <a:p>
                <a:r>
                  <a:rPr lang="en-US" sz="2400" dirty="0" smtClean="0">
                    <a:solidFill>
                      <a:srgbClr val="0070C0"/>
                    </a:solidFill>
                  </a:rPr>
                  <a:t>Largest increase </a:t>
                </a:r>
                <a:r>
                  <a:rPr lang="en-US" sz="2400" dirty="0" smtClean="0"/>
                  <a:t>of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TMCI threshold </a:t>
                </a:r>
                <a:r>
                  <a:rPr lang="en-US" sz="2400" dirty="0" smtClean="0"/>
                  <a:t>thanks to coatings on all IR7 TCSGs</a:t>
                </a:r>
                <a:endParaRPr lang="en-US" sz="2400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  <a:blipFill>
                <a:blip r:embed="rId4"/>
                <a:stretch>
                  <a:fillRect l="-1512" t="-11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812800" y="2467613"/>
            <a:ext cx="4593204" cy="2942587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548893"/>
              <a:gd name="connsiteY0" fmla="*/ 0 h 2959064"/>
              <a:gd name="connsiteX1" fmla="*/ 1184495 w 1548893"/>
              <a:gd name="connsiteY1" fmla="*/ 2236912 h 2959064"/>
              <a:gd name="connsiteX2" fmla="*/ 1548893 w 1548893"/>
              <a:gd name="connsiteY2" fmla="*/ 2959064 h 2959064"/>
              <a:gd name="connsiteX0" fmla="*/ 0 w 1548893"/>
              <a:gd name="connsiteY0" fmla="*/ 0 h 2959064"/>
              <a:gd name="connsiteX1" fmla="*/ 1197366 w 1548893"/>
              <a:gd name="connsiteY1" fmla="*/ 2213904 h 2959064"/>
              <a:gd name="connsiteX2" fmla="*/ 1548893 w 1548893"/>
              <a:gd name="connsiteY2" fmla="*/ 2959064 h 2959064"/>
              <a:gd name="connsiteX0" fmla="*/ 0 w 1518861"/>
              <a:gd name="connsiteY0" fmla="*/ 0 h 2982072"/>
              <a:gd name="connsiteX1" fmla="*/ 1197366 w 1518861"/>
              <a:gd name="connsiteY1" fmla="*/ 2213904 h 2982072"/>
              <a:gd name="connsiteX2" fmla="*/ 1518861 w 1518861"/>
              <a:gd name="connsiteY2" fmla="*/ 2982072 h 2982072"/>
              <a:gd name="connsiteX0" fmla="*/ 0 w 1518861"/>
              <a:gd name="connsiteY0" fmla="*/ 0 h 2982072"/>
              <a:gd name="connsiteX1" fmla="*/ 1184767 w 1518861"/>
              <a:gd name="connsiteY1" fmla="*/ 2228383 h 2982072"/>
              <a:gd name="connsiteX2" fmla="*/ 1518861 w 1518861"/>
              <a:gd name="connsiteY2" fmla="*/ 2982072 h 2982072"/>
              <a:gd name="connsiteX0" fmla="*/ 0 w 1518861"/>
              <a:gd name="connsiteY0" fmla="*/ 0 h 2982072"/>
              <a:gd name="connsiteX1" fmla="*/ 1184767 w 1518861"/>
              <a:gd name="connsiteY1" fmla="*/ 2228383 h 2982072"/>
              <a:gd name="connsiteX2" fmla="*/ 1518861 w 1518861"/>
              <a:gd name="connsiteY2" fmla="*/ 2982072 h 298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8861" h="2982072">
                <a:moveTo>
                  <a:pt x="0" y="0"/>
                </a:moveTo>
                <a:cubicBezTo>
                  <a:pt x="430032" y="686462"/>
                  <a:pt x="925325" y="1755503"/>
                  <a:pt x="1184767" y="2228383"/>
                </a:cubicBezTo>
                <a:cubicBezTo>
                  <a:pt x="1444209" y="2701263"/>
                  <a:pt x="1490037" y="2938340"/>
                  <a:pt x="1518861" y="29820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831411" y="5395912"/>
            <a:ext cx="4574593" cy="279640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830530 w 1411605"/>
              <a:gd name="connsiteY1" fmla="*/ 2657864 h 3058767"/>
              <a:gd name="connsiteX2" fmla="*/ 1411605 w 1411605"/>
              <a:gd name="connsiteY2" fmla="*/ 3058767 h 3058767"/>
              <a:gd name="connsiteX0" fmla="*/ 0 w 994371"/>
              <a:gd name="connsiteY0" fmla="*/ 0 h 2677486"/>
              <a:gd name="connsiteX1" fmla="*/ 830530 w 994371"/>
              <a:gd name="connsiteY1" fmla="*/ 2657864 h 2677486"/>
              <a:gd name="connsiteX2" fmla="*/ 994371 w 994371"/>
              <a:gd name="connsiteY2" fmla="*/ 1290811 h 2677486"/>
              <a:gd name="connsiteX0" fmla="*/ 0 w 994371"/>
              <a:gd name="connsiteY0" fmla="*/ 0 h 2428184"/>
              <a:gd name="connsiteX1" fmla="*/ 804881 w 994371"/>
              <a:gd name="connsiteY1" fmla="*/ 2405292 h 2428184"/>
              <a:gd name="connsiteX2" fmla="*/ 994371 w 994371"/>
              <a:gd name="connsiteY2" fmla="*/ 1290811 h 2428184"/>
              <a:gd name="connsiteX0" fmla="*/ 0 w 994371"/>
              <a:gd name="connsiteY0" fmla="*/ 0 h 2414643"/>
              <a:gd name="connsiteX1" fmla="*/ 804881 w 994371"/>
              <a:gd name="connsiteY1" fmla="*/ 2405292 h 2414643"/>
              <a:gd name="connsiteX2" fmla="*/ 994371 w 994371"/>
              <a:gd name="connsiteY2" fmla="*/ 1290811 h 2414643"/>
              <a:gd name="connsiteX0" fmla="*/ 0 w 994371"/>
              <a:gd name="connsiteY0" fmla="*/ 0 h 2540134"/>
              <a:gd name="connsiteX1" fmla="*/ 839081 w 994371"/>
              <a:gd name="connsiteY1" fmla="*/ 2531578 h 2540134"/>
              <a:gd name="connsiteX2" fmla="*/ 994371 w 994371"/>
              <a:gd name="connsiteY2" fmla="*/ 1290811 h 2540134"/>
              <a:gd name="connsiteX0" fmla="*/ 0 w 994371"/>
              <a:gd name="connsiteY0" fmla="*/ 0 h 2547505"/>
              <a:gd name="connsiteX1" fmla="*/ 839081 w 994371"/>
              <a:gd name="connsiteY1" fmla="*/ 2531578 h 2547505"/>
              <a:gd name="connsiteX2" fmla="*/ 994371 w 994371"/>
              <a:gd name="connsiteY2" fmla="*/ 1290811 h 2547505"/>
              <a:gd name="connsiteX0" fmla="*/ 0 w 982402"/>
              <a:gd name="connsiteY0" fmla="*/ 0 h 2558677"/>
              <a:gd name="connsiteX1" fmla="*/ 839081 w 982402"/>
              <a:gd name="connsiteY1" fmla="*/ 2531578 h 2558677"/>
              <a:gd name="connsiteX2" fmla="*/ 982402 w 982402"/>
              <a:gd name="connsiteY2" fmla="*/ 1164525 h 2558677"/>
              <a:gd name="connsiteX0" fmla="*/ 0 w 982402"/>
              <a:gd name="connsiteY0" fmla="*/ 0 h 2562142"/>
              <a:gd name="connsiteX1" fmla="*/ 839081 w 982402"/>
              <a:gd name="connsiteY1" fmla="*/ 2531578 h 2562142"/>
              <a:gd name="connsiteX2" fmla="*/ 982402 w 982402"/>
              <a:gd name="connsiteY2" fmla="*/ 1164525 h 2562142"/>
              <a:gd name="connsiteX0" fmla="*/ 0 w 982402"/>
              <a:gd name="connsiteY0" fmla="*/ 0 h 2320264"/>
              <a:gd name="connsiteX1" fmla="*/ 779231 w 982402"/>
              <a:gd name="connsiteY1" fmla="*/ 2279005 h 2320264"/>
              <a:gd name="connsiteX2" fmla="*/ 982402 w 982402"/>
              <a:gd name="connsiteY2" fmla="*/ 1164525 h 2320264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1027499"/>
              <a:gd name="connsiteY0" fmla="*/ 0 h 2279725"/>
              <a:gd name="connsiteX1" fmla="*/ 779231 w 1027499"/>
              <a:gd name="connsiteY1" fmla="*/ 2279005 h 2279725"/>
              <a:gd name="connsiteX2" fmla="*/ 1027499 w 1027499"/>
              <a:gd name="connsiteY2" fmla="*/ 214160 h 2279725"/>
              <a:gd name="connsiteX0" fmla="*/ 0 w 1027499"/>
              <a:gd name="connsiteY0" fmla="*/ 0 h 1394116"/>
              <a:gd name="connsiteX1" fmla="*/ 792760 w 1027499"/>
              <a:gd name="connsiteY1" fmla="*/ 1391996 h 1394116"/>
              <a:gd name="connsiteX2" fmla="*/ 1027499 w 1027499"/>
              <a:gd name="connsiteY2" fmla="*/ 214160 h 1394116"/>
              <a:gd name="connsiteX0" fmla="*/ 0 w 1027499"/>
              <a:gd name="connsiteY0" fmla="*/ 0 h 1439722"/>
              <a:gd name="connsiteX1" fmla="*/ 792760 w 1027499"/>
              <a:gd name="connsiteY1" fmla="*/ 1391996 h 1439722"/>
              <a:gd name="connsiteX2" fmla="*/ 1027499 w 1027499"/>
              <a:gd name="connsiteY2" fmla="*/ 214160 h 1439722"/>
              <a:gd name="connsiteX0" fmla="*/ 0 w 1027499"/>
              <a:gd name="connsiteY0" fmla="*/ 0 h 1621006"/>
              <a:gd name="connsiteX1" fmla="*/ 819818 w 1027499"/>
              <a:gd name="connsiteY1" fmla="*/ 1582069 h 1621006"/>
              <a:gd name="connsiteX2" fmla="*/ 1027499 w 1027499"/>
              <a:gd name="connsiteY2" fmla="*/ 214160 h 1621006"/>
              <a:gd name="connsiteX0" fmla="*/ 0 w 1051668"/>
              <a:gd name="connsiteY0" fmla="*/ 609488 h 2201834"/>
              <a:gd name="connsiteX1" fmla="*/ 819818 w 1051668"/>
              <a:gd name="connsiteY1" fmla="*/ 2191557 h 2201834"/>
              <a:gd name="connsiteX2" fmla="*/ 1051668 w 1051668"/>
              <a:gd name="connsiteY2" fmla="*/ 0 h 2201834"/>
              <a:gd name="connsiteX0" fmla="*/ 0 w 1051668"/>
              <a:gd name="connsiteY0" fmla="*/ 609488 h 2358482"/>
              <a:gd name="connsiteX1" fmla="*/ 877219 w 1051668"/>
              <a:gd name="connsiteY1" fmla="*/ 2349951 h 2358482"/>
              <a:gd name="connsiteX2" fmla="*/ 1051668 w 1051668"/>
              <a:gd name="connsiteY2" fmla="*/ 0 h 2358482"/>
              <a:gd name="connsiteX0" fmla="*/ 0 w 1051668"/>
              <a:gd name="connsiteY0" fmla="*/ 609488 h 2046034"/>
              <a:gd name="connsiteX1" fmla="*/ 868167 w 1051668"/>
              <a:gd name="connsiteY1" fmla="*/ 2033163 h 2046034"/>
              <a:gd name="connsiteX2" fmla="*/ 1051668 w 1051668"/>
              <a:gd name="connsiteY2" fmla="*/ 0 h 2046034"/>
              <a:gd name="connsiteX0" fmla="*/ 0 w 1051668"/>
              <a:gd name="connsiteY0" fmla="*/ 609488 h 2062106"/>
              <a:gd name="connsiteX1" fmla="*/ 868167 w 1051668"/>
              <a:gd name="connsiteY1" fmla="*/ 2033163 h 2062106"/>
              <a:gd name="connsiteX2" fmla="*/ 1051668 w 1051668"/>
              <a:gd name="connsiteY2" fmla="*/ 0 h 2062106"/>
              <a:gd name="connsiteX0" fmla="*/ 0 w 1068263"/>
              <a:gd name="connsiteY0" fmla="*/ 688685 h 2128141"/>
              <a:gd name="connsiteX1" fmla="*/ 868167 w 1068263"/>
              <a:gd name="connsiteY1" fmla="*/ 2112360 h 2128141"/>
              <a:gd name="connsiteX2" fmla="*/ 1068263 w 1068263"/>
              <a:gd name="connsiteY2" fmla="*/ 0 h 2128141"/>
              <a:gd name="connsiteX0" fmla="*/ 0 w 1068263"/>
              <a:gd name="connsiteY0" fmla="*/ 688685 h 3245127"/>
              <a:gd name="connsiteX1" fmla="*/ 878176 w 1068263"/>
              <a:gd name="connsiteY1" fmla="*/ 3239412 h 3245127"/>
              <a:gd name="connsiteX2" fmla="*/ 1068263 w 1068263"/>
              <a:gd name="connsiteY2" fmla="*/ 0 h 3245127"/>
              <a:gd name="connsiteX0" fmla="*/ 0 w 1068263"/>
              <a:gd name="connsiteY0" fmla="*/ 688685 h 3456895"/>
              <a:gd name="connsiteX1" fmla="*/ 878176 w 1068263"/>
              <a:gd name="connsiteY1" fmla="*/ 3239412 h 3456895"/>
              <a:gd name="connsiteX2" fmla="*/ 1068263 w 1068263"/>
              <a:gd name="connsiteY2" fmla="*/ 0 h 3456895"/>
              <a:gd name="connsiteX0" fmla="*/ 0 w 1068263"/>
              <a:gd name="connsiteY0" fmla="*/ 688685 h 3308869"/>
              <a:gd name="connsiteX1" fmla="*/ 878176 w 1068263"/>
              <a:gd name="connsiteY1" fmla="*/ 3239412 h 3308869"/>
              <a:gd name="connsiteX2" fmla="*/ 1068263 w 1068263"/>
              <a:gd name="connsiteY2" fmla="*/ 0 h 330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263" h="3308869">
                <a:moveTo>
                  <a:pt x="0" y="688685"/>
                </a:moveTo>
                <a:cubicBezTo>
                  <a:pt x="428323" y="1711898"/>
                  <a:pt x="752403" y="2677955"/>
                  <a:pt x="878176" y="3239412"/>
                </a:cubicBezTo>
                <a:cubicBezTo>
                  <a:pt x="1003949" y="3800869"/>
                  <a:pt x="1039439" y="798146"/>
                  <a:pt x="1068263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385508" y="5410200"/>
            <a:ext cx="0" cy="628796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57800" y="5838941"/>
            <a:ext cx="513282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</a:rPr>
              <a:t>8.7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Scenario: </a:t>
            </a:r>
            <a:r>
              <a:rPr lang="en-US" dirty="0">
                <a:solidFill>
                  <a:schemeClr val="accent4"/>
                </a:solidFill>
              </a:rPr>
              <a:t>HL-LHC 48cm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56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Tune-shift vs. intensity also computed for the different scenarios</a:t>
            </a:r>
          </a:p>
          <a:p>
            <a:endParaRPr lang="en-GB" dirty="0" smtClean="0"/>
          </a:p>
          <a:p>
            <a:r>
              <a:rPr lang="en-GB" dirty="0" smtClean="0"/>
              <a:t>Clear </a:t>
            </a:r>
            <a:r>
              <a:rPr lang="en-GB" dirty="0" smtClean="0">
                <a:solidFill>
                  <a:srgbClr val="0070C0"/>
                </a:solidFill>
              </a:rPr>
              <a:t>TMCI threshold increase </a:t>
            </a:r>
            <a:r>
              <a:rPr lang="en-GB" dirty="0" smtClean="0"/>
              <a:t>when moving the </a:t>
            </a:r>
            <a:r>
              <a:rPr lang="en-GB" dirty="0" smtClean="0">
                <a:solidFill>
                  <a:schemeClr val="accent6"/>
                </a:solidFill>
              </a:rPr>
              <a:t>TCSGs out </a:t>
            </a:r>
            <a:r>
              <a:rPr lang="en-GB" dirty="0" smtClean="0"/>
              <a:t>(LHC simulations) or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coating</a:t>
            </a:r>
            <a:r>
              <a:rPr lang="en-GB" dirty="0" smtClean="0"/>
              <a:t> them (HL-LHC simulations)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simulations results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31369"/>
                  </p:ext>
                </p:extLst>
              </p:nvPr>
            </p:nvGraphicFramePr>
            <p:xfrm>
              <a:off x="533400" y="3706053"/>
              <a:ext cx="10515600" cy="249631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743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380565735"/>
                        </a:ext>
                      </a:extLst>
                    </a:gridCol>
                  </a:tblGrid>
                  <a:tr h="25654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Tune-shift</a:t>
                          </a:r>
                          <a:r>
                            <a:rPr lang="en-US" sz="1600" baseline="0" dirty="0" smtClean="0"/>
                            <a:t> (DELPHI)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𝟏𝟏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𝒃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⋅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𝒔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Tune-shift (Measured)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𝟏𝟏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𝒃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⋅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𝒔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TMCI threshold (DELPHI)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sSup>
                                    <m:sSupPr>
                                      <m:ctrlP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sup>
                                      <m: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  <m:t>𝟏𝟏</m:t>
                                      </m:r>
                                    </m:sup>
                                  </m:sSup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e>
                              </m:d>
                            </m:oMath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TMCI threshold (inferred)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</m:sup>
                                    </m:sSup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-0.32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6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 2017,</a:t>
                          </a:r>
                          <a:r>
                            <a:rPr lang="en-US" sz="1600" baseline="0" dirty="0" smtClean="0">
                              <a:solidFill>
                                <a:schemeClr val="accent6"/>
                              </a:solidFill>
                            </a:rPr>
                            <a:t> TCSGs at 14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endParaRPr lang="en-US" sz="1600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8.7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520184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31369"/>
                  </p:ext>
                </p:extLst>
              </p:nvPr>
            </p:nvGraphicFramePr>
            <p:xfrm>
              <a:off x="533400" y="3706053"/>
              <a:ext cx="10515600" cy="249631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743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380565735"/>
                        </a:ext>
                      </a:extLst>
                    </a:gridCol>
                  </a:tblGrid>
                  <a:tr h="819912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8571" t="-1481" r="-264857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7920" t="-1481" r="-164103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045" t="-1481" r="-100697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99306" t="-1481" r="-347" b="-2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-0.32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49091" r="-283778" b="-3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8.7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52018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62400" y="5221357"/>
            <a:ext cx="762000" cy="2650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959419" y="5911953"/>
            <a:ext cx="762000" cy="2650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959419" y="4557984"/>
            <a:ext cx="762000" cy="26504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59419" y="4891824"/>
            <a:ext cx="762000" cy="26504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029381" y="5221357"/>
            <a:ext cx="762000" cy="2650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026400" y="5911953"/>
            <a:ext cx="762000" cy="26504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026400" y="4557984"/>
            <a:ext cx="762000" cy="26504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026400" y="4891824"/>
            <a:ext cx="762000" cy="26504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6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90601"/>
                <a:ext cx="10972800" cy="502919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To ensure beam stability,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measurements</a:t>
                </a:r>
                <a:r>
                  <a:rPr lang="en-US" dirty="0" smtClean="0"/>
                  <a:t> were done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’≈5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Mixed mode coupling and head-tail regime as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’≠0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But </a:t>
                </a:r>
                <a:r>
                  <a:rPr lang="en-US" dirty="0" smtClean="0">
                    <a:solidFill>
                      <a:schemeClr val="accent1"/>
                    </a:solidFill>
                  </a:rPr>
                  <a:t>tune-shift vs. intensity </a:t>
                </a:r>
                <a:r>
                  <a:rPr lang="en-US" dirty="0" smtClean="0"/>
                  <a:t>remains similar:</a:t>
                </a:r>
              </a:p>
              <a:p>
                <a:pPr lvl="2"/>
                <a:r>
                  <a:rPr lang="en-US" dirty="0" smtClean="0"/>
                  <a:t>Can compare DELPHI simulations and tune-shifts measurements</a:t>
                </a:r>
              </a:p>
              <a:p>
                <a:pPr lvl="1"/>
                <a:r>
                  <a:rPr lang="en-US" dirty="0" smtClean="0"/>
                  <a:t>Allows to </a:t>
                </a:r>
                <a:r>
                  <a:rPr lang="en-US" dirty="0" smtClean="0">
                    <a:solidFill>
                      <a:schemeClr val="accent1"/>
                    </a:solidFill>
                  </a:rPr>
                  <a:t>infer the TMCI threshold</a:t>
                </a:r>
              </a:p>
              <a:p>
                <a:endParaRPr lang="en-US" dirty="0" smtClean="0"/>
              </a:p>
              <a:p>
                <a:r>
                  <a:rPr lang="en-US" dirty="0"/>
                  <a:t>Measurement with </a:t>
                </a:r>
                <a:r>
                  <a:rPr lang="en-US" dirty="0">
                    <a:solidFill>
                      <a:srgbClr val="0070C0"/>
                    </a:solidFill>
                  </a:rPr>
                  <a:t>2 or 3 bunches per beam</a:t>
                </a:r>
              </a:p>
              <a:p>
                <a:pPr lvl="1"/>
                <a:r>
                  <a:rPr lang="en-US" dirty="0"/>
                  <a:t>Number limited by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 machine protection constraints</a:t>
                </a:r>
              </a:p>
              <a:p>
                <a:pPr marL="514350" indent="-457200"/>
                <a:r>
                  <a:rPr lang="en-US" dirty="0"/>
                  <a:t>Bunch-by-bunch tune measurement</a:t>
                </a:r>
              </a:p>
              <a:p>
                <a:pPr marL="914400" lvl="1" indent="-457200"/>
                <a:r>
                  <a:rPr lang="en-US" dirty="0">
                    <a:solidFill>
                      <a:srgbClr val="0070C0"/>
                    </a:solidFill>
                  </a:rPr>
                  <a:t>High precision measurement </a:t>
                </a:r>
                <a:r>
                  <a:rPr lang="en-US" dirty="0"/>
                  <a:t>with the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ADT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excitation</a:t>
                </a:r>
                <a:r>
                  <a:rPr lang="en-US" dirty="0" smtClean="0"/>
                  <a:t> and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pickup </a:t>
                </a:r>
                <a:r>
                  <a:rPr lang="en-US" dirty="0"/>
                  <a:t>(tune resolution: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90601"/>
                <a:ext cx="10972800" cy="5029198"/>
              </a:xfrm>
              <a:blipFill>
                <a:blip r:embed="rId3"/>
                <a:stretch>
                  <a:fillRect l="-1000" t="-1214" b="-19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13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threshold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6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11003"/>
            <a:ext cx="6705600" cy="5960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37401" y="2572856"/>
            <a:ext cx="1274195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Simulations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14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678398" y="2498611"/>
            <a:ext cx="2130814" cy="28272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78398" y="5325851"/>
            <a:ext cx="21308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3129385">
            <a:off x="5145679" y="4431267"/>
            <a:ext cx="9108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53125" y="5385465"/>
            <a:ext cx="9813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-1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2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11004"/>
            <a:ext cx="6705600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15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678398" y="2498611"/>
            <a:ext cx="3865402" cy="28272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78398" y="5325851"/>
            <a:ext cx="38654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2096718">
            <a:off x="5961941" y="3941234"/>
            <a:ext cx="9108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44962" y="5378174"/>
            <a:ext cx="9813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-1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80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Measured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tune-shift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higher</a:t>
            </a:r>
            <a:r>
              <a:rPr lang="en-GB" dirty="0" smtClean="0"/>
              <a:t> than simulated</a:t>
            </a:r>
          </a:p>
          <a:p>
            <a:r>
              <a:rPr lang="en-GB" dirty="0" smtClean="0"/>
              <a:t>But a </a:t>
            </a:r>
            <a:r>
              <a:rPr lang="en-GB" dirty="0" smtClean="0">
                <a:solidFill>
                  <a:schemeClr val="accent1"/>
                </a:solidFill>
              </a:rPr>
              <a:t>clear reduction</a:t>
            </a:r>
            <a:r>
              <a:rPr lang="en-GB" dirty="0" smtClean="0"/>
              <a:t> is observed </a:t>
            </a:r>
            <a:r>
              <a:rPr lang="en-GB" dirty="0" smtClean="0">
                <a:solidFill>
                  <a:schemeClr val="accent1"/>
                </a:solidFill>
              </a:rPr>
              <a:t>when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opening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TCSGs</a:t>
            </a:r>
          </a:p>
          <a:p>
            <a:pPr lvl="1"/>
            <a:r>
              <a:rPr lang="en-US" dirty="0" smtClean="0"/>
              <a:t>Confirms the critical role played by IR7 TCSGs on impedance</a:t>
            </a:r>
            <a:endParaRPr lang="en-GB" dirty="0" smtClean="0"/>
          </a:p>
          <a:p>
            <a:r>
              <a:rPr lang="en-US" dirty="0" smtClean="0"/>
              <a:t>Inferred </a:t>
            </a:r>
            <a:r>
              <a:rPr lang="en-US" dirty="0" smtClean="0">
                <a:solidFill>
                  <a:schemeClr val="accent1"/>
                </a:solidFill>
              </a:rPr>
              <a:t>TMCI threshold</a:t>
            </a:r>
            <a:r>
              <a:rPr lang="en-US" dirty="0" smtClean="0"/>
              <a:t> is also </a:t>
            </a:r>
            <a:r>
              <a:rPr lang="en-US" dirty="0" smtClean="0">
                <a:solidFill>
                  <a:schemeClr val="accent1"/>
                </a:solidFill>
              </a:rPr>
              <a:t>increased</a:t>
            </a:r>
            <a:endParaRPr lang="en-US" dirty="0">
              <a:solidFill>
                <a:schemeClr val="accent1"/>
              </a:solidFill>
            </a:endParaRP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simulations results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2833525"/>
                  </p:ext>
                </p:extLst>
              </p:nvPr>
            </p:nvGraphicFramePr>
            <p:xfrm>
              <a:off x="533400" y="3706053"/>
              <a:ext cx="10515600" cy="249631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743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380565735"/>
                        </a:ext>
                      </a:extLst>
                    </a:gridCol>
                  </a:tblGrid>
                  <a:tr h="25654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Tune-shift</a:t>
                          </a:r>
                          <a:r>
                            <a:rPr lang="en-US" sz="1600" baseline="0" dirty="0" smtClean="0"/>
                            <a:t> (DELPHI)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𝟏𝟏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𝒃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⋅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𝒔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Tune-shift (Measured)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𝟏𝟏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𝒃</m:t>
                                            </m:r>
                                            <m:r>
                                              <a:rPr lang="en-US" sz="1400" b="1" i="1" smtClean="0">
                                                <a:latin typeface="Cambria Math" panose="02040503050406030204" pitchFamily="18" charset="0"/>
                                              </a:rPr>
                                              <m:t>⋅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400" b="1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𝒔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TMCI threshold (DELPHI)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sSup>
                                    <m:sSupPr>
                                      <m:ctrlP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sup>
                                      <m:r>
                                        <a:rPr lang="en-US" sz="1400" b="1" i="1" smtClean="0">
                                          <a:latin typeface="Cambria Math" panose="02040503050406030204" pitchFamily="18" charset="0"/>
                                        </a:rPr>
                                        <m:t>𝟏𝟏</m:t>
                                      </m:r>
                                    </m:sup>
                                  </m:sSup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e>
                              </m:d>
                            </m:oMath>
                          </a14:m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TMCI threshold (inferred)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sSup>
                                      <m:sSupPr>
                                        <m:ctrlP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e>
                                      <m:sup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</m:sup>
                                    </m:sSup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-0.32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−0.37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±0.0</m:t>
                                </m:r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2.7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6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 2017,</a:t>
                          </a:r>
                          <a:r>
                            <a:rPr lang="en-US" sz="1600" baseline="0" dirty="0" smtClean="0">
                              <a:solidFill>
                                <a:schemeClr val="accent6"/>
                              </a:solidFill>
                            </a:rPr>
                            <a:t> TCSGs at 14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endParaRPr lang="en-US" sz="1600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−0.22</m:t>
                                </m:r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±0.0</m:t>
                                </m:r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4.5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2565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8.7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520184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2833525"/>
                  </p:ext>
                </p:extLst>
              </p:nvPr>
            </p:nvGraphicFramePr>
            <p:xfrm>
              <a:off x="533400" y="3706053"/>
              <a:ext cx="10515600" cy="2496312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743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133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52600">
                      <a:extLst>
                        <a:ext uri="{9D8B030D-6E8A-4147-A177-3AD203B41FA5}">
                          <a16:colId xmlns:a16="http://schemas.microsoft.com/office/drawing/2014/main" val="380565735"/>
                        </a:ext>
                      </a:extLst>
                    </a:gridCol>
                  </a:tblGrid>
                  <a:tr h="819912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8571" t="-1481" r="-264857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7920" t="-1481" r="-164103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045" t="-1481" r="-100697" b="-2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99306" t="-1481" r="-347" b="-2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-0.32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7920" t="-249091" r="-164103" b="-4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2.7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49091" r="-283778" b="-3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-0.18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27920" t="-349091" r="-164103" b="-3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4.5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6.0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-0.11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8.7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52018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tangle 12"/>
          <p:cNvSpPr/>
          <p:nvPr/>
        </p:nvSpPr>
        <p:spPr>
          <a:xfrm>
            <a:off x="3959418" y="4557984"/>
            <a:ext cx="3272409" cy="62361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765227" y="4557984"/>
            <a:ext cx="2974781" cy="62361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79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936170"/>
            <a:ext cx="10668000" cy="5312230"/>
          </a:xfrm>
        </p:spPr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dirty="0" smtClean="0">
                <a:solidFill>
                  <a:schemeClr val="accent1"/>
                </a:solidFill>
              </a:rPr>
              <a:t>LHC and HL-LHC </a:t>
            </a:r>
            <a:r>
              <a:rPr lang="en-US" sz="2400" dirty="0">
                <a:solidFill>
                  <a:schemeClr val="accent1"/>
                </a:solidFill>
              </a:rPr>
              <a:t>TMCI </a:t>
            </a:r>
            <a:r>
              <a:rPr lang="en-US" sz="2400" dirty="0" smtClean="0">
                <a:solidFill>
                  <a:schemeClr val="accent1"/>
                </a:solidFill>
              </a:rPr>
              <a:t>thresholds </a:t>
            </a:r>
            <a:r>
              <a:rPr lang="en-US" sz="2400" dirty="0" smtClean="0"/>
              <a:t>were </a:t>
            </a:r>
            <a:r>
              <a:rPr lang="en-US" sz="2400" dirty="0"/>
              <a:t>investigated </a:t>
            </a:r>
            <a:r>
              <a:rPr lang="en-US" sz="2400" dirty="0" smtClean="0"/>
              <a:t>with </a:t>
            </a:r>
            <a:r>
              <a:rPr lang="en-US" sz="2400" dirty="0">
                <a:solidFill>
                  <a:schemeClr val="accent1"/>
                </a:solidFill>
              </a:rPr>
              <a:t>simulations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1"/>
                </a:solidFill>
              </a:rPr>
              <a:t>measurements</a:t>
            </a:r>
          </a:p>
          <a:p>
            <a:pPr lvl="1"/>
            <a:r>
              <a:rPr lang="en-US" sz="2000" dirty="0"/>
              <a:t>Measurement useful to assess the LHC impedance and stability model at low </a:t>
            </a:r>
            <a:r>
              <a:rPr lang="en-US" sz="2000" dirty="0" err="1" smtClean="0"/>
              <a:t>chromaticities</a:t>
            </a:r>
            <a:endParaRPr lang="en-US" sz="2000" dirty="0" smtClean="0"/>
          </a:p>
          <a:p>
            <a:pPr lvl="1"/>
            <a:r>
              <a:rPr lang="en-US" sz="2000" dirty="0" smtClean="0"/>
              <a:t>Probe the possible stability limitations for HL-LHC</a:t>
            </a:r>
            <a:endParaRPr lang="en-US" sz="2000" dirty="0"/>
          </a:p>
          <a:p>
            <a:endParaRPr lang="en-US" sz="2400" dirty="0" smtClean="0">
              <a:solidFill>
                <a:schemeClr val="accent1"/>
              </a:solidFill>
            </a:endParaRPr>
          </a:p>
          <a:p>
            <a:r>
              <a:rPr lang="en-US" sz="2400" dirty="0" smtClean="0">
                <a:solidFill>
                  <a:schemeClr val="accent1"/>
                </a:solidFill>
              </a:rPr>
              <a:t>Direct </a:t>
            </a:r>
            <a:r>
              <a:rPr lang="en-US" sz="2400" dirty="0">
                <a:solidFill>
                  <a:schemeClr val="accent1"/>
                </a:solidFill>
              </a:rPr>
              <a:t>measurement</a:t>
            </a:r>
            <a:r>
              <a:rPr lang="en-US" sz="2400" dirty="0"/>
              <a:t> in the machine is </a:t>
            </a:r>
            <a:r>
              <a:rPr lang="en-US" sz="2400" dirty="0">
                <a:solidFill>
                  <a:schemeClr val="accent1"/>
                </a:solidFill>
              </a:rPr>
              <a:t>challenging</a:t>
            </a:r>
            <a:r>
              <a:rPr lang="en-US" sz="2400" dirty="0"/>
              <a:t> because of operational and safety constraints</a:t>
            </a:r>
          </a:p>
          <a:p>
            <a:pPr lvl="1"/>
            <a:r>
              <a:rPr lang="en-US" sz="2000" dirty="0"/>
              <a:t>The TMCI threshold can be </a:t>
            </a:r>
            <a:r>
              <a:rPr lang="en-US" sz="2000" dirty="0">
                <a:solidFill>
                  <a:schemeClr val="accent1"/>
                </a:solidFill>
              </a:rPr>
              <a:t>inferred</a:t>
            </a:r>
            <a:r>
              <a:rPr lang="en-US" sz="2000" dirty="0"/>
              <a:t> by measuring the </a:t>
            </a:r>
            <a:r>
              <a:rPr lang="en-US" sz="2000" dirty="0">
                <a:solidFill>
                  <a:schemeClr val="accent1"/>
                </a:solidFill>
              </a:rPr>
              <a:t>tune-shift versus bunch intensity</a:t>
            </a:r>
          </a:p>
          <a:p>
            <a:pPr lvl="1"/>
            <a:r>
              <a:rPr lang="en-US" sz="2000" dirty="0" smtClean="0"/>
              <a:t>Higher than simulated tune-shifts vs. intensity were found</a:t>
            </a:r>
            <a:endParaRPr lang="en-US" sz="2000" dirty="0"/>
          </a:p>
          <a:p>
            <a:endParaRPr lang="en-US" sz="2400" dirty="0" smtClean="0"/>
          </a:p>
          <a:p>
            <a:r>
              <a:rPr lang="en-US" sz="2400" dirty="0" smtClean="0"/>
              <a:t>Highlighted </a:t>
            </a:r>
            <a:r>
              <a:rPr lang="en-US" sz="2400" dirty="0"/>
              <a:t>the </a:t>
            </a:r>
            <a:r>
              <a:rPr lang="en-US" sz="2400" dirty="0">
                <a:solidFill>
                  <a:srgbClr val="0070C0"/>
                </a:solidFill>
              </a:rPr>
              <a:t>beneficial effect</a:t>
            </a:r>
            <a:r>
              <a:rPr lang="en-US" sz="2400" dirty="0"/>
              <a:t> of </a:t>
            </a:r>
            <a:r>
              <a:rPr lang="en-US" sz="2400" dirty="0">
                <a:solidFill>
                  <a:srgbClr val="0070C0"/>
                </a:solidFill>
              </a:rPr>
              <a:t>low resistivity collimators for HL-LHC</a:t>
            </a:r>
          </a:p>
          <a:p>
            <a:pPr lvl="1"/>
            <a:r>
              <a:rPr lang="en-US" sz="2000" dirty="0"/>
              <a:t>Reproduced </a:t>
            </a:r>
            <a:r>
              <a:rPr lang="en-US" sz="2000" dirty="0" smtClean="0"/>
              <a:t>a </a:t>
            </a:r>
            <a:r>
              <a:rPr lang="en-US" sz="2000" dirty="0" smtClean="0">
                <a:solidFill>
                  <a:schemeClr val="accent1"/>
                </a:solidFill>
              </a:rPr>
              <a:t>low </a:t>
            </a:r>
            <a:r>
              <a:rPr lang="en-US" sz="2000" dirty="0">
                <a:solidFill>
                  <a:schemeClr val="accent1"/>
                </a:solidFill>
              </a:rPr>
              <a:t>impedance </a:t>
            </a:r>
            <a:r>
              <a:rPr lang="en-US" sz="2000" dirty="0" smtClean="0">
                <a:solidFill>
                  <a:schemeClr val="accent1"/>
                </a:solidFill>
              </a:rPr>
              <a:t>scenario </a:t>
            </a:r>
            <a:r>
              <a:rPr lang="en-US" sz="2000" dirty="0" smtClean="0"/>
              <a:t>by </a:t>
            </a:r>
            <a:r>
              <a:rPr lang="en-US" sz="2000" dirty="0"/>
              <a:t>changing the </a:t>
            </a:r>
            <a:r>
              <a:rPr lang="en-US" sz="2000" dirty="0" smtClean="0"/>
              <a:t>IR7 TCSGs </a:t>
            </a:r>
            <a:r>
              <a:rPr lang="en-US" sz="2000" dirty="0"/>
              <a:t>gaps</a:t>
            </a:r>
          </a:p>
          <a:p>
            <a:pPr lvl="1"/>
            <a:r>
              <a:rPr lang="en-US" sz="2000" dirty="0"/>
              <a:t>Clear </a:t>
            </a:r>
            <a:r>
              <a:rPr lang="en-US" sz="2000" dirty="0">
                <a:solidFill>
                  <a:schemeClr val="accent1"/>
                </a:solidFill>
              </a:rPr>
              <a:t>tune-shift reduction</a:t>
            </a:r>
            <a:r>
              <a:rPr lang="en-US" sz="2000" dirty="0"/>
              <a:t> and inferred a </a:t>
            </a:r>
            <a:r>
              <a:rPr lang="en-US" sz="2000" dirty="0">
                <a:solidFill>
                  <a:schemeClr val="accent1"/>
                </a:solidFill>
              </a:rPr>
              <a:t>TMCI threshold </a:t>
            </a:r>
            <a:r>
              <a:rPr lang="en-US" sz="2000" dirty="0" smtClean="0">
                <a:solidFill>
                  <a:schemeClr val="accent1"/>
                </a:solidFill>
              </a:rPr>
              <a:t>70% </a:t>
            </a:r>
            <a:r>
              <a:rPr lang="en-US" sz="2000" dirty="0" smtClean="0"/>
              <a:t>higher </a:t>
            </a:r>
            <a:r>
              <a:rPr lang="en-US" sz="2000" dirty="0"/>
              <a:t>than for </a:t>
            </a:r>
            <a:r>
              <a:rPr lang="en-US" sz="2000" dirty="0">
                <a:solidFill>
                  <a:schemeClr val="accent1"/>
                </a:solidFill>
              </a:rPr>
              <a:t>LHC</a:t>
            </a:r>
          </a:p>
          <a:p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89556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18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29718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7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TMCI in the LHC: measurement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1"/>
                <a:ext cx="11353800" cy="540585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Measurement goals</a:t>
                </a:r>
              </a:p>
              <a:p>
                <a:pPr lvl="1"/>
                <a:r>
                  <a:rPr lang="en-US" dirty="0"/>
                  <a:t>Infer the TMCI threshold by </a:t>
                </a:r>
                <a:r>
                  <a:rPr lang="en-US" dirty="0">
                    <a:solidFill>
                      <a:schemeClr val="accent1"/>
                    </a:solidFill>
                  </a:rPr>
                  <a:t>measuring the tune-shift vs intensity</a:t>
                </a:r>
              </a:p>
              <a:p>
                <a:pPr lvl="1"/>
                <a:r>
                  <a:rPr lang="en-US" dirty="0"/>
                  <a:t>Try to observe a mode coupling instability in the LHC</a:t>
                </a:r>
              </a:p>
              <a:p>
                <a:endParaRPr lang="en-US" dirty="0"/>
              </a:p>
              <a:p>
                <a:r>
                  <a:rPr lang="en-US" dirty="0"/>
                  <a:t>8h time slot on Sep. 15</a:t>
                </a:r>
                <a:r>
                  <a:rPr lang="en-US" baseline="30000" dirty="0"/>
                  <a:t>th</a:t>
                </a:r>
                <a:r>
                  <a:rPr lang="en-US" dirty="0"/>
                  <a:t> to 16</a:t>
                </a:r>
                <a:r>
                  <a:rPr lang="en-US" baseline="30000" dirty="0"/>
                  <a:t>th</a:t>
                </a:r>
                <a:r>
                  <a:rPr lang="en-US" dirty="0"/>
                  <a:t> 2017 night to perform the measurement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Machine safety</a:t>
                </a:r>
                <a:r>
                  <a:rPr lang="en-US" dirty="0"/>
                  <a:t>: each beam can not contain more than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GB" dirty="0">
                  <a:solidFill>
                    <a:srgbClr val="0070C0"/>
                  </a:solidFill>
                </a:endParaRPr>
              </a:p>
              <a:p>
                <a:endParaRPr lang="en-US" dirty="0"/>
              </a:p>
              <a:p>
                <a:r>
                  <a:rPr lang="en-US" dirty="0"/>
                  <a:t>Measurement procedure: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Inject 2/3 bunches of different intensities, and ramp to top energy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Bunch-by-bunch tune measurement: </a:t>
                </a:r>
                <a:r>
                  <a:rPr lang="en-US" dirty="0">
                    <a:solidFill>
                      <a:schemeClr val="accent1"/>
                    </a:solidFill>
                  </a:rPr>
                  <a:t>high precision tune measurement</a:t>
                </a:r>
                <a:r>
                  <a:rPr lang="en-US" dirty="0"/>
                  <a:t> with the transverse </a:t>
                </a:r>
                <a:r>
                  <a:rPr lang="en-US" dirty="0">
                    <a:solidFill>
                      <a:schemeClr val="accent1"/>
                    </a:solidFill>
                  </a:rPr>
                  <a:t>damper</a:t>
                </a:r>
                <a:r>
                  <a:rPr lang="en-US" dirty="0"/>
                  <a:t> </a:t>
                </a:r>
                <a:r>
                  <a:rPr lang="en-US" dirty="0" err="1">
                    <a:solidFill>
                      <a:schemeClr val="accent1"/>
                    </a:solidFill>
                  </a:rPr>
                  <a:t>stripline</a:t>
                </a:r>
                <a:r>
                  <a:rPr lang="en-US" dirty="0">
                    <a:solidFill>
                      <a:schemeClr val="accent1"/>
                    </a:solidFill>
                  </a:rPr>
                  <a:t> pickup </a:t>
                </a:r>
                <a:r>
                  <a:rPr lang="en-US" dirty="0"/>
                  <a:t>(tune resolution: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Close the collimators to </a:t>
                </a:r>
                <a:r>
                  <a:rPr lang="en-US" dirty="0">
                    <a:solidFill>
                      <a:schemeClr val="accent1"/>
                    </a:solidFill>
                  </a:rPr>
                  <a:t>increase the machine impedance </a:t>
                </a:r>
                <a:r>
                  <a:rPr lang="en-US" dirty="0"/>
                  <a:t>and repeat the measurement</a:t>
                </a:r>
              </a:p>
              <a:p>
                <a:endParaRPr lang="en-US" dirty="0"/>
              </a:p>
              <a:p>
                <a:r>
                  <a:rPr lang="en-US" dirty="0"/>
                  <a:t>Tentative to observe mode coupling by closing further the collimators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1"/>
                <a:ext cx="11353800" cy="5405857"/>
              </a:xfrm>
              <a:blipFill>
                <a:blip r:embed="rId3"/>
                <a:stretch>
                  <a:fillRect l="-698" t="-2142" r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9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7978" y="3080309"/>
            <a:ext cx="3600789" cy="3091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3080309"/>
            <a:ext cx="3695208" cy="30468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in the HL-LHC 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1"/>
            <a:ext cx="11417199" cy="5405857"/>
          </a:xfrm>
        </p:spPr>
        <p:txBody>
          <a:bodyPr>
            <a:normAutofit/>
          </a:bodyPr>
          <a:lstStyle/>
          <a:p>
            <a:r>
              <a:rPr lang="en-US" dirty="0"/>
              <a:t>At top energy, the </a:t>
            </a:r>
            <a:r>
              <a:rPr lang="en-US" dirty="0">
                <a:solidFill>
                  <a:schemeClr val="accent6"/>
                </a:solidFill>
              </a:rPr>
              <a:t>collimators</a:t>
            </a:r>
            <a:r>
              <a:rPr lang="en-US" dirty="0"/>
              <a:t> are the main contributors to the impedance</a:t>
            </a:r>
          </a:p>
          <a:p>
            <a:pPr lvl="1"/>
            <a:r>
              <a:rPr lang="en-US" dirty="0"/>
              <a:t>54 per beam, 11 in IR7 </a:t>
            </a:r>
            <a:r>
              <a:rPr lang="en-US" dirty="0" err="1"/>
              <a:t>betatron</a:t>
            </a:r>
            <a:r>
              <a:rPr lang="en-US" dirty="0"/>
              <a:t> cleaning region</a:t>
            </a:r>
          </a:p>
          <a:p>
            <a:pPr lvl="1"/>
            <a:r>
              <a:rPr lang="en-US" dirty="0"/>
              <a:t>In IR7: made of resistive materials (Carbon Fiber Composite), tightest gaps (&lt;2mm)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2286000"/>
            <a:ext cx="7162800" cy="3171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Low resistivity collimators </a:t>
            </a:r>
            <a:r>
              <a:rPr lang="en-US" dirty="0"/>
              <a:t>will </a:t>
            </a:r>
            <a:r>
              <a:rPr lang="en-US" dirty="0" smtClean="0"/>
              <a:t>start to be implemented during LS2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71" y="2253412"/>
            <a:ext cx="4004028" cy="37920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0336481" y="2823946"/>
            <a:ext cx="1724890" cy="250714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75413" y="6063412"/>
            <a:ext cx="234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collimation system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01224" y="6084100"/>
            <a:ext cx="397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impedance budget at top energy</a:t>
            </a:r>
          </a:p>
        </p:txBody>
      </p:sp>
    </p:spTree>
    <p:extLst>
      <p:ext uri="{BB962C8B-B14F-4D97-AF65-F5344CB8AC3E}">
        <p14:creationId xmlns:p14="http://schemas.microsoft.com/office/powerpoint/2010/main" val="20569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71800"/>
            <a:ext cx="8229600" cy="1066800"/>
          </a:xfrm>
        </p:spPr>
        <p:txBody>
          <a:bodyPr>
            <a:noAutofit/>
          </a:bodyPr>
          <a:lstStyle/>
          <a:p>
            <a:r>
              <a:rPr lang="en-US" dirty="0" smtClean="0"/>
              <a:t>Comparison of B2H simulations without and with damper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21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9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11004"/>
            <a:ext cx="6705600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22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23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5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24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1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71800"/>
            <a:ext cx="8229600" cy="1066800"/>
          </a:xfrm>
        </p:spPr>
        <p:txBody>
          <a:bodyPr>
            <a:noAutofit/>
          </a:bodyPr>
          <a:lstStyle/>
          <a:p>
            <a:r>
              <a:rPr lang="en-US" dirty="0" smtClean="0"/>
              <a:t>Results for B2V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1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26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models for the five </a:t>
            </a:r>
            <a:r>
              <a:rPr lang="en-US" dirty="0" smtClean="0"/>
              <a:t>cases, B2V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4648200"/>
                <a:ext cx="10972800" cy="1524000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‘</a:t>
                </a:r>
                <a:r>
                  <a:rPr lang="en-GB" sz="2400" dirty="0" smtClean="0">
                    <a:solidFill>
                      <a:schemeClr val="accent6"/>
                    </a:solidFill>
                  </a:rPr>
                  <a:t>LHC </a:t>
                </a:r>
                <a:r>
                  <a:rPr lang="en-GB" sz="2400" dirty="0" err="1" smtClean="0">
                    <a:solidFill>
                      <a:schemeClr val="accent6"/>
                    </a:solidFill>
                  </a:rPr>
                  <a:t>ft</a:t>
                </a:r>
                <a:r>
                  <a:rPr lang="en-GB" sz="2400" dirty="0" smtClean="0">
                    <a:solidFill>
                      <a:schemeClr val="accent6"/>
                    </a:solidFill>
                  </a:rPr>
                  <a:t> 2017 TCSGs@14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GB" sz="2400" dirty="0" smtClean="0"/>
                  <a:t>’ is </a:t>
                </a:r>
                <a:r>
                  <a:rPr lang="en-GB" sz="2400" dirty="0" smtClean="0"/>
                  <a:t>between </a:t>
                </a:r>
                <a:r>
                  <a:rPr lang="en-GB" sz="2400" dirty="0"/>
                  <a:t>‘</a:t>
                </a:r>
                <a:r>
                  <a:rPr lang="en-GB" sz="2400" dirty="0">
                    <a:solidFill>
                      <a:schemeClr val="accent2"/>
                    </a:solidFill>
                  </a:rPr>
                  <a:t>HL-LHC 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48cm </a:t>
                </a:r>
                <a:r>
                  <a:rPr lang="en-GB" sz="2400" dirty="0" err="1" smtClean="0">
                    <a:solidFill>
                      <a:schemeClr val="accent2"/>
                    </a:solidFill>
                  </a:rPr>
                  <a:t>MoGr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IP7</a:t>
                </a:r>
                <a:r>
                  <a:rPr lang="en-GB" sz="2400" dirty="0" smtClean="0"/>
                  <a:t>’</a:t>
                </a:r>
                <a:br>
                  <a:rPr lang="en-GB" sz="2400" dirty="0" smtClean="0"/>
                </a:br>
                <a:r>
                  <a:rPr lang="en-GB" sz="2400" dirty="0" smtClean="0"/>
                  <a:t>and ‘</a:t>
                </a:r>
                <a:r>
                  <a:rPr lang="en-US" sz="2400" dirty="0">
                    <a:solidFill>
                      <a:schemeClr val="accent4"/>
                    </a:solidFill>
                  </a:rPr>
                  <a:t>HL-LHC 48cm Baseline</a:t>
                </a:r>
                <a:r>
                  <a:rPr lang="en-GB" sz="2400" dirty="0" smtClean="0"/>
                  <a:t>’</a:t>
                </a:r>
                <a:endParaRPr lang="en-GB" sz="2400" dirty="0" smtClean="0"/>
              </a:p>
              <a:p>
                <a:pPr lvl="1"/>
                <a:r>
                  <a:rPr lang="en-US" sz="2000" dirty="0" smtClean="0"/>
                  <a:t>Approximation valid in </a:t>
                </a:r>
                <a:r>
                  <a:rPr lang="en-US" sz="2000" dirty="0" smtClean="0"/>
                  <a:t>the </a:t>
                </a:r>
                <a:r>
                  <a:rPr lang="en-US" sz="2000" dirty="0" smtClean="0"/>
                  <a:t>10MHz – 10GHz range</a:t>
                </a:r>
              </a:p>
              <a:p>
                <a:pPr lvl="1"/>
                <a:endParaRPr lang="en-GB" sz="2000" dirty="0" smtClean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40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4648200"/>
                <a:ext cx="10972800" cy="1524000"/>
              </a:xfrm>
              <a:blipFill>
                <a:blip r:embed="rId3"/>
                <a:stretch>
                  <a:fillRect l="-722" t="-3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-136498" y="916084"/>
            <a:ext cx="6428630" cy="3571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5911796" y="926326"/>
            <a:ext cx="6428630" cy="357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1" cy="61395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27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Scenario: </a:t>
            </a:r>
            <a:r>
              <a:rPr lang="en-US" dirty="0" smtClean="0">
                <a:solidFill>
                  <a:schemeClr val="accent1"/>
                </a:solidFill>
              </a:rPr>
              <a:t>LHC </a:t>
            </a:r>
            <a:r>
              <a:rPr lang="en-US" dirty="0" err="1">
                <a:solidFill>
                  <a:schemeClr val="accent1"/>
                </a:solidFill>
              </a:rPr>
              <a:t>ft</a:t>
            </a:r>
            <a:r>
              <a:rPr lang="en-US" dirty="0">
                <a:solidFill>
                  <a:schemeClr val="accent1"/>
                </a:solidFill>
              </a:rPr>
              <a:t> 2017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Vertical plane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LHC flat top 2017 nominal settings</a:t>
                </a:r>
              </a:p>
              <a:p>
                <a:pPr lvl="1"/>
                <a:r>
                  <a:rPr lang="en-US" sz="2000" dirty="0" smtClean="0"/>
                  <a:t>TCPs 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lvl="1"/>
                <a:r>
                  <a:rPr lang="en-US" sz="2000" dirty="0" smtClean="0"/>
                  <a:t>TCSGs </a:t>
                </a: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TMCI </a:t>
                </a:r>
                <a:r>
                  <a:rPr lang="en-US" sz="2400" dirty="0" smtClean="0"/>
                  <a:t>threshold </a:t>
                </a:r>
                <a:r>
                  <a:rPr lang="en-US" sz="2400" dirty="0" smtClean="0"/>
                  <a:t>at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1"/>
                  </a:solidFill>
                </a:endParaRPr>
              </a:p>
              <a:p>
                <a:endParaRPr lang="en-US" sz="2400" dirty="0">
                  <a:solidFill>
                    <a:schemeClr val="accent1"/>
                  </a:solidFill>
                </a:endParaRPr>
              </a:p>
              <a:p>
                <a:r>
                  <a:rPr lang="en-US" sz="2400" dirty="0" smtClean="0"/>
                  <a:t>Higher than the horizontal plane</a:t>
                </a:r>
                <a:endParaRPr lang="en-US" sz="2400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  <a:blipFill>
                <a:blip r:embed="rId4"/>
                <a:stretch>
                  <a:fillRect l="-1512" t="-11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/>
          <p:cNvCxnSpPr/>
          <p:nvPr/>
        </p:nvCxnSpPr>
        <p:spPr>
          <a:xfrm>
            <a:off x="2647785" y="5486400"/>
            <a:ext cx="3313" cy="5172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93548" y="5848163"/>
            <a:ext cx="508473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3.5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7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1" cy="61395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6670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Vertical plane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LHC </a:t>
                </a:r>
                <a:r>
                  <a:rPr lang="en-US" sz="2400" dirty="0" smtClean="0"/>
                  <a:t>flat top 2017 with retracted TCSGs</a:t>
                </a:r>
              </a:p>
              <a:p>
                <a:pPr lvl="1"/>
                <a:r>
                  <a:rPr lang="en-US" sz="2000" dirty="0"/>
                  <a:t>TCPs at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TCSGs 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14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400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.0</m:t>
                    </m:r>
                    <m:r>
                      <a:rPr lang="en-US" sz="2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6"/>
                  </a:solidFill>
                </a:endParaRPr>
              </a:p>
              <a:p>
                <a:endParaRPr lang="en-US" sz="2400" dirty="0"/>
              </a:p>
              <a:p>
                <a:r>
                  <a:rPr lang="en-US" sz="2400" dirty="0" smtClean="0"/>
                  <a:t>Retracted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TCSGs</a:t>
                </a:r>
                <a:r>
                  <a:rPr lang="en-US" sz="2400" dirty="0" smtClean="0"/>
                  <a:t> clearly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improve the TMCI threshold</a:t>
                </a:r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667093"/>
              </a:xfrm>
              <a:blipFill>
                <a:blip r:embed="rId4"/>
                <a:stretch>
                  <a:fillRect l="-1512" t="-1044" b="-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4521415" y="5516140"/>
            <a:ext cx="3313" cy="5172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64774" y="5791340"/>
            <a:ext cx="513282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</a:rPr>
              <a:t>7.0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152400"/>
                <a:ext cx="10972800" cy="685800"/>
              </a:xfrm>
            </p:spPr>
            <p:txBody>
              <a:bodyPr/>
              <a:lstStyle/>
              <a:p>
                <a:r>
                  <a:rPr lang="en-US" dirty="0" smtClean="0"/>
                  <a:t>Scenario: </a:t>
                </a:r>
                <a:r>
                  <a:rPr lang="en-US" dirty="0">
                    <a:solidFill>
                      <a:schemeClr val="accent6"/>
                    </a:solidFill>
                  </a:rPr>
                  <a:t>LHC </a:t>
                </a:r>
                <a:r>
                  <a:rPr lang="en-US" dirty="0" err="1">
                    <a:solidFill>
                      <a:schemeClr val="accent6"/>
                    </a:solidFill>
                  </a:rPr>
                  <a:t>ft</a:t>
                </a:r>
                <a:r>
                  <a:rPr lang="en-US" dirty="0">
                    <a:solidFill>
                      <a:schemeClr val="accent6"/>
                    </a:solidFill>
                  </a:rPr>
                  <a:t> 2017, TCSGs at 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52400"/>
                <a:ext cx="10972800" cy="685800"/>
              </a:xfrm>
              <a:blipFill>
                <a:blip r:embed="rId5"/>
                <a:stretch>
                  <a:fillRect l="-1667" t="-10619" b="-300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60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29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TMCI threshold in LHC /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1"/>
            <a:ext cx="11417199" cy="5405857"/>
          </a:xfrm>
        </p:spPr>
        <p:txBody>
          <a:bodyPr>
            <a:normAutofit/>
          </a:bodyPr>
          <a:lstStyle/>
          <a:p>
            <a:r>
              <a:rPr lang="en-US" dirty="0" smtClean="0"/>
              <a:t>Investigate the </a:t>
            </a:r>
            <a:r>
              <a:rPr lang="en-US" dirty="0">
                <a:solidFill>
                  <a:schemeClr val="accent1"/>
                </a:solidFill>
              </a:rPr>
              <a:t>single bunch stability limits</a:t>
            </a:r>
          </a:p>
          <a:p>
            <a:pPr lvl="1"/>
            <a:r>
              <a:rPr lang="en-US" dirty="0"/>
              <a:t>Transverse Mode Coupling Instability </a:t>
            </a:r>
            <a:r>
              <a:rPr lang="en-US" dirty="0" smtClean="0"/>
              <a:t>happens when two bunch </a:t>
            </a:r>
            <a:br>
              <a:rPr lang="en-US" dirty="0" smtClean="0"/>
            </a:br>
            <a:r>
              <a:rPr lang="en-US" dirty="0" smtClean="0"/>
              <a:t>oscillation modes couple at high intensity</a:t>
            </a:r>
          </a:p>
          <a:p>
            <a:pPr lvl="1"/>
            <a:r>
              <a:rPr lang="en-US" dirty="0" smtClean="0"/>
              <a:t>It could </a:t>
            </a:r>
            <a:r>
              <a:rPr lang="en-US" dirty="0"/>
              <a:t>be a single bunch intensity </a:t>
            </a:r>
            <a:r>
              <a:rPr lang="en-US" dirty="0" smtClean="0"/>
              <a:t>limitation as HL-LHC will use brighter beams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Goal: measure </a:t>
            </a:r>
            <a:r>
              <a:rPr lang="en-US" dirty="0"/>
              <a:t>the </a:t>
            </a:r>
            <a:r>
              <a:rPr lang="en-US" dirty="0">
                <a:solidFill>
                  <a:schemeClr val="accent1"/>
                </a:solidFill>
              </a:rPr>
              <a:t>tune-shift as a function of intensity </a:t>
            </a:r>
            <a:r>
              <a:rPr lang="en-US" dirty="0"/>
              <a:t>to assess it</a:t>
            </a:r>
          </a:p>
          <a:p>
            <a:pPr lvl="1"/>
            <a:r>
              <a:rPr lang="en-US" dirty="0"/>
              <a:t>Simulations using the LHC and HL-LHC impedance models</a:t>
            </a:r>
          </a:p>
          <a:p>
            <a:pPr lvl="1"/>
            <a:r>
              <a:rPr lang="en-US" dirty="0"/>
              <a:t>Measurement in the machine: need to work with LHC operational </a:t>
            </a:r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Try to reproduce an equivalent HL-LHC impedance in the LHC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Showcase </a:t>
            </a:r>
            <a:r>
              <a:rPr lang="en-US" dirty="0"/>
              <a:t>the </a:t>
            </a:r>
            <a:r>
              <a:rPr lang="en-US" dirty="0" smtClean="0">
                <a:solidFill>
                  <a:schemeClr val="accent1"/>
                </a:solidFill>
              </a:rPr>
              <a:t>benefits</a:t>
            </a:r>
            <a:r>
              <a:rPr lang="en-US" dirty="0" smtClean="0"/>
              <a:t> </a:t>
            </a:r>
            <a:r>
              <a:rPr lang="en-US" dirty="0"/>
              <a:t>of the </a:t>
            </a:r>
            <a:r>
              <a:rPr lang="en-US" dirty="0">
                <a:solidFill>
                  <a:schemeClr val="accent1"/>
                </a:solidFill>
              </a:rPr>
              <a:t>impedance reduction for HL-LHC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30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B2V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52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71800"/>
            <a:ext cx="8229600" cy="1066800"/>
          </a:xfrm>
        </p:spPr>
        <p:txBody>
          <a:bodyPr>
            <a:noAutofit/>
          </a:bodyPr>
          <a:lstStyle/>
          <a:p>
            <a:r>
              <a:rPr lang="en-US" dirty="0" smtClean="0"/>
              <a:t>Results for B1H and B1V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11004"/>
            <a:ext cx="6705600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32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B1H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33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B1H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75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34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B1V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0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11004"/>
            <a:ext cx="6705598" cy="596053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35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Measurement of the TMCI </a:t>
            </a:r>
            <a:r>
              <a:rPr lang="en-US" dirty="0" smtClean="0"/>
              <a:t>threshold, B1V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9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‘</a:t>
                </a:r>
                <a:r>
                  <a:rPr lang="en-US" sz="2000" dirty="0" smtClean="0">
                    <a:solidFill>
                      <a:schemeClr val="accent1"/>
                    </a:solidFill>
                  </a:rPr>
                  <a:t>LHC </a:t>
                </a:r>
                <a:r>
                  <a:rPr lang="en-US" sz="2000" dirty="0" err="1">
                    <a:solidFill>
                      <a:schemeClr val="accent1"/>
                    </a:solidFill>
                  </a:rPr>
                  <a:t>ft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accent1"/>
                    </a:solidFill>
                  </a:rPr>
                  <a:t>2017</a:t>
                </a:r>
                <a:r>
                  <a:rPr lang="en-US" sz="2000" dirty="0" smtClean="0"/>
                  <a:t>’: 2017 LHC flat top nominal configuration</a:t>
                </a:r>
                <a:endParaRPr lang="en-US" sz="2000" dirty="0">
                  <a:solidFill>
                    <a:schemeClr val="accent1"/>
                  </a:solidFill>
                </a:endParaRPr>
              </a:p>
              <a:p>
                <a:r>
                  <a:rPr lang="en-US" sz="2000" dirty="0" smtClean="0">
                    <a:solidFill>
                      <a:schemeClr val="tx1"/>
                    </a:solidFill>
                  </a:rPr>
                  <a:t>‘</a:t>
                </a:r>
                <a:r>
                  <a:rPr lang="en-US" sz="2000" dirty="0" smtClean="0">
                    <a:solidFill>
                      <a:schemeClr val="accent6"/>
                    </a:solidFill>
                  </a:rPr>
                  <a:t>LHC </a:t>
                </a:r>
                <a:r>
                  <a:rPr lang="en-US" sz="2000" dirty="0" err="1">
                    <a:solidFill>
                      <a:schemeClr val="accent6"/>
                    </a:solidFill>
                  </a:rPr>
                  <a:t>ft</a:t>
                </a:r>
                <a:r>
                  <a:rPr lang="en-US" sz="2000" dirty="0">
                    <a:solidFill>
                      <a:schemeClr val="accent6"/>
                    </a:solidFill>
                  </a:rPr>
                  <a:t> 2017, TCSGs at 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’: 2017 LHC flat top with open TCSGs gaps</a:t>
                </a:r>
              </a:p>
              <a:p>
                <a:pPr lvl="1"/>
                <a:r>
                  <a:rPr lang="en-US" sz="1800" dirty="0" smtClean="0"/>
                  <a:t>Reproduce an equivalent HL-LHC impedance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r>
                  <a:rPr lang="en-US" sz="2000" dirty="0" smtClean="0"/>
                  <a:t>‘</a:t>
                </a:r>
                <a:r>
                  <a:rPr lang="en-US" sz="2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HL-LHC </a:t>
                </a:r>
                <a:r>
                  <a:rPr lang="en-US" sz="2000" dirty="0">
                    <a:solidFill>
                      <a:schemeClr val="accent3">
                        <a:lumMod val="75000"/>
                      </a:schemeClr>
                    </a:solidFill>
                  </a:rPr>
                  <a:t>48cm LS2.2 2 </a:t>
                </a:r>
                <a:r>
                  <a:rPr lang="en-US" sz="20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TCPs</a:t>
                </a:r>
                <a:r>
                  <a:rPr lang="en-US" sz="2000" dirty="0" smtClean="0"/>
                  <a:t>’: </a:t>
                </a:r>
                <a:r>
                  <a:rPr lang="en-GB" sz="2000" dirty="0"/>
                  <a:t>LS2 </a:t>
                </a:r>
                <a:r>
                  <a:rPr lang="en-GB" sz="2000" dirty="0" smtClean="0"/>
                  <a:t>collimators upgrade</a:t>
                </a:r>
              </a:p>
              <a:p>
                <a:pPr lvl="1"/>
                <a:r>
                  <a:rPr lang="en-GB" sz="1800" dirty="0" smtClean="0"/>
                  <a:t>Mo </a:t>
                </a:r>
                <a:r>
                  <a:rPr lang="en-GB" sz="1800" dirty="0"/>
                  <a:t>coating of 4 TCSGs + </a:t>
                </a:r>
                <a:r>
                  <a:rPr lang="en-GB" sz="1800" dirty="0" err="1" smtClean="0"/>
                  <a:t>MoGr</a:t>
                </a:r>
                <a:r>
                  <a:rPr lang="en-GB" sz="1800" dirty="0" smtClean="0"/>
                  <a:t> </a:t>
                </a:r>
                <a:r>
                  <a:rPr lang="en-GB" sz="1800" dirty="0"/>
                  <a:t>upgrade of 2 </a:t>
                </a:r>
                <a:r>
                  <a:rPr lang="en-GB" sz="1800" dirty="0" smtClean="0"/>
                  <a:t>TCPs</a:t>
                </a:r>
              </a:p>
              <a:p>
                <a:r>
                  <a:rPr lang="en-US" sz="2000" dirty="0" smtClean="0"/>
                  <a:t>‘</a:t>
                </a:r>
                <a:r>
                  <a:rPr lang="en-US" sz="2000" dirty="0" smtClean="0">
                    <a:solidFill>
                      <a:schemeClr val="accent2"/>
                    </a:solidFill>
                  </a:rPr>
                  <a:t>HL-LHC 48 </a:t>
                </a:r>
                <a:r>
                  <a:rPr lang="en-US" sz="2000" dirty="0">
                    <a:solidFill>
                      <a:schemeClr val="accent2"/>
                    </a:solidFill>
                  </a:rPr>
                  <a:t>cm </a:t>
                </a:r>
                <a:r>
                  <a:rPr lang="en-GB" sz="2000" dirty="0" err="1" smtClean="0">
                    <a:solidFill>
                      <a:schemeClr val="accent2"/>
                    </a:solidFill>
                  </a:rPr>
                  <a:t>MoGr</a:t>
                </a:r>
                <a:r>
                  <a:rPr lang="en-GB" sz="20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GB" sz="2000" dirty="0" smtClean="0">
                    <a:solidFill>
                      <a:schemeClr val="accent2"/>
                    </a:solidFill>
                  </a:rPr>
                  <a:t>IP7</a:t>
                </a:r>
                <a:r>
                  <a:rPr lang="en-GB" sz="2000" dirty="0" smtClean="0"/>
                  <a:t>’: TCSGs in </a:t>
                </a:r>
                <a:r>
                  <a:rPr lang="en-US" sz="2000" dirty="0" err="1" smtClean="0"/>
                  <a:t>MoGr</a:t>
                </a:r>
                <a:r>
                  <a:rPr lang="en-US" sz="2000" dirty="0" smtClean="0"/>
                  <a:t> </a:t>
                </a:r>
                <a:r>
                  <a:rPr lang="en-US" sz="2000" dirty="0" smtClean="0"/>
                  <a:t>(without coating)</a:t>
                </a:r>
              </a:p>
              <a:p>
                <a:pPr lvl="1"/>
                <a:r>
                  <a:rPr lang="en-US" sz="1800" dirty="0" smtClean="0"/>
                  <a:t>TCPs stay in CFC</a:t>
                </a:r>
                <a:endParaRPr lang="en-US" sz="1800" dirty="0"/>
              </a:p>
              <a:p>
                <a:r>
                  <a:rPr lang="en-US" sz="2000" dirty="0" smtClean="0"/>
                  <a:t>‘</a:t>
                </a:r>
                <a:r>
                  <a:rPr lang="en-US" sz="2000" dirty="0" smtClean="0">
                    <a:solidFill>
                      <a:schemeClr val="accent4"/>
                    </a:solidFill>
                  </a:rPr>
                  <a:t>HL-LHC </a:t>
                </a:r>
                <a:r>
                  <a:rPr lang="en-US" sz="2000" dirty="0">
                    <a:solidFill>
                      <a:schemeClr val="accent4"/>
                    </a:solidFill>
                  </a:rPr>
                  <a:t>48cm </a:t>
                </a:r>
                <a:r>
                  <a:rPr lang="en-US" sz="2000" dirty="0" smtClean="0">
                    <a:solidFill>
                      <a:schemeClr val="accent4"/>
                    </a:solidFill>
                  </a:rPr>
                  <a:t>Baseline</a:t>
                </a:r>
                <a:r>
                  <a:rPr lang="en-US" sz="2000" dirty="0" smtClean="0"/>
                  <a:t>’: HL-LHC baseline scenario</a:t>
                </a:r>
              </a:p>
              <a:p>
                <a:pPr lvl="1"/>
                <a:r>
                  <a:rPr lang="en-GB" sz="1800" dirty="0" smtClean="0"/>
                  <a:t>Mo </a:t>
                </a:r>
                <a:r>
                  <a:rPr lang="en-GB" sz="1800" dirty="0"/>
                  <a:t>coating of all IR7 TCSGs + </a:t>
                </a:r>
                <a:r>
                  <a:rPr lang="en-GB" sz="1800" dirty="0" err="1" smtClean="0"/>
                  <a:t>MoGr</a:t>
                </a:r>
                <a:r>
                  <a:rPr lang="en-GB" sz="1800" dirty="0" smtClean="0"/>
                  <a:t> </a:t>
                </a:r>
                <a:r>
                  <a:rPr lang="en-GB" sz="1800" dirty="0"/>
                  <a:t>upgrade of 2 </a:t>
                </a:r>
                <a:r>
                  <a:rPr lang="en-GB" sz="1800" dirty="0" smtClean="0"/>
                  <a:t>TCPs</a:t>
                </a:r>
                <a:endParaRPr lang="en-GB" sz="1800" dirty="0"/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00" t="-5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impedance scenarios studied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4556917"/>
                  </p:ext>
                </p:extLst>
              </p:nvPr>
            </p:nvGraphicFramePr>
            <p:xfrm>
              <a:off x="639529" y="4248874"/>
              <a:ext cx="8651302" cy="201168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84111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884111">
                      <a:extLst>
                        <a:ext uri="{9D8B030D-6E8A-4147-A177-3AD203B41FA5}">
                          <a16:colId xmlns:a16="http://schemas.microsoft.com/office/drawing/2014/main" val="3938705296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TCPs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TCSGs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6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6"/>
                              </a:solidFill>
                            </a:rPr>
                            <a:t> 2017,</a:t>
                          </a:r>
                          <a:r>
                            <a:rPr lang="en-US" sz="1600" baseline="0" dirty="0" smtClean="0">
                              <a:solidFill>
                                <a:schemeClr val="accent6"/>
                              </a:solidFill>
                            </a:rPr>
                            <a:t> TCSGs at 14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aseline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endParaRPr lang="en-US" sz="1600" dirty="0" smtClean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46724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2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4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with Mo coating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All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baseline="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baseline="0" dirty="0" smtClean="0">
                              <a:solidFill>
                                <a:schemeClr val="accent1"/>
                              </a:solidFill>
                            </a:rPr>
                            <a:t>(no coating)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2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All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with Mo coating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66239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4556917"/>
                  </p:ext>
                </p:extLst>
              </p:nvPr>
            </p:nvGraphicFramePr>
            <p:xfrm>
              <a:off x="639529" y="4248874"/>
              <a:ext cx="8651302" cy="201168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84111">
                      <a:extLst>
                        <a:ext uri="{9D8B030D-6E8A-4147-A177-3AD203B41FA5}">
                          <a16:colId xmlns:a16="http://schemas.microsoft.com/office/drawing/2014/main" val="4169672617"/>
                        </a:ext>
                      </a:extLst>
                    </a:gridCol>
                    <a:gridCol w="2884111">
                      <a:extLst>
                        <a:ext uri="{9D8B030D-6E8A-4147-A177-3AD203B41FA5}">
                          <a16:colId xmlns:a16="http://schemas.microsoft.com/office/drawing/2014/main" val="3938705296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aseline="0" dirty="0" smtClean="0"/>
                            <a:t>TCPs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TCSGs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LHC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ft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2017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00000" r="-200000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46724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HL-LHC 48cm LS2.2 2 TCPs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2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4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with Mo coating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205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baseline="0" dirty="0" smtClean="0">
                              <a:solidFill>
                                <a:schemeClr val="accent2"/>
                              </a:solidFill>
                            </a:rPr>
                            <a:t>HL-LHC48 cm </a:t>
                          </a:r>
                          <a:r>
                            <a:rPr lang="en-GB" sz="1600" dirty="0" err="1" smtClean="0">
                              <a:solidFill>
                                <a:schemeClr val="accent2"/>
                              </a:solidFill>
                            </a:rPr>
                            <a:t>MoGr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 </a:t>
                          </a:r>
                          <a:r>
                            <a:rPr lang="en-GB" sz="1600" dirty="0" smtClean="0">
                              <a:solidFill>
                                <a:schemeClr val="accent2"/>
                              </a:solidFill>
                            </a:rPr>
                            <a:t>IP7</a:t>
                          </a:r>
                          <a:endParaRPr lang="en-US" sz="1600" baseline="0" dirty="0" smtClean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All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baseline="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baseline="0" dirty="0" smtClean="0">
                              <a:solidFill>
                                <a:schemeClr val="accent1"/>
                              </a:solidFill>
                            </a:rPr>
                            <a:t>(no coating)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90323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solidFill>
                                <a:schemeClr val="accent4"/>
                              </a:solidFill>
                            </a:rPr>
                            <a:t>HL-LHC</a:t>
                          </a:r>
                          <a:r>
                            <a:rPr lang="en-US" sz="1600" baseline="0" dirty="0" smtClean="0">
                              <a:solidFill>
                                <a:schemeClr val="accent4"/>
                              </a:solidFill>
                            </a:rPr>
                            <a:t> 48cm Baseline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2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All in </a:t>
                          </a:r>
                          <a:r>
                            <a:rPr lang="en-US" sz="1600" dirty="0" err="1" smtClean="0">
                              <a:solidFill>
                                <a:schemeClr val="accent1"/>
                              </a:solidFill>
                            </a:rPr>
                            <a:t>MoGr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 </a:t>
                          </a:r>
                          <a:r>
                            <a:rPr lang="en-US" sz="1600" dirty="0" smtClean="0">
                              <a:solidFill>
                                <a:schemeClr val="accent1"/>
                              </a:solidFill>
                            </a:rPr>
                            <a:t>with Mo coating</a:t>
                          </a:r>
                          <a:endParaRPr lang="en-US" sz="16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66239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4</a:t>
            </a:fld>
            <a:endParaRPr lang="en-US"/>
          </a:p>
        </p:txBody>
      </p:sp>
      <p:sp>
        <p:nvSpPr>
          <p:cNvPr id="3" name="Right Brace 2"/>
          <p:cNvSpPr/>
          <p:nvPr/>
        </p:nvSpPr>
        <p:spPr>
          <a:xfrm>
            <a:off x="9360036" y="4591898"/>
            <a:ext cx="304800" cy="6096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792201" y="4712032"/>
            <a:ext cx="229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+ Measured</a:t>
            </a:r>
            <a:endParaRPr lang="en-GB" dirty="0"/>
          </a:p>
        </p:txBody>
      </p:sp>
      <p:sp>
        <p:nvSpPr>
          <p:cNvPr id="15" name="Right Brace 14"/>
          <p:cNvSpPr/>
          <p:nvPr/>
        </p:nvSpPr>
        <p:spPr>
          <a:xfrm>
            <a:off x="9360036" y="5270813"/>
            <a:ext cx="304800" cy="98208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9787563" y="5577191"/>
            <a:ext cx="112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3757043"/>
                  </p:ext>
                </p:extLst>
              </p:nvPr>
            </p:nvGraphicFramePr>
            <p:xfrm>
              <a:off x="8201106" y="1920349"/>
              <a:ext cx="3797144" cy="1700158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9245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286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597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937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Material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Resistivity [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1200" b="1" i="0" smtClean="0">
                                  <a:latin typeface="Cambria Math"/>
                                </a:rPr>
                                <m:t>𝛀</m:t>
                              </m:r>
                              <m:r>
                                <a:rPr lang="en-US" sz="1200" b="1" i="0" smtClean="0">
                                  <a:latin typeface="Cambria Math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sz="1200" dirty="0" smtClean="0"/>
                            <a:t>]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Purpose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93269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CFC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5000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Present in LHC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3269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/>
                            <a:t>MoGr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1000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Baseline bulk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93269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Mo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Baseline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/>
                            <a:t>TiN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Alternative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8558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Cu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19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 smtClean="0"/>
                            <a:t>Alternative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3757043"/>
                  </p:ext>
                </p:extLst>
              </p:nvPr>
            </p:nvGraphicFramePr>
            <p:xfrm>
              <a:off x="8201106" y="1920349"/>
              <a:ext cx="3797144" cy="1700158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9245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286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5974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Material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1044" t="-4444" r="-89960" b="-5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Purpose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CFC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5000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Present in LHC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/>
                            <a:t>MoGr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1000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Baseline bulk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Mo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Baseline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/>
                            <a:t>TiN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400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Alternative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8558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Cu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19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 smtClean="0"/>
                            <a:t>Alternative coating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A013204-2265-418B-AF7A-90BA1FC9AA71}"/>
              </a:ext>
            </a:extLst>
          </p:cNvPr>
          <p:cNvSpPr txBox="1"/>
          <p:nvPr/>
        </p:nvSpPr>
        <p:spPr>
          <a:xfrm>
            <a:off x="8963106" y="1432329"/>
            <a:ext cx="2502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Material and coatings resistivity</a:t>
            </a:r>
          </a:p>
          <a:p>
            <a:pPr algn="ctr"/>
            <a:r>
              <a:rPr lang="en-US" sz="1200" i="1" dirty="0" smtClean="0"/>
              <a:t>From </a:t>
            </a:r>
            <a:r>
              <a:rPr lang="en-US" sz="1200" b="1" i="1" dirty="0" err="1" smtClean="0"/>
              <a:t>N.Biancacci</a:t>
            </a:r>
            <a:r>
              <a:rPr lang="en-US" sz="1200" b="1" i="1" dirty="0"/>
              <a:t>, IPAC18, WEYGBE4</a:t>
            </a:r>
          </a:p>
        </p:txBody>
      </p:sp>
    </p:spTree>
    <p:extLst>
      <p:ext uri="{BB962C8B-B14F-4D97-AF65-F5344CB8AC3E}">
        <p14:creationId xmlns:p14="http://schemas.microsoft.com/office/powerpoint/2010/main" val="162546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5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models for the five cases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4648200"/>
                <a:ext cx="10972800" cy="1524000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‘</a:t>
                </a:r>
                <a:r>
                  <a:rPr lang="en-GB" sz="2400" dirty="0" smtClean="0">
                    <a:solidFill>
                      <a:schemeClr val="accent6"/>
                    </a:solidFill>
                  </a:rPr>
                  <a:t>LHC </a:t>
                </a:r>
                <a:r>
                  <a:rPr lang="en-GB" sz="2400" dirty="0" err="1" smtClean="0">
                    <a:solidFill>
                      <a:schemeClr val="accent6"/>
                    </a:solidFill>
                  </a:rPr>
                  <a:t>ft</a:t>
                </a:r>
                <a:r>
                  <a:rPr lang="en-GB" sz="2400" dirty="0" smtClean="0">
                    <a:solidFill>
                      <a:schemeClr val="accent6"/>
                    </a:solidFill>
                  </a:rPr>
                  <a:t> 2017 TCSGs@14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GB" sz="2400" dirty="0" smtClean="0"/>
                  <a:t>’ is close to ‘</a:t>
                </a:r>
                <a:r>
                  <a:rPr lang="en-GB" sz="24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HL-LHC 48cm LS2.2 2 TCPs</a:t>
                </a:r>
                <a:r>
                  <a:rPr lang="en-GB" sz="2400" dirty="0" smtClean="0"/>
                  <a:t>’ </a:t>
                </a:r>
                <a:r>
                  <a:rPr lang="en-GB" sz="2400" dirty="0"/>
                  <a:t>and ‘</a:t>
                </a:r>
                <a:r>
                  <a:rPr lang="en-GB" sz="2400" dirty="0">
                    <a:solidFill>
                      <a:schemeClr val="accent2"/>
                    </a:solidFill>
                  </a:rPr>
                  <a:t>HL-LHC 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48cm </a:t>
                </a:r>
                <a:r>
                  <a:rPr lang="en-GB" sz="2400" dirty="0" err="1" smtClean="0">
                    <a:solidFill>
                      <a:schemeClr val="accent2"/>
                    </a:solidFill>
                  </a:rPr>
                  <a:t>MoGr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GB" sz="2400" dirty="0" smtClean="0">
                    <a:solidFill>
                      <a:schemeClr val="accent2"/>
                    </a:solidFill>
                  </a:rPr>
                  <a:t>IP7</a:t>
                </a:r>
                <a:r>
                  <a:rPr lang="en-GB" sz="2400" dirty="0" smtClean="0"/>
                  <a:t>’</a:t>
                </a:r>
              </a:p>
              <a:p>
                <a:pPr lvl="1"/>
                <a:r>
                  <a:rPr lang="en-US" sz="2000" dirty="0" smtClean="0"/>
                  <a:t>Approximation valid in the low frequency domain and in the 10MHz – 10GHz range</a:t>
                </a:r>
              </a:p>
              <a:p>
                <a:pPr lvl="1"/>
                <a:endParaRPr lang="en-GB" sz="2000" dirty="0" smtClean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40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4648200"/>
                <a:ext cx="10972800" cy="1524000"/>
              </a:xfrm>
              <a:blipFill>
                <a:blip r:embed="rId3"/>
                <a:stretch>
                  <a:fillRect l="-722" t="-3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-76200" y="967050"/>
            <a:ext cx="6336891" cy="35204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39" b="1634"/>
          <a:stretch/>
        </p:blipFill>
        <p:spPr>
          <a:xfrm>
            <a:off x="5943600" y="990600"/>
            <a:ext cx="6336891" cy="347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8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914401"/>
                <a:ext cx="10972800" cy="541019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</a:rPr>
                  <a:t>Single bunch </a:t>
                </a:r>
                <a:r>
                  <a:rPr lang="en-GB" dirty="0" smtClean="0"/>
                  <a:t>stability simulations</a:t>
                </a:r>
                <a:br>
                  <a:rPr lang="en-GB" dirty="0" smtClean="0"/>
                </a:br>
                <a:r>
                  <a:rPr lang="en-GB" dirty="0" smtClean="0"/>
                  <a:t>with</a:t>
                </a:r>
                <a:r>
                  <a:rPr lang="en-GB" dirty="0"/>
                  <a:t> </a:t>
                </a:r>
                <a:r>
                  <a:rPr lang="en-GB" dirty="0" smtClean="0"/>
                  <a:t>the </a:t>
                </a:r>
                <a:r>
                  <a:rPr lang="en-GB" dirty="0" err="1" smtClean="0">
                    <a:solidFill>
                      <a:srgbClr val="0070C0"/>
                    </a:solidFill>
                  </a:rPr>
                  <a:t>Vlasov</a:t>
                </a:r>
                <a:r>
                  <a:rPr lang="en-GB" dirty="0">
                    <a:solidFill>
                      <a:srgbClr val="0070C0"/>
                    </a:solidFill>
                  </a:rPr>
                  <a:t> 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solver DELPHI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Scan in bunch intensity to find the TMCI</a:t>
                </a:r>
                <a:br>
                  <a:rPr lang="en-US" dirty="0" smtClean="0"/>
                </a:br>
                <a:r>
                  <a:rPr lang="en-US" dirty="0" smtClean="0"/>
                  <a:t>threshold for each impedance scenario</a:t>
                </a:r>
                <a:endParaRPr lang="en-GB" dirty="0"/>
              </a:p>
              <a:p>
                <a:endParaRPr lang="en-US" dirty="0" smtClean="0"/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TMCI</a:t>
                </a:r>
                <a:r>
                  <a:rPr lang="en-US" dirty="0" smtClean="0"/>
                  <a:t> clearly appears at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Q’=0</a:t>
                </a:r>
                <a:r>
                  <a:rPr lang="en-US" dirty="0" smtClean="0"/>
                  <a:t>, without damper</a:t>
                </a:r>
              </a:p>
              <a:p>
                <a:pPr lvl="1"/>
                <a:r>
                  <a:rPr lang="en-US" dirty="0" smtClean="0"/>
                  <a:t>It also affects the modes for low positive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0≤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Other </a:t>
                </a:r>
                <a:r>
                  <a:rPr lang="en-US" dirty="0" err="1" smtClean="0"/>
                  <a:t>chromaticities</a:t>
                </a:r>
                <a:r>
                  <a:rPr lang="en-US" dirty="0" smtClean="0"/>
                  <a:t> and damper gains were simulated</a:t>
                </a:r>
              </a:p>
              <a:p>
                <a:pPr lvl="1"/>
                <a:r>
                  <a:rPr lang="en-US" dirty="0" smtClean="0"/>
                  <a:t>For these cases, the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tune-shift vs. intensity </a:t>
                </a:r>
                <a:r>
                  <a:rPr lang="en-US" dirty="0" smtClean="0"/>
                  <a:t>is a relevant </a:t>
                </a:r>
                <a:r>
                  <a:rPr lang="en-US" dirty="0" smtClean="0"/>
                  <a:t>observable</a:t>
                </a:r>
                <a:endParaRPr lang="en-US" dirty="0"/>
              </a:p>
              <a:p>
                <a:pPr lvl="1"/>
                <a:r>
                  <a:rPr lang="en-US" dirty="0" smtClean="0"/>
                  <a:t>For </a:t>
                </a:r>
                <a:r>
                  <a:rPr lang="en-US" dirty="0" err="1" smtClean="0"/>
                  <a:t>chromaticities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0≤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r>
                  <a:rPr lang="en-US" dirty="0" smtClean="0"/>
                  <a:t>, the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tune-shifts vs. intensity </a:t>
                </a:r>
                <a:r>
                  <a:rPr lang="en-US" dirty="0" smtClean="0"/>
                  <a:t>are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similar</a:t>
                </a:r>
                <a:r>
                  <a:rPr lang="en-US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14401"/>
                <a:ext cx="10972800" cy="5410199"/>
              </a:xfrm>
              <a:blipFill>
                <a:blip r:embed="rId3"/>
                <a:stretch>
                  <a:fillRect l="-1000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simulations for TMCI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41802"/>
              </p:ext>
            </p:extLst>
          </p:nvPr>
        </p:nvGraphicFramePr>
        <p:xfrm>
          <a:off x="7315200" y="1082040"/>
          <a:ext cx="4648200" cy="1661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42142817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51684211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4150312844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Parameter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Value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(LHC)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Value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(HL-LHC)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991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Bunch intensity scan / </a:t>
                      </a:r>
                      <a:r>
                        <a:rPr lang="en-US" sz="1200" dirty="0" err="1" smtClean="0"/>
                        <a:t>p.p.b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0…0.7e12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…1e12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3177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2.1e-3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2.0e-3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251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Energy / </a:t>
                      </a:r>
                      <a:r>
                        <a:rPr lang="en-US" sz="1200" dirty="0" err="1" smtClean="0"/>
                        <a:t>TeV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1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Q’ scan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-5</a:t>
                      </a:r>
                      <a:r>
                        <a:rPr lang="en-US" sz="1200" baseline="0" dirty="0" smtClean="0"/>
                        <a:t>…5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r>
                        <a:rPr lang="en-US" sz="1200" baseline="0" dirty="0" smtClean="0"/>
                        <a:t>…20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5340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Damper gain scan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 / 0.01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 / 0.01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18909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58200" y="774263"/>
            <a:ext cx="2464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DELPHI simulations parameters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815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2" cy="61395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7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3652842">
            <a:off x="1208099" y="3221722"/>
            <a:ext cx="9108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" y="5001595"/>
            <a:ext cx="9813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-1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Scenario: </a:t>
            </a:r>
            <a:r>
              <a:rPr lang="en-US" dirty="0" smtClean="0">
                <a:solidFill>
                  <a:schemeClr val="accent1"/>
                </a:solidFill>
              </a:rPr>
              <a:t>LHC </a:t>
            </a:r>
            <a:r>
              <a:rPr lang="en-US" dirty="0" err="1">
                <a:solidFill>
                  <a:schemeClr val="accent1"/>
                </a:solidFill>
              </a:rPr>
              <a:t>ft</a:t>
            </a:r>
            <a:r>
              <a:rPr lang="en-US" dirty="0">
                <a:solidFill>
                  <a:schemeClr val="accent1"/>
                </a:solidFill>
              </a:rPr>
              <a:t> 2017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LHC flat top 2017 nominal settings</a:t>
                </a:r>
              </a:p>
              <a:p>
                <a:pPr lvl="1"/>
                <a:r>
                  <a:rPr lang="en-US" sz="2000" dirty="0" smtClean="0"/>
                  <a:t>TCPs 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lvl="1"/>
                <a:r>
                  <a:rPr lang="en-US" sz="2000" dirty="0" smtClean="0"/>
                  <a:t>TCSGs </a:t>
                </a:r>
                <a:r>
                  <a:rPr lang="en-US" sz="2000" dirty="0"/>
                  <a:t>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6.</m:t>
                    </m:r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2.6⋅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  <a:blipFill>
                <a:blip r:embed="rId4"/>
                <a:stretch>
                  <a:fillRect l="-1512" t="-11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812800" y="2467614"/>
            <a:ext cx="1411605" cy="3058767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1605" h="3058767">
                <a:moveTo>
                  <a:pt x="0" y="0"/>
                </a:moveTo>
                <a:cubicBezTo>
                  <a:pt x="430032" y="686462"/>
                  <a:pt x="949228" y="1727118"/>
                  <a:pt x="1184495" y="2236912"/>
                </a:cubicBezTo>
                <a:cubicBezTo>
                  <a:pt x="1419763" y="2746707"/>
                  <a:pt x="1382781" y="3015035"/>
                  <a:pt x="1411605" y="305876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845700" y="5439863"/>
            <a:ext cx="1368058" cy="128999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830530 w 1411605"/>
              <a:gd name="connsiteY1" fmla="*/ 2657864 h 3058767"/>
              <a:gd name="connsiteX2" fmla="*/ 1411605 w 1411605"/>
              <a:gd name="connsiteY2" fmla="*/ 3058767 h 3058767"/>
              <a:gd name="connsiteX0" fmla="*/ 0 w 994371"/>
              <a:gd name="connsiteY0" fmla="*/ 0 h 2677486"/>
              <a:gd name="connsiteX1" fmla="*/ 830530 w 994371"/>
              <a:gd name="connsiteY1" fmla="*/ 2657864 h 2677486"/>
              <a:gd name="connsiteX2" fmla="*/ 994371 w 994371"/>
              <a:gd name="connsiteY2" fmla="*/ 1290811 h 2677486"/>
              <a:gd name="connsiteX0" fmla="*/ 0 w 994371"/>
              <a:gd name="connsiteY0" fmla="*/ 0 h 2428184"/>
              <a:gd name="connsiteX1" fmla="*/ 804881 w 994371"/>
              <a:gd name="connsiteY1" fmla="*/ 2405292 h 2428184"/>
              <a:gd name="connsiteX2" fmla="*/ 994371 w 994371"/>
              <a:gd name="connsiteY2" fmla="*/ 1290811 h 2428184"/>
              <a:gd name="connsiteX0" fmla="*/ 0 w 994371"/>
              <a:gd name="connsiteY0" fmla="*/ 0 h 2414643"/>
              <a:gd name="connsiteX1" fmla="*/ 804881 w 994371"/>
              <a:gd name="connsiteY1" fmla="*/ 2405292 h 2414643"/>
              <a:gd name="connsiteX2" fmla="*/ 994371 w 994371"/>
              <a:gd name="connsiteY2" fmla="*/ 1290811 h 2414643"/>
              <a:gd name="connsiteX0" fmla="*/ 0 w 994371"/>
              <a:gd name="connsiteY0" fmla="*/ 0 h 2540134"/>
              <a:gd name="connsiteX1" fmla="*/ 839081 w 994371"/>
              <a:gd name="connsiteY1" fmla="*/ 2531578 h 2540134"/>
              <a:gd name="connsiteX2" fmla="*/ 994371 w 994371"/>
              <a:gd name="connsiteY2" fmla="*/ 1290811 h 2540134"/>
              <a:gd name="connsiteX0" fmla="*/ 0 w 994371"/>
              <a:gd name="connsiteY0" fmla="*/ 0 h 2547505"/>
              <a:gd name="connsiteX1" fmla="*/ 839081 w 994371"/>
              <a:gd name="connsiteY1" fmla="*/ 2531578 h 2547505"/>
              <a:gd name="connsiteX2" fmla="*/ 994371 w 994371"/>
              <a:gd name="connsiteY2" fmla="*/ 1290811 h 2547505"/>
              <a:gd name="connsiteX0" fmla="*/ 0 w 982402"/>
              <a:gd name="connsiteY0" fmla="*/ 0 h 2558677"/>
              <a:gd name="connsiteX1" fmla="*/ 839081 w 982402"/>
              <a:gd name="connsiteY1" fmla="*/ 2531578 h 2558677"/>
              <a:gd name="connsiteX2" fmla="*/ 982402 w 982402"/>
              <a:gd name="connsiteY2" fmla="*/ 1164525 h 2558677"/>
              <a:gd name="connsiteX0" fmla="*/ 0 w 982402"/>
              <a:gd name="connsiteY0" fmla="*/ 0 h 2562142"/>
              <a:gd name="connsiteX1" fmla="*/ 839081 w 982402"/>
              <a:gd name="connsiteY1" fmla="*/ 2531578 h 2562142"/>
              <a:gd name="connsiteX2" fmla="*/ 982402 w 982402"/>
              <a:gd name="connsiteY2" fmla="*/ 1164525 h 2562142"/>
              <a:gd name="connsiteX0" fmla="*/ 0 w 982402"/>
              <a:gd name="connsiteY0" fmla="*/ 0 h 2320264"/>
              <a:gd name="connsiteX1" fmla="*/ 779231 w 982402"/>
              <a:gd name="connsiteY1" fmla="*/ 2279005 h 2320264"/>
              <a:gd name="connsiteX2" fmla="*/ 982402 w 982402"/>
              <a:gd name="connsiteY2" fmla="*/ 1164525 h 2320264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02" h="2280349">
                <a:moveTo>
                  <a:pt x="0" y="0"/>
                </a:moveTo>
                <a:cubicBezTo>
                  <a:pt x="428323" y="1023213"/>
                  <a:pt x="711255" y="2253302"/>
                  <a:pt x="779231" y="2279005"/>
                </a:cubicBezTo>
                <a:cubicBezTo>
                  <a:pt x="847207" y="2304708"/>
                  <a:pt x="953578" y="1962671"/>
                  <a:pt x="982402" y="116452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24405" y="5526381"/>
            <a:ext cx="3313" cy="5172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46456" y="5921065"/>
            <a:ext cx="508473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2.6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4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2" cy="61395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8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2679365">
            <a:off x="1570335" y="3070111"/>
            <a:ext cx="9108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" y="5001595"/>
            <a:ext cx="9813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Mode 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LHC flat top 2017 with retracted TCSGs</a:t>
                </a:r>
              </a:p>
              <a:p>
                <a:pPr lvl="1"/>
                <a:r>
                  <a:rPr lang="en-US" sz="2000" dirty="0"/>
                  <a:t>TCPs at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TCSGs at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14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5.0</m:t>
                    </m:r>
                    <m:r>
                      <a:rPr lang="en-US" sz="2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6"/>
                  </a:solidFill>
                </a:endParaRPr>
              </a:p>
              <a:p>
                <a:endParaRPr lang="en-US" sz="2400" dirty="0"/>
              </a:p>
              <a:p>
                <a:r>
                  <a:rPr lang="en-US" sz="2400" dirty="0" smtClean="0"/>
                  <a:t>Retracted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TCSGs</a:t>
                </a:r>
                <a:r>
                  <a:rPr lang="en-US" sz="2400" dirty="0" smtClean="0"/>
                  <a:t> clearly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improve the TMCI threshold</a:t>
                </a:r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362293"/>
              </a:xfrm>
              <a:blipFill>
                <a:blip r:embed="rId4"/>
                <a:stretch>
                  <a:fillRect l="-1512" t="-11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812800" y="2467613"/>
            <a:ext cx="2814983" cy="3091673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548893"/>
              <a:gd name="connsiteY0" fmla="*/ 0 h 2959064"/>
              <a:gd name="connsiteX1" fmla="*/ 1184495 w 1548893"/>
              <a:gd name="connsiteY1" fmla="*/ 2236912 h 2959064"/>
              <a:gd name="connsiteX2" fmla="*/ 1548893 w 1548893"/>
              <a:gd name="connsiteY2" fmla="*/ 2959064 h 2959064"/>
              <a:gd name="connsiteX0" fmla="*/ 0 w 1548893"/>
              <a:gd name="connsiteY0" fmla="*/ 0 h 2959064"/>
              <a:gd name="connsiteX1" fmla="*/ 1197366 w 1548893"/>
              <a:gd name="connsiteY1" fmla="*/ 2213904 h 2959064"/>
              <a:gd name="connsiteX2" fmla="*/ 1548893 w 1548893"/>
              <a:gd name="connsiteY2" fmla="*/ 2959064 h 2959064"/>
              <a:gd name="connsiteX0" fmla="*/ 0 w 1518861"/>
              <a:gd name="connsiteY0" fmla="*/ 0 h 2982072"/>
              <a:gd name="connsiteX1" fmla="*/ 1197366 w 1518861"/>
              <a:gd name="connsiteY1" fmla="*/ 2213904 h 2982072"/>
              <a:gd name="connsiteX2" fmla="*/ 1518861 w 1518861"/>
              <a:gd name="connsiteY2" fmla="*/ 2982072 h 298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8861" h="2982072">
                <a:moveTo>
                  <a:pt x="0" y="0"/>
                </a:moveTo>
                <a:cubicBezTo>
                  <a:pt x="430032" y="686462"/>
                  <a:pt x="944223" y="1716892"/>
                  <a:pt x="1197366" y="2213904"/>
                </a:cubicBezTo>
                <a:cubicBezTo>
                  <a:pt x="1450509" y="2710916"/>
                  <a:pt x="1490037" y="2938340"/>
                  <a:pt x="1518861" y="29820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845700" y="5439863"/>
            <a:ext cx="2782084" cy="198937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830530 w 1411605"/>
              <a:gd name="connsiteY1" fmla="*/ 2657864 h 3058767"/>
              <a:gd name="connsiteX2" fmla="*/ 1411605 w 1411605"/>
              <a:gd name="connsiteY2" fmla="*/ 3058767 h 3058767"/>
              <a:gd name="connsiteX0" fmla="*/ 0 w 994371"/>
              <a:gd name="connsiteY0" fmla="*/ 0 h 2677486"/>
              <a:gd name="connsiteX1" fmla="*/ 830530 w 994371"/>
              <a:gd name="connsiteY1" fmla="*/ 2657864 h 2677486"/>
              <a:gd name="connsiteX2" fmla="*/ 994371 w 994371"/>
              <a:gd name="connsiteY2" fmla="*/ 1290811 h 2677486"/>
              <a:gd name="connsiteX0" fmla="*/ 0 w 994371"/>
              <a:gd name="connsiteY0" fmla="*/ 0 h 2428184"/>
              <a:gd name="connsiteX1" fmla="*/ 804881 w 994371"/>
              <a:gd name="connsiteY1" fmla="*/ 2405292 h 2428184"/>
              <a:gd name="connsiteX2" fmla="*/ 994371 w 994371"/>
              <a:gd name="connsiteY2" fmla="*/ 1290811 h 2428184"/>
              <a:gd name="connsiteX0" fmla="*/ 0 w 994371"/>
              <a:gd name="connsiteY0" fmla="*/ 0 h 2414643"/>
              <a:gd name="connsiteX1" fmla="*/ 804881 w 994371"/>
              <a:gd name="connsiteY1" fmla="*/ 2405292 h 2414643"/>
              <a:gd name="connsiteX2" fmla="*/ 994371 w 994371"/>
              <a:gd name="connsiteY2" fmla="*/ 1290811 h 2414643"/>
              <a:gd name="connsiteX0" fmla="*/ 0 w 994371"/>
              <a:gd name="connsiteY0" fmla="*/ 0 h 2540134"/>
              <a:gd name="connsiteX1" fmla="*/ 839081 w 994371"/>
              <a:gd name="connsiteY1" fmla="*/ 2531578 h 2540134"/>
              <a:gd name="connsiteX2" fmla="*/ 994371 w 994371"/>
              <a:gd name="connsiteY2" fmla="*/ 1290811 h 2540134"/>
              <a:gd name="connsiteX0" fmla="*/ 0 w 994371"/>
              <a:gd name="connsiteY0" fmla="*/ 0 h 2547505"/>
              <a:gd name="connsiteX1" fmla="*/ 839081 w 994371"/>
              <a:gd name="connsiteY1" fmla="*/ 2531578 h 2547505"/>
              <a:gd name="connsiteX2" fmla="*/ 994371 w 994371"/>
              <a:gd name="connsiteY2" fmla="*/ 1290811 h 2547505"/>
              <a:gd name="connsiteX0" fmla="*/ 0 w 982402"/>
              <a:gd name="connsiteY0" fmla="*/ 0 h 2558677"/>
              <a:gd name="connsiteX1" fmla="*/ 839081 w 982402"/>
              <a:gd name="connsiteY1" fmla="*/ 2531578 h 2558677"/>
              <a:gd name="connsiteX2" fmla="*/ 982402 w 982402"/>
              <a:gd name="connsiteY2" fmla="*/ 1164525 h 2558677"/>
              <a:gd name="connsiteX0" fmla="*/ 0 w 982402"/>
              <a:gd name="connsiteY0" fmla="*/ 0 h 2562142"/>
              <a:gd name="connsiteX1" fmla="*/ 839081 w 982402"/>
              <a:gd name="connsiteY1" fmla="*/ 2531578 h 2562142"/>
              <a:gd name="connsiteX2" fmla="*/ 982402 w 982402"/>
              <a:gd name="connsiteY2" fmla="*/ 1164525 h 2562142"/>
              <a:gd name="connsiteX0" fmla="*/ 0 w 982402"/>
              <a:gd name="connsiteY0" fmla="*/ 0 h 2320264"/>
              <a:gd name="connsiteX1" fmla="*/ 779231 w 982402"/>
              <a:gd name="connsiteY1" fmla="*/ 2279005 h 2320264"/>
              <a:gd name="connsiteX2" fmla="*/ 982402 w 982402"/>
              <a:gd name="connsiteY2" fmla="*/ 1164525 h 2320264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02" h="2280349">
                <a:moveTo>
                  <a:pt x="0" y="0"/>
                </a:moveTo>
                <a:cubicBezTo>
                  <a:pt x="428323" y="1023213"/>
                  <a:pt x="711255" y="2253302"/>
                  <a:pt x="779231" y="2279005"/>
                </a:cubicBezTo>
                <a:cubicBezTo>
                  <a:pt x="847207" y="2304708"/>
                  <a:pt x="953578" y="1962671"/>
                  <a:pt x="982402" y="116452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614963" y="5524091"/>
            <a:ext cx="3313" cy="51727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73546" y="5875368"/>
            <a:ext cx="513282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</a:rPr>
              <a:t>5.0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152400"/>
                <a:ext cx="10972800" cy="685800"/>
              </a:xfrm>
            </p:spPr>
            <p:txBody>
              <a:bodyPr/>
              <a:lstStyle/>
              <a:p>
                <a:r>
                  <a:rPr lang="en-US" dirty="0" smtClean="0"/>
                  <a:t>Scenario: </a:t>
                </a:r>
                <a:r>
                  <a:rPr lang="en-US" dirty="0">
                    <a:solidFill>
                      <a:schemeClr val="accent6"/>
                    </a:solidFill>
                  </a:rPr>
                  <a:t>LHC </a:t>
                </a:r>
                <a:r>
                  <a:rPr lang="en-US" dirty="0" err="1">
                    <a:solidFill>
                      <a:schemeClr val="accent6"/>
                    </a:solidFill>
                  </a:rPr>
                  <a:t>ft</a:t>
                </a:r>
                <a:r>
                  <a:rPr lang="en-US" dirty="0">
                    <a:solidFill>
                      <a:schemeClr val="accent6"/>
                    </a:solidFill>
                  </a:rPr>
                  <a:t> 2017, TCSGs at 14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𝑐𝑜𝑙𝑙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52400"/>
                <a:ext cx="10972800" cy="685800"/>
              </a:xfrm>
              <a:blipFill>
                <a:blip r:embed="rId5"/>
                <a:stretch>
                  <a:fillRect l="-1667" t="-10619" b="-300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86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32" y="559503"/>
            <a:ext cx="6907031" cy="61395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2327" y="2005225"/>
            <a:ext cx="200035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DELPHI Simulations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2018-07-24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TMCI in LHC and HL-LHC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5DE-E67B-4C8F-A0A9-C4DBB335BFFF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4406" y="1276507"/>
                <a:ext cx="5236594" cy="476249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Planned post LS2 configuration</a:t>
                </a:r>
              </a:p>
              <a:p>
                <a:pPr lvl="1"/>
                <a:r>
                  <a:rPr lang="en-US" sz="2000" dirty="0" smtClean="0"/>
                  <a:t>2 TCPs in </a:t>
                </a:r>
                <a:r>
                  <a:rPr lang="en-US" sz="2000" dirty="0" err="1" smtClean="0"/>
                  <a:t>MoGr</a:t>
                </a:r>
                <a:endParaRPr lang="en-US" sz="2000" dirty="0"/>
              </a:p>
              <a:p>
                <a:pPr lvl="1"/>
                <a:r>
                  <a:rPr lang="en-US" sz="2000" dirty="0" smtClean="0"/>
                  <a:t>4 TCSGs in Mo coated </a:t>
                </a:r>
                <a:r>
                  <a:rPr lang="en-US" sz="2000" dirty="0" err="1" smtClean="0"/>
                  <a:t>MoGr</a:t>
                </a:r>
                <a:endParaRPr lang="en-US" sz="2000" dirty="0" smtClean="0"/>
              </a:p>
              <a:p>
                <a:pPr lvl="2"/>
                <a:r>
                  <a:rPr lang="en-US" sz="1600" dirty="0" smtClean="0"/>
                  <a:t>The 4 TCSGs are the main impedance contributors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TMCI threshold at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6.4</m:t>
                    </m:r>
                    <m:r>
                      <a:rPr lang="en-US" sz="2400" i="1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240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2400" i="1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 err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dirty="0" err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err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 smtClean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endParaRPr lang="en-US" sz="2400" dirty="0"/>
              </a:p>
              <a:p>
                <a:r>
                  <a:rPr lang="en-US" sz="2400" dirty="0" smtClean="0">
                    <a:solidFill>
                      <a:srgbClr val="0070C0"/>
                    </a:solidFill>
                  </a:rPr>
                  <a:t>Low resistivity</a:t>
                </a:r>
                <a:r>
                  <a:rPr lang="en-US" sz="2400" dirty="0" smtClean="0"/>
                  <a:t>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materials</a:t>
                </a:r>
                <a:r>
                  <a:rPr lang="en-US" sz="2400" dirty="0" smtClean="0"/>
                  <a:t> and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coatings</a:t>
                </a:r>
                <a:r>
                  <a:rPr lang="en-US" sz="2400" dirty="0" smtClean="0"/>
                  <a:t> clearly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improve</a:t>
                </a:r>
                <a:r>
                  <a:rPr lang="en-US" sz="2400" dirty="0" smtClean="0"/>
                  <a:t> the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TMCI threshold </a:t>
                </a:r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192DB457-C5F6-4139-88B1-325C007BD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4406" y="1276507"/>
                <a:ext cx="5236594" cy="4762490"/>
              </a:xfrm>
              <a:blipFill>
                <a:blip r:embed="rId4"/>
                <a:stretch>
                  <a:fillRect l="-1512" t="-10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812800" y="2467613"/>
            <a:ext cx="3401516" cy="2903313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548893"/>
              <a:gd name="connsiteY0" fmla="*/ 0 h 2959064"/>
              <a:gd name="connsiteX1" fmla="*/ 1184495 w 1548893"/>
              <a:gd name="connsiteY1" fmla="*/ 2236912 h 2959064"/>
              <a:gd name="connsiteX2" fmla="*/ 1548893 w 1548893"/>
              <a:gd name="connsiteY2" fmla="*/ 2959064 h 2959064"/>
              <a:gd name="connsiteX0" fmla="*/ 0 w 1548893"/>
              <a:gd name="connsiteY0" fmla="*/ 0 h 2959064"/>
              <a:gd name="connsiteX1" fmla="*/ 1197366 w 1548893"/>
              <a:gd name="connsiteY1" fmla="*/ 2213904 h 2959064"/>
              <a:gd name="connsiteX2" fmla="*/ 1548893 w 1548893"/>
              <a:gd name="connsiteY2" fmla="*/ 2959064 h 2959064"/>
              <a:gd name="connsiteX0" fmla="*/ 0 w 1518861"/>
              <a:gd name="connsiteY0" fmla="*/ 0 h 2982072"/>
              <a:gd name="connsiteX1" fmla="*/ 1197366 w 1518861"/>
              <a:gd name="connsiteY1" fmla="*/ 2213904 h 2982072"/>
              <a:gd name="connsiteX2" fmla="*/ 1518861 w 1518861"/>
              <a:gd name="connsiteY2" fmla="*/ 2982072 h 298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8861" h="2982072">
                <a:moveTo>
                  <a:pt x="0" y="0"/>
                </a:moveTo>
                <a:cubicBezTo>
                  <a:pt x="430032" y="686462"/>
                  <a:pt x="944223" y="1716892"/>
                  <a:pt x="1197366" y="2213904"/>
                </a:cubicBezTo>
                <a:cubicBezTo>
                  <a:pt x="1450509" y="2710916"/>
                  <a:pt x="1490037" y="2938340"/>
                  <a:pt x="1518861" y="29820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22"/>
          <p:cNvSpPr/>
          <p:nvPr/>
        </p:nvSpPr>
        <p:spPr>
          <a:xfrm>
            <a:off x="831411" y="5334103"/>
            <a:ext cx="3372287" cy="255951"/>
          </a:xfrm>
          <a:custGeom>
            <a:avLst/>
            <a:gdLst>
              <a:gd name="connsiteX0" fmla="*/ 0 w 1237703"/>
              <a:gd name="connsiteY0" fmla="*/ 0 h 3128566"/>
              <a:gd name="connsiteX1" fmla="*/ 1065474 w 1237703"/>
              <a:gd name="connsiteY1" fmla="*/ 1876508 h 3128566"/>
              <a:gd name="connsiteX2" fmla="*/ 1232452 w 1237703"/>
              <a:gd name="connsiteY2" fmla="*/ 3021496 h 3128566"/>
              <a:gd name="connsiteX3" fmla="*/ 1184744 w 1237703"/>
              <a:gd name="connsiteY3" fmla="*/ 3053301 h 3128566"/>
              <a:gd name="connsiteX0" fmla="*/ 0 w 1261528"/>
              <a:gd name="connsiteY0" fmla="*/ 0 h 3502564"/>
              <a:gd name="connsiteX1" fmla="*/ 1065474 w 1261528"/>
              <a:gd name="connsiteY1" fmla="*/ 1876508 h 3502564"/>
              <a:gd name="connsiteX2" fmla="*/ 1232452 w 1261528"/>
              <a:gd name="connsiteY2" fmla="*/ 3021496 h 3502564"/>
              <a:gd name="connsiteX3" fmla="*/ 707666 w 1261528"/>
              <a:gd name="connsiteY3" fmla="*/ 3498574 h 3502564"/>
              <a:gd name="connsiteX0" fmla="*/ 0 w 1087023"/>
              <a:gd name="connsiteY0" fmla="*/ 0 h 3498574"/>
              <a:gd name="connsiteX1" fmla="*/ 1065474 w 1087023"/>
              <a:gd name="connsiteY1" fmla="*/ 1876508 h 3498574"/>
              <a:gd name="connsiteX2" fmla="*/ 707666 w 1087023"/>
              <a:gd name="connsiteY2" fmla="*/ 3498574 h 3498574"/>
              <a:gd name="connsiteX0" fmla="*/ 0 w 1064273"/>
              <a:gd name="connsiteY0" fmla="*/ 0 h 3498574"/>
              <a:gd name="connsiteX1" fmla="*/ 1041620 w 1064273"/>
              <a:gd name="connsiteY1" fmla="*/ 2814762 h 3498574"/>
              <a:gd name="connsiteX2" fmla="*/ 707666 w 1064273"/>
              <a:gd name="connsiteY2" fmla="*/ 3498574 h 3498574"/>
              <a:gd name="connsiteX0" fmla="*/ 0 w 1165986"/>
              <a:gd name="connsiteY0" fmla="*/ 0 h 3458817"/>
              <a:gd name="connsiteX1" fmla="*/ 1041620 w 1165986"/>
              <a:gd name="connsiteY1" fmla="*/ 2814762 h 3458817"/>
              <a:gd name="connsiteX2" fmla="*/ 1097280 w 1165986"/>
              <a:gd name="connsiteY2" fmla="*/ 3458817 h 3458817"/>
              <a:gd name="connsiteX0" fmla="*/ 0 w 1132027"/>
              <a:gd name="connsiteY0" fmla="*/ 0 h 3458817"/>
              <a:gd name="connsiteX1" fmla="*/ 1041620 w 1132027"/>
              <a:gd name="connsiteY1" fmla="*/ 2814762 h 3458817"/>
              <a:gd name="connsiteX2" fmla="*/ 1097280 w 1132027"/>
              <a:gd name="connsiteY2" fmla="*/ 3458817 h 3458817"/>
              <a:gd name="connsiteX0" fmla="*/ 0 w 1443355"/>
              <a:gd name="connsiteY0" fmla="*/ 0 h 3112356"/>
              <a:gd name="connsiteX1" fmla="*/ 1041620 w 1443355"/>
              <a:gd name="connsiteY1" fmla="*/ 2814762 h 3112356"/>
              <a:gd name="connsiteX2" fmla="*/ 1443355 w 1443355"/>
              <a:gd name="connsiteY2" fmla="*/ 3058767 h 3112356"/>
              <a:gd name="connsiteX0" fmla="*/ 0 w 1443355"/>
              <a:gd name="connsiteY0" fmla="*/ 0 h 3058767"/>
              <a:gd name="connsiteX1" fmla="*/ 1086070 w 1443355"/>
              <a:gd name="connsiteY1" fmla="*/ 2008312 h 3058767"/>
              <a:gd name="connsiteX2" fmla="*/ 1443355 w 1443355"/>
              <a:gd name="connsiteY2" fmla="*/ 3058767 h 3058767"/>
              <a:gd name="connsiteX0" fmla="*/ 0 w 1411605"/>
              <a:gd name="connsiteY0" fmla="*/ 0 h 3058767"/>
              <a:gd name="connsiteX1" fmla="*/ 1086070 w 1411605"/>
              <a:gd name="connsiteY1" fmla="*/ 20083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1184495 w 1411605"/>
              <a:gd name="connsiteY1" fmla="*/ 2236912 h 3058767"/>
              <a:gd name="connsiteX2" fmla="*/ 1411605 w 1411605"/>
              <a:gd name="connsiteY2" fmla="*/ 3058767 h 3058767"/>
              <a:gd name="connsiteX0" fmla="*/ 0 w 1411605"/>
              <a:gd name="connsiteY0" fmla="*/ 0 h 3058767"/>
              <a:gd name="connsiteX1" fmla="*/ 830530 w 1411605"/>
              <a:gd name="connsiteY1" fmla="*/ 2657864 h 3058767"/>
              <a:gd name="connsiteX2" fmla="*/ 1411605 w 1411605"/>
              <a:gd name="connsiteY2" fmla="*/ 3058767 h 3058767"/>
              <a:gd name="connsiteX0" fmla="*/ 0 w 994371"/>
              <a:gd name="connsiteY0" fmla="*/ 0 h 2677486"/>
              <a:gd name="connsiteX1" fmla="*/ 830530 w 994371"/>
              <a:gd name="connsiteY1" fmla="*/ 2657864 h 2677486"/>
              <a:gd name="connsiteX2" fmla="*/ 994371 w 994371"/>
              <a:gd name="connsiteY2" fmla="*/ 1290811 h 2677486"/>
              <a:gd name="connsiteX0" fmla="*/ 0 w 994371"/>
              <a:gd name="connsiteY0" fmla="*/ 0 h 2428184"/>
              <a:gd name="connsiteX1" fmla="*/ 804881 w 994371"/>
              <a:gd name="connsiteY1" fmla="*/ 2405292 h 2428184"/>
              <a:gd name="connsiteX2" fmla="*/ 994371 w 994371"/>
              <a:gd name="connsiteY2" fmla="*/ 1290811 h 2428184"/>
              <a:gd name="connsiteX0" fmla="*/ 0 w 994371"/>
              <a:gd name="connsiteY0" fmla="*/ 0 h 2414643"/>
              <a:gd name="connsiteX1" fmla="*/ 804881 w 994371"/>
              <a:gd name="connsiteY1" fmla="*/ 2405292 h 2414643"/>
              <a:gd name="connsiteX2" fmla="*/ 994371 w 994371"/>
              <a:gd name="connsiteY2" fmla="*/ 1290811 h 2414643"/>
              <a:gd name="connsiteX0" fmla="*/ 0 w 994371"/>
              <a:gd name="connsiteY0" fmla="*/ 0 h 2540134"/>
              <a:gd name="connsiteX1" fmla="*/ 839081 w 994371"/>
              <a:gd name="connsiteY1" fmla="*/ 2531578 h 2540134"/>
              <a:gd name="connsiteX2" fmla="*/ 994371 w 994371"/>
              <a:gd name="connsiteY2" fmla="*/ 1290811 h 2540134"/>
              <a:gd name="connsiteX0" fmla="*/ 0 w 994371"/>
              <a:gd name="connsiteY0" fmla="*/ 0 h 2547505"/>
              <a:gd name="connsiteX1" fmla="*/ 839081 w 994371"/>
              <a:gd name="connsiteY1" fmla="*/ 2531578 h 2547505"/>
              <a:gd name="connsiteX2" fmla="*/ 994371 w 994371"/>
              <a:gd name="connsiteY2" fmla="*/ 1290811 h 2547505"/>
              <a:gd name="connsiteX0" fmla="*/ 0 w 982402"/>
              <a:gd name="connsiteY0" fmla="*/ 0 h 2558677"/>
              <a:gd name="connsiteX1" fmla="*/ 839081 w 982402"/>
              <a:gd name="connsiteY1" fmla="*/ 2531578 h 2558677"/>
              <a:gd name="connsiteX2" fmla="*/ 982402 w 982402"/>
              <a:gd name="connsiteY2" fmla="*/ 1164525 h 2558677"/>
              <a:gd name="connsiteX0" fmla="*/ 0 w 982402"/>
              <a:gd name="connsiteY0" fmla="*/ 0 h 2562142"/>
              <a:gd name="connsiteX1" fmla="*/ 839081 w 982402"/>
              <a:gd name="connsiteY1" fmla="*/ 2531578 h 2562142"/>
              <a:gd name="connsiteX2" fmla="*/ 982402 w 982402"/>
              <a:gd name="connsiteY2" fmla="*/ 1164525 h 2562142"/>
              <a:gd name="connsiteX0" fmla="*/ 0 w 982402"/>
              <a:gd name="connsiteY0" fmla="*/ 0 h 2320264"/>
              <a:gd name="connsiteX1" fmla="*/ 779231 w 982402"/>
              <a:gd name="connsiteY1" fmla="*/ 2279005 h 2320264"/>
              <a:gd name="connsiteX2" fmla="*/ 982402 w 982402"/>
              <a:gd name="connsiteY2" fmla="*/ 1164525 h 2320264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982402"/>
              <a:gd name="connsiteY0" fmla="*/ 0 h 2280349"/>
              <a:gd name="connsiteX1" fmla="*/ 779231 w 982402"/>
              <a:gd name="connsiteY1" fmla="*/ 2279005 h 2280349"/>
              <a:gd name="connsiteX2" fmla="*/ 982402 w 982402"/>
              <a:gd name="connsiteY2" fmla="*/ 1164525 h 2280349"/>
              <a:gd name="connsiteX0" fmla="*/ 0 w 1027499"/>
              <a:gd name="connsiteY0" fmla="*/ 0 h 2279725"/>
              <a:gd name="connsiteX1" fmla="*/ 779231 w 1027499"/>
              <a:gd name="connsiteY1" fmla="*/ 2279005 h 2279725"/>
              <a:gd name="connsiteX2" fmla="*/ 1027499 w 1027499"/>
              <a:gd name="connsiteY2" fmla="*/ 214160 h 2279725"/>
              <a:gd name="connsiteX0" fmla="*/ 0 w 1027499"/>
              <a:gd name="connsiteY0" fmla="*/ 0 h 1394116"/>
              <a:gd name="connsiteX1" fmla="*/ 792760 w 1027499"/>
              <a:gd name="connsiteY1" fmla="*/ 1391996 h 1394116"/>
              <a:gd name="connsiteX2" fmla="*/ 1027499 w 1027499"/>
              <a:gd name="connsiteY2" fmla="*/ 214160 h 1394116"/>
              <a:gd name="connsiteX0" fmla="*/ 0 w 1027499"/>
              <a:gd name="connsiteY0" fmla="*/ 0 h 1439722"/>
              <a:gd name="connsiteX1" fmla="*/ 792760 w 1027499"/>
              <a:gd name="connsiteY1" fmla="*/ 1391996 h 1439722"/>
              <a:gd name="connsiteX2" fmla="*/ 1027499 w 1027499"/>
              <a:gd name="connsiteY2" fmla="*/ 214160 h 1439722"/>
              <a:gd name="connsiteX0" fmla="*/ 0 w 1027499"/>
              <a:gd name="connsiteY0" fmla="*/ 0 h 1621006"/>
              <a:gd name="connsiteX1" fmla="*/ 819818 w 1027499"/>
              <a:gd name="connsiteY1" fmla="*/ 1582069 h 1621006"/>
              <a:gd name="connsiteX2" fmla="*/ 1027499 w 1027499"/>
              <a:gd name="connsiteY2" fmla="*/ 214160 h 1621006"/>
              <a:gd name="connsiteX0" fmla="*/ 0 w 1051668"/>
              <a:gd name="connsiteY0" fmla="*/ 609488 h 2201834"/>
              <a:gd name="connsiteX1" fmla="*/ 819818 w 1051668"/>
              <a:gd name="connsiteY1" fmla="*/ 2191557 h 2201834"/>
              <a:gd name="connsiteX2" fmla="*/ 1051668 w 1051668"/>
              <a:gd name="connsiteY2" fmla="*/ 0 h 2201834"/>
              <a:gd name="connsiteX0" fmla="*/ 0 w 1051668"/>
              <a:gd name="connsiteY0" fmla="*/ 609488 h 2358482"/>
              <a:gd name="connsiteX1" fmla="*/ 877219 w 1051668"/>
              <a:gd name="connsiteY1" fmla="*/ 2349951 h 2358482"/>
              <a:gd name="connsiteX2" fmla="*/ 1051668 w 1051668"/>
              <a:gd name="connsiteY2" fmla="*/ 0 h 2358482"/>
              <a:gd name="connsiteX0" fmla="*/ 0 w 1051668"/>
              <a:gd name="connsiteY0" fmla="*/ 609488 h 2046034"/>
              <a:gd name="connsiteX1" fmla="*/ 868167 w 1051668"/>
              <a:gd name="connsiteY1" fmla="*/ 2033163 h 2046034"/>
              <a:gd name="connsiteX2" fmla="*/ 1051668 w 1051668"/>
              <a:gd name="connsiteY2" fmla="*/ 0 h 2046034"/>
              <a:gd name="connsiteX0" fmla="*/ 0 w 1051668"/>
              <a:gd name="connsiteY0" fmla="*/ 609488 h 2062106"/>
              <a:gd name="connsiteX1" fmla="*/ 868167 w 1051668"/>
              <a:gd name="connsiteY1" fmla="*/ 2033163 h 2062106"/>
              <a:gd name="connsiteX2" fmla="*/ 1051668 w 1051668"/>
              <a:gd name="connsiteY2" fmla="*/ 0 h 2062106"/>
              <a:gd name="connsiteX0" fmla="*/ 0 w 1068263"/>
              <a:gd name="connsiteY0" fmla="*/ 688685 h 2128141"/>
              <a:gd name="connsiteX1" fmla="*/ 868167 w 1068263"/>
              <a:gd name="connsiteY1" fmla="*/ 2112360 h 2128141"/>
              <a:gd name="connsiteX2" fmla="*/ 1068263 w 1068263"/>
              <a:gd name="connsiteY2" fmla="*/ 0 h 212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263" h="2128141">
                <a:moveTo>
                  <a:pt x="0" y="688685"/>
                </a:moveTo>
                <a:cubicBezTo>
                  <a:pt x="428323" y="1711898"/>
                  <a:pt x="690123" y="2227141"/>
                  <a:pt x="868167" y="2112360"/>
                </a:cubicBezTo>
                <a:cubicBezTo>
                  <a:pt x="1046211" y="1997579"/>
                  <a:pt x="1039439" y="798146"/>
                  <a:pt x="1068263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214316" y="5348392"/>
            <a:ext cx="0" cy="69060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64638" y="5693694"/>
            <a:ext cx="513282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6.4</a:t>
            </a:r>
            <a:endParaRPr lang="en-US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/>
          <a:lstStyle/>
          <a:p>
            <a:r>
              <a:rPr lang="en-US" dirty="0" smtClean="0"/>
              <a:t>Scenario: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HL-LHC 48cm LS2.2 2 TCPs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30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PresentationCER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CERN" id="{8F09AC4D-B370-454A-A206-BCB991BB24A2}" vid="{09A6E327-10E4-4365-A3BA-34EDBE3467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PresentationCERN</Template>
  <TotalTime>34543</TotalTime>
  <Words>1591</Words>
  <Application>Microsoft Office PowerPoint</Application>
  <PresentationFormat>Widescreen</PresentationFormat>
  <Paragraphs>495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Cambria Math</vt:lpstr>
      <vt:lpstr>PresentationCERN</vt:lpstr>
      <vt:lpstr>Transverse Mode Coupling Instability in LHC and HL-LHC</vt:lpstr>
      <vt:lpstr>Stability in the HL-LHC era</vt:lpstr>
      <vt:lpstr>TMCI threshold in LHC / HL-LHC</vt:lpstr>
      <vt:lpstr>Five impedance scenarios studied</vt:lpstr>
      <vt:lpstr>Impedance models for the five cases</vt:lpstr>
      <vt:lpstr>DELPHI simulations for TMCI</vt:lpstr>
      <vt:lpstr>Scenario: LHC ft 2017</vt:lpstr>
      <vt:lpstr>Scenario: LHC ft 2017, TCSGs at 14σ_coll</vt:lpstr>
      <vt:lpstr>Scenario: HL-LHC 48cm LS2.2 2 TCPs</vt:lpstr>
      <vt:lpstr>Scenario: HL-LHC48 cm MoGr IP7</vt:lpstr>
      <vt:lpstr>Scenario: HL-LHC 48cm Baseline</vt:lpstr>
      <vt:lpstr>Summary of simulations results</vt:lpstr>
      <vt:lpstr>Measurement of the TMCI threshold</vt:lpstr>
      <vt:lpstr>Measurement of the TMCI threshold, B2H</vt:lpstr>
      <vt:lpstr>Measurement of the TMCI threshold, B2H</vt:lpstr>
      <vt:lpstr>Summary of simulations results</vt:lpstr>
      <vt:lpstr>Conclusions</vt:lpstr>
      <vt:lpstr>PowerPoint Presentation</vt:lpstr>
      <vt:lpstr>TMCI in the LHC: measurement procedure</vt:lpstr>
      <vt:lpstr>Comparison of B2H simulations without and with damper</vt:lpstr>
      <vt:lpstr>Measurement of the TMCI threshold, B2H</vt:lpstr>
      <vt:lpstr>Measurement of the TMCI threshold, B2H</vt:lpstr>
      <vt:lpstr>Measurement of the TMCI threshold, B2H</vt:lpstr>
      <vt:lpstr>Measurement of the TMCI threshold, B2H</vt:lpstr>
      <vt:lpstr>Results for B2V</vt:lpstr>
      <vt:lpstr>Impedance models for the five cases, B2V</vt:lpstr>
      <vt:lpstr>Scenario: LHC ft 2017</vt:lpstr>
      <vt:lpstr>Scenario: LHC ft 2017, TCSGs at 14σ_coll</vt:lpstr>
      <vt:lpstr>Measurement of the TMCI threshold, B2V</vt:lpstr>
      <vt:lpstr>Measurement of the TMCI threshold, B2V</vt:lpstr>
      <vt:lpstr>Results for B1H and B1V</vt:lpstr>
      <vt:lpstr>Measurement of the TMCI threshold, B1H</vt:lpstr>
      <vt:lpstr>Measurement of the TMCI threshold, B1H</vt:lpstr>
      <vt:lpstr>Measurement of the TMCI threshold, B1V</vt:lpstr>
      <vt:lpstr>Measurement of the TMCI threshold, B1V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thesis follow-up   Presentation at LPSC 9/10/2017</dc:title>
  <dc:creator>nbiancac</dc:creator>
  <cp:lastModifiedBy>David Amorim</cp:lastModifiedBy>
  <cp:revision>1034</cp:revision>
  <dcterms:created xsi:type="dcterms:W3CDTF">2017-02-01T12:38:28Z</dcterms:created>
  <dcterms:modified xsi:type="dcterms:W3CDTF">2018-07-24T13:46:08Z</dcterms:modified>
</cp:coreProperties>
</file>