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1" r:id="rId3"/>
  </p:sldMasterIdLst>
  <p:notesMasterIdLst>
    <p:notesMasterId r:id="rId39"/>
  </p:notesMasterIdLst>
  <p:handoutMasterIdLst>
    <p:handoutMasterId r:id="rId40"/>
  </p:handoutMasterIdLst>
  <p:sldIdLst>
    <p:sldId id="281" r:id="rId4"/>
    <p:sldId id="345" r:id="rId5"/>
    <p:sldId id="348" r:id="rId6"/>
    <p:sldId id="387" r:id="rId7"/>
    <p:sldId id="361" r:id="rId8"/>
    <p:sldId id="386" r:id="rId9"/>
    <p:sldId id="349" r:id="rId10"/>
    <p:sldId id="363" r:id="rId11"/>
    <p:sldId id="362" r:id="rId12"/>
    <p:sldId id="351" r:id="rId13"/>
    <p:sldId id="360" r:id="rId14"/>
    <p:sldId id="380" r:id="rId15"/>
    <p:sldId id="352" r:id="rId16"/>
    <p:sldId id="270" r:id="rId17"/>
    <p:sldId id="355" r:id="rId18"/>
    <p:sldId id="271" r:id="rId19"/>
    <p:sldId id="367" r:id="rId20"/>
    <p:sldId id="370" r:id="rId21"/>
    <p:sldId id="371" r:id="rId22"/>
    <p:sldId id="277" r:id="rId23"/>
    <p:sldId id="347" r:id="rId24"/>
    <p:sldId id="383" r:id="rId25"/>
    <p:sldId id="381" r:id="rId26"/>
    <p:sldId id="385" r:id="rId27"/>
    <p:sldId id="364" r:id="rId28"/>
    <p:sldId id="365" r:id="rId29"/>
    <p:sldId id="368" r:id="rId30"/>
    <p:sldId id="372" r:id="rId31"/>
    <p:sldId id="373" r:id="rId32"/>
    <p:sldId id="374" r:id="rId33"/>
    <p:sldId id="377" r:id="rId34"/>
    <p:sldId id="384" r:id="rId35"/>
    <p:sldId id="375" r:id="rId36"/>
    <p:sldId id="376" r:id="rId37"/>
    <p:sldId id="35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FFB8"/>
    <a:srgbClr val="00DA63"/>
    <a:srgbClr val="00FE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9" d="100"/>
          <a:sy n="139" d="100"/>
        </p:scale>
        <p:origin x="1122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3702" y="1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d4\Desktop\Projects\Ring%20BPM\Documents\Orbit%20Theo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d4\Desktop\Projects\Ring%20BPM\Documents\C08%20orbit%20comparis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d4\Desktop\Projects\Ring%20BPM\Documents\C08%20orbit%20comparis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 dirty="0"/>
              <a:t>Five Pulse Accumulation</a:t>
            </a:r>
          </a:p>
        </c:rich>
      </c:tx>
      <c:layout>
        <c:manualLayout>
          <c:xMode val="edge"/>
          <c:yMode val="edge"/>
          <c:x val="0.36007665412356737"/>
          <c:y val="4.34782608695652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Pulse 1</c:v>
          </c:tx>
          <c:spPr>
            <a:ln w="28575" cap="rnd">
              <a:solidFill>
                <a:srgbClr val="FF0000">
                  <a:alpha val="20000"/>
                </a:srgbClr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10</c:v>
                </c:pt>
                <c:pt idx="2">
                  <c:v>-4</c:v>
                </c:pt>
                <c:pt idx="3">
                  <c:v>-10</c:v>
                </c:pt>
                <c:pt idx="4">
                  <c:v>-6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F6E-476E-AD3D-282280A79B06}"/>
            </c:ext>
          </c:extLst>
        </c:ser>
        <c:ser>
          <c:idx val="1"/>
          <c:order val="1"/>
          <c:tx>
            <c:v>Pulse 2</c:v>
          </c:tx>
          <c:spPr>
            <a:ln w="28575" cap="rnd">
              <a:solidFill>
                <a:schemeClr val="accent1">
                  <a:lumMod val="75000"/>
                  <a:alpha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lumMod val="75000"/>
                </a:schemeClr>
              </a:solidFill>
              <a:ln w="9525">
                <a:solidFill>
                  <a:schemeClr val="accent1">
                    <a:lumMod val="60000"/>
                    <a:lumOff val="40000"/>
                  </a:schemeClr>
                </a:solidFill>
              </a:ln>
              <a:effectLst/>
            </c:spPr>
          </c:marker>
          <c:val>
            <c:numRef>
              <c:f>Sheet1!$C$2:$C$6</c:f>
              <c:numCache>
                <c:formatCode>General</c:formatCode>
                <c:ptCount val="5"/>
                <c:pt idx="1">
                  <c:v>0</c:v>
                </c:pt>
                <c:pt idx="2">
                  <c:v>10</c:v>
                </c:pt>
                <c:pt idx="3">
                  <c:v>-4</c:v>
                </c:pt>
                <c:pt idx="4">
                  <c:v>-10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F6E-476E-AD3D-282280A79B06}"/>
            </c:ext>
          </c:extLst>
        </c:ser>
        <c:ser>
          <c:idx val="2"/>
          <c:order val="2"/>
          <c:tx>
            <c:v>Pulse 3</c:v>
          </c:tx>
          <c:spPr>
            <a:ln w="28575" cap="rnd">
              <a:solidFill>
                <a:schemeClr val="tx1">
                  <a:lumMod val="50000"/>
                  <a:lumOff val="50000"/>
                  <a:alpha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tx1">
                  <a:lumMod val="50000"/>
                  <a:lumOff val="50000"/>
                </a:schemeClr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Sheet1!$D$2:$D$6</c:f>
              <c:numCache>
                <c:formatCode>General</c:formatCode>
                <c:ptCount val="5"/>
                <c:pt idx="2">
                  <c:v>0</c:v>
                </c:pt>
                <c:pt idx="3">
                  <c:v>10</c:v>
                </c:pt>
                <c:pt idx="4">
                  <c:v>-4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9F6E-476E-AD3D-282280A79B06}"/>
            </c:ext>
          </c:extLst>
        </c:ser>
        <c:ser>
          <c:idx val="3"/>
          <c:order val="3"/>
          <c:tx>
            <c:v>Pulse 4</c:v>
          </c:tx>
          <c:spPr>
            <a:ln w="28575" cap="rnd">
              <a:solidFill>
                <a:schemeClr val="accent4">
                  <a:lumMod val="75000"/>
                  <a:alpha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>
                  <a:lumMod val="75000"/>
                </a:schemeClr>
              </a:solidFill>
              <a:ln w="9525">
                <a:solidFill>
                  <a:schemeClr val="accent4">
                    <a:lumMod val="75000"/>
                  </a:schemeClr>
                </a:solidFill>
              </a:ln>
              <a:effectLst/>
            </c:spPr>
          </c:marker>
          <c:val>
            <c:numRef>
              <c:f>Sheet1!$E$2:$E$6</c:f>
              <c:numCache>
                <c:formatCode>General</c:formatCode>
                <c:ptCount val="5"/>
                <c:pt idx="3">
                  <c:v>0</c:v>
                </c:pt>
                <c:pt idx="4">
                  <c:v>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9F6E-476E-AD3D-282280A79B06}"/>
            </c:ext>
          </c:extLst>
        </c:ser>
        <c:ser>
          <c:idx val="4"/>
          <c:order val="4"/>
          <c:tx>
            <c:v>Pulse 5</c:v>
          </c:tx>
          <c:spPr>
            <a:ln w="28575" cap="rnd">
              <a:solidFill>
                <a:srgbClr val="7030A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val>
            <c:numRef>
              <c:f>Sheet1!$F$2:$F$6</c:f>
              <c:numCache>
                <c:formatCode>General</c:formatCode>
                <c:ptCount val="5"/>
                <c:pt idx="4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9F6E-476E-AD3D-282280A79B06}"/>
            </c:ext>
          </c:extLst>
        </c:ser>
        <c:ser>
          <c:idx val="5"/>
          <c:order val="5"/>
          <c:tx>
            <c:v>Measured</c:v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val>
            <c:numRef>
              <c:f>Sheet1!$G$2:$G$6</c:f>
              <c:numCache>
                <c:formatCode>General</c:formatCode>
                <c:ptCount val="5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-1</c:v>
                </c:pt>
                <c:pt idx="4">
                  <c:v>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9F6E-476E-AD3D-282280A79B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8491368"/>
        <c:axId val="298491696"/>
      </c:lineChart>
      <c:catAx>
        <c:axId val="2984913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491696"/>
        <c:crosses val="autoZero"/>
        <c:auto val="1"/>
        <c:lblAlgn val="ctr"/>
        <c:lblOffset val="100"/>
        <c:noMultiLvlLbl val="0"/>
      </c:catAx>
      <c:valAx>
        <c:axId val="298491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49136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783592997602995"/>
          <c:y val="0.93451762939864391"/>
          <c:w val="0.68040531818768557"/>
          <c:h val="4.442281371847726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BPM C08 Hor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Measured</c:v>
          </c:tx>
          <c:spPr>
            <a:ln w="28575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val>
            <c:numRef>
              <c:f>Sheet1!$B$2:$B$39</c:f>
              <c:numCache>
                <c:formatCode>General</c:formatCode>
                <c:ptCount val="38"/>
                <c:pt idx="0">
                  <c:v>-20.230599999999999</c:v>
                </c:pt>
                <c:pt idx="1">
                  <c:v>23.581800000000001</c:v>
                </c:pt>
                <c:pt idx="2">
                  <c:v>16.673300000000001</c:v>
                </c:pt>
                <c:pt idx="3">
                  <c:v>-18.0398</c:v>
                </c:pt>
                <c:pt idx="4">
                  <c:v>-42.225999999999999</c:v>
                </c:pt>
                <c:pt idx="5">
                  <c:v>-3.79487</c:v>
                </c:pt>
                <c:pt idx="6">
                  <c:v>32.721800000000002</c:v>
                </c:pt>
                <c:pt idx="7">
                  <c:v>16.999300000000002</c:v>
                </c:pt>
                <c:pt idx="8">
                  <c:v>-25.238199999999999</c:v>
                </c:pt>
                <c:pt idx="9">
                  <c:v>-17.2072</c:v>
                </c:pt>
                <c:pt idx="10">
                  <c:v>1.65829</c:v>
                </c:pt>
                <c:pt idx="11">
                  <c:v>24.4207</c:v>
                </c:pt>
                <c:pt idx="12">
                  <c:v>-2.4894400000000001</c:v>
                </c:pt>
                <c:pt idx="13">
                  <c:v>-28.0869</c:v>
                </c:pt>
                <c:pt idx="14">
                  <c:v>-10.2584</c:v>
                </c:pt>
                <c:pt idx="15">
                  <c:v>19.3325</c:v>
                </c:pt>
                <c:pt idx="16">
                  <c:v>26.808</c:v>
                </c:pt>
                <c:pt idx="17">
                  <c:v>-7.4516299999999998</c:v>
                </c:pt>
                <c:pt idx="18">
                  <c:v>-24.8871</c:v>
                </c:pt>
                <c:pt idx="19">
                  <c:v>-2.72418</c:v>
                </c:pt>
                <c:pt idx="20">
                  <c:v>14.8018</c:v>
                </c:pt>
                <c:pt idx="21">
                  <c:v>13.302300000000001</c:v>
                </c:pt>
                <c:pt idx="22">
                  <c:v>-9.1711899999999993</c:v>
                </c:pt>
                <c:pt idx="23">
                  <c:v>-20.209299999999999</c:v>
                </c:pt>
                <c:pt idx="24">
                  <c:v>-8.5257799999999992</c:v>
                </c:pt>
                <c:pt idx="25">
                  <c:v>21.7849</c:v>
                </c:pt>
                <c:pt idx="26">
                  <c:v>10.179399999999999</c:v>
                </c:pt>
                <c:pt idx="27">
                  <c:v>-10.282299999999999</c:v>
                </c:pt>
                <c:pt idx="28">
                  <c:v>-19.949300000000001</c:v>
                </c:pt>
                <c:pt idx="29">
                  <c:v>4.9921100000000003</c:v>
                </c:pt>
                <c:pt idx="30">
                  <c:v>2.6771500000000001</c:v>
                </c:pt>
                <c:pt idx="31">
                  <c:v>2.8257500000000002</c:v>
                </c:pt>
                <c:pt idx="32">
                  <c:v>-19.9512</c:v>
                </c:pt>
                <c:pt idx="33">
                  <c:v>-7.8525900000000002</c:v>
                </c:pt>
                <c:pt idx="34">
                  <c:v>5.12554</c:v>
                </c:pt>
                <c:pt idx="35">
                  <c:v>11.5953</c:v>
                </c:pt>
                <c:pt idx="36">
                  <c:v>-6.55816</c:v>
                </c:pt>
                <c:pt idx="37">
                  <c:v>-15.887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4C8-4E7E-9CF4-DB3B5E36C146}"/>
            </c:ext>
          </c:extLst>
        </c:ser>
        <c:ser>
          <c:idx val="3"/>
          <c:order val="1"/>
          <c:tx>
            <c:v>Calculated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Sheet1!$D$3:$D$40</c:f>
              <c:numCache>
                <c:formatCode>General</c:formatCode>
                <c:ptCount val="38"/>
                <c:pt idx="0">
                  <c:v>20.537800000000001</c:v>
                </c:pt>
                <c:pt idx="1">
                  <c:v>71.526499999999999</c:v>
                </c:pt>
                <c:pt idx="2">
                  <c:v>36.780149999999999</c:v>
                </c:pt>
                <c:pt idx="3">
                  <c:v>-20.550600000000003</c:v>
                </c:pt>
                <c:pt idx="4">
                  <c:v>-1.8202950000000002</c:v>
                </c:pt>
                <c:pt idx="5">
                  <c:v>32.673850000000002</c:v>
                </c:pt>
                <c:pt idx="6">
                  <c:v>34.505600000000001</c:v>
                </c:pt>
                <c:pt idx="7">
                  <c:v>-1.2559750000000001</c:v>
                </c:pt>
                <c:pt idx="8">
                  <c:v>-25.160149999999998</c:v>
                </c:pt>
                <c:pt idx="9">
                  <c:v>-8.7273500000000013</c:v>
                </c:pt>
                <c:pt idx="10">
                  <c:v>22.252649999999999</c:v>
                </c:pt>
                <c:pt idx="11">
                  <c:v>21.636500000000002</c:v>
                </c:pt>
                <c:pt idx="12">
                  <c:v>-3.0349050000000002</c:v>
                </c:pt>
                <c:pt idx="13">
                  <c:v>-15.15175</c:v>
                </c:pt>
                <c:pt idx="14">
                  <c:v>5.4915000000000003</c:v>
                </c:pt>
                <c:pt idx="15">
                  <c:v>28.140350000000002</c:v>
                </c:pt>
                <c:pt idx="16">
                  <c:v>26.9511</c:v>
                </c:pt>
                <c:pt idx="17">
                  <c:v>0.146894</c:v>
                </c:pt>
                <c:pt idx="18">
                  <c:v>-14.94985</c:v>
                </c:pt>
                <c:pt idx="19">
                  <c:v>4.6364799999999997</c:v>
                </c:pt>
                <c:pt idx="20">
                  <c:v>30.9803</c:v>
                </c:pt>
                <c:pt idx="21">
                  <c:v>18.626799999999999</c:v>
                </c:pt>
                <c:pt idx="22">
                  <c:v>-3.3024849999999999</c:v>
                </c:pt>
                <c:pt idx="23">
                  <c:v>-4.8686800000000002E-2</c:v>
                </c:pt>
                <c:pt idx="24">
                  <c:v>12.125250000000001</c:v>
                </c:pt>
                <c:pt idx="25">
                  <c:v>17.17135</c:v>
                </c:pt>
                <c:pt idx="26">
                  <c:v>-0.87287000000000003</c:v>
                </c:pt>
                <c:pt idx="27">
                  <c:v>-2.03715</c:v>
                </c:pt>
                <c:pt idx="28">
                  <c:v>7.3956</c:v>
                </c:pt>
                <c:pt idx="29">
                  <c:v>16.185649999999999</c:v>
                </c:pt>
                <c:pt idx="30">
                  <c:v>4.1264500000000002</c:v>
                </c:pt>
                <c:pt idx="31">
                  <c:v>2.6823899999999998</c:v>
                </c:pt>
                <c:pt idx="32">
                  <c:v>6.1515500000000003</c:v>
                </c:pt>
                <c:pt idx="33">
                  <c:v>9.0556999999999999</c:v>
                </c:pt>
                <c:pt idx="34">
                  <c:v>6.4729000000000001</c:v>
                </c:pt>
                <c:pt idx="35">
                  <c:v>3.3562449999999999</c:v>
                </c:pt>
                <c:pt idx="36">
                  <c:v>6.9443000000000001</c:v>
                </c:pt>
                <c:pt idx="37">
                  <c:v>7.9739499999999994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4C8-4E7E-9CF4-DB3B5E36C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3426352"/>
        <c:axId val="293428648"/>
        <c:extLst/>
      </c:lineChart>
      <c:catAx>
        <c:axId val="293426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Turn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428648"/>
        <c:crosses val="autoZero"/>
        <c:auto val="1"/>
        <c:lblAlgn val="ctr"/>
        <c:lblOffset val="100"/>
        <c:tickLblSkip val="5"/>
        <c:noMultiLvlLbl val="0"/>
      </c:catAx>
      <c:valAx>
        <c:axId val="293428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4263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BPM C08 Ver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v>Measured</c:v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val>
            <c:numRef>
              <c:f>Sheet1!$B$43:$B$80</c:f>
              <c:numCache>
                <c:formatCode>General</c:formatCode>
                <c:ptCount val="38"/>
                <c:pt idx="0">
                  <c:v>-17.259599999999999</c:v>
                </c:pt>
                <c:pt idx="1">
                  <c:v>-8.6151700000000009</c:v>
                </c:pt>
                <c:pt idx="2">
                  <c:v>-8.4643099999999993</c:v>
                </c:pt>
                <c:pt idx="3">
                  <c:v>-10.665900000000001</c:v>
                </c:pt>
                <c:pt idx="4">
                  <c:v>-12.545199999999999</c:v>
                </c:pt>
                <c:pt idx="5">
                  <c:v>-28.727</c:v>
                </c:pt>
                <c:pt idx="6">
                  <c:v>-16.423500000000001</c:v>
                </c:pt>
                <c:pt idx="7">
                  <c:v>-7.4764400000000002</c:v>
                </c:pt>
                <c:pt idx="8">
                  <c:v>-2.4682300000000001</c:v>
                </c:pt>
                <c:pt idx="9">
                  <c:v>-9.6755099999999992</c:v>
                </c:pt>
                <c:pt idx="10">
                  <c:v>-20.5274</c:v>
                </c:pt>
                <c:pt idx="11">
                  <c:v>-23.383500000000002</c:v>
                </c:pt>
                <c:pt idx="12">
                  <c:v>-12.808199999999999</c:v>
                </c:pt>
                <c:pt idx="13">
                  <c:v>-6.1685699999999999</c:v>
                </c:pt>
                <c:pt idx="14">
                  <c:v>-16.389800000000001</c:v>
                </c:pt>
                <c:pt idx="15">
                  <c:v>-20.936800000000002</c:v>
                </c:pt>
                <c:pt idx="16">
                  <c:v>-13.9129</c:v>
                </c:pt>
                <c:pt idx="17">
                  <c:v>-24.2636</c:v>
                </c:pt>
                <c:pt idx="18">
                  <c:v>-28.353400000000001</c:v>
                </c:pt>
                <c:pt idx="19">
                  <c:v>-15.8124</c:v>
                </c:pt>
                <c:pt idx="20">
                  <c:v>-10.160600000000001</c:v>
                </c:pt>
                <c:pt idx="21">
                  <c:v>-8.8894199999999994</c:v>
                </c:pt>
                <c:pt idx="22">
                  <c:v>-4.2634499999999997</c:v>
                </c:pt>
                <c:pt idx="23">
                  <c:v>-27.927700000000002</c:v>
                </c:pt>
                <c:pt idx="24">
                  <c:v>-21.078600000000002</c:v>
                </c:pt>
                <c:pt idx="25">
                  <c:v>-10.7789</c:v>
                </c:pt>
                <c:pt idx="26">
                  <c:v>-3.2850000000000001</c:v>
                </c:pt>
                <c:pt idx="27">
                  <c:v>-8.9416799999999999</c:v>
                </c:pt>
                <c:pt idx="28">
                  <c:v>-4.1222200000000004</c:v>
                </c:pt>
                <c:pt idx="29">
                  <c:v>-15.936199999999999</c:v>
                </c:pt>
                <c:pt idx="30">
                  <c:v>-23.7912</c:v>
                </c:pt>
                <c:pt idx="31">
                  <c:v>-16.634499999999999</c:v>
                </c:pt>
                <c:pt idx="32">
                  <c:v>-9.2020199999999992</c:v>
                </c:pt>
                <c:pt idx="33">
                  <c:v>-10.5372</c:v>
                </c:pt>
                <c:pt idx="34">
                  <c:v>-15.4998</c:v>
                </c:pt>
                <c:pt idx="35">
                  <c:v>-16.898099999999999</c:v>
                </c:pt>
                <c:pt idx="36">
                  <c:v>-11.388299999999999</c:v>
                </c:pt>
                <c:pt idx="37">
                  <c:v>-28.528400000000001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618-44BA-AB5B-ED63F306408E}"/>
            </c:ext>
          </c:extLst>
        </c:ser>
        <c:ser>
          <c:idx val="3"/>
          <c:order val="1"/>
          <c:tx>
            <c:v>Calculated</c:v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val>
            <c:numRef>
              <c:f>Sheet1!$D$44:$D$81</c:f>
              <c:numCache>
                <c:formatCode>General</c:formatCode>
                <c:ptCount val="38"/>
                <c:pt idx="0">
                  <c:v>9.2956500000000002</c:v>
                </c:pt>
                <c:pt idx="1">
                  <c:v>13.241499999999998</c:v>
                </c:pt>
                <c:pt idx="2">
                  <c:v>27.229549999999996</c:v>
                </c:pt>
                <c:pt idx="3">
                  <c:v>6.0267499999999998</c:v>
                </c:pt>
                <c:pt idx="4">
                  <c:v>-2.61578</c:v>
                </c:pt>
                <c:pt idx="5">
                  <c:v>-0.65625500000000003</c:v>
                </c:pt>
                <c:pt idx="6">
                  <c:v>6.2563000000000004</c:v>
                </c:pt>
                <c:pt idx="7">
                  <c:v>6.4495000000000005</c:v>
                </c:pt>
                <c:pt idx="8">
                  <c:v>2.7536050000000003</c:v>
                </c:pt>
                <c:pt idx="9">
                  <c:v>-4.2191150000000004</c:v>
                </c:pt>
                <c:pt idx="10">
                  <c:v>-5.7568000000000001</c:v>
                </c:pt>
                <c:pt idx="11">
                  <c:v>-4.5848949999999995</c:v>
                </c:pt>
                <c:pt idx="12">
                  <c:v>1.0419350000000001</c:v>
                </c:pt>
                <c:pt idx="13">
                  <c:v>4.7851499999999998</c:v>
                </c:pt>
                <c:pt idx="14">
                  <c:v>6.0033000000000003</c:v>
                </c:pt>
                <c:pt idx="15">
                  <c:v>2.54115</c:v>
                </c:pt>
                <c:pt idx="16">
                  <c:v>-0.47819649999999997</c:v>
                </c:pt>
                <c:pt idx="17">
                  <c:v>-3.9100350000000001</c:v>
                </c:pt>
                <c:pt idx="18">
                  <c:v>-4.2319399999999998</c:v>
                </c:pt>
                <c:pt idx="19">
                  <c:v>-6.1845000000000008</c:v>
                </c:pt>
                <c:pt idx="20">
                  <c:v>-6.3254999999999999</c:v>
                </c:pt>
                <c:pt idx="21">
                  <c:v>-0.13551000000000002</c:v>
                </c:pt>
                <c:pt idx="22">
                  <c:v>-1.6376900000000001</c:v>
                </c:pt>
                <c:pt idx="23">
                  <c:v>-5.1080499999999995</c:v>
                </c:pt>
                <c:pt idx="24">
                  <c:v>-9.0023999999999997</c:v>
                </c:pt>
                <c:pt idx="25">
                  <c:v>9.2155000000000001E-2</c:v>
                </c:pt>
                <c:pt idx="26">
                  <c:v>3.5005850000000001</c:v>
                </c:pt>
                <c:pt idx="27">
                  <c:v>5.4774999999999991</c:v>
                </c:pt>
                <c:pt idx="28">
                  <c:v>6.9350500000000004</c:v>
                </c:pt>
                <c:pt idx="29">
                  <c:v>-2.4442900000000001</c:v>
                </c:pt>
                <c:pt idx="30">
                  <c:v>-8.2643500000000003</c:v>
                </c:pt>
                <c:pt idx="31">
                  <c:v>1.1125450000000001</c:v>
                </c:pt>
                <c:pt idx="32">
                  <c:v>5.6450999999999993</c:v>
                </c:pt>
                <c:pt idx="33">
                  <c:v>12.50245</c:v>
                </c:pt>
                <c:pt idx="34">
                  <c:v>10.78135</c:v>
                </c:pt>
                <c:pt idx="35">
                  <c:v>4.7523300000000006</c:v>
                </c:pt>
                <c:pt idx="36">
                  <c:v>-2.2889550000000001</c:v>
                </c:pt>
                <c:pt idx="37">
                  <c:v>1.987965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618-44BA-AB5B-ED63F30640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3426352"/>
        <c:axId val="293428648"/>
        <c:extLst/>
      </c:lineChart>
      <c:catAx>
        <c:axId val="29342635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Turn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428648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293428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426352"/>
        <c:crossesAt val="1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83F7F4-47D9-4F63-A8E9-BE324DA4BA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AB2114-1E40-4F21-BF5E-6017C7D8FA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301D8-7C5D-44A6-8FC4-6E5D47DC692D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B38310-DE59-4CF7-BB20-87E87F8639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8C2742-983F-4243-832D-B936198FACF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496145-223F-4798-9981-672ECE5EDF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6861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1E4C3C-B4A5-4C0C-9FDC-5FBBEEF277F2}" type="datetimeFigureOut">
              <a:rPr lang="en-US" smtClean="0"/>
              <a:t>11/9/2018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5D690F-2E2A-4096-9F26-F458966702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71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9187B8-31B5-4B79-B30F-BEC67F3EA8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51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C5D690F-2E2A-4096-9F26-F4589667029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6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49187B8-31B5-4B79-B30F-BEC67F3EA8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08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4" Type="http://schemas.openxmlformats.org/officeDocument/2006/relationships/image" Target="../media/image11.jpeg"/><Relationship Id="rId9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5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microsoft.com/office/2007/relationships/hdphoto" Target="../media/hdphoto1.wdp"/><Relationship Id="rId4" Type="http://schemas.openxmlformats.org/officeDocument/2006/relationships/image" Target="../media/image11.jpeg"/><Relationship Id="rId9" Type="http://schemas.openxmlformats.org/officeDocument/2006/relationships/image" Target="../media/image18.png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9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17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23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102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1510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679806" y="0"/>
            <a:ext cx="3464194" cy="6861871"/>
          </a:xfrm>
          <a:custGeom>
            <a:avLst/>
            <a:gdLst>
              <a:gd name="T0" fmla="*/ 149 w 1094"/>
              <a:gd name="T1" fmla="*/ 2166 h 2166"/>
              <a:gd name="T2" fmla="*/ 1094 w 1094"/>
              <a:gd name="T3" fmla="*/ 2166 h 2166"/>
              <a:gd name="T4" fmla="*/ 1094 w 1094"/>
              <a:gd name="T5" fmla="*/ 0 h 2166"/>
              <a:gd name="T6" fmla="*/ 0 w 1094"/>
              <a:gd name="T7" fmla="*/ 0 h 2166"/>
              <a:gd name="T8" fmla="*/ 149 w 1094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166">
                <a:moveTo>
                  <a:pt x="149" y="2166"/>
                </a:moveTo>
                <a:cubicBezTo>
                  <a:pt x="1094" y="2166"/>
                  <a:pt x="1094" y="2166"/>
                  <a:pt x="1094" y="2166"/>
                </a:cubicBezTo>
                <a:cubicBezTo>
                  <a:pt x="1094" y="0"/>
                  <a:pt x="1094" y="0"/>
                  <a:pt x="109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04" y="816"/>
                  <a:pt x="149" y="2166"/>
                </a:cubicBezTo>
                <a:close/>
              </a:path>
            </a:pathLst>
          </a:custGeom>
          <a:solidFill>
            <a:srgbClr val="027A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377263" y="0"/>
            <a:ext cx="1272781" cy="6861871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7" y="767"/>
                  <a:pt x="221" y="2166"/>
                </a:cubicBezTo>
                <a:close/>
              </a:path>
            </a:pathLst>
          </a:cu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38" r="11360" b="9696"/>
          <a:stretch/>
        </p:blipFill>
        <p:spPr>
          <a:xfrm>
            <a:off x="6180667" y="65"/>
            <a:ext cx="2953546" cy="6192917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8644" r="32955" b="36016"/>
          <a:stretch/>
        </p:blipFill>
        <p:spPr bwMode="auto">
          <a:xfrm>
            <a:off x="4951543" y="814717"/>
            <a:ext cx="2152274" cy="215227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850"/>
            </a:stretch>
          </a:blipFill>
          <a:ln w="76200">
            <a:solidFill>
              <a:schemeClr val="accent2">
                <a:alpha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0" t="874" r="14863" b="3253"/>
          <a:stretch/>
        </p:blipFill>
        <p:spPr>
          <a:xfrm>
            <a:off x="6650044" y="1402065"/>
            <a:ext cx="1865376" cy="1865376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 r="6029"/>
          <a:stretch/>
        </p:blipFill>
        <p:spPr>
          <a:xfrm>
            <a:off x="5883145" y="2728983"/>
            <a:ext cx="1664208" cy="1664208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 rot="16200000">
            <a:off x="3800344" y="1503009"/>
            <a:ext cx="6858002" cy="38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168" y="235945"/>
            <a:ext cx="4160172" cy="877163"/>
          </a:xfrm>
        </p:spPr>
        <p:txBody>
          <a:bodyPr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" y="1761403"/>
            <a:ext cx="325529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1134" y="631304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>
                <a:solidFill>
                  <a:schemeClr val="tx2"/>
                </a:solidFill>
              </a:rPr>
            </a:br>
            <a:r>
              <a:rPr lang="en-US" sz="1000" b="0" dirty="0">
                <a:solidFill>
                  <a:schemeClr val="tx2"/>
                </a:solidFill>
              </a:rPr>
              <a:t>for the US Department of Energy</a:t>
            </a:r>
          </a:p>
        </p:txBody>
      </p:sp>
      <p:pic>
        <p:nvPicPr>
          <p:cNvPr id="14" name="Picture 13" descr="HFIR_SNS-white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6324600"/>
            <a:ext cx="2609193" cy="3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920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679806" y="0"/>
            <a:ext cx="3464194" cy="6861871"/>
          </a:xfrm>
          <a:custGeom>
            <a:avLst/>
            <a:gdLst>
              <a:gd name="T0" fmla="*/ 149 w 1094"/>
              <a:gd name="T1" fmla="*/ 2166 h 2166"/>
              <a:gd name="T2" fmla="*/ 1094 w 1094"/>
              <a:gd name="T3" fmla="*/ 2166 h 2166"/>
              <a:gd name="T4" fmla="*/ 1094 w 1094"/>
              <a:gd name="T5" fmla="*/ 0 h 2166"/>
              <a:gd name="T6" fmla="*/ 0 w 1094"/>
              <a:gd name="T7" fmla="*/ 0 h 2166"/>
              <a:gd name="T8" fmla="*/ 149 w 1094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166">
                <a:moveTo>
                  <a:pt x="149" y="2166"/>
                </a:moveTo>
                <a:cubicBezTo>
                  <a:pt x="1094" y="2166"/>
                  <a:pt x="1094" y="2166"/>
                  <a:pt x="1094" y="2166"/>
                </a:cubicBezTo>
                <a:cubicBezTo>
                  <a:pt x="1094" y="0"/>
                  <a:pt x="1094" y="0"/>
                  <a:pt x="109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04" y="816"/>
                  <a:pt x="149" y="2166"/>
                </a:cubicBezTo>
                <a:close/>
              </a:path>
            </a:pathLst>
          </a:custGeom>
          <a:solidFill>
            <a:srgbClr val="027A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377263" y="0"/>
            <a:ext cx="1272781" cy="6861871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7" y="767"/>
                  <a:pt x="221" y="2166"/>
                </a:cubicBezTo>
                <a:close/>
              </a:path>
            </a:pathLst>
          </a:cu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38" r="11360" b="9696"/>
          <a:stretch/>
        </p:blipFill>
        <p:spPr>
          <a:xfrm>
            <a:off x="6180667" y="65"/>
            <a:ext cx="2953546" cy="61929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 rot="16200000">
            <a:off x="3800344" y="1503009"/>
            <a:ext cx="6858002" cy="38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168" y="235945"/>
            <a:ext cx="4160172" cy="877163"/>
          </a:xfrm>
        </p:spPr>
        <p:txBody>
          <a:bodyPr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" y="1761403"/>
            <a:ext cx="325529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1134" y="631304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>
                <a:solidFill>
                  <a:schemeClr val="tx2"/>
                </a:solidFill>
              </a:rPr>
            </a:br>
            <a:r>
              <a:rPr lang="en-US" sz="1000" b="0" dirty="0">
                <a:solidFill>
                  <a:schemeClr val="tx2"/>
                </a:solidFill>
              </a:rPr>
              <a:t>for the US Department of Energy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1" t="13294" r="12698" b="2941"/>
          <a:stretch/>
        </p:blipFill>
        <p:spPr bwMode="auto">
          <a:xfrm>
            <a:off x="4950457" y="817887"/>
            <a:ext cx="2148840" cy="2148840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850"/>
            </a:stretch>
          </a:blipFill>
          <a:ln w="76200">
            <a:solidFill>
              <a:schemeClr val="accent2">
                <a:alpha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7" t="23109" r="25288" b="519"/>
          <a:stretch/>
        </p:blipFill>
        <p:spPr>
          <a:xfrm>
            <a:off x="6632953" y="1412247"/>
            <a:ext cx="1865376" cy="1865376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t="22857" r="28945" b="6727"/>
          <a:stretch/>
        </p:blipFill>
        <p:spPr>
          <a:xfrm>
            <a:off x="5883145" y="2728983"/>
            <a:ext cx="1664208" cy="1664208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 descr="HFIR_SNS-white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6324600"/>
            <a:ext cx="2609193" cy="3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2421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33" y="236982"/>
            <a:ext cx="8636290" cy="484748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" y="1508760"/>
            <a:ext cx="8642640" cy="419541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306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" y="236982"/>
            <a:ext cx="862867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415" y="1402417"/>
            <a:ext cx="4192528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415" y="2227999"/>
            <a:ext cx="4192528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3492" y="1402417"/>
            <a:ext cx="4194175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3492" y="2227999"/>
            <a:ext cx="4194175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5037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3"/>
          <p:cNvSpPr>
            <a:spLocks/>
          </p:cNvSpPr>
          <p:nvPr/>
        </p:nvSpPr>
        <p:spPr bwMode="auto">
          <a:xfrm>
            <a:off x="5377263" y="0"/>
            <a:ext cx="1236663" cy="6858000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6" y="767"/>
                  <a:pt x="221" y="21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25400" algn="l" rotWithShape="0">
              <a:schemeClr val="tx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" y="237744"/>
            <a:ext cx="3911890" cy="1117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628" r="14333" b="9696"/>
          <a:stretch/>
        </p:blipFill>
        <p:spPr>
          <a:xfrm>
            <a:off x="6214534" y="65"/>
            <a:ext cx="2929466" cy="61929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50" y="6338371"/>
            <a:ext cx="1329900" cy="3167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8550" y="6338371"/>
            <a:ext cx="1329900" cy="31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246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60" y="244004"/>
            <a:ext cx="8628678" cy="4847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371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6211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 - no footerno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3385" y="253529"/>
            <a:ext cx="8628678" cy="48474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1991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0013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679806" y="0"/>
            <a:ext cx="3464194" cy="6861871"/>
          </a:xfrm>
          <a:custGeom>
            <a:avLst/>
            <a:gdLst>
              <a:gd name="T0" fmla="*/ 149 w 1094"/>
              <a:gd name="T1" fmla="*/ 2166 h 2166"/>
              <a:gd name="T2" fmla="*/ 1094 w 1094"/>
              <a:gd name="T3" fmla="*/ 2166 h 2166"/>
              <a:gd name="T4" fmla="*/ 1094 w 1094"/>
              <a:gd name="T5" fmla="*/ 0 h 2166"/>
              <a:gd name="T6" fmla="*/ 0 w 1094"/>
              <a:gd name="T7" fmla="*/ 0 h 2166"/>
              <a:gd name="T8" fmla="*/ 149 w 1094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166">
                <a:moveTo>
                  <a:pt x="149" y="2166"/>
                </a:moveTo>
                <a:cubicBezTo>
                  <a:pt x="1094" y="2166"/>
                  <a:pt x="1094" y="2166"/>
                  <a:pt x="1094" y="2166"/>
                </a:cubicBezTo>
                <a:cubicBezTo>
                  <a:pt x="1094" y="0"/>
                  <a:pt x="1094" y="0"/>
                  <a:pt x="109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04" y="816"/>
                  <a:pt x="149" y="2166"/>
                </a:cubicBezTo>
                <a:close/>
              </a:path>
            </a:pathLst>
          </a:custGeom>
          <a:solidFill>
            <a:srgbClr val="027A3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377263" y="0"/>
            <a:ext cx="1272781" cy="6861871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7" y="767"/>
                  <a:pt x="221" y="2166"/>
                </a:cubicBezTo>
                <a:close/>
              </a:path>
            </a:pathLst>
          </a:cu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38" r="11360" b="9696"/>
          <a:stretch/>
        </p:blipFill>
        <p:spPr>
          <a:xfrm>
            <a:off x="6180667" y="65"/>
            <a:ext cx="2953546" cy="61929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 rot="16200000">
            <a:off x="3800344" y="1503009"/>
            <a:ext cx="6858002" cy="38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168" y="235945"/>
            <a:ext cx="4160172" cy="877163"/>
          </a:xfrm>
        </p:spPr>
        <p:txBody>
          <a:bodyPr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" y="1761403"/>
            <a:ext cx="325529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211134" y="631304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>
                <a:solidFill>
                  <a:schemeClr val="tx2"/>
                </a:solidFill>
              </a:rPr>
            </a:br>
            <a:r>
              <a:rPr lang="en-US" sz="1000" b="0" dirty="0">
                <a:solidFill>
                  <a:schemeClr val="tx2"/>
                </a:solidFill>
              </a:rPr>
              <a:t>for the US Department of Energy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311" t="13294" r="12698" b="2941"/>
          <a:stretch/>
        </p:blipFill>
        <p:spPr bwMode="auto">
          <a:xfrm>
            <a:off x="4950457" y="817887"/>
            <a:ext cx="2148840" cy="2148840"/>
          </a:xfrm>
          <a:prstGeom prst="ellipse">
            <a:avLst/>
          </a:prstGeom>
          <a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850"/>
            </a:stretch>
          </a:blipFill>
          <a:ln w="76200">
            <a:solidFill>
              <a:schemeClr val="accent2">
                <a:alpha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7" t="23109" r="25288" b="519"/>
          <a:stretch/>
        </p:blipFill>
        <p:spPr>
          <a:xfrm>
            <a:off x="6632953" y="1412247"/>
            <a:ext cx="1865376" cy="1865376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8" t="22857" r="28945" b="6727"/>
          <a:stretch/>
        </p:blipFill>
        <p:spPr>
          <a:xfrm>
            <a:off x="5883145" y="2728983"/>
            <a:ext cx="1664208" cy="1664208"/>
          </a:xfrm>
          <a:prstGeom prst="ellipse">
            <a:avLst/>
          </a:prstGeom>
          <a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1" descr="C:\Users\xnv\Desktop\png\SNS_color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31" y="6335096"/>
            <a:ext cx="1922748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7927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5"/>
          <p:cNvSpPr>
            <a:spLocks/>
          </p:cNvSpPr>
          <p:nvPr/>
        </p:nvSpPr>
        <p:spPr bwMode="auto">
          <a:xfrm>
            <a:off x="5679806" y="0"/>
            <a:ext cx="3464194" cy="6861871"/>
          </a:xfrm>
          <a:custGeom>
            <a:avLst/>
            <a:gdLst>
              <a:gd name="T0" fmla="*/ 149 w 1094"/>
              <a:gd name="T1" fmla="*/ 2166 h 2166"/>
              <a:gd name="T2" fmla="*/ 1094 w 1094"/>
              <a:gd name="T3" fmla="*/ 2166 h 2166"/>
              <a:gd name="T4" fmla="*/ 1094 w 1094"/>
              <a:gd name="T5" fmla="*/ 0 h 2166"/>
              <a:gd name="T6" fmla="*/ 0 w 1094"/>
              <a:gd name="T7" fmla="*/ 0 h 2166"/>
              <a:gd name="T8" fmla="*/ 149 w 1094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4" h="2166">
                <a:moveTo>
                  <a:pt x="149" y="2166"/>
                </a:moveTo>
                <a:cubicBezTo>
                  <a:pt x="1094" y="2166"/>
                  <a:pt x="1094" y="2166"/>
                  <a:pt x="1094" y="2166"/>
                </a:cubicBezTo>
                <a:cubicBezTo>
                  <a:pt x="1094" y="0"/>
                  <a:pt x="1094" y="0"/>
                  <a:pt x="1094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04" y="816"/>
                  <a:pt x="149" y="2166"/>
                </a:cubicBezTo>
                <a:close/>
              </a:path>
            </a:pathLst>
          </a:custGeom>
          <a:solidFill>
            <a:srgbClr val="027A3E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5377263" y="0"/>
            <a:ext cx="1272781" cy="6861871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7" y="767"/>
                  <a:pt x="221" y="2166"/>
                </a:cubicBezTo>
                <a:close/>
              </a:path>
            </a:pathLst>
          </a:cu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338" r="11360" b="9696"/>
          <a:stretch/>
        </p:blipFill>
        <p:spPr>
          <a:xfrm>
            <a:off x="6180667" y="65"/>
            <a:ext cx="2953546" cy="6192917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" t="8644" r="32955" b="36016"/>
          <a:stretch/>
        </p:blipFill>
        <p:spPr bwMode="auto">
          <a:xfrm>
            <a:off x="4951543" y="814717"/>
            <a:ext cx="2152274" cy="2152274"/>
          </a:xfrm>
          <a:prstGeom prst="ellipse">
            <a:avLst/>
          </a:prstGeom>
          <a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6850"/>
            </a:stretch>
          </a:blipFill>
          <a:ln w="76200">
            <a:solidFill>
              <a:schemeClr val="accent2">
                <a:alpha val="6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40" t="874" r="14863" b="3253"/>
          <a:stretch/>
        </p:blipFill>
        <p:spPr>
          <a:xfrm>
            <a:off x="6650044" y="1402065"/>
            <a:ext cx="1865376" cy="1865376"/>
          </a:xfrm>
          <a:prstGeom prst="ellipse">
            <a:avLst/>
          </a:prstGeom>
          <a:solidFill>
            <a:schemeClr val="tx1"/>
          </a:solid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9" r="6029"/>
          <a:stretch/>
        </p:blipFill>
        <p:spPr>
          <a:xfrm>
            <a:off x="5883145" y="2728983"/>
            <a:ext cx="1664208" cy="1664208"/>
          </a:xfrm>
          <a:prstGeom prst="ellipse">
            <a:avLst/>
          </a:prstGeom>
          <a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76200">
            <a:solidFill>
              <a:schemeClr val="accent2">
                <a:alpha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8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8" name="AutoShape 3"/>
          <p:cNvSpPr>
            <a:spLocks noChangeAspect="1" noChangeArrowheads="1" noTextEdit="1"/>
          </p:cNvSpPr>
          <p:nvPr/>
        </p:nvSpPr>
        <p:spPr bwMode="auto">
          <a:xfrm rot="16200000">
            <a:off x="3800344" y="1503009"/>
            <a:ext cx="6858002" cy="380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1168" y="235945"/>
            <a:ext cx="4160172" cy="877163"/>
          </a:xfrm>
        </p:spPr>
        <p:txBody>
          <a:bodyPr/>
          <a:lstStyle>
            <a:lvl1pPr algn="l">
              <a:defRPr sz="3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168" y="1761403"/>
            <a:ext cx="3255297" cy="75713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1134" y="6313043"/>
            <a:ext cx="2114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>
                <a:solidFill>
                  <a:schemeClr val="tx2"/>
                </a:solidFill>
              </a:rPr>
              <a:t>ORNL is managed by UT-Battelle </a:t>
            </a:r>
            <a:br>
              <a:rPr lang="en-US" sz="1000" b="0" dirty="0">
                <a:solidFill>
                  <a:schemeClr val="tx2"/>
                </a:solidFill>
              </a:rPr>
            </a:br>
            <a:r>
              <a:rPr lang="en-US" sz="1000" b="0" dirty="0">
                <a:solidFill>
                  <a:schemeClr val="tx2"/>
                </a:solidFill>
              </a:rPr>
              <a:t>for the US Department of Energy</a:t>
            </a:r>
          </a:p>
        </p:txBody>
      </p:sp>
      <p:pic>
        <p:nvPicPr>
          <p:cNvPr id="14" name="Picture 13" descr="HFIR_SNS-white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6324600"/>
            <a:ext cx="2609193" cy="336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7250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433" y="236982"/>
            <a:ext cx="8636290" cy="484748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168" y="1508760"/>
            <a:ext cx="8642640" cy="4195415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482725" indent="-222250">
              <a:buFont typeface="Arial" panose="020B0604020202020204" pitchFamily="34" charset="0"/>
              <a:buChar char="•"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487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" y="236982"/>
            <a:ext cx="8628678" cy="48474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4415" y="1402417"/>
            <a:ext cx="4192528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4415" y="2227999"/>
            <a:ext cx="4192528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buFont typeface="Arial" panose="020B0604020202020204" pitchFamily="34" charset="0"/>
              <a:buChar char="•"/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3492" y="1402417"/>
            <a:ext cx="4194175" cy="821190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3492" y="2227999"/>
            <a:ext cx="4194175" cy="36746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482725" indent="-222250">
              <a:def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8882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7" name="Freeform 13"/>
          <p:cNvSpPr>
            <a:spLocks/>
          </p:cNvSpPr>
          <p:nvPr userDrawn="1"/>
        </p:nvSpPr>
        <p:spPr bwMode="auto">
          <a:xfrm>
            <a:off x="5377263" y="0"/>
            <a:ext cx="1236663" cy="6858000"/>
          </a:xfrm>
          <a:custGeom>
            <a:avLst/>
            <a:gdLst>
              <a:gd name="T0" fmla="*/ 221 w 402"/>
              <a:gd name="T1" fmla="*/ 2166 h 2166"/>
              <a:gd name="T2" fmla="*/ 240 w 402"/>
              <a:gd name="T3" fmla="*/ 2166 h 2166"/>
              <a:gd name="T4" fmla="*/ 90 w 402"/>
              <a:gd name="T5" fmla="*/ 0 h 2166"/>
              <a:gd name="T6" fmla="*/ 0 w 402"/>
              <a:gd name="T7" fmla="*/ 0 h 2166"/>
              <a:gd name="T8" fmla="*/ 221 w 402"/>
              <a:gd name="T9" fmla="*/ 2166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2" h="2166">
                <a:moveTo>
                  <a:pt x="221" y="2166"/>
                </a:moveTo>
                <a:cubicBezTo>
                  <a:pt x="240" y="2166"/>
                  <a:pt x="240" y="2166"/>
                  <a:pt x="240" y="2166"/>
                </a:cubicBezTo>
                <a:cubicBezTo>
                  <a:pt x="240" y="2166"/>
                  <a:pt x="402" y="989"/>
                  <a:pt x="9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346" y="767"/>
                  <a:pt x="221" y="216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dist="25400" algn="l" rotWithShape="0">
              <a:schemeClr val="tx2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" y="237744"/>
            <a:ext cx="3911890" cy="877163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628" r="14333" b="9696"/>
          <a:stretch/>
        </p:blipFill>
        <p:spPr>
          <a:xfrm>
            <a:off x="6214534" y="65"/>
            <a:ext cx="2929466" cy="6192917"/>
          </a:xfrm>
          <a:prstGeom prst="rect">
            <a:avLst/>
          </a:prstGeom>
        </p:spPr>
      </p:pic>
      <p:pic>
        <p:nvPicPr>
          <p:cNvPr id="18" name="Picture 11" descr="C:\Users\xnv\Desktop\png\SNS_color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31" y="6335096"/>
            <a:ext cx="1922748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66042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860" y="244004"/>
            <a:ext cx="8628678" cy="48474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25941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308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505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8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653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260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6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SNS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965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17.png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6.png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SNS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60A40-E795-46A9-8375-73D45533F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99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5083728" y="1812022"/>
            <a:ext cx="4060272" cy="50458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1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01168" y="237744"/>
            <a:ext cx="862867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1168" y="1508760"/>
            <a:ext cx="8642640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3" name="Rectangle 14"/>
          <p:cNvSpPr>
            <a:spLocks noChangeArrowheads="1"/>
          </p:cNvSpPr>
          <p:nvPr/>
        </p:nvSpPr>
        <p:spPr bwMode="auto">
          <a:xfrm>
            <a:off x="-569913" y="-2814638"/>
            <a:ext cx="25400" cy="1588"/>
          </a:xfrm>
          <a:prstGeom prst="rect">
            <a:avLst/>
          </a:pr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" name="Picture 9" descr="HFIR_SNS.pn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6324600"/>
            <a:ext cx="2685393" cy="34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65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9" cstate="print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23" t="46829" r="5491"/>
          <a:stretch/>
        </p:blipFill>
        <p:spPr>
          <a:xfrm rot="5400000" flipH="1">
            <a:off x="-39313" y="38845"/>
            <a:ext cx="3519399" cy="34410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72" y="-355534"/>
            <a:ext cx="9618043" cy="7213533"/>
          </a:xfrm>
          <a:prstGeom prst="rect">
            <a:avLst/>
          </a:prstGeom>
        </p:spPr>
      </p:pic>
      <p:pic>
        <p:nvPicPr>
          <p:cNvPr id="1035" name="Picture 11" descr="C:\Users\xnv\Desktop\png\SNS_color.png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331" y="6335096"/>
            <a:ext cx="1922748" cy="32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01168" y="237744"/>
            <a:ext cx="8628678" cy="484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1168" y="1508760"/>
            <a:ext cx="8642640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3" name="Rectangle 14"/>
          <p:cNvSpPr>
            <a:spLocks noChangeArrowheads="1"/>
          </p:cNvSpPr>
          <p:nvPr userDrawn="1"/>
        </p:nvSpPr>
        <p:spPr bwMode="auto">
          <a:xfrm>
            <a:off x="-569913" y="-2814638"/>
            <a:ext cx="25400" cy="1588"/>
          </a:xfrm>
          <a:prstGeom prst="rect">
            <a:avLst/>
          </a:prstGeom>
          <a:solidFill>
            <a:srgbClr val="85B74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90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</p:sldLayoutIdLst>
  <p:hf sldNum="0" hdr="0" dt="0"/>
  <p:txStyles>
    <p:titleStyle>
      <a:lvl1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 b="1" kern="1200">
          <a:solidFill>
            <a:schemeClr val="tx2"/>
          </a:solidFill>
          <a:latin typeface="+mn-lt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30188" indent="-23018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2"/>
        </a:buClr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27940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3018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2"/>
        </a:buClr>
        <a:buFont typeface="Arial" charset="0"/>
        <a:buChar char="–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2"/>
        </a:buClr>
        <a:buFont typeface="Arial" charset="0"/>
        <a:buChar char="»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200" y="738454"/>
            <a:ext cx="3110443" cy="877163"/>
          </a:xfrm>
          <a:noFill/>
        </p:spPr>
        <p:txBody>
          <a:bodyPr/>
          <a:lstStyle/>
          <a:p>
            <a:r>
              <a:rPr lang="en-US" dirty="0"/>
              <a:t>SNS Ring BPM</a:t>
            </a:r>
            <a:br>
              <a:rPr lang="en-US" dirty="0"/>
            </a:br>
            <a:r>
              <a:rPr lang="en-US" dirty="0"/>
              <a:t>Old and New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7200" y="2268030"/>
            <a:ext cx="2970400" cy="1134197"/>
          </a:xfrm>
        </p:spPr>
        <p:txBody>
          <a:bodyPr/>
          <a:lstStyle/>
          <a:p>
            <a:r>
              <a:rPr lang="en-US" dirty="0"/>
              <a:t>Richard Dickson</a:t>
            </a:r>
          </a:p>
          <a:p>
            <a:r>
              <a:rPr lang="en-US" dirty="0"/>
              <a:t>Nov 12, 2018</a:t>
            </a:r>
          </a:p>
        </p:txBody>
      </p:sp>
    </p:spTree>
    <p:extLst>
      <p:ext uri="{BB962C8B-B14F-4D97-AF65-F5344CB8AC3E}">
        <p14:creationId xmlns:p14="http://schemas.microsoft.com/office/powerpoint/2010/main" val="19512047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9661FD-368B-4128-B0A6-62262095924F}"/>
              </a:ext>
            </a:extLst>
          </p:cNvPr>
          <p:cNvSpPr txBox="1"/>
          <p:nvPr/>
        </p:nvSpPr>
        <p:spPr>
          <a:xfrm>
            <a:off x="3326233" y="168206"/>
            <a:ext cx="2306097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System Diagram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C9A50C7-9335-406B-A127-213E87BAC852}"/>
              </a:ext>
            </a:extLst>
          </p:cNvPr>
          <p:cNvSpPr/>
          <p:nvPr/>
        </p:nvSpPr>
        <p:spPr>
          <a:xfrm>
            <a:off x="2062861" y="559168"/>
            <a:ext cx="4646874" cy="4213347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EBE1B1A-BD31-4138-840F-4C8609F332FC}"/>
              </a:ext>
            </a:extLst>
          </p:cNvPr>
          <p:cNvSpPr/>
          <p:nvPr/>
        </p:nvSpPr>
        <p:spPr>
          <a:xfrm>
            <a:off x="2221520" y="897269"/>
            <a:ext cx="4318000" cy="1145680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6EE80A41-CAF7-429F-83F2-2AFD64B8AE0B}"/>
              </a:ext>
            </a:extLst>
          </p:cNvPr>
          <p:cNvSpPr/>
          <p:nvPr/>
        </p:nvSpPr>
        <p:spPr>
          <a:xfrm>
            <a:off x="2306500" y="2540004"/>
            <a:ext cx="4148039" cy="1262321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16138C60-9800-4ECF-AF0E-3FB3027D6015}"/>
              </a:ext>
            </a:extLst>
          </p:cNvPr>
          <p:cNvSpPr/>
          <p:nvPr/>
        </p:nvSpPr>
        <p:spPr>
          <a:xfrm>
            <a:off x="2631995" y="4106581"/>
            <a:ext cx="1867701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SNS Timing Interface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5EA6394-AD49-48C6-A999-CA4435E601FC}"/>
              </a:ext>
            </a:extLst>
          </p:cNvPr>
          <p:cNvSpPr txBox="1"/>
          <p:nvPr/>
        </p:nvSpPr>
        <p:spPr>
          <a:xfrm>
            <a:off x="3725035" y="944191"/>
            <a:ext cx="1420261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Real Time CPU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4D085-45EB-4FD6-B26A-C3CD7FA667C3}"/>
              </a:ext>
            </a:extLst>
          </p:cNvPr>
          <p:cNvSpPr txBox="1"/>
          <p:nvPr/>
        </p:nvSpPr>
        <p:spPr>
          <a:xfrm>
            <a:off x="3934312" y="2558339"/>
            <a:ext cx="1051635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FPGA (X4)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2554F5-2A3D-4F7E-B6A0-C74647C45019}"/>
              </a:ext>
            </a:extLst>
          </p:cNvPr>
          <p:cNvSpPr txBox="1"/>
          <p:nvPr/>
        </p:nvSpPr>
        <p:spPr>
          <a:xfrm>
            <a:off x="3033601" y="3817748"/>
            <a:ext cx="108973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E762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PXI Bus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AE2249-29D7-4FDB-9B59-5119DD0F863C}"/>
              </a:ext>
            </a:extLst>
          </p:cNvPr>
          <p:cNvSpPr txBox="1"/>
          <p:nvPr/>
        </p:nvSpPr>
        <p:spPr>
          <a:xfrm>
            <a:off x="2418739" y="3229121"/>
            <a:ext cx="1445189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Timing Decode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Logic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C8987CB1-B3F2-4A71-B3D2-FB57C7D2A8EF}"/>
              </a:ext>
            </a:extLst>
          </p:cNvPr>
          <p:cNvSpPr/>
          <p:nvPr/>
        </p:nvSpPr>
        <p:spPr>
          <a:xfrm rot="10800000">
            <a:off x="3477975" y="4536228"/>
            <a:ext cx="175745" cy="417668"/>
          </a:xfrm>
          <a:prstGeom prst="downArrow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91A1FD-5968-4E66-B1C0-245DEE2DC6AF}"/>
              </a:ext>
            </a:extLst>
          </p:cNvPr>
          <p:cNvSpPr txBox="1"/>
          <p:nvPr/>
        </p:nvSpPr>
        <p:spPr>
          <a:xfrm>
            <a:off x="2655283" y="4961014"/>
            <a:ext cx="1821124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Event Link/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1E7640"/>
                </a:solidFill>
                <a:latin typeface="Arial" charset="0"/>
                <a:cs typeface="Arial" charset="0"/>
              </a:rPr>
              <a:t>Real Time Data Link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E764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8093C07E-3D73-4A8D-BDC1-B2802486CD91}"/>
              </a:ext>
            </a:extLst>
          </p:cNvPr>
          <p:cNvSpPr/>
          <p:nvPr/>
        </p:nvSpPr>
        <p:spPr>
          <a:xfrm rot="10800000">
            <a:off x="3057591" y="3690060"/>
            <a:ext cx="175650" cy="407999"/>
          </a:xfrm>
          <a:prstGeom prst="downArrow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F4883C6-F613-47A6-A053-69CAB299CAB7}"/>
              </a:ext>
            </a:extLst>
          </p:cNvPr>
          <p:cNvSpPr txBox="1"/>
          <p:nvPr/>
        </p:nvSpPr>
        <p:spPr>
          <a:xfrm>
            <a:off x="3890465" y="2925651"/>
            <a:ext cx="906455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Gate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CD75C47-55AD-413A-9B54-508A9AE8E955}"/>
              </a:ext>
            </a:extLst>
          </p:cNvPr>
          <p:cNvSpPr txBox="1"/>
          <p:nvPr/>
        </p:nvSpPr>
        <p:spPr>
          <a:xfrm>
            <a:off x="5063493" y="2925651"/>
            <a:ext cx="1184372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Arial" charset="0"/>
                <a:cs typeface="Arial" charset="0"/>
              </a:rPr>
              <a:t>Gain Mixing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C585B716-CD00-4CD5-82D8-5F0401980FB6}"/>
              </a:ext>
            </a:extLst>
          </p:cNvPr>
          <p:cNvSpPr/>
          <p:nvPr/>
        </p:nvSpPr>
        <p:spPr>
          <a:xfrm>
            <a:off x="4620070" y="2985903"/>
            <a:ext cx="455583" cy="167485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3A1F1FBB-83F3-4DE2-B949-15A6E517EE58}"/>
              </a:ext>
            </a:extLst>
          </p:cNvPr>
          <p:cNvSpPr/>
          <p:nvPr/>
        </p:nvSpPr>
        <p:spPr>
          <a:xfrm rot="10800000">
            <a:off x="5524886" y="1933307"/>
            <a:ext cx="159248" cy="900496"/>
          </a:xfrm>
          <a:prstGeom prst="downArrow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D1CF3DA-E218-4BA2-B462-1F4B2D807548}"/>
              </a:ext>
            </a:extLst>
          </p:cNvPr>
          <p:cNvSpPr txBox="1"/>
          <p:nvPr/>
        </p:nvSpPr>
        <p:spPr>
          <a:xfrm>
            <a:off x="3967301" y="2148360"/>
            <a:ext cx="108973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E762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PXI Bus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F586DCC-25BA-456D-89E4-852D8FF0486C}"/>
              </a:ext>
            </a:extLst>
          </p:cNvPr>
          <p:cNvSpPr/>
          <p:nvPr/>
        </p:nvSpPr>
        <p:spPr>
          <a:xfrm>
            <a:off x="4466688" y="4914940"/>
            <a:ext cx="2243047" cy="592720"/>
          </a:xfrm>
          <a:prstGeom prst="roundRect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Analog Front End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 X 8 Ch High/Low Gain)</a:t>
            </a:r>
          </a:p>
        </p:txBody>
      </p:sp>
      <p:sp>
        <p:nvSpPr>
          <p:cNvPr id="20" name="Arrow: Down 19">
            <a:extLst>
              <a:ext uri="{FF2B5EF4-FFF2-40B4-BE49-F238E27FC236}">
                <a16:creationId xmlns:a16="http://schemas.microsoft.com/office/drawing/2014/main" id="{FB249992-189A-478A-B887-F3E89F093ED0}"/>
              </a:ext>
            </a:extLst>
          </p:cNvPr>
          <p:cNvSpPr/>
          <p:nvPr/>
        </p:nvSpPr>
        <p:spPr>
          <a:xfrm rot="10800000">
            <a:off x="5494123" y="5512057"/>
            <a:ext cx="175745" cy="200298"/>
          </a:xfrm>
          <a:prstGeom prst="downArrow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90219CB-D690-4682-AFF7-472F784BE8BF}"/>
              </a:ext>
            </a:extLst>
          </p:cNvPr>
          <p:cNvSpPr/>
          <p:nvPr/>
        </p:nvSpPr>
        <p:spPr>
          <a:xfrm>
            <a:off x="4847861" y="5712356"/>
            <a:ext cx="1502363" cy="451506"/>
          </a:xfrm>
          <a:prstGeom prst="roundRect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1E7640"/>
                </a:solidFill>
                <a:latin typeface="Arial"/>
              </a:rPr>
              <a:t>2 BPM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Pickups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1E7640"/>
                </a:solidFill>
                <a:latin typeface="Arial"/>
              </a:rPr>
              <a:t>(8 Wires)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1E764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0DCD2A2-5161-4F73-B3F9-1E2A7D828141}"/>
              </a:ext>
            </a:extLst>
          </p:cNvPr>
          <p:cNvSpPr/>
          <p:nvPr/>
        </p:nvSpPr>
        <p:spPr>
          <a:xfrm rot="10800000">
            <a:off x="5503712" y="3743598"/>
            <a:ext cx="201600" cy="1165757"/>
          </a:xfrm>
          <a:prstGeom prst="downArrow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Arrow: Bent-Up 22">
            <a:extLst>
              <a:ext uri="{FF2B5EF4-FFF2-40B4-BE49-F238E27FC236}">
                <a16:creationId xmlns:a16="http://schemas.microsoft.com/office/drawing/2014/main" id="{04894151-C12C-4A18-B9B6-47D9B18EEF85}"/>
              </a:ext>
            </a:extLst>
          </p:cNvPr>
          <p:cNvSpPr/>
          <p:nvPr/>
        </p:nvSpPr>
        <p:spPr>
          <a:xfrm flipH="1">
            <a:off x="4380520" y="3187900"/>
            <a:ext cx="577714" cy="390465"/>
          </a:xfrm>
          <a:prstGeom prst="bentUp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Arrow: Bent-Up 23">
            <a:extLst>
              <a:ext uri="{FF2B5EF4-FFF2-40B4-BE49-F238E27FC236}">
                <a16:creationId xmlns:a16="http://schemas.microsoft.com/office/drawing/2014/main" id="{CDE57206-6981-449C-B1FC-2692728B9E59}"/>
              </a:ext>
            </a:extLst>
          </p:cNvPr>
          <p:cNvSpPr/>
          <p:nvPr/>
        </p:nvSpPr>
        <p:spPr>
          <a:xfrm>
            <a:off x="3677987" y="3193741"/>
            <a:ext cx="687796" cy="384625"/>
          </a:xfrm>
          <a:prstGeom prst="bentUp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Arrow: Down 24">
            <a:extLst>
              <a:ext uri="{FF2B5EF4-FFF2-40B4-BE49-F238E27FC236}">
                <a16:creationId xmlns:a16="http://schemas.microsoft.com/office/drawing/2014/main" id="{E5355813-03E8-4BC8-9C40-15CB8AEC6050}"/>
              </a:ext>
            </a:extLst>
          </p:cNvPr>
          <p:cNvSpPr/>
          <p:nvPr/>
        </p:nvSpPr>
        <p:spPr>
          <a:xfrm rot="10800000">
            <a:off x="3057592" y="1929615"/>
            <a:ext cx="180882" cy="1308557"/>
          </a:xfrm>
          <a:prstGeom prst="downArrow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326E68-2EAD-4E7C-96CA-FA36BBF2493F}"/>
              </a:ext>
            </a:extLst>
          </p:cNvPr>
          <p:cNvSpPr txBox="1"/>
          <p:nvPr/>
        </p:nvSpPr>
        <p:spPr>
          <a:xfrm>
            <a:off x="2214606" y="1643384"/>
            <a:ext cx="244557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Beam Envelope Calculation</a:t>
            </a:r>
          </a:p>
        </p:txBody>
      </p:sp>
      <p:sp>
        <p:nvSpPr>
          <p:cNvPr id="27" name="Arrow: Bent-Up 26">
            <a:extLst>
              <a:ext uri="{FF2B5EF4-FFF2-40B4-BE49-F238E27FC236}">
                <a16:creationId xmlns:a16="http://schemas.microsoft.com/office/drawing/2014/main" id="{E799B542-1BE1-4848-9823-B1C33AB0D469}"/>
              </a:ext>
            </a:extLst>
          </p:cNvPr>
          <p:cNvSpPr/>
          <p:nvPr/>
        </p:nvSpPr>
        <p:spPr>
          <a:xfrm rot="5400000">
            <a:off x="3269744" y="2369912"/>
            <a:ext cx="1223771" cy="343183"/>
          </a:xfrm>
          <a:prstGeom prst="bentUpArrow">
            <a:avLst/>
          </a:prstGeom>
          <a:solidFill>
            <a:schemeClr val="bg2"/>
          </a:solidFill>
          <a:ln>
            <a:solidFill>
              <a:schemeClr val="accent3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28B50B-2F4E-4A00-963A-251BE540580F}"/>
              </a:ext>
            </a:extLst>
          </p:cNvPr>
          <p:cNvSpPr txBox="1"/>
          <p:nvPr/>
        </p:nvSpPr>
        <p:spPr>
          <a:xfrm>
            <a:off x="4667935" y="1647075"/>
            <a:ext cx="1821124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Data Formatting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7B9A5D-EF72-42F8-B280-74674A70E986}"/>
              </a:ext>
            </a:extLst>
          </p:cNvPr>
          <p:cNvSpPr txBox="1"/>
          <p:nvPr/>
        </p:nvSpPr>
        <p:spPr>
          <a:xfrm>
            <a:off x="5126913" y="1130500"/>
            <a:ext cx="910039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EPICS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C651ABE9-5E00-4948-88B3-25D3A518A324}"/>
              </a:ext>
            </a:extLst>
          </p:cNvPr>
          <p:cNvSpPr/>
          <p:nvPr/>
        </p:nvSpPr>
        <p:spPr>
          <a:xfrm rot="10800000">
            <a:off x="5509274" y="1364202"/>
            <a:ext cx="167498" cy="293027"/>
          </a:xfrm>
          <a:prstGeom prst="down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8DE220E-1F7D-4771-9051-6AE351B2AA72}"/>
              </a:ext>
            </a:extLst>
          </p:cNvPr>
          <p:cNvSpPr txBox="1"/>
          <p:nvPr/>
        </p:nvSpPr>
        <p:spPr>
          <a:xfrm>
            <a:off x="6781800" y="1143000"/>
            <a:ext cx="1093591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Network</a:t>
            </a:r>
          </a:p>
        </p:txBody>
      </p:sp>
      <p:sp>
        <p:nvSpPr>
          <p:cNvPr id="32" name="Arrow: Left-Right 31">
            <a:extLst>
              <a:ext uri="{FF2B5EF4-FFF2-40B4-BE49-F238E27FC236}">
                <a16:creationId xmlns:a16="http://schemas.microsoft.com/office/drawing/2014/main" id="{3295E629-E3E5-40B0-A6AC-4B859FA0AEB6}"/>
              </a:ext>
            </a:extLst>
          </p:cNvPr>
          <p:cNvSpPr/>
          <p:nvPr/>
        </p:nvSpPr>
        <p:spPr>
          <a:xfrm>
            <a:off x="5893071" y="1179264"/>
            <a:ext cx="1052483" cy="198471"/>
          </a:xfrm>
          <a:prstGeom prst="leftRightArrow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F9BCAB-C47E-4618-A906-E9B84758BEBB}"/>
              </a:ext>
            </a:extLst>
          </p:cNvPr>
          <p:cNvSpPr txBox="1"/>
          <p:nvPr/>
        </p:nvSpPr>
        <p:spPr>
          <a:xfrm>
            <a:off x="3855698" y="593332"/>
            <a:ext cx="1122423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PXI System</a:t>
            </a:r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504D1D65-51DF-48C6-8926-CE5BF3F39208}"/>
              </a:ext>
            </a:extLst>
          </p:cNvPr>
          <p:cNvSpPr/>
          <p:nvPr/>
        </p:nvSpPr>
        <p:spPr>
          <a:xfrm>
            <a:off x="4585158" y="1701708"/>
            <a:ext cx="317502" cy="167485"/>
          </a:xfrm>
          <a:prstGeom prst="rightArrow">
            <a:avLst/>
          </a:prstGeom>
          <a:solidFill>
            <a:schemeClr val="bg2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67E43CD-6B30-488C-B8D1-EBE639A67078}"/>
              </a:ext>
            </a:extLst>
          </p:cNvPr>
          <p:cNvSpPr/>
          <p:nvPr/>
        </p:nvSpPr>
        <p:spPr>
          <a:xfrm>
            <a:off x="4959429" y="3303886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Digitizer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(50 MHz)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44B2CAF-EAB7-4ECF-8BDB-29775A156273}"/>
              </a:ext>
            </a:extLst>
          </p:cNvPr>
          <p:cNvSpPr txBox="1"/>
          <p:nvPr/>
        </p:nvSpPr>
        <p:spPr>
          <a:xfrm>
            <a:off x="2982256" y="1979665"/>
            <a:ext cx="304955" cy="870030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E762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RTDL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AC27220-983B-4986-91E0-46D2C5C6C188}"/>
              </a:ext>
            </a:extLst>
          </p:cNvPr>
          <p:cNvSpPr txBox="1"/>
          <p:nvPr/>
        </p:nvSpPr>
        <p:spPr>
          <a:xfrm>
            <a:off x="3662405" y="3432031"/>
            <a:ext cx="578406" cy="2031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Triggers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ADE259D-3CC1-4821-8AFF-B2F477F3ADE9}"/>
              </a:ext>
            </a:extLst>
          </p:cNvPr>
          <p:cNvSpPr txBox="1"/>
          <p:nvPr/>
        </p:nvSpPr>
        <p:spPr>
          <a:xfrm>
            <a:off x="3591729" y="1919540"/>
            <a:ext cx="304955" cy="1209912"/>
          </a:xfrm>
          <a:prstGeom prst="rect">
            <a:avLst/>
          </a:prstGeom>
          <a:noFill/>
        </p:spPr>
        <p:txBody>
          <a:bodyPr vert="wordArtVert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DE762D">
                    <a:lumMod val="75000"/>
                  </a:srgb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Envelope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E209440-B617-443A-9F10-680D89775F37}"/>
              </a:ext>
            </a:extLst>
          </p:cNvPr>
          <p:cNvSpPr txBox="1"/>
          <p:nvPr/>
        </p:nvSpPr>
        <p:spPr>
          <a:xfrm>
            <a:off x="4433609" y="3427554"/>
            <a:ext cx="578406" cy="2031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Data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D649CD2-9C6D-4BBD-B462-59921424AEB8}"/>
              </a:ext>
            </a:extLst>
          </p:cNvPr>
          <p:cNvSpPr txBox="1"/>
          <p:nvPr/>
        </p:nvSpPr>
        <p:spPr>
          <a:xfrm>
            <a:off x="421955" y="5307568"/>
            <a:ext cx="1868973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NI PXIe-8880 CPU</a:t>
            </a:r>
          </a:p>
          <a:p>
            <a:pPr>
              <a:lnSpc>
                <a:spcPct val="90000"/>
              </a:lnSpc>
            </a:pPr>
            <a:r>
              <a:rPr lang="en-US" sz="1200" dirty="0"/>
              <a:t>NI PXIe-7971 FPGA (x4)</a:t>
            </a:r>
          </a:p>
          <a:p>
            <a:pPr>
              <a:lnSpc>
                <a:spcPct val="90000"/>
              </a:lnSpc>
            </a:pPr>
            <a:r>
              <a:rPr lang="en-US" sz="1200" dirty="0"/>
              <a:t>NI 5751B ADC (x4)</a:t>
            </a:r>
          </a:p>
        </p:txBody>
      </p:sp>
    </p:spTree>
    <p:extLst>
      <p:ext uri="{BB962C8B-B14F-4D97-AF65-F5344CB8AC3E}">
        <p14:creationId xmlns:p14="http://schemas.microsoft.com/office/powerpoint/2010/main" val="15971611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D2C9C6-00CE-4836-BC1A-F3138A980BC1}"/>
              </a:ext>
            </a:extLst>
          </p:cNvPr>
          <p:cNvSpPr txBox="1"/>
          <p:nvPr/>
        </p:nvSpPr>
        <p:spPr>
          <a:xfrm>
            <a:off x="1600200" y="4191000"/>
            <a:ext cx="5413661" cy="978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Data Rates (per BPM, after compression):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1 Hz rate 50 MHz full accumulation: 1.31 mS (512 kB/s)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60 Hz rate single turn position (22.5 kB/s)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600" dirty="0"/>
              <a:t>60 Hz rate orbit data (30 kB/s)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F1FD8-ECAD-49C8-95A1-9C608CFD219F}"/>
              </a:ext>
            </a:extLst>
          </p:cNvPr>
          <p:cNvSpPr txBox="1"/>
          <p:nvPr/>
        </p:nvSpPr>
        <p:spPr>
          <a:xfrm>
            <a:off x="1066800" y="1371600"/>
            <a:ext cx="6837000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ADC resolution of 14 bits delivered in 16 bits.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Each BPM wire has high and low gain analog channels (2 ADC channels)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Data is compressed by FPGA for transfer to RT CPU as follows: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C8901C4A-3649-4929-AF26-DD7C062A595A}"/>
              </a:ext>
            </a:extLst>
          </p:cNvPr>
          <p:cNvGrpSpPr/>
          <p:nvPr/>
        </p:nvGrpSpPr>
        <p:grpSpPr>
          <a:xfrm>
            <a:off x="2591152" y="2487249"/>
            <a:ext cx="3848596" cy="304800"/>
            <a:chOff x="3838664" y="2057400"/>
            <a:chExt cx="3848596" cy="304800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C5F7C30-C1D8-43F9-8B69-5CAC61C88DF1}"/>
                </a:ext>
              </a:extLst>
            </p:cNvPr>
            <p:cNvGrpSpPr/>
            <p:nvPr/>
          </p:nvGrpSpPr>
          <p:grpSpPr>
            <a:xfrm>
              <a:off x="4804120" y="2057400"/>
              <a:ext cx="952229" cy="304800"/>
              <a:chOff x="5028552" y="2072797"/>
              <a:chExt cx="952229" cy="3048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EC117D0-FF27-41D8-A2C5-E2B5F3074F38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0B8BEA4-C256-4E6E-A4A2-57E9350D8A8F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66DCD6F-845B-4493-B40B-D23ACD60EA5E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330CB45B-7BE3-4174-9A05-2F0B4A126D86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6D2E264-0500-4248-9743-6E9D188C8D27}"/>
                </a:ext>
              </a:extLst>
            </p:cNvPr>
            <p:cNvGrpSpPr/>
            <p:nvPr/>
          </p:nvGrpSpPr>
          <p:grpSpPr>
            <a:xfrm>
              <a:off x="5769576" y="2057400"/>
              <a:ext cx="952229" cy="304800"/>
              <a:chOff x="5028552" y="2072797"/>
              <a:chExt cx="952229" cy="304800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0FA882B-216B-4D12-AEB6-C2D985C30092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36849500-648A-4E87-B141-AC385CCCBE09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E8F7007-3912-44C3-A074-5EBB0AF984E6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A9211100-4AF8-44C3-9832-BB496684EB50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A52CC208-E2A7-4BFC-AA73-B84952F56EDD}"/>
                </a:ext>
              </a:extLst>
            </p:cNvPr>
            <p:cNvSpPr/>
            <p:nvPr/>
          </p:nvSpPr>
          <p:spPr>
            <a:xfrm>
              <a:off x="4079874" y="20574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12A39882-1A61-4AD5-8BBF-5F5D43330369}"/>
                </a:ext>
              </a:extLst>
            </p:cNvPr>
            <p:cNvSpPr/>
            <p:nvPr/>
          </p:nvSpPr>
          <p:spPr>
            <a:xfrm>
              <a:off x="4562293" y="2057400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ED450180-DCF2-4691-96B8-F7D61B361085}"/>
                </a:ext>
              </a:extLst>
            </p:cNvPr>
            <p:cNvSpPr/>
            <p:nvPr/>
          </p:nvSpPr>
          <p:spPr>
            <a:xfrm>
              <a:off x="4321084" y="2057400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9DEA13F-B338-432E-B59C-ACFD6C835CF0}"/>
                </a:ext>
              </a:extLst>
            </p:cNvPr>
            <p:cNvSpPr/>
            <p:nvPr/>
          </p:nvSpPr>
          <p:spPr>
            <a:xfrm>
              <a:off x="3838664" y="20574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1DD25BFA-A2EB-4845-B2EA-9A6D87F8B5C8}"/>
                </a:ext>
              </a:extLst>
            </p:cNvPr>
            <p:cNvGrpSpPr/>
            <p:nvPr/>
          </p:nvGrpSpPr>
          <p:grpSpPr>
            <a:xfrm>
              <a:off x="6735031" y="2057400"/>
              <a:ext cx="952229" cy="304800"/>
              <a:chOff x="5028552" y="2072797"/>
              <a:chExt cx="952229" cy="304800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4869E5C2-784D-47F8-8DA2-9826DBDCE7FE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F27B8828-09B3-4CD1-A4BC-0D3F91BC54F3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65C1E30A-65F5-4DDB-A1F8-AA756E99B351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4EF76BAE-4803-4E8B-9270-FBE5AC2F9A34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22269A7-7C9F-452B-B233-1535D4A3BBD8}"/>
              </a:ext>
            </a:extLst>
          </p:cNvPr>
          <p:cNvGrpSpPr/>
          <p:nvPr/>
        </p:nvGrpSpPr>
        <p:grpSpPr>
          <a:xfrm>
            <a:off x="4274240" y="2927723"/>
            <a:ext cx="3848596" cy="304800"/>
            <a:chOff x="3838664" y="2057400"/>
            <a:chExt cx="3848596" cy="304800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F09B206-1532-4D9D-AA2B-8A8B5520B556}"/>
                </a:ext>
              </a:extLst>
            </p:cNvPr>
            <p:cNvGrpSpPr/>
            <p:nvPr/>
          </p:nvGrpSpPr>
          <p:grpSpPr>
            <a:xfrm>
              <a:off x="4804120" y="2057400"/>
              <a:ext cx="952229" cy="304800"/>
              <a:chOff x="5028552" y="2072797"/>
              <a:chExt cx="952229" cy="304800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7DD5E78A-40A3-40DF-B7C1-0D3BBA690B0E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79E12699-733D-4A3E-8B0F-754B55E1BD14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4FE421FC-A89A-470C-B889-848AB8B3FBC5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94E68867-4E21-49E1-993D-4114CA45C406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21DCADF-B57F-4EC7-9F8C-FC71B7FD5D78}"/>
                </a:ext>
              </a:extLst>
            </p:cNvPr>
            <p:cNvGrpSpPr/>
            <p:nvPr/>
          </p:nvGrpSpPr>
          <p:grpSpPr>
            <a:xfrm>
              <a:off x="5769576" y="2057400"/>
              <a:ext cx="952229" cy="304800"/>
              <a:chOff x="5028552" y="2072797"/>
              <a:chExt cx="952229" cy="304800"/>
            </a:xfrm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B7ECA62C-D971-4D89-A142-6D3AAE2B3135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1FA5955-9926-4FAC-BC9C-78B8DFD60A13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62B0932-5216-42AE-9F21-8894C9CB87FA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Rectangle 58">
                <a:extLst>
                  <a:ext uri="{FF2B5EF4-FFF2-40B4-BE49-F238E27FC236}">
                    <a16:creationId xmlns:a16="http://schemas.microsoft.com/office/drawing/2014/main" id="{5005F50B-B98A-4F45-A49A-254F620DED4A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D9A1164-64E3-4D95-A588-699FA00FA387}"/>
                </a:ext>
              </a:extLst>
            </p:cNvPr>
            <p:cNvSpPr/>
            <p:nvPr/>
          </p:nvSpPr>
          <p:spPr>
            <a:xfrm>
              <a:off x="4079874" y="20574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5D37E2A8-F36A-46DD-B54D-4C8332D7DA41}"/>
                </a:ext>
              </a:extLst>
            </p:cNvPr>
            <p:cNvSpPr/>
            <p:nvPr/>
          </p:nvSpPr>
          <p:spPr>
            <a:xfrm>
              <a:off x="4562293" y="2057400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5A312B7-78B2-49E3-BD29-0AFACA944BC2}"/>
                </a:ext>
              </a:extLst>
            </p:cNvPr>
            <p:cNvSpPr/>
            <p:nvPr/>
          </p:nvSpPr>
          <p:spPr>
            <a:xfrm>
              <a:off x="4321084" y="2057400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1D74B0DE-D6A2-47A0-8707-EF14AE620A28}"/>
                </a:ext>
              </a:extLst>
            </p:cNvPr>
            <p:cNvSpPr/>
            <p:nvPr/>
          </p:nvSpPr>
          <p:spPr>
            <a:xfrm>
              <a:off x="3838664" y="2057400"/>
              <a:ext cx="2286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B4C9711E-2319-4990-8527-0DC07C6AD43D}"/>
                </a:ext>
              </a:extLst>
            </p:cNvPr>
            <p:cNvGrpSpPr/>
            <p:nvPr/>
          </p:nvGrpSpPr>
          <p:grpSpPr>
            <a:xfrm>
              <a:off x="6735031" y="2057400"/>
              <a:ext cx="952229" cy="304800"/>
              <a:chOff x="5028552" y="2072797"/>
              <a:chExt cx="952229" cy="304800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F2738F8C-3DE3-4F4B-88D5-FB7E51330AE2}"/>
                  </a:ext>
                </a:extLst>
              </p:cNvPr>
              <p:cNvSpPr/>
              <p:nvPr/>
            </p:nvSpPr>
            <p:spPr>
              <a:xfrm>
                <a:off x="526976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D1798190-B4AC-4BEB-AAB3-0B2797B06C50}"/>
                  </a:ext>
                </a:extLst>
              </p:cNvPr>
              <p:cNvSpPr/>
              <p:nvPr/>
            </p:nvSpPr>
            <p:spPr>
              <a:xfrm>
                <a:off x="5752181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D9ED86EC-1997-4BDC-B1D3-96DC800E24DF}"/>
                  </a:ext>
                </a:extLst>
              </p:cNvPr>
              <p:cNvSpPr/>
              <p:nvPr/>
            </p:nvSpPr>
            <p:spPr>
              <a:xfrm>
                <a:off x="551097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C6F35F2-EE26-4819-AC67-CBBE8C4ECFCB}"/>
                  </a:ext>
                </a:extLst>
              </p:cNvPr>
              <p:cNvSpPr/>
              <p:nvPr/>
            </p:nvSpPr>
            <p:spPr>
              <a:xfrm>
                <a:off x="5028552" y="2072797"/>
                <a:ext cx="228600" cy="30480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solidFill>
                  <a:schemeClr val="accent1">
                    <a:lumMod val="75000"/>
                  </a:schemeClr>
                </a:solidFill>
              </a:ln>
              <a:effectLst/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9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5AC52247-0D46-4E73-968B-4AE146617915}"/>
              </a:ext>
            </a:extLst>
          </p:cNvPr>
          <p:cNvSpPr txBox="1"/>
          <p:nvPr/>
        </p:nvSpPr>
        <p:spPr>
          <a:xfrm>
            <a:off x="6668192" y="2474265"/>
            <a:ext cx="1220206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7 Bits (X128)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248AEFD-C488-41A8-9C2F-432C707975CF}"/>
              </a:ext>
            </a:extLst>
          </p:cNvPr>
          <p:cNvSpPr txBox="1"/>
          <p:nvPr/>
        </p:nvSpPr>
        <p:spPr>
          <a:xfrm>
            <a:off x="2811849" y="2515251"/>
            <a:ext cx="26962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1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E4D2E2E-768B-442E-900D-7929D1C9A44E}"/>
              </a:ext>
            </a:extLst>
          </p:cNvPr>
          <p:cNvSpPr txBox="1"/>
          <p:nvPr/>
        </p:nvSpPr>
        <p:spPr>
          <a:xfrm>
            <a:off x="4487973" y="2952253"/>
            <a:ext cx="269626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BBB97FC-6AFC-4DC3-9B1A-9ADC590A38B1}"/>
              </a:ext>
            </a:extLst>
          </p:cNvPr>
          <p:cNvSpPr txBox="1"/>
          <p:nvPr/>
        </p:nvSpPr>
        <p:spPr>
          <a:xfrm>
            <a:off x="1469058" y="2501503"/>
            <a:ext cx="1050289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/>
              <a:t>Low Gain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0B2A2E0-C2A7-4617-83B9-A20431D4DF1C}"/>
              </a:ext>
            </a:extLst>
          </p:cNvPr>
          <p:cNvSpPr txBox="1"/>
          <p:nvPr/>
        </p:nvSpPr>
        <p:spPr>
          <a:xfrm>
            <a:off x="2397091" y="2915637"/>
            <a:ext cx="176843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/>
              <a:t>High Gain (X128)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B073C97-CA4E-4037-89CE-11B2FCA73931}"/>
              </a:ext>
            </a:extLst>
          </p:cNvPr>
          <p:cNvSpPr txBox="1"/>
          <p:nvPr/>
        </p:nvSpPr>
        <p:spPr>
          <a:xfrm>
            <a:off x="3044242" y="2515251"/>
            <a:ext cx="287259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S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15780A3-593A-47F5-9A95-742ED7D9F6D1}"/>
              </a:ext>
            </a:extLst>
          </p:cNvPr>
          <p:cNvSpPr txBox="1"/>
          <p:nvPr/>
        </p:nvSpPr>
        <p:spPr>
          <a:xfrm>
            <a:off x="4716873" y="2952253"/>
            <a:ext cx="287259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S</a:t>
            </a: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14B00C6-2C54-48DE-A83F-5E75F7394CE4}"/>
              </a:ext>
            </a:extLst>
          </p:cNvPr>
          <p:cNvGrpSpPr/>
          <p:nvPr/>
        </p:nvGrpSpPr>
        <p:grpSpPr>
          <a:xfrm>
            <a:off x="4033030" y="3355883"/>
            <a:ext cx="952229" cy="304800"/>
            <a:chOff x="5028552" y="2072797"/>
            <a:chExt cx="952229" cy="304800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ACA183C-86F5-4C31-BE9F-88F46D1E5342}"/>
                </a:ext>
              </a:extLst>
            </p:cNvPr>
            <p:cNvSpPr/>
            <p:nvPr/>
          </p:nvSpPr>
          <p:spPr>
            <a:xfrm>
              <a:off x="526976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AD54918B-B37E-47F0-80FE-67DEE487E308}"/>
                </a:ext>
              </a:extLst>
            </p:cNvPr>
            <p:cNvSpPr/>
            <p:nvPr/>
          </p:nvSpPr>
          <p:spPr>
            <a:xfrm>
              <a:off x="5752181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61471294-F977-42FD-9FCE-1EC3CF5C8D43}"/>
                </a:ext>
              </a:extLst>
            </p:cNvPr>
            <p:cNvSpPr/>
            <p:nvPr/>
          </p:nvSpPr>
          <p:spPr>
            <a:xfrm>
              <a:off x="551097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5202D6E-0F2E-46C6-AD04-6E739CB5A117}"/>
                </a:ext>
              </a:extLst>
            </p:cNvPr>
            <p:cNvSpPr/>
            <p:nvPr/>
          </p:nvSpPr>
          <p:spPr>
            <a:xfrm>
              <a:off x="502855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497A41-D389-4A34-9970-4FC4201358F3}"/>
              </a:ext>
            </a:extLst>
          </p:cNvPr>
          <p:cNvGrpSpPr/>
          <p:nvPr/>
        </p:nvGrpSpPr>
        <p:grpSpPr>
          <a:xfrm>
            <a:off x="4998486" y="3355883"/>
            <a:ext cx="952229" cy="304800"/>
            <a:chOff x="5028552" y="2072797"/>
            <a:chExt cx="952229" cy="304800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D531622-EC56-4EC4-AFDA-BA6E7F27CB8A}"/>
                </a:ext>
              </a:extLst>
            </p:cNvPr>
            <p:cNvSpPr/>
            <p:nvPr/>
          </p:nvSpPr>
          <p:spPr>
            <a:xfrm>
              <a:off x="526976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BF170EB3-9897-4B26-906C-EC41FD712B8C}"/>
                </a:ext>
              </a:extLst>
            </p:cNvPr>
            <p:cNvSpPr/>
            <p:nvPr/>
          </p:nvSpPr>
          <p:spPr>
            <a:xfrm>
              <a:off x="5752181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D6753D3-C2FE-4689-86DA-A067EB3DBE93}"/>
                </a:ext>
              </a:extLst>
            </p:cNvPr>
            <p:cNvSpPr/>
            <p:nvPr/>
          </p:nvSpPr>
          <p:spPr>
            <a:xfrm>
              <a:off x="551097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C37DF00C-82B7-4640-B1C7-4BDAC8113F3F}"/>
                </a:ext>
              </a:extLst>
            </p:cNvPr>
            <p:cNvSpPr/>
            <p:nvPr/>
          </p:nvSpPr>
          <p:spPr>
            <a:xfrm>
              <a:off x="502855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C563BC71-4DB8-48BC-8C92-7D615A083E5E}"/>
              </a:ext>
            </a:extLst>
          </p:cNvPr>
          <p:cNvSpPr/>
          <p:nvPr/>
        </p:nvSpPr>
        <p:spPr>
          <a:xfrm>
            <a:off x="3308784" y="3355883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5A3BE0D2-6146-4004-B0E3-1E29EA446232}"/>
              </a:ext>
            </a:extLst>
          </p:cNvPr>
          <p:cNvSpPr/>
          <p:nvPr/>
        </p:nvSpPr>
        <p:spPr>
          <a:xfrm>
            <a:off x="3791203" y="3355883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DE69AB9-A077-41CE-9B01-04C2327B5025}"/>
              </a:ext>
            </a:extLst>
          </p:cNvPr>
          <p:cNvSpPr/>
          <p:nvPr/>
        </p:nvSpPr>
        <p:spPr>
          <a:xfrm>
            <a:off x="3549994" y="3355883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04D3E56-4110-4AD0-AC8C-4C7128AA3F4F}"/>
              </a:ext>
            </a:extLst>
          </p:cNvPr>
          <p:cNvSpPr/>
          <p:nvPr/>
        </p:nvSpPr>
        <p:spPr>
          <a:xfrm>
            <a:off x="3067574" y="3355883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3B4D974-CAAF-4411-BF24-B546311CF33E}"/>
              </a:ext>
            </a:extLst>
          </p:cNvPr>
          <p:cNvGrpSpPr/>
          <p:nvPr/>
        </p:nvGrpSpPr>
        <p:grpSpPr>
          <a:xfrm>
            <a:off x="5963941" y="3355883"/>
            <a:ext cx="952229" cy="304800"/>
            <a:chOff x="5028552" y="2072797"/>
            <a:chExt cx="952229" cy="304800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9F7E4982-F763-4161-933C-2672495BB1C1}"/>
                </a:ext>
              </a:extLst>
            </p:cNvPr>
            <p:cNvSpPr/>
            <p:nvPr/>
          </p:nvSpPr>
          <p:spPr>
            <a:xfrm>
              <a:off x="526976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16D210CA-E9EF-4202-A59A-5D1EF490B8BD}"/>
                </a:ext>
              </a:extLst>
            </p:cNvPr>
            <p:cNvSpPr/>
            <p:nvPr/>
          </p:nvSpPr>
          <p:spPr>
            <a:xfrm>
              <a:off x="5752181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92AC0DE8-56A3-432B-B649-376EA8845D2B}"/>
                </a:ext>
              </a:extLst>
            </p:cNvPr>
            <p:cNvSpPr/>
            <p:nvPr/>
          </p:nvSpPr>
          <p:spPr>
            <a:xfrm>
              <a:off x="551097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F5F01CB-CECE-447F-912E-E25435D5769D}"/>
                </a:ext>
              </a:extLst>
            </p:cNvPr>
            <p:cNvSpPr/>
            <p:nvPr/>
          </p:nvSpPr>
          <p:spPr>
            <a:xfrm>
              <a:off x="5028552" y="2072797"/>
              <a:ext cx="228600" cy="30480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90000"/>
                </a:lnSpc>
              </a:pPr>
              <a:endParaRPr 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A78254F0-3432-4623-940E-241F4EE5930D}"/>
              </a:ext>
            </a:extLst>
          </p:cNvPr>
          <p:cNvSpPr txBox="1"/>
          <p:nvPr/>
        </p:nvSpPr>
        <p:spPr>
          <a:xfrm>
            <a:off x="3044857" y="3383605"/>
            <a:ext cx="287259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S</a:t>
            </a:r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414294FA-DAE9-45EE-9908-A3C0594AC0F2}"/>
              </a:ext>
            </a:extLst>
          </p:cNvPr>
          <p:cNvSpPr/>
          <p:nvPr/>
        </p:nvSpPr>
        <p:spPr>
          <a:xfrm>
            <a:off x="7163643" y="3356607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0147BEE1-E1F4-4812-BD29-A61C6B9C7057}"/>
              </a:ext>
            </a:extLst>
          </p:cNvPr>
          <p:cNvSpPr/>
          <p:nvPr/>
        </p:nvSpPr>
        <p:spPr>
          <a:xfrm>
            <a:off x="7646062" y="3356607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DFDB701D-ECD1-483E-92AD-D7EEA458D83F}"/>
              </a:ext>
            </a:extLst>
          </p:cNvPr>
          <p:cNvSpPr/>
          <p:nvPr/>
        </p:nvSpPr>
        <p:spPr>
          <a:xfrm>
            <a:off x="7404853" y="3356607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566F9A3-0AF3-4DF6-B018-4A8C0F64885D}"/>
              </a:ext>
            </a:extLst>
          </p:cNvPr>
          <p:cNvSpPr/>
          <p:nvPr/>
        </p:nvSpPr>
        <p:spPr>
          <a:xfrm>
            <a:off x="6922433" y="3356607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3CBAAFD5-E5AB-4C57-8527-6FAA2B55666D}"/>
              </a:ext>
            </a:extLst>
          </p:cNvPr>
          <p:cNvSpPr/>
          <p:nvPr/>
        </p:nvSpPr>
        <p:spPr>
          <a:xfrm>
            <a:off x="7888239" y="3356244"/>
            <a:ext cx="228600" cy="304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C94ED656-D9B4-492E-B651-86D1FB4FCC98}"/>
              </a:ext>
            </a:extLst>
          </p:cNvPr>
          <p:cNvCxnSpPr>
            <a:cxnSpLocks/>
          </p:cNvCxnSpPr>
          <p:nvPr/>
        </p:nvCxnSpPr>
        <p:spPr>
          <a:xfrm flipH="1">
            <a:off x="6439748" y="2736117"/>
            <a:ext cx="16751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1209CF4C-1880-403D-B9D8-87025C97A49C}"/>
              </a:ext>
            </a:extLst>
          </p:cNvPr>
          <p:cNvCxnSpPr>
            <a:cxnSpLocks/>
          </p:cNvCxnSpPr>
          <p:nvPr/>
        </p:nvCxnSpPr>
        <p:spPr>
          <a:xfrm>
            <a:off x="5232732" y="2174207"/>
            <a:ext cx="0" cy="149879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0BB89143-5BC8-43FF-8881-79512D4DBB65}"/>
              </a:ext>
            </a:extLst>
          </p:cNvPr>
          <p:cNvSpPr txBox="1"/>
          <p:nvPr/>
        </p:nvSpPr>
        <p:spPr>
          <a:xfrm>
            <a:off x="1601167" y="3346751"/>
            <a:ext cx="1447833" cy="313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dirty="0"/>
              <a:t>Re-Combined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EF4ECD8-27BB-4CAB-9632-5195CB1B0199}"/>
              </a:ext>
            </a:extLst>
          </p:cNvPr>
          <p:cNvSpPr txBox="1"/>
          <p:nvPr/>
        </p:nvSpPr>
        <p:spPr>
          <a:xfrm>
            <a:off x="3962356" y="3694576"/>
            <a:ext cx="2542684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21 Bits Range (not resolution)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DD7C9C72-E510-4FF4-B8DE-C59C4562FCA0}"/>
              </a:ext>
            </a:extLst>
          </p:cNvPr>
          <p:cNvSpPr txBox="1"/>
          <p:nvPr/>
        </p:nvSpPr>
        <p:spPr>
          <a:xfrm>
            <a:off x="1600200" y="5181600"/>
            <a:ext cx="5112169" cy="5355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00" dirty="0"/>
              <a:t>Each FPGA supports two BPMs (16 ADC channels)</a:t>
            </a:r>
          </a:p>
          <a:p>
            <a:pPr>
              <a:lnSpc>
                <a:spcPct val="90000"/>
              </a:lnSpc>
            </a:pPr>
            <a:r>
              <a:rPr lang="en-US" sz="1600" dirty="0"/>
              <a:t>Each system supports four FPGAs (64 ADC channels)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757DF72-F165-4149-A5F8-5789E72E2A2B}"/>
              </a:ext>
            </a:extLst>
          </p:cNvPr>
          <p:cNvSpPr txBox="1"/>
          <p:nvPr/>
        </p:nvSpPr>
        <p:spPr>
          <a:xfrm>
            <a:off x="1066800" y="735777"/>
            <a:ext cx="209544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u="sng" dirty="0"/>
              <a:t>Data Compression</a:t>
            </a:r>
          </a:p>
        </p:txBody>
      </p:sp>
    </p:spTree>
    <p:extLst>
      <p:ext uri="{BB962C8B-B14F-4D97-AF65-F5344CB8AC3E}">
        <p14:creationId xmlns:p14="http://schemas.microsoft.com/office/powerpoint/2010/main" val="16952350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9AF3F0-7B13-455F-9399-EE4CD96FFDF7}"/>
              </a:ext>
            </a:extLst>
          </p:cNvPr>
          <p:cNvSpPr txBox="1"/>
          <p:nvPr/>
        </p:nvSpPr>
        <p:spPr>
          <a:xfrm>
            <a:off x="3276600" y="2932827"/>
            <a:ext cx="2683747" cy="4801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800" dirty="0"/>
              <a:t>Jitter Reduction</a:t>
            </a:r>
          </a:p>
        </p:txBody>
      </p:sp>
    </p:spTree>
    <p:extLst>
      <p:ext uri="{BB962C8B-B14F-4D97-AF65-F5344CB8AC3E}">
        <p14:creationId xmlns:p14="http://schemas.microsoft.com/office/powerpoint/2010/main" val="7514177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4151057-86D2-4843-8EAB-2BC8BBCE3704}"/>
              </a:ext>
            </a:extLst>
          </p:cNvPr>
          <p:cNvGrpSpPr/>
          <p:nvPr/>
        </p:nvGrpSpPr>
        <p:grpSpPr>
          <a:xfrm>
            <a:off x="832543" y="831028"/>
            <a:ext cx="7035617" cy="272001"/>
            <a:chOff x="584383" y="1023399"/>
            <a:chExt cx="7035617" cy="272001"/>
          </a:xfrm>
        </p:grpSpPr>
        <p:sp>
          <p:nvSpPr>
            <p:cNvPr id="3" name="Freeform 4">
              <a:extLst>
                <a:ext uri="{FF2B5EF4-FFF2-40B4-BE49-F238E27FC236}">
                  <a16:creationId xmlns:a16="http://schemas.microsoft.com/office/drawing/2014/main" id="{4D9C0D10-31B4-43DB-9E3E-089B72F1D01E}"/>
                </a:ext>
              </a:extLst>
            </p:cNvPr>
            <p:cNvSpPr/>
            <p:nvPr/>
          </p:nvSpPr>
          <p:spPr>
            <a:xfrm>
              <a:off x="584383" y="1031104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8FD13757-FDAF-44DA-8819-3110C1604F6F}"/>
                </a:ext>
              </a:extLst>
            </p:cNvPr>
            <p:cNvSpPr/>
            <p:nvPr/>
          </p:nvSpPr>
          <p:spPr>
            <a:xfrm>
              <a:off x="1515777" y="1031104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1FE4F76A-2515-42D4-981A-AA13ED8969DD}"/>
                </a:ext>
              </a:extLst>
            </p:cNvPr>
            <p:cNvSpPr/>
            <p:nvPr/>
          </p:nvSpPr>
          <p:spPr>
            <a:xfrm>
              <a:off x="2506377" y="1031104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D91B04E2-63E0-47E4-8715-1A83A8F983C9}"/>
                </a:ext>
              </a:extLst>
            </p:cNvPr>
            <p:cNvSpPr/>
            <p:nvPr/>
          </p:nvSpPr>
          <p:spPr>
            <a:xfrm>
              <a:off x="4437691" y="1031104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FF77A0D9-5272-4AC4-8B0A-93CAA86504EB}"/>
                </a:ext>
              </a:extLst>
            </p:cNvPr>
            <p:cNvSpPr/>
            <p:nvPr/>
          </p:nvSpPr>
          <p:spPr>
            <a:xfrm>
              <a:off x="3447091" y="1031104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12D4D082-F88A-4B76-8609-5E31185AB04F}"/>
                </a:ext>
              </a:extLst>
            </p:cNvPr>
            <p:cNvSpPr/>
            <p:nvPr/>
          </p:nvSpPr>
          <p:spPr>
            <a:xfrm>
              <a:off x="5504491" y="1023399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980D27A1-B689-4CA0-B2D2-35E84BE578F6}"/>
                </a:ext>
              </a:extLst>
            </p:cNvPr>
            <p:cNvSpPr/>
            <p:nvPr/>
          </p:nvSpPr>
          <p:spPr>
            <a:xfrm>
              <a:off x="6495091" y="1023399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13203DD-291D-4EA1-83CF-0F075941FDF0}"/>
              </a:ext>
            </a:extLst>
          </p:cNvPr>
          <p:cNvGrpSpPr/>
          <p:nvPr/>
        </p:nvGrpSpPr>
        <p:grpSpPr>
          <a:xfrm>
            <a:off x="3031005" y="1944917"/>
            <a:ext cx="2703555" cy="2743200"/>
            <a:chOff x="3611551" y="2133600"/>
            <a:chExt cx="1149030" cy="1291751"/>
          </a:xfrm>
        </p:grpSpPr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F2D51DB6-D6A3-4417-A031-02AA7036FC85}"/>
                </a:ext>
              </a:extLst>
            </p:cNvPr>
            <p:cNvSpPr/>
            <p:nvPr/>
          </p:nvSpPr>
          <p:spPr>
            <a:xfrm>
              <a:off x="3611551" y="2133600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BF71B987-5BC8-4372-8EEF-B03250B73A88}"/>
                </a:ext>
              </a:extLst>
            </p:cNvPr>
            <p:cNvSpPr/>
            <p:nvPr/>
          </p:nvSpPr>
          <p:spPr>
            <a:xfrm>
              <a:off x="3611551" y="2265748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00213685-C4AB-4714-8DD2-62C50487C0CB}"/>
                </a:ext>
              </a:extLst>
            </p:cNvPr>
            <p:cNvSpPr/>
            <p:nvPr/>
          </p:nvSpPr>
          <p:spPr>
            <a:xfrm>
              <a:off x="3611551" y="2418148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0A7088BD-F5CB-41EC-9126-D00EAEFF98D2}"/>
                </a:ext>
              </a:extLst>
            </p:cNvPr>
            <p:cNvSpPr/>
            <p:nvPr/>
          </p:nvSpPr>
          <p:spPr>
            <a:xfrm>
              <a:off x="3611551" y="2570548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47D55C65-131F-4F27-97A0-8C28AC075B5D}"/>
                </a:ext>
              </a:extLst>
            </p:cNvPr>
            <p:cNvSpPr/>
            <p:nvPr/>
          </p:nvSpPr>
          <p:spPr>
            <a:xfrm>
              <a:off x="3635672" y="2724107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B3D80C48-6B56-491A-BB07-57944AE4328A}"/>
                </a:ext>
              </a:extLst>
            </p:cNvPr>
            <p:cNvSpPr/>
            <p:nvPr/>
          </p:nvSpPr>
          <p:spPr>
            <a:xfrm>
              <a:off x="3635672" y="2856255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95E6F3D7-D1C5-41DE-904F-488191F9F98D}"/>
                </a:ext>
              </a:extLst>
            </p:cNvPr>
            <p:cNvSpPr/>
            <p:nvPr/>
          </p:nvSpPr>
          <p:spPr>
            <a:xfrm>
              <a:off x="3635672" y="3008655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D13A1762-434F-4D72-89FE-B279175AAA0E}"/>
                </a:ext>
              </a:extLst>
            </p:cNvPr>
            <p:cNvSpPr/>
            <p:nvPr/>
          </p:nvSpPr>
          <p:spPr>
            <a:xfrm>
              <a:off x="3635672" y="3161055"/>
              <a:ext cx="1124909" cy="264296"/>
            </a:xfrm>
            <a:custGeom>
              <a:avLst/>
              <a:gdLst>
                <a:gd name="connsiteX0" fmla="*/ 0 w 1124909"/>
                <a:gd name="connsiteY0" fmla="*/ 263136 h 264296"/>
                <a:gd name="connsiteX1" fmla="*/ 217087 w 1124909"/>
                <a:gd name="connsiteY1" fmla="*/ 256558 h 264296"/>
                <a:gd name="connsiteX2" fmla="*/ 249979 w 1124909"/>
                <a:gd name="connsiteY2" fmla="*/ 230244 h 264296"/>
                <a:gd name="connsiteX3" fmla="*/ 269715 w 1124909"/>
                <a:gd name="connsiteY3" fmla="*/ 190774 h 264296"/>
                <a:gd name="connsiteX4" fmla="*/ 289450 w 1124909"/>
                <a:gd name="connsiteY4" fmla="*/ 151303 h 264296"/>
                <a:gd name="connsiteX5" fmla="*/ 309185 w 1124909"/>
                <a:gd name="connsiteY5" fmla="*/ 138146 h 264296"/>
                <a:gd name="connsiteX6" fmla="*/ 328920 w 1124909"/>
                <a:gd name="connsiteY6" fmla="*/ 98676 h 264296"/>
                <a:gd name="connsiteX7" fmla="*/ 335499 w 1124909"/>
                <a:gd name="connsiteY7" fmla="*/ 78941 h 264296"/>
                <a:gd name="connsiteX8" fmla="*/ 361813 w 1124909"/>
                <a:gd name="connsiteY8" fmla="*/ 39470 h 264296"/>
                <a:gd name="connsiteX9" fmla="*/ 394705 w 1124909"/>
                <a:gd name="connsiteY9" fmla="*/ 6578 h 264296"/>
                <a:gd name="connsiteX10" fmla="*/ 414440 w 1124909"/>
                <a:gd name="connsiteY10" fmla="*/ 0 h 264296"/>
                <a:gd name="connsiteX11" fmla="*/ 618371 w 1124909"/>
                <a:gd name="connsiteY11" fmla="*/ 6578 h 264296"/>
                <a:gd name="connsiteX12" fmla="*/ 638106 w 1124909"/>
                <a:gd name="connsiteY12" fmla="*/ 13156 h 264296"/>
                <a:gd name="connsiteX13" fmla="*/ 657841 w 1124909"/>
                <a:gd name="connsiteY13" fmla="*/ 26313 h 264296"/>
                <a:gd name="connsiteX14" fmla="*/ 684155 w 1124909"/>
                <a:gd name="connsiteY14" fmla="*/ 85519 h 264296"/>
                <a:gd name="connsiteX15" fmla="*/ 690733 w 1124909"/>
                <a:gd name="connsiteY15" fmla="*/ 111833 h 264296"/>
                <a:gd name="connsiteX16" fmla="*/ 703890 w 1124909"/>
                <a:gd name="connsiteY16" fmla="*/ 131568 h 264296"/>
                <a:gd name="connsiteX17" fmla="*/ 710469 w 1124909"/>
                <a:gd name="connsiteY17" fmla="*/ 151303 h 264296"/>
                <a:gd name="connsiteX18" fmla="*/ 730204 w 1124909"/>
                <a:gd name="connsiteY18" fmla="*/ 164460 h 264296"/>
                <a:gd name="connsiteX19" fmla="*/ 749939 w 1124909"/>
                <a:gd name="connsiteY19" fmla="*/ 184195 h 264296"/>
                <a:gd name="connsiteX20" fmla="*/ 795988 w 1124909"/>
                <a:gd name="connsiteY20" fmla="*/ 217087 h 264296"/>
                <a:gd name="connsiteX21" fmla="*/ 815723 w 1124909"/>
                <a:gd name="connsiteY21" fmla="*/ 223666 h 264296"/>
                <a:gd name="connsiteX22" fmla="*/ 835459 w 1124909"/>
                <a:gd name="connsiteY22" fmla="*/ 230244 h 264296"/>
                <a:gd name="connsiteX23" fmla="*/ 855194 w 1124909"/>
                <a:gd name="connsiteY23" fmla="*/ 243401 h 264296"/>
                <a:gd name="connsiteX24" fmla="*/ 1124909 w 1124909"/>
                <a:gd name="connsiteY24" fmla="*/ 256558 h 264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24909" h="264296">
                  <a:moveTo>
                    <a:pt x="0" y="263136"/>
                  </a:moveTo>
                  <a:cubicBezTo>
                    <a:pt x="72362" y="260943"/>
                    <a:pt x="144803" y="260574"/>
                    <a:pt x="217087" y="256558"/>
                  </a:cubicBezTo>
                  <a:cubicBezTo>
                    <a:pt x="236598" y="255474"/>
                    <a:pt x="241784" y="246634"/>
                    <a:pt x="249979" y="230244"/>
                  </a:cubicBezTo>
                  <a:cubicBezTo>
                    <a:pt x="277210" y="175781"/>
                    <a:pt x="232015" y="247322"/>
                    <a:pt x="269715" y="190774"/>
                  </a:cubicBezTo>
                  <a:cubicBezTo>
                    <a:pt x="275065" y="174721"/>
                    <a:pt x="276696" y="164057"/>
                    <a:pt x="289450" y="151303"/>
                  </a:cubicBezTo>
                  <a:cubicBezTo>
                    <a:pt x="295041" y="145712"/>
                    <a:pt x="302607" y="142532"/>
                    <a:pt x="309185" y="138146"/>
                  </a:cubicBezTo>
                  <a:cubicBezTo>
                    <a:pt x="325722" y="88541"/>
                    <a:pt x="303415" y="149685"/>
                    <a:pt x="328920" y="98676"/>
                  </a:cubicBezTo>
                  <a:cubicBezTo>
                    <a:pt x="332021" y="92474"/>
                    <a:pt x="332131" y="85003"/>
                    <a:pt x="335499" y="78941"/>
                  </a:cubicBezTo>
                  <a:cubicBezTo>
                    <a:pt x="343178" y="65118"/>
                    <a:pt x="353042" y="52627"/>
                    <a:pt x="361813" y="39470"/>
                  </a:cubicBezTo>
                  <a:cubicBezTo>
                    <a:pt x="374970" y="19734"/>
                    <a:pt x="372775" y="17543"/>
                    <a:pt x="394705" y="6578"/>
                  </a:cubicBezTo>
                  <a:cubicBezTo>
                    <a:pt x="400907" y="3477"/>
                    <a:pt x="407862" y="2193"/>
                    <a:pt x="414440" y="0"/>
                  </a:cubicBezTo>
                  <a:cubicBezTo>
                    <a:pt x="482417" y="2193"/>
                    <a:pt x="550476" y="2584"/>
                    <a:pt x="618371" y="6578"/>
                  </a:cubicBezTo>
                  <a:cubicBezTo>
                    <a:pt x="625293" y="6985"/>
                    <a:pt x="631904" y="10055"/>
                    <a:pt x="638106" y="13156"/>
                  </a:cubicBezTo>
                  <a:cubicBezTo>
                    <a:pt x="645178" y="16692"/>
                    <a:pt x="651263" y="21927"/>
                    <a:pt x="657841" y="26313"/>
                  </a:cubicBezTo>
                  <a:cubicBezTo>
                    <a:pt x="675120" y="52231"/>
                    <a:pt x="674762" y="47943"/>
                    <a:pt x="684155" y="85519"/>
                  </a:cubicBezTo>
                  <a:cubicBezTo>
                    <a:pt x="686348" y="94290"/>
                    <a:pt x="687172" y="103523"/>
                    <a:pt x="690733" y="111833"/>
                  </a:cubicBezTo>
                  <a:cubicBezTo>
                    <a:pt x="693847" y="119100"/>
                    <a:pt x="700354" y="124497"/>
                    <a:pt x="703890" y="131568"/>
                  </a:cubicBezTo>
                  <a:cubicBezTo>
                    <a:pt x="706991" y="137770"/>
                    <a:pt x="706137" y="145888"/>
                    <a:pt x="710469" y="151303"/>
                  </a:cubicBezTo>
                  <a:cubicBezTo>
                    <a:pt x="715408" y="157477"/>
                    <a:pt x="724130" y="159399"/>
                    <a:pt x="730204" y="164460"/>
                  </a:cubicBezTo>
                  <a:cubicBezTo>
                    <a:pt x="737351" y="170416"/>
                    <a:pt x="743361" y="177617"/>
                    <a:pt x="749939" y="184195"/>
                  </a:cubicBezTo>
                  <a:cubicBezTo>
                    <a:pt x="760904" y="217087"/>
                    <a:pt x="749939" y="201737"/>
                    <a:pt x="795988" y="217087"/>
                  </a:cubicBezTo>
                  <a:lnTo>
                    <a:pt x="815723" y="223666"/>
                  </a:lnTo>
                  <a:lnTo>
                    <a:pt x="835459" y="230244"/>
                  </a:lnTo>
                  <a:cubicBezTo>
                    <a:pt x="842037" y="234630"/>
                    <a:pt x="847969" y="240190"/>
                    <a:pt x="855194" y="243401"/>
                  </a:cubicBezTo>
                  <a:cubicBezTo>
                    <a:pt x="939404" y="280829"/>
                    <a:pt x="1036136" y="256558"/>
                    <a:pt x="1124909" y="25655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4968FB4-1E6F-4599-89DD-2034ADF332A9}"/>
              </a:ext>
            </a:extLst>
          </p:cNvPr>
          <p:cNvCxnSpPr>
            <a:endCxn id="11" idx="8"/>
          </p:cNvCxnSpPr>
          <p:nvPr/>
        </p:nvCxnSpPr>
        <p:spPr>
          <a:xfrm>
            <a:off x="1326745" y="1103029"/>
            <a:ext cx="2555571" cy="925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C7AEE2C-9BF9-49AB-9ADB-64C10A853D97}"/>
              </a:ext>
            </a:extLst>
          </p:cNvPr>
          <p:cNvCxnSpPr>
            <a:endCxn id="12" idx="7"/>
          </p:cNvCxnSpPr>
          <p:nvPr/>
        </p:nvCxnSpPr>
        <p:spPr>
          <a:xfrm>
            <a:off x="2326391" y="1095324"/>
            <a:ext cx="1494010" cy="12978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597E272-93C1-4661-A135-03CD9F37EB78}"/>
              </a:ext>
            </a:extLst>
          </p:cNvPr>
          <p:cNvCxnSpPr/>
          <p:nvPr/>
        </p:nvCxnSpPr>
        <p:spPr>
          <a:xfrm>
            <a:off x="2915160" y="4909365"/>
            <a:ext cx="2895600" cy="321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B13E1EA-DA3F-421F-B955-042A223DD442}"/>
              </a:ext>
            </a:extLst>
          </p:cNvPr>
          <p:cNvCxnSpPr/>
          <p:nvPr/>
        </p:nvCxnSpPr>
        <p:spPr>
          <a:xfrm>
            <a:off x="6019800" y="2459960"/>
            <a:ext cx="0" cy="23083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65FFCD1-7C8A-4B3C-9A25-FFB5EA198C91}"/>
              </a:ext>
            </a:extLst>
          </p:cNvPr>
          <p:cNvSpPr txBox="1"/>
          <p:nvPr/>
        </p:nvSpPr>
        <p:spPr>
          <a:xfrm>
            <a:off x="3011250" y="337848"/>
            <a:ext cx="2656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Ring turns as seen by BPM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47013F1-6AB8-493E-941C-6F9B7E610BE7}"/>
              </a:ext>
            </a:extLst>
          </p:cNvPr>
          <p:cNvSpPr txBox="1"/>
          <p:nvPr/>
        </p:nvSpPr>
        <p:spPr>
          <a:xfrm>
            <a:off x="1957452" y="3290981"/>
            <a:ext cx="9069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Stacked</a:t>
            </a:r>
          </a:p>
          <a:p>
            <a:pPr algn="ctr"/>
            <a:r>
              <a:rPr lang="en-US" dirty="0"/>
              <a:t>Turns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EE2250A-B1A6-40F7-B648-63C698C9E79C}"/>
              </a:ext>
            </a:extLst>
          </p:cNvPr>
          <p:cNvCxnSpPr>
            <a:cxnSpLocks/>
          </p:cNvCxnSpPr>
          <p:nvPr/>
        </p:nvCxnSpPr>
        <p:spPr>
          <a:xfrm>
            <a:off x="4267200" y="1828800"/>
            <a:ext cx="0" cy="293953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DD017A8-2357-443A-96E7-494811037CAE}"/>
              </a:ext>
            </a:extLst>
          </p:cNvPr>
          <p:cNvCxnSpPr>
            <a:cxnSpLocks/>
          </p:cNvCxnSpPr>
          <p:nvPr/>
        </p:nvCxnSpPr>
        <p:spPr>
          <a:xfrm>
            <a:off x="62484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6FF3B83-D1F1-4E11-AAE0-6014236255F0}"/>
              </a:ext>
            </a:extLst>
          </p:cNvPr>
          <p:cNvCxnSpPr>
            <a:cxnSpLocks/>
          </p:cNvCxnSpPr>
          <p:nvPr/>
        </p:nvCxnSpPr>
        <p:spPr>
          <a:xfrm>
            <a:off x="51816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C4AE6D4-0673-4190-B4F7-2AEC52623E4D}"/>
              </a:ext>
            </a:extLst>
          </p:cNvPr>
          <p:cNvCxnSpPr>
            <a:cxnSpLocks/>
          </p:cNvCxnSpPr>
          <p:nvPr/>
        </p:nvCxnSpPr>
        <p:spPr>
          <a:xfrm>
            <a:off x="41910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BC24BDC-4B5C-420B-8546-96A45C50966E}"/>
              </a:ext>
            </a:extLst>
          </p:cNvPr>
          <p:cNvCxnSpPr>
            <a:cxnSpLocks/>
          </p:cNvCxnSpPr>
          <p:nvPr/>
        </p:nvCxnSpPr>
        <p:spPr>
          <a:xfrm>
            <a:off x="32766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2D5BA1E-361A-4C5C-9AD6-2CF859D3D04F}"/>
              </a:ext>
            </a:extLst>
          </p:cNvPr>
          <p:cNvCxnSpPr>
            <a:cxnSpLocks/>
          </p:cNvCxnSpPr>
          <p:nvPr/>
        </p:nvCxnSpPr>
        <p:spPr>
          <a:xfrm>
            <a:off x="22860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56AA128-38D4-4454-86EF-F60290A0E443}"/>
              </a:ext>
            </a:extLst>
          </p:cNvPr>
          <p:cNvCxnSpPr>
            <a:cxnSpLocks/>
          </p:cNvCxnSpPr>
          <p:nvPr/>
        </p:nvCxnSpPr>
        <p:spPr>
          <a:xfrm>
            <a:off x="1326745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F703361-4BEB-46B4-B24B-F28CE67820CA}"/>
              </a:ext>
            </a:extLst>
          </p:cNvPr>
          <p:cNvCxnSpPr>
            <a:cxnSpLocks/>
          </p:cNvCxnSpPr>
          <p:nvPr/>
        </p:nvCxnSpPr>
        <p:spPr>
          <a:xfrm>
            <a:off x="7239000" y="707180"/>
            <a:ext cx="0" cy="301764"/>
          </a:xfrm>
          <a:prstGeom prst="straightConnector1">
            <a:avLst/>
          </a:prstGeom>
          <a:ln>
            <a:solidFill>
              <a:srgbClr val="FFC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1741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ft-Right Arrow 1"/>
          <p:cNvSpPr/>
          <p:nvPr/>
        </p:nvSpPr>
        <p:spPr>
          <a:xfrm>
            <a:off x="2393507" y="1768069"/>
            <a:ext cx="1407067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Left-Right Arrow 29"/>
          <p:cNvSpPr/>
          <p:nvPr/>
        </p:nvSpPr>
        <p:spPr>
          <a:xfrm>
            <a:off x="3823582" y="1768069"/>
            <a:ext cx="1419079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-Right Arrow 32"/>
          <p:cNvSpPr/>
          <p:nvPr/>
        </p:nvSpPr>
        <p:spPr>
          <a:xfrm>
            <a:off x="5271382" y="1768069"/>
            <a:ext cx="1419079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Left-Right Arrow 33"/>
          <p:cNvSpPr/>
          <p:nvPr/>
        </p:nvSpPr>
        <p:spPr>
          <a:xfrm>
            <a:off x="6719182" y="1768069"/>
            <a:ext cx="1378346" cy="228600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Left-Right Arrow 34"/>
          <p:cNvSpPr/>
          <p:nvPr/>
        </p:nvSpPr>
        <p:spPr>
          <a:xfrm>
            <a:off x="2393506" y="2303470"/>
            <a:ext cx="1559467" cy="22860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Left-Right Arrow 35"/>
          <p:cNvSpPr/>
          <p:nvPr/>
        </p:nvSpPr>
        <p:spPr>
          <a:xfrm>
            <a:off x="3952973" y="2303470"/>
            <a:ext cx="1559467" cy="22860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Left-Right Arrow 36"/>
          <p:cNvSpPr/>
          <p:nvPr/>
        </p:nvSpPr>
        <p:spPr>
          <a:xfrm>
            <a:off x="5532369" y="2296264"/>
            <a:ext cx="1559467" cy="22860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Left-Right Arrow 37"/>
          <p:cNvSpPr/>
          <p:nvPr/>
        </p:nvSpPr>
        <p:spPr>
          <a:xfrm>
            <a:off x="7091836" y="2296264"/>
            <a:ext cx="1559467" cy="228600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/>
          <p:cNvCxnSpPr>
            <a:cxnSpLocks/>
          </p:cNvCxnSpPr>
          <p:nvPr/>
        </p:nvCxnSpPr>
        <p:spPr>
          <a:xfrm>
            <a:off x="4657673" y="2724058"/>
            <a:ext cx="28791" cy="3280417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0" name="Freeform 49"/>
          <p:cNvSpPr/>
          <p:nvPr/>
        </p:nvSpPr>
        <p:spPr>
          <a:xfrm>
            <a:off x="2387658" y="929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0"/>
          <p:cNvSpPr/>
          <p:nvPr/>
        </p:nvSpPr>
        <p:spPr>
          <a:xfrm>
            <a:off x="3794725" y="929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 51"/>
          <p:cNvSpPr/>
          <p:nvPr/>
        </p:nvSpPr>
        <p:spPr>
          <a:xfrm>
            <a:off x="5236812" y="929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 52"/>
          <p:cNvSpPr/>
          <p:nvPr/>
        </p:nvSpPr>
        <p:spPr>
          <a:xfrm>
            <a:off x="6643879" y="929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Left-Right Arrow 54"/>
          <p:cNvSpPr/>
          <p:nvPr/>
        </p:nvSpPr>
        <p:spPr>
          <a:xfrm>
            <a:off x="2393505" y="2048051"/>
            <a:ext cx="1330869" cy="2286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Left-Right Arrow 55"/>
          <p:cNvSpPr/>
          <p:nvPr/>
        </p:nvSpPr>
        <p:spPr>
          <a:xfrm>
            <a:off x="3746648" y="2040845"/>
            <a:ext cx="1330869" cy="2286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Left-Right Arrow 56"/>
          <p:cNvSpPr/>
          <p:nvPr/>
        </p:nvSpPr>
        <p:spPr>
          <a:xfrm>
            <a:off x="5095974" y="2040845"/>
            <a:ext cx="1330869" cy="2286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Left-Right Arrow 57"/>
          <p:cNvSpPr/>
          <p:nvPr/>
        </p:nvSpPr>
        <p:spPr>
          <a:xfrm>
            <a:off x="6426401" y="2040845"/>
            <a:ext cx="1330869" cy="2286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Left-Right Arrow 58"/>
          <p:cNvSpPr/>
          <p:nvPr/>
        </p:nvSpPr>
        <p:spPr>
          <a:xfrm>
            <a:off x="7783339" y="2040845"/>
            <a:ext cx="1330869" cy="228600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/>
          <p:cNvSpPr/>
          <p:nvPr/>
        </p:nvSpPr>
        <p:spPr>
          <a:xfrm>
            <a:off x="3844831" y="3977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 63"/>
          <p:cNvSpPr/>
          <p:nvPr/>
        </p:nvSpPr>
        <p:spPr>
          <a:xfrm>
            <a:off x="3768631" y="45874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 73"/>
          <p:cNvSpPr/>
          <p:nvPr/>
        </p:nvSpPr>
        <p:spPr>
          <a:xfrm>
            <a:off x="5368831" y="33682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Freeform 74"/>
          <p:cNvSpPr/>
          <p:nvPr/>
        </p:nvSpPr>
        <p:spPr>
          <a:xfrm>
            <a:off x="5292631" y="39778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Freeform 75"/>
          <p:cNvSpPr/>
          <p:nvPr/>
        </p:nvSpPr>
        <p:spPr>
          <a:xfrm>
            <a:off x="5216431" y="45874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1001094" y="4112409"/>
            <a:ext cx="16013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1.047115 MHz Ring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8963" y="3497919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50 MHz ADC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234211" y="2008462"/>
            <a:ext cx="10104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47 Samples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235493" y="2263881"/>
            <a:ext cx="1009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48 Samples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995959" y="1728480"/>
            <a:ext cx="124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47.75 Samples</a:t>
            </a:r>
          </a:p>
        </p:txBody>
      </p:sp>
      <p:sp>
        <p:nvSpPr>
          <p:cNvPr id="54" name="Freeform 53"/>
          <p:cNvSpPr/>
          <p:nvPr/>
        </p:nvSpPr>
        <p:spPr>
          <a:xfrm>
            <a:off x="3921031" y="33682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9"/>
          <p:cNvSpPr/>
          <p:nvPr/>
        </p:nvSpPr>
        <p:spPr>
          <a:xfrm>
            <a:off x="3997231" y="27586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3616231" y="5273269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>
            <a:cxnSpLocks/>
          </p:cNvCxnSpPr>
          <p:nvPr/>
        </p:nvCxnSpPr>
        <p:spPr>
          <a:xfrm flipH="1">
            <a:off x="3984179" y="2758669"/>
            <a:ext cx="13052" cy="3245806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/>
            <a:endCxn id="65" idx="19"/>
          </p:cNvCxnSpPr>
          <p:nvPr/>
        </p:nvCxnSpPr>
        <p:spPr>
          <a:xfrm flipH="1">
            <a:off x="4287891" y="2724293"/>
            <a:ext cx="365604" cy="25489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/>
        </p:nvSpPr>
        <p:spPr>
          <a:xfrm>
            <a:off x="2701832" y="2724293"/>
            <a:ext cx="1282347" cy="396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75">
            <a:extLst>
              <a:ext uri="{FF2B5EF4-FFF2-40B4-BE49-F238E27FC236}">
                <a16:creationId xmlns:a16="http://schemas.microsoft.com/office/drawing/2014/main" id="{7F1BF23D-E709-4BE7-8317-1FF0C86EB71F}"/>
              </a:ext>
            </a:extLst>
          </p:cNvPr>
          <p:cNvSpPr/>
          <p:nvPr/>
        </p:nvSpPr>
        <p:spPr>
          <a:xfrm>
            <a:off x="5052160" y="5269880"/>
            <a:ext cx="1447800" cy="762000"/>
          </a:xfrm>
          <a:custGeom>
            <a:avLst/>
            <a:gdLst>
              <a:gd name="connsiteX0" fmla="*/ 0 w 682283"/>
              <a:gd name="connsiteY0" fmla="*/ 717452 h 724486"/>
              <a:gd name="connsiteX1" fmla="*/ 70339 w 682283"/>
              <a:gd name="connsiteY1" fmla="*/ 696351 h 724486"/>
              <a:gd name="connsiteX2" fmla="*/ 84407 w 682283"/>
              <a:gd name="connsiteY2" fmla="*/ 675249 h 724486"/>
              <a:gd name="connsiteX3" fmla="*/ 112542 w 682283"/>
              <a:gd name="connsiteY3" fmla="*/ 590843 h 724486"/>
              <a:gd name="connsiteX4" fmla="*/ 119576 w 682283"/>
              <a:gd name="connsiteY4" fmla="*/ 569742 h 724486"/>
              <a:gd name="connsiteX5" fmla="*/ 126610 w 682283"/>
              <a:gd name="connsiteY5" fmla="*/ 548640 h 724486"/>
              <a:gd name="connsiteX6" fmla="*/ 133643 w 682283"/>
              <a:gd name="connsiteY6" fmla="*/ 506437 h 724486"/>
              <a:gd name="connsiteX7" fmla="*/ 140677 w 682283"/>
              <a:gd name="connsiteY7" fmla="*/ 457200 h 724486"/>
              <a:gd name="connsiteX8" fmla="*/ 147711 w 682283"/>
              <a:gd name="connsiteY8" fmla="*/ 422031 h 724486"/>
              <a:gd name="connsiteX9" fmla="*/ 154745 w 682283"/>
              <a:gd name="connsiteY9" fmla="*/ 393896 h 724486"/>
              <a:gd name="connsiteX10" fmla="*/ 168813 w 682283"/>
              <a:gd name="connsiteY10" fmla="*/ 316523 h 724486"/>
              <a:gd name="connsiteX11" fmla="*/ 175847 w 682283"/>
              <a:gd name="connsiteY11" fmla="*/ 295422 h 724486"/>
              <a:gd name="connsiteX12" fmla="*/ 189914 w 682283"/>
              <a:gd name="connsiteY12" fmla="*/ 274320 h 724486"/>
              <a:gd name="connsiteX13" fmla="*/ 211016 w 682283"/>
              <a:gd name="connsiteY13" fmla="*/ 225083 h 724486"/>
              <a:gd name="connsiteX14" fmla="*/ 225083 w 682283"/>
              <a:gd name="connsiteY14" fmla="*/ 182880 h 724486"/>
              <a:gd name="connsiteX15" fmla="*/ 239151 w 682283"/>
              <a:gd name="connsiteY15" fmla="*/ 140677 h 724486"/>
              <a:gd name="connsiteX16" fmla="*/ 260253 w 682283"/>
              <a:gd name="connsiteY16" fmla="*/ 56271 h 724486"/>
              <a:gd name="connsiteX17" fmla="*/ 267287 w 682283"/>
              <a:gd name="connsiteY17" fmla="*/ 35169 h 724486"/>
              <a:gd name="connsiteX18" fmla="*/ 274320 w 682283"/>
              <a:gd name="connsiteY18" fmla="*/ 14068 h 724486"/>
              <a:gd name="connsiteX19" fmla="*/ 316523 w 682283"/>
              <a:gd name="connsiteY19" fmla="*/ 0 h 724486"/>
              <a:gd name="connsiteX20" fmla="*/ 337625 w 682283"/>
              <a:gd name="connsiteY20" fmla="*/ 7034 h 724486"/>
              <a:gd name="connsiteX21" fmla="*/ 344659 w 682283"/>
              <a:gd name="connsiteY21" fmla="*/ 28136 h 724486"/>
              <a:gd name="connsiteX22" fmla="*/ 379828 w 682283"/>
              <a:gd name="connsiteY22" fmla="*/ 63305 h 724486"/>
              <a:gd name="connsiteX23" fmla="*/ 393896 w 682283"/>
              <a:gd name="connsiteY23" fmla="*/ 84406 h 724486"/>
              <a:gd name="connsiteX24" fmla="*/ 407963 w 682283"/>
              <a:gd name="connsiteY24" fmla="*/ 126609 h 724486"/>
              <a:gd name="connsiteX25" fmla="*/ 429065 w 682283"/>
              <a:gd name="connsiteY25" fmla="*/ 168812 h 724486"/>
              <a:gd name="connsiteX26" fmla="*/ 443133 w 682283"/>
              <a:gd name="connsiteY26" fmla="*/ 189914 h 724486"/>
              <a:gd name="connsiteX27" fmla="*/ 457200 w 682283"/>
              <a:gd name="connsiteY27" fmla="*/ 260252 h 724486"/>
              <a:gd name="connsiteX28" fmla="*/ 471268 w 682283"/>
              <a:gd name="connsiteY28" fmla="*/ 316523 h 724486"/>
              <a:gd name="connsiteX29" fmla="*/ 478302 w 682283"/>
              <a:gd name="connsiteY29" fmla="*/ 337625 h 724486"/>
              <a:gd name="connsiteX30" fmla="*/ 485336 w 682283"/>
              <a:gd name="connsiteY30" fmla="*/ 379828 h 724486"/>
              <a:gd name="connsiteX31" fmla="*/ 492370 w 682283"/>
              <a:gd name="connsiteY31" fmla="*/ 400929 h 724486"/>
              <a:gd name="connsiteX32" fmla="*/ 499403 w 682283"/>
              <a:gd name="connsiteY32" fmla="*/ 429065 h 724486"/>
              <a:gd name="connsiteX33" fmla="*/ 506437 w 682283"/>
              <a:gd name="connsiteY33" fmla="*/ 464234 h 724486"/>
              <a:gd name="connsiteX34" fmla="*/ 513471 w 682283"/>
              <a:gd name="connsiteY34" fmla="*/ 485336 h 724486"/>
              <a:gd name="connsiteX35" fmla="*/ 534573 w 682283"/>
              <a:gd name="connsiteY35" fmla="*/ 555674 h 724486"/>
              <a:gd name="connsiteX36" fmla="*/ 541607 w 682283"/>
              <a:gd name="connsiteY36" fmla="*/ 576776 h 724486"/>
              <a:gd name="connsiteX37" fmla="*/ 548640 w 682283"/>
              <a:gd name="connsiteY37" fmla="*/ 597877 h 724486"/>
              <a:gd name="connsiteX38" fmla="*/ 562708 w 682283"/>
              <a:gd name="connsiteY38" fmla="*/ 618979 h 724486"/>
              <a:gd name="connsiteX39" fmla="*/ 583810 w 682283"/>
              <a:gd name="connsiteY39" fmla="*/ 661182 h 724486"/>
              <a:gd name="connsiteX40" fmla="*/ 604911 w 682283"/>
              <a:gd name="connsiteY40" fmla="*/ 675249 h 724486"/>
              <a:gd name="connsiteX41" fmla="*/ 611945 w 682283"/>
              <a:gd name="connsiteY41" fmla="*/ 696351 h 724486"/>
              <a:gd name="connsiteX42" fmla="*/ 654148 w 682283"/>
              <a:gd name="connsiteY42" fmla="*/ 710419 h 724486"/>
              <a:gd name="connsiteX43" fmla="*/ 675250 w 682283"/>
              <a:gd name="connsiteY43" fmla="*/ 717452 h 724486"/>
              <a:gd name="connsiteX44" fmla="*/ 682283 w 682283"/>
              <a:gd name="connsiteY44" fmla="*/ 724486 h 724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682283" h="724486">
                <a:moveTo>
                  <a:pt x="0" y="717452"/>
                </a:moveTo>
                <a:cubicBezTo>
                  <a:pt x="30992" y="713025"/>
                  <a:pt x="49013" y="717677"/>
                  <a:pt x="70339" y="696351"/>
                </a:cubicBezTo>
                <a:cubicBezTo>
                  <a:pt x="76317" y="690373"/>
                  <a:pt x="79718" y="682283"/>
                  <a:pt x="84407" y="675249"/>
                </a:cubicBezTo>
                <a:lnTo>
                  <a:pt x="112542" y="590843"/>
                </a:lnTo>
                <a:lnTo>
                  <a:pt x="119576" y="569742"/>
                </a:lnTo>
                <a:lnTo>
                  <a:pt x="126610" y="548640"/>
                </a:lnTo>
                <a:cubicBezTo>
                  <a:pt x="128954" y="534572"/>
                  <a:pt x="131475" y="520533"/>
                  <a:pt x="133643" y="506437"/>
                </a:cubicBezTo>
                <a:cubicBezTo>
                  <a:pt x="136164" y="490051"/>
                  <a:pt x="137951" y="473553"/>
                  <a:pt x="140677" y="457200"/>
                </a:cubicBezTo>
                <a:cubicBezTo>
                  <a:pt x="142642" y="445407"/>
                  <a:pt x="145117" y="433701"/>
                  <a:pt x="147711" y="422031"/>
                </a:cubicBezTo>
                <a:cubicBezTo>
                  <a:pt x="149808" y="412594"/>
                  <a:pt x="153016" y="403407"/>
                  <a:pt x="154745" y="393896"/>
                </a:cubicBezTo>
                <a:cubicBezTo>
                  <a:pt x="164707" y="339108"/>
                  <a:pt x="156848" y="358400"/>
                  <a:pt x="168813" y="316523"/>
                </a:cubicBezTo>
                <a:cubicBezTo>
                  <a:pt x="170850" y="309394"/>
                  <a:pt x="172531" y="302053"/>
                  <a:pt x="175847" y="295422"/>
                </a:cubicBezTo>
                <a:cubicBezTo>
                  <a:pt x="179628" y="287861"/>
                  <a:pt x="185225" y="281354"/>
                  <a:pt x="189914" y="274320"/>
                </a:cubicBezTo>
                <a:cubicBezTo>
                  <a:pt x="208522" y="199890"/>
                  <a:pt x="183257" y="287542"/>
                  <a:pt x="211016" y="225083"/>
                </a:cubicBezTo>
                <a:cubicBezTo>
                  <a:pt x="217038" y="211532"/>
                  <a:pt x="220394" y="196948"/>
                  <a:pt x="225083" y="182880"/>
                </a:cubicBezTo>
                <a:lnTo>
                  <a:pt x="239151" y="140677"/>
                </a:lnTo>
                <a:cubicBezTo>
                  <a:pt x="248623" y="83846"/>
                  <a:pt x="241675" y="112005"/>
                  <a:pt x="260253" y="56271"/>
                </a:cubicBezTo>
                <a:lnTo>
                  <a:pt x="267287" y="35169"/>
                </a:lnTo>
                <a:cubicBezTo>
                  <a:pt x="269631" y="28135"/>
                  <a:pt x="267286" y="16413"/>
                  <a:pt x="274320" y="14068"/>
                </a:cubicBezTo>
                <a:lnTo>
                  <a:pt x="316523" y="0"/>
                </a:lnTo>
                <a:cubicBezTo>
                  <a:pt x="323557" y="2345"/>
                  <a:pt x="332382" y="1791"/>
                  <a:pt x="337625" y="7034"/>
                </a:cubicBezTo>
                <a:cubicBezTo>
                  <a:pt x="342868" y="12277"/>
                  <a:pt x="341343" y="21504"/>
                  <a:pt x="344659" y="28136"/>
                </a:cubicBezTo>
                <a:cubicBezTo>
                  <a:pt x="356382" y="51581"/>
                  <a:pt x="358728" y="49238"/>
                  <a:pt x="379828" y="63305"/>
                </a:cubicBezTo>
                <a:cubicBezTo>
                  <a:pt x="384517" y="70339"/>
                  <a:pt x="390463" y="76681"/>
                  <a:pt x="393896" y="84406"/>
                </a:cubicBezTo>
                <a:cubicBezTo>
                  <a:pt x="399918" y="97957"/>
                  <a:pt x="399738" y="114271"/>
                  <a:pt x="407963" y="126609"/>
                </a:cubicBezTo>
                <a:cubicBezTo>
                  <a:pt x="448281" y="187086"/>
                  <a:pt x="399943" y="110569"/>
                  <a:pt x="429065" y="168812"/>
                </a:cubicBezTo>
                <a:cubicBezTo>
                  <a:pt x="432846" y="176373"/>
                  <a:pt x="438444" y="182880"/>
                  <a:pt x="443133" y="189914"/>
                </a:cubicBezTo>
                <a:cubicBezTo>
                  <a:pt x="447822" y="213360"/>
                  <a:pt x="451401" y="237056"/>
                  <a:pt x="457200" y="260252"/>
                </a:cubicBezTo>
                <a:cubicBezTo>
                  <a:pt x="461889" y="279009"/>
                  <a:pt x="465154" y="298181"/>
                  <a:pt x="471268" y="316523"/>
                </a:cubicBezTo>
                <a:cubicBezTo>
                  <a:pt x="473613" y="323557"/>
                  <a:pt x="476694" y="330387"/>
                  <a:pt x="478302" y="337625"/>
                </a:cubicBezTo>
                <a:cubicBezTo>
                  <a:pt x="481396" y="351547"/>
                  <a:pt x="482242" y="365906"/>
                  <a:pt x="485336" y="379828"/>
                </a:cubicBezTo>
                <a:cubicBezTo>
                  <a:pt x="486944" y="387066"/>
                  <a:pt x="490333" y="393800"/>
                  <a:pt x="492370" y="400929"/>
                </a:cubicBezTo>
                <a:cubicBezTo>
                  <a:pt x="495026" y="410224"/>
                  <a:pt x="497306" y="419628"/>
                  <a:pt x="499403" y="429065"/>
                </a:cubicBezTo>
                <a:cubicBezTo>
                  <a:pt x="501996" y="440736"/>
                  <a:pt x="503537" y="452636"/>
                  <a:pt x="506437" y="464234"/>
                </a:cubicBezTo>
                <a:cubicBezTo>
                  <a:pt x="508235" y="471427"/>
                  <a:pt x="511434" y="478207"/>
                  <a:pt x="513471" y="485336"/>
                </a:cubicBezTo>
                <a:cubicBezTo>
                  <a:pt x="534732" y="559747"/>
                  <a:pt x="501142" y="455382"/>
                  <a:pt x="534573" y="555674"/>
                </a:cubicBezTo>
                <a:lnTo>
                  <a:pt x="541607" y="576776"/>
                </a:lnTo>
                <a:cubicBezTo>
                  <a:pt x="543951" y="583810"/>
                  <a:pt x="544527" y="591708"/>
                  <a:pt x="548640" y="597877"/>
                </a:cubicBezTo>
                <a:cubicBezTo>
                  <a:pt x="553329" y="604911"/>
                  <a:pt x="558927" y="611418"/>
                  <a:pt x="562708" y="618979"/>
                </a:cubicBezTo>
                <a:cubicBezTo>
                  <a:pt x="574150" y="641862"/>
                  <a:pt x="563652" y="641024"/>
                  <a:pt x="583810" y="661182"/>
                </a:cubicBezTo>
                <a:cubicBezTo>
                  <a:pt x="589787" y="667159"/>
                  <a:pt x="597877" y="670560"/>
                  <a:pt x="604911" y="675249"/>
                </a:cubicBezTo>
                <a:cubicBezTo>
                  <a:pt x="607256" y="682283"/>
                  <a:pt x="605912" y="692041"/>
                  <a:pt x="611945" y="696351"/>
                </a:cubicBezTo>
                <a:cubicBezTo>
                  <a:pt x="624011" y="704970"/>
                  <a:pt x="640080" y="705730"/>
                  <a:pt x="654148" y="710419"/>
                </a:cubicBezTo>
                <a:cubicBezTo>
                  <a:pt x="661182" y="712764"/>
                  <a:pt x="670008" y="712209"/>
                  <a:pt x="675250" y="717452"/>
                </a:cubicBezTo>
                <a:lnTo>
                  <a:pt x="682283" y="724486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/>
          <p:cNvSpPr/>
          <p:nvPr/>
        </p:nvSpPr>
        <p:spPr>
          <a:xfrm>
            <a:off x="5445031" y="2911069"/>
            <a:ext cx="1488543" cy="396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5445031" y="2751463"/>
            <a:ext cx="0" cy="3253012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AE3CDF41-0AF5-4686-852A-6ECD3B333A96}"/>
              </a:ext>
            </a:extLst>
          </p:cNvPr>
          <p:cNvSpPr txBox="1"/>
          <p:nvPr/>
        </p:nvSpPr>
        <p:spPr>
          <a:xfrm>
            <a:off x="1006076" y="3812181"/>
            <a:ext cx="18544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With (for example):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995854" y="4432092"/>
            <a:ext cx="31318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50/1.047115 = 47.75 samples/turn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0B66A3D-3648-46A9-9173-057D0F49AA3F}"/>
              </a:ext>
            </a:extLst>
          </p:cNvPr>
          <p:cNvSpPr txBox="1"/>
          <p:nvPr/>
        </p:nvSpPr>
        <p:spPr>
          <a:xfrm>
            <a:off x="900340" y="505249"/>
            <a:ext cx="3798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Jitter Type 1: Sampling Mismatch Jitter</a:t>
            </a:r>
          </a:p>
        </p:txBody>
      </p:sp>
    </p:spTree>
    <p:extLst>
      <p:ext uri="{BB962C8B-B14F-4D97-AF65-F5344CB8AC3E}">
        <p14:creationId xmlns:p14="http://schemas.microsoft.com/office/powerpoint/2010/main" val="4800089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1163072-9C9F-472B-AD8D-909A023C14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9"/>
          <a:stretch/>
        </p:blipFill>
        <p:spPr bwMode="auto">
          <a:xfrm>
            <a:off x="190500" y="76200"/>
            <a:ext cx="8763000" cy="3226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>
            <a:extLst>
              <a:ext uri="{FF2B5EF4-FFF2-40B4-BE49-F238E27FC236}">
                <a16:creationId xmlns:a16="http://schemas.microsoft.com/office/drawing/2014/main" id="{D41A4AD2-31A4-4381-A46E-AA29302AD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302382"/>
            <a:ext cx="8763000" cy="294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445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/>
          </p:cNvCxnSpPr>
          <p:nvPr/>
        </p:nvCxnSpPr>
        <p:spPr>
          <a:xfrm flipV="1">
            <a:off x="2819400" y="1295401"/>
            <a:ext cx="4774809" cy="339675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075256" y="3238500"/>
            <a:ext cx="0" cy="1219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70209" y="1143000"/>
            <a:ext cx="0" cy="1143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cxnSpLocks/>
            <a:stCxn id="23" idx="2"/>
          </p:cNvCxnSpPr>
          <p:nvPr/>
        </p:nvCxnSpPr>
        <p:spPr>
          <a:xfrm flipH="1">
            <a:off x="4547882" y="2224445"/>
            <a:ext cx="19206" cy="1172169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628461" y="2770163"/>
            <a:ext cx="6694" cy="1295400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307373" y="1790700"/>
            <a:ext cx="0" cy="1066800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934200" y="609600"/>
            <a:ext cx="0" cy="1066800"/>
          </a:xfrm>
          <a:prstGeom prst="straightConnector1">
            <a:avLst/>
          </a:prstGeom>
          <a:ln w="127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921819" y="4878289"/>
            <a:ext cx="0" cy="1143000"/>
          </a:xfrm>
          <a:prstGeom prst="straightConnector1">
            <a:avLst/>
          </a:prstGeom>
          <a:ln w="127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37890" y="2373868"/>
            <a:ext cx="987835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Turn 63/64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67000" y="2895600"/>
            <a:ext cx="816513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ADC n-2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060287" y="1916668"/>
            <a:ext cx="1013602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ADC n-1</a:t>
            </a:r>
          </a:p>
        </p:txBody>
      </p:sp>
      <p:sp>
        <p:nvSpPr>
          <p:cNvPr id="25" name="Oval 24"/>
          <p:cNvSpPr/>
          <p:nvPr/>
        </p:nvSpPr>
        <p:spPr>
          <a:xfrm>
            <a:off x="3608949" y="4126522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3064704" y="4495801"/>
            <a:ext cx="1504026" cy="4099"/>
          </a:xfrm>
          <a:prstGeom prst="line">
            <a:avLst/>
          </a:prstGeom>
          <a:ln w="19050">
            <a:solidFill>
              <a:schemeClr val="accent6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124615" y="4641168"/>
            <a:ext cx="510540" cy="1174"/>
          </a:xfrm>
          <a:prstGeom prst="line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340054" y="4172241"/>
            <a:ext cx="3346" cy="323560"/>
          </a:xfrm>
          <a:prstGeom prst="line">
            <a:avLst/>
          </a:prstGeom>
          <a:ln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4547881" y="3455964"/>
            <a:ext cx="7706" cy="1021077"/>
          </a:xfrm>
          <a:prstGeom prst="line">
            <a:avLst/>
          </a:prstGeom>
          <a:ln w="19050">
            <a:solidFill>
              <a:srgbClr val="00B050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Oval 66"/>
          <p:cNvSpPr/>
          <p:nvPr/>
        </p:nvSpPr>
        <p:spPr>
          <a:xfrm>
            <a:off x="3064704" y="4483490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4545871" y="3430756"/>
            <a:ext cx="45719" cy="45719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2" name="Straight Connector 71"/>
          <p:cNvCxnSpPr/>
          <p:nvPr/>
        </p:nvCxnSpPr>
        <p:spPr>
          <a:xfrm flipH="1">
            <a:off x="3630134" y="4193348"/>
            <a:ext cx="1673" cy="607252"/>
          </a:xfrm>
          <a:prstGeom prst="line">
            <a:avLst/>
          </a:prstGeom>
          <a:ln>
            <a:solidFill>
              <a:schemeClr val="accent6"/>
            </a:solidFill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75" name="Straight Connector 74"/>
          <p:cNvCxnSpPr>
            <a:stCxn id="25" idx="6"/>
          </p:cNvCxnSpPr>
          <p:nvPr/>
        </p:nvCxnSpPr>
        <p:spPr>
          <a:xfrm>
            <a:off x="3654668" y="4149382"/>
            <a:ext cx="907617" cy="2343"/>
          </a:xfrm>
          <a:prstGeom prst="line">
            <a:avLst/>
          </a:prstGeom>
          <a:ln>
            <a:solidFill>
              <a:srgbClr val="00B05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4035254" y="4200042"/>
            <a:ext cx="3048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%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220888" y="4642342"/>
            <a:ext cx="304800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%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592426" y="4553661"/>
            <a:ext cx="58586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% 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= </a:t>
            </a:r>
            <a:r>
              <a:rPr lang="en-US" sz="1200" dirty="0">
                <a:solidFill>
                  <a:srgbClr val="00B050"/>
                </a:solidFill>
              </a:rPr>
              <a:t>%</a:t>
            </a:r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sz="1200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813456" y="1421368"/>
            <a:ext cx="987835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Turn 64/64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440284" y="257880"/>
            <a:ext cx="987835" cy="30777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Turn 65/64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64020" y="4724400"/>
            <a:ext cx="1315597" cy="307777"/>
          </a:xfrm>
          <a:prstGeom prst="rect">
            <a:avLst/>
          </a:prstGeom>
          <a:gradFill>
            <a:gsLst>
              <a:gs pos="0">
                <a:schemeClr val="accent4"/>
              </a:gs>
              <a:gs pos="59000">
                <a:schemeClr val="accent1">
                  <a:tint val="37000"/>
                  <a:satMod val="300000"/>
                </a:schemeClr>
              </a:gs>
              <a:gs pos="100000">
                <a:schemeClr val="accent1">
                  <a:tint val="15000"/>
                  <a:satMod val="350000"/>
                </a:schemeClr>
              </a:gs>
            </a:gsLst>
          </a:gradFill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Turn 0, ADC 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117DF3-E1F5-49B0-A598-BE9CEC373B9E}"/>
              </a:ext>
            </a:extLst>
          </p:cNvPr>
          <p:cNvSpPr txBox="1"/>
          <p:nvPr/>
        </p:nvSpPr>
        <p:spPr>
          <a:xfrm>
            <a:off x="5259564" y="3618183"/>
            <a:ext cx="3369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N</a:t>
            </a:r>
            <a:r>
              <a:rPr lang="en-US" sz="1600" dirty="0"/>
              <a:t> is ring turn number</a:t>
            </a:r>
          </a:p>
          <a:p>
            <a:r>
              <a:rPr lang="en-US" sz="1600" dirty="0">
                <a:solidFill>
                  <a:schemeClr val="accent1"/>
                </a:solidFill>
              </a:rPr>
              <a:t>n</a:t>
            </a:r>
            <a:r>
              <a:rPr lang="en-US" sz="1600" dirty="0"/>
              <a:t> is closest integer number of samples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96EFD15-B47D-4634-8391-96005D467544}"/>
              </a:ext>
            </a:extLst>
          </p:cNvPr>
          <p:cNvSpPr txBox="1"/>
          <p:nvPr/>
        </p:nvSpPr>
        <p:spPr>
          <a:xfrm>
            <a:off x="5505923" y="835223"/>
            <a:ext cx="1013602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ADC n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7A70AE2-8060-4E66-BB6B-D4CCD0A83CC6}"/>
              </a:ext>
            </a:extLst>
          </p:cNvPr>
          <p:cNvCxnSpPr>
            <a:cxnSpLocks/>
          </p:cNvCxnSpPr>
          <p:nvPr/>
        </p:nvCxnSpPr>
        <p:spPr>
          <a:xfrm flipV="1">
            <a:off x="1832377" y="4683368"/>
            <a:ext cx="1000258" cy="712154"/>
          </a:xfrm>
          <a:prstGeom prst="line">
            <a:avLst/>
          </a:prstGeom>
          <a:ln w="25400"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3C70AD0-4E13-4161-A9DF-354349226CFD}"/>
              </a:ext>
            </a:extLst>
          </p:cNvPr>
          <p:cNvCxnSpPr>
            <a:cxnSpLocks/>
          </p:cNvCxnSpPr>
          <p:nvPr/>
        </p:nvCxnSpPr>
        <p:spPr>
          <a:xfrm flipV="1">
            <a:off x="914400" y="5334000"/>
            <a:ext cx="1000258" cy="71215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32514EA-CD4D-4227-9E55-AB0C7E4E33BB}"/>
              </a:ext>
            </a:extLst>
          </p:cNvPr>
          <p:cNvSpPr txBox="1"/>
          <p:nvPr/>
        </p:nvSpPr>
        <p:spPr>
          <a:xfrm>
            <a:off x="749710" y="1143000"/>
            <a:ext cx="2895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ADC data is interpolated to force</a:t>
            </a:r>
          </a:p>
          <a:p>
            <a:r>
              <a:rPr lang="en-US" sz="1600" dirty="0"/>
              <a:t>it to 64 samples per ring turn.</a:t>
            </a:r>
          </a:p>
        </p:txBody>
      </p:sp>
    </p:spTree>
    <p:extLst>
      <p:ext uri="{BB962C8B-B14F-4D97-AF65-F5344CB8AC3E}">
        <p14:creationId xmlns:p14="http://schemas.microsoft.com/office/powerpoint/2010/main" val="1077166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5A7265A9-DB69-4438-9B6D-0062942CAA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" b="-1080"/>
          <a:stretch/>
        </p:blipFill>
        <p:spPr bwMode="auto">
          <a:xfrm>
            <a:off x="266700" y="3413760"/>
            <a:ext cx="8610600" cy="283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>
            <a:extLst>
              <a:ext uri="{FF2B5EF4-FFF2-40B4-BE49-F238E27FC236}">
                <a16:creationId xmlns:a16="http://schemas.microsoft.com/office/drawing/2014/main" id="{F3552157-5936-438B-914E-85994A7B3B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254382"/>
            <a:ext cx="8610600" cy="2946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6D7684-5AC3-4FB6-AF34-73793E49428B}"/>
              </a:ext>
            </a:extLst>
          </p:cNvPr>
          <p:cNvSpPr txBox="1"/>
          <p:nvPr/>
        </p:nvSpPr>
        <p:spPr>
          <a:xfrm>
            <a:off x="4114800" y="32878"/>
            <a:ext cx="679994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Before: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311A1-4360-4A29-9EDF-C2C8DDFC602C}"/>
              </a:ext>
            </a:extLst>
          </p:cNvPr>
          <p:cNvSpPr txBox="1"/>
          <p:nvPr/>
        </p:nvSpPr>
        <p:spPr>
          <a:xfrm>
            <a:off x="4178118" y="3200400"/>
            <a:ext cx="553357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dirty="0"/>
              <a:t>After:</a:t>
            </a:r>
          </a:p>
        </p:txBody>
      </p:sp>
    </p:spTree>
    <p:extLst>
      <p:ext uri="{BB962C8B-B14F-4D97-AF65-F5344CB8AC3E}">
        <p14:creationId xmlns:p14="http://schemas.microsoft.com/office/powerpoint/2010/main" val="30096566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B08C266-B8B2-4C46-90FB-2ADD552512A0}"/>
              </a:ext>
            </a:extLst>
          </p:cNvPr>
          <p:cNvGrpSpPr/>
          <p:nvPr/>
        </p:nvGrpSpPr>
        <p:grpSpPr>
          <a:xfrm>
            <a:off x="152399" y="152400"/>
            <a:ext cx="8839201" cy="5974666"/>
            <a:chOff x="152398" y="197534"/>
            <a:chExt cx="8839201" cy="646623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79DE183-12D0-4E67-8EE5-B20C1065D7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398" y="197534"/>
              <a:ext cx="8839201" cy="6466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299A6BC-57D7-46EC-B35C-022CAC8B020C}"/>
                </a:ext>
              </a:extLst>
            </p:cNvPr>
            <p:cNvSpPr/>
            <p:nvPr/>
          </p:nvSpPr>
          <p:spPr>
            <a:xfrm>
              <a:off x="3050345" y="2590800"/>
              <a:ext cx="457200" cy="381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F1DE5C6-2D4D-429E-8BBB-EC239D6AFD04}"/>
                </a:ext>
              </a:extLst>
            </p:cNvPr>
            <p:cNvSpPr/>
            <p:nvPr/>
          </p:nvSpPr>
          <p:spPr>
            <a:xfrm>
              <a:off x="3050345" y="5791200"/>
              <a:ext cx="457200" cy="381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0520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AC381B3-486D-4EEF-8613-460FC82F92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3079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86C3B4-0B2A-404A-B0EF-6F2667572AFE}"/>
              </a:ext>
            </a:extLst>
          </p:cNvPr>
          <p:cNvSpPr txBox="1"/>
          <p:nvPr/>
        </p:nvSpPr>
        <p:spPr>
          <a:xfrm>
            <a:off x="1752600" y="1371600"/>
            <a:ext cx="6494106" cy="378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Topics: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Facility overview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Old system and requirements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New system topology and functional diagrams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Data compression</a:t>
            </a:r>
          </a:p>
          <a:p>
            <a:pPr marL="285750" marR="0" lvl="0" indent="-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Jitter reduction</a:t>
            </a:r>
          </a:p>
          <a:p>
            <a:pPr marL="285750" lvl="0" indent="-285750" fontAlgn="base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Arial" charset="0"/>
                <a:cs typeface="Arial" charset="0"/>
              </a:rPr>
              <a:t>New capabilities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9472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Oval 49">
            <a:extLst>
              <a:ext uri="{FF2B5EF4-FFF2-40B4-BE49-F238E27FC236}">
                <a16:creationId xmlns:a16="http://schemas.microsoft.com/office/drawing/2014/main" id="{0D7D85A4-AAAA-4C9D-B3A4-074369C044F3}"/>
              </a:ext>
            </a:extLst>
          </p:cNvPr>
          <p:cNvSpPr/>
          <p:nvPr/>
        </p:nvSpPr>
        <p:spPr>
          <a:xfrm>
            <a:off x="1873407" y="3078641"/>
            <a:ext cx="45719" cy="4571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7DFF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1888692" y="1430306"/>
            <a:ext cx="7575" cy="1676400"/>
          </a:xfrm>
          <a:prstGeom prst="straightConnector1">
            <a:avLst/>
          </a:prstGeom>
          <a:ln w="12700">
            <a:solidFill>
              <a:srgbClr val="7DFFB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1732F64-E713-4B17-B747-80BB5D920A1B}"/>
              </a:ext>
            </a:extLst>
          </p:cNvPr>
          <p:cNvCxnSpPr>
            <a:cxnSpLocks/>
          </p:cNvCxnSpPr>
          <p:nvPr/>
        </p:nvCxnSpPr>
        <p:spPr>
          <a:xfrm flipV="1">
            <a:off x="659695" y="1869819"/>
            <a:ext cx="6611134" cy="150650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3804578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5688895" y="3890338"/>
            <a:ext cx="0" cy="1447800"/>
          </a:xfrm>
          <a:prstGeom prst="straightConnector1">
            <a:avLst/>
          </a:prstGeom>
          <a:ln w="127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4762521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846635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1888692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5695681" y="1449225"/>
            <a:ext cx="7968" cy="167640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3" name="Oval 6152"/>
          <p:cNvSpPr/>
          <p:nvPr/>
        </p:nvSpPr>
        <p:spPr>
          <a:xfrm>
            <a:off x="5676806" y="220859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8133D6CB-7FE6-4376-9835-8B2D06CF4743}"/>
              </a:ext>
            </a:extLst>
          </p:cNvPr>
          <p:cNvCxnSpPr>
            <a:cxnSpLocks/>
          </p:cNvCxnSpPr>
          <p:nvPr/>
        </p:nvCxnSpPr>
        <p:spPr>
          <a:xfrm>
            <a:off x="921700" y="3728974"/>
            <a:ext cx="3814596" cy="0"/>
          </a:xfrm>
          <a:prstGeom prst="straightConnector1">
            <a:avLst/>
          </a:prstGeom>
          <a:ln w="44450" cmpd="dbl">
            <a:solidFill>
              <a:srgbClr val="C00000"/>
            </a:solidFill>
            <a:headEnd type="triangl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08E8DB0-95AC-4488-8EAA-82018F852A24}"/>
              </a:ext>
            </a:extLst>
          </p:cNvPr>
          <p:cNvSpPr txBox="1"/>
          <p:nvPr/>
        </p:nvSpPr>
        <p:spPr>
          <a:xfrm>
            <a:off x="1873406" y="3352800"/>
            <a:ext cx="1670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Trigger Window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FF1A1B-7CFE-4E3E-B7AA-DC4DBCF167CE}"/>
              </a:ext>
            </a:extLst>
          </p:cNvPr>
          <p:cNvSpPr txBox="1"/>
          <p:nvPr/>
        </p:nvSpPr>
        <p:spPr>
          <a:xfrm>
            <a:off x="2866194" y="1110292"/>
            <a:ext cx="19094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B050"/>
                </a:solidFill>
              </a:rPr>
              <a:t>50 MHz ADC Clock</a:t>
            </a:r>
          </a:p>
          <a:p>
            <a:pPr algn="ctr"/>
            <a:r>
              <a:rPr lang="en-US" sz="1200" dirty="0">
                <a:solidFill>
                  <a:srgbClr val="00B050"/>
                </a:solidFill>
              </a:rPr>
              <a:t>(20 nS)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46279-B643-4A6D-9EC8-68EAC6FC5F8C}"/>
              </a:ext>
            </a:extLst>
          </p:cNvPr>
          <p:cNvSpPr txBox="1"/>
          <p:nvPr/>
        </p:nvSpPr>
        <p:spPr>
          <a:xfrm>
            <a:off x="2172058" y="5355291"/>
            <a:ext cx="227209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4"/>
                </a:solidFill>
              </a:rPr>
              <a:t>200 MHz Trigger Clock</a:t>
            </a:r>
          </a:p>
          <a:p>
            <a:pPr algn="ctr"/>
            <a:r>
              <a:rPr lang="en-US" sz="1200" dirty="0">
                <a:solidFill>
                  <a:schemeClr val="accent4"/>
                </a:solidFill>
              </a:rPr>
              <a:t>(5 nS)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79B05D-CB2C-4C7A-BA88-BC3ED44DC3B5}"/>
              </a:ext>
            </a:extLst>
          </p:cNvPr>
          <p:cNvSpPr txBox="1"/>
          <p:nvPr/>
        </p:nvSpPr>
        <p:spPr>
          <a:xfrm>
            <a:off x="1601370" y="44434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7BD976-A868-4551-BFAD-AB2188EB0B21}"/>
              </a:ext>
            </a:extLst>
          </p:cNvPr>
          <p:cNvSpPr txBox="1"/>
          <p:nvPr/>
        </p:nvSpPr>
        <p:spPr>
          <a:xfrm>
            <a:off x="2554356" y="44468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17C21F-0212-40CB-8109-1CB349694540}"/>
              </a:ext>
            </a:extLst>
          </p:cNvPr>
          <p:cNvSpPr txBox="1"/>
          <p:nvPr/>
        </p:nvSpPr>
        <p:spPr>
          <a:xfrm>
            <a:off x="3507342" y="44434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118631-5C4F-4074-B541-40A480EC330E}"/>
              </a:ext>
            </a:extLst>
          </p:cNvPr>
          <p:cNvSpPr txBox="1"/>
          <p:nvPr/>
        </p:nvSpPr>
        <p:spPr>
          <a:xfrm>
            <a:off x="4460328" y="44510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</a:rPr>
              <a:t>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FED8158-938F-43E9-97D8-2CDF35761729}"/>
              </a:ext>
            </a:extLst>
          </p:cNvPr>
          <p:cNvCxnSpPr>
            <a:stCxn id="50" idx="6"/>
          </p:cNvCxnSpPr>
          <p:nvPr/>
        </p:nvCxnSpPr>
        <p:spPr>
          <a:xfrm flipV="1">
            <a:off x="1919126" y="3078641"/>
            <a:ext cx="3776555" cy="2286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AFCA0CF6-C5C6-4993-9D45-62248B1C97FD}"/>
              </a:ext>
            </a:extLst>
          </p:cNvPr>
          <p:cNvSpPr/>
          <p:nvPr/>
        </p:nvSpPr>
        <p:spPr>
          <a:xfrm>
            <a:off x="5666035" y="3055423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B66265D-4106-47FD-900C-D9A1CD044B55}"/>
              </a:ext>
            </a:extLst>
          </p:cNvPr>
          <p:cNvCxnSpPr>
            <a:cxnSpLocks/>
          </p:cNvCxnSpPr>
          <p:nvPr/>
        </p:nvCxnSpPr>
        <p:spPr>
          <a:xfrm flipV="1">
            <a:off x="2846635" y="2879147"/>
            <a:ext cx="2842260" cy="242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16F21E-E091-48E5-8868-5DE4890AA3E7}"/>
              </a:ext>
            </a:extLst>
          </p:cNvPr>
          <p:cNvCxnSpPr>
            <a:cxnSpLocks/>
          </p:cNvCxnSpPr>
          <p:nvPr/>
        </p:nvCxnSpPr>
        <p:spPr>
          <a:xfrm flipV="1">
            <a:off x="3807403" y="2666317"/>
            <a:ext cx="1888277" cy="675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E0CE84D-BFC6-4F7B-AD2F-7613FC592194}"/>
              </a:ext>
            </a:extLst>
          </p:cNvPr>
          <p:cNvCxnSpPr>
            <a:cxnSpLocks/>
          </p:cNvCxnSpPr>
          <p:nvPr/>
        </p:nvCxnSpPr>
        <p:spPr>
          <a:xfrm flipV="1">
            <a:off x="4752844" y="2453144"/>
            <a:ext cx="942836" cy="795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2497924-6529-41B9-8F6B-8C3477F8FA43}"/>
              </a:ext>
            </a:extLst>
          </p:cNvPr>
          <p:cNvSpPr txBox="1"/>
          <p:nvPr/>
        </p:nvSpPr>
        <p:spPr>
          <a:xfrm>
            <a:off x="5725461" y="2835605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4B3ABE4-4188-4B90-822A-5FB7BD385E56}"/>
              </a:ext>
            </a:extLst>
          </p:cNvPr>
          <p:cNvSpPr txBox="1"/>
          <p:nvPr/>
        </p:nvSpPr>
        <p:spPr>
          <a:xfrm>
            <a:off x="5714555" y="2424278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3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BEF5095-4986-4EA7-8F07-0EA9578186B9}"/>
              </a:ext>
            </a:extLst>
          </p:cNvPr>
          <p:cNvSpPr txBox="1"/>
          <p:nvPr/>
        </p:nvSpPr>
        <p:spPr>
          <a:xfrm>
            <a:off x="5714555" y="263622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122F08-E717-4EE4-BEBE-358D89C07C3B}"/>
              </a:ext>
            </a:extLst>
          </p:cNvPr>
          <p:cNvSpPr txBox="1"/>
          <p:nvPr/>
        </p:nvSpPr>
        <p:spPr>
          <a:xfrm>
            <a:off x="5720464" y="220909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4"/>
                </a:solidFill>
              </a:rPr>
              <a:t>4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16CA7C4-5FB8-4FD1-BAA0-4403BC3D0C86}"/>
              </a:ext>
            </a:extLst>
          </p:cNvPr>
          <p:cNvSpPr txBox="1"/>
          <p:nvPr/>
        </p:nvSpPr>
        <p:spPr>
          <a:xfrm>
            <a:off x="1434825" y="1147923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7DFFB8"/>
                </a:solidFill>
              </a:rPr>
              <a:t>Sample N-1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5CADA3D-2E0A-45FE-8480-D19C22F2E8FA}"/>
              </a:ext>
            </a:extLst>
          </p:cNvPr>
          <p:cNvSpPr txBox="1"/>
          <p:nvPr/>
        </p:nvSpPr>
        <p:spPr>
          <a:xfrm>
            <a:off x="5192123" y="1147923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</a:rPr>
              <a:t>Sample N</a:t>
            </a:r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DD8F9075-F655-4F15-863F-9C21CDCBFF5B}"/>
              </a:ext>
            </a:extLst>
          </p:cNvPr>
          <p:cNvSpPr/>
          <p:nvPr/>
        </p:nvSpPr>
        <p:spPr>
          <a:xfrm>
            <a:off x="7081178" y="2424278"/>
            <a:ext cx="1600200" cy="776122"/>
          </a:xfrm>
          <a:prstGeom prst="roundRect">
            <a:avLst/>
          </a:prstGeom>
          <a:solidFill>
            <a:srgbClr val="00DA63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50 MHz ADC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8E50730-48B8-4950-BE81-423D2F6DE953}"/>
              </a:ext>
            </a:extLst>
          </p:cNvPr>
          <p:cNvCxnSpPr>
            <a:cxnSpLocks/>
          </p:cNvCxnSpPr>
          <p:nvPr/>
        </p:nvCxnSpPr>
        <p:spPr>
          <a:xfrm flipH="1">
            <a:off x="7846128" y="3200400"/>
            <a:ext cx="302590" cy="0"/>
          </a:xfrm>
          <a:prstGeom prst="straightConnector1">
            <a:avLst/>
          </a:prstGeom>
          <a:ln w="12700">
            <a:solidFill>
              <a:srgbClr val="00B05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AFCED708-F0AA-4CBA-8A54-C7C85AF73E36}"/>
              </a:ext>
            </a:extLst>
          </p:cNvPr>
          <p:cNvSpPr/>
          <p:nvPr/>
        </p:nvSpPr>
        <p:spPr>
          <a:xfrm>
            <a:off x="7084129" y="4038600"/>
            <a:ext cx="1600200" cy="776122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200 MHz Timing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84D52F67-8525-48A3-AD74-114936CB3D2C}"/>
              </a:ext>
            </a:extLst>
          </p:cNvPr>
          <p:cNvCxnSpPr>
            <a:cxnSpLocks/>
          </p:cNvCxnSpPr>
          <p:nvPr/>
        </p:nvCxnSpPr>
        <p:spPr>
          <a:xfrm flipH="1">
            <a:off x="7846129" y="4817839"/>
            <a:ext cx="302590" cy="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FFD1954B-4503-440E-8DF1-C37C32FE74DF}"/>
              </a:ext>
            </a:extLst>
          </p:cNvPr>
          <p:cNvCxnSpPr>
            <a:cxnSpLocks/>
          </p:cNvCxnSpPr>
          <p:nvPr/>
        </p:nvCxnSpPr>
        <p:spPr>
          <a:xfrm flipV="1">
            <a:off x="7902107" y="4918857"/>
            <a:ext cx="1" cy="434142"/>
          </a:xfrm>
          <a:prstGeom prst="straightConnector1">
            <a:avLst/>
          </a:prstGeom>
          <a:ln w="38100" cmpd="dbl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3636384F-D861-43B1-B9D9-DB4D260D7245}"/>
              </a:ext>
            </a:extLst>
          </p:cNvPr>
          <p:cNvSpPr txBox="1"/>
          <p:nvPr/>
        </p:nvSpPr>
        <p:spPr>
          <a:xfrm>
            <a:off x="7084129" y="5334000"/>
            <a:ext cx="1831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SNS Beam Trigger</a:t>
            </a: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166662CA-0D5A-437A-82C7-282551446BEF}"/>
              </a:ext>
            </a:extLst>
          </p:cNvPr>
          <p:cNvCxnSpPr/>
          <p:nvPr/>
        </p:nvCxnSpPr>
        <p:spPr>
          <a:xfrm flipV="1">
            <a:off x="930879" y="3886200"/>
            <a:ext cx="0" cy="1447800"/>
          </a:xfrm>
          <a:prstGeom prst="straightConnector1">
            <a:avLst/>
          </a:prstGeom>
          <a:ln w="127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3A13DBDD-B75A-4359-BDA2-9E61F23BCB0A}"/>
              </a:ext>
            </a:extLst>
          </p:cNvPr>
          <p:cNvCxnSpPr>
            <a:cxnSpLocks/>
          </p:cNvCxnSpPr>
          <p:nvPr/>
        </p:nvCxnSpPr>
        <p:spPr>
          <a:xfrm flipV="1">
            <a:off x="7902107" y="3276600"/>
            <a:ext cx="1" cy="434142"/>
          </a:xfrm>
          <a:prstGeom prst="straightConnector1">
            <a:avLst/>
          </a:prstGeom>
          <a:ln w="38100" cmpd="dbl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>
            <a:extLst>
              <a:ext uri="{FF2B5EF4-FFF2-40B4-BE49-F238E27FC236}">
                <a16:creationId xmlns:a16="http://schemas.microsoft.com/office/drawing/2014/main" id="{FAB27FAB-8A25-4BAA-A6CF-BA993F56ADBB}"/>
              </a:ext>
            </a:extLst>
          </p:cNvPr>
          <p:cNvSpPr txBox="1"/>
          <p:nvPr/>
        </p:nvSpPr>
        <p:spPr>
          <a:xfrm>
            <a:off x="7574751" y="3657600"/>
            <a:ext cx="63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Start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7309FDA-E9F7-4F14-8F64-CBC7ABF98A94}"/>
              </a:ext>
            </a:extLst>
          </p:cNvPr>
          <p:cNvSpPr txBox="1"/>
          <p:nvPr/>
        </p:nvSpPr>
        <p:spPr>
          <a:xfrm>
            <a:off x="990600" y="629897"/>
            <a:ext cx="2604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Jitter Type 2: Trigger Jitter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A8E298B-B69F-496D-9793-D98AF27112A2}"/>
              </a:ext>
            </a:extLst>
          </p:cNvPr>
          <p:cNvCxnSpPr>
            <a:cxnSpLocks/>
          </p:cNvCxnSpPr>
          <p:nvPr/>
        </p:nvCxnSpPr>
        <p:spPr>
          <a:xfrm flipV="1">
            <a:off x="6184347" y="2239458"/>
            <a:ext cx="8106" cy="838824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2E72041-CFEB-4602-83EB-CC8B4B8A7953}"/>
              </a:ext>
            </a:extLst>
          </p:cNvPr>
          <p:cNvCxnSpPr>
            <a:cxnSpLocks/>
          </p:cNvCxnSpPr>
          <p:nvPr/>
        </p:nvCxnSpPr>
        <p:spPr>
          <a:xfrm flipH="1">
            <a:off x="5758973" y="2231457"/>
            <a:ext cx="4594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924D14B-B554-4FB0-8BB5-DA0C1A6B5684}"/>
              </a:ext>
            </a:extLst>
          </p:cNvPr>
          <p:cNvCxnSpPr>
            <a:cxnSpLocks/>
          </p:cNvCxnSpPr>
          <p:nvPr/>
        </p:nvCxnSpPr>
        <p:spPr>
          <a:xfrm flipH="1">
            <a:off x="5748067" y="3078282"/>
            <a:ext cx="459404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1709F1F5-D2E3-4850-87DE-926ED3C6EDE2}"/>
              </a:ext>
            </a:extLst>
          </p:cNvPr>
          <p:cNvSpPr txBox="1"/>
          <p:nvPr/>
        </p:nvSpPr>
        <p:spPr>
          <a:xfrm>
            <a:off x="6198066" y="2526891"/>
            <a:ext cx="4982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Jitter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626A85D-C732-4712-BB98-55E68A04B9B7}"/>
              </a:ext>
            </a:extLst>
          </p:cNvPr>
          <p:cNvSpPr txBox="1"/>
          <p:nvPr/>
        </p:nvSpPr>
        <p:spPr>
          <a:xfrm>
            <a:off x="5413314" y="44510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70DA169D-2762-479B-B20E-803426CEB1EC}"/>
              </a:ext>
            </a:extLst>
          </p:cNvPr>
          <p:cNvSpPr txBox="1"/>
          <p:nvPr/>
        </p:nvSpPr>
        <p:spPr>
          <a:xfrm>
            <a:off x="648384" y="44434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07511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val 64">
            <a:extLst>
              <a:ext uri="{FF2B5EF4-FFF2-40B4-BE49-F238E27FC236}">
                <a16:creationId xmlns:a16="http://schemas.microsoft.com/office/drawing/2014/main" id="{AFCA0CF6-C5C6-4993-9D45-62248B1C97FD}"/>
              </a:ext>
            </a:extLst>
          </p:cNvPr>
          <p:cNvSpPr/>
          <p:nvPr/>
        </p:nvSpPr>
        <p:spPr>
          <a:xfrm>
            <a:off x="6433009" y="3055493"/>
            <a:ext cx="45719" cy="45719"/>
          </a:xfrm>
          <a:prstGeom prst="ellipse">
            <a:avLst/>
          </a:prstGeom>
          <a:solidFill>
            <a:srgbClr val="7DFFB8"/>
          </a:solidFill>
          <a:ln>
            <a:solidFill>
              <a:srgbClr val="7DFFB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" name="Straight Arrow Connector 11"/>
          <p:cNvCxnSpPr>
            <a:cxnSpLocks/>
          </p:cNvCxnSpPr>
          <p:nvPr/>
        </p:nvCxnSpPr>
        <p:spPr>
          <a:xfrm flipV="1">
            <a:off x="2656114" y="1430306"/>
            <a:ext cx="7575" cy="167640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1732F64-E713-4B17-B747-80BB5D920A1B}"/>
              </a:ext>
            </a:extLst>
          </p:cNvPr>
          <p:cNvCxnSpPr>
            <a:cxnSpLocks/>
          </p:cNvCxnSpPr>
          <p:nvPr/>
        </p:nvCxnSpPr>
        <p:spPr>
          <a:xfrm flipV="1">
            <a:off x="1427117" y="1869819"/>
            <a:ext cx="6611134" cy="150650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0D7D85A4-AAAA-4C9D-B3A4-074369C044F3}"/>
              </a:ext>
            </a:extLst>
          </p:cNvPr>
          <p:cNvSpPr/>
          <p:nvPr/>
        </p:nvSpPr>
        <p:spPr>
          <a:xfrm>
            <a:off x="2640829" y="3078641"/>
            <a:ext cx="45719" cy="4571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4572000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6456317" y="3890338"/>
            <a:ext cx="0" cy="1447800"/>
          </a:xfrm>
          <a:prstGeom prst="straightConnector1">
            <a:avLst/>
          </a:prstGeom>
          <a:ln w="127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5529943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614057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656114" y="3886200"/>
            <a:ext cx="0" cy="1447800"/>
          </a:xfrm>
          <a:prstGeom prst="straightConnector1">
            <a:avLst/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 flipV="1">
            <a:off x="6463103" y="1449225"/>
            <a:ext cx="7968" cy="1676400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3" name="Oval 6152"/>
          <p:cNvSpPr/>
          <p:nvPr/>
        </p:nvSpPr>
        <p:spPr>
          <a:xfrm>
            <a:off x="6444228" y="2208598"/>
            <a:ext cx="45719" cy="45719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FF1A1B-7CFE-4E3E-B7AA-DC4DBCF167CE}"/>
              </a:ext>
            </a:extLst>
          </p:cNvPr>
          <p:cNvSpPr txBox="1"/>
          <p:nvPr/>
        </p:nvSpPr>
        <p:spPr>
          <a:xfrm>
            <a:off x="3668821" y="1035117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50 MHz ADC Clock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0146279-B643-4A6D-9EC8-68EAC6FC5F8C}"/>
              </a:ext>
            </a:extLst>
          </p:cNvPr>
          <p:cNvSpPr txBox="1"/>
          <p:nvPr/>
        </p:nvSpPr>
        <p:spPr>
          <a:xfrm>
            <a:off x="3441722" y="5334000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200 MHz Timing Clock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79B05D-CB2C-4C7A-BA88-BC3ED44DC3B5}"/>
              </a:ext>
            </a:extLst>
          </p:cNvPr>
          <p:cNvSpPr txBox="1"/>
          <p:nvPr/>
        </p:nvSpPr>
        <p:spPr>
          <a:xfrm>
            <a:off x="2320892" y="44320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07BD976-A868-4551-BFAD-AB2188EB0B21}"/>
              </a:ext>
            </a:extLst>
          </p:cNvPr>
          <p:cNvSpPr txBox="1"/>
          <p:nvPr/>
        </p:nvSpPr>
        <p:spPr>
          <a:xfrm>
            <a:off x="3257344" y="44320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517C21F-0212-40CB-8109-1CB349694540}"/>
              </a:ext>
            </a:extLst>
          </p:cNvPr>
          <p:cNvSpPr txBox="1"/>
          <p:nvPr/>
        </p:nvSpPr>
        <p:spPr>
          <a:xfrm>
            <a:off x="4193796" y="442868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A118631-5C4F-4074-B541-40A480EC330E}"/>
              </a:ext>
            </a:extLst>
          </p:cNvPr>
          <p:cNvSpPr txBox="1"/>
          <p:nvPr/>
        </p:nvSpPr>
        <p:spPr>
          <a:xfrm>
            <a:off x="5182634" y="443619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FED8158-938F-43E9-97D8-2CDF35761729}"/>
              </a:ext>
            </a:extLst>
          </p:cNvPr>
          <p:cNvCxnSpPr>
            <a:stCxn id="50" idx="6"/>
          </p:cNvCxnSpPr>
          <p:nvPr/>
        </p:nvCxnSpPr>
        <p:spPr>
          <a:xfrm flipV="1">
            <a:off x="2686548" y="3078641"/>
            <a:ext cx="3776555" cy="2286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3B66265D-4106-47FD-900C-D9A1CD044B55}"/>
              </a:ext>
            </a:extLst>
          </p:cNvPr>
          <p:cNvCxnSpPr>
            <a:cxnSpLocks/>
          </p:cNvCxnSpPr>
          <p:nvPr/>
        </p:nvCxnSpPr>
        <p:spPr>
          <a:xfrm flipV="1">
            <a:off x="3614057" y="2879147"/>
            <a:ext cx="2842260" cy="2425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7016F21E-E091-48E5-8868-5DE4890AA3E7}"/>
              </a:ext>
            </a:extLst>
          </p:cNvPr>
          <p:cNvCxnSpPr>
            <a:cxnSpLocks/>
          </p:cNvCxnSpPr>
          <p:nvPr/>
        </p:nvCxnSpPr>
        <p:spPr>
          <a:xfrm flipV="1">
            <a:off x="4574825" y="2666317"/>
            <a:ext cx="1888277" cy="6756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1E0CE84D-BFC6-4F7B-AD2F-7613FC592194}"/>
              </a:ext>
            </a:extLst>
          </p:cNvPr>
          <p:cNvCxnSpPr>
            <a:cxnSpLocks/>
          </p:cNvCxnSpPr>
          <p:nvPr/>
        </p:nvCxnSpPr>
        <p:spPr>
          <a:xfrm flipV="1">
            <a:off x="5520266" y="2453144"/>
            <a:ext cx="942836" cy="7954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2497924-6529-41B9-8F6B-8C3477F8FA43}"/>
              </a:ext>
            </a:extLst>
          </p:cNvPr>
          <p:cNvSpPr txBox="1"/>
          <p:nvPr/>
        </p:nvSpPr>
        <p:spPr>
          <a:xfrm>
            <a:off x="6477857" y="2939433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4B3ABE4-4188-4B90-822A-5FB7BD385E56}"/>
              </a:ext>
            </a:extLst>
          </p:cNvPr>
          <p:cNvSpPr txBox="1"/>
          <p:nvPr/>
        </p:nvSpPr>
        <p:spPr>
          <a:xfrm>
            <a:off x="6477857" y="2524912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BEF5095-4986-4EA7-8F07-0EA9578186B9}"/>
              </a:ext>
            </a:extLst>
          </p:cNvPr>
          <p:cNvSpPr txBox="1"/>
          <p:nvPr/>
        </p:nvSpPr>
        <p:spPr>
          <a:xfrm>
            <a:off x="6485963" y="27406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B122F08-E717-4EE4-BEBE-358D89C07C3B}"/>
              </a:ext>
            </a:extLst>
          </p:cNvPr>
          <p:cNvSpPr txBox="1"/>
          <p:nvPr/>
        </p:nvSpPr>
        <p:spPr>
          <a:xfrm>
            <a:off x="6480895" y="2325947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616CA7C4-5FB8-4FD1-BAA0-4403BC3D0C86}"/>
              </a:ext>
            </a:extLst>
          </p:cNvPr>
          <p:cNvSpPr txBox="1"/>
          <p:nvPr/>
        </p:nvSpPr>
        <p:spPr>
          <a:xfrm>
            <a:off x="2202247" y="1147923"/>
            <a:ext cx="10230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N-1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5CADA3D-2E0A-45FE-8480-D19C22F2E8FA}"/>
              </a:ext>
            </a:extLst>
          </p:cNvPr>
          <p:cNvSpPr txBox="1"/>
          <p:nvPr/>
        </p:nvSpPr>
        <p:spPr>
          <a:xfrm>
            <a:off x="5958734" y="1110292"/>
            <a:ext cx="877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Sample N</a:t>
            </a: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65D871E9-FF86-4700-9B86-485A5746A70A}"/>
              </a:ext>
            </a:extLst>
          </p:cNvPr>
          <p:cNvCxnSpPr/>
          <p:nvPr/>
        </p:nvCxnSpPr>
        <p:spPr>
          <a:xfrm flipV="1">
            <a:off x="1698171" y="3874532"/>
            <a:ext cx="0" cy="1447800"/>
          </a:xfrm>
          <a:prstGeom prst="straightConnector1">
            <a:avLst/>
          </a:prstGeom>
          <a:ln w="127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B841CB1-DBFF-4C5E-A8DD-AE79EDECCE20}"/>
              </a:ext>
            </a:extLst>
          </p:cNvPr>
          <p:cNvCxnSpPr/>
          <p:nvPr/>
        </p:nvCxnSpPr>
        <p:spPr>
          <a:xfrm flipV="1">
            <a:off x="4990208" y="2573084"/>
            <a:ext cx="0" cy="1447800"/>
          </a:xfrm>
          <a:prstGeom prst="straightConnector1">
            <a:avLst/>
          </a:prstGeom>
          <a:ln w="38100" cmpd="dbl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50ECFDC-80B8-4875-8508-E748885AF909}"/>
              </a:ext>
            </a:extLst>
          </p:cNvPr>
          <p:cNvSpPr txBox="1"/>
          <p:nvPr/>
        </p:nvSpPr>
        <p:spPr>
          <a:xfrm>
            <a:off x="4958053" y="3219328"/>
            <a:ext cx="1475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Actual Trigger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D90AE5B-9760-4199-93D1-26666C61C8BC}"/>
              </a:ext>
            </a:extLst>
          </p:cNvPr>
          <p:cNvSpPr/>
          <p:nvPr/>
        </p:nvSpPr>
        <p:spPr>
          <a:xfrm>
            <a:off x="5481863" y="2433393"/>
            <a:ext cx="45719" cy="4571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B4FD135E-2B67-4731-95AE-479F4BED3563}"/>
              </a:ext>
            </a:extLst>
          </p:cNvPr>
          <p:cNvSpPr/>
          <p:nvPr/>
        </p:nvSpPr>
        <p:spPr>
          <a:xfrm>
            <a:off x="6442262" y="2441224"/>
            <a:ext cx="45719" cy="45719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85AAB74-AB13-4178-BC95-13A9AE0EC94D}"/>
              </a:ext>
            </a:extLst>
          </p:cNvPr>
          <p:cNvCxnSpPr>
            <a:cxnSpLocks/>
          </p:cNvCxnSpPr>
          <p:nvPr/>
        </p:nvCxnSpPr>
        <p:spPr>
          <a:xfrm flipH="1" flipV="1">
            <a:off x="6502185" y="2577434"/>
            <a:ext cx="355815" cy="2824"/>
          </a:xfrm>
          <a:prstGeom prst="straightConnector1">
            <a:avLst/>
          </a:prstGeom>
          <a:ln w="12700" cmpd="sng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>
            <a:extLst>
              <a:ext uri="{FF2B5EF4-FFF2-40B4-BE49-F238E27FC236}">
                <a16:creationId xmlns:a16="http://schemas.microsoft.com/office/drawing/2014/main" id="{9EBFA6A0-2D67-4C9E-966A-53D9EAF8C5B7}"/>
              </a:ext>
            </a:extLst>
          </p:cNvPr>
          <p:cNvSpPr/>
          <p:nvPr/>
        </p:nvSpPr>
        <p:spPr>
          <a:xfrm>
            <a:off x="6443969" y="2551122"/>
            <a:ext cx="45719" cy="45719"/>
          </a:xfrm>
          <a:prstGeom prst="ellipse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7268191A-C65D-4A28-A17A-1612F6B88FD7}"/>
              </a:ext>
            </a:extLst>
          </p:cNvPr>
          <p:cNvCxnSpPr>
            <a:cxnSpLocks/>
          </p:cNvCxnSpPr>
          <p:nvPr/>
        </p:nvCxnSpPr>
        <p:spPr>
          <a:xfrm flipH="1" flipV="1">
            <a:off x="6563163" y="2237696"/>
            <a:ext cx="355815" cy="2824"/>
          </a:xfrm>
          <a:prstGeom prst="straightConnector1">
            <a:avLst/>
          </a:prstGeom>
          <a:ln w="12700" cmpd="sng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4">
            <a:extLst>
              <a:ext uri="{FF2B5EF4-FFF2-40B4-BE49-F238E27FC236}">
                <a16:creationId xmlns:a16="http://schemas.microsoft.com/office/drawing/2014/main" id="{DBC51EAC-C111-4766-9C4B-4DF0490700D0}"/>
              </a:ext>
            </a:extLst>
          </p:cNvPr>
          <p:cNvSpPr/>
          <p:nvPr/>
        </p:nvSpPr>
        <p:spPr>
          <a:xfrm>
            <a:off x="4967348" y="2543021"/>
            <a:ext cx="45719" cy="45719"/>
          </a:xfrm>
          <a:prstGeom prst="ellipse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45570FC-F409-42C4-A80E-D843BC1BA90D}"/>
              </a:ext>
            </a:extLst>
          </p:cNvPr>
          <p:cNvSpPr txBox="1"/>
          <p:nvPr/>
        </p:nvSpPr>
        <p:spPr>
          <a:xfrm>
            <a:off x="6140576" y="443905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0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1BDD85E-52D7-43A5-A8CE-73AF7D00445A}"/>
              </a:ext>
            </a:extLst>
          </p:cNvPr>
          <p:cNvSpPr txBox="1"/>
          <p:nvPr/>
        </p:nvSpPr>
        <p:spPr>
          <a:xfrm>
            <a:off x="1396485" y="44320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795977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DECE87B3-3567-4741-A949-471CDD3AED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4" b="1124"/>
          <a:stretch/>
        </p:blipFill>
        <p:spPr>
          <a:xfrm>
            <a:off x="2286000" y="2952340"/>
            <a:ext cx="4343400" cy="3848921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AB28B7B1-DDE7-4835-8FC7-77C8FC5D57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0" t="3980" r="3239" b="13634"/>
          <a:stretch/>
        </p:blipFill>
        <p:spPr bwMode="auto">
          <a:xfrm>
            <a:off x="1798320" y="228600"/>
            <a:ext cx="521208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3475325E-D42A-4189-9C38-73FD720DEE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7" t="27340" r="24733" b="7660"/>
          <a:stretch/>
        </p:blipFill>
        <p:spPr bwMode="auto">
          <a:xfrm>
            <a:off x="1798320" y="1630680"/>
            <a:ext cx="5212080" cy="126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74616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6A9BD3-FC5D-481C-8D7E-4ED04D2905CE}"/>
              </a:ext>
            </a:extLst>
          </p:cNvPr>
          <p:cNvSpPr txBox="1"/>
          <p:nvPr/>
        </p:nvSpPr>
        <p:spPr>
          <a:xfrm>
            <a:off x="3048000" y="1905000"/>
            <a:ext cx="3911648" cy="18651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New Features</a:t>
            </a:r>
            <a:endParaRPr lang="en-US" sz="2000" dirty="0"/>
          </a:p>
          <a:p>
            <a:pPr>
              <a:lnSpc>
                <a:spcPct val="90000"/>
              </a:lnSpc>
            </a:pPr>
            <a:endParaRPr lang="en-US" sz="2000" dirty="0"/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Orbit synthesis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Centroid/Peak phase display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Single turn motion</a:t>
            </a:r>
          </a:p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Combined screen</a:t>
            </a:r>
          </a:p>
        </p:txBody>
      </p:sp>
    </p:spTree>
    <p:extLst>
      <p:ext uri="{BB962C8B-B14F-4D97-AF65-F5344CB8AC3E}">
        <p14:creationId xmlns:p14="http://schemas.microsoft.com/office/powerpoint/2010/main" val="19216832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88DCC7-64C9-42CB-87A6-ABFA28C377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20" t="3980" r="3239" b="13634"/>
          <a:stretch/>
        </p:blipFill>
        <p:spPr bwMode="auto">
          <a:xfrm>
            <a:off x="1752600" y="1794289"/>
            <a:ext cx="6035040" cy="1341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1611BB-939F-4C68-9E96-D91FE043970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2" t="20349" r="40672" b="25380"/>
          <a:stretch/>
        </p:blipFill>
        <p:spPr>
          <a:xfrm>
            <a:off x="1752600" y="4038600"/>
            <a:ext cx="6035040" cy="146304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AF33C0-93D4-44F6-9F71-C929F2270485}"/>
              </a:ext>
            </a:extLst>
          </p:cNvPr>
          <p:cNvSpPr txBox="1"/>
          <p:nvPr/>
        </p:nvSpPr>
        <p:spPr>
          <a:xfrm>
            <a:off x="3886200" y="1452657"/>
            <a:ext cx="198003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Multi Pulse Beam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BB2FC3-089C-443C-ADC1-9CF1EE5B4468}"/>
              </a:ext>
            </a:extLst>
          </p:cNvPr>
          <p:cNvSpPr txBox="1"/>
          <p:nvPr/>
        </p:nvSpPr>
        <p:spPr>
          <a:xfrm>
            <a:off x="2759119" y="3696968"/>
            <a:ext cx="430124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Single Pulse Beam (many Stored Turns)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B123A4-192C-4CDA-A85B-402CB94CCC1A}"/>
              </a:ext>
            </a:extLst>
          </p:cNvPr>
          <p:cNvSpPr txBox="1"/>
          <p:nvPr/>
        </p:nvSpPr>
        <p:spPr>
          <a:xfrm>
            <a:off x="1688380" y="5625271"/>
            <a:ext cx="607089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(Used during tuning to compute “Orbit” of particles in ring)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209424-13AA-46F3-A94F-0ABCB5476C58}"/>
              </a:ext>
            </a:extLst>
          </p:cNvPr>
          <p:cNvSpPr txBox="1"/>
          <p:nvPr/>
        </p:nvSpPr>
        <p:spPr>
          <a:xfrm>
            <a:off x="1504764" y="720281"/>
            <a:ext cx="17491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Orbit Synthesis</a:t>
            </a:r>
          </a:p>
        </p:txBody>
      </p:sp>
    </p:spTree>
    <p:extLst>
      <p:ext uri="{BB962C8B-B14F-4D97-AF65-F5344CB8AC3E}">
        <p14:creationId xmlns:p14="http://schemas.microsoft.com/office/powerpoint/2010/main" val="2628525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480EB00-27EC-4FCA-ABB4-7BDA154611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63410"/>
              </p:ext>
            </p:extLst>
          </p:nvPr>
        </p:nvGraphicFramePr>
        <p:xfrm>
          <a:off x="1178718" y="533400"/>
          <a:ext cx="6786563" cy="5562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77067">
                  <a:extLst>
                    <a:ext uri="{9D8B030D-6E8A-4147-A177-3AD203B41FA5}">
                      <a16:colId xmlns:a16="http://schemas.microsoft.com/office/drawing/2014/main" val="1732228090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3445387119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2616305679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546987211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2079070599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2505596176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3073440444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333709247"/>
                    </a:ext>
                  </a:extLst>
                </a:gridCol>
                <a:gridCol w="723476">
                  <a:extLst>
                    <a:ext uri="{9D8B030D-6E8A-4147-A177-3AD203B41FA5}">
                      <a16:colId xmlns:a16="http://schemas.microsoft.com/office/drawing/2014/main" val="351486771"/>
                    </a:ext>
                  </a:extLst>
                </a:gridCol>
                <a:gridCol w="1117884">
                  <a:extLst>
                    <a:ext uri="{9D8B030D-6E8A-4147-A177-3AD203B41FA5}">
                      <a16:colId xmlns:a16="http://schemas.microsoft.com/office/drawing/2014/main" val="1551688969"/>
                    </a:ext>
                  </a:extLst>
                </a:gridCol>
                <a:gridCol w="558517">
                  <a:extLst>
                    <a:ext uri="{9D8B030D-6E8A-4147-A177-3AD203B41FA5}">
                      <a16:colId xmlns:a16="http://schemas.microsoft.com/office/drawing/2014/main" val="2969775005"/>
                    </a:ext>
                  </a:extLst>
                </a:gridCol>
              </a:tblGrid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M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13599171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BF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14560773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 dirty="0">
                          <a:effectLst/>
                        </a:rPr>
                        <a:t>0</a:t>
                      </a:r>
                      <a:endParaRPr lang="en-US" sz="600" b="0" i="0" u="none" strike="noStrike" dirty="0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BF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69740583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-4</a:t>
                      </a:r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BF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2</a:t>
                      </a:r>
                      <a:endParaRPr lang="en-US" sz="6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1974543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4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-10</a:t>
                      </a:r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-4</a:t>
                      </a:r>
                      <a:endParaRPr lang="en-US" sz="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BF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-1</a:t>
                      </a:r>
                      <a:endParaRPr lang="en-US" sz="6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8517127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u="none" strike="noStrike">
                          <a:effectLst/>
                        </a:rPr>
                        <a:t>5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-6</a:t>
                      </a:r>
                      <a:endParaRPr lang="en-US" sz="6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-10</a:t>
                      </a:r>
                      <a:endParaRPr lang="en-US" sz="600" b="0" i="0" u="none" strike="noStrike">
                        <a:solidFill>
                          <a:srgbClr val="00B0F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-4</a:t>
                      </a:r>
                      <a:endParaRPr lang="en-US" sz="600" b="0" i="0" u="none" strike="noStrike">
                        <a:solidFill>
                          <a:srgbClr val="80808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10</a:t>
                      </a:r>
                      <a:endParaRPr lang="en-US" sz="600" b="0" i="0" u="none" strike="noStrike">
                        <a:solidFill>
                          <a:srgbClr val="BF8F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0</a:t>
                      </a:r>
                      <a:endParaRPr lang="en-US" sz="600" b="0" i="0" u="none" strike="noStrike">
                        <a:solidFill>
                          <a:srgbClr val="7030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u="none" strike="noStrike">
                          <a:effectLst/>
                        </a:rPr>
                        <a:t>-2</a:t>
                      </a:r>
                      <a:endParaRPr lang="en-US" sz="600" b="0" i="0" u="none" strike="noStrike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7837156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36890171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44365698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560278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17333569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23480539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59634592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43659911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16163996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764075585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5870334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32368427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32952465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88773364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5880968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05025404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44067251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76304505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217060512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81456746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44780698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99547123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00181483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36802162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75952699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82326295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580756745"/>
                  </a:ext>
                </a:extLst>
              </a:tr>
              <a:tr h="13475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On1 = Om1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M1 = O11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O11 = M1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551850"/>
                  </a:ext>
                </a:extLst>
              </a:tr>
              <a:tr h="13475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On2 = Om2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M2 = (O12+O21)/2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2*M2 = O12+O21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O12 = 2*M2 - O21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O12 = 2*M2 -     M1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4082426"/>
                  </a:ext>
                </a:extLst>
              </a:tr>
              <a:tr h="237164">
                <a:tc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…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M3 = (O13+O22+O31)/3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3*M3 = O13+O22+O31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O13 = 3*M3-(O22+O31)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O13 = 3*M3 - 2*M2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5483537"/>
                  </a:ext>
                </a:extLst>
              </a:tr>
              <a:tr h="237164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 err="1">
                          <a:effectLst/>
                        </a:rPr>
                        <a:t>Ont</a:t>
                      </a:r>
                      <a:r>
                        <a:rPr lang="en-US" sz="600" u="none" strike="noStrike" dirty="0">
                          <a:effectLst/>
                        </a:rPr>
                        <a:t> = </a:t>
                      </a:r>
                      <a:r>
                        <a:rPr lang="en-US" sz="600" u="none" strike="noStrike" dirty="0" err="1">
                          <a:effectLst/>
                        </a:rPr>
                        <a:t>Omt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M4 = (O14+O23+O32+O41)/4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4*M4 = O14+O23+O32+O41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>
                          <a:effectLst/>
                        </a:rPr>
                        <a:t>O14 = 4*M4-(O23+O32+O41)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>
                          <a:effectLst/>
                        </a:rPr>
                        <a:t>O14 = 4*M4 - 3*M3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0465096"/>
                  </a:ext>
                </a:extLst>
              </a:tr>
              <a:tr h="134753">
                <a:tc>
                  <a:txBody>
                    <a:bodyPr/>
                    <a:lstStyle/>
                    <a:p>
                      <a:pPr algn="ctr" fontAlgn="ctr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61216498"/>
                  </a:ext>
                </a:extLst>
              </a:tr>
              <a:tr h="237164">
                <a:tc gridSpan="9"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 dirty="0">
                          <a:effectLst/>
                        </a:rPr>
                        <a:t>* </a:t>
                      </a:r>
                      <a:r>
                        <a:rPr lang="en-US" sz="600" u="none" strike="noStrike" dirty="0" err="1">
                          <a:effectLst/>
                        </a:rPr>
                        <a:t>Ont</a:t>
                      </a:r>
                      <a:r>
                        <a:rPr lang="en-US" sz="600" u="none" strike="noStrike" dirty="0">
                          <a:effectLst/>
                        </a:rPr>
                        <a:t> is the orbit (position) of the </a:t>
                      </a:r>
                      <a:r>
                        <a:rPr lang="en-US" sz="600" u="none" strike="noStrike" dirty="0" err="1">
                          <a:effectLst/>
                        </a:rPr>
                        <a:t>n'th</a:t>
                      </a:r>
                      <a:r>
                        <a:rPr lang="en-US" sz="600" u="none" strike="noStrike" dirty="0">
                          <a:effectLst/>
                        </a:rPr>
                        <a:t> injected pulse on its </a:t>
                      </a:r>
                      <a:r>
                        <a:rPr lang="en-US" sz="600" u="none" strike="noStrike" dirty="0" err="1">
                          <a:effectLst/>
                        </a:rPr>
                        <a:t>t'th</a:t>
                      </a:r>
                      <a:r>
                        <a:rPr lang="en-US" sz="600" u="none" strike="noStrike" dirty="0">
                          <a:effectLst/>
                        </a:rPr>
                        <a:t> turn around the ring.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O1t = t*M(t) - (t-1)*M(t-1)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35046"/>
                  </a:ext>
                </a:extLst>
              </a:tr>
              <a:tr h="134753">
                <a:tc gridSpan="7">
                  <a:txBody>
                    <a:bodyPr/>
                    <a:lstStyle/>
                    <a:p>
                      <a:pPr algn="l" fontAlgn="ctr"/>
                      <a:r>
                        <a:rPr lang="en-US" sz="600" u="none" strike="noStrike">
                          <a:effectLst/>
                        </a:rPr>
                        <a:t>Mt is the measured agragate position of all mini-pulses on turn t.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08305463"/>
                  </a:ext>
                </a:extLst>
              </a:tr>
            </a:tbl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361B5FC-7648-48C5-9D84-16DDB94E051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8439780"/>
              </p:ext>
            </p:extLst>
          </p:nvPr>
        </p:nvGraphicFramePr>
        <p:xfrm>
          <a:off x="1191970" y="1371598"/>
          <a:ext cx="6205537" cy="350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B5EACED8-E7B4-4575-B81F-18B5F11744AB}"/>
              </a:ext>
            </a:extLst>
          </p:cNvPr>
          <p:cNvSpPr txBox="1"/>
          <p:nvPr/>
        </p:nvSpPr>
        <p:spPr>
          <a:xfrm>
            <a:off x="914400" y="862867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Turn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A0027C-240C-4966-8A99-FDCDEFEAE017}"/>
              </a:ext>
            </a:extLst>
          </p:cNvPr>
          <p:cNvSpPr txBox="1"/>
          <p:nvPr/>
        </p:nvSpPr>
        <p:spPr>
          <a:xfrm>
            <a:off x="2667000" y="301704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Pulse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3A38E0-DDB8-48FA-858A-8B663E5B7638}"/>
              </a:ext>
            </a:extLst>
          </p:cNvPr>
          <p:cNvSpPr txBox="1"/>
          <p:nvPr/>
        </p:nvSpPr>
        <p:spPr>
          <a:xfrm>
            <a:off x="4343400" y="301704"/>
            <a:ext cx="7521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Measured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011082-5A07-4E99-A2F9-80A709B42470}"/>
              </a:ext>
            </a:extLst>
          </p:cNvPr>
          <p:cNvSpPr txBox="1"/>
          <p:nvPr/>
        </p:nvSpPr>
        <p:spPr>
          <a:xfrm>
            <a:off x="5715000" y="254600"/>
            <a:ext cx="2903359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Single Pulse Orbit De-Convolution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369757-9880-4037-8B8F-850BA1E34324}"/>
              </a:ext>
            </a:extLst>
          </p:cNvPr>
          <p:cNvSpPr txBox="1"/>
          <p:nvPr/>
        </p:nvSpPr>
        <p:spPr>
          <a:xfrm>
            <a:off x="787692" y="3001087"/>
            <a:ext cx="4042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Pos</a:t>
            </a:r>
          </a:p>
        </p:txBody>
      </p:sp>
    </p:spTree>
    <p:extLst>
      <p:ext uri="{BB962C8B-B14F-4D97-AF65-F5344CB8AC3E}">
        <p14:creationId xmlns:p14="http://schemas.microsoft.com/office/powerpoint/2010/main" val="38327671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41D4E199-8740-482C-BE89-168586EFC7B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809890"/>
              </p:ext>
            </p:extLst>
          </p:nvPr>
        </p:nvGraphicFramePr>
        <p:xfrm>
          <a:off x="1454943" y="304800"/>
          <a:ext cx="6253163" cy="1958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D8CF920E-C093-4289-AEA0-33D577F11F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108945"/>
              </p:ext>
            </p:extLst>
          </p:nvPr>
        </p:nvGraphicFramePr>
        <p:xfrm>
          <a:off x="1454942" y="2132706"/>
          <a:ext cx="6253163" cy="19523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A71BC850-F729-41DB-9CD2-9892CD7C70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95" b="37010"/>
          <a:stretch/>
        </p:blipFill>
        <p:spPr>
          <a:xfrm>
            <a:off x="762000" y="4025894"/>
            <a:ext cx="7867283" cy="179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68583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5E09FAF6-2B00-4A97-B43C-F3C34E886A32}"/>
              </a:ext>
            </a:extLst>
          </p:cNvPr>
          <p:cNvGrpSpPr/>
          <p:nvPr/>
        </p:nvGrpSpPr>
        <p:grpSpPr>
          <a:xfrm>
            <a:off x="2405197" y="137160"/>
            <a:ext cx="5181600" cy="5974080"/>
            <a:chOff x="3243397" y="596406"/>
            <a:chExt cx="5181600" cy="6291968"/>
          </a:xfrm>
        </p:grpSpPr>
        <p:pic>
          <p:nvPicPr>
            <p:cNvPr id="3" name="Picture 2" descr="A screenshot of a computer&#10;&#10;Description generated with high confidence">
              <a:extLst>
                <a:ext uri="{FF2B5EF4-FFF2-40B4-BE49-F238E27FC236}">
                  <a16:creationId xmlns:a16="http://schemas.microsoft.com/office/drawing/2014/main" id="{485FCA02-B7FB-42B5-926D-FD1E43A49C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45" b="-533"/>
            <a:stretch/>
          </p:blipFill>
          <p:spPr>
            <a:xfrm>
              <a:off x="3505200" y="1013730"/>
              <a:ext cx="4657994" cy="5874644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F25A4AD-7A83-4678-BD8F-9054907293AE}"/>
                </a:ext>
              </a:extLst>
            </p:cNvPr>
            <p:cNvSpPr txBox="1"/>
            <p:nvPr/>
          </p:nvSpPr>
          <p:spPr>
            <a:xfrm>
              <a:off x="3243397" y="596406"/>
              <a:ext cx="5181600" cy="30146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400" dirty="0"/>
                <a:t>Centroid Phase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970328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2270576A-8C30-42EA-BDFC-894D176224A5}"/>
              </a:ext>
            </a:extLst>
          </p:cNvPr>
          <p:cNvGrpSpPr/>
          <p:nvPr/>
        </p:nvGrpSpPr>
        <p:grpSpPr>
          <a:xfrm>
            <a:off x="76199" y="533400"/>
            <a:ext cx="8921801" cy="5334000"/>
            <a:chOff x="76199" y="533400"/>
            <a:chExt cx="8921801" cy="5334000"/>
          </a:xfrm>
        </p:grpSpPr>
        <p:pic>
          <p:nvPicPr>
            <p:cNvPr id="3" name="Picture 2" descr="A screen shot of a computer&#10;&#10;Description generated with very high confidence">
              <a:extLst>
                <a:ext uri="{FF2B5EF4-FFF2-40B4-BE49-F238E27FC236}">
                  <a16:creationId xmlns:a16="http://schemas.microsoft.com/office/drawing/2014/main" id="{EDB1E6D8-6C2B-4C60-ACF1-B5425074D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99" y="609600"/>
              <a:ext cx="8921801" cy="5257800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708CFBB-F372-44B1-8E93-5CAB4D631443}"/>
                </a:ext>
              </a:extLst>
            </p:cNvPr>
            <p:cNvSpPr txBox="1"/>
            <p:nvPr/>
          </p:nvSpPr>
          <p:spPr>
            <a:xfrm>
              <a:off x="76200" y="533400"/>
              <a:ext cx="8851999" cy="3416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dirty="0"/>
                <a:t>Single Turn Position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874931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writing implement, stationary&#10;&#10;Description generated with very high confidence">
            <a:extLst>
              <a:ext uri="{FF2B5EF4-FFF2-40B4-BE49-F238E27FC236}">
                <a16:creationId xmlns:a16="http://schemas.microsoft.com/office/drawing/2014/main" id="{4D959954-D0AE-4F69-85CC-FDCECAFB26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914400"/>
            <a:ext cx="9067800" cy="4953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ABA7BA-8676-4672-8ED4-1DA847B9E32F}"/>
              </a:ext>
            </a:extLst>
          </p:cNvPr>
          <p:cNvSpPr txBox="1"/>
          <p:nvPr/>
        </p:nvSpPr>
        <p:spPr>
          <a:xfrm>
            <a:off x="64455" y="743584"/>
            <a:ext cx="9003345" cy="3416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Position and Swing Bars</a:t>
            </a:r>
          </a:p>
        </p:txBody>
      </p:sp>
    </p:spTree>
    <p:extLst>
      <p:ext uri="{BB962C8B-B14F-4D97-AF65-F5344CB8AC3E}">
        <p14:creationId xmlns:p14="http://schemas.microsoft.com/office/powerpoint/2010/main" val="1905949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C9289B-DF0F-4356-AB46-7F45F13B2A92}"/>
              </a:ext>
            </a:extLst>
          </p:cNvPr>
          <p:cNvGrpSpPr/>
          <p:nvPr/>
        </p:nvGrpSpPr>
        <p:grpSpPr>
          <a:xfrm>
            <a:off x="990600" y="980749"/>
            <a:ext cx="6896100" cy="4581851"/>
            <a:chOff x="172870" y="669175"/>
            <a:chExt cx="8839200" cy="572293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797B8DA-C080-4BDE-8B00-E907EBD538C5}"/>
                </a:ext>
              </a:extLst>
            </p:cNvPr>
            <p:cNvGrpSpPr/>
            <p:nvPr/>
          </p:nvGrpSpPr>
          <p:grpSpPr>
            <a:xfrm>
              <a:off x="172870" y="669175"/>
              <a:ext cx="8839200" cy="5722937"/>
              <a:chOff x="152400" y="677863"/>
              <a:chExt cx="8991600" cy="5438775"/>
            </a:xfrm>
          </p:grpSpPr>
          <p:pic>
            <p:nvPicPr>
              <p:cNvPr id="14" name="Picture 2" descr="ring detailed">
                <a:extLst>
                  <a:ext uri="{FF2B5EF4-FFF2-40B4-BE49-F238E27FC236}">
                    <a16:creationId xmlns:a16="http://schemas.microsoft.com/office/drawing/2014/main" id="{EED1E8E0-D599-413E-831E-65A821A769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0625" y="677863"/>
                <a:ext cx="4143375" cy="3140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" name="Line 3">
                <a:extLst>
                  <a:ext uri="{FF2B5EF4-FFF2-40B4-BE49-F238E27FC236}">
                    <a16:creationId xmlns:a16="http://schemas.microsoft.com/office/drawing/2014/main" id="{D823198A-E14A-4E20-977D-C303A14A4C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4988" y="3086100"/>
                <a:ext cx="4768850" cy="158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/>
                <a:endParaRPr lang="en-US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6" name="Text Box 6">
                <a:extLst>
                  <a:ext uri="{FF2B5EF4-FFF2-40B4-BE49-F238E27FC236}">
                    <a16:creationId xmlns:a16="http://schemas.microsoft.com/office/drawing/2014/main" id="{4FCACD2D-4A4F-4015-A8E7-B2BC435194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303462" y="1536478"/>
                <a:ext cx="1447800" cy="643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</a:pPr>
                <a:r>
                  <a:rPr lang="en-US" altLang="en-US" sz="1350" dirty="0">
                    <a:solidFill>
                      <a:srgbClr val="4472C4"/>
                    </a:solidFill>
                    <a:ea typeface="ＭＳ Ｐゴシック" pitchFamily="34" charset="-128"/>
                  </a:rPr>
                  <a:t>1 GeV LINAC</a:t>
                </a:r>
                <a:endParaRPr lang="en-US" altLang="en-US" sz="1200" dirty="0">
                  <a:solidFill>
                    <a:srgbClr val="4472C4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7" name="Text Box 7">
                <a:extLst>
                  <a:ext uri="{FF2B5EF4-FFF2-40B4-BE49-F238E27FC236}">
                    <a16:creationId xmlns:a16="http://schemas.microsoft.com/office/drawing/2014/main" id="{3BCBD10D-8D45-4F4D-BE8F-FF1207515DB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2825" y="946150"/>
                <a:ext cx="2362200" cy="8482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</a:pPr>
                <a:r>
                  <a:rPr lang="en-US" altLang="en-US" sz="1350" dirty="0">
                    <a:solidFill>
                      <a:srgbClr val="800040"/>
                    </a:solidFill>
                    <a:ea typeface="ＭＳ Ｐゴシック" pitchFamily="34" charset="-128"/>
                  </a:rPr>
                  <a:t>Accumulator Ring: </a:t>
                </a:r>
                <a:r>
                  <a:rPr lang="en-US" altLang="en-US" sz="1200" dirty="0">
                    <a:solidFill>
                      <a:srgbClr val="800040"/>
                    </a:solidFill>
                    <a:ea typeface="ＭＳ Ｐゴシック" pitchFamily="34" charset="-128"/>
                  </a:rPr>
                  <a:t>compress 1-msec long pulse to ~700 </a:t>
                </a:r>
                <a:r>
                  <a:rPr lang="en-US" altLang="en-US" sz="1200" dirty="0" err="1">
                    <a:solidFill>
                      <a:srgbClr val="800040"/>
                    </a:solidFill>
                    <a:ea typeface="ＭＳ Ｐゴシック" pitchFamily="34" charset="-128"/>
                  </a:rPr>
                  <a:t>nsec</a:t>
                </a:r>
                <a:endParaRPr lang="en-US" altLang="en-US" sz="1200" dirty="0">
                  <a:solidFill>
                    <a:srgbClr val="800040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18" name="Line 8">
                <a:extLst>
                  <a:ext uri="{FF2B5EF4-FFF2-40B4-BE49-F238E27FC236}">
                    <a16:creationId xmlns:a16="http://schemas.microsoft.com/office/drawing/2014/main" id="{2BEB9157-32BA-4E58-9A87-6CF707C2B08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781675" y="1155700"/>
                <a:ext cx="1093788" cy="203200"/>
              </a:xfrm>
              <a:prstGeom prst="line">
                <a:avLst/>
              </a:prstGeom>
              <a:noFill/>
              <a:ln w="19050">
                <a:solidFill>
                  <a:srgbClr val="800040"/>
                </a:solidFill>
                <a:round/>
                <a:headEnd/>
                <a:tailEnd type="stealth" w="sm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defTabSz="685800"/>
                <a:endParaRPr lang="en-US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19" name="Rectangle 9">
                <a:extLst>
                  <a:ext uri="{FF2B5EF4-FFF2-40B4-BE49-F238E27FC236}">
                    <a16:creationId xmlns:a16="http://schemas.microsoft.com/office/drawing/2014/main" id="{071B487A-1C35-4070-8F6E-28557A3564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0964" y="2944813"/>
                <a:ext cx="1897062" cy="255587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endParaRPr lang="en-US" altLang="en-US" sz="1350">
                  <a:solidFill>
                    <a:prstClr val="black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20" name="Rectangle 10">
                <a:extLst>
                  <a:ext uri="{FF2B5EF4-FFF2-40B4-BE49-F238E27FC236}">
                    <a16:creationId xmlns:a16="http://schemas.microsoft.com/office/drawing/2014/main" id="{00949049-25AF-464B-AA93-75D775B3FA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7888" y="2290762"/>
                <a:ext cx="768573" cy="260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7865" tIns="33338" rIns="67865" bIns="333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r>
                  <a:rPr lang="en-US" altLang="en-US" sz="900">
                    <a:solidFill>
                      <a:prstClr val="black"/>
                    </a:solidFill>
                    <a:ea typeface="ＭＳ Ｐゴシック" pitchFamily="34" charset="-128"/>
                  </a:rPr>
                  <a:t>2.5 MeV</a:t>
                </a:r>
              </a:p>
            </p:txBody>
          </p:sp>
          <p:sp>
            <p:nvSpPr>
              <p:cNvPr id="21" name="Line 11">
                <a:extLst>
                  <a:ext uri="{FF2B5EF4-FFF2-40B4-BE49-F238E27FC236}">
                    <a16:creationId xmlns:a16="http://schemas.microsoft.com/office/drawing/2014/main" id="{FE6745DE-7FA6-4279-BAA6-FED77F2B37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295400" y="2514600"/>
                <a:ext cx="0" cy="3571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sm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/>
                <a:endParaRPr lang="en-US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2" name="Line 12">
                <a:extLst>
                  <a:ext uri="{FF2B5EF4-FFF2-40B4-BE49-F238E27FC236}">
                    <a16:creationId xmlns:a16="http://schemas.microsoft.com/office/drawing/2014/main" id="{F87D5B65-F4E9-4495-BEAA-84707861C6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219132" y="2438400"/>
                <a:ext cx="0" cy="3571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 type="triangle" w="sm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 defTabSz="685800"/>
                <a:endParaRPr lang="en-US" sz="135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23" name="Rectangle 13">
                <a:extLst>
                  <a:ext uri="{FF2B5EF4-FFF2-40B4-BE49-F238E27FC236}">
                    <a16:creationId xmlns:a16="http://schemas.microsoft.com/office/drawing/2014/main" id="{0A26817A-CF7E-4729-B873-CC9E25648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025" y="2940050"/>
                <a:ext cx="1106488" cy="260350"/>
              </a:xfrm>
              <a:prstGeom prst="rect">
                <a:avLst/>
              </a:prstGeom>
              <a:gradFill rotWithShape="0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50000">
                    <a:schemeClr val="tx2"/>
                  </a:gs>
                  <a:gs pos="100000">
                    <a:schemeClr val="tx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endParaRPr lang="en-US" altLang="en-US" sz="1350">
                  <a:solidFill>
                    <a:prstClr val="black"/>
                  </a:solidFill>
                  <a:ea typeface="ＭＳ Ｐゴシック" pitchFamily="34" charset="-128"/>
                </a:endParaRPr>
              </a:p>
            </p:txBody>
          </p:sp>
          <p:sp>
            <p:nvSpPr>
              <p:cNvPr id="24" name="Rectangle 14">
                <a:extLst>
                  <a:ext uri="{FF2B5EF4-FFF2-40B4-BE49-F238E27FC236}">
                    <a16:creationId xmlns:a16="http://schemas.microsoft.com/office/drawing/2014/main" id="{9ECD8ECD-AB3F-44C5-9B76-DE77EC668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7559" y="2909776"/>
                <a:ext cx="1418862" cy="319308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5399" dir="2700000" algn="ctr" rotWithShape="0">
                  <a:schemeClr val="tx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67865" tIns="33338" rIns="67865" bIns="333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r>
                  <a:rPr lang="en-US" altLang="en-US" sz="1200" dirty="0">
                    <a:solidFill>
                      <a:srgbClr val="F4F4F4"/>
                    </a:solidFill>
                    <a:ea typeface="ＭＳ Ｐゴシック" pitchFamily="34" charset="-128"/>
                  </a:rPr>
                  <a:t>Warm LINAC</a:t>
                </a:r>
              </a:p>
            </p:txBody>
          </p:sp>
          <p:sp>
            <p:nvSpPr>
              <p:cNvPr id="25" name="Rectangle 15">
                <a:extLst>
                  <a:ext uri="{FF2B5EF4-FFF2-40B4-BE49-F238E27FC236}">
                    <a16:creationId xmlns:a16="http://schemas.microsoft.com/office/drawing/2014/main" id="{F8354715-60A2-43C8-AA21-BF9665B93A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400" y="2895600"/>
                <a:ext cx="1295400" cy="333933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25399" dir="2700000" algn="ctr" rotWithShape="0">
                  <a:schemeClr val="tx1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508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7865" tIns="33338" rIns="67865" bIns="333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r>
                  <a:rPr lang="en-US" altLang="en-US" sz="1275">
                    <a:solidFill>
                      <a:srgbClr val="F4F4F4"/>
                    </a:solidFill>
                    <a:ea typeface="ＭＳ Ｐゴシック" pitchFamily="34" charset="-128"/>
                  </a:rPr>
                  <a:t>Front-End</a:t>
                </a:r>
              </a:p>
            </p:txBody>
          </p:sp>
          <p:sp>
            <p:nvSpPr>
              <p:cNvPr id="26" name="Text Box 17">
                <a:extLst>
                  <a:ext uri="{FF2B5EF4-FFF2-40B4-BE49-F238E27FC236}">
                    <a16:creationId xmlns:a16="http://schemas.microsoft.com/office/drawing/2014/main" id="{96B67900-BF77-4DC1-BB63-048FD51627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85114" y="2157414"/>
                <a:ext cx="596900" cy="2339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600">
                    <a:solidFill>
                      <a:srgbClr val="E7E6E6"/>
                    </a:solidFill>
                    <a:ea typeface="ＭＳ Ｐゴシック" pitchFamily="34" charset="-128"/>
                  </a:rPr>
                  <a:t>RTBT</a:t>
                </a:r>
              </a:p>
            </p:txBody>
          </p:sp>
          <p:sp>
            <p:nvSpPr>
              <p:cNvPr id="27" name="Text Box 18">
                <a:extLst>
                  <a:ext uri="{FF2B5EF4-FFF2-40B4-BE49-F238E27FC236}">
                    <a16:creationId xmlns:a16="http://schemas.microsoft.com/office/drawing/2014/main" id="{FAEC5214-D7FE-4AD0-B201-B68702E1FA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67375" y="2708275"/>
                <a:ext cx="596900" cy="2339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600">
                    <a:solidFill>
                      <a:srgbClr val="E7E6E6"/>
                    </a:solidFill>
                    <a:ea typeface="ＭＳ Ｐゴシック" pitchFamily="34" charset="-128"/>
                  </a:rPr>
                  <a:t>HEBT</a:t>
                </a:r>
              </a:p>
            </p:txBody>
          </p:sp>
          <p:sp>
            <p:nvSpPr>
              <p:cNvPr id="28" name="Text Box 19">
                <a:extLst>
                  <a:ext uri="{FF2B5EF4-FFF2-40B4-BE49-F238E27FC236}">
                    <a16:creationId xmlns:a16="http://schemas.microsoft.com/office/drawing/2014/main" id="{BF8978BB-E213-4961-A00B-49F100CF35B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911850" y="1276350"/>
                <a:ext cx="596900" cy="204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450">
                    <a:solidFill>
                      <a:srgbClr val="E7E6E6"/>
                    </a:solidFill>
                    <a:ea typeface="ＭＳ Ｐゴシック" pitchFamily="34" charset="-128"/>
                  </a:rPr>
                  <a:t>Injection</a:t>
                </a:r>
              </a:p>
            </p:txBody>
          </p:sp>
          <p:sp>
            <p:nvSpPr>
              <p:cNvPr id="29" name="Text Box 20">
                <a:extLst>
                  <a:ext uri="{FF2B5EF4-FFF2-40B4-BE49-F238E27FC236}">
                    <a16:creationId xmlns:a16="http://schemas.microsoft.com/office/drawing/2014/main" id="{50D582BA-FFB7-473C-A56C-C3D125B757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554913" y="1276350"/>
                <a:ext cx="596900" cy="204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450">
                    <a:solidFill>
                      <a:srgbClr val="E7E6E6"/>
                    </a:solidFill>
                    <a:ea typeface="ＭＳ Ｐゴシック" pitchFamily="34" charset="-128"/>
                  </a:rPr>
                  <a:t>Extraction</a:t>
                </a:r>
              </a:p>
            </p:txBody>
          </p:sp>
          <p:sp>
            <p:nvSpPr>
              <p:cNvPr id="30" name="Text Box 21">
                <a:extLst>
                  <a:ext uri="{FF2B5EF4-FFF2-40B4-BE49-F238E27FC236}">
                    <a16:creationId xmlns:a16="http://schemas.microsoft.com/office/drawing/2014/main" id="{2FAE70E0-8EEE-4331-B11F-FE6210948EF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05601" y="1676400"/>
                <a:ext cx="596900" cy="2047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450">
                    <a:solidFill>
                      <a:srgbClr val="E7E6E6"/>
                    </a:solidFill>
                    <a:ea typeface="ＭＳ Ｐゴシック" pitchFamily="34" charset="-128"/>
                  </a:rPr>
                  <a:t>RF</a:t>
                </a:r>
              </a:p>
            </p:txBody>
          </p:sp>
          <p:sp>
            <p:nvSpPr>
              <p:cNvPr id="31" name="Text Box 22">
                <a:extLst>
                  <a:ext uri="{FF2B5EF4-FFF2-40B4-BE49-F238E27FC236}">
                    <a16:creationId xmlns:a16="http://schemas.microsoft.com/office/drawing/2014/main" id="{D039120F-038D-477B-AD5E-1C5041CA3C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27800" y="844550"/>
                <a:ext cx="596900" cy="292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>
                  <a:spcBef>
                    <a:spcPct val="50000"/>
                  </a:spcBef>
                </a:pPr>
                <a:r>
                  <a:rPr lang="en-US" altLang="en-US" sz="450">
                    <a:solidFill>
                      <a:srgbClr val="E7E6E6"/>
                    </a:solidFill>
                    <a:ea typeface="ＭＳ Ｐゴシック" pitchFamily="34" charset="-128"/>
                  </a:rPr>
                  <a:t>Collimators</a:t>
                </a:r>
              </a:p>
            </p:txBody>
          </p:sp>
          <p:sp>
            <p:nvSpPr>
              <p:cNvPr id="32" name="Rectangle 23">
                <a:extLst>
                  <a:ext uri="{FF2B5EF4-FFF2-40B4-BE49-F238E27FC236}">
                    <a16:creationId xmlns:a16="http://schemas.microsoft.com/office/drawing/2014/main" id="{3A2ABE10-5820-49DA-B0CE-96F48B512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43689" y="3602038"/>
                <a:ext cx="250555" cy="5849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endParaRPr lang="en-US" altLang="en-US" sz="2400">
                  <a:solidFill>
                    <a:prstClr val="black"/>
                  </a:solidFill>
                  <a:ea typeface="ＭＳ Ｐゴシック" pitchFamily="34" charset="-128"/>
                </a:endParaRPr>
              </a:p>
            </p:txBody>
          </p:sp>
          <p:grpSp>
            <p:nvGrpSpPr>
              <p:cNvPr id="33" name="Group 24">
                <a:extLst>
                  <a:ext uri="{FF2B5EF4-FFF2-40B4-BE49-F238E27FC236}">
                    <a16:creationId xmlns:a16="http://schemas.microsoft.com/office/drawing/2014/main" id="{13E2AB18-D4CB-4C8E-9EFF-7941BB20CCD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9575" y="2852739"/>
                <a:ext cx="5419724" cy="2879726"/>
                <a:chOff x="258" y="1770"/>
                <a:chExt cx="3414" cy="1814"/>
              </a:xfrm>
            </p:grpSpPr>
            <p:sp>
              <p:nvSpPr>
                <p:cNvPr id="82" name="Oval 25">
                  <a:extLst>
                    <a:ext uri="{FF2B5EF4-FFF2-40B4-BE49-F238E27FC236}">
                      <a16:creationId xmlns:a16="http://schemas.microsoft.com/office/drawing/2014/main" id="{2B7F1743-5D83-4DA2-9984-1A9F79EA91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0" y="1770"/>
                  <a:ext cx="222" cy="337"/>
                </a:xfrm>
                <a:prstGeom prst="ellipse">
                  <a:avLst/>
                </a:prstGeom>
                <a:noFill/>
                <a:ln w="28575">
                  <a:solidFill>
                    <a:srgbClr val="800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/>
                  <a:endParaRPr lang="en-US" altLang="en-US" sz="1350">
                    <a:solidFill>
                      <a:prstClr val="black"/>
                    </a:solidFill>
                    <a:ea typeface="ＭＳ Ｐゴシック" pitchFamily="34" charset="-128"/>
                  </a:endParaRPr>
                </a:p>
              </p:txBody>
            </p:sp>
            <p:grpSp>
              <p:nvGrpSpPr>
                <p:cNvPr id="83" name="Group 26">
                  <a:extLst>
                    <a:ext uri="{FF2B5EF4-FFF2-40B4-BE49-F238E27FC236}">
                      <a16:creationId xmlns:a16="http://schemas.microsoft.com/office/drawing/2014/main" id="{E3765857-7BC7-42AF-BEC9-11D0C9E5E5D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58" y="2327"/>
                  <a:ext cx="3042" cy="1257"/>
                  <a:chOff x="276" y="2327"/>
                  <a:chExt cx="3042" cy="1257"/>
                </a:xfrm>
              </p:grpSpPr>
              <p:sp>
                <p:nvSpPr>
                  <p:cNvPr id="85" name="Rectangle 27">
                    <a:extLst>
                      <a:ext uri="{FF2B5EF4-FFF2-40B4-BE49-F238E27FC236}">
                        <a16:creationId xmlns:a16="http://schemas.microsoft.com/office/drawing/2014/main" id="{C84927C7-C7C4-42CA-B2C8-292230EA4F2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4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86" name="Rectangle 28">
                    <a:extLst>
                      <a:ext uri="{FF2B5EF4-FFF2-40B4-BE49-F238E27FC236}">
                        <a16:creationId xmlns:a16="http://schemas.microsoft.com/office/drawing/2014/main" id="{5D853FD6-C75F-4D65-A3DF-8E99517FB6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864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87" name="Rectangle 29">
                    <a:extLst>
                      <a:ext uri="{FF2B5EF4-FFF2-40B4-BE49-F238E27FC236}">
                        <a16:creationId xmlns:a16="http://schemas.microsoft.com/office/drawing/2014/main" id="{BF9A2008-C0D9-4892-80D2-ED4FAF6F94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104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88" name="Rectangle 30">
                    <a:extLst>
                      <a:ext uri="{FF2B5EF4-FFF2-40B4-BE49-F238E27FC236}">
                        <a16:creationId xmlns:a16="http://schemas.microsoft.com/office/drawing/2014/main" id="{7FC325FD-9538-4357-82D8-ED0F8EDCE6E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344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89" name="Rectangle 31">
                    <a:extLst>
                      <a:ext uri="{FF2B5EF4-FFF2-40B4-BE49-F238E27FC236}">
                        <a16:creationId xmlns:a16="http://schemas.microsoft.com/office/drawing/2014/main" id="{66FCE467-A94D-44FE-974C-B392E2839EA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1584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0" name="Line 32">
                    <a:extLst>
                      <a:ext uri="{FF2B5EF4-FFF2-40B4-BE49-F238E27FC236}">
                        <a16:creationId xmlns:a16="http://schemas.microsoft.com/office/drawing/2014/main" id="{3B3041C7-E71B-465B-BBBD-9E6F3890BCC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776" y="3244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1" name="Line 33">
                    <a:extLst>
                      <a:ext uri="{FF2B5EF4-FFF2-40B4-BE49-F238E27FC236}">
                        <a16:creationId xmlns:a16="http://schemas.microsoft.com/office/drawing/2014/main" id="{9B32C278-2B8B-413F-9B6F-D828D71BA3B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829" y="3244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2" name="Rectangle 34">
                    <a:extLst>
                      <a:ext uri="{FF2B5EF4-FFF2-40B4-BE49-F238E27FC236}">
                        <a16:creationId xmlns:a16="http://schemas.microsoft.com/office/drawing/2014/main" id="{E45C4841-65B5-43DD-AB14-654D5184118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3" name="Rectangle 35">
                    <a:extLst>
                      <a:ext uri="{FF2B5EF4-FFF2-40B4-BE49-F238E27FC236}">
                        <a16:creationId xmlns:a16="http://schemas.microsoft.com/office/drawing/2014/main" id="{1FF40E61-5963-404E-9632-7580D8C86B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256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4" name="Rectangle 36">
                    <a:extLst>
                      <a:ext uri="{FF2B5EF4-FFF2-40B4-BE49-F238E27FC236}">
                        <a16:creationId xmlns:a16="http://schemas.microsoft.com/office/drawing/2014/main" id="{698C8592-8405-448D-B9E4-26383A84D6B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5" name="Rectangle 37">
                    <a:extLst>
                      <a:ext uri="{FF2B5EF4-FFF2-40B4-BE49-F238E27FC236}">
                        <a16:creationId xmlns:a16="http://schemas.microsoft.com/office/drawing/2014/main" id="{C23F3EB6-3A4F-4FF2-8327-DA3F89AECFA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6" name="Rectangle 38">
                    <a:extLst>
                      <a:ext uri="{FF2B5EF4-FFF2-40B4-BE49-F238E27FC236}">
                        <a16:creationId xmlns:a16="http://schemas.microsoft.com/office/drawing/2014/main" id="{3C540301-427A-4F74-BDDB-68A700B83F3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956"/>
                    <a:ext cx="144" cy="38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97" name="Line 39">
                    <a:extLst>
                      <a:ext uri="{FF2B5EF4-FFF2-40B4-BE49-F238E27FC236}">
                        <a16:creationId xmlns:a16="http://schemas.microsoft.com/office/drawing/2014/main" id="{1E799DBC-86C9-4558-A65C-32F2D470DAB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864" y="2716"/>
                    <a:ext cx="1" cy="24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8" name="Line 40">
                    <a:extLst>
                      <a:ext uri="{FF2B5EF4-FFF2-40B4-BE49-F238E27FC236}">
                        <a16:creationId xmlns:a16="http://schemas.microsoft.com/office/drawing/2014/main" id="{03D98882-B09C-49F6-AB8F-2F8214A3A3C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2716"/>
                    <a:ext cx="1" cy="24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99" name="Line 41">
                    <a:extLst>
                      <a:ext uri="{FF2B5EF4-FFF2-40B4-BE49-F238E27FC236}">
                        <a16:creationId xmlns:a16="http://schemas.microsoft.com/office/drawing/2014/main" id="{43B545FB-5B02-4A01-BFBB-EADED2708D7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34" y="2812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0" name="Line 42">
                    <a:extLst>
                      <a:ext uri="{FF2B5EF4-FFF2-40B4-BE49-F238E27FC236}">
                        <a16:creationId xmlns:a16="http://schemas.microsoft.com/office/drawing/2014/main" id="{FB591937-D4C3-46EC-9217-30CC4492947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109" y="2807"/>
                    <a:ext cx="240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1" name="Text Box 43">
                    <a:extLst>
                      <a:ext uri="{FF2B5EF4-FFF2-40B4-BE49-F238E27FC236}">
                        <a16:creationId xmlns:a16="http://schemas.microsoft.com/office/drawing/2014/main" id="{153572FE-57BD-48CF-894A-5E945CDA153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32" y="2539"/>
                    <a:ext cx="720" cy="1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900" dirty="0">
                        <a:solidFill>
                          <a:srgbClr val="E7E6E6"/>
                        </a:solidFill>
                        <a:ea typeface="ＭＳ Ｐゴシック" pitchFamily="34" charset="-128"/>
                      </a:rPr>
                      <a:t>945 ns</a:t>
                    </a:r>
                  </a:p>
                </p:txBody>
              </p:sp>
              <p:sp>
                <p:nvSpPr>
                  <p:cNvPr id="102" name="Line 44">
                    <a:extLst>
                      <a:ext uri="{FF2B5EF4-FFF2-40B4-BE49-F238E27FC236}">
                        <a16:creationId xmlns:a16="http://schemas.microsoft.com/office/drawing/2014/main" id="{D29875D4-DD81-4458-8E8E-323695C5191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634" y="3344"/>
                    <a:ext cx="1" cy="213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3" name="Line 45">
                    <a:extLst>
                      <a:ext uri="{FF2B5EF4-FFF2-40B4-BE49-F238E27FC236}">
                        <a16:creationId xmlns:a16="http://schemas.microsoft.com/office/drawing/2014/main" id="{9E4A67C0-D361-4E43-94BE-44CD659167F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130" y="3339"/>
                    <a:ext cx="0" cy="213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4" name="Text Box 46">
                    <a:extLst>
                      <a:ext uri="{FF2B5EF4-FFF2-40B4-BE49-F238E27FC236}">
                        <a16:creationId xmlns:a16="http://schemas.microsoft.com/office/drawing/2014/main" id="{C2A0DCD4-640E-494F-B27B-C742F51EC82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46" y="3400"/>
                    <a:ext cx="1824" cy="1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900">
                        <a:solidFill>
                          <a:srgbClr val="E7E6E6"/>
                        </a:solidFill>
                        <a:ea typeface="ＭＳ Ｐゴシック" pitchFamily="34" charset="-128"/>
                      </a:rPr>
                      <a:t>1 ms macropulse</a:t>
                    </a:r>
                  </a:p>
                </p:txBody>
              </p:sp>
              <p:sp>
                <p:nvSpPr>
                  <p:cNvPr id="105" name="Line 47">
                    <a:extLst>
                      <a:ext uri="{FF2B5EF4-FFF2-40B4-BE49-F238E27FC236}">
                        <a16:creationId xmlns:a16="http://schemas.microsoft.com/office/drawing/2014/main" id="{DC5A3161-18BD-40B3-83F1-D5BCD2F1BAE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624" y="3494"/>
                    <a:ext cx="924" cy="1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6" name="Line 48">
                    <a:extLst>
                      <a:ext uri="{FF2B5EF4-FFF2-40B4-BE49-F238E27FC236}">
                        <a16:creationId xmlns:a16="http://schemas.microsoft.com/office/drawing/2014/main" id="{9616D04C-D42C-477F-B5CE-5F1FA6FA6E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66" y="3494"/>
                    <a:ext cx="749" cy="1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07" name="Text Box 49">
                    <a:extLst>
                      <a:ext uri="{FF2B5EF4-FFF2-40B4-BE49-F238E27FC236}">
                        <a16:creationId xmlns:a16="http://schemas.microsoft.com/office/drawing/2014/main" id="{4374E031-B4CE-4EC4-985E-C5C87A14B3AF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-124" y="2875"/>
                    <a:ext cx="1018" cy="2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1050">
                        <a:solidFill>
                          <a:prstClr val="black"/>
                        </a:solidFill>
                        <a:ea typeface="ＭＳ Ｐゴシック" pitchFamily="34" charset="-128"/>
                      </a:rPr>
                      <a:t>Current</a:t>
                    </a:r>
                    <a:endParaRPr lang="en-US" altLang="en-US">
                      <a:solidFill>
                        <a:prstClr val="black"/>
                      </a:solidFill>
                      <a:latin typeface="Helvetica" pitchFamily="34" charset="0"/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108" name="Text Box 50">
                    <a:extLst>
                      <a:ext uri="{FF2B5EF4-FFF2-40B4-BE49-F238E27FC236}">
                        <a16:creationId xmlns:a16="http://schemas.microsoft.com/office/drawing/2014/main" id="{99BA3C9B-2D77-4E5B-B41D-41D78D9EB86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214" y="2597"/>
                    <a:ext cx="1104" cy="20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1050">
                        <a:solidFill>
                          <a:prstClr val="black"/>
                        </a:solidFill>
                        <a:ea typeface="ＭＳ Ｐゴシック" pitchFamily="34" charset="-128"/>
                      </a:rPr>
                      <a:t>mini-pulse</a:t>
                    </a:r>
                  </a:p>
                </p:txBody>
              </p:sp>
              <p:sp>
                <p:nvSpPr>
                  <p:cNvPr id="109" name="Line 51">
                    <a:extLst>
                      <a:ext uri="{FF2B5EF4-FFF2-40B4-BE49-F238E27FC236}">
                        <a16:creationId xmlns:a16="http://schemas.microsoft.com/office/drawing/2014/main" id="{0667C610-D248-4CE7-95F8-8C9209C5686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04" y="2764"/>
                    <a:ext cx="192" cy="288"/>
                  </a:xfrm>
                  <a:prstGeom prst="line">
                    <a:avLst/>
                  </a:prstGeom>
                  <a:noFill/>
                  <a:ln w="9525">
                    <a:solidFill>
                      <a:schemeClr val="hlink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0" name="Text Box 52">
                    <a:extLst>
                      <a:ext uri="{FF2B5EF4-FFF2-40B4-BE49-F238E27FC236}">
                        <a16:creationId xmlns:a16="http://schemas.microsoft.com/office/drawing/2014/main" id="{15E4DBFE-9BFB-45A2-9C12-A953D068BE4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87" y="2327"/>
                    <a:ext cx="1008" cy="33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1050" dirty="0">
                        <a:solidFill>
                          <a:prstClr val="black"/>
                        </a:solidFill>
                        <a:ea typeface="ＭＳ Ｐゴシック" pitchFamily="34" charset="-128"/>
                      </a:rPr>
                      <a:t>Chopper system makes gaps</a:t>
                    </a:r>
                  </a:p>
                </p:txBody>
              </p:sp>
              <p:sp>
                <p:nvSpPr>
                  <p:cNvPr id="111" name="Line 53">
                    <a:extLst>
                      <a:ext uri="{FF2B5EF4-FFF2-40B4-BE49-F238E27FC236}">
                        <a16:creationId xmlns:a16="http://schemas.microsoft.com/office/drawing/2014/main" id="{FADB0295-F6C2-48AC-8764-5A960DE6EA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296" y="2615"/>
                    <a:ext cx="240" cy="336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2" name="Line 54">
                    <a:extLst>
                      <a:ext uri="{FF2B5EF4-FFF2-40B4-BE49-F238E27FC236}">
                        <a16:creationId xmlns:a16="http://schemas.microsoft.com/office/drawing/2014/main" id="{4773B752-8DAD-49F8-8399-3B2218D4B18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536" y="2668"/>
                    <a:ext cx="96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3" name="Line 55">
                    <a:extLst>
                      <a:ext uri="{FF2B5EF4-FFF2-40B4-BE49-F238E27FC236}">
                        <a16:creationId xmlns:a16="http://schemas.microsoft.com/office/drawing/2014/main" id="{B7EBC693-BC58-4E64-B058-A0ED37AB88F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064" y="2668"/>
                    <a:ext cx="144" cy="2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stealth" w="med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4" name="Line 56">
                    <a:extLst>
                      <a:ext uri="{FF2B5EF4-FFF2-40B4-BE49-F238E27FC236}">
                        <a16:creationId xmlns:a16="http://schemas.microsoft.com/office/drawing/2014/main" id="{C3C989DC-9521-4D21-95EE-AB0865FAA60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" y="2572"/>
                    <a:ext cx="1" cy="76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115" name="Line 57">
                    <a:extLst>
                      <a:ext uri="{FF2B5EF4-FFF2-40B4-BE49-F238E27FC236}">
                        <a16:creationId xmlns:a16="http://schemas.microsoft.com/office/drawing/2014/main" id="{1FBBFB58-F0A4-4810-8821-AF5C590ACFE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0" y="3340"/>
                    <a:ext cx="2832" cy="1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pic>
              <p:nvPicPr>
                <p:cNvPr id="84" name="Picture 58" descr="swoosh1">
                  <a:extLst>
                    <a:ext uri="{FF2B5EF4-FFF2-40B4-BE49-F238E27FC236}">
                      <a16:creationId xmlns:a16="http://schemas.microsoft.com/office/drawing/2014/main" id="{F630220F-255A-4217-91B6-BA0B4F6FACB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736" y="1920"/>
                  <a:ext cx="828" cy="112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grpSp>
            <p:nvGrpSpPr>
              <p:cNvPr id="34" name="Group 59">
                <a:extLst>
                  <a:ext uri="{FF2B5EF4-FFF2-40B4-BE49-F238E27FC236}">
                    <a16:creationId xmlns:a16="http://schemas.microsoft.com/office/drawing/2014/main" id="{567E7956-0237-47C2-89AB-5E21661D696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680076" y="1663700"/>
                <a:ext cx="3284538" cy="4178300"/>
                <a:chOff x="3578" y="1048"/>
                <a:chExt cx="2069" cy="2632"/>
              </a:xfrm>
            </p:grpSpPr>
            <p:sp>
              <p:nvSpPr>
                <p:cNvPr id="59" name="Oval 60">
                  <a:extLst>
                    <a:ext uri="{FF2B5EF4-FFF2-40B4-BE49-F238E27FC236}">
                      <a16:creationId xmlns:a16="http://schemas.microsoft.com/office/drawing/2014/main" id="{F0AF5696-D414-4642-8218-C9511678B6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83" y="1048"/>
                  <a:ext cx="222" cy="337"/>
                </a:xfrm>
                <a:prstGeom prst="ellipse">
                  <a:avLst/>
                </a:prstGeom>
                <a:noFill/>
                <a:ln w="28575">
                  <a:solidFill>
                    <a:srgbClr val="800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/>
                  <a:endParaRPr lang="en-US" altLang="en-US" sz="1350">
                    <a:solidFill>
                      <a:prstClr val="black"/>
                    </a:solidFill>
                    <a:ea typeface="ＭＳ Ｐゴシック" pitchFamily="34" charset="-128"/>
                  </a:endParaRPr>
                </a:p>
              </p:txBody>
            </p:sp>
            <p:grpSp>
              <p:nvGrpSpPr>
                <p:cNvPr id="60" name="Group 61">
                  <a:extLst>
                    <a:ext uri="{FF2B5EF4-FFF2-40B4-BE49-F238E27FC236}">
                      <a16:creationId xmlns:a16="http://schemas.microsoft.com/office/drawing/2014/main" id="{A824D124-A72D-4C08-81B3-109FCE0944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578" y="2397"/>
                  <a:ext cx="2069" cy="1283"/>
                  <a:chOff x="3578" y="2397"/>
                  <a:chExt cx="2069" cy="1283"/>
                </a:xfrm>
              </p:grpSpPr>
              <p:sp>
                <p:nvSpPr>
                  <p:cNvPr id="62" name="Text Box 62">
                    <a:extLst>
                      <a:ext uri="{FF2B5EF4-FFF2-40B4-BE49-F238E27FC236}">
                        <a16:creationId xmlns:a16="http://schemas.microsoft.com/office/drawing/2014/main" id="{FDAF81CE-67D4-4532-B642-4D78469D9D84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178" y="2797"/>
                    <a:ext cx="1018" cy="21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1050">
                        <a:solidFill>
                          <a:prstClr val="black"/>
                        </a:solidFill>
                        <a:latin typeface="Helvetica" pitchFamily="34" charset="0"/>
                        <a:ea typeface="ＭＳ Ｐゴシック" pitchFamily="34" charset="-128"/>
                      </a:rPr>
                      <a:t>Current</a:t>
                    </a:r>
                  </a:p>
                </p:txBody>
              </p:sp>
              <p:sp>
                <p:nvSpPr>
                  <p:cNvPr id="63" name="Rectangle 63">
                    <a:extLst>
                      <a:ext uri="{FF2B5EF4-FFF2-40B4-BE49-F238E27FC236}">
                        <a16:creationId xmlns:a16="http://schemas.microsoft.com/office/drawing/2014/main" id="{05027023-DC83-4A94-9A16-CB57636ED7D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20" y="3358"/>
                    <a:ext cx="96" cy="9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4" name="Rectangle 64">
                    <a:extLst>
                      <a:ext uri="{FF2B5EF4-FFF2-40B4-BE49-F238E27FC236}">
                        <a16:creationId xmlns:a16="http://schemas.microsoft.com/office/drawing/2014/main" id="{E8454DC3-0CF9-4AC0-AE5C-BED853F24C8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164" y="3310"/>
                    <a:ext cx="96" cy="144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5" name="Rectangle 65">
                    <a:extLst>
                      <a:ext uri="{FF2B5EF4-FFF2-40B4-BE49-F238E27FC236}">
                        <a16:creationId xmlns:a16="http://schemas.microsoft.com/office/drawing/2014/main" id="{9FC14CE5-1746-4C8C-935E-EFD6911170B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308" y="3262"/>
                    <a:ext cx="96" cy="19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6" name="Rectangle 66">
                    <a:extLst>
                      <a:ext uri="{FF2B5EF4-FFF2-40B4-BE49-F238E27FC236}">
                        <a16:creationId xmlns:a16="http://schemas.microsoft.com/office/drawing/2014/main" id="{E2B3FC19-ED8D-4CFE-971E-D0A8B47D945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452" y="3214"/>
                    <a:ext cx="96" cy="24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7" name="Rectangle 67">
                    <a:extLst>
                      <a:ext uri="{FF2B5EF4-FFF2-40B4-BE49-F238E27FC236}">
                        <a16:creationId xmlns:a16="http://schemas.microsoft.com/office/drawing/2014/main" id="{9836471B-CE2D-4CE1-A4A7-461650318FE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596" y="3166"/>
                    <a:ext cx="96" cy="28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8" name="Rectangle 68">
                    <a:extLst>
                      <a:ext uri="{FF2B5EF4-FFF2-40B4-BE49-F238E27FC236}">
                        <a16:creationId xmlns:a16="http://schemas.microsoft.com/office/drawing/2014/main" id="{9C0AFB6E-1549-4C97-BCC6-1B5129695A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740" y="3118"/>
                    <a:ext cx="96" cy="336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69" name="Line 69">
                    <a:extLst>
                      <a:ext uri="{FF2B5EF4-FFF2-40B4-BE49-F238E27FC236}">
                        <a16:creationId xmlns:a16="http://schemas.microsoft.com/office/drawing/2014/main" id="{63BB086E-8E02-4C3B-84D1-39323353D9F8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836" y="3358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0" name="Line 70">
                    <a:extLst>
                      <a:ext uri="{FF2B5EF4-FFF2-40B4-BE49-F238E27FC236}">
                        <a16:creationId xmlns:a16="http://schemas.microsoft.com/office/drawing/2014/main" id="{64674DD7-1263-4B0C-B396-D0742D89FF0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884" y="3358"/>
                    <a:ext cx="96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1" name="Rectangle 71">
                    <a:extLst>
                      <a:ext uri="{FF2B5EF4-FFF2-40B4-BE49-F238E27FC236}">
                        <a16:creationId xmlns:a16="http://schemas.microsoft.com/office/drawing/2014/main" id="{41A520A0-CAE4-4BAE-8C83-43DFE6D7108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28" y="2542"/>
                    <a:ext cx="96" cy="91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72" name="Rectangle 72">
                    <a:extLst>
                      <a:ext uri="{FF2B5EF4-FFF2-40B4-BE49-F238E27FC236}">
                        <a16:creationId xmlns:a16="http://schemas.microsoft.com/office/drawing/2014/main" id="{C4104259-4967-474B-891D-4AD37BBCB2D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172" y="2494"/>
                    <a:ext cx="96" cy="960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73" name="Rectangle 73">
                    <a:extLst>
                      <a:ext uri="{FF2B5EF4-FFF2-40B4-BE49-F238E27FC236}">
                        <a16:creationId xmlns:a16="http://schemas.microsoft.com/office/drawing/2014/main" id="{1755BA51-677E-4622-89FD-41040CA51B1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16" y="2446"/>
                    <a:ext cx="96" cy="100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74" name="Line 74">
                    <a:extLst>
                      <a:ext uri="{FF2B5EF4-FFF2-40B4-BE49-F238E27FC236}">
                        <a16:creationId xmlns:a16="http://schemas.microsoft.com/office/drawing/2014/main" id="{1A334202-2397-4ABD-BC86-93B969EE615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85" y="3404"/>
                    <a:ext cx="0" cy="24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5" name="Line 75">
                    <a:extLst>
                      <a:ext uri="{FF2B5EF4-FFF2-40B4-BE49-F238E27FC236}">
                        <a16:creationId xmlns:a16="http://schemas.microsoft.com/office/drawing/2014/main" id="{AD863BF4-82D8-4BC1-A215-62202FDFDFD5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12" y="3460"/>
                    <a:ext cx="0" cy="174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6" name="Text Box 76">
                    <a:extLst>
                      <a:ext uri="{FF2B5EF4-FFF2-40B4-BE49-F238E27FC236}">
                        <a16:creationId xmlns:a16="http://schemas.microsoft.com/office/drawing/2014/main" id="{0BB431A8-8956-4731-8A49-5D6BC250BFF3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243" y="3496"/>
                    <a:ext cx="768" cy="1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r>
                      <a:rPr lang="en-US" altLang="en-US" sz="900">
                        <a:solidFill>
                          <a:srgbClr val="E7E6E6"/>
                        </a:solidFill>
                        <a:ea typeface="ＭＳ Ｐゴシック" pitchFamily="34" charset="-128"/>
                      </a:rPr>
                      <a:t>1ms</a:t>
                    </a:r>
                  </a:p>
                </p:txBody>
              </p:sp>
              <p:sp>
                <p:nvSpPr>
                  <p:cNvPr id="77" name="Line 77">
                    <a:extLst>
                      <a:ext uri="{FF2B5EF4-FFF2-40B4-BE49-F238E27FC236}">
                        <a16:creationId xmlns:a16="http://schemas.microsoft.com/office/drawing/2014/main" id="{CC722293-39B9-40B8-94AF-D47819B7070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780" y="3586"/>
                    <a:ext cx="719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8" name="Line 78">
                    <a:extLst>
                      <a:ext uri="{FF2B5EF4-FFF2-40B4-BE49-F238E27FC236}">
                        <a16:creationId xmlns:a16="http://schemas.microsoft.com/office/drawing/2014/main" id="{3AD338E4-54A8-485C-8693-742A5F3982B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755" y="3586"/>
                    <a:ext cx="657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bg2"/>
                    </a:solidFill>
                    <a:round/>
                    <a:headEnd/>
                    <a:tailEnd type="triangle" w="sm" len="lg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79" name="Line 79">
                    <a:extLst>
                      <a:ext uri="{FF2B5EF4-FFF2-40B4-BE49-F238E27FC236}">
                        <a16:creationId xmlns:a16="http://schemas.microsoft.com/office/drawing/2014/main" id="{6B965CE2-7126-4B3E-981D-A8B5CD17A74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80" y="2398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0" name="Line 80">
                    <a:extLst>
                      <a:ext uri="{FF2B5EF4-FFF2-40B4-BE49-F238E27FC236}">
                        <a16:creationId xmlns:a16="http://schemas.microsoft.com/office/drawing/2014/main" id="{E5FECACB-B1BB-4F4B-B155-4FA663491D6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75" y="3454"/>
                    <a:ext cx="18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81" name="Rectangle 81">
                    <a:extLst>
                      <a:ext uri="{FF2B5EF4-FFF2-40B4-BE49-F238E27FC236}">
                        <a16:creationId xmlns:a16="http://schemas.microsoft.com/office/drawing/2014/main" id="{B85E158B-997D-4E9D-B317-3677E53A991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76" y="3406"/>
                    <a:ext cx="96" cy="48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19050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</p:grpSp>
            <p:pic>
              <p:nvPicPr>
                <p:cNvPr id="61" name="Picture 82" descr="swoosh2">
                  <a:extLst>
                    <a:ext uri="{FF2B5EF4-FFF2-40B4-BE49-F238E27FC236}">
                      <a16:creationId xmlns:a16="http://schemas.microsoft.com/office/drawing/2014/main" id="{54C04C33-83F1-4FDC-ABF1-DD01F2D6BB96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176" y="1200"/>
                  <a:ext cx="962" cy="15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sp>
            <p:nvSpPr>
              <p:cNvPr id="35" name="Text Box 83">
                <a:extLst>
                  <a:ext uri="{FF2B5EF4-FFF2-40B4-BE49-F238E27FC236}">
                    <a16:creationId xmlns:a16="http://schemas.microsoft.com/office/drawing/2014/main" id="{BA15075D-832D-4F29-ADDC-7FD63058B8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086599" y="3048000"/>
                <a:ext cx="1447800" cy="6434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defTabSz="685800" eaLnBrk="0" hangingPunct="0">
                  <a:spcBef>
                    <a:spcPct val="50000"/>
                  </a:spcBef>
                </a:pPr>
                <a:r>
                  <a:rPr lang="en-US" altLang="en-US" sz="1350">
                    <a:solidFill>
                      <a:srgbClr val="4472C4"/>
                    </a:solidFill>
                    <a:ea typeface="ＭＳ Ｐゴシック" pitchFamily="34" charset="-128"/>
                  </a:rPr>
                  <a:t>Liquid Hg Target</a:t>
                </a:r>
              </a:p>
            </p:txBody>
          </p:sp>
          <p:sp>
            <p:nvSpPr>
              <p:cNvPr id="36" name="Rectangle 84">
                <a:extLst>
                  <a:ext uri="{FF2B5EF4-FFF2-40B4-BE49-F238E27FC236}">
                    <a16:creationId xmlns:a16="http://schemas.microsoft.com/office/drawing/2014/main" id="{F0AC43C0-5501-4F8F-8FD2-7E78243FBD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61932" y="2133600"/>
                <a:ext cx="899024" cy="2608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67865" tIns="33338" rIns="67865" bIns="33338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r>
                  <a:rPr lang="en-US" altLang="en-US" sz="900" dirty="0">
                    <a:solidFill>
                      <a:prstClr val="black"/>
                    </a:solidFill>
                    <a:ea typeface="ＭＳ Ｐゴシック" pitchFamily="34" charset="-128"/>
                  </a:rPr>
                  <a:t>1000 MeV</a:t>
                </a:r>
              </a:p>
            </p:txBody>
          </p:sp>
          <p:sp>
            <p:nvSpPr>
              <p:cNvPr id="37" name="Rectangle 85">
                <a:extLst>
                  <a:ext uri="{FF2B5EF4-FFF2-40B4-BE49-F238E27FC236}">
                    <a16:creationId xmlns:a16="http://schemas.microsoft.com/office/drawing/2014/main" id="{E70FEC2A-D441-477B-8E03-A212653C5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6125" y="2943225"/>
                <a:ext cx="1914526" cy="255588"/>
              </a:xfrm>
              <a:prstGeom prst="rect">
                <a:avLst/>
              </a:prstGeom>
              <a:gradFill rotWithShape="0">
                <a:gsLst>
                  <a:gs pos="0">
                    <a:schemeClr val="accent1">
                      <a:gamma/>
                      <a:shade val="46275"/>
                      <a:invGamma/>
                    </a:schemeClr>
                  </a:gs>
                  <a:gs pos="50000">
                    <a:schemeClr val="accent1"/>
                  </a:gs>
                  <a:gs pos="100000">
                    <a:schemeClr val="accent1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37931725" indent="-37474525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4572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9144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1371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18288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defTabSz="685800" eaLnBrk="0" hangingPunct="0"/>
                <a:endParaRPr lang="en-US" altLang="en-US" sz="1350">
                  <a:solidFill>
                    <a:prstClr val="black"/>
                  </a:solidFill>
                  <a:ea typeface="ＭＳ Ｐゴシック" pitchFamily="34" charset="-128"/>
                </a:endParaRPr>
              </a:p>
            </p:txBody>
          </p:sp>
          <p:grpSp>
            <p:nvGrpSpPr>
              <p:cNvPr id="38" name="Group 109">
                <a:extLst>
                  <a:ext uri="{FF2B5EF4-FFF2-40B4-BE49-F238E27FC236}">
                    <a16:creationId xmlns:a16="http://schemas.microsoft.com/office/drawing/2014/main" id="{F1850AC8-0031-4359-9943-9484D96B310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60413" y="5562600"/>
                <a:ext cx="4422775" cy="382587"/>
                <a:chOff x="761206" y="5562600"/>
                <a:chExt cx="4421982" cy="381793"/>
              </a:xfrm>
            </p:grpSpPr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DC5C1DE-D162-4F5A-B45F-D6FFC4475D25}"/>
                    </a:ext>
                  </a:extLst>
                </p:cNvPr>
                <p:cNvCxnSpPr/>
                <p:nvPr/>
              </p:nvCxnSpPr>
              <p:spPr>
                <a:xfrm rot="5400000">
                  <a:off x="571895" y="5753495"/>
                  <a:ext cx="380209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38B83D75-B14F-4DD9-AB59-B5B28A23B355}"/>
                    </a:ext>
                  </a:extLst>
                </p:cNvPr>
                <p:cNvCxnSpPr/>
                <p:nvPr/>
              </p:nvCxnSpPr>
              <p:spPr>
                <a:xfrm rot="5400000">
                  <a:off x="4992289" y="5751911"/>
                  <a:ext cx="380209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Arrow Connector 55">
                  <a:extLst>
                    <a:ext uri="{FF2B5EF4-FFF2-40B4-BE49-F238E27FC236}">
                      <a16:creationId xmlns:a16="http://schemas.microsoft.com/office/drawing/2014/main" id="{F8F14BF1-FA7C-4BD8-87B0-47210EEB201C}"/>
                    </a:ext>
                  </a:extLst>
                </p:cNvPr>
                <p:cNvCxnSpPr/>
                <p:nvPr/>
              </p:nvCxnSpPr>
              <p:spPr>
                <a:xfrm>
                  <a:off x="3962619" y="5714684"/>
                  <a:ext cx="1218981" cy="158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91FF6DFD-9CFB-4EA0-8BAE-B046CB58E223}"/>
                    </a:ext>
                  </a:extLst>
                </p:cNvPr>
                <p:cNvCxnSpPr/>
                <p:nvPr/>
              </p:nvCxnSpPr>
              <p:spPr>
                <a:xfrm rot="10800000">
                  <a:off x="762793" y="5714684"/>
                  <a:ext cx="1295168" cy="158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94">
                  <a:extLst>
                    <a:ext uri="{FF2B5EF4-FFF2-40B4-BE49-F238E27FC236}">
                      <a16:creationId xmlns:a16="http://schemas.microsoft.com/office/drawing/2014/main" id="{FE0627B6-9417-4D85-9BE5-A8523741848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33599" y="5562600"/>
                  <a:ext cx="1836820" cy="3210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/>
                  <a:r>
                    <a:rPr lang="en-US" altLang="en-US" sz="1050">
                      <a:solidFill>
                        <a:prstClr val="black"/>
                      </a:solidFill>
                      <a:ea typeface="ＭＳ Ｐゴシック" pitchFamily="34" charset="-128"/>
                    </a:rPr>
                    <a:t>1 ms macropulse</a:t>
                  </a:r>
                </a:p>
              </p:txBody>
            </p:sp>
          </p:grpSp>
          <p:grpSp>
            <p:nvGrpSpPr>
              <p:cNvPr id="39" name="Group 110">
                <a:extLst>
                  <a:ext uri="{FF2B5EF4-FFF2-40B4-BE49-F238E27FC236}">
                    <a16:creationId xmlns:a16="http://schemas.microsoft.com/office/drawing/2014/main" id="{A8CF970B-068F-45C2-9208-23CB54A2A71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003925" y="5691187"/>
                <a:ext cx="2595564" cy="425451"/>
                <a:chOff x="6003759" y="5691730"/>
                <a:chExt cx="2595604" cy="425117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0AF3A4A-1CC8-4794-9AD8-0701DE2DF99C}"/>
                    </a:ext>
                  </a:extLst>
                </p:cNvPr>
                <p:cNvCxnSpPr/>
                <p:nvPr/>
              </p:nvCxnSpPr>
              <p:spPr>
                <a:xfrm rot="5400000">
                  <a:off x="5825316" y="5881287"/>
                  <a:ext cx="380701" cy="158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ADB5AC9A-70C2-4A27-9D53-E3D752EB8EA2}"/>
                    </a:ext>
                  </a:extLst>
                </p:cNvPr>
                <p:cNvCxnSpPr/>
                <p:nvPr/>
              </p:nvCxnSpPr>
              <p:spPr>
                <a:xfrm rot="10800000">
                  <a:off x="6003759" y="5907462"/>
                  <a:ext cx="769950" cy="1586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1" name="TextBox 105">
                  <a:extLst>
                    <a:ext uri="{FF2B5EF4-FFF2-40B4-BE49-F238E27FC236}">
                      <a16:creationId xmlns:a16="http://schemas.microsoft.com/office/drawing/2014/main" id="{7FF3A97C-6060-48C9-BB01-3EE3606A162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6785810" y="5727031"/>
                  <a:ext cx="782053" cy="3214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/>
                  <a:r>
                    <a:rPr lang="en-US" altLang="en-US" sz="1050">
                      <a:solidFill>
                        <a:prstClr val="black"/>
                      </a:solidFill>
                      <a:ea typeface="ＭＳ Ｐゴシック" pitchFamily="34" charset="-128"/>
                    </a:rPr>
                    <a:t>1 ms </a:t>
                  </a:r>
                </a:p>
              </p:txBody>
            </p: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DB4565E2-F0C8-4902-8DC0-B944CF8F9322}"/>
                    </a:ext>
                  </a:extLst>
                </p:cNvPr>
                <p:cNvCxnSpPr/>
                <p:nvPr/>
              </p:nvCxnSpPr>
              <p:spPr>
                <a:xfrm rot="5400000">
                  <a:off x="8408218" y="5925703"/>
                  <a:ext cx="380701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Arrow Connector 52">
                  <a:extLst>
                    <a:ext uri="{FF2B5EF4-FFF2-40B4-BE49-F238E27FC236}">
                      <a16:creationId xmlns:a16="http://schemas.microsoft.com/office/drawing/2014/main" id="{8167A50E-5464-4BFD-94B0-FDA430C230D6}"/>
                    </a:ext>
                  </a:extLst>
                </p:cNvPr>
                <p:cNvCxnSpPr>
                  <a:stCxn id="51" idx="3"/>
                </p:cNvCxnSpPr>
                <p:nvPr/>
              </p:nvCxnSpPr>
              <p:spPr>
                <a:xfrm flipV="1">
                  <a:off x="7567863" y="5883668"/>
                  <a:ext cx="1021973" cy="410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0" name="Group 151">
                <a:extLst>
                  <a:ext uri="{FF2B5EF4-FFF2-40B4-BE49-F238E27FC236}">
                    <a16:creationId xmlns:a16="http://schemas.microsoft.com/office/drawing/2014/main" id="{17CA6113-27C4-43B1-B9D4-795A354A1D2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772400" y="1581152"/>
                <a:ext cx="1371600" cy="1441451"/>
                <a:chOff x="4896" y="996"/>
                <a:chExt cx="864" cy="908"/>
              </a:xfrm>
            </p:grpSpPr>
            <p:grpSp>
              <p:nvGrpSpPr>
                <p:cNvPr id="41" name="Group 142">
                  <a:extLst>
                    <a:ext uri="{FF2B5EF4-FFF2-40B4-BE49-F238E27FC236}">
                      <a16:creationId xmlns:a16="http://schemas.microsoft.com/office/drawing/2014/main" id="{1EB9BDCF-44E9-4D92-B326-5343C56C95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896" y="996"/>
                  <a:ext cx="864" cy="422"/>
                  <a:chOff x="3593" y="2335"/>
                  <a:chExt cx="2054" cy="1119"/>
                </a:xfrm>
              </p:grpSpPr>
              <p:sp>
                <p:nvSpPr>
                  <p:cNvPr id="45" name="Text Box 62">
                    <a:extLst>
                      <a:ext uri="{FF2B5EF4-FFF2-40B4-BE49-F238E27FC236}">
                        <a16:creationId xmlns:a16="http://schemas.microsoft.com/office/drawing/2014/main" id="{D6D0E95A-4BB1-4EE2-B5AF-532533EBA7B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 rot="16200000">
                    <a:off x="3321" y="2607"/>
                    <a:ext cx="733" cy="19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eaVert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algn="ctr" defTabSz="685800" eaLnBrk="0" hangingPunct="0">
                      <a:spcBef>
                        <a:spcPct val="50000"/>
                      </a:spcBef>
                    </a:pPr>
                    <a:endParaRPr lang="en-US" altLang="en-US" sz="1050">
                      <a:solidFill>
                        <a:prstClr val="black"/>
                      </a:solidFill>
                      <a:latin typeface="Helvetica" pitchFamily="34" charset="0"/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46" name="Rectangle 73">
                    <a:extLst>
                      <a:ext uri="{FF2B5EF4-FFF2-40B4-BE49-F238E27FC236}">
                        <a16:creationId xmlns:a16="http://schemas.microsoft.com/office/drawing/2014/main" id="{1F01BC7C-CB06-4857-9E68-8ECC86AA60D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17" y="2447"/>
                    <a:ext cx="95" cy="100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800040"/>
                      </a:gs>
                      <a:gs pos="100000">
                        <a:srgbClr val="3B001E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>
                    <a:outerShdw dist="12700" dir="2700000" algn="ctr" rotWithShape="0">
                      <a:schemeClr val="bg2">
                        <a:alpha val="87999"/>
                      </a:schemeClr>
                    </a:outerShdw>
                  </a:effectLst>
                </p:spPr>
                <p:txBody>
                  <a:bodyPr wrap="none"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1pPr>
                    <a:lvl2pPr marL="37931725" indent="-37474525"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2pPr>
                    <a:lvl3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3pPr>
                    <a:lvl4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4pPr>
                    <a:lvl5pPr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5pPr>
                    <a:lvl6pPr marL="4572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6pPr>
                    <a:lvl7pPr marL="9144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7pPr>
                    <a:lvl8pPr marL="13716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8pPr>
                    <a:lvl9pPr marL="1828800" fontAlgn="base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cs typeface="Arial" charset="0"/>
                      </a:defRPr>
                    </a:lvl9pPr>
                  </a:lstStyle>
                  <a:p>
                    <a:pPr defTabSz="685800" eaLnBrk="0" hangingPunct="0"/>
                    <a:endParaRPr lang="en-US" altLang="en-US" sz="1350">
                      <a:solidFill>
                        <a:prstClr val="black"/>
                      </a:solidFill>
                      <a:ea typeface="ＭＳ Ｐゴシック" pitchFamily="34" charset="-128"/>
                    </a:endParaRPr>
                  </a:p>
                </p:txBody>
              </p:sp>
              <p:sp>
                <p:nvSpPr>
                  <p:cNvPr id="47" name="Line 79">
                    <a:extLst>
                      <a:ext uri="{FF2B5EF4-FFF2-40B4-BE49-F238E27FC236}">
                        <a16:creationId xmlns:a16="http://schemas.microsoft.com/office/drawing/2014/main" id="{87F06498-8C4E-48F5-B3C9-471B53DE0769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80" y="2398"/>
                    <a:ext cx="0" cy="1056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8" name="Line 80">
                    <a:extLst>
                      <a:ext uri="{FF2B5EF4-FFF2-40B4-BE49-F238E27FC236}">
                        <a16:creationId xmlns:a16="http://schemas.microsoft.com/office/drawing/2014/main" id="{79AEEFE1-E824-439F-91B2-F98193F138C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775" y="3454"/>
                    <a:ext cx="187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pPr defTabSz="685800"/>
                    <a:endParaRPr lang="en-US" sz="1350">
                      <a:solidFill>
                        <a:prstClr val="black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2" name="Text Box 147">
                  <a:extLst>
                    <a:ext uri="{FF2B5EF4-FFF2-40B4-BE49-F238E27FC236}">
                      <a16:creationId xmlns:a16="http://schemas.microsoft.com/office/drawing/2014/main" id="{5B7D5F87-E310-45F9-BA55-4FE81560799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040" y="1059"/>
                  <a:ext cx="568" cy="20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>
                    <a:spcBef>
                      <a:spcPct val="50000"/>
                    </a:spcBef>
                  </a:pPr>
                  <a:r>
                    <a:rPr lang="en-US" altLang="en-US" sz="1050">
                      <a:solidFill>
                        <a:prstClr val="black"/>
                      </a:solidFill>
                      <a:ea typeface="ＭＳ Ｐゴシック" pitchFamily="34" charset="-128"/>
                    </a:rPr>
                    <a:t>&lt;1 </a:t>
                  </a:r>
                  <a:r>
                    <a:rPr lang="en-US" altLang="en-US" sz="1050">
                      <a:solidFill>
                        <a:prstClr val="black"/>
                      </a:solidFill>
                      <a:latin typeface="Symbol" pitchFamily="18" charset="2"/>
                      <a:ea typeface="ＭＳ Ｐゴシック" pitchFamily="34" charset="-128"/>
                    </a:rPr>
                    <a:t>m</a:t>
                  </a:r>
                  <a:r>
                    <a:rPr lang="en-US" altLang="en-US" sz="1050">
                      <a:solidFill>
                        <a:prstClr val="black"/>
                      </a:solidFill>
                      <a:ea typeface="ＭＳ Ｐゴシック" pitchFamily="34" charset="-128"/>
                    </a:rPr>
                    <a:t>sec</a:t>
                  </a:r>
                </a:p>
              </p:txBody>
            </p:sp>
            <p:sp>
              <p:nvSpPr>
                <p:cNvPr id="43" name="Oval 60">
                  <a:extLst>
                    <a:ext uri="{FF2B5EF4-FFF2-40B4-BE49-F238E27FC236}">
                      <a16:creationId xmlns:a16="http://schemas.microsoft.com/office/drawing/2014/main" id="{C31A9769-3A5A-4F2C-AA89-27589B9EDB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50" y="1567"/>
                  <a:ext cx="222" cy="337"/>
                </a:xfrm>
                <a:prstGeom prst="ellipse">
                  <a:avLst/>
                </a:prstGeom>
                <a:noFill/>
                <a:ln w="28575">
                  <a:solidFill>
                    <a:srgbClr val="80004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1pPr>
                  <a:lvl2pPr marL="37931725" indent="-37474525"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2pPr>
                  <a:lvl3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3pPr>
                  <a:lvl4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4pPr>
                  <a:lvl5pPr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5pPr>
                  <a:lvl6pPr marL="4572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6pPr>
                  <a:lvl7pPr marL="9144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7pPr>
                  <a:lvl8pPr marL="13716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8pPr>
                  <a:lvl9pPr marL="1828800"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cs typeface="Arial" charset="0"/>
                    </a:defRPr>
                  </a:lvl9pPr>
                </a:lstStyle>
                <a:p>
                  <a:pPr defTabSz="685800" eaLnBrk="0" hangingPunct="0"/>
                  <a:endParaRPr lang="en-US" altLang="en-US" sz="1350">
                    <a:solidFill>
                      <a:prstClr val="black"/>
                    </a:solidFill>
                    <a:ea typeface="ＭＳ Ｐゴシック" pitchFamily="34" charset="-128"/>
                  </a:endParaRPr>
                </a:p>
              </p:txBody>
            </p:sp>
            <p:sp>
              <p:nvSpPr>
                <p:cNvPr id="44" name="Line 149">
                  <a:extLst>
                    <a:ext uri="{FF2B5EF4-FFF2-40B4-BE49-F238E27FC236}">
                      <a16:creationId xmlns:a16="http://schemas.microsoft.com/office/drawing/2014/main" id="{35481534-DC3D-45B8-BB03-D8060CAF44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201" y="1464"/>
                  <a:ext cx="356" cy="20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defTabSz="685800"/>
                  <a:endParaRPr lang="en-US" sz="1350">
                    <a:solidFill>
                      <a:prstClr val="black"/>
                    </a:solidFill>
                    <a:latin typeface="Calibri" panose="020F0502020204030204"/>
                  </a:endParaRPr>
                </a:p>
              </p:txBody>
            </p:sp>
          </p:grpSp>
        </p:grpSp>
        <p:sp>
          <p:nvSpPr>
            <p:cNvPr id="9" name="Rectangle 14">
              <a:extLst>
                <a:ext uri="{FF2B5EF4-FFF2-40B4-BE49-F238E27FC236}">
                  <a16:creationId xmlns:a16="http://schemas.microsoft.com/office/drawing/2014/main" id="{7FB6F20A-1762-44AC-942E-391AA67DA72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787" y="3016811"/>
              <a:ext cx="1394813" cy="335991"/>
            </a:xfrm>
            <a:prstGeom prst="rect">
              <a:avLst/>
            </a:prstGeom>
            <a:noFill/>
            <a:ln>
              <a:noFill/>
            </a:ln>
            <a:effectLst>
              <a:outerShdw dist="25399" dir="2700000" algn="ctr" rotWithShape="0">
                <a:schemeClr val="tx1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67865" tIns="33338" rIns="67865" bIns="333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defTabSz="685800" eaLnBrk="0" hangingPunct="0"/>
              <a:r>
                <a:rPr lang="en-US" altLang="en-US" sz="1200" dirty="0">
                  <a:solidFill>
                    <a:srgbClr val="F4F4F4"/>
                  </a:solidFill>
                  <a:ea typeface="ＭＳ Ｐゴシック" pitchFamily="34" charset="-128"/>
                </a:rPr>
                <a:t>Cold LINAC</a:t>
              </a:r>
            </a:p>
          </p:txBody>
        </p:sp>
        <p:sp>
          <p:nvSpPr>
            <p:cNvPr id="10" name="Line 12">
              <a:extLst>
                <a:ext uri="{FF2B5EF4-FFF2-40B4-BE49-F238E27FC236}">
                  <a16:creationId xmlns:a16="http://schemas.microsoft.com/office/drawing/2014/main" id="{BC24CB0C-47EB-4944-BB2A-34ECFC59B89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24872" y="2530525"/>
              <a:ext cx="0" cy="37585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triangle" w="sm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685800"/>
              <a:endParaRPr lang="en-US" sz="135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Rectangle 84">
              <a:extLst>
                <a:ext uri="{FF2B5EF4-FFF2-40B4-BE49-F238E27FC236}">
                  <a16:creationId xmlns:a16="http://schemas.microsoft.com/office/drawing/2014/main" id="{0E186F05-1F80-48A6-911D-D3E0F847C9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3026" y="2218594"/>
              <a:ext cx="798293" cy="274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67865" tIns="33338" rIns="67865" bIns="33338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defTabSz="685800" eaLnBrk="0" hangingPunct="0"/>
              <a:r>
                <a:rPr lang="en-US" altLang="en-US" sz="900" dirty="0">
                  <a:solidFill>
                    <a:prstClr val="black"/>
                  </a:solidFill>
                  <a:ea typeface="ＭＳ Ｐゴシック" pitchFamily="34" charset="-128"/>
                </a:rPr>
                <a:t>186 MeV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8D4C3C7-B132-44A7-92C9-E98AA7817228}"/>
                </a:ext>
              </a:extLst>
            </p:cNvPr>
            <p:cNvSpPr txBox="1"/>
            <p:nvPr/>
          </p:nvSpPr>
          <p:spPr>
            <a:xfrm>
              <a:off x="5855389" y="5373501"/>
              <a:ext cx="566821" cy="268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lnSpc>
                  <a:spcPct val="90000"/>
                </a:lnSpc>
              </a:pPr>
              <a:r>
                <a:rPr lang="en-US" sz="788" dirty="0">
                  <a:solidFill>
                    <a:prstClr val="black"/>
                  </a:solidFill>
                  <a:latin typeface="Calibri" panose="020F0502020204030204"/>
                </a:rPr>
                <a:t>38mA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B693C82-1678-4F6B-9839-2F5A3979B6D5}"/>
                </a:ext>
              </a:extLst>
            </p:cNvPr>
            <p:cNvSpPr txBox="1"/>
            <p:nvPr/>
          </p:nvSpPr>
          <p:spPr>
            <a:xfrm>
              <a:off x="8187135" y="3861211"/>
              <a:ext cx="459955" cy="2686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85800">
                <a:lnSpc>
                  <a:spcPct val="90000"/>
                </a:lnSpc>
              </a:pPr>
              <a:r>
                <a:rPr lang="en-US" sz="788" dirty="0">
                  <a:solidFill>
                    <a:prstClr val="black"/>
                  </a:solidFill>
                  <a:latin typeface="Calibri" panose="020F0502020204030204"/>
                </a:rPr>
                <a:t>38A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412B828-DF82-4E44-93B5-E5C05D95F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7641" y="456811"/>
            <a:ext cx="617220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1600" b="0" u="sng" dirty="0">
                <a:solidFill>
                  <a:schemeClr val="tx1"/>
                </a:solidFill>
              </a:rPr>
              <a:t>Spallation Neutron Source (SNS) Accelerator Complex</a:t>
            </a:r>
          </a:p>
        </p:txBody>
      </p:sp>
      <p:sp>
        <p:nvSpPr>
          <p:cNvPr id="6" name="Text Box 5">
            <a:extLst>
              <a:ext uri="{FF2B5EF4-FFF2-40B4-BE49-F238E27FC236}">
                <a16:creationId xmlns:a16="http://schemas.microsoft.com/office/drawing/2014/main" id="{D52FCBB9-A820-4C90-8BF0-294943A5D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809" y="1509315"/>
            <a:ext cx="2108849" cy="69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defTabSz="685800" eaLnBrk="0" hangingPunct="0">
              <a:spcBef>
                <a:spcPct val="50000"/>
              </a:spcBef>
            </a:pPr>
            <a:r>
              <a:rPr lang="en-US" altLang="en-US" sz="1350" dirty="0">
                <a:solidFill>
                  <a:srgbClr val="44546A"/>
                </a:solidFill>
                <a:ea typeface="ＭＳ Ｐゴシック" pitchFamily="34" charset="-128"/>
              </a:rPr>
              <a:t>Front-End:</a:t>
            </a:r>
          </a:p>
          <a:p>
            <a:pPr algn="ctr" defTabSz="685800" eaLnBrk="0" hangingPunct="0">
              <a:spcBef>
                <a:spcPct val="15000"/>
              </a:spcBef>
            </a:pPr>
            <a:r>
              <a:rPr lang="en-US" altLang="en-US" sz="1200" dirty="0">
                <a:solidFill>
                  <a:srgbClr val="44546A"/>
                </a:solidFill>
                <a:ea typeface="ＭＳ Ｐゴシック" pitchFamily="34" charset="-128"/>
              </a:rPr>
              <a:t>Produce a 1-msec long, chopped,    H- beam 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ED413EC2-843B-4042-9F75-F2F1D1E29904}"/>
              </a:ext>
            </a:extLst>
          </p:cNvPr>
          <p:cNvSpPr txBox="1"/>
          <p:nvPr/>
        </p:nvSpPr>
        <p:spPr>
          <a:xfrm>
            <a:off x="5583025" y="5597374"/>
            <a:ext cx="2357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050" dirty="0">
                <a:solidFill>
                  <a:prstClr val="black"/>
                </a:solidFill>
                <a:latin typeface="Calibri" panose="020F0502020204030204"/>
              </a:rPr>
              <a:t>Courtesy of A. Aleksandrov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D483B2-DC03-49B9-A1B1-EBBC286773FE}"/>
              </a:ext>
            </a:extLst>
          </p:cNvPr>
          <p:cNvSpPr txBox="1"/>
          <p:nvPr/>
        </p:nvSpPr>
        <p:spPr>
          <a:xfrm>
            <a:off x="1043684" y="6172200"/>
            <a:ext cx="3699474" cy="25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The SNS is located in Oak Ridge, Tennessee (U.S.)</a:t>
            </a:r>
          </a:p>
        </p:txBody>
      </p:sp>
    </p:spTree>
    <p:extLst>
      <p:ext uri="{BB962C8B-B14F-4D97-AF65-F5344CB8AC3E}">
        <p14:creationId xmlns:p14="http://schemas.microsoft.com/office/powerpoint/2010/main" val="25934933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video game&#10;&#10;Description generated with high confidence">
            <a:extLst>
              <a:ext uri="{FF2B5EF4-FFF2-40B4-BE49-F238E27FC236}">
                <a16:creationId xmlns:a16="http://schemas.microsoft.com/office/drawing/2014/main" id="{EE57EE15-B24E-480C-890E-75F8D99B8B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187" y="304800"/>
            <a:ext cx="5195625" cy="5867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D74F22-7062-417F-9F48-9CD5EAB8FC7F}"/>
              </a:ext>
            </a:extLst>
          </p:cNvPr>
          <p:cNvSpPr txBox="1"/>
          <p:nvPr/>
        </p:nvSpPr>
        <p:spPr>
          <a:xfrm>
            <a:off x="1757756" y="161684"/>
            <a:ext cx="5417212" cy="2862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dirty="0"/>
              <a:t>Combined Screen</a:t>
            </a:r>
          </a:p>
        </p:txBody>
      </p:sp>
    </p:spTree>
    <p:extLst>
      <p:ext uri="{BB962C8B-B14F-4D97-AF65-F5344CB8AC3E}">
        <p14:creationId xmlns:p14="http://schemas.microsoft.com/office/powerpoint/2010/main" val="109405707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200" y="738454"/>
            <a:ext cx="3110443" cy="877163"/>
          </a:xfrm>
          <a:noFill/>
        </p:spPr>
        <p:txBody>
          <a:bodyPr/>
          <a:lstStyle/>
          <a:p>
            <a:r>
              <a:rPr lang="en-US" dirty="0"/>
              <a:t>SNS Ring BPM</a:t>
            </a:r>
            <a:br>
              <a:rPr lang="en-US" dirty="0"/>
            </a:br>
            <a:r>
              <a:rPr lang="en-US" dirty="0"/>
              <a:t>Old and New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219200" y="2819400"/>
            <a:ext cx="2970400" cy="1134197"/>
          </a:xfrm>
        </p:spPr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10B3C4-AF50-4406-87FC-82A75544E382}"/>
              </a:ext>
            </a:extLst>
          </p:cNvPr>
          <p:cNvSpPr txBox="1"/>
          <p:nvPr/>
        </p:nvSpPr>
        <p:spPr>
          <a:xfrm>
            <a:off x="457200" y="4495800"/>
            <a:ext cx="25410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200" dirty="0"/>
              <a:t>System development thank you to: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Alexander Aleksandrov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Taylor Davidson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Alysse Dawson</a:t>
            </a:r>
          </a:p>
          <a:p>
            <a:pPr marL="171450" indent="-1714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/>
              <a:t>Anthony Webster</a:t>
            </a:r>
          </a:p>
        </p:txBody>
      </p:sp>
    </p:spTree>
    <p:extLst>
      <p:ext uri="{BB962C8B-B14F-4D97-AF65-F5344CB8AC3E}">
        <p14:creationId xmlns:p14="http://schemas.microsoft.com/office/powerpoint/2010/main" val="233947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A4390FD-5F78-43E6-B3F8-12BE60A1E66D}"/>
              </a:ext>
            </a:extLst>
          </p:cNvPr>
          <p:cNvSpPr txBox="1"/>
          <p:nvPr/>
        </p:nvSpPr>
        <p:spPr>
          <a:xfrm>
            <a:off x="2133600" y="2743200"/>
            <a:ext cx="5507665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The following slides are not part of this presentation.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They are included only in anticipation of being needed to answer questions.</a:t>
            </a:r>
          </a:p>
        </p:txBody>
      </p:sp>
    </p:spTree>
    <p:extLst>
      <p:ext uri="{BB962C8B-B14F-4D97-AF65-F5344CB8AC3E}">
        <p14:creationId xmlns:p14="http://schemas.microsoft.com/office/powerpoint/2010/main" val="42801929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video game&#10;&#10;Description generated with high confidence">
            <a:extLst>
              <a:ext uri="{FF2B5EF4-FFF2-40B4-BE49-F238E27FC236}">
                <a16:creationId xmlns:a16="http://schemas.microsoft.com/office/drawing/2014/main" id="{3F6FA2E2-9F56-4EE5-A5CA-493E21B8FC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457200"/>
            <a:ext cx="86106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37495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wall, monitor, text&#10;&#10;Description generated with high confidence">
            <a:extLst>
              <a:ext uri="{FF2B5EF4-FFF2-40B4-BE49-F238E27FC236}">
                <a16:creationId xmlns:a16="http://schemas.microsoft.com/office/drawing/2014/main" id="{0D1B47D6-2ACB-4AE1-A38A-0E69973F15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04800"/>
            <a:ext cx="2895600" cy="6005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89271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1E545BB-347E-4A24-BD84-673029E0BF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763000" cy="650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7506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412B828-DF82-4E44-93B5-E5C05D95F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215842"/>
            <a:ext cx="6172200" cy="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7500"/>
          </a:bodyPr>
          <a:lstStyle>
            <a:lvl1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  <a:lvl2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2pPr>
            <a:lvl3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3pPr>
            <a:lvl4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4pPr>
            <a:lvl5pPr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5pPr>
            <a:lvl6pPr marL="4572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6pPr>
            <a:lvl7pPr marL="9144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7pPr>
            <a:lvl8pPr marL="13716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8pPr>
            <a:lvl9pPr marL="1828800" algn="l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000">
                <a:solidFill>
                  <a:srgbClr val="006C3A"/>
                </a:solidFill>
                <a:latin typeface="Arial Black" pitchFamily="34" charset="0"/>
              </a:defRPr>
            </a:lvl9pPr>
          </a:lstStyle>
          <a:p>
            <a:r>
              <a:rPr lang="en-US" altLang="en-US" sz="1600" b="0" u="sng" dirty="0">
                <a:solidFill>
                  <a:schemeClr val="tx1"/>
                </a:solidFill>
              </a:rPr>
              <a:t>Ring Beam Structure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D1D41D50-8F48-4C4A-AC8F-9AD2D9B4D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557898"/>
            <a:ext cx="4267200" cy="2276901"/>
          </a:xfrm>
          <a:prstGeom prst="rect">
            <a:avLst/>
          </a:prstGeom>
        </p:spPr>
      </p:pic>
      <p:sp>
        <p:nvSpPr>
          <p:cNvPr id="117" name="TextBox 116">
            <a:extLst>
              <a:ext uri="{FF2B5EF4-FFF2-40B4-BE49-F238E27FC236}">
                <a16:creationId xmlns:a16="http://schemas.microsoft.com/office/drawing/2014/main" id="{DCB61A69-FD22-4D37-AAC4-902E6FE4BC88}"/>
              </a:ext>
            </a:extLst>
          </p:cNvPr>
          <p:cNvSpPr txBox="1"/>
          <p:nvPr/>
        </p:nvSpPr>
        <p:spPr>
          <a:xfrm>
            <a:off x="5410200" y="1664247"/>
            <a:ext cx="273664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Nice square pulses: </a:t>
            </a:r>
            <a:r>
              <a:rPr lang="en-US" b="1" u="sng" dirty="0"/>
              <a:t>Not!</a:t>
            </a:r>
          </a:p>
        </p:txBody>
      </p:sp>
      <p:pic>
        <p:nvPicPr>
          <p:cNvPr id="118" name="Picture 117" descr="A screen shot of a video game&#10;&#10;Description generated with high confidence">
            <a:extLst>
              <a:ext uri="{FF2B5EF4-FFF2-40B4-BE49-F238E27FC236}">
                <a16:creationId xmlns:a16="http://schemas.microsoft.com/office/drawing/2014/main" id="{422920F3-E42B-443F-9F6E-1CCCDB64C3A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6" t="78938" r="3496" b="4697"/>
          <a:stretch/>
        </p:blipFill>
        <p:spPr>
          <a:xfrm>
            <a:off x="361959" y="4572000"/>
            <a:ext cx="8420081" cy="1637238"/>
          </a:xfrm>
          <a:prstGeom prst="rect">
            <a:avLst/>
          </a:prstGeom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B2F7F87E-B1C9-4489-A715-D87C6DCF2BB1}"/>
              </a:ext>
            </a:extLst>
          </p:cNvPr>
          <p:cNvSpPr txBox="1"/>
          <p:nvPr/>
        </p:nvSpPr>
        <p:spPr>
          <a:xfrm>
            <a:off x="361959" y="3482471"/>
            <a:ext cx="4839786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Beam varies within and between each turn in: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Intensity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Position</a:t>
            </a: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Energy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E67ECF2-26AF-480C-A3B3-CFAD19067EF8}"/>
              </a:ext>
            </a:extLst>
          </p:cNvPr>
          <p:cNvSpPr txBox="1"/>
          <p:nvPr/>
        </p:nvSpPr>
        <p:spPr>
          <a:xfrm>
            <a:off x="5791200" y="3482471"/>
            <a:ext cx="2839239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dirty="0"/>
              <a:t>Beam in 4/5 of beam turn.</a:t>
            </a:r>
          </a:p>
          <a:p>
            <a:pPr algn="ctr">
              <a:lnSpc>
                <a:spcPct val="90000"/>
              </a:lnSpc>
            </a:pPr>
            <a:r>
              <a:rPr lang="en-US" dirty="0"/>
              <a:t>(~800nS of ~1000nS)</a:t>
            </a:r>
          </a:p>
        </p:txBody>
      </p:sp>
    </p:spTree>
    <p:extLst>
      <p:ext uri="{BB962C8B-B14F-4D97-AF65-F5344CB8AC3E}">
        <p14:creationId xmlns:p14="http://schemas.microsoft.com/office/powerpoint/2010/main" val="19575160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899D7D0A-C701-4221-8A82-91FCB7D8F5C6}"/>
              </a:ext>
            </a:extLst>
          </p:cNvPr>
          <p:cNvSpPr txBox="1">
            <a:spLocks/>
          </p:cNvSpPr>
          <p:nvPr/>
        </p:nvSpPr>
        <p:spPr>
          <a:xfrm>
            <a:off x="453145" y="641930"/>
            <a:ext cx="6717447" cy="346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SNS Ring Beam Position Monitors (BPMs)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B9163671-6BB9-4FEE-9931-2F64EC1BE89C}"/>
              </a:ext>
            </a:extLst>
          </p:cNvPr>
          <p:cNvSpPr txBox="1">
            <a:spLocks/>
          </p:cNvSpPr>
          <p:nvPr/>
        </p:nvSpPr>
        <p:spPr>
          <a:xfrm>
            <a:off x="508494" y="1375114"/>
            <a:ext cx="5358905" cy="41077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44 floated strip-line BPMs of aperture:               (28) 21cm, (8) 26cm, (8) 30 cm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Position Resolution and Accuracy of                   +/- 1% half aperture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Original requirement of ~5E10 to 2E14        protons per pulse (~8mA to 35A). </a:t>
            </a:r>
            <a:endParaRPr lang="en-US" sz="1600" dirty="0">
              <a:solidFill>
                <a:sysClr val="windowText" lastClr="000000"/>
              </a:solidFill>
            </a:endParaRPr>
          </a:p>
          <a:p>
            <a:pPr lvl="1">
              <a:defRPr/>
            </a:pPr>
            <a:r>
              <a:rPr lang="en-US" sz="1600" dirty="0">
                <a:solidFill>
                  <a:sysClr val="windowText" lastClr="000000"/>
                </a:solidFill>
              </a:rPr>
              <a:t>Now ~6E9 to 6E14 ppp (~1mA to 100A)</a:t>
            </a:r>
            <a:endParaRPr kumimoji="0" lang="en-US" sz="16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514350" marR="0" lvl="1" indent="-171450" algn="l" defTabSz="685800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Dynamic range is of major importance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Custom made PCI AFE and digital cards           (no in-house expertise)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LV 2001 SW with Embedded Windows XP on individual PCs (one per BPM)</a:t>
            </a:r>
          </a:p>
          <a:p>
            <a:pPr marL="171450" marR="0" lvl="0" indent="-171450" algn="l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rPr>
              <a:t>Meets accuracy specs but reliability is poor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DE80463-D9EB-4193-BED0-E01D5F906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54874"/>
            <a:ext cx="2593709" cy="1442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A0953E-3F4B-4555-8555-C4CB4A0169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288751"/>
            <a:ext cx="2572735" cy="34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8740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>
            <a:extLst>
              <a:ext uri="{FF2B5EF4-FFF2-40B4-BE49-F238E27FC236}">
                <a16:creationId xmlns:a16="http://schemas.microsoft.com/office/drawing/2014/main" id="{899D7D0A-C701-4221-8A82-91FCB7D8F5C6}"/>
              </a:ext>
            </a:extLst>
          </p:cNvPr>
          <p:cNvSpPr txBox="1">
            <a:spLocks/>
          </p:cNvSpPr>
          <p:nvPr/>
        </p:nvSpPr>
        <p:spPr>
          <a:xfrm>
            <a:off x="697751" y="796306"/>
            <a:ext cx="6717447" cy="3462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u="sng" dirty="0">
                <a:solidFill>
                  <a:sysClr val="windowText" lastClr="000000"/>
                </a:solidFill>
                <a:latin typeface="+mn-lt"/>
              </a:rPr>
              <a:t>New System Motivation</a:t>
            </a:r>
            <a:endParaRPr kumimoji="0" lang="en-US" sz="2000" b="0" i="0" u="sng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0A0DCF56-2F07-413C-8BEE-2B6D225C89E0}"/>
              </a:ext>
            </a:extLst>
          </p:cNvPr>
          <p:cNvSpPr txBox="1">
            <a:spLocks/>
          </p:cNvSpPr>
          <p:nvPr/>
        </p:nvSpPr>
        <p:spPr>
          <a:xfrm>
            <a:off x="748976" y="1468976"/>
            <a:ext cx="4737424" cy="3920047"/>
          </a:xfrm>
          <a:prstGeom prst="rect">
            <a:avLst/>
          </a:prstGeom>
        </p:spPr>
        <p:txBody>
          <a:bodyPr vert="horz" wrap="square" lIns="68580" tIns="34290" rIns="68580" bIns="34290" rtlCol="0">
            <a:noAutofit/>
          </a:bodyPr>
          <a:lstStyle>
            <a:lvl1pPr marL="230188" indent="-230188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rgbClr val="006C3A"/>
              </a:buClr>
              <a:buFont typeface="Arial" pitchFamily="34" charset="0"/>
              <a:buChar char="•"/>
              <a:defRPr sz="28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5475" indent="-2794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–"/>
              <a:defRPr sz="24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914400" indent="-23018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•"/>
              <a:defRPr sz="20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144588" indent="-173038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rgbClr val="006C3A"/>
              </a:buClr>
              <a:buFont typeface="Arial" pitchFamily="34" charset="0"/>
              <a:buChar char="–"/>
              <a:defRPr sz="18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482725" indent="-22225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rgbClr val="006C3A"/>
              </a:buClr>
              <a:buFont typeface="Arial" pitchFamily="34" charset="0"/>
              <a:buChar char="»"/>
              <a:defRPr sz="1800" b="1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2641" marR="0" lvl="0" indent="-172641" algn="l" defTabSz="685800" rtl="0" eaLnBrk="1" fontAlgn="auto" latinLnBrk="0" hangingPunct="1">
              <a:lnSpc>
                <a:spcPct val="90000"/>
              </a:lnSpc>
              <a:spcBef>
                <a:spcPts val="105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Hardware obsolescence is major problem</a:t>
            </a:r>
          </a:p>
          <a:p>
            <a:pPr marL="469106" marR="0" lvl="1" indent="-20955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Parts, cards, PC motherboards</a:t>
            </a:r>
          </a:p>
          <a:p>
            <a:pPr marL="172641" marR="0" lvl="0" indent="-172641" algn="l" defTabSz="685800" rtl="0" eaLnBrk="1" fontAlgn="auto" latinLnBrk="0" hangingPunct="1">
              <a:lnSpc>
                <a:spcPct val="90000"/>
              </a:lnSpc>
              <a:spcBef>
                <a:spcPts val="105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Software obsolescence is major problem</a:t>
            </a:r>
          </a:p>
          <a:p>
            <a:pPr marL="469106" marR="0" lvl="1" indent="-20955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Impossible to upgrade OS, security concerns </a:t>
            </a:r>
          </a:p>
          <a:p>
            <a:pPr marL="172641" marR="0" lvl="0" indent="-172641" algn="l" defTabSz="685800" rtl="0" eaLnBrk="1" fontAlgn="auto" latinLnBrk="0" hangingPunct="1">
              <a:lnSpc>
                <a:spcPct val="90000"/>
              </a:lnSpc>
              <a:spcBef>
                <a:spcPts val="105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Lost ability to repair boards with personnel attrition</a:t>
            </a:r>
          </a:p>
          <a:p>
            <a:pPr marL="172641" indent="-172641" defTabSz="685800">
              <a:spcBef>
                <a:spcPts val="1050"/>
              </a:spcBef>
              <a:defRPr/>
            </a:pPr>
            <a:r>
              <a:rPr lang="en-US" sz="1800" b="0" dirty="0">
                <a:solidFill>
                  <a:sysClr val="windowText" lastClr="000000"/>
                </a:solidFill>
                <a:latin typeface="+mn-lt"/>
              </a:rPr>
              <a:t>Original system limited to 1Hz.             Would like to include 60Hz acquisition.</a:t>
            </a:r>
          </a:p>
          <a:p>
            <a:pPr marL="172641" indent="-172641" defTabSz="685800">
              <a:spcBef>
                <a:spcPts val="1050"/>
              </a:spcBef>
              <a:defRPr/>
            </a:pPr>
            <a:r>
              <a:rPr lang="en-US" sz="1800" b="0" dirty="0">
                <a:latin typeface="+mn-lt"/>
              </a:rPr>
              <a:t>Long term solution: </a:t>
            </a:r>
            <a:r>
              <a:rPr lang="en-US" sz="1800" b="0" u="sng" dirty="0">
                <a:latin typeface="+mn-lt"/>
              </a:rPr>
              <a:t>New System</a:t>
            </a:r>
          </a:p>
          <a:p>
            <a:pPr marL="172641" marR="0" lvl="0" indent="-172641" algn="l" defTabSz="685800" rtl="0" eaLnBrk="1" fontAlgn="auto" latinLnBrk="0" hangingPunct="1">
              <a:lnSpc>
                <a:spcPct val="90000"/>
              </a:lnSpc>
              <a:spcBef>
                <a:spcPts val="1050"/>
              </a:spcBef>
              <a:spcAft>
                <a:spcPts val="0"/>
              </a:spcAft>
              <a:buClr>
                <a:srgbClr val="006C3A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DE80463-D9EB-4193-BED0-E01D5F9061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654874"/>
            <a:ext cx="2593709" cy="1442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A0953E-3F4B-4555-8555-C4CB4A016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288751"/>
            <a:ext cx="2572735" cy="3426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750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BF63BFA-C66D-4D39-9ED9-265C3ECABC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238"/>
          <a:stretch/>
        </p:blipFill>
        <p:spPr>
          <a:xfrm rot="10800000">
            <a:off x="822519" y="838199"/>
            <a:ext cx="7727561" cy="5105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144C49-24B3-4487-87E3-B06DDD30092B}"/>
              </a:ext>
            </a:extLst>
          </p:cNvPr>
          <p:cNvSpPr txBox="1"/>
          <p:nvPr/>
        </p:nvSpPr>
        <p:spPr>
          <a:xfrm>
            <a:off x="3664161" y="381000"/>
            <a:ext cx="20442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600" dirty="0">
                <a:solidFill>
                  <a:prstClr val="black"/>
                </a:solidFill>
                <a:latin typeface="Calibri" panose="020F0502020204030204"/>
              </a:rPr>
              <a:t>New Analog Front End</a:t>
            </a:r>
          </a:p>
        </p:txBody>
      </p:sp>
    </p:spTree>
    <p:extLst>
      <p:ext uri="{BB962C8B-B14F-4D97-AF65-F5344CB8AC3E}">
        <p14:creationId xmlns:p14="http://schemas.microsoft.com/office/powerpoint/2010/main" val="1410179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C9A50C7-9335-406B-A127-213E87BAC852}"/>
              </a:ext>
            </a:extLst>
          </p:cNvPr>
          <p:cNvSpPr/>
          <p:nvPr/>
        </p:nvSpPr>
        <p:spPr>
          <a:xfrm>
            <a:off x="2225464" y="1348331"/>
            <a:ext cx="4337939" cy="3705716"/>
          </a:xfrm>
          <a:prstGeom prst="roundRect">
            <a:avLst/>
          </a:prstGeom>
          <a:solidFill>
            <a:schemeClr val="bg2"/>
          </a:solidFill>
          <a:ln w="19050">
            <a:solidFill>
              <a:srgbClr val="7030A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9704CEF7-253E-4251-95C8-554344DFBB35}"/>
              </a:ext>
            </a:extLst>
          </p:cNvPr>
          <p:cNvSpPr/>
          <p:nvPr/>
        </p:nvSpPr>
        <p:spPr>
          <a:xfrm>
            <a:off x="2607721" y="1731067"/>
            <a:ext cx="3574682" cy="260838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9661FD-368B-4128-B0A6-62262095924F}"/>
              </a:ext>
            </a:extLst>
          </p:cNvPr>
          <p:cNvSpPr txBox="1"/>
          <p:nvPr/>
        </p:nvSpPr>
        <p:spPr>
          <a:xfrm>
            <a:off x="2235257" y="313539"/>
            <a:ext cx="43054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Analog Front End System Diagram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prstClr val="black"/>
                </a:solidFill>
                <a:latin typeface="Arial" charset="0"/>
                <a:cs typeface="Arial" charset="0"/>
              </a:rPr>
              <a:t>(Each AFE hosts 2 BPMs)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4F586DCC-25BA-456D-89E4-852D8FF0486C}"/>
              </a:ext>
            </a:extLst>
          </p:cNvPr>
          <p:cNvSpPr/>
          <p:nvPr/>
        </p:nvSpPr>
        <p:spPr>
          <a:xfrm>
            <a:off x="3581400" y="5503280"/>
            <a:ext cx="2039134" cy="592720"/>
          </a:xfrm>
          <a:prstGeom prst="roundRect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 BPMs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E764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 X 4 Wires)</a:t>
            </a: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E0DCD2A2-5161-4F73-B3F9-1E2A7D828141}"/>
              </a:ext>
            </a:extLst>
          </p:cNvPr>
          <p:cNvSpPr/>
          <p:nvPr/>
        </p:nvSpPr>
        <p:spPr>
          <a:xfrm rot="10800000">
            <a:off x="3919738" y="3998406"/>
            <a:ext cx="274320" cy="1488890"/>
          </a:xfrm>
          <a:prstGeom prst="downArrow">
            <a:avLst/>
          </a:prstGeom>
          <a:solidFill>
            <a:schemeClr val="bg2"/>
          </a:solidFill>
          <a:ln>
            <a:solidFill>
              <a:srgbClr val="1E7640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12D83F6-CE1C-4E34-8FB0-8CF3A6D07EE3}"/>
              </a:ext>
            </a:extLst>
          </p:cNvPr>
          <p:cNvGrpSpPr/>
          <p:nvPr/>
        </p:nvGrpSpPr>
        <p:grpSpPr>
          <a:xfrm>
            <a:off x="4003333" y="2878915"/>
            <a:ext cx="781509" cy="687797"/>
            <a:chOff x="4039172" y="2619831"/>
            <a:chExt cx="781509" cy="687797"/>
          </a:xfrm>
        </p:grpSpPr>
        <p:sp>
          <p:nvSpPr>
            <p:cNvPr id="23" name="Arrow: Bent-Up 22">
              <a:extLst>
                <a:ext uri="{FF2B5EF4-FFF2-40B4-BE49-F238E27FC236}">
                  <a16:creationId xmlns:a16="http://schemas.microsoft.com/office/drawing/2014/main" id="{04894151-C12C-4A18-B9B6-47D9B18EEF85}"/>
                </a:ext>
              </a:extLst>
            </p:cNvPr>
            <p:cNvSpPr/>
            <p:nvPr/>
          </p:nvSpPr>
          <p:spPr>
            <a:xfrm rot="5400000" flipH="1">
              <a:off x="4281550" y="2768497"/>
              <a:ext cx="687797" cy="390465"/>
            </a:xfrm>
            <a:prstGeom prst="bentUpArrow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Arrow: Bent-Up 23">
              <a:extLst>
                <a:ext uri="{FF2B5EF4-FFF2-40B4-BE49-F238E27FC236}">
                  <a16:creationId xmlns:a16="http://schemas.microsoft.com/office/drawing/2014/main" id="{CDE57206-6981-449C-B1FC-2692728B9E59}"/>
                </a:ext>
              </a:extLst>
            </p:cNvPr>
            <p:cNvSpPr/>
            <p:nvPr/>
          </p:nvSpPr>
          <p:spPr>
            <a:xfrm rot="16200000">
              <a:off x="3887587" y="2771417"/>
              <a:ext cx="687796" cy="384625"/>
            </a:xfrm>
            <a:prstGeom prst="bentUpArrow">
              <a:avLst/>
            </a:prstGeom>
            <a:solidFill>
              <a:schemeClr val="bg2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0" name="Arrow: Down 29">
            <a:extLst>
              <a:ext uri="{FF2B5EF4-FFF2-40B4-BE49-F238E27FC236}">
                <a16:creationId xmlns:a16="http://schemas.microsoft.com/office/drawing/2014/main" id="{C651ABE9-5E00-4948-88B3-25D3A518A324}"/>
              </a:ext>
            </a:extLst>
          </p:cNvPr>
          <p:cNvSpPr/>
          <p:nvPr/>
        </p:nvSpPr>
        <p:spPr>
          <a:xfrm rot="10800000">
            <a:off x="4764408" y="4009482"/>
            <a:ext cx="167498" cy="497805"/>
          </a:xfrm>
          <a:prstGeom prst="downArrow">
            <a:avLst>
              <a:gd name="adj1" fmla="val 50000"/>
              <a:gd name="adj2" fmla="val 70523"/>
            </a:avLst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Rectangle: Rounded Corners 34">
            <a:extLst>
              <a:ext uri="{FF2B5EF4-FFF2-40B4-BE49-F238E27FC236}">
                <a16:creationId xmlns:a16="http://schemas.microsoft.com/office/drawing/2014/main" id="{667E43CD-6B30-488C-B8D1-EBE639A67078}"/>
              </a:ext>
            </a:extLst>
          </p:cNvPr>
          <p:cNvSpPr/>
          <p:nvPr/>
        </p:nvSpPr>
        <p:spPr>
          <a:xfrm>
            <a:off x="3775020" y="3571132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Relay Switch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29E4AB2-B39E-49CF-942E-B7EF319947E3}"/>
              </a:ext>
            </a:extLst>
          </p:cNvPr>
          <p:cNvSpPr txBox="1"/>
          <p:nvPr/>
        </p:nvSpPr>
        <p:spPr>
          <a:xfrm>
            <a:off x="3891975" y="4026360"/>
            <a:ext cx="308290" cy="1383840"/>
          </a:xfrm>
          <a:prstGeom prst="rect">
            <a:avLst/>
          </a:prstGeom>
          <a:noFill/>
        </p:spPr>
        <p:txBody>
          <a:bodyPr vert="wordArtVert" wrap="square" rtlCol="0" anchor="ctr" anchorCtr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Each wire</a:t>
            </a: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99BF8C58-EB6D-44AC-B01E-C83D37915A4F}"/>
              </a:ext>
            </a:extLst>
          </p:cNvPr>
          <p:cNvSpPr/>
          <p:nvPr/>
        </p:nvSpPr>
        <p:spPr>
          <a:xfrm>
            <a:off x="4267156" y="4518361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Cal Oscillator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</a:t>
            </a:r>
            <a:r>
              <a:rPr lang="en-US" sz="1000" dirty="0">
                <a:solidFill>
                  <a:srgbClr val="4F81BD"/>
                </a:solidFill>
                <a:latin typeface="Arial"/>
              </a:rPr>
              <a:t>1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MHz)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8187BEA-3C54-48BA-924A-76EB19D5B0DD}"/>
              </a:ext>
            </a:extLst>
          </p:cNvPr>
          <p:cNvSpPr txBox="1"/>
          <p:nvPr/>
        </p:nvSpPr>
        <p:spPr>
          <a:xfrm>
            <a:off x="3619499" y="4601354"/>
            <a:ext cx="426621" cy="20313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X8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906CD88C-29DA-4445-A881-3A187E317780}"/>
              </a:ext>
            </a:extLst>
          </p:cNvPr>
          <p:cNvSpPr/>
          <p:nvPr/>
        </p:nvSpPr>
        <p:spPr>
          <a:xfrm>
            <a:off x="2765197" y="2753042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Gain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4F81BD"/>
                </a:solidFill>
                <a:latin typeface="Arial"/>
              </a:rPr>
              <a:t>Amp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29DF4B18-EE79-47B2-A3E4-AB32D46909C7}"/>
              </a:ext>
            </a:extLst>
          </p:cNvPr>
          <p:cNvSpPr/>
          <p:nvPr/>
        </p:nvSpPr>
        <p:spPr>
          <a:xfrm>
            <a:off x="4787049" y="2753042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4F81BD"/>
                </a:solidFill>
                <a:latin typeface="Arial"/>
              </a:rPr>
              <a:t>High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Gain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4F81BD"/>
                </a:solidFill>
                <a:latin typeface="Arial"/>
              </a:rPr>
              <a:t>Amp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2614C60-3E1A-4A17-AACC-487B29FC5019}"/>
              </a:ext>
            </a:extLst>
          </p:cNvPr>
          <p:cNvSpPr/>
          <p:nvPr/>
        </p:nvSpPr>
        <p:spPr>
          <a:xfrm>
            <a:off x="4780068" y="2034131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4F81BD"/>
                </a:solidFill>
                <a:latin typeface="Arial"/>
              </a:rPr>
              <a:t>5 MHz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Filter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674CE769-D222-4B19-9745-C5CD439B88FB}"/>
              </a:ext>
            </a:extLst>
          </p:cNvPr>
          <p:cNvSpPr/>
          <p:nvPr/>
        </p:nvSpPr>
        <p:spPr>
          <a:xfrm>
            <a:off x="2753925" y="2036111"/>
            <a:ext cx="1238136" cy="427276"/>
          </a:xfrm>
          <a:prstGeom prst="round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rgbClr val="4F81BD"/>
                </a:solidFill>
                <a:latin typeface="Arial"/>
              </a:rPr>
              <a:t>5 MHz</a:t>
            </a:r>
          </a:p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Filter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4F81BD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Arrow: Down 51">
            <a:extLst>
              <a:ext uri="{FF2B5EF4-FFF2-40B4-BE49-F238E27FC236}">
                <a16:creationId xmlns:a16="http://schemas.microsoft.com/office/drawing/2014/main" id="{D95C4C16-D305-4682-A8AA-322CA024510C}"/>
              </a:ext>
            </a:extLst>
          </p:cNvPr>
          <p:cNvSpPr/>
          <p:nvPr/>
        </p:nvSpPr>
        <p:spPr>
          <a:xfrm rot="10800000">
            <a:off x="3296391" y="1178160"/>
            <a:ext cx="175745" cy="850833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Arrow: Down 52">
            <a:extLst>
              <a:ext uri="{FF2B5EF4-FFF2-40B4-BE49-F238E27FC236}">
                <a16:creationId xmlns:a16="http://schemas.microsoft.com/office/drawing/2014/main" id="{CCCD0B28-6CA0-468C-8F6B-F47A3C515B6F}"/>
              </a:ext>
            </a:extLst>
          </p:cNvPr>
          <p:cNvSpPr/>
          <p:nvPr/>
        </p:nvSpPr>
        <p:spPr>
          <a:xfrm rot="10800000">
            <a:off x="5311262" y="2477627"/>
            <a:ext cx="175745" cy="268296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4" name="Arrow: Down 53">
            <a:extLst>
              <a:ext uri="{FF2B5EF4-FFF2-40B4-BE49-F238E27FC236}">
                <a16:creationId xmlns:a16="http://schemas.microsoft.com/office/drawing/2014/main" id="{429C2A12-57C0-48A2-985F-464B108A6453}"/>
              </a:ext>
            </a:extLst>
          </p:cNvPr>
          <p:cNvSpPr/>
          <p:nvPr/>
        </p:nvSpPr>
        <p:spPr>
          <a:xfrm rot="10800000">
            <a:off x="3296392" y="2477627"/>
            <a:ext cx="175745" cy="268296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8373B2B-961B-49D3-A634-57F17D93DB4E}"/>
              </a:ext>
            </a:extLst>
          </p:cNvPr>
          <p:cNvSpPr txBox="1"/>
          <p:nvPr/>
        </p:nvSpPr>
        <p:spPr>
          <a:xfrm>
            <a:off x="2257998" y="2933949"/>
            <a:ext cx="426621" cy="2585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X8</a:t>
            </a:r>
          </a:p>
        </p:txBody>
      </p:sp>
      <p:sp>
        <p:nvSpPr>
          <p:cNvPr id="57" name="Arrow: Down 56">
            <a:extLst>
              <a:ext uri="{FF2B5EF4-FFF2-40B4-BE49-F238E27FC236}">
                <a16:creationId xmlns:a16="http://schemas.microsoft.com/office/drawing/2014/main" id="{BBFC4843-8C2E-49C1-AFD4-C0216E1BD826}"/>
              </a:ext>
            </a:extLst>
          </p:cNvPr>
          <p:cNvSpPr/>
          <p:nvPr/>
        </p:nvSpPr>
        <p:spPr>
          <a:xfrm rot="10800000">
            <a:off x="5311261" y="1180493"/>
            <a:ext cx="175745" cy="850833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EF11402-6A6F-45A4-A5FF-52858C6E2E87}"/>
              </a:ext>
            </a:extLst>
          </p:cNvPr>
          <p:cNvSpPr txBox="1"/>
          <p:nvPr/>
        </p:nvSpPr>
        <p:spPr>
          <a:xfrm>
            <a:off x="3924751" y="1405396"/>
            <a:ext cx="1014966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AFE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C4551DA-6E8D-4ABF-9D5F-903AA38D800E}"/>
              </a:ext>
            </a:extLst>
          </p:cNvPr>
          <p:cNvSpPr txBox="1"/>
          <p:nvPr/>
        </p:nvSpPr>
        <p:spPr>
          <a:xfrm>
            <a:off x="4787049" y="910873"/>
            <a:ext cx="1143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To Digitizer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639C2EE-D7DA-4D51-8185-25BC08759436}"/>
              </a:ext>
            </a:extLst>
          </p:cNvPr>
          <p:cNvSpPr txBox="1"/>
          <p:nvPr/>
        </p:nvSpPr>
        <p:spPr>
          <a:xfrm>
            <a:off x="2765197" y="911863"/>
            <a:ext cx="1143000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To Digitizer</a:t>
            </a:r>
          </a:p>
        </p:txBody>
      </p:sp>
      <p:sp>
        <p:nvSpPr>
          <p:cNvPr id="61" name="Arrow: Left-Right 60">
            <a:extLst>
              <a:ext uri="{FF2B5EF4-FFF2-40B4-BE49-F238E27FC236}">
                <a16:creationId xmlns:a16="http://schemas.microsoft.com/office/drawing/2014/main" id="{D8EED95F-226B-443C-BA41-61B7259A5006}"/>
              </a:ext>
            </a:extLst>
          </p:cNvPr>
          <p:cNvSpPr/>
          <p:nvPr/>
        </p:nvSpPr>
        <p:spPr>
          <a:xfrm>
            <a:off x="5514494" y="4632763"/>
            <a:ext cx="1387246" cy="198471"/>
          </a:xfrm>
          <a:prstGeom prst="leftRight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A47868E-849D-40F8-8F2D-D7FA31DF80E3}"/>
              </a:ext>
            </a:extLst>
          </p:cNvPr>
          <p:cNvSpPr txBox="1"/>
          <p:nvPr/>
        </p:nvSpPr>
        <p:spPr>
          <a:xfrm>
            <a:off x="6784439" y="4394982"/>
            <a:ext cx="1143000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CPU Control &amp; Status</a:t>
            </a:r>
          </a:p>
        </p:txBody>
      </p:sp>
    </p:spTree>
    <p:extLst>
      <p:ext uri="{BB962C8B-B14F-4D97-AF65-F5344CB8AC3E}">
        <p14:creationId xmlns:p14="http://schemas.microsoft.com/office/powerpoint/2010/main" val="2892541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B0986A-A091-4359-A98E-68581DED5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14400"/>
            <a:ext cx="7086600" cy="53149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B52112-E37A-4BB7-B232-45A8B1280427}"/>
              </a:ext>
            </a:extLst>
          </p:cNvPr>
          <p:cNvSpPr txBox="1"/>
          <p:nvPr/>
        </p:nvSpPr>
        <p:spPr>
          <a:xfrm>
            <a:off x="1181099" y="423617"/>
            <a:ext cx="712730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PXIe system with four FPGA/Digitizer(center blue), processor running LabVIEW RealTime (left) and SNS timing card (right).</a:t>
            </a:r>
          </a:p>
          <a:p>
            <a:pPr defTabSz="685800"/>
            <a:r>
              <a:rPr lang="en-US" sz="1100" dirty="0">
                <a:solidFill>
                  <a:prstClr val="black"/>
                </a:solidFill>
                <a:latin typeface="Calibri" panose="020F0502020204030204"/>
              </a:rPr>
              <a:t>1/4  space, 1/5 power consumption of previous system.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095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S 4x3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S 4x3" id="{48A71E99-560E-6045-B6C6-9DAED9AA34C0}" vid="{649EF587-A2DB-3241-83AA-8B6EB70F985E}"/>
    </a:ext>
  </a:extLst>
</a:theme>
</file>

<file path=ppt/theme/theme3.xml><?xml version="1.0" encoding="utf-8"?>
<a:theme xmlns:a="http://schemas.openxmlformats.org/drawingml/2006/main" name="Default Theme">
  <a:themeElements>
    <a:clrScheme name="ORNL corporate palette May 28 saturation adjust">
      <a:dk1>
        <a:sysClr val="windowText" lastClr="000000"/>
      </a:dk1>
      <a:lt1>
        <a:sysClr val="window" lastClr="FFFFFF"/>
      </a:lt1>
      <a:dk2>
        <a:srgbClr val="1E7640"/>
      </a:dk2>
      <a:lt2>
        <a:srgbClr val="FFFFFF"/>
      </a:lt2>
      <a:accent1>
        <a:srgbClr val="306DBE"/>
      </a:accent1>
      <a:accent2>
        <a:srgbClr val="84B641"/>
      </a:accent2>
      <a:accent3>
        <a:srgbClr val="DE762D"/>
      </a:accent3>
      <a:accent4>
        <a:srgbClr val="2ABDDA"/>
      </a:accent4>
      <a:accent5>
        <a:srgbClr val="A03123"/>
      </a:accent5>
      <a:accent6>
        <a:srgbClr val="FFCD00"/>
      </a:accent6>
      <a:hlink>
        <a:srgbClr val="0070B9"/>
      </a:hlink>
      <a:folHlink>
        <a:srgbClr val="1E764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2"/>
        </a:solidFill>
        <a:ln>
          <a:solidFill>
            <a:schemeClr val="accent1"/>
          </a:solidFill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ctr">
          <a:lnSpc>
            <a:spcPct val="90000"/>
          </a:lnSpc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RNL template_4x3_SNS.pptx" id="{DA8F8B77-26AF-4285-B904-C56BC7FCC0C9}" vid="{89FA3E3C-681D-44A7-BF9E-F5C1CC4F5DC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34766</TotalTime>
  <Words>1123</Words>
  <Application>Microsoft Office PowerPoint</Application>
  <PresentationFormat>On-screen Show (4:3)</PresentationFormat>
  <Paragraphs>299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ＭＳ Ｐゴシック</vt:lpstr>
      <vt:lpstr>Arial</vt:lpstr>
      <vt:lpstr>Arial Black</vt:lpstr>
      <vt:lpstr>Arial Narrow</vt:lpstr>
      <vt:lpstr>Calibri</vt:lpstr>
      <vt:lpstr>Helvetica</vt:lpstr>
      <vt:lpstr>Symbol</vt:lpstr>
      <vt:lpstr>Office Theme</vt:lpstr>
      <vt:lpstr>STS 4x3</vt:lpstr>
      <vt:lpstr>Default Theme</vt:lpstr>
      <vt:lpstr>SNS Ring BPM Old and New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SNS Ring BPM Old and New</vt:lpstr>
      <vt:lpstr>PowerPoint Presentation</vt:lpstr>
      <vt:lpstr>PowerPoint Presentation</vt:lpstr>
      <vt:lpstr>PowerPoint Presentation</vt:lpstr>
      <vt:lpstr>PowerPoint Presentation</vt:lpstr>
    </vt:vector>
  </TitlesOfParts>
  <Company>ORNL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Dickson, Richard W.</dc:creator>
  <cp:lastModifiedBy>Dickson, Richard W.</cp:lastModifiedBy>
  <cp:revision>191</cp:revision>
  <dcterms:created xsi:type="dcterms:W3CDTF">2015-05-22T12:49:06Z</dcterms:created>
  <dcterms:modified xsi:type="dcterms:W3CDTF">2018-11-09T16:34:51Z</dcterms:modified>
</cp:coreProperties>
</file>