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9" r:id="rId1"/>
  </p:sldMasterIdLst>
  <p:notesMasterIdLst>
    <p:notesMasterId r:id="rId42"/>
  </p:notesMasterIdLst>
  <p:sldIdLst>
    <p:sldId id="567" r:id="rId2"/>
    <p:sldId id="602" r:id="rId3"/>
    <p:sldId id="616" r:id="rId4"/>
    <p:sldId id="617" r:id="rId5"/>
    <p:sldId id="620" r:id="rId6"/>
    <p:sldId id="618" r:id="rId7"/>
    <p:sldId id="619" r:id="rId8"/>
    <p:sldId id="621" r:id="rId9"/>
    <p:sldId id="622" r:id="rId10"/>
    <p:sldId id="623" r:id="rId11"/>
    <p:sldId id="624" r:id="rId12"/>
    <p:sldId id="625" r:id="rId13"/>
    <p:sldId id="626" r:id="rId14"/>
    <p:sldId id="627" r:id="rId15"/>
    <p:sldId id="628" r:id="rId16"/>
    <p:sldId id="629" r:id="rId17"/>
    <p:sldId id="630" r:id="rId18"/>
    <p:sldId id="632" r:id="rId19"/>
    <p:sldId id="633" r:id="rId20"/>
    <p:sldId id="634" r:id="rId21"/>
    <p:sldId id="635" r:id="rId22"/>
    <p:sldId id="636" r:id="rId23"/>
    <p:sldId id="637" r:id="rId24"/>
    <p:sldId id="638" r:id="rId25"/>
    <p:sldId id="313" r:id="rId26"/>
    <p:sldId id="302" r:id="rId27"/>
    <p:sldId id="303" r:id="rId28"/>
    <p:sldId id="277" r:id="rId29"/>
    <p:sldId id="273" r:id="rId30"/>
    <p:sldId id="274" r:id="rId31"/>
    <p:sldId id="309" r:id="rId32"/>
    <p:sldId id="310" r:id="rId33"/>
    <p:sldId id="311" r:id="rId34"/>
    <p:sldId id="293" r:id="rId35"/>
    <p:sldId id="292" r:id="rId36"/>
    <p:sldId id="262" r:id="rId37"/>
    <p:sldId id="263" r:id="rId38"/>
    <p:sldId id="256" r:id="rId39"/>
    <p:sldId id="299" r:id="rId40"/>
    <p:sldId id="300"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008000"/>
    <a:srgbClr val="FF3300"/>
    <a:srgbClr val="FF9900"/>
    <a:srgbClr val="009900"/>
    <a:srgbClr val="CC0000"/>
    <a:srgbClr val="003399"/>
    <a:srgbClr val="993300"/>
    <a:srgbClr val="CDD3EC"/>
    <a:srgbClr val="E8EA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00"/>
    <p:restoredTop sz="94761"/>
  </p:normalViewPr>
  <p:slideViewPr>
    <p:cSldViewPr>
      <p:cViewPr varScale="1">
        <p:scale>
          <a:sx n="102" d="100"/>
          <a:sy n="102" d="100"/>
        </p:scale>
        <p:origin x="1008" y="168"/>
      </p:cViewPr>
      <p:guideLst>
        <p:guide orient="horz" pos="2160"/>
        <p:guide pos="2880"/>
      </p:guideLst>
    </p:cSldViewPr>
  </p:slideViewPr>
  <p:notesTextViewPr>
    <p:cViewPr>
      <p:scale>
        <a:sx n="100" d="100"/>
        <a:sy n="100" d="100"/>
      </p:scale>
      <p:origin x="0" y="0"/>
    </p:cViewPr>
  </p:notesText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D693CF9-B178-43EF-BFFF-127C45C33E5C}" type="slidenum">
              <a:rPr lang="en-US"/>
              <a:pPr>
                <a:defRPr/>
              </a:pPr>
              <a:t>‹#›</a:t>
            </a:fld>
            <a:endParaRPr lang="en-US"/>
          </a:p>
        </p:txBody>
      </p:sp>
    </p:spTree>
    <p:extLst>
      <p:ext uri="{BB962C8B-B14F-4D97-AF65-F5344CB8AC3E}">
        <p14:creationId xmlns:p14="http://schemas.microsoft.com/office/powerpoint/2010/main" val="25892378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a:t>
            </a:fld>
            <a:endParaRPr lang="en-US"/>
          </a:p>
        </p:txBody>
      </p:sp>
    </p:spTree>
    <p:extLst>
      <p:ext uri="{BB962C8B-B14F-4D97-AF65-F5344CB8AC3E}">
        <p14:creationId xmlns:p14="http://schemas.microsoft.com/office/powerpoint/2010/main" val="3843159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8BD97-7946-4BCD-9E1C-7E68936DD06C}" type="slidenum">
              <a:rPr lang="en-US" smtClean="0"/>
              <a:t>25</a:t>
            </a:fld>
            <a:endParaRPr lang="en-US"/>
          </a:p>
        </p:txBody>
      </p:sp>
    </p:spTree>
    <p:extLst>
      <p:ext uri="{BB962C8B-B14F-4D97-AF65-F5344CB8AC3E}">
        <p14:creationId xmlns:p14="http://schemas.microsoft.com/office/powerpoint/2010/main" val="2001992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8BD97-7946-4BCD-9E1C-7E68936DD06C}" type="slidenum">
              <a:rPr lang="en-US" smtClean="0"/>
              <a:t>27</a:t>
            </a:fld>
            <a:endParaRPr lang="en-US"/>
          </a:p>
        </p:txBody>
      </p:sp>
    </p:spTree>
    <p:extLst>
      <p:ext uri="{BB962C8B-B14F-4D97-AF65-F5344CB8AC3E}">
        <p14:creationId xmlns:p14="http://schemas.microsoft.com/office/powerpoint/2010/main" val="79649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25000" dirty="0"/>
          </a:p>
        </p:txBody>
      </p:sp>
      <p:sp>
        <p:nvSpPr>
          <p:cNvPr id="4" name="Slide Number Placeholder 3"/>
          <p:cNvSpPr>
            <a:spLocks noGrp="1"/>
          </p:cNvSpPr>
          <p:nvPr>
            <p:ph type="sldNum" sz="quarter" idx="10"/>
          </p:nvPr>
        </p:nvSpPr>
        <p:spPr/>
        <p:txBody>
          <a:bodyPr/>
          <a:lstStyle/>
          <a:p>
            <a:fld id="{25A8BD97-7946-4BCD-9E1C-7E68936DD06C}" type="slidenum">
              <a:rPr lang="en-US" smtClean="0"/>
              <a:t>28</a:t>
            </a:fld>
            <a:endParaRPr lang="en-US"/>
          </a:p>
        </p:txBody>
      </p:sp>
    </p:spTree>
    <p:extLst>
      <p:ext uri="{BB962C8B-B14F-4D97-AF65-F5344CB8AC3E}">
        <p14:creationId xmlns:p14="http://schemas.microsoft.com/office/powerpoint/2010/main" val="2359458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 to talk a bit about the </a:t>
            </a:r>
            <a:r>
              <a:rPr lang="en-US" dirty="0" err="1"/>
              <a:t>balun</a:t>
            </a:r>
            <a:r>
              <a:rPr lang="en-US" dirty="0"/>
              <a:t> design:</a:t>
            </a:r>
          </a:p>
          <a:p>
            <a:r>
              <a:rPr lang="en-US" dirty="0"/>
              <a:t>The </a:t>
            </a:r>
            <a:r>
              <a:rPr lang="en-US" dirty="0" err="1"/>
              <a:t>balun</a:t>
            </a:r>
            <a:r>
              <a:rPr lang="en-US" dirty="0"/>
              <a:t> transformer that I am going to show you has the exact same function as the </a:t>
            </a:r>
            <a:r>
              <a:rPr lang="en-US" dirty="0" err="1"/>
              <a:t>balun</a:t>
            </a:r>
            <a:r>
              <a:rPr lang="en-US" dirty="0"/>
              <a:t> that I was talking about previously. It should produce equal amplitudes on the balanced outputs and also should produce a perfect 180 degree phase shift. This </a:t>
            </a:r>
            <a:r>
              <a:rPr lang="en-US" dirty="0" err="1"/>
              <a:t>balun</a:t>
            </a:r>
            <a:r>
              <a:rPr lang="en-US" dirty="0"/>
              <a:t> however works a very differently and is instead made using a set of coaxial cables.</a:t>
            </a:r>
            <a:br>
              <a:rPr lang="en-US" dirty="0"/>
            </a:br>
            <a:r>
              <a:rPr lang="en-US" dirty="0"/>
              <a:t>It is actually possible to create a </a:t>
            </a:r>
            <a:r>
              <a:rPr lang="en-US" dirty="0" err="1"/>
              <a:t>balun</a:t>
            </a:r>
            <a:r>
              <a:rPr lang="en-US" dirty="0"/>
              <a:t> using a single piece of coaxial cable as is suggested in the top picture. However, due to the skin effect, electrons are concentrated to inner side of the coaxial jacket which leads to the outer side acting as a separate signal path, effectively acting as a short circuit stub that is connected in parallel with the 180 degree output. This means that the two outputs will see different loads and thus there will be an imbalance in amplitudes. This problem is solved by connecting a second coaxial sleeve to the zero degree output, which makes each of the two outputs see the same load.</a:t>
            </a:r>
          </a:p>
        </p:txBody>
      </p:sp>
      <p:sp>
        <p:nvSpPr>
          <p:cNvPr id="4" name="Slide Number Placeholder 3"/>
          <p:cNvSpPr>
            <a:spLocks noGrp="1"/>
          </p:cNvSpPr>
          <p:nvPr>
            <p:ph type="sldNum" sz="quarter" idx="10"/>
          </p:nvPr>
        </p:nvSpPr>
        <p:spPr/>
        <p:txBody>
          <a:bodyPr/>
          <a:lstStyle/>
          <a:p>
            <a:fld id="{25A8BD97-7946-4BCD-9E1C-7E68936DD06C}" type="slidenum">
              <a:rPr lang="en-US" smtClean="0"/>
              <a:t>31</a:t>
            </a:fld>
            <a:endParaRPr lang="en-US"/>
          </a:p>
        </p:txBody>
      </p:sp>
    </p:spTree>
    <p:extLst>
      <p:ext uri="{BB962C8B-B14F-4D97-AF65-F5344CB8AC3E}">
        <p14:creationId xmlns:p14="http://schemas.microsoft.com/office/powerpoint/2010/main" val="481541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made measurements that show this effect: In the graph to the left I have measured a </a:t>
            </a:r>
            <a:r>
              <a:rPr lang="en-US" dirty="0" err="1"/>
              <a:t>balun</a:t>
            </a:r>
            <a:r>
              <a:rPr lang="en-US" dirty="0"/>
              <a:t> using only a single coaxial cable, and on the right I have added the second, balancing cable. The graphs show the amplitudes on the two differential outputs and should in the ideal case be completely equal. As expected we can see very big imbalances in the left graph as the two outputs are effectively loaded with different impedances. On the right, the two outputs have approximately the same loads and the amplitudes are thus much more even. However, there are still these notches for certain frequencies at which no signal at all is transmitted through the </a:t>
            </a:r>
            <a:r>
              <a:rPr lang="en-US" dirty="0" err="1"/>
              <a:t>balun</a:t>
            </a:r>
            <a:r>
              <a:rPr lang="en-US" dirty="0"/>
              <a:t>. This is still an unwanted effect, and we can counteract this by introducing a ferrite material onto the coaxial sleeve. This will make the currents flowing on the outer jacket see a very high inductance that instead makes this signal path look more like an open circuit. </a:t>
            </a:r>
          </a:p>
        </p:txBody>
      </p:sp>
      <p:sp>
        <p:nvSpPr>
          <p:cNvPr id="4" name="Slide Number Placeholder 3"/>
          <p:cNvSpPr>
            <a:spLocks noGrp="1"/>
          </p:cNvSpPr>
          <p:nvPr>
            <p:ph type="sldNum" sz="quarter" idx="10"/>
          </p:nvPr>
        </p:nvSpPr>
        <p:spPr/>
        <p:txBody>
          <a:bodyPr/>
          <a:lstStyle/>
          <a:p>
            <a:fld id="{25A8BD97-7946-4BCD-9E1C-7E68936DD06C}" type="slidenum">
              <a:rPr lang="en-US" smtClean="0"/>
              <a:t>32</a:t>
            </a:fld>
            <a:endParaRPr lang="en-US"/>
          </a:p>
        </p:txBody>
      </p:sp>
    </p:spTree>
    <p:extLst>
      <p:ext uri="{BB962C8B-B14F-4D97-AF65-F5344CB8AC3E}">
        <p14:creationId xmlns:p14="http://schemas.microsoft.com/office/powerpoint/2010/main" val="4036898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8BD97-7946-4BCD-9E1C-7E68936DD06C}" type="slidenum">
              <a:rPr lang="en-US" smtClean="0"/>
              <a:t>33</a:t>
            </a:fld>
            <a:endParaRPr lang="en-US"/>
          </a:p>
        </p:txBody>
      </p:sp>
    </p:spTree>
    <p:extLst>
      <p:ext uri="{BB962C8B-B14F-4D97-AF65-F5344CB8AC3E}">
        <p14:creationId xmlns:p14="http://schemas.microsoft.com/office/powerpoint/2010/main" val="2908802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8BD97-7946-4BCD-9E1C-7E68936DD06C}" type="slidenum">
              <a:rPr lang="en-US" smtClean="0"/>
              <a:t>35</a:t>
            </a:fld>
            <a:endParaRPr lang="en-US"/>
          </a:p>
        </p:txBody>
      </p:sp>
    </p:spTree>
    <p:extLst>
      <p:ext uri="{BB962C8B-B14F-4D97-AF65-F5344CB8AC3E}">
        <p14:creationId xmlns:p14="http://schemas.microsoft.com/office/powerpoint/2010/main" val="2671329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A8BD97-7946-4BCD-9E1C-7E68936DD06C}" type="slidenum">
              <a:rPr lang="en-US" smtClean="0"/>
              <a:t>40</a:t>
            </a:fld>
            <a:endParaRPr lang="en-US"/>
          </a:p>
        </p:txBody>
      </p:sp>
    </p:spTree>
    <p:extLst>
      <p:ext uri="{BB962C8B-B14F-4D97-AF65-F5344CB8AC3E}">
        <p14:creationId xmlns:p14="http://schemas.microsoft.com/office/powerpoint/2010/main" val="1232597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97" name="Rectangle 25"/>
          <p:cNvSpPr>
            <a:spLocks noGrp="1" noChangeArrowheads="1"/>
          </p:cNvSpPr>
          <p:nvPr>
            <p:ph type="ctrTitle"/>
          </p:nvPr>
        </p:nvSpPr>
        <p:spPr>
          <a:xfrm>
            <a:off x="1308100" y="2667000"/>
            <a:ext cx="7162800" cy="1331913"/>
          </a:xfrm>
        </p:spPr>
        <p:txBody>
          <a:bodyPr anchorCtr="1"/>
          <a:lstStyle>
            <a:lvl1pPr>
              <a:defRPr sz="4400" b="0"/>
            </a:lvl1pPr>
          </a:lstStyle>
          <a:p>
            <a:r>
              <a:rPr lang="en-US"/>
              <a:t>Click to edit Master title style</a:t>
            </a:r>
          </a:p>
        </p:txBody>
      </p:sp>
      <p:sp>
        <p:nvSpPr>
          <p:cNvPr id="3098" name="Rectangle 26"/>
          <p:cNvSpPr>
            <a:spLocks noGrp="1" noChangeArrowheads="1"/>
          </p:cNvSpPr>
          <p:nvPr>
            <p:ph type="subTitle" idx="1"/>
          </p:nvPr>
        </p:nvSpPr>
        <p:spPr>
          <a:xfrm>
            <a:off x="1687513" y="4343400"/>
            <a:ext cx="6400800" cy="1752600"/>
          </a:xfrm>
          <a:ln w="9525"/>
        </p:spPr>
        <p:txBody>
          <a:bodyPr/>
          <a:lstStyle>
            <a:lvl1pPr marL="0" indent="0" algn="ctr">
              <a:buFontTx/>
              <a:buNone/>
              <a:defRPr b="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1981200" cy="533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457200"/>
            <a:ext cx="5791200" cy="533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61930" y="164575"/>
            <a:ext cx="7258545" cy="629095"/>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240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524000"/>
            <a:ext cx="38862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23524" y="274638"/>
            <a:ext cx="7296951" cy="58122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5"/>
          <p:cNvSpPr>
            <a:spLocks noGrp="1" noChangeArrowheads="1"/>
          </p:cNvSpPr>
          <p:nvPr>
            <p:ph type="title"/>
          </p:nvPr>
        </p:nvSpPr>
        <p:spPr bwMode="auto">
          <a:xfrm>
            <a:off x="1099851" y="164575"/>
            <a:ext cx="7120624"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Outline</a:t>
            </a:r>
          </a:p>
        </p:txBody>
      </p:sp>
      <p:sp>
        <p:nvSpPr>
          <p:cNvPr id="5123" name="Rectangle 26"/>
          <p:cNvSpPr>
            <a:spLocks noGrp="1" noChangeArrowheads="1"/>
          </p:cNvSpPr>
          <p:nvPr>
            <p:ph type="body" idx="1"/>
          </p:nvPr>
        </p:nvSpPr>
        <p:spPr bwMode="auto">
          <a:xfrm>
            <a:off x="609600" y="1086295"/>
            <a:ext cx="7924800" cy="5107865"/>
          </a:xfrm>
          <a:prstGeom prst="rect">
            <a:avLst/>
          </a:prstGeom>
          <a:noFill/>
          <a:ln w="19050">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95" name="Rectangle 47"/>
          <p:cNvSpPr>
            <a:spLocks noChangeArrowheads="1"/>
          </p:cNvSpPr>
          <p:nvPr/>
        </p:nvSpPr>
        <p:spPr bwMode="auto">
          <a:xfrm>
            <a:off x="616285" y="894270"/>
            <a:ext cx="7924800" cy="76200"/>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eaLnBrk="0" hangingPunct="0">
              <a:defRPr/>
            </a:pPr>
            <a:endParaRPr lang="en-US" sz="2400">
              <a:solidFill>
                <a:srgbClr val="000000"/>
              </a:solidFill>
              <a:latin typeface="Comic Sans MS" pitchFamily="66" charset="0"/>
            </a:endParaRPr>
          </a:p>
        </p:txBody>
      </p:sp>
      <p:sp>
        <p:nvSpPr>
          <p:cNvPr id="2097" name="Text Box 49"/>
          <p:cNvSpPr txBox="1">
            <a:spLocks noChangeArrowheads="1"/>
          </p:cNvSpPr>
          <p:nvPr/>
        </p:nvSpPr>
        <p:spPr bwMode="auto">
          <a:xfrm>
            <a:off x="7467600" y="6248400"/>
            <a:ext cx="914400" cy="457200"/>
          </a:xfrm>
          <a:prstGeom prst="rect">
            <a:avLst/>
          </a:prstGeom>
          <a:noFill/>
          <a:ln w="9525">
            <a:noFill/>
            <a:miter lim="800000"/>
            <a:headEnd/>
            <a:tailEnd/>
          </a:ln>
          <a:effectLst/>
        </p:spPr>
        <p:txBody>
          <a:bodyPr>
            <a:spAutoFit/>
          </a:bodyPr>
          <a:lstStyle/>
          <a:p>
            <a:pPr eaLnBrk="0" hangingPunct="0">
              <a:spcBef>
                <a:spcPct val="50000"/>
              </a:spcBef>
              <a:defRPr/>
            </a:pPr>
            <a:endParaRPr lang="en-US" sz="2400">
              <a:solidFill>
                <a:srgbClr val="000000"/>
              </a:solidFill>
              <a:latin typeface="Times New Roman" pitchFamily="18" charset="0"/>
            </a:endParaRPr>
          </a:p>
        </p:txBody>
      </p:sp>
      <p:sp>
        <p:nvSpPr>
          <p:cNvPr id="2098" name="Text Box 50"/>
          <p:cNvSpPr txBox="1">
            <a:spLocks noChangeArrowheads="1"/>
          </p:cNvSpPr>
          <p:nvPr/>
        </p:nvSpPr>
        <p:spPr bwMode="auto">
          <a:xfrm>
            <a:off x="6914705" y="6232565"/>
            <a:ext cx="1600200" cy="457200"/>
          </a:xfrm>
          <a:prstGeom prst="rect">
            <a:avLst/>
          </a:prstGeom>
          <a:noFill/>
          <a:ln w="9525">
            <a:noFill/>
            <a:miter lim="800000"/>
            <a:headEnd/>
            <a:tailEnd/>
          </a:ln>
          <a:effectLst/>
        </p:spPr>
        <p:txBody>
          <a:bodyPr>
            <a:spAutoFit/>
          </a:bodyPr>
          <a:lstStyle/>
          <a:p>
            <a:pPr algn="r" eaLnBrk="0" hangingPunct="0">
              <a:spcBef>
                <a:spcPct val="50000"/>
              </a:spcBef>
              <a:defRPr/>
            </a:pPr>
            <a:r>
              <a:rPr lang="en-US" sz="1200" i="1" dirty="0">
                <a:solidFill>
                  <a:srgbClr val="000099"/>
                </a:solidFill>
                <a:latin typeface="Times New Roman" pitchFamily="18" charset="0"/>
              </a:rPr>
              <a:t>Page</a:t>
            </a:r>
            <a:r>
              <a:rPr lang="en-US" sz="2400" i="1" dirty="0">
                <a:solidFill>
                  <a:srgbClr val="000099"/>
                </a:solidFill>
                <a:latin typeface="Times New Roman" pitchFamily="18" charset="0"/>
              </a:rPr>
              <a:t> </a:t>
            </a:r>
            <a:fld id="{4AE0B11B-DBB4-43EA-9EBA-192123257F1C}" type="slidenum">
              <a:rPr lang="en-US" sz="1200" i="1">
                <a:solidFill>
                  <a:srgbClr val="000099"/>
                </a:solidFill>
                <a:latin typeface="Times New Roman" pitchFamily="18" charset="0"/>
              </a:rPr>
              <a:pPr algn="r" eaLnBrk="0" hangingPunct="0">
                <a:spcBef>
                  <a:spcPct val="50000"/>
                </a:spcBef>
                <a:defRPr/>
              </a:pPr>
              <a:t>‹#›</a:t>
            </a:fld>
            <a:endParaRPr lang="en-US" sz="1200" i="1" dirty="0">
              <a:solidFill>
                <a:srgbClr val="000099"/>
              </a:solidFill>
              <a:latin typeface="Times New Roman" pitchFamily="18" charset="0"/>
            </a:endParaRPr>
          </a:p>
        </p:txBody>
      </p:sp>
      <p:sp>
        <p:nvSpPr>
          <p:cNvPr id="2099" name="Text Box 51"/>
          <p:cNvSpPr txBox="1">
            <a:spLocks noChangeArrowheads="1"/>
          </p:cNvSpPr>
          <p:nvPr/>
        </p:nvSpPr>
        <p:spPr bwMode="auto">
          <a:xfrm>
            <a:off x="501070" y="6386185"/>
            <a:ext cx="7213735" cy="276999"/>
          </a:xfrm>
          <a:prstGeom prst="rect">
            <a:avLst/>
          </a:prstGeom>
          <a:noFill/>
          <a:ln w="9525">
            <a:noFill/>
            <a:miter lim="800000"/>
            <a:headEnd/>
            <a:tailEnd/>
          </a:ln>
          <a:effectLst/>
        </p:spPr>
        <p:txBody>
          <a:bodyPr wrap="square">
            <a:spAutoFit/>
          </a:bodyPr>
          <a:lstStyle/>
          <a:p>
            <a:pPr eaLnBrk="0" hangingPunct="0">
              <a:spcBef>
                <a:spcPct val="50000"/>
              </a:spcBef>
              <a:defRPr/>
            </a:pPr>
            <a:r>
              <a:rPr lang="en-US" sz="1200" i="1" baseline="0" dirty="0">
                <a:solidFill>
                  <a:srgbClr val="000099"/>
                </a:solidFill>
                <a:latin typeface="Times New Roman" pitchFamily="18" charset="0"/>
              </a:rPr>
              <a:t>ARIES Workshop –  12</a:t>
            </a:r>
            <a:r>
              <a:rPr lang="en-US" sz="1200" i="1" baseline="30000" dirty="0">
                <a:solidFill>
                  <a:srgbClr val="000099"/>
                </a:solidFill>
                <a:latin typeface="Times New Roman" pitchFamily="18" charset="0"/>
              </a:rPr>
              <a:t>th</a:t>
            </a:r>
            <a:r>
              <a:rPr lang="en-US" sz="1200" i="1" baseline="0" dirty="0">
                <a:solidFill>
                  <a:srgbClr val="000099"/>
                </a:solidFill>
                <a:latin typeface="Times New Roman" pitchFamily="18" charset="0"/>
              </a:rPr>
              <a:t>-14</a:t>
            </a:r>
            <a:r>
              <a:rPr lang="en-US" sz="1200" i="1" baseline="30000" dirty="0">
                <a:solidFill>
                  <a:srgbClr val="000099"/>
                </a:solidFill>
                <a:latin typeface="Times New Roman" pitchFamily="18" charset="0"/>
              </a:rPr>
              <a:t>th</a:t>
            </a:r>
            <a:r>
              <a:rPr lang="en-US" sz="1200" i="1" baseline="0" dirty="0">
                <a:solidFill>
                  <a:srgbClr val="000099"/>
                </a:solidFill>
                <a:latin typeface="Times New Roman" pitchFamily="18" charset="0"/>
              </a:rPr>
              <a:t> November 2018: Time-multiplexed BPM signals</a:t>
            </a:r>
            <a:endParaRPr lang="en-US" sz="1200" i="1" dirty="0">
              <a:solidFill>
                <a:srgbClr val="000099"/>
              </a:solidFill>
              <a:latin typeface="Times New Roman" pitchFamily="18" charset="0"/>
            </a:endParaRPr>
          </a:p>
        </p:txBody>
      </p:sp>
      <p:sp>
        <p:nvSpPr>
          <p:cNvPr id="2100" name="Line 52"/>
          <p:cNvSpPr>
            <a:spLocks noChangeShapeType="1"/>
          </p:cNvSpPr>
          <p:nvPr/>
        </p:nvSpPr>
        <p:spPr bwMode="auto">
          <a:xfrm>
            <a:off x="616285" y="6309375"/>
            <a:ext cx="7924800" cy="0"/>
          </a:xfrm>
          <a:prstGeom prst="line">
            <a:avLst/>
          </a:prstGeom>
          <a:noFill/>
          <a:ln w="28575">
            <a:solidFill>
              <a:srgbClr val="000066"/>
            </a:solidFill>
            <a:round/>
            <a:headEnd/>
            <a:tailEnd/>
          </a:ln>
          <a:effectLst/>
        </p:spPr>
        <p:txBody>
          <a:bodyPr/>
          <a:lstStyle/>
          <a:p>
            <a:pPr eaLnBrk="0" hangingPunct="0">
              <a:defRPr/>
            </a:pPr>
            <a:endParaRPr lang="en-US" sz="2400">
              <a:solidFill>
                <a:srgbClr val="000000"/>
              </a:solidFill>
              <a:latin typeface="Comic Sans MS" pitchFamily="66" charset="0"/>
            </a:endParaRPr>
          </a:p>
        </p:txBody>
      </p:sp>
      <p:pic>
        <p:nvPicPr>
          <p:cNvPr id="2" name="Picture 1" descr="Logo_cern.pdf"/>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258880" y="49359"/>
            <a:ext cx="801625" cy="801625"/>
          </a:xfrm>
          <a:prstGeom prst="rect">
            <a:avLst/>
          </a:prstGeom>
        </p:spPr>
      </p:pic>
      <p:pic>
        <p:nvPicPr>
          <p:cNvPr id="4" name="Picture 3">
            <a:extLst>
              <a:ext uri="{FF2B5EF4-FFF2-40B4-BE49-F238E27FC236}">
                <a16:creationId xmlns:a16="http://schemas.microsoft.com/office/drawing/2014/main" id="{7CA19E55-7E55-4C4C-8BD4-BDFCDD40E652}"/>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88" y="49359"/>
            <a:ext cx="1098763" cy="729086"/>
          </a:xfrm>
          <a:prstGeom prst="rect">
            <a:avLst/>
          </a:prstGeom>
        </p:spPr>
      </p:pic>
    </p:spTree>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hf sldNum="0" hdr="0"/>
  <p:txStyles>
    <p:title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p:titleStyle>
    <p:body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JP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tiff"/><Relationship Id="rId4" Type="http://schemas.openxmlformats.org/officeDocument/2006/relationships/image" Target="../media/image24.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7.emf"/><Relationship Id="rId7" Type="http://schemas.openxmlformats.org/officeDocument/2006/relationships/image" Target="../media/image31.emf"/><Relationship Id="rId2" Type="http://schemas.openxmlformats.org/officeDocument/2006/relationships/image" Target="../media/image26.emf"/><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1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7.tiff"/><Relationship Id="rId2" Type="http://schemas.openxmlformats.org/officeDocument/2006/relationships/image" Target="../media/image46.tiff"/><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tiff"/><Relationship Id="rId4" Type="http://schemas.openxmlformats.org/officeDocument/2006/relationships/image" Target="../media/image48.tiff"/></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5.tiff"/><Relationship Id="rId2" Type="http://schemas.openxmlformats.org/officeDocument/2006/relationships/image" Target="../media/image64.tif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6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0.png"/><Relationship Id="rId4" Type="http://schemas.openxmlformats.org/officeDocument/2006/relationships/image" Target="../media/image67.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73.png"/><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6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2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png"/></Relationships>
</file>

<file path=ppt/slides/_rels/slide2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2.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 Id="rId9" Type="http://schemas.openxmlformats.org/officeDocument/2006/relationships/image" Target="../media/image89.png"/></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3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3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102.png"/><Relationship Id="rId4" Type="http://schemas.openxmlformats.org/officeDocument/2006/relationships/image" Target="../media/image10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5.PNG"/><Relationship Id="rId4"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1070" y="1662369"/>
            <a:ext cx="8185640" cy="2496325"/>
          </a:xfrm>
        </p:spPr>
        <p:txBody>
          <a:bodyPr/>
          <a:lstStyle/>
          <a:p>
            <a:r>
              <a:rPr lang="en-US" b="1" dirty="0">
                <a:solidFill>
                  <a:schemeClr val="tx1"/>
                </a:solidFill>
              </a:rPr>
              <a:t>BPM Signal Processing </a:t>
            </a:r>
            <a:br>
              <a:rPr lang="en-US" b="1" dirty="0">
                <a:solidFill>
                  <a:schemeClr val="tx1"/>
                </a:solidFill>
              </a:rPr>
            </a:br>
            <a:r>
              <a:rPr lang="en-US" b="1" dirty="0">
                <a:solidFill>
                  <a:schemeClr val="tx1"/>
                </a:solidFill>
              </a:rPr>
              <a:t>using Time-Multiplexed</a:t>
            </a:r>
            <a:br>
              <a:rPr lang="en-US" b="1" dirty="0">
                <a:solidFill>
                  <a:schemeClr val="tx1"/>
                </a:solidFill>
              </a:rPr>
            </a:br>
            <a:r>
              <a:rPr lang="en-US" b="1" dirty="0">
                <a:solidFill>
                  <a:schemeClr val="tx1"/>
                </a:solidFill>
              </a:rPr>
              <a:t>Electrode Signals</a:t>
            </a:r>
          </a:p>
        </p:txBody>
      </p:sp>
      <p:sp>
        <p:nvSpPr>
          <p:cNvPr id="3" name="Subtitle 2"/>
          <p:cNvSpPr>
            <a:spLocks noGrp="1"/>
          </p:cNvSpPr>
          <p:nvPr>
            <p:ph type="subTitle" idx="1"/>
          </p:nvPr>
        </p:nvSpPr>
        <p:spPr>
          <a:xfrm>
            <a:off x="1847932" y="4312315"/>
            <a:ext cx="5491915" cy="902518"/>
          </a:xfrm>
        </p:spPr>
        <p:txBody>
          <a:bodyPr/>
          <a:lstStyle/>
          <a:p>
            <a:r>
              <a:rPr lang="en-US" i="1" dirty="0">
                <a:solidFill>
                  <a:schemeClr val="tx1"/>
                </a:solidFill>
              </a:rPr>
              <a:t>M. Wendt</a:t>
            </a:r>
          </a:p>
          <a:p>
            <a:r>
              <a:rPr lang="en-US" dirty="0">
                <a:solidFill>
                  <a:schemeClr val="tx1"/>
                </a:solidFill>
              </a:rPr>
              <a:t>CERN</a:t>
            </a:r>
          </a:p>
        </p:txBody>
      </p:sp>
    </p:spTree>
    <p:extLst>
      <p:ext uri="{BB962C8B-B14F-4D97-AF65-F5344CB8AC3E}">
        <p14:creationId xmlns:p14="http://schemas.microsoft.com/office/powerpoint/2010/main" val="1314009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A12B0-C928-B74C-A8BE-DDA155C9F658}"/>
              </a:ext>
            </a:extLst>
          </p:cNvPr>
          <p:cNvSpPr>
            <a:spLocks noGrp="1"/>
          </p:cNvSpPr>
          <p:nvPr>
            <p:ph type="title"/>
          </p:nvPr>
        </p:nvSpPr>
        <p:spPr>
          <a:xfrm>
            <a:off x="769906" y="164575"/>
            <a:ext cx="7450570" cy="629095"/>
          </a:xfrm>
        </p:spPr>
        <p:txBody>
          <a:bodyPr/>
          <a:lstStyle/>
          <a:p>
            <a:r>
              <a:rPr lang="en-US" dirty="0"/>
              <a:t>DESY MPX BPM Electronics @ FNAL</a:t>
            </a:r>
          </a:p>
        </p:txBody>
      </p:sp>
      <p:pic>
        <p:nvPicPr>
          <p:cNvPr id="5" name="Picture 4">
            <a:extLst>
              <a:ext uri="{FF2B5EF4-FFF2-40B4-BE49-F238E27FC236}">
                <a16:creationId xmlns:a16="http://schemas.microsoft.com/office/drawing/2014/main" id="{F7541144-CD0C-C944-953B-D407323A4C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711153" y="1717814"/>
            <a:ext cx="4993624" cy="3745218"/>
          </a:xfrm>
          <a:prstGeom prst="rect">
            <a:avLst/>
          </a:prstGeom>
        </p:spPr>
      </p:pic>
      <p:pic>
        <p:nvPicPr>
          <p:cNvPr id="7" name="Picture 6">
            <a:extLst>
              <a:ext uri="{FF2B5EF4-FFF2-40B4-BE49-F238E27FC236}">
                <a16:creationId xmlns:a16="http://schemas.microsoft.com/office/drawing/2014/main" id="{77A60CAC-9683-724F-9266-76B661943B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6664" y="4192973"/>
            <a:ext cx="2525683" cy="1894262"/>
          </a:xfrm>
          <a:prstGeom prst="rect">
            <a:avLst/>
          </a:prstGeom>
        </p:spPr>
      </p:pic>
      <p:pic>
        <p:nvPicPr>
          <p:cNvPr id="10" name="Picture 9">
            <a:extLst>
              <a:ext uri="{FF2B5EF4-FFF2-40B4-BE49-F238E27FC236}">
                <a16:creationId xmlns:a16="http://schemas.microsoft.com/office/drawing/2014/main" id="{89C64C45-4A0E-C346-9935-1787870C65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020" y="4177259"/>
            <a:ext cx="2546635" cy="1909976"/>
          </a:xfrm>
          <a:prstGeom prst="rect">
            <a:avLst/>
          </a:prstGeom>
        </p:spPr>
      </p:pic>
      <p:pic>
        <p:nvPicPr>
          <p:cNvPr id="12" name="Picture 11">
            <a:extLst>
              <a:ext uri="{FF2B5EF4-FFF2-40B4-BE49-F238E27FC236}">
                <a16:creationId xmlns:a16="http://schemas.microsoft.com/office/drawing/2014/main" id="{2B3894C1-79E2-0349-B4A7-90EACDEF33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676" y="983419"/>
            <a:ext cx="4392521" cy="3060061"/>
          </a:xfrm>
          <a:prstGeom prst="rect">
            <a:avLst/>
          </a:prstGeom>
        </p:spPr>
      </p:pic>
    </p:spTree>
    <p:extLst>
      <p:ext uri="{BB962C8B-B14F-4D97-AF65-F5344CB8AC3E}">
        <p14:creationId xmlns:p14="http://schemas.microsoft.com/office/powerpoint/2010/main" val="3663107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FD850-D1CA-D74C-8BEC-BBD6645F7A97}"/>
              </a:ext>
            </a:extLst>
          </p:cNvPr>
          <p:cNvSpPr>
            <a:spLocks noGrp="1"/>
          </p:cNvSpPr>
          <p:nvPr>
            <p:ph type="title"/>
          </p:nvPr>
        </p:nvSpPr>
        <p:spPr/>
        <p:txBody>
          <a:bodyPr/>
          <a:lstStyle/>
          <a:p>
            <a:r>
              <a:rPr lang="en-US" dirty="0"/>
              <a:t>DESY FLASH MPX BPM System</a:t>
            </a:r>
          </a:p>
        </p:txBody>
      </p:sp>
      <p:pic>
        <p:nvPicPr>
          <p:cNvPr id="5" name="Picture 4">
            <a:extLst>
              <a:ext uri="{FF2B5EF4-FFF2-40B4-BE49-F238E27FC236}">
                <a16:creationId xmlns:a16="http://schemas.microsoft.com/office/drawing/2014/main" id="{9018C5ED-E620-1F45-901E-1F4B1F4B2F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12" y="1033852"/>
            <a:ext cx="4999899" cy="2426111"/>
          </a:xfrm>
          <a:prstGeom prst="rect">
            <a:avLst/>
          </a:prstGeom>
        </p:spPr>
      </p:pic>
      <p:pic>
        <p:nvPicPr>
          <p:cNvPr id="6" name="Picture 4">
            <a:extLst>
              <a:ext uri="{FF2B5EF4-FFF2-40B4-BE49-F238E27FC236}">
                <a16:creationId xmlns:a16="http://schemas.microsoft.com/office/drawing/2014/main" id="{319C8A71-ECCA-9745-ACFA-2E646FA1AC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6909" y="3810935"/>
            <a:ext cx="3187616" cy="2390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B490C9E9-1F52-C844-844A-2F4B0B5C30AC}"/>
              </a:ext>
            </a:extLst>
          </p:cNvPr>
          <p:cNvPicPr>
            <a:picLocks noChangeAspect="1"/>
          </p:cNvPicPr>
          <p:nvPr/>
        </p:nvPicPr>
        <p:blipFill>
          <a:blip r:embed="rId4"/>
          <a:stretch>
            <a:fillRect/>
          </a:stretch>
        </p:blipFill>
        <p:spPr>
          <a:xfrm>
            <a:off x="67048" y="3700145"/>
            <a:ext cx="5002863" cy="2467835"/>
          </a:xfrm>
          <a:prstGeom prst="rect">
            <a:avLst/>
          </a:prstGeom>
        </p:spPr>
      </p:pic>
      <p:pic>
        <p:nvPicPr>
          <p:cNvPr id="18" name="Picture 17">
            <a:extLst>
              <a:ext uri="{FF2B5EF4-FFF2-40B4-BE49-F238E27FC236}">
                <a16:creationId xmlns:a16="http://schemas.microsoft.com/office/drawing/2014/main" id="{08E16AD0-124D-B24E-B31A-70D17F6B6208}"/>
              </a:ext>
            </a:extLst>
          </p:cNvPr>
          <p:cNvPicPr>
            <a:picLocks noChangeAspect="1"/>
          </p:cNvPicPr>
          <p:nvPr/>
        </p:nvPicPr>
        <p:blipFill>
          <a:blip r:embed="rId5"/>
          <a:stretch>
            <a:fillRect/>
          </a:stretch>
        </p:blipFill>
        <p:spPr>
          <a:xfrm>
            <a:off x="5272597" y="985595"/>
            <a:ext cx="3476240" cy="2828275"/>
          </a:xfrm>
          <a:prstGeom prst="rect">
            <a:avLst/>
          </a:prstGeom>
        </p:spPr>
      </p:pic>
      <p:sp>
        <p:nvSpPr>
          <p:cNvPr id="19" name="TextBox 18">
            <a:extLst>
              <a:ext uri="{FF2B5EF4-FFF2-40B4-BE49-F238E27FC236}">
                <a16:creationId xmlns:a16="http://schemas.microsoft.com/office/drawing/2014/main" id="{CE6A4DAB-1591-5D43-85F4-F6EB5140ECF7}"/>
              </a:ext>
            </a:extLst>
          </p:cNvPr>
          <p:cNvSpPr txBox="1"/>
          <p:nvPr/>
        </p:nvSpPr>
        <p:spPr>
          <a:xfrm>
            <a:off x="5839365" y="5541275"/>
            <a:ext cx="2122697" cy="338554"/>
          </a:xfrm>
          <a:prstGeom prst="rect">
            <a:avLst/>
          </a:prstGeom>
          <a:noFill/>
        </p:spPr>
        <p:txBody>
          <a:bodyPr wrap="none" rtlCol="0">
            <a:spAutoFit/>
          </a:bodyPr>
          <a:lstStyle/>
          <a:p>
            <a:r>
              <a:rPr lang="en-US" sz="1600" b="1" dirty="0"/>
              <a:t>courtesy </a:t>
            </a:r>
            <a:r>
              <a:rPr lang="en-US" sz="1600" b="1" i="1" dirty="0"/>
              <a:t>B. </a:t>
            </a:r>
            <a:r>
              <a:rPr lang="en-US" sz="1600" b="1" i="1" dirty="0" err="1"/>
              <a:t>Lorbeer</a:t>
            </a:r>
            <a:endParaRPr lang="en-US" sz="1600" b="1" i="1" dirty="0"/>
          </a:p>
        </p:txBody>
      </p:sp>
    </p:spTree>
    <p:extLst>
      <p:ext uri="{BB962C8B-B14F-4D97-AF65-F5344CB8AC3E}">
        <p14:creationId xmlns:p14="http://schemas.microsoft.com/office/powerpoint/2010/main" val="876785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A7BC-6825-F644-A79A-34FEEA747662}"/>
              </a:ext>
            </a:extLst>
          </p:cNvPr>
          <p:cNvSpPr>
            <a:spLocks noGrp="1"/>
          </p:cNvSpPr>
          <p:nvPr>
            <p:ph type="title"/>
          </p:nvPr>
        </p:nvSpPr>
        <p:spPr/>
        <p:txBody>
          <a:bodyPr/>
          <a:lstStyle/>
          <a:p>
            <a:r>
              <a:rPr lang="en-US" dirty="0"/>
              <a:t>DESY MPX BPM Electronics</a:t>
            </a:r>
          </a:p>
        </p:txBody>
      </p:sp>
      <p:sp>
        <p:nvSpPr>
          <p:cNvPr id="3" name="Content Placeholder 2">
            <a:extLst>
              <a:ext uri="{FF2B5EF4-FFF2-40B4-BE49-F238E27FC236}">
                <a16:creationId xmlns:a16="http://schemas.microsoft.com/office/drawing/2014/main" id="{56982FB0-9765-7048-941B-BBA523CFF93C}"/>
              </a:ext>
            </a:extLst>
          </p:cNvPr>
          <p:cNvSpPr>
            <a:spLocks noGrp="1"/>
          </p:cNvSpPr>
          <p:nvPr>
            <p:ph idx="1"/>
          </p:nvPr>
        </p:nvSpPr>
        <p:spPr>
          <a:xfrm>
            <a:off x="609600" y="1086295"/>
            <a:ext cx="8033330" cy="5107865"/>
          </a:xfrm>
        </p:spPr>
        <p:txBody>
          <a:bodyPr lIns="90000">
            <a:normAutofit fontScale="92500" lnSpcReduction="10000"/>
          </a:bodyPr>
          <a:lstStyle/>
          <a:p>
            <a:r>
              <a:rPr lang="en-US" dirty="0"/>
              <a:t>100 ns delay-line signal combination (2 electrodes)</a:t>
            </a:r>
          </a:p>
          <a:p>
            <a:pPr lvl="1"/>
            <a:r>
              <a:rPr lang="en-US" dirty="0"/>
              <a:t>80 m long 3/8” high quality coaxial cables</a:t>
            </a:r>
          </a:p>
          <a:p>
            <a:r>
              <a:rPr lang="en-US" dirty="0"/>
              <a:t>40 dB RF pre-amplifier to cover 15 </a:t>
            </a:r>
            <a:r>
              <a:rPr lang="en-US" dirty="0" err="1"/>
              <a:t>pC</a:t>
            </a:r>
            <a:r>
              <a:rPr lang="en-US" dirty="0"/>
              <a:t> single-bunch operation</a:t>
            </a:r>
          </a:p>
          <a:p>
            <a:pPr lvl="1"/>
            <a:r>
              <a:rPr lang="en-US" dirty="0"/>
              <a:t>NF = 3.3 dB, 600 MHz BW</a:t>
            </a:r>
          </a:p>
          <a:p>
            <a:pPr lvl="1"/>
            <a:r>
              <a:rPr lang="en-US" dirty="0"/>
              <a:t>Resolution &lt;10 </a:t>
            </a:r>
            <a:r>
              <a:rPr lang="en-US" dirty="0" err="1"/>
              <a:t>μm</a:t>
            </a:r>
            <a:r>
              <a:rPr lang="en-US" dirty="0"/>
              <a:t> for single bunch operation &gt;10 </a:t>
            </a:r>
            <a:r>
              <a:rPr lang="en-US" dirty="0" err="1"/>
              <a:t>pC</a:t>
            </a:r>
            <a:endParaRPr lang="en-US" dirty="0"/>
          </a:p>
          <a:p>
            <a:r>
              <a:rPr lang="en-US" dirty="0"/>
              <a:t>Analog electronics based on </a:t>
            </a:r>
            <a:r>
              <a:rPr lang="en-US" dirty="0" err="1"/>
              <a:t>μTCA</a:t>
            </a:r>
            <a:r>
              <a:rPr lang="en-US" dirty="0"/>
              <a:t> RTM</a:t>
            </a:r>
          </a:p>
          <a:p>
            <a:pPr lvl="1"/>
            <a:r>
              <a:rPr lang="en-US" dirty="0"/>
              <a:t>600 MHz BW (-3 dB) &amp; double-peak detector</a:t>
            </a:r>
          </a:p>
          <a:p>
            <a:pPr lvl="2"/>
            <a:r>
              <a:rPr lang="en-US" dirty="0"/>
              <a:t>V</a:t>
            </a:r>
            <a:r>
              <a:rPr lang="en-US" baseline="-25000" dirty="0"/>
              <a:t>RF</a:t>
            </a:r>
            <a:r>
              <a:rPr lang="en-US" dirty="0"/>
              <a:t> peak min = 5 mV</a:t>
            </a:r>
          </a:p>
          <a:p>
            <a:pPr lvl="1"/>
            <a:r>
              <a:rPr lang="en-US" dirty="0"/>
              <a:t>Gain switching (RF step attenuator)</a:t>
            </a:r>
          </a:p>
          <a:p>
            <a:pPr lvl="1"/>
            <a:r>
              <a:rPr lang="en-US" dirty="0"/>
              <a:t>4 input channels and test pulse generators</a:t>
            </a:r>
          </a:p>
          <a:p>
            <a:r>
              <a:rPr lang="en-US" dirty="0"/>
              <a:t>Commercial </a:t>
            </a:r>
            <a:r>
              <a:rPr lang="en-US" dirty="0" err="1"/>
              <a:t>μTCA</a:t>
            </a:r>
            <a:r>
              <a:rPr lang="en-US" dirty="0"/>
              <a:t> digitizer </a:t>
            </a:r>
            <a:r>
              <a:rPr lang="en-US" i="1" dirty="0"/>
              <a:t>Struck SIS8300</a:t>
            </a:r>
          </a:p>
          <a:p>
            <a:pPr lvl="1"/>
            <a:r>
              <a:rPr lang="en-US" dirty="0"/>
              <a:t>10-ch, 125MS/s, 16-bit</a:t>
            </a:r>
          </a:p>
          <a:p>
            <a:pPr lvl="1"/>
            <a:r>
              <a:rPr lang="en-US" dirty="0"/>
              <a:t>External RF synchronous 108 MHz clock</a:t>
            </a:r>
          </a:p>
          <a:p>
            <a:r>
              <a:rPr lang="en-US" dirty="0"/>
              <a:t>Unfortunately: No long-term drift analysis data available, …yet.</a:t>
            </a:r>
          </a:p>
          <a:p>
            <a:pPr lvl="1"/>
            <a:r>
              <a:rPr lang="en-US" dirty="0"/>
              <a:t>However, this BPM technology is routinely and successfully used for beam energy calibration, which is cross calibrated to the photon energy of the FLASH FEL.</a:t>
            </a:r>
          </a:p>
        </p:txBody>
      </p:sp>
    </p:spTree>
    <p:extLst>
      <p:ext uri="{BB962C8B-B14F-4D97-AF65-F5344CB8AC3E}">
        <p14:creationId xmlns:p14="http://schemas.microsoft.com/office/powerpoint/2010/main" val="2128925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E3F21-1786-EB4C-BE22-D4A33158D50C}"/>
              </a:ext>
            </a:extLst>
          </p:cNvPr>
          <p:cNvSpPr>
            <a:spLocks noGrp="1"/>
          </p:cNvSpPr>
          <p:nvPr>
            <p:ph type="title"/>
          </p:nvPr>
        </p:nvSpPr>
        <p:spPr/>
        <p:txBody>
          <a:bodyPr/>
          <a:lstStyle/>
          <a:p>
            <a:r>
              <a:rPr lang="en-US" dirty="0"/>
              <a:t>CERN LHC Interlock BPM R&amp;D</a:t>
            </a:r>
          </a:p>
        </p:txBody>
      </p:sp>
      <p:grpSp>
        <p:nvGrpSpPr>
          <p:cNvPr id="4" name="Group 3">
            <a:extLst>
              <a:ext uri="{FF2B5EF4-FFF2-40B4-BE49-F238E27FC236}">
                <a16:creationId xmlns:a16="http://schemas.microsoft.com/office/drawing/2014/main" id="{BEBCFCCE-B4FF-D845-A756-36D4F9D45ABC}"/>
              </a:ext>
            </a:extLst>
          </p:cNvPr>
          <p:cNvGrpSpPr/>
          <p:nvPr/>
        </p:nvGrpSpPr>
        <p:grpSpPr>
          <a:xfrm>
            <a:off x="825223" y="3136949"/>
            <a:ext cx="704675" cy="704675"/>
            <a:chOff x="1542477" y="2256639"/>
            <a:chExt cx="704675" cy="704675"/>
          </a:xfrm>
        </p:grpSpPr>
        <p:sp>
          <p:nvSpPr>
            <p:cNvPr id="5" name="Oval 4">
              <a:extLst>
                <a:ext uri="{FF2B5EF4-FFF2-40B4-BE49-F238E27FC236}">
                  <a16:creationId xmlns:a16="http://schemas.microsoft.com/office/drawing/2014/main" id="{B63AEB9C-A996-E04C-87B8-13CD373FE2B4}"/>
                </a:ext>
              </a:extLst>
            </p:cNvPr>
            <p:cNvSpPr/>
            <p:nvPr/>
          </p:nvSpPr>
          <p:spPr>
            <a:xfrm>
              <a:off x="1542477" y="2256639"/>
              <a:ext cx="704675" cy="704675"/>
            </a:xfrm>
            <a:prstGeom prst="ellipse">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5906DC02-8F64-6E49-9BAF-1A94375F5A7D}"/>
                </a:ext>
              </a:extLst>
            </p:cNvPr>
            <p:cNvCxnSpPr/>
            <p:nvPr/>
          </p:nvCxnSpPr>
          <p:spPr>
            <a:xfrm>
              <a:off x="1894485" y="2256639"/>
              <a:ext cx="659" cy="167474"/>
            </a:xfrm>
            <a:prstGeom prst="line">
              <a:avLst/>
            </a:prstGeom>
            <a:ln>
              <a:solidFill>
                <a:srgbClr val="FF0000"/>
              </a:solidFill>
            </a:ln>
          </p:spPr>
          <p:style>
            <a:lnRef idx="2">
              <a:schemeClr val="accent2"/>
            </a:lnRef>
            <a:fillRef idx="1">
              <a:schemeClr val="lt1"/>
            </a:fillRef>
            <a:effectRef idx="0">
              <a:schemeClr val="accent2"/>
            </a:effectRef>
            <a:fontRef idx="minor">
              <a:schemeClr val="dk1"/>
            </a:fontRef>
          </p:style>
        </p:cxnSp>
        <p:cxnSp>
          <p:nvCxnSpPr>
            <p:cNvPr id="7" name="Straight Connector 6">
              <a:extLst>
                <a:ext uri="{FF2B5EF4-FFF2-40B4-BE49-F238E27FC236}">
                  <a16:creationId xmlns:a16="http://schemas.microsoft.com/office/drawing/2014/main" id="{4FDD4D0A-4BA4-C047-B354-ED6EB755EF6A}"/>
                </a:ext>
              </a:extLst>
            </p:cNvPr>
            <p:cNvCxnSpPr/>
            <p:nvPr/>
          </p:nvCxnSpPr>
          <p:spPr>
            <a:xfrm>
              <a:off x="1894485" y="2793840"/>
              <a:ext cx="659" cy="167474"/>
            </a:xfrm>
            <a:prstGeom prst="line">
              <a:avLst/>
            </a:prstGeom>
            <a:ln/>
          </p:spPr>
          <p:style>
            <a:lnRef idx="2">
              <a:schemeClr val="accent2"/>
            </a:lnRef>
            <a:fillRef idx="1">
              <a:schemeClr val="lt1"/>
            </a:fillRef>
            <a:effectRef idx="0">
              <a:schemeClr val="accent2"/>
            </a:effectRef>
            <a:fontRef idx="minor">
              <a:schemeClr val="dk1"/>
            </a:fontRef>
          </p:style>
        </p:cxnSp>
        <p:cxnSp>
          <p:nvCxnSpPr>
            <p:cNvPr id="8" name="Straight Connector 7">
              <a:extLst>
                <a:ext uri="{FF2B5EF4-FFF2-40B4-BE49-F238E27FC236}">
                  <a16:creationId xmlns:a16="http://schemas.microsoft.com/office/drawing/2014/main" id="{DCCCF03E-990B-4149-8B71-3E564F4FC0AB}"/>
                </a:ext>
              </a:extLst>
            </p:cNvPr>
            <p:cNvCxnSpPr/>
            <p:nvPr/>
          </p:nvCxnSpPr>
          <p:spPr>
            <a:xfrm>
              <a:off x="1787658" y="2424113"/>
              <a:ext cx="214312" cy="0"/>
            </a:xfrm>
            <a:prstGeom prst="line">
              <a:avLst/>
            </a:prstGeom>
            <a:ln>
              <a:solidFill>
                <a:srgbClr val="FF0000"/>
              </a:solidFill>
            </a:ln>
          </p:spPr>
          <p:style>
            <a:lnRef idx="2">
              <a:schemeClr val="accent2"/>
            </a:lnRef>
            <a:fillRef idx="1">
              <a:schemeClr val="lt1"/>
            </a:fillRef>
            <a:effectRef idx="0">
              <a:schemeClr val="accent2"/>
            </a:effectRef>
            <a:fontRef idx="minor">
              <a:schemeClr val="dk1"/>
            </a:fontRef>
          </p:style>
        </p:cxnSp>
        <p:cxnSp>
          <p:nvCxnSpPr>
            <p:cNvPr id="9" name="Straight Connector 8">
              <a:extLst>
                <a:ext uri="{FF2B5EF4-FFF2-40B4-BE49-F238E27FC236}">
                  <a16:creationId xmlns:a16="http://schemas.microsoft.com/office/drawing/2014/main" id="{401FFEF3-91CB-3948-AFE8-0E54B1F21269}"/>
                </a:ext>
              </a:extLst>
            </p:cNvPr>
            <p:cNvCxnSpPr/>
            <p:nvPr/>
          </p:nvCxnSpPr>
          <p:spPr>
            <a:xfrm>
              <a:off x="1787658" y="2793840"/>
              <a:ext cx="214312" cy="0"/>
            </a:xfrm>
            <a:prstGeom prst="line">
              <a:avLst/>
            </a:prstGeom>
            <a:ln/>
          </p:spPr>
          <p:style>
            <a:lnRef idx="2">
              <a:schemeClr val="accent2"/>
            </a:lnRef>
            <a:fillRef idx="1">
              <a:schemeClr val="lt1"/>
            </a:fillRef>
            <a:effectRef idx="0">
              <a:schemeClr val="accent2"/>
            </a:effectRef>
            <a:fontRef idx="minor">
              <a:schemeClr val="dk1"/>
            </a:fontRef>
          </p:style>
        </p:cxnSp>
      </p:grpSp>
      <p:cxnSp>
        <p:nvCxnSpPr>
          <p:cNvPr id="10" name="Elbow Connector 9">
            <a:extLst>
              <a:ext uri="{FF2B5EF4-FFF2-40B4-BE49-F238E27FC236}">
                <a16:creationId xmlns:a16="http://schemas.microsoft.com/office/drawing/2014/main" id="{82FEC6DB-258B-7F4F-87C8-1621BDDFA275}"/>
              </a:ext>
            </a:extLst>
          </p:cNvPr>
          <p:cNvCxnSpPr>
            <a:stCxn id="5" idx="4"/>
            <a:endCxn id="14" idx="3"/>
          </p:cNvCxnSpPr>
          <p:nvPr/>
        </p:nvCxnSpPr>
        <p:spPr>
          <a:xfrm rot="5400000" flipH="1" flipV="1">
            <a:off x="1668890" y="3126547"/>
            <a:ext cx="223747" cy="1206407"/>
          </a:xfrm>
          <a:prstGeom prst="bentConnector4">
            <a:avLst>
              <a:gd name="adj1" fmla="val -102169"/>
              <a:gd name="adj2" fmla="val 78815"/>
            </a:avLst>
          </a:prstGeom>
          <a:ln w="38100" cap="rnd">
            <a:round/>
            <a:tailEnd type="triangle"/>
          </a:ln>
        </p:spPr>
        <p:style>
          <a:lnRef idx="1">
            <a:schemeClr val="accent2"/>
          </a:lnRef>
          <a:fillRef idx="0">
            <a:schemeClr val="accent2"/>
          </a:fillRef>
          <a:effectRef idx="0">
            <a:schemeClr val="accent2"/>
          </a:effectRef>
          <a:fontRef idx="minor">
            <a:schemeClr val="tx1"/>
          </a:fontRef>
        </p:style>
      </p:cxnSp>
      <p:grpSp>
        <p:nvGrpSpPr>
          <p:cNvPr id="11" name="Group 10">
            <a:extLst>
              <a:ext uri="{FF2B5EF4-FFF2-40B4-BE49-F238E27FC236}">
                <a16:creationId xmlns:a16="http://schemas.microsoft.com/office/drawing/2014/main" id="{54A22CB1-C7A6-DC4F-AEF0-194B10653EF1}"/>
              </a:ext>
            </a:extLst>
          </p:cNvPr>
          <p:cNvGrpSpPr/>
          <p:nvPr/>
        </p:nvGrpSpPr>
        <p:grpSpPr>
          <a:xfrm flipH="1">
            <a:off x="2383968" y="3243065"/>
            <a:ext cx="492442" cy="492442"/>
            <a:chOff x="3155389" y="2681390"/>
            <a:chExt cx="492442" cy="492442"/>
          </a:xfrm>
          <a:noFill/>
        </p:grpSpPr>
        <p:sp>
          <p:nvSpPr>
            <p:cNvPr id="12" name="Rectangle 11">
              <a:extLst>
                <a:ext uri="{FF2B5EF4-FFF2-40B4-BE49-F238E27FC236}">
                  <a16:creationId xmlns:a16="http://schemas.microsoft.com/office/drawing/2014/main" id="{41A2371D-5004-C547-830C-2BF8B0BFFCB5}"/>
                </a:ext>
              </a:extLst>
            </p:cNvPr>
            <p:cNvSpPr/>
            <p:nvPr/>
          </p:nvSpPr>
          <p:spPr>
            <a:xfrm>
              <a:off x="3155390" y="2810885"/>
              <a:ext cx="123498" cy="235261"/>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3" name="Rectangle 12">
              <a:extLst>
                <a:ext uri="{FF2B5EF4-FFF2-40B4-BE49-F238E27FC236}">
                  <a16:creationId xmlns:a16="http://schemas.microsoft.com/office/drawing/2014/main" id="{99C4D55E-68B6-7E4B-87DC-6F83A918456B}"/>
                </a:ext>
              </a:extLst>
            </p:cNvPr>
            <p:cNvSpPr/>
            <p:nvPr/>
          </p:nvSpPr>
          <p:spPr>
            <a:xfrm>
              <a:off x="3490913" y="2681390"/>
              <a:ext cx="156918" cy="235261"/>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4" name="Rectangle 13">
              <a:extLst>
                <a:ext uri="{FF2B5EF4-FFF2-40B4-BE49-F238E27FC236}">
                  <a16:creationId xmlns:a16="http://schemas.microsoft.com/office/drawing/2014/main" id="{CBE0EDD5-CCC2-784E-B144-8A1AD2F27305}"/>
                </a:ext>
              </a:extLst>
            </p:cNvPr>
            <p:cNvSpPr/>
            <p:nvPr/>
          </p:nvSpPr>
          <p:spPr>
            <a:xfrm>
              <a:off x="3490913" y="2938571"/>
              <a:ext cx="156918" cy="235261"/>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5" name="Rectangle 14">
              <a:extLst>
                <a:ext uri="{FF2B5EF4-FFF2-40B4-BE49-F238E27FC236}">
                  <a16:creationId xmlns:a16="http://schemas.microsoft.com/office/drawing/2014/main" id="{B4CB00B4-AFA5-8B4B-8E49-73D069497716}"/>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16" name="Straight Connector 15">
              <a:extLst>
                <a:ext uri="{FF2B5EF4-FFF2-40B4-BE49-F238E27FC236}">
                  <a16:creationId xmlns:a16="http://schemas.microsoft.com/office/drawing/2014/main" id="{2CF4180C-C336-2C40-BE91-386F3EF3CC9A}"/>
                </a:ext>
              </a:extLst>
            </p:cNvPr>
            <p:cNvCxnSpPr>
              <a:stCxn id="12" idx="1"/>
              <a:endCxn id="12"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17" name="Straight Connector 16">
              <a:extLst>
                <a:ext uri="{FF2B5EF4-FFF2-40B4-BE49-F238E27FC236}">
                  <a16:creationId xmlns:a16="http://schemas.microsoft.com/office/drawing/2014/main" id="{4EE2AE9C-FF81-8341-BE47-5D36283B92A6}"/>
                </a:ext>
              </a:extLst>
            </p:cNvPr>
            <p:cNvCxnSpPr>
              <a:stCxn id="13" idx="1"/>
              <a:endCxn id="13" idx="3"/>
            </p:cNvCxnSpPr>
            <p:nvPr/>
          </p:nvCxnSpPr>
          <p:spPr>
            <a:xfrm>
              <a:off x="3490913" y="2799021"/>
              <a:ext cx="156918" cy="0"/>
            </a:xfrm>
            <a:prstGeom prst="line">
              <a:avLst/>
            </a:prstGeom>
            <a:ln>
              <a:solidFill>
                <a:srgbClr val="FF0000"/>
              </a:solidFill>
            </a:ln>
          </p:spPr>
          <p:style>
            <a:lnRef idx="2">
              <a:schemeClr val="accent2"/>
            </a:lnRef>
            <a:fillRef idx="1">
              <a:schemeClr val="lt1"/>
            </a:fillRef>
            <a:effectRef idx="0">
              <a:schemeClr val="accent2"/>
            </a:effectRef>
            <a:fontRef idx="minor">
              <a:schemeClr val="dk1"/>
            </a:fontRef>
          </p:style>
        </p:cxnSp>
        <p:cxnSp>
          <p:nvCxnSpPr>
            <p:cNvPr id="18" name="Straight Connector 17">
              <a:extLst>
                <a:ext uri="{FF2B5EF4-FFF2-40B4-BE49-F238E27FC236}">
                  <a16:creationId xmlns:a16="http://schemas.microsoft.com/office/drawing/2014/main" id="{BD509D2C-0009-AA41-A396-B58B7DE8E0EA}"/>
                </a:ext>
              </a:extLst>
            </p:cNvPr>
            <p:cNvCxnSpPr>
              <a:stCxn id="14" idx="1"/>
              <a:endCxn id="14" idx="3"/>
            </p:cNvCxnSpPr>
            <p:nvPr/>
          </p:nvCxnSpPr>
          <p:spPr>
            <a:xfrm>
              <a:off x="3490913" y="3056202"/>
              <a:ext cx="156918" cy="0"/>
            </a:xfrm>
            <a:prstGeom prst="line">
              <a:avLst/>
            </a:prstGeom>
            <a:ln/>
          </p:spPr>
          <p:style>
            <a:lnRef idx="2">
              <a:schemeClr val="accent2"/>
            </a:lnRef>
            <a:fillRef idx="1">
              <a:schemeClr val="lt1"/>
            </a:fillRef>
            <a:effectRef idx="0">
              <a:schemeClr val="accent2"/>
            </a:effectRef>
            <a:fontRef idx="minor">
              <a:schemeClr val="dk1"/>
            </a:fontRef>
          </p:style>
        </p:cxnSp>
        <p:cxnSp>
          <p:nvCxnSpPr>
            <p:cNvPr id="19" name="Straight Connector 18">
              <a:extLst>
                <a:ext uri="{FF2B5EF4-FFF2-40B4-BE49-F238E27FC236}">
                  <a16:creationId xmlns:a16="http://schemas.microsoft.com/office/drawing/2014/main" id="{11ED92AE-E805-BA45-B660-F25937B4D4F3}"/>
                </a:ext>
              </a:extLst>
            </p:cNvPr>
            <p:cNvCxnSpPr>
              <a:stCxn id="14" idx="1"/>
              <a:endCxn id="12" idx="3"/>
            </p:cNvCxnSpPr>
            <p:nvPr/>
          </p:nvCxnSpPr>
          <p:spPr>
            <a:xfrm flipH="1" flipV="1">
              <a:off x="3278888" y="2928516"/>
              <a:ext cx="212025" cy="127686"/>
            </a:xfrm>
            <a:prstGeom prst="line">
              <a:avLst/>
            </a:prstGeom>
            <a:ln/>
          </p:spPr>
          <p:style>
            <a:lnRef idx="2">
              <a:schemeClr val="accent2"/>
            </a:lnRef>
            <a:fillRef idx="1">
              <a:schemeClr val="lt1"/>
            </a:fillRef>
            <a:effectRef idx="0">
              <a:schemeClr val="accent2"/>
            </a:effectRef>
            <a:fontRef idx="minor">
              <a:schemeClr val="dk1"/>
            </a:fontRef>
          </p:style>
        </p:cxnSp>
        <p:cxnSp>
          <p:nvCxnSpPr>
            <p:cNvPr id="20" name="Straight Connector 19">
              <a:extLst>
                <a:ext uri="{FF2B5EF4-FFF2-40B4-BE49-F238E27FC236}">
                  <a16:creationId xmlns:a16="http://schemas.microsoft.com/office/drawing/2014/main" id="{FB1DF196-4DB8-1843-B8E6-EC82C68F8CC1}"/>
                </a:ext>
              </a:extLst>
            </p:cNvPr>
            <p:cNvCxnSpPr>
              <a:stCxn id="13" idx="1"/>
              <a:endCxn id="12" idx="3"/>
            </p:cNvCxnSpPr>
            <p:nvPr/>
          </p:nvCxnSpPr>
          <p:spPr>
            <a:xfrm flipH="1">
              <a:off x="3278888" y="2799021"/>
              <a:ext cx="212025" cy="129495"/>
            </a:xfrm>
            <a:prstGeom prst="line">
              <a:avLst/>
            </a:prstGeom>
            <a:ln>
              <a:solidFill>
                <a:srgbClr val="FF0000"/>
              </a:solidFill>
            </a:ln>
          </p:spPr>
          <p:style>
            <a:lnRef idx="2">
              <a:schemeClr val="accent2"/>
            </a:lnRef>
            <a:fillRef idx="1">
              <a:schemeClr val="lt1"/>
            </a:fillRef>
            <a:effectRef idx="0">
              <a:schemeClr val="accent2"/>
            </a:effectRef>
            <a:fontRef idx="minor">
              <a:schemeClr val="dk1"/>
            </a:fontRef>
          </p:style>
        </p:cxnSp>
      </p:grpSp>
      <p:grpSp>
        <p:nvGrpSpPr>
          <p:cNvPr id="21" name="Group 20">
            <a:extLst>
              <a:ext uri="{FF2B5EF4-FFF2-40B4-BE49-F238E27FC236}">
                <a16:creationId xmlns:a16="http://schemas.microsoft.com/office/drawing/2014/main" id="{547007B0-EF68-3449-852E-A3FC27ECDE7F}"/>
              </a:ext>
            </a:extLst>
          </p:cNvPr>
          <p:cNvGrpSpPr/>
          <p:nvPr/>
        </p:nvGrpSpPr>
        <p:grpSpPr>
          <a:xfrm>
            <a:off x="1177560" y="2856680"/>
            <a:ext cx="1197552" cy="517970"/>
            <a:chOff x="1177560" y="2856680"/>
            <a:chExt cx="1197552" cy="517970"/>
          </a:xfrm>
        </p:grpSpPr>
        <p:cxnSp>
          <p:nvCxnSpPr>
            <p:cNvPr id="22" name="Elbow Connector 21">
              <a:extLst>
                <a:ext uri="{FF2B5EF4-FFF2-40B4-BE49-F238E27FC236}">
                  <a16:creationId xmlns:a16="http://schemas.microsoft.com/office/drawing/2014/main" id="{CD7853D2-8D7C-ED47-9923-0BC655031BC4}"/>
                </a:ext>
              </a:extLst>
            </p:cNvPr>
            <p:cNvCxnSpPr>
              <a:stCxn id="5" idx="0"/>
            </p:cNvCxnSpPr>
            <p:nvPr/>
          </p:nvCxnSpPr>
          <p:spPr>
            <a:xfrm rot="5400000" flipH="1" flipV="1">
              <a:off x="1286525" y="2747715"/>
              <a:ext cx="280270" cy="498199"/>
            </a:xfrm>
            <a:prstGeom prst="bentConnector2">
              <a:avLst/>
            </a:prstGeom>
            <a:ln w="38100" cap="rnd">
              <a:solidFill>
                <a:srgbClr val="FF0000"/>
              </a:solidFill>
              <a:round/>
              <a:tailEnd type="none"/>
            </a:ln>
          </p:spPr>
          <p:style>
            <a:lnRef idx="1">
              <a:schemeClr val="accent2"/>
            </a:lnRef>
            <a:fillRef idx="0">
              <a:schemeClr val="accent2"/>
            </a:fillRef>
            <a:effectRef idx="0">
              <a:schemeClr val="accent2"/>
            </a:effectRef>
            <a:fontRef idx="minor">
              <a:schemeClr val="tx1"/>
            </a:fontRef>
          </p:style>
        </p:cxnSp>
        <p:cxnSp>
          <p:nvCxnSpPr>
            <p:cNvPr id="23" name="Straight Connector 22">
              <a:extLst>
                <a:ext uri="{FF2B5EF4-FFF2-40B4-BE49-F238E27FC236}">
                  <a16:creationId xmlns:a16="http://schemas.microsoft.com/office/drawing/2014/main" id="{FE025785-28D9-AD46-BFF9-A6EB809C1411}"/>
                </a:ext>
              </a:extLst>
            </p:cNvPr>
            <p:cNvCxnSpPr/>
            <p:nvPr/>
          </p:nvCxnSpPr>
          <p:spPr>
            <a:xfrm>
              <a:off x="1673795" y="3342713"/>
              <a:ext cx="160393" cy="0"/>
            </a:xfrm>
            <a:prstGeom prst="line">
              <a:avLst/>
            </a:prstGeom>
            <a:ln w="38100" cap="rnd">
              <a:solidFill>
                <a:srgbClr val="FF0000"/>
              </a:solidFill>
              <a:round/>
            </a:ln>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3430E5F4-311D-FE4E-AC00-D8E91D310475}"/>
                </a:ext>
              </a:extLst>
            </p:cNvPr>
            <p:cNvCxnSpPr/>
            <p:nvPr/>
          </p:nvCxnSpPr>
          <p:spPr>
            <a:xfrm>
              <a:off x="1673795" y="2871381"/>
              <a:ext cx="0" cy="471332"/>
            </a:xfrm>
            <a:prstGeom prst="line">
              <a:avLst/>
            </a:prstGeom>
            <a:ln w="38100" cap="rnd">
              <a:solidFill>
                <a:srgbClr val="FF0000"/>
              </a:solidFill>
              <a:round/>
            </a:ln>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EEF66922-A8E9-7944-A590-9D54F693278C}"/>
                </a:ext>
              </a:extLst>
            </p:cNvPr>
            <p:cNvCxnSpPr/>
            <p:nvPr/>
          </p:nvCxnSpPr>
          <p:spPr>
            <a:xfrm>
              <a:off x="1845245" y="2871381"/>
              <a:ext cx="0" cy="471332"/>
            </a:xfrm>
            <a:prstGeom prst="line">
              <a:avLst/>
            </a:prstGeom>
            <a:ln w="38100" cap="rnd">
              <a:solidFill>
                <a:srgbClr val="FF0000"/>
              </a:solidFill>
              <a:round/>
            </a:ln>
          </p:spPr>
          <p:style>
            <a:lnRef idx="1">
              <a:schemeClr val="accent2"/>
            </a:lnRef>
            <a:fillRef idx="0">
              <a:schemeClr val="accent2"/>
            </a:fillRef>
            <a:effectRef idx="0">
              <a:schemeClr val="accent2"/>
            </a:effectRef>
            <a:fontRef idx="minor">
              <a:schemeClr val="tx1"/>
            </a:fontRef>
          </p:style>
        </p:cxnSp>
        <p:cxnSp>
          <p:nvCxnSpPr>
            <p:cNvPr id="26" name="Elbow Connector 25">
              <a:extLst>
                <a:ext uri="{FF2B5EF4-FFF2-40B4-BE49-F238E27FC236}">
                  <a16:creationId xmlns:a16="http://schemas.microsoft.com/office/drawing/2014/main" id="{FA3D6E46-C6A0-3145-9A24-74E8852A1CD4}"/>
                </a:ext>
              </a:extLst>
            </p:cNvPr>
            <p:cNvCxnSpPr>
              <a:cxnSpLocks/>
            </p:cNvCxnSpPr>
            <p:nvPr/>
          </p:nvCxnSpPr>
          <p:spPr>
            <a:xfrm>
              <a:off x="1849951" y="2860078"/>
              <a:ext cx="525161" cy="514572"/>
            </a:xfrm>
            <a:prstGeom prst="bentConnector3">
              <a:avLst>
                <a:gd name="adj1" fmla="val 50001"/>
              </a:avLst>
            </a:prstGeom>
            <a:ln w="38100" cap="rnd">
              <a:solidFill>
                <a:srgbClr val="FF0000"/>
              </a:solidFill>
              <a:round/>
              <a:tailEnd type="triangle"/>
            </a:ln>
          </p:spPr>
          <p:style>
            <a:lnRef idx="1">
              <a:schemeClr val="accent2"/>
            </a:lnRef>
            <a:fillRef idx="0">
              <a:schemeClr val="accent2"/>
            </a:fillRef>
            <a:effectRef idx="0">
              <a:schemeClr val="accent2"/>
            </a:effectRef>
            <a:fontRef idx="minor">
              <a:schemeClr val="tx1"/>
            </a:fontRef>
          </p:style>
        </p:cxnSp>
      </p:grpSp>
      <p:sp>
        <p:nvSpPr>
          <p:cNvPr id="27" name="Freeform 26">
            <a:extLst>
              <a:ext uri="{FF2B5EF4-FFF2-40B4-BE49-F238E27FC236}">
                <a16:creationId xmlns:a16="http://schemas.microsoft.com/office/drawing/2014/main" id="{42D50D7F-EF44-1649-8B08-EC58B4C10E77}"/>
              </a:ext>
            </a:extLst>
          </p:cNvPr>
          <p:cNvSpPr/>
          <p:nvPr/>
        </p:nvSpPr>
        <p:spPr>
          <a:xfrm>
            <a:off x="165476" y="3250627"/>
            <a:ext cx="594674" cy="303407"/>
          </a:xfrm>
          <a:custGeom>
            <a:avLst/>
            <a:gdLst>
              <a:gd name="connsiteX0" fmla="*/ 0 w 1280160"/>
              <a:gd name="connsiteY0" fmla="*/ 627043 h 687377"/>
              <a:gd name="connsiteX1" fmla="*/ 470263 w 1280160"/>
              <a:gd name="connsiteY1" fmla="*/ 627043 h 687377"/>
              <a:gd name="connsiteX2" fmla="*/ 679269 w 1280160"/>
              <a:gd name="connsiteY2" fmla="*/ 26 h 687377"/>
              <a:gd name="connsiteX3" fmla="*/ 836023 w 1280160"/>
              <a:gd name="connsiteY3" fmla="*/ 653169 h 687377"/>
              <a:gd name="connsiteX4" fmla="*/ 1280160 w 1280160"/>
              <a:gd name="connsiteY4" fmla="*/ 627043 h 687377"/>
              <a:gd name="connsiteX0" fmla="*/ 0 w 1280160"/>
              <a:gd name="connsiteY0" fmla="*/ 627043 h 687377"/>
              <a:gd name="connsiteX1" fmla="*/ 470263 w 1280160"/>
              <a:gd name="connsiteY1" fmla="*/ 627043 h 687377"/>
              <a:gd name="connsiteX2" fmla="*/ 679269 w 1280160"/>
              <a:gd name="connsiteY2" fmla="*/ 26 h 687377"/>
              <a:gd name="connsiteX3" fmla="*/ 836023 w 1280160"/>
              <a:gd name="connsiteY3" fmla="*/ 653169 h 687377"/>
              <a:gd name="connsiteX4" fmla="*/ 1280160 w 1280160"/>
              <a:gd name="connsiteY4" fmla="*/ 641330 h 687377"/>
              <a:gd name="connsiteX0" fmla="*/ 0 w 1280160"/>
              <a:gd name="connsiteY0" fmla="*/ 627043 h 699033"/>
              <a:gd name="connsiteX1" fmla="*/ 470263 w 1280160"/>
              <a:gd name="connsiteY1" fmla="*/ 627043 h 699033"/>
              <a:gd name="connsiteX2" fmla="*/ 679269 w 1280160"/>
              <a:gd name="connsiteY2" fmla="*/ 26 h 699033"/>
              <a:gd name="connsiteX3" fmla="*/ 836023 w 1280160"/>
              <a:gd name="connsiteY3" fmla="*/ 653169 h 699033"/>
              <a:gd name="connsiteX4" fmla="*/ 1280160 w 1280160"/>
              <a:gd name="connsiteY4" fmla="*/ 641330 h 699033"/>
              <a:gd name="connsiteX0" fmla="*/ 0 w 1280160"/>
              <a:gd name="connsiteY0" fmla="*/ 627043 h 687377"/>
              <a:gd name="connsiteX1" fmla="*/ 470263 w 1280160"/>
              <a:gd name="connsiteY1" fmla="*/ 627043 h 687377"/>
              <a:gd name="connsiteX2" fmla="*/ 679269 w 1280160"/>
              <a:gd name="connsiteY2" fmla="*/ 26 h 687377"/>
              <a:gd name="connsiteX3" fmla="*/ 836023 w 1280160"/>
              <a:gd name="connsiteY3" fmla="*/ 653169 h 687377"/>
              <a:gd name="connsiteX4" fmla="*/ 1280160 w 1280160"/>
              <a:gd name="connsiteY4" fmla="*/ 641330 h 687377"/>
              <a:gd name="connsiteX0" fmla="*/ 0 w 1280160"/>
              <a:gd name="connsiteY0" fmla="*/ 627023 h 696530"/>
              <a:gd name="connsiteX1" fmla="*/ 470263 w 1280160"/>
              <a:gd name="connsiteY1" fmla="*/ 641311 h 696530"/>
              <a:gd name="connsiteX2" fmla="*/ 679269 w 1280160"/>
              <a:gd name="connsiteY2" fmla="*/ 6 h 696530"/>
              <a:gd name="connsiteX3" fmla="*/ 836023 w 1280160"/>
              <a:gd name="connsiteY3" fmla="*/ 653149 h 696530"/>
              <a:gd name="connsiteX4" fmla="*/ 1280160 w 1280160"/>
              <a:gd name="connsiteY4" fmla="*/ 641310 h 696530"/>
              <a:gd name="connsiteX0" fmla="*/ 0 w 1280160"/>
              <a:gd name="connsiteY0" fmla="*/ 634166 h 699506"/>
              <a:gd name="connsiteX1" fmla="*/ 470263 w 1280160"/>
              <a:gd name="connsiteY1" fmla="*/ 641311 h 699506"/>
              <a:gd name="connsiteX2" fmla="*/ 679269 w 1280160"/>
              <a:gd name="connsiteY2" fmla="*/ 6 h 699506"/>
              <a:gd name="connsiteX3" fmla="*/ 836023 w 1280160"/>
              <a:gd name="connsiteY3" fmla="*/ 653149 h 699506"/>
              <a:gd name="connsiteX4" fmla="*/ 1280160 w 1280160"/>
              <a:gd name="connsiteY4" fmla="*/ 641310 h 699506"/>
              <a:gd name="connsiteX0" fmla="*/ 0 w 1280160"/>
              <a:gd name="connsiteY0" fmla="*/ 634166 h 688519"/>
              <a:gd name="connsiteX1" fmla="*/ 470263 w 1280160"/>
              <a:gd name="connsiteY1" fmla="*/ 641311 h 688519"/>
              <a:gd name="connsiteX2" fmla="*/ 679269 w 1280160"/>
              <a:gd name="connsiteY2" fmla="*/ 6 h 688519"/>
              <a:gd name="connsiteX3" fmla="*/ 836023 w 1280160"/>
              <a:gd name="connsiteY3" fmla="*/ 653149 h 688519"/>
              <a:gd name="connsiteX4" fmla="*/ 1280160 w 1280160"/>
              <a:gd name="connsiteY4" fmla="*/ 641310 h 688519"/>
              <a:gd name="connsiteX0" fmla="*/ 0 w 1280160"/>
              <a:gd name="connsiteY0" fmla="*/ 634165 h 667383"/>
              <a:gd name="connsiteX1" fmla="*/ 470263 w 1280160"/>
              <a:gd name="connsiteY1" fmla="*/ 641310 h 667383"/>
              <a:gd name="connsiteX2" fmla="*/ 679269 w 1280160"/>
              <a:gd name="connsiteY2" fmla="*/ 5 h 667383"/>
              <a:gd name="connsiteX3" fmla="*/ 836023 w 1280160"/>
              <a:gd name="connsiteY3" fmla="*/ 653148 h 667383"/>
              <a:gd name="connsiteX4" fmla="*/ 1280160 w 1280160"/>
              <a:gd name="connsiteY4" fmla="*/ 641309 h 667383"/>
              <a:gd name="connsiteX0" fmla="*/ 0 w 1280160"/>
              <a:gd name="connsiteY0" fmla="*/ 634165 h 653148"/>
              <a:gd name="connsiteX1" fmla="*/ 470263 w 1280160"/>
              <a:gd name="connsiteY1" fmla="*/ 641310 h 653148"/>
              <a:gd name="connsiteX2" fmla="*/ 679269 w 1280160"/>
              <a:gd name="connsiteY2" fmla="*/ 5 h 653148"/>
              <a:gd name="connsiteX3" fmla="*/ 836023 w 1280160"/>
              <a:gd name="connsiteY3" fmla="*/ 653148 h 653148"/>
              <a:gd name="connsiteX4" fmla="*/ 1280160 w 1280160"/>
              <a:gd name="connsiteY4" fmla="*/ 641309 h 653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0160" h="653148">
                <a:moveTo>
                  <a:pt x="0" y="634165"/>
                </a:moveTo>
                <a:cubicBezTo>
                  <a:pt x="428557" y="643553"/>
                  <a:pt x="199890" y="639846"/>
                  <a:pt x="470263" y="641310"/>
                </a:cubicBezTo>
                <a:cubicBezTo>
                  <a:pt x="740636" y="642774"/>
                  <a:pt x="618309" y="-1968"/>
                  <a:pt x="679269" y="5"/>
                </a:cubicBezTo>
                <a:cubicBezTo>
                  <a:pt x="740229" y="1978"/>
                  <a:pt x="657294" y="653421"/>
                  <a:pt x="836023" y="653148"/>
                </a:cubicBezTo>
                <a:cubicBezTo>
                  <a:pt x="1014752" y="652875"/>
                  <a:pt x="1126536" y="647433"/>
                  <a:pt x="1280160" y="641309"/>
                </a:cubicBezTo>
              </a:path>
            </a:pathLst>
          </a:custGeom>
          <a:ln/>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nvGrpSpPr>
          <p:cNvPr id="28" name="Group 27">
            <a:extLst>
              <a:ext uri="{FF2B5EF4-FFF2-40B4-BE49-F238E27FC236}">
                <a16:creationId xmlns:a16="http://schemas.microsoft.com/office/drawing/2014/main" id="{EBF53B19-61B0-2E41-8B11-36F9EB8F882C}"/>
              </a:ext>
            </a:extLst>
          </p:cNvPr>
          <p:cNvGrpSpPr/>
          <p:nvPr/>
        </p:nvGrpSpPr>
        <p:grpSpPr>
          <a:xfrm>
            <a:off x="3392485" y="3243065"/>
            <a:ext cx="492442" cy="492442"/>
            <a:chOff x="3155389" y="2681390"/>
            <a:chExt cx="492442" cy="492442"/>
          </a:xfrm>
          <a:noFill/>
        </p:grpSpPr>
        <p:sp>
          <p:nvSpPr>
            <p:cNvPr id="29" name="Rectangle 28">
              <a:extLst>
                <a:ext uri="{FF2B5EF4-FFF2-40B4-BE49-F238E27FC236}">
                  <a16:creationId xmlns:a16="http://schemas.microsoft.com/office/drawing/2014/main" id="{66B92485-DCD0-0A49-9FD7-993220C29371}"/>
                </a:ext>
              </a:extLst>
            </p:cNvPr>
            <p:cNvSpPr/>
            <p:nvPr/>
          </p:nvSpPr>
          <p:spPr>
            <a:xfrm>
              <a:off x="3155390" y="2810885"/>
              <a:ext cx="12349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0" name="Rectangle 29">
              <a:extLst>
                <a:ext uri="{FF2B5EF4-FFF2-40B4-BE49-F238E27FC236}">
                  <a16:creationId xmlns:a16="http://schemas.microsoft.com/office/drawing/2014/main" id="{5898CA86-0FDB-474A-8CB5-C133537C2B2D}"/>
                </a:ext>
              </a:extLst>
            </p:cNvPr>
            <p:cNvSpPr/>
            <p:nvPr/>
          </p:nvSpPr>
          <p:spPr>
            <a:xfrm>
              <a:off x="3490913" y="2681390"/>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1" name="Rectangle 30">
              <a:extLst>
                <a:ext uri="{FF2B5EF4-FFF2-40B4-BE49-F238E27FC236}">
                  <a16:creationId xmlns:a16="http://schemas.microsoft.com/office/drawing/2014/main" id="{2EE29139-BAAA-6F49-82BF-8F16A8FB3D24}"/>
                </a:ext>
              </a:extLst>
            </p:cNvPr>
            <p:cNvSpPr/>
            <p:nvPr/>
          </p:nvSpPr>
          <p:spPr>
            <a:xfrm>
              <a:off x="3490913" y="2938571"/>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2" name="Rectangle 31">
              <a:extLst>
                <a:ext uri="{FF2B5EF4-FFF2-40B4-BE49-F238E27FC236}">
                  <a16:creationId xmlns:a16="http://schemas.microsoft.com/office/drawing/2014/main" id="{92ADF1DD-2371-5047-8B44-0DDF1E1C6D12}"/>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33" name="Straight Connector 32">
              <a:extLst>
                <a:ext uri="{FF2B5EF4-FFF2-40B4-BE49-F238E27FC236}">
                  <a16:creationId xmlns:a16="http://schemas.microsoft.com/office/drawing/2014/main" id="{1BC7FC49-8832-0344-BB27-86F26A4BE2AA}"/>
                </a:ext>
              </a:extLst>
            </p:cNvPr>
            <p:cNvCxnSpPr>
              <a:stCxn id="29" idx="1"/>
              <a:endCxn id="29"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34" name="Straight Connector 33">
              <a:extLst>
                <a:ext uri="{FF2B5EF4-FFF2-40B4-BE49-F238E27FC236}">
                  <a16:creationId xmlns:a16="http://schemas.microsoft.com/office/drawing/2014/main" id="{7B40894E-4170-DC47-9E40-BBCA1FACCCDA}"/>
                </a:ext>
              </a:extLst>
            </p:cNvPr>
            <p:cNvCxnSpPr>
              <a:stCxn id="30" idx="1"/>
              <a:endCxn id="30" idx="3"/>
            </p:cNvCxnSpPr>
            <p:nvPr/>
          </p:nvCxnSpPr>
          <p:spPr>
            <a:xfrm>
              <a:off x="3490913" y="2799021"/>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35" name="Straight Connector 34">
              <a:extLst>
                <a:ext uri="{FF2B5EF4-FFF2-40B4-BE49-F238E27FC236}">
                  <a16:creationId xmlns:a16="http://schemas.microsoft.com/office/drawing/2014/main" id="{93555AA4-E84B-DB4B-A19D-76E5923B47E1}"/>
                </a:ext>
              </a:extLst>
            </p:cNvPr>
            <p:cNvCxnSpPr>
              <a:stCxn id="31" idx="1"/>
              <a:endCxn id="31" idx="3"/>
            </p:cNvCxnSpPr>
            <p:nvPr/>
          </p:nvCxnSpPr>
          <p:spPr>
            <a:xfrm>
              <a:off x="3490913" y="3056202"/>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36" name="Straight Connector 35">
              <a:extLst>
                <a:ext uri="{FF2B5EF4-FFF2-40B4-BE49-F238E27FC236}">
                  <a16:creationId xmlns:a16="http://schemas.microsoft.com/office/drawing/2014/main" id="{E8C82638-EB1C-EB47-A643-CB02F1B37A94}"/>
                </a:ext>
              </a:extLst>
            </p:cNvPr>
            <p:cNvCxnSpPr>
              <a:stCxn id="31" idx="1"/>
              <a:endCxn id="29" idx="3"/>
            </p:cNvCxnSpPr>
            <p:nvPr/>
          </p:nvCxnSpPr>
          <p:spPr>
            <a:xfrm flipH="1" flipV="1">
              <a:off x="3278888" y="2928516"/>
              <a:ext cx="212025" cy="127686"/>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37" name="Straight Connector 36">
              <a:extLst>
                <a:ext uri="{FF2B5EF4-FFF2-40B4-BE49-F238E27FC236}">
                  <a16:creationId xmlns:a16="http://schemas.microsoft.com/office/drawing/2014/main" id="{FE69BF95-035A-3D46-B898-B574DA8BC8B5}"/>
                </a:ext>
              </a:extLst>
            </p:cNvPr>
            <p:cNvCxnSpPr>
              <a:stCxn id="30" idx="1"/>
              <a:endCxn id="29" idx="3"/>
            </p:cNvCxnSpPr>
            <p:nvPr/>
          </p:nvCxnSpPr>
          <p:spPr>
            <a:xfrm flipH="1">
              <a:off x="3278888" y="2799021"/>
              <a:ext cx="212025" cy="129495"/>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grpSp>
      <p:cxnSp>
        <p:nvCxnSpPr>
          <p:cNvPr id="38" name="Elbow Connector 83">
            <a:extLst>
              <a:ext uri="{FF2B5EF4-FFF2-40B4-BE49-F238E27FC236}">
                <a16:creationId xmlns:a16="http://schemas.microsoft.com/office/drawing/2014/main" id="{1B1F2EB2-3F31-4847-A89A-E0D29CFE6540}"/>
              </a:ext>
            </a:extLst>
          </p:cNvPr>
          <p:cNvCxnSpPr>
            <a:stCxn id="12" idx="1"/>
            <a:endCxn id="32" idx="1"/>
          </p:cNvCxnSpPr>
          <p:nvPr/>
        </p:nvCxnSpPr>
        <p:spPr>
          <a:xfrm flipV="1">
            <a:off x="2876409" y="3489286"/>
            <a:ext cx="516076" cy="905"/>
          </a:xfrm>
          <a:prstGeom prst="straightConnector1">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grpSp>
        <p:nvGrpSpPr>
          <p:cNvPr id="39" name="Group 38">
            <a:extLst>
              <a:ext uri="{FF2B5EF4-FFF2-40B4-BE49-F238E27FC236}">
                <a16:creationId xmlns:a16="http://schemas.microsoft.com/office/drawing/2014/main" id="{0DAEC8E8-659C-D949-A4C2-65B5B13019F7}"/>
              </a:ext>
            </a:extLst>
          </p:cNvPr>
          <p:cNvGrpSpPr/>
          <p:nvPr/>
        </p:nvGrpSpPr>
        <p:grpSpPr>
          <a:xfrm>
            <a:off x="4303165" y="1969610"/>
            <a:ext cx="492442" cy="492442"/>
            <a:chOff x="3155389" y="2681390"/>
            <a:chExt cx="492442" cy="492442"/>
          </a:xfrm>
          <a:noFill/>
        </p:grpSpPr>
        <p:sp>
          <p:nvSpPr>
            <p:cNvPr id="40" name="Rectangle 39">
              <a:extLst>
                <a:ext uri="{FF2B5EF4-FFF2-40B4-BE49-F238E27FC236}">
                  <a16:creationId xmlns:a16="http://schemas.microsoft.com/office/drawing/2014/main" id="{42ADA9D5-FF21-974E-9B92-36AE3B4F5E97}"/>
                </a:ext>
              </a:extLst>
            </p:cNvPr>
            <p:cNvSpPr/>
            <p:nvPr/>
          </p:nvSpPr>
          <p:spPr>
            <a:xfrm>
              <a:off x="3155390" y="2810885"/>
              <a:ext cx="12349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41" name="Rectangle 40">
              <a:extLst>
                <a:ext uri="{FF2B5EF4-FFF2-40B4-BE49-F238E27FC236}">
                  <a16:creationId xmlns:a16="http://schemas.microsoft.com/office/drawing/2014/main" id="{40389A51-8C60-2843-B32D-C4A2DFD48033}"/>
                </a:ext>
              </a:extLst>
            </p:cNvPr>
            <p:cNvSpPr/>
            <p:nvPr/>
          </p:nvSpPr>
          <p:spPr>
            <a:xfrm>
              <a:off x="3490913" y="2681390"/>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42" name="Rectangle 41">
              <a:extLst>
                <a:ext uri="{FF2B5EF4-FFF2-40B4-BE49-F238E27FC236}">
                  <a16:creationId xmlns:a16="http://schemas.microsoft.com/office/drawing/2014/main" id="{A239999D-F9EE-7D46-8B27-5F67150700C8}"/>
                </a:ext>
              </a:extLst>
            </p:cNvPr>
            <p:cNvSpPr/>
            <p:nvPr/>
          </p:nvSpPr>
          <p:spPr>
            <a:xfrm>
              <a:off x="3490913" y="2938571"/>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43" name="Rectangle 42">
              <a:extLst>
                <a:ext uri="{FF2B5EF4-FFF2-40B4-BE49-F238E27FC236}">
                  <a16:creationId xmlns:a16="http://schemas.microsoft.com/office/drawing/2014/main" id="{F7C504AB-802A-BA44-8A1F-FA24CD7CC7DB}"/>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44" name="Straight Connector 43">
              <a:extLst>
                <a:ext uri="{FF2B5EF4-FFF2-40B4-BE49-F238E27FC236}">
                  <a16:creationId xmlns:a16="http://schemas.microsoft.com/office/drawing/2014/main" id="{85F9FAFC-5728-6848-8E5E-DAF3624B11D2}"/>
                </a:ext>
              </a:extLst>
            </p:cNvPr>
            <p:cNvCxnSpPr>
              <a:stCxn id="40" idx="1"/>
              <a:endCxn id="40"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45" name="Straight Connector 44">
              <a:extLst>
                <a:ext uri="{FF2B5EF4-FFF2-40B4-BE49-F238E27FC236}">
                  <a16:creationId xmlns:a16="http://schemas.microsoft.com/office/drawing/2014/main" id="{1ACEC176-7E29-5C49-AC26-F664C8384177}"/>
                </a:ext>
              </a:extLst>
            </p:cNvPr>
            <p:cNvCxnSpPr>
              <a:stCxn id="41" idx="1"/>
              <a:endCxn id="41" idx="3"/>
            </p:cNvCxnSpPr>
            <p:nvPr/>
          </p:nvCxnSpPr>
          <p:spPr>
            <a:xfrm>
              <a:off x="3490913" y="2799021"/>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46" name="Straight Connector 45">
              <a:extLst>
                <a:ext uri="{FF2B5EF4-FFF2-40B4-BE49-F238E27FC236}">
                  <a16:creationId xmlns:a16="http://schemas.microsoft.com/office/drawing/2014/main" id="{0DF5A753-4913-F443-8D0A-C76BD17680E3}"/>
                </a:ext>
              </a:extLst>
            </p:cNvPr>
            <p:cNvCxnSpPr>
              <a:stCxn id="42" idx="1"/>
              <a:endCxn id="42" idx="3"/>
            </p:cNvCxnSpPr>
            <p:nvPr/>
          </p:nvCxnSpPr>
          <p:spPr>
            <a:xfrm>
              <a:off x="3490913" y="3056202"/>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47" name="Straight Connector 46">
              <a:extLst>
                <a:ext uri="{FF2B5EF4-FFF2-40B4-BE49-F238E27FC236}">
                  <a16:creationId xmlns:a16="http://schemas.microsoft.com/office/drawing/2014/main" id="{059A489B-FEA6-B94E-8B34-6B9C969648EC}"/>
                </a:ext>
              </a:extLst>
            </p:cNvPr>
            <p:cNvCxnSpPr>
              <a:stCxn id="42" idx="1"/>
              <a:endCxn id="40" idx="3"/>
            </p:cNvCxnSpPr>
            <p:nvPr/>
          </p:nvCxnSpPr>
          <p:spPr>
            <a:xfrm flipH="1" flipV="1">
              <a:off x="3278888" y="2928516"/>
              <a:ext cx="212025" cy="127686"/>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48" name="Straight Connector 47">
              <a:extLst>
                <a:ext uri="{FF2B5EF4-FFF2-40B4-BE49-F238E27FC236}">
                  <a16:creationId xmlns:a16="http://schemas.microsoft.com/office/drawing/2014/main" id="{EB93CB7B-4F4F-8043-885E-F08ADE58568A}"/>
                </a:ext>
              </a:extLst>
            </p:cNvPr>
            <p:cNvCxnSpPr>
              <a:stCxn id="41" idx="1"/>
              <a:endCxn id="40" idx="3"/>
            </p:cNvCxnSpPr>
            <p:nvPr/>
          </p:nvCxnSpPr>
          <p:spPr>
            <a:xfrm flipH="1">
              <a:off x="3278888" y="2799021"/>
              <a:ext cx="212025" cy="129495"/>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grpSp>
      <p:grpSp>
        <p:nvGrpSpPr>
          <p:cNvPr id="49" name="Group 48">
            <a:extLst>
              <a:ext uri="{FF2B5EF4-FFF2-40B4-BE49-F238E27FC236}">
                <a16:creationId xmlns:a16="http://schemas.microsoft.com/office/drawing/2014/main" id="{2A4E4F58-5B60-EA44-8C29-81ACA19C330B}"/>
              </a:ext>
            </a:extLst>
          </p:cNvPr>
          <p:cNvGrpSpPr/>
          <p:nvPr/>
        </p:nvGrpSpPr>
        <p:grpSpPr>
          <a:xfrm>
            <a:off x="4303165" y="4346651"/>
            <a:ext cx="492442" cy="492442"/>
            <a:chOff x="3155389" y="2681390"/>
            <a:chExt cx="492442" cy="492442"/>
          </a:xfrm>
          <a:noFill/>
        </p:grpSpPr>
        <p:sp>
          <p:nvSpPr>
            <p:cNvPr id="50" name="Rectangle 49">
              <a:extLst>
                <a:ext uri="{FF2B5EF4-FFF2-40B4-BE49-F238E27FC236}">
                  <a16:creationId xmlns:a16="http://schemas.microsoft.com/office/drawing/2014/main" id="{667A6CCC-0972-5249-A2EB-083BF1CDB212}"/>
                </a:ext>
              </a:extLst>
            </p:cNvPr>
            <p:cNvSpPr/>
            <p:nvPr/>
          </p:nvSpPr>
          <p:spPr>
            <a:xfrm>
              <a:off x="3155390" y="2810885"/>
              <a:ext cx="12349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51" name="Rectangle 50">
              <a:extLst>
                <a:ext uri="{FF2B5EF4-FFF2-40B4-BE49-F238E27FC236}">
                  <a16:creationId xmlns:a16="http://schemas.microsoft.com/office/drawing/2014/main" id="{48A1E934-3025-8145-B8B1-4FB3A5C88991}"/>
                </a:ext>
              </a:extLst>
            </p:cNvPr>
            <p:cNvSpPr/>
            <p:nvPr/>
          </p:nvSpPr>
          <p:spPr>
            <a:xfrm>
              <a:off x="3490913" y="2681390"/>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52" name="Rectangle 51">
              <a:extLst>
                <a:ext uri="{FF2B5EF4-FFF2-40B4-BE49-F238E27FC236}">
                  <a16:creationId xmlns:a16="http://schemas.microsoft.com/office/drawing/2014/main" id="{DF51A790-E5BC-D44C-A833-B8650789D292}"/>
                </a:ext>
              </a:extLst>
            </p:cNvPr>
            <p:cNvSpPr/>
            <p:nvPr/>
          </p:nvSpPr>
          <p:spPr>
            <a:xfrm>
              <a:off x="3490913" y="2938571"/>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53" name="Rectangle 52">
              <a:extLst>
                <a:ext uri="{FF2B5EF4-FFF2-40B4-BE49-F238E27FC236}">
                  <a16:creationId xmlns:a16="http://schemas.microsoft.com/office/drawing/2014/main" id="{7DF8D129-B869-984B-B06B-F90547083869}"/>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54" name="Straight Connector 53">
              <a:extLst>
                <a:ext uri="{FF2B5EF4-FFF2-40B4-BE49-F238E27FC236}">
                  <a16:creationId xmlns:a16="http://schemas.microsoft.com/office/drawing/2014/main" id="{367D2153-F4B6-3D46-B3C2-4344D3491377}"/>
                </a:ext>
              </a:extLst>
            </p:cNvPr>
            <p:cNvCxnSpPr>
              <a:stCxn id="50" idx="1"/>
              <a:endCxn id="50"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55" name="Straight Connector 54">
              <a:extLst>
                <a:ext uri="{FF2B5EF4-FFF2-40B4-BE49-F238E27FC236}">
                  <a16:creationId xmlns:a16="http://schemas.microsoft.com/office/drawing/2014/main" id="{568D8DA0-574A-FA49-90D2-3957F7F7C615}"/>
                </a:ext>
              </a:extLst>
            </p:cNvPr>
            <p:cNvCxnSpPr>
              <a:stCxn id="51" idx="1"/>
              <a:endCxn id="51" idx="3"/>
            </p:cNvCxnSpPr>
            <p:nvPr/>
          </p:nvCxnSpPr>
          <p:spPr>
            <a:xfrm>
              <a:off x="3490913" y="2799021"/>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56" name="Straight Connector 55">
              <a:extLst>
                <a:ext uri="{FF2B5EF4-FFF2-40B4-BE49-F238E27FC236}">
                  <a16:creationId xmlns:a16="http://schemas.microsoft.com/office/drawing/2014/main" id="{25023002-6CAB-3C4C-9F16-D47DD9B3B9D9}"/>
                </a:ext>
              </a:extLst>
            </p:cNvPr>
            <p:cNvCxnSpPr>
              <a:stCxn id="52" idx="1"/>
              <a:endCxn id="52" idx="3"/>
            </p:cNvCxnSpPr>
            <p:nvPr/>
          </p:nvCxnSpPr>
          <p:spPr>
            <a:xfrm>
              <a:off x="3490913" y="3056202"/>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57" name="Straight Connector 56">
              <a:extLst>
                <a:ext uri="{FF2B5EF4-FFF2-40B4-BE49-F238E27FC236}">
                  <a16:creationId xmlns:a16="http://schemas.microsoft.com/office/drawing/2014/main" id="{2ADE616C-BADF-F141-AB10-99BEB2EFA32B}"/>
                </a:ext>
              </a:extLst>
            </p:cNvPr>
            <p:cNvCxnSpPr>
              <a:stCxn id="52" idx="1"/>
              <a:endCxn id="50" idx="3"/>
            </p:cNvCxnSpPr>
            <p:nvPr/>
          </p:nvCxnSpPr>
          <p:spPr>
            <a:xfrm flipH="1" flipV="1">
              <a:off x="3278888" y="2928516"/>
              <a:ext cx="212025" cy="127686"/>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58" name="Straight Connector 57">
              <a:extLst>
                <a:ext uri="{FF2B5EF4-FFF2-40B4-BE49-F238E27FC236}">
                  <a16:creationId xmlns:a16="http://schemas.microsoft.com/office/drawing/2014/main" id="{7121FB76-0714-C24D-9734-D985596DBB23}"/>
                </a:ext>
              </a:extLst>
            </p:cNvPr>
            <p:cNvCxnSpPr>
              <a:stCxn id="51" idx="1"/>
              <a:endCxn id="50" idx="3"/>
            </p:cNvCxnSpPr>
            <p:nvPr/>
          </p:nvCxnSpPr>
          <p:spPr>
            <a:xfrm flipH="1">
              <a:off x="3278888" y="2799021"/>
              <a:ext cx="212025" cy="129495"/>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grpSp>
      <p:cxnSp>
        <p:nvCxnSpPr>
          <p:cNvPr id="59" name="Elbow Connector 58">
            <a:extLst>
              <a:ext uri="{FF2B5EF4-FFF2-40B4-BE49-F238E27FC236}">
                <a16:creationId xmlns:a16="http://schemas.microsoft.com/office/drawing/2014/main" id="{AE72AD1C-8C69-A245-AC3D-0FE3DEF32EE1}"/>
              </a:ext>
            </a:extLst>
          </p:cNvPr>
          <p:cNvCxnSpPr>
            <a:stCxn id="30" idx="3"/>
            <a:endCxn id="43" idx="1"/>
          </p:cNvCxnSpPr>
          <p:nvPr/>
        </p:nvCxnSpPr>
        <p:spPr>
          <a:xfrm flipV="1">
            <a:off x="3884927" y="2215831"/>
            <a:ext cx="418238" cy="1144865"/>
          </a:xfrm>
          <a:prstGeom prst="bentConnector3">
            <a:avLst>
              <a:gd name="adj1" fmla="val 50000"/>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cxnSp>
        <p:nvCxnSpPr>
          <p:cNvPr id="60" name="Elbow Connector 59">
            <a:extLst>
              <a:ext uri="{FF2B5EF4-FFF2-40B4-BE49-F238E27FC236}">
                <a16:creationId xmlns:a16="http://schemas.microsoft.com/office/drawing/2014/main" id="{3DA30683-EC44-AB44-A4EF-93116E6D1D2A}"/>
              </a:ext>
            </a:extLst>
          </p:cNvPr>
          <p:cNvCxnSpPr>
            <a:stCxn id="31" idx="3"/>
            <a:endCxn id="53" idx="1"/>
          </p:cNvCxnSpPr>
          <p:nvPr/>
        </p:nvCxnSpPr>
        <p:spPr>
          <a:xfrm>
            <a:off x="3884927" y="3617877"/>
            <a:ext cx="418238" cy="974995"/>
          </a:xfrm>
          <a:prstGeom prst="bentConnector3">
            <a:avLst>
              <a:gd name="adj1" fmla="val 50000"/>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grpSp>
        <p:nvGrpSpPr>
          <p:cNvPr id="61" name="Group 60">
            <a:extLst>
              <a:ext uri="{FF2B5EF4-FFF2-40B4-BE49-F238E27FC236}">
                <a16:creationId xmlns:a16="http://schemas.microsoft.com/office/drawing/2014/main" id="{C93953B3-1306-5A48-AD7F-B4020D13BC2B}"/>
              </a:ext>
            </a:extLst>
          </p:cNvPr>
          <p:cNvGrpSpPr/>
          <p:nvPr/>
        </p:nvGrpSpPr>
        <p:grpSpPr>
          <a:xfrm flipH="1">
            <a:off x="7264823" y="3243065"/>
            <a:ext cx="492442" cy="492442"/>
            <a:chOff x="3155389" y="2681390"/>
            <a:chExt cx="492442" cy="492442"/>
          </a:xfrm>
          <a:noFill/>
        </p:grpSpPr>
        <p:sp>
          <p:nvSpPr>
            <p:cNvPr id="62" name="Rectangle 61">
              <a:extLst>
                <a:ext uri="{FF2B5EF4-FFF2-40B4-BE49-F238E27FC236}">
                  <a16:creationId xmlns:a16="http://schemas.microsoft.com/office/drawing/2014/main" id="{92E22CA0-0A69-1E49-A564-C42D0502514C}"/>
                </a:ext>
              </a:extLst>
            </p:cNvPr>
            <p:cNvSpPr/>
            <p:nvPr/>
          </p:nvSpPr>
          <p:spPr>
            <a:xfrm>
              <a:off x="3155390" y="2810885"/>
              <a:ext cx="12349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3" name="Rectangle 62">
              <a:extLst>
                <a:ext uri="{FF2B5EF4-FFF2-40B4-BE49-F238E27FC236}">
                  <a16:creationId xmlns:a16="http://schemas.microsoft.com/office/drawing/2014/main" id="{A5530B74-3D91-674F-9F3F-970AB40AF3CF}"/>
                </a:ext>
              </a:extLst>
            </p:cNvPr>
            <p:cNvSpPr/>
            <p:nvPr/>
          </p:nvSpPr>
          <p:spPr>
            <a:xfrm>
              <a:off x="3490913" y="2681390"/>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4" name="Rectangle 63">
              <a:extLst>
                <a:ext uri="{FF2B5EF4-FFF2-40B4-BE49-F238E27FC236}">
                  <a16:creationId xmlns:a16="http://schemas.microsoft.com/office/drawing/2014/main" id="{7EE98C95-7FCA-DF48-B6C5-CA2E8D913AA4}"/>
                </a:ext>
              </a:extLst>
            </p:cNvPr>
            <p:cNvSpPr/>
            <p:nvPr/>
          </p:nvSpPr>
          <p:spPr>
            <a:xfrm>
              <a:off x="3490913" y="2938571"/>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5" name="Rectangle 64">
              <a:extLst>
                <a:ext uri="{FF2B5EF4-FFF2-40B4-BE49-F238E27FC236}">
                  <a16:creationId xmlns:a16="http://schemas.microsoft.com/office/drawing/2014/main" id="{6C56E889-98E8-8E42-B6A4-AEE5B8F0CB9E}"/>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66" name="Straight Connector 65">
              <a:extLst>
                <a:ext uri="{FF2B5EF4-FFF2-40B4-BE49-F238E27FC236}">
                  <a16:creationId xmlns:a16="http://schemas.microsoft.com/office/drawing/2014/main" id="{EAFFECC2-00C3-7D4D-9A7F-DBD595B0B095}"/>
                </a:ext>
              </a:extLst>
            </p:cNvPr>
            <p:cNvCxnSpPr>
              <a:stCxn id="62" idx="1"/>
              <a:endCxn id="62"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67" name="Straight Connector 66">
              <a:extLst>
                <a:ext uri="{FF2B5EF4-FFF2-40B4-BE49-F238E27FC236}">
                  <a16:creationId xmlns:a16="http://schemas.microsoft.com/office/drawing/2014/main" id="{C0AB8B38-ECA2-C64C-9903-73935109F47F}"/>
                </a:ext>
              </a:extLst>
            </p:cNvPr>
            <p:cNvCxnSpPr>
              <a:stCxn id="63" idx="1"/>
              <a:endCxn id="63" idx="3"/>
            </p:cNvCxnSpPr>
            <p:nvPr/>
          </p:nvCxnSpPr>
          <p:spPr>
            <a:xfrm>
              <a:off x="3490913" y="2799021"/>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68" name="Straight Connector 67">
              <a:extLst>
                <a:ext uri="{FF2B5EF4-FFF2-40B4-BE49-F238E27FC236}">
                  <a16:creationId xmlns:a16="http://schemas.microsoft.com/office/drawing/2014/main" id="{318EA146-DBD7-F24A-B92A-ABC4A5718655}"/>
                </a:ext>
              </a:extLst>
            </p:cNvPr>
            <p:cNvCxnSpPr>
              <a:stCxn id="64" idx="1"/>
              <a:endCxn id="64" idx="3"/>
            </p:cNvCxnSpPr>
            <p:nvPr/>
          </p:nvCxnSpPr>
          <p:spPr>
            <a:xfrm>
              <a:off x="3490913" y="3056202"/>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69" name="Straight Connector 68">
              <a:extLst>
                <a:ext uri="{FF2B5EF4-FFF2-40B4-BE49-F238E27FC236}">
                  <a16:creationId xmlns:a16="http://schemas.microsoft.com/office/drawing/2014/main" id="{49D5FE76-FAC0-9D4D-88F4-DEA2C2BED848}"/>
                </a:ext>
              </a:extLst>
            </p:cNvPr>
            <p:cNvCxnSpPr>
              <a:stCxn id="64" idx="1"/>
              <a:endCxn id="62" idx="3"/>
            </p:cNvCxnSpPr>
            <p:nvPr/>
          </p:nvCxnSpPr>
          <p:spPr>
            <a:xfrm flipH="1" flipV="1">
              <a:off x="3278888" y="2928516"/>
              <a:ext cx="212025" cy="127686"/>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70" name="Straight Connector 69">
              <a:extLst>
                <a:ext uri="{FF2B5EF4-FFF2-40B4-BE49-F238E27FC236}">
                  <a16:creationId xmlns:a16="http://schemas.microsoft.com/office/drawing/2014/main" id="{3A933AA0-4BC4-8947-960E-0979E28EE329}"/>
                </a:ext>
              </a:extLst>
            </p:cNvPr>
            <p:cNvCxnSpPr>
              <a:stCxn id="63" idx="1"/>
              <a:endCxn id="62" idx="3"/>
            </p:cNvCxnSpPr>
            <p:nvPr/>
          </p:nvCxnSpPr>
          <p:spPr>
            <a:xfrm flipH="1">
              <a:off x="3278888" y="2799021"/>
              <a:ext cx="212025" cy="129495"/>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grpSp>
      <p:grpSp>
        <p:nvGrpSpPr>
          <p:cNvPr id="71" name="Group 70">
            <a:extLst>
              <a:ext uri="{FF2B5EF4-FFF2-40B4-BE49-F238E27FC236}">
                <a16:creationId xmlns:a16="http://schemas.microsoft.com/office/drawing/2014/main" id="{8AFEE0F5-05C2-9B49-84FA-247DD9CB237F}"/>
              </a:ext>
            </a:extLst>
          </p:cNvPr>
          <p:cNvGrpSpPr/>
          <p:nvPr/>
        </p:nvGrpSpPr>
        <p:grpSpPr>
          <a:xfrm flipH="1">
            <a:off x="6354143" y="1969610"/>
            <a:ext cx="492442" cy="492442"/>
            <a:chOff x="3155389" y="2681390"/>
            <a:chExt cx="492442" cy="492442"/>
          </a:xfrm>
          <a:noFill/>
        </p:grpSpPr>
        <p:sp>
          <p:nvSpPr>
            <p:cNvPr id="72" name="Rectangle 71">
              <a:extLst>
                <a:ext uri="{FF2B5EF4-FFF2-40B4-BE49-F238E27FC236}">
                  <a16:creationId xmlns:a16="http://schemas.microsoft.com/office/drawing/2014/main" id="{D2D0A112-1294-AA45-A7F5-4036DAEB5B3D}"/>
                </a:ext>
              </a:extLst>
            </p:cNvPr>
            <p:cNvSpPr/>
            <p:nvPr/>
          </p:nvSpPr>
          <p:spPr>
            <a:xfrm>
              <a:off x="3155390" y="2810885"/>
              <a:ext cx="12349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3" name="Rectangle 72">
              <a:extLst>
                <a:ext uri="{FF2B5EF4-FFF2-40B4-BE49-F238E27FC236}">
                  <a16:creationId xmlns:a16="http://schemas.microsoft.com/office/drawing/2014/main" id="{3260EB55-7E49-1B4F-A889-4D86F1CBCD58}"/>
                </a:ext>
              </a:extLst>
            </p:cNvPr>
            <p:cNvSpPr/>
            <p:nvPr/>
          </p:nvSpPr>
          <p:spPr>
            <a:xfrm>
              <a:off x="3490913" y="2681390"/>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4" name="Rectangle 73">
              <a:extLst>
                <a:ext uri="{FF2B5EF4-FFF2-40B4-BE49-F238E27FC236}">
                  <a16:creationId xmlns:a16="http://schemas.microsoft.com/office/drawing/2014/main" id="{787E97E6-030D-FB44-A58E-A6456B2C86D7}"/>
                </a:ext>
              </a:extLst>
            </p:cNvPr>
            <p:cNvSpPr/>
            <p:nvPr/>
          </p:nvSpPr>
          <p:spPr>
            <a:xfrm>
              <a:off x="3490913" y="2938571"/>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75" name="Rectangle 74">
              <a:extLst>
                <a:ext uri="{FF2B5EF4-FFF2-40B4-BE49-F238E27FC236}">
                  <a16:creationId xmlns:a16="http://schemas.microsoft.com/office/drawing/2014/main" id="{09B33E5D-1D26-F14D-B8BE-069FB98C62A3}"/>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76" name="Straight Connector 75">
              <a:extLst>
                <a:ext uri="{FF2B5EF4-FFF2-40B4-BE49-F238E27FC236}">
                  <a16:creationId xmlns:a16="http://schemas.microsoft.com/office/drawing/2014/main" id="{89229832-9A74-F142-8BFE-10931948B29A}"/>
                </a:ext>
              </a:extLst>
            </p:cNvPr>
            <p:cNvCxnSpPr>
              <a:stCxn id="72" idx="1"/>
              <a:endCxn id="72"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77" name="Straight Connector 76">
              <a:extLst>
                <a:ext uri="{FF2B5EF4-FFF2-40B4-BE49-F238E27FC236}">
                  <a16:creationId xmlns:a16="http://schemas.microsoft.com/office/drawing/2014/main" id="{15B17269-C5A0-EC49-A64D-289FCA13F891}"/>
                </a:ext>
              </a:extLst>
            </p:cNvPr>
            <p:cNvCxnSpPr>
              <a:stCxn id="73" idx="1"/>
              <a:endCxn id="73" idx="3"/>
            </p:cNvCxnSpPr>
            <p:nvPr/>
          </p:nvCxnSpPr>
          <p:spPr>
            <a:xfrm>
              <a:off x="3490913" y="2799021"/>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78" name="Straight Connector 77">
              <a:extLst>
                <a:ext uri="{FF2B5EF4-FFF2-40B4-BE49-F238E27FC236}">
                  <a16:creationId xmlns:a16="http://schemas.microsoft.com/office/drawing/2014/main" id="{5DC056D8-F26F-9B48-AA7B-0FDF7FBC33EC}"/>
                </a:ext>
              </a:extLst>
            </p:cNvPr>
            <p:cNvCxnSpPr>
              <a:stCxn id="74" idx="1"/>
              <a:endCxn id="74" idx="3"/>
            </p:cNvCxnSpPr>
            <p:nvPr/>
          </p:nvCxnSpPr>
          <p:spPr>
            <a:xfrm>
              <a:off x="3490913" y="3056202"/>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79" name="Straight Connector 78">
              <a:extLst>
                <a:ext uri="{FF2B5EF4-FFF2-40B4-BE49-F238E27FC236}">
                  <a16:creationId xmlns:a16="http://schemas.microsoft.com/office/drawing/2014/main" id="{421111EA-A4FB-A147-B671-94BFC97E285E}"/>
                </a:ext>
              </a:extLst>
            </p:cNvPr>
            <p:cNvCxnSpPr>
              <a:stCxn id="74" idx="1"/>
              <a:endCxn id="72" idx="3"/>
            </p:cNvCxnSpPr>
            <p:nvPr/>
          </p:nvCxnSpPr>
          <p:spPr>
            <a:xfrm flipH="1" flipV="1">
              <a:off x="3278888" y="2928516"/>
              <a:ext cx="212025" cy="127686"/>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80" name="Straight Connector 79">
              <a:extLst>
                <a:ext uri="{FF2B5EF4-FFF2-40B4-BE49-F238E27FC236}">
                  <a16:creationId xmlns:a16="http://schemas.microsoft.com/office/drawing/2014/main" id="{A1BC2AF0-E028-1942-9767-D2A2489625F0}"/>
                </a:ext>
              </a:extLst>
            </p:cNvPr>
            <p:cNvCxnSpPr>
              <a:stCxn id="73" idx="1"/>
              <a:endCxn id="72" idx="3"/>
            </p:cNvCxnSpPr>
            <p:nvPr/>
          </p:nvCxnSpPr>
          <p:spPr>
            <a:xfrm flipH="1">
              <a:off x="3278888" y="2799021"/>
              <a:ext cx="212025" cy="129495"/>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grpSp>
      <p:grpSp>
        <p:nvGrpSpPr>
          <p:cNvPr id="81" name="Group 80">
            <a:extLst>
              <a:ext uri="{FF2B5EF4-FFF2-40B4-BE49-F238E27FC236}">
                <a16:creationId xmlns:a16="http://schemas.microsoft.com/office/drawing/2014/main" id="{562CE240-241B-4A4E-8E90-EF418E1C5216}"/>
              </a:ext>
            </a:extLst>
          </p:cNvPr>
          <p:cNvGrpSpPr/>
          <p:nvPr/>
        </p:nvGrpSpPr>
        <p:grpSpPr>
          <a:xfrm flipH="1">
            <a:off x="6354143" y="4346651"/>
            <a:ext cx="492442" cy="492442"/>
            <a:chOff x="3155389" y="2681390"/>
            <a:chExt cx="492442" cy="492442"/>
          </a:xfrm>
          <a:noFill/>
        </p:grpSpPr>
        <p:sp>
          <p:nvSpPr>
            <p:cNvPr id="82" name="Rectangle 81">
              <a:extLst>
                <a:ext uri="{FF2B5EF4-FFF2-40B4-BE49-F238E27FC236}">
                  <a16:creationId xmlns:a16="http://schemas.microsoft.com/office/drawing/2014/main" id="{3E42CEB6-3337-3C43-83D1-721C7DEE5075}"/>
                </a:ext>
              </a:extLst>
            </p:cNvPr>
            <p:cNvSpPr/>
            <p:nvPr/>
          </p:nvSpPr>
          <p:spPr>
            <a:xfrm>
              <a:off x="3155390" y="2810885"/>
              <a:ext cx="12349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83" name="Rectangle 82">
              <a:extLst>
                <a:ext uri="{FF2B5EF4-FFF2-40B4-BE49-F238E27FC236}">
                  <a16:creationId xmlns:a16="http://schemas.microsoft.com/office/drawing/2014/main" id="{47BB9C12-46F6-4547-8484-089B35BDB930}"/>
                </a:ext>
              </a:extLst>
            </p:cNvPr>
            <p:cNvSpPr/>
            <p:nvPr/>
          </p:nvSpPr>
          <p:spPr>
            <a:xfrm>
              <a:off x="3490913" y="2681390"/>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84" name="Rectangle 83">
              <a:extLst>
                <a:ext uri="{FF2B5EF4-FFF2-40B4-BE49-F238E27FC236}">
                  <a16:creationId xmlns:a16="http://schemas.microsoft.com/office/drawing/2014/main" id="{7085CD4A-5428-2D46-A078-7336DF9F509F}"/>
                </a:ext>
              </a:extLst>
            </p:cNvPr>
            <p:cNvSpPr/>
            <p:nvPr/>
          </p:nvSpPr>
          <p:spPr>
            <a:xfrm>
              <a:off x="3490913" y="2938571"/>
              <a:ext cx="156918" cy="235261"/>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85" name="Rectangle 84">
              <a:extLst>
                <a:ext uri="{FF2B5EF4-FFF2-40B4-BE49-F238E27FC236}">
                  <a16:creationId xmlns:a16="http://schemas.microsoft.com/office/drawing/2014/main" id="{0847E581-E3EC-544A-B2B5-939EF1AA9B5E}"/>
                </a:ext>
              </a:extLst>
            </p:cNvPr>
            <p:cNvSpPr/>
            <p:nvPr/>
          </p:nvSpPr>
          <p:spPr>
            <a:xfrm>
              <a:off x="3155389" y="2681390"/>
              <a:ext cx="492442" cy="492442"/>
            </a:xfrm>
            <a:prstGeom prst="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cxnSp>
          <p:nvCxnSpPr>
            <p:cNvPr id="86" name="Straight Connector 85">
              <a:extLst>
                <a:ext uri="{FF2B5EF4-FFF2-40B4-BE49-F238E27FC236}">
                  <a16:creationId xmlns:a16="http://schemas.microsoft.com/office/drawing/2014/main" id="{19A402BC-BA4F-5146-BAAA-2FE95ADD7D00}"/>
                </a:ext>
              </a:extLst>
            </p:cNvPr>
            <p:cNvCxnSpPr>
              <a:stCxn id="82" idx="1"/>
              <a:endCxn id="82" idx="3"/>
            </p:cNvCxnSpPr>
            <p:nvPr/>
          </p:nvCxnSpPr>
          <p:spPr>
            <a:xfrm>
              <a:off x="3155390" y="2928516"/>
              <a:ext cx="12349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87" name="Straight Connector 86">
              <a:extLst>
                <a:ext uri="{FF2B5EF4-FFF2-40B4-BE49-F238E27FC236}">
                  <a16:creationId xmlns:a16="http://schemas.microsoft.com/office/drawing/2014/main" id="{C462EBBC-9127-0443-A235-EDE9D64DBC0C}"/>
                </a:ext>
              </a:extLst>
            </p:cNvPr>
            <p:cNvCxnSpPr>
              <a:stCxn id="83" idx="1"/>
              <a:endCxn id="83" idx="3"/>
            </p:cNvCxnSpPr>
            <p:nvPr/>
          </p:nvCxnSpPr>
          <p:spPr>
            <a:xfrm>
              <a:off x="3490913" y="2799021"/>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88" name="Straight Connector 87">
              <a:extLst>
                <a:ext uri="{FF2B5EF4-FFF2-40B4-BE49-F238E27FC236}">
                  <a16:creationId xmlns:a16="http://schemas.microsoft.com/office/drawing/2014/main" id="{A9ACA144-8936-4841-AEFA-EF5ADE9E25DD}"/>
                </a:ext>
              </a:extLst>
            </p:cNvPr>
            <p:cNvCxnSpPr>
              <a:stCxn id="84" idx="1"/>
              <a:endCxn id="84" idx="3"/>
            </p:cNvCxnSpPr>
            <p:nvPr/>
          </p:nvCxnSpPr>
          <p:spPr>
            <a:xfrm>
              <a:off x="3490913" y="3056202"/>
              <a:ext cx="156918" cy="0"/>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89" name="Straight Connector 88">
              <a:extLst>
                <a:ext uri="{FF2B5EF4-FFF2-40B4-BE49-F238E27FC236}">
                  <a16:creationId xmlns:a16="http://schemas.microsoft.com/office/drawing/2014/main" id="{779483C2-4994-5042-B9CC-9F0998B50810}"/>
                </a:ext>
              </a:extLst>
            </p:cNvPr>
            <p:cNvCxnSpPr>
              <a:stCxn id="84" idx="1"/>
              <a:endCxn id="82" idx="3"/>
            </p:cNvCxnSpPr>
            <p:nvPr/>
          </p:nvCxnSpPr>
          <p:spPr>
            <a:xfrm flipH="1" flipV="1">
              <a:off x="3278888" y="2928516"/>
              <a:ext cx="212025" cy="127686"/>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cxnSp>
          <p:nvCxnSpPr>
            <p:cNvPr id="90" name="Straight Connector 89">
              <a:extLst>
                <a:ext uri="{FF2B5EF4-FFF2-40B4-BE49-F238E27FC236}">
                  <a16:creationId xmlns:a16="http://schemas.microsoft.com/office/drawing/2014/main" id="{5FDECFAE-5074-FC4D-B1E9-0B183C69404D}"/>
                </a:ext>
              </a:extLst>
            </p:cNvPr>
            <p:cNvCxnSpPr>
              <a:stCxn id="83" idx="1"/>
              <a:endCxn id="82" idx="3"/>
            </p:cNvCxnSpPr>
            <p:nvPr/>
          </p:nvCxnSpPr>
          <p:spPr>
            <a:xfrm flipH="1">
              <a:off x="3278888" y="2799021"/>
              <a:ext cx="212025" cy="129495"/>
            </a:xfrm>
            <a:prstGeom prst="line">
              <a:avLst/>
            </a:prstGeom>
            <a:ln>
              <a:solidFill>
                <a:schemeClr val="tx1"/>
              </a:solidFill>
            </a:ln>
          </p:spPr>
          <p:style>
            <a:lnRef idx="2">
              <a:schemeClr val="accent2"/>
            </a:lnRef>
            <a:fillRef idx="1">
              <a:schemeClr val="lt1"/>
            </a:fillRef>
            <a:effectRef idx="0">
              <a:schemeClr val="accent2"/>
            </a:effectRef>
            <a:fontRef idx="minor">
              <a:schemeClr val="dk1"/>
            </a:fontRef>
          </p:style>
        </p:cxnSp>
      </p:grpSp>
      <p:cxnSp>
        <p:nvCxnSpPr>
          <p:cNvPr id="91" name="Elbow Connector 90">
            <a:extLst>
              <a:ext uri="{FF2B5EF4-FFF2-40B4-BE49-F238E27FC236}">
                <a16:creationId xmlns:a16="http://schemas.microsoft.com/office/drawing/2014/main" id="{1876CD24-6B39-F940-9427-3F37848C61B4}"/>
              </a:ext>
            </a:extLst>
          </p:cNvPr>
          <p:cNvCxnSpPr>
            <a:stCxn id="63" idx="3"/>
            <a:endCxn id="75" idx="1"/>
          </p:cNvCxnSpPr>
          <p:nvPr/>
        </p:nvCxnSpPr>
        <p:spPr>
          <a:xfrm rot="10800000">
            <a:off x="6846585" y="2215832"/>
            <a:ext cx="418238" cy="1144865"/>
          </a:xfrm>
          <a:prstGeom prst="bentConnector3">
            <a:avLst>
              <a:gd name="adj1" fmla="val 50000"/>
            </a:avLst>
          </a:prstGeom>
          <a:ln w="38100" cap="rnd">
            <a:solidFill>
              <a:schemeClr val="tx1"/>
            </a:solidFill>
            <a:round/>
            <a:headEnd type="triangle"/>
            <a:tailEnd type="none"/>
          </a:ln>
        </p:spPr>
        <p:style>
          <a:lnRef idx="1">
            <a:schemeClr val="accent2"/>
          </a:lnRef>
          <a:fillRef idx="0">
            <a:schemeClr val="accent2"/>
          </a:fillRef>
          <a:effectRef idx="0">
            <a:schemeClr val="accent2"/>
          </a:effectRef>
          <a:fontRef idx="minor">
            <a:schemeClr val="tx1"/>
          </a:fontRef>
        </p:style>
      </p:cxnSp>
      <p:cxnSp>
        <p:nvCxnSpPr>
          <p:cNvPr id="92" name="Elbow Connector 91">
            <a:extLst>
              <a:ext uri="{FF2B5EF4-FFF2-40B4-BE49-F238E27FC236}">
                <a16:creationId xmlns:a16="http://schemas.microsoft.com/office/drawing/2014/main" id="{348EEC1C-647B-4043-85BB-D2173732A8CC}"/>
              </a:ext>
            </a:extLst>
          </p:cNvPr>
          <p:cNvCxnSpPr>
            <a:stCxn id="64" idx="3"/>
            <a:endCxn id="85" idx="1"/>
          </p:cNvCxnSpPr>
          <p:nvPr/>
        </p:nvCxnSpPr>
        <p:spPr>
          <a:xfrm rot="10800000" flipV="1">
            <a:off x="6846585" y="3617876"/>
            <a:ext cx="418238" cy="974995"/>
          </a:xfrm>
          <a:prstGeom prst="bentConnector3">
            <a:avLst>
              <a:gd name="adj1" fmla="val 50000"/>
            </a:avLst>
          </a:prstGeom>
          <a:ln w="38100" cap="rnd">
            <a:solidFill>
              <a:schemeClr val="tx1"/>
            </a:solidFill>
            <a:round/>
            <a:headEnd type="triangle"/>
            <a:tailEnd type="none"/>
          </a:ln>
        </p:spPr>
        <p:style>
          <a:lnRef idx="1">
            <a:schemeClr val="accent2"/>
          </a:lnRef>
          <a:fillRef idx="0">
            <a:schemeClr val="accent2"/>
          </a:fillRef>
          <a:effectRef idx="0">
            <a:schemeClr val="accent2"/>
          </a:effectRef>
          <a:fontRef idx="minor">
            <a:schemeClr val="tx1"/>
          </a:fontRef>
        </p:style>
      </p:cxnSp>
      <p:cxnSp>
        <p:nvCxnSpPr>
          <p:cNvPr id="93" name="Elbow Connector 175">
            <a:extLst>
              <a:ext uri="{FF2B5EF4-FFF2-40B4-BE49-F238E27FC236}">
                <a16:creationId xmlns:a16="http://schemas.microsoft.com/office/drawing/2014/main" id="{2BE2ED6F-41E0-264F-9E5C-E841C96F9A00}"/>
              </a:ext>
            </a:extLst>
          </p:cNvPr>
          <p:cNvCxnSpPr>
            <a:stCxn id="41" idx="3"/>
            <a:endCxn id="73" idx="3"/>
          </p:cNvCxnSpPr>
          <p:nvPr/>
        </p:nvCxnSpPr>
        <p:spPr>
          <a:xfrm>
            <a:off x="4795607" y="2087241"/>
            <a:ext cx="1558536" cy="0"/>
          </a:xfrm>
          <a:prstGeom prst="straightConnector1">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cxnSp>
        <p:nvCxnSpPr>
          <p:cNvPr id="94" name="Elbow Connector 83">
            <a:extLst>
              <a:ext uri="{FF2B5EF4-FFF2-40B4-BE49-F238E27FC236}">
                <a16:creationId xmlns:a16="http://schemas.microsoft.com/office/drawing/2014/main" id="{4A91C7C1-8BB4-054A-8C4C-19F75EFF156A}"/>
              </a:ext>
            </a:extLst>
          </p:cNvPr>
          <p:cNvCxnSpPr>
            <a:stCxn id="62" idx="1"/>
            <a:endCxn id="150" idx="0"/>
          </p:cNvCxnSpPr>
          <p:nvPr/>
        </p:nvCxnSpPr>
        <p:spPr>
          <a:xfrm>
            <a:off x="7757264" y="3490191"/>
            <a:ext cx="559094" cy="333051"/>
          </a:xfrm>
          <a:prstGeom prst="bentConnector2">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grpSp>
        <p:nvGrpSpPr>
          <p:cNvPr id="95" name="Group 94">
            <a:extLst>
              <a:ext uri="{FF2B5EF4-FFF2-40B4-BE49-F238E27FC236}">
                <a16:creationId xmlns:a16="http://schemas.microsoft.com/office/drawing/2014/main" id="{B0298F52-A004-C24D-8395-2D9196DCD8DE}"/>
              </a:ext>
            </a:extLst>
          </p:cNvPr>
          <p:cNvGrpSpPr/>
          <p:nvPr/>
        </p:nvGrpSpPr>
        <p:grpSpPr>
          <a:xfrm>
            <a:off x="4795607" y="2344421"/>
            <a:ext cx="1558536" cy="174723"/>
            <a:chOff x="4734215" y="3403981"/>
            <a:chExt cx="1558536" cy="174723"/>
          </a:xfrm>
        </p:grpSpPr>
        <p:cxnSp>
          <p:nvCxnSpPr>
            <p:cNvPr id="96" name="Elbow Connector 185">
              <a:extLst>
                <a:ext uri="{FF2B5EF4-FFF2-40B4-BE49-F238E27FC236}">
                  <a16:creationId xmlns:a16="http://schemas.microsoft.com/office/drawing/2014/main" id="{65434E2A-986D-8645-83F3-C450EBC3C9EA}"/>
                </a:ext>
              </a:extLst>
            </p:cNvPr>
            <p:cNvCxnSpPr/>
            <p:nvPr/>
          </p:nvCxnSpPr>
          <p:spPr>
            <a:xfrm>
              <a:off x="4734215" y="3403981"/>
              <a:ext cx="648457" cy="0"/>
            </a:xfrm>
            <a:prstGeom prst="straightConnector1">
              <a:avLst/>
            </a:prstGeom>
            <a:ln w="38100" cap="rnd">
              <a:solidFill>
                <a:schemeClr val="tx1"/>
              </a:solidFill>
              <a:round/>
              <a:tailEnd type="none"/>
            </a:ln>
          </p:spPr>
          <p:style>
            <a:lnRef idx="1">
              <a:schemeClr val="accent2"/>
            </a:lnRef>
            <a:fillRef idx="0">
              <a:schemeClr val="accent2"/>
            </a:fillRef>
            <a:effectRef idx="0">
              <a:schemeClr val="accent2"/>
            </a:effectRef>
            <a:fontRef idx="minor">
              <a:schemeClr val="tx1"/>
            </a:fontRef>
          </p:style>
        </p:cxnSp>
        <p:cxnSp>
          <p:nvCxnSpPr>
            <p:cNvPr id="97" name="Straight Connector 96">
              <a:extLst>
                <a:ext uri="{FF2B5EF4-FFF2-40B4-BE49-F238E27FC236}">
                  <a16:creationId xmlns:a16="http://schemas.microsoft.com/office/drawing/2014/main" id="{9CF9A27C-213F-0241-B85E-D24BB3C00405}"/>
                </a:ext>
              </a:extLst>
            </p:cNvPr>
            <p:cNvCxnSpPr/>
            <p:nvPr/>
          </p:nvCxnSpPr>
          <p:spPr>
            <a:xfrm>
              <a:off x="5382672" y="3578704"/>
              <a:ext cx="160393" cy="0"/>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98" name="Straight Connector 97">
              <a:extLst>
                <a:ext uri="{FF2B5EF4-FFF2-40B4-BE49-F238E27FC236}">
                  <a16:creationId xmlns:a16="http://schemas.microsoft.com/office/drawing/2014/main" id="{8260D121-2FDF-3941-8BEC-6E392173CFD5}"/>
                </a:ext>
              </a:extLst>
            </p:cNvPr>
            <p:cNvCxnSpPr/>
            <p:nvPr/>
          </p:nvCxnSpPr>
          <p:spPr>
            <a:xfrm>
              <a:off x="5382672" y="3403982"/>
              <a:ext cx="0" cy="174722"/>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99" name="Straight Connector 98">
              <a:extLst>
                <a:ext uri="{FF2B5EF4-FFF2-40B4-BE49-F238E27FC236}">
                  <a16:creationId xmlns:a16="http://schemas.microsoft.com/office/drawing/2014/main" id="{91F072E0-52FA-1642-A460-4E1F6A74F552}"/>
                </a:ext>
              </a:extLst>
            </p:cNvPr>
            <p:cNvCxnSpPr/>
            <p:nvPr/>
          </p:nvCxnSpPr>
          <p:spPr>
            <a:xfrm>
              <a:off x="5539591" y="3403982"/>
              <a:ext cx="3474" cy="164666"/>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00" name="Elbow Connector 189">
              <a:extLst>
                <a:ext uri="{FF2B5EF4-FFF2-40B4-BE49-F238E27FC236}">
                  <a16:creationId xmlns:a16="http://schemas.microsoft.com/office/drawing/2014/main" id="{4FB7F9F9-8CF1-6D4E-9A0F-3C76A6279025}"/>
                </a:ext>
              </a:extLst>
            </p:cNvPr>
            <p:cNvCxnSpPr/>
            <p:nvPr/>
          </p:nvCxnSpPr>
          <p:spPr>
            <a:xfrm>
              <a:off x="5542801" y="3403981"/>
              <a:ext cx="749950" cy="0"/>
            </a:xfrm>
            <a:prstGeom prst="straightConnector1">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grpSp>
      <p:grpSp>
        <p:nvGrpSpPr>
          <p:cNvPr id="101" name="Group 100">
            <a:extLst>
              <a:ext uri="{FF2B5EF4-FFF2-40B4-BE49-F238E27FC236}">
                <a16:creationId xmlns:a16="http://schemas.microsoft.com/office/drawing/2014/main" id="{CB3601AC-B499-7840-AC79-D1655EDB7E93}"/>
              </a:ext>
            </a:extLst>
          </p:cNvPr>
          <p:cNvGrpSpPr/>
          <p:nvPr/>
        </p:nvGrpSpPr>
        <p:grpSpPr>
          <a:xfrm>
            <a:off x="4795607" y="4464244"/>
            <a:ext cx="1558536" cy="177024"/>
            <a:chOff x="4734215" y="3897919"/>
            <a:chExt cx="1558536" cy="177024"/>
          </a:xfrm>
        </p:grpSpPr>
        <p:cxnSp>
          <p:nvCxnSpPr>
            <p:cNvPr id="102" name="Elbow Connector 185">
              <a:extLst>
                <a:ext uri="{FF2B5EF4-FFF2-40B4-BE49-F238E27FC236}">
                  <a16:creationId xmlns:a16="http://schemas.microsoft.com/office/drawing/2014/main" id="{6484B037-AEFB-1C47-8D73-123A1F6F518C}"/>
                </a:ext>
              </a:extLst>
            </p:cNvPr>
            <p:cNvCxnSpPr/>
            <p:nvPr/>
          </p:nvCxnSpPr>
          <p:spPr>
            <a:xfrm>
              <a:off x="4734215" y="3897919"/>
              <a:ext cx="335523" cy="0"/>
            </a:xfrm>
            <a:prstGeom prst="straightConnector1">
              <a:avLst/>
            </a:prstGeom>
            <a:ln w="38100" cap="rnd">
              <a:solidFill>
                <a:schemeClr val="tx1"/>
              </a:solidFill>
              <a:round/>
              <a:tailEnd type="none"/>
            </a:ln>
          </p:spPr>
          <p:style>
            <a:lnRef idx="1">
              <a:schemeClr val="accent2"/>
            </a:lnRef>
            <a:fillRef idx="0">
              <a:schemeClr val="accent2"/>
            </a:fillRef>
            <a:effectRef idx="0">
              <a:schemeClr val="accent2"/>
            </a:effectRef>
            <a:fontRef idx="minor">
              <a:schemeClr val="tx1"/>
            </a:fontRef>
          </p:style>
        </p:cxnSp>
        <p:cxnSp>
          <p:nvCxnSpPr>
            <p:cNvPr id="103" name="Straight Connector 102">
              <a:extLst>
                <a:ext uri="{FF2B5EF4-FFF2-40B4-BE49-F238E27FC236}">
                  <a16:creationId xmlns:a16="http://schemas.microsoft.com/office/drawing/2014/main" id="{250D9BD1-7F3D-B94D-AF5D-10A94E346C7F}"/>
                </a:ext>
              </a:extLst>
            </p:cNvPr>
            <p:cNvCxnSpPr/>
            <p:nvPr/>
          </p:nvCxnSpPr>
          <p:spPr>
            <a:xfrm>
              <a:off x="5075521" y="4074943"/>
              <a:ext cx="160393" cy="0"/>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04" name="Straight Connector 103">
              <a:extLst>
                <a:ext uri="{FF2B5EF4-FFF2-40B4-BE49-F238E27FC236}">
                  <a16:creationId xmlns:a16="http://schemas.microsoft.com/office/drawing/2014/main" id="{EB781720-09D7-DE41-8C4D-075BFEDE80D4}"/>
                </a:ext>
              </a:extLst>
            </p:cNvPr>
            <p:cNvCxnSpPr/>
            <p:nvPr/>
          </p:nvCxnSpPr>
          <p:spPr>
            <a:xfrm>
              <a:off x="5075521" y="3900221"/>
              <a:ext cx="0" cy="174722"/>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05" name="Straight Connector 104">
              <a:extLst>
                <a:ext uri="{FF2B5EF4-FFF2-40B4-BE49-F238E27FC236}">
                  <a16:creationId xmlns:a16="http://schemas.microsoft.com/office/drawing/2014/main" id="{0E105B4A-7366-C447-AF7B-A9DCD6BF8432}"/>
                </a:ext>
              </a:extLst>
            </p:cNvPr>
            <p:cNvCxnSpPr/>
            <p:nvPr/>
          </p:nvCxnSpPr>
          <p:spPr>
            <a:xfrm>
              <a:off x="5232440" y="3900221"/>
              <a:ext cx="3474" cy="164666"/>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06" name="Elbow Connector 189">
              <a:extLst>
                <a:ext uri="{FF2B5EF4-FFF2-40B4-BE49-F238E27FC236}">
                  <a16:creationId xmlns:a16="http://schemas.microsoft.com/office/drawing/2014/main" id="{8862D129-EF28-6040-863E-BAA4A9A057CD}"/>
                </a:ext>
              </a:extLst>
            </p:cNvPr>
            <p:cNvCxnSpPr/>
            <p:nvPr/>
          </p:nvCxnSpPr>
          <p:spPr>
            <a:xfrm>
              <a:off x="5917776" y="3897919"/>
              <a:ext cx="374975" cy="0"/>
            </a:xfrm>
            <a:prstGeom prst="straightConnector1">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cxnSp>
          <p:nvCxnSpPr>
            <p:cNvPr id="107" name="Straight Connector 106">
              <a:extLst>
                <a:ext uri="{FF2B5EF4-FFF2-40B4-BE49-F238E27FC236}">
                  <a16:creationId xmlns:a16="http://schemas.microsoft.com/office/drawing/2014/main" id="{853D4117-A8AF-554C-89D0-2173596BFAE6}"/>
                </a:ext>
              </a:extLst>
            </p:cNvPr>
            <p:cNvCxnSpPr/>
            <p:nvPr/>
          </p:nvCxnSpPr>
          <p:spPr>
            <a:xfrm>
              <a:off x="5754922" y="4074943"/>
              <a:ext cx="160393" cy="0"/>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08" name="Straight Connector 107">
              <a:extLst>
                <a:ext uri="{FF2B5EF4-FFF2-40B4-BE49-F238E27FC236}">
                  <a16:creationId xmlns:a16="http://schemas.microsoft.com/office/drawing/2014/main" id="{519BFF30-8FC3-1641-AFFE-D30E554EF2F3}"/>
                </a:ext>
              </a:extLst>
            </p:cNvPr>
            <p:cNvCxnSpPr/>
            <p:nvPr/>
          </p:nvCxnSpPr>
          <p:spPr>
            <a:xfrm>
              <a:off x="5754922" y="3900221"/>
              <a:ext cx="0" cy="174722"/>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09" name="Straight Connector 108">
              <a:extLst>
                <a:ext uri="{FF2B5EF4-FFF2-40B4-BE49-F238E27FC236}">
                  <a16:creationId xmlns:a16="http://schemas.microsoft.com/office/drawing/2014/main" id="{0BA062E1-5A57-F74B-8A73-09AB7998832E}"/>
                </a:ext>
              </a:extLst>
            </p:cNvPr>
            <p:cNvCxnSpPr/>
            <p:nvPr/>
          </p:nvCxnSpPr>
          <p:spPr>
            <a:xfrm>
              <a:off x="5911841" y="3900221"/>
              <a:ext cx="3474" cy="164666"/>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10" name="Elbow Connector 185">
              <a:extLst>
                <a:ext uri="{FF2B5EF4-FFF2-40B4-BE49-F238E27FC236}">
                  <a16:creationId xmlns:a16="http://schemas.microsoft.com/office/drawing/2014/main" id="{E8615B31-A6B8-EA46-B2F7-5D4C72C6D6AF}"/>
                </a:ext>
              </a:extLst>
            </p:cNvPr>
            <p:cNvCxnSpPr/>
            <p:nvPr/>
          </p:nvCxnSpPr>
          <p:spPr>
            <a:xfrm flipV="1">
              <a:off x="5236073" y="3897919"/>
              <a:ext cx="518849" cy="38"/>
            </a:xfrm>
            <a:prstGeom prst="straightConnector1">
              <a:avLst/>
            </a:prstGeom>
            <a:ln w="38100" cap="rnd">
              <a:solidFill>
                <a:schemeClr val="tx1"/>
              </a:solidFill>
              <a:round/>
              <a:tailEnd type="none"/>
            </a:ln>
          </p:spPr>
          <p:style>
            <a:lnRef idx="1">
              <a:schemeClr val="accent2"/>
            </a:lnRef>
            <a:fillRef idx="0">
              <a:schemeClr val="accent2"/>
            </a:fillRef>
            <a:effectRef idx="0">
              <a:schemeClr val="accent2"/>
            </a:effectRef>
            <a:fontRef idx="minor">
              <a:schemeClr val="tx1"/>
            </a:fontRef>
          </p:style>
        </p:cxnSp>
      </p:grpSp>
      <p:grpSp>
        <p:nvGrpSpPr>
          <p:cNvPr id="111" name="Group 110">
            <a:extLst>
              <a:ext uri="{FF2B5EF4-FFF2-40B4-BE49-F238E27FC236}">
                <a16:creationId xmlns:a16="http://schemas.microsoft.com/office/drawing/2014/main" id="{A9457B8C-04C2-504A-9239-212F9B92D66D}"/>
              </a:ext>
            </a:extLst>
          </p:cNvPr>
          <p:cNvGrpSpPr/>
          <p:nvPr/>
        </p:nvGrpSpPr>
        <p:grpSpPr>
          <a:xfrm>
            <a:off x="4795607" y="4714244"/>
            <a:ext cx="1558536" cy="181941"/>
            <a:chOff x="4734215" y="4147919"/>
            <a:chExt cx="1558536" cy="181941"/>
          </a:xfrm>
        </p:grpSpPr>
        <p:cxnSp>
          <p:nvCxnSpPr>
            <p:cNvPr id="112" name="Elbow Connector 185">
              <a:extLst>
                <a:ext uri="{FF2B5EF4-FFF2-40B4-BE49-F238E27FC236}">
                  <a16:creationId xmlns:a16="http://schemas.microsoft.com/office/drawing/2014/main" id="{89E43D02-AF5A-5F44-AF56-CD234FDC1EB2}"/>
                </a:ext>
              </a:extLst>
            </p:cNvPr>
            <p:cNvCxnSpPr/>
            <p:nvPr/>
          </p:nvCxnSpPr>
          <p:spPr>
            <a:xfrm flipV="1">
              <a:off x="4734215" y="4152928"/>
              <a:ext cx="335523" cy="2210"/>
            </a:xfrm>
            <a:prstGeom prst="straightConnector1">
              <a:avLst/>
            </a:prstGeom>
            <a:ln w="38100" cap="rnd">
              <a:solidFill>
                <a:schemeClr val="tx1"/>
              </a:solidFill>
              <a:round/>
              <a:tailEnd type="none"/>
            </a:ln>
          </p:spPr>
          <p:style>
            <a:lnRef idx="1">
              <a:schemeClr val="accent2"/>
            </a:lnRef>
            <a:fillRef idx="0">
              <a:schemeClr val="accent2"/>
            </a:fillRef>
            <a:effectRef idx="0">
              <a:schemeClr val="accent2"/>
            </a:effectRef>
            <a:fontRef idx="minor">
              <a:schemeClr val="tx1"/>
            </a:fontRef>
          </p:style>
        </p:cxnSp>
        <p:cxnSp>
          <p:nvCxnSpPr>
            <p:cNvPr id="113" name="Straight Connector 112">
              <a:extLst>
                <a:ext uri="{FF2B5EF4-FFF2-40B4-BE49-F238E27FC236}">
                  <a16:creationId xmlns:a16="http://schemas.microsoft.com/office/drawing/2014/main" id="{D7565D75-9BC2-F14E-A189-48E99E7CCDBE}"/>
                </a:ext>
              </a:extLst>
            </p:cNvPr>
            <p:cNvCxnSpPr/>
            <p:nvPr/>
          </p:nvCxnSpPr>
          <p:spPr>
            <a:xfrm>
              <a:off x="5393967" y="4329860"/>
              <a:ext cx="160393" cy="0"/>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14" name="Straight Connector 113">
              <a:extLst>
                <a:ext uri="{FF2B5EF4-FFF2-40B4-BE49-F238E27FC236}">
                  <a16:creationId xmlns:a16="http://schemas.microsoft.com/office/drawing/2014/main" id="{4932BC8A-AEA7-A84F-BDBB-F009215B9450}"/>
                </a:ext>
              </a:extLst>
            </p:cNvPr>
            <p:cNvCxnSpPr/>
            <p:nvPr/>
          </p:nvCxnSpPr>
          <p:spPr>
            <a:xfrm>
              <a:off x="5393967" y="4155138"/>
              <a:ext cx="0" cy="174722"/>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15" name="Straight Connector 114">
              <a:extLst>
                <a:ext uri="{FF2B5EF4-FFF2-40B4-BE49-F238E27FC236}">
                  <a16:creationId xmlns:a16="http://schemas.microsoft.com/office/drawing/2014/main" id="{99C5D2DC-AF79-B341-8D35-00F1E3AE3D61}"/>
                </a:ext>
              </a:extLst>
            </p:cNvPr>
            <p:cNvCxnSpPr/>
            <p:nvPr/>
          </p:nvCxnSpPr>
          <p:spPr>
            <a:xfrm>
              <a:off x="5550886" y="4155138"/>
              <a:ext cx="3474" cy="164666"/>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16" name="Elbow Connector 189">
              <a:extLst>
                <a:ext uri="{FF2B5EF4-FFF2-40B4-BE49-F238E27FC236}">
                  <a16:creationId xmlns:a16="http://schemas.microsoft.com/office/drawing/2014/main" id="{77A004A4-D4ED-FB48-819F-19B47B0DC20E}"/>
                </a:ext>
              </a:extLst>
            </p:cNvPr>
            <p:cNvCxnSpPr/>
            <p:nvPr/>
          </p:nvCxnSpPr>
          <p:spPr>
            <a:xfrm>
              <a:off x="5911841" y="4152927"/>
              <a:ext cx="380910" cy="2210"/>
            </a:xfrm>
            <a:prstGeom prst="straightConnector1">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cxnSp>
          <p:nvCxnSpPr>
            <p:cNvPr id="117" name="Straight Connector 116">
              <a:extLst>
                <a:ext uri="{FF2B5EF4-FFF2-40B4-BE49-F238E27FC236}">
                  <a16:creationId xmlns:a16="http://schemas.microsoft.com/office/drawing/2014/main" id="{E936682E-5456-5D40-9E54-96D02C0A7BD7}"/>
                </a:ext>
              </a:extLst>
            </p:cNvPr>
            <p:cNvCxnSpPr/>
            <p:nvPr/>
          </p:nvCxnSpPr>
          <p:spPr>
            <a:xfrm>
              <a:off x="5754922" y="4327650"/>
              <a:ext cx="160393" cy="0"/>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18" name="Straight Connector 117">
              <a:extLst>
                <a:ext uri="{FF2B5EF4-FFF2-40B4-BE49-F238E27FC236}">
                  <a16:creationId xmlns:a16="http://schemas.microsoft.com/office/drawing/2014/main" id="{5B7C1C35-7AB5-8A4F-823F-03A35C5F2592}"/>
                </a:ext>
              </a:extLst>
            </p:cNvPr>
            <p:cNvCxnSpPr/>
            <p:nvPr/>
          </p:nvCxnSpPr>
          <p:spPr>
            <a:xfrm>
              <a:off x="5754922" y="4152928"/>
              <a:ext cx="0" cy="174722"/>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19" name="Straight Connector 118">
              <a:extLst>
                <a:ext uri="{FF2B5EF4-FFF2-40B4-BE49-F238E27FC236}">
                  <a16:creationId xmlns:a16="http://schemas.microsoft.com/office/drawing/2014/main" id="{18A1217A-1319-034C-9464-F1E9EA3938C7}"/>
                </a:ext>
              </a:extLst>
            </p:cNvPr>
            <p:cNvCxnSpPr/>
            <p:nvPr/>
          </p:nvCxnSpPr>
          <p:spPr>
            <a:xfrm>
              <a:off x="5911841" y="4152928"/>
              <a:ext cx="3474" cy="164666"/>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20" name="Straight Connector 119">
              <a:extLst>
                <a:ext uri="{FF2B5EF4-FFF2-40B4-BE49-F238E27FC236}">
                  <a16:creationId xmlns:a16="http://schemas.microsoft.com/office/drawing/2014/main" id="{ECF6ED44-278F-3B4A-B79C-B1FF0A52A642}"/>
                </a:ext>
              </a:extLst>
            </p:cNvPr>
            <p:cNvCxnSpPr/>
            <p:nvPr/>
          </p:nvCxnSpPr>
          <p:spPr>
            <a:xfrm>
              <a:off x="5075521" y="4325366"/>
              <a:ext cx="160393" cy="0"/>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21" name="Straight Connector 120">
              <a:extLst>
                <a:ext uri="{FF2B5EF4-FFF2-40B4-BE49-F238E27FC236}">
                  <a16:creationId xmlns:a16="http://schemas.microsoft.com/office/drawing/2014/main" id="{B62AADE0-6AA1-F541-A3B8-EBD214FB3B52}"/>
                </a:ext>
              </a:extLst>
            </p:cNvPr>
            <p:cNvCxnSpPr/>
            <p:nvPr/>
          </p:nvCxnSpPr>
          <p:spPr>
            <a:xfrm>
              <a:off x="5075521" y="4150644"/>
              <a:ext cx="0" cy="174722"/>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22" name="Straight Connector 121">
              <a:extLst>
                <a:ext uri="{FF2B5EF4-FFF2-40B4-BE49-F238E27FC236}">
                  <a16:creationId xmlns:a16="http://schemas.microsoft.com/office/drawing/2014/main" id="{53470E30-9D7A-5C4B-ADC8-76ECA755FA30}"/>
                </a:ext>
              </a:extLst>
            </p:cNvPr>
            <p:cNvCxnSpPr/>
            <p:nvPr/>
          </p:nvCxnSpPr>
          <p:spPr>
            <a:xfrm>
              <a:off x="5232440" y="4150644"/>
              <a:ext cx="3474" cy="164666"/>
            </a:xfrm>
            <a:prstGeom prst="line">
              <a:avLst/>
            </a:prstGeom>
            <a:ln w="38100" cap="rnd">
              <a:solidFill>
                <a:schemeClr val="tx1"/>
              </a:solidFill>
              <a:round/>
            </a:ln>
          </p:spPr>
          <p:style>
            <a:lnRef idx="1">
              <a:schemeClr val="accent2"/>
            </a:lnRef>
            <a:fillRef idx="0">
              <a:schemeClr val="accent2"/>
            </a:fillRef>
            <a:effectRef idx="0">
              <a:schemeClr val="accent2"/>
            </a:effectRef>
            <a:fontRef idx="minor">
              <a:schemeClr val="tx1"/>
            </a:fontRef>
          </p:style>
        </p:cxnSp>
        <p:cxnSp>
          <p:nvCxnSpPr>
            <p:cNvPr id="123" name="Elbow Connector 185">
              <a:extLst>
                <a:ext uri="{FF2B5EF4-FFF2-40B4-BE49-F238E27FC236}">
                  <a16:creationId xmlns:a16="http://schemas.microsoft.com/office/drawing/2014/main" id="{75AA5D51-E36A-B04F-8354-96B55BF87D45}"/>
                </a:ext>
              </a:extLst>
            </p:cNvPr>
            <p:cNvCxnSpPr/>
            <p:nvPr/>
          </p:nvCxnSpPr>
          <p:spPr>
            <a:xfrm>
              <a:off x="5236073" y="4147919"/>
              <a:ext cx="156759" cy="0"/>
            </a:xfrm>
            <a:prstGeom prst="straightConnector1">
              <a:avLst/>
            </a:prstGeom>
            <a:ln w="38100" cap="rnd">
              <a:solidFill>
                <a:schemeClr val="tx1"/>
              </a:solidFill>
              <a:round/>
              <a:tailEnd type="none"/>
            </a:ln>
          </p:spPr>
          <p:style>
            <a:lnRef idx="1">
              <a:schemeClr val="accent2"/>
            </a:lnRef>
            <a:fillRef idx="0">
              <a:schemeClr val="accent2"/>
            </a:fillRef>
            <a:effectRef idx="0">
              <a:schemeClr val="accent2"/>
            </a:effectRef>
            <a:fontRef idx="minor">
              <a:schemeClr val="tx1"/>
            </a:fontRef>
          </p:style>
        </p:cxnSp>
        <p:cxnSp>
          <p:nvCxnSpPr>
            <p:cNvPr id="124" name="Elbow Connector 185">
              <a:extLst>
                <a:ext uri="{FF2B5EF4-FFF2-40B4-BE49-F238E27FC236}">
                  <a16:creationId xmlns:a16="http://schemas.microsoft.com/office/drawing/2014/main" id="{17CA5E81-3690-EC42-8881-7307D37B3200}"/>
                </a:ext>
              </a:extLst>
            </p:cNvPr>
            <p:cNvCxnSpPr/>
            <p:nvPr/>
          </p:nvCxnSpPr>
          <p:spPr>
            <a:xfrm>
              <a:off x="5550886" y="4149886"/>
              <a:ext cx="204036" cy="0"/>
            </a:xfrm>
            <a:prstGeom prst="straightConnector1">
              <a:avLst/>
            </a:prstGeom>
            <a:ln w="38100" cap="rnd">
              <a:solidFill>
                <a:schemeClr val="tx1"/>
              </a:solidFill>
              <a:round/>
              <a:tailEnd type="none"/>
            </a:ln>
          </p:spPr>
          <p:style>
            <a:lnRef idx="1">
              <a:schemeClr val="accent2"/>
            </a:lnRef>
            <a:fillRef idx="0">
              <a:schemeClr val="accent2"/>
            </a:fillRef>
            <a:effectRef idx="0">
              <a:schemeClr val="accent2"/>
            </a:effectRef>
            <a:fontRef idx="minor">
              <a:schemeClr val="tx1"/>
            </a:fontRef>
          </p:style>
        </p:cxnSp>
      </p:grpSp>
      <p:pic>
        <p:nvPicPr>
          <p:cNvPr id="125" name="Picture 124">
            <a:extLst>
              <a:ext uri="{FF2B5EF4-FFF2-40B4-BE49-F238E27FC236}">
                <a16:creationId xmlns:a16="http://schemas.microsoft.com/office/drawing/2014/main" id="{FE8C1A8A-8C3A-3848-84B3-0803CA351A63}"/>
              </a:ext>
            </a:extLst>
          </p:cNvPr>
          <p:cNvPicPr>
            <a:picLocks noChangeAspect="1"/>
          </p:cNvPicPr>
          <p:nvPr/>
        </p:nvPicPr>
        <p:blipFill>
          <a:blip r:embed="rId2"/>
          <a:stretch>
            <a:fillRect/>
          </a:stretch>
        </p:blipFill>
        <p:spPr>
          <a:xfrm>
            <a:off x="2308140" y="2309268"/>
            <a:ext cx="1106767" cy="829830"/>
          </a:xfrm>
          <a:prstGeom prst="rect">
            <a:avLst/>
          </a:prstGeom>
        </p:spPr>
      </p:pic>
      <p:pic>
        <p:nvPicPr>
          <p:cNvPr id="126" name="Picture 125">
            <a:extLst>
              <a:ext uri="{FF2B5EF4-FFF2-40B4-BE49-F238E27FC236}">
                <a16:creationId xmlns:a16="http://schemas.microsoft.com/office/drawing/2014/main" id="{620B798B-1B57-0C4A-9782-6D16BE322B08}"/>
              </a:ext>
            </a:extLst>
          </p:cNvPr>
          <p:cNvPicPr>
            <a:picLocks noChangeAspect="1"/>
          </p:cNvPicPr>
          <p:nvPr/>
        </p:nvPicPr>
        <p:blipFill>
          <a:blip r:embed="rId3"/>
          <a:stretch>
            <a:fillRect/>
          </a:stretch>
        </p:blipFill>
        <p:spPr>
          <a:xfrm>
            <a:off x="1182651" y="1866740"/>
            <a:ext cx="1106766" cy="829830"/>
          </a:xfrm>
          <a:prstGeom prst="rect">
            <a:avLst/>
          </a:prstGeom>
        </p:spPr>
      </p:pic>
      <p:pic>
        <p:nvPicPr>
          <p:cNvPr id="127" name="Picture 126">
            <a:extLst>
              <a:ext uri="{FF2B5EF4-FFF2-40B4-BE49-F238E27FC236}">
                <a16:creationId xmlns:a16="http://schemas.microsoft.com/office/drawing/2014/main" id="{2AFD7C86-A7D0-6344-A094-33742461768A}"/>
              </a:ext>
            </a:extLst>
          </p:cNvPr>
          <p:cNvPicPr>
            <a:picLocks noChangeAspect="1"/>
          </p:cNvPicPr>
          <p:nvPr/>
        </p:nvPicPr>
        <p:blipFill>
          <a:blip r:embed="rId4"/>
          <a:stretch>
            <a:fillRect/>
          </a:stretch>
        </p:blipFill>
        <p:spPr>
          <a:xfrm>
            <a:off x="1184982" y="4282003"/>
            <a:ext cx="1106767" cy="829830"/>
          </a:xfrm>
          <a:prstGeom prst="rect">
            <a:avLst/>
          </a:prstGeom>
        </p:spPr>
      </p:pic>
      <p:pic>
        <p:nvPicPr>
          <p:cNvPr id="128" name="Picture 127">
            <a:extLst>
              <a:ext uri="{FF2B5EF4-FFF2-40B4-BE49-F238E27FC236}">
                <a16:creationId xmlns:a16="http://schemas.microsoft.com/office/drawing/2014/main" id="{09D29A00-5D5C-4F45-B045-DD3021086142}"/>
              </a:ext>
            </a:extLst>
          </p:cNvPr>
          <p:cNvPicPr>
            <a:picLocks noChangeAspect="1"/>
          </p:cNvPicPr>
          <p:nvPr/>
        </p:nvPicPr>
        <p:blipFill>
          <a:blip r:embed="rId5"/>
          <a:stretch>
            <a:fillRect/>
          </a:stretch>
        </p:blipFill>
        <p:spPr>
          <a:xfrm>
            <a:off x="5326568" y="2651807"/>
            <a:ext cx="1106767" cy="829830"/>
          </a:xfrm>
          <a:prstGeom prst="rect">
            <a:avLst/>
          </a:prstGeom>
        </p:spPr>
      </p:pic>
      <p:pic>
        <p:nvPicPr>
          <p:cNvPr id="129" name="Picture 128">
            <a:extLst>
              <a:ext uri="{FF2B5EF4-FFF2-40B4-BE49-F238E27FC236}">
                <a16:creationId xmlns:a16="http://schemas.microsoft.com/office/drawing/2014/main" id="{B7D69139-A840-EE41-8DD6-7B5D8641D191}"/>
              </a:ext>
            </a:extLst>
          </p:cNvPr>
          <p:cNvPicPr>
            <a:picLocks noChangeAspect="1"/>
          </p:cNvPicPr>
          <p:nvPr/>
        </p:nvPicPr>
        <p:blipFill>
          <a:blip r:embed="rId6"/>
          <a:stretch>
            <a:fillRect/>
          </a:stretch>
        </p:blipFill>
        <p:spPr>
          <a:xfrm>
            <a:off x="5326568" y="3502282"/>
            <a:ext cx="1106767" cy="829830"/>
          </a:xfrm>
          <a:prstGeom prst="rect">
            <a:avLst/>
          </a:prstGeom>
        </p:spPr>
      </p:pic>
      <p:pic>
        <p:nvPicPr>
          <p:cNvPr id="130" name="Picture 129">
            <a:extLst>
              <a:ext uri="{FF2B5EF4-FFF2-40B4-BE49-F238E27FC236}">
                <a16:creationId xmlns:a16="http://schemas.microsoft.com/office/drawing/2014/main" id="{816D70A9-549C-3644-851B-DE05580F7D23}"/>
              </a:ext>
            </a:extLst>
          </p:cNvPr>
          <p:cNvPicPr>
            <a:picLocks noChangeAspect="1"/>
          </p:cNvPicPr>
          <p:nvPr/>
        </p:nvPicPr>
        <p:blipFill>
          <a:blip r:embed="rId7"/>
          <a:stretch>
            <a:fillRect/>
          </a:stretch>
        </p:blipFill>
        <p:spPr>
          <a:xfrm>
            <a:off x="5326568" y="5035568"/>
            <a:ext cx="1106767" cy="829830"/>
          </a:xfrm>
          <a:prstGeom prst="rect">
            <a:avLst/>
          </a:prstGeom>
        </p:spPr>
      </p:pic>
      <p:pic>
        <p:nvPicPr>
          <p:cNvPr id="131" name="Picture 130">
            <a:extLst>
              <a:ext uri="{FF2B5EF4-FFF2-40B4-BE49-F238E27FC236}">
                <a16:creationId xmlns:a16="http://schemas.microsoft.com/office/drawing/2014/main" id="{5A55622B-E210-B047-A272-153829E86622}"/>
              </a:ext>
            </a:extLst>
          </p:cNvPr>
          <p:cNvPicPr>
            <a:picLocks noChangeAspect="1"/>
          </p:cNvPicPr>
          <p:nvPr/>
        </p:nvPicPr>
        <p:blipFill>
          <a:blip r:embed="rId8"/>
          <a:stretch>
            <a:fillRect/>
          </a:stretch>
        </p:blipFill>
        <p:spPr>
          <a:xfrm>
            <a:off x="7924300" y="2444620"/>
            <a:ext cx="1106767" cy="829830"/>
          </a:xfrm>
          <a:prstGeom prst="rect">
            <a:avLst/>
          </a:prstGeom>
        </p:spPr>
      </p:pic>
      <p:pic>
        <p:nvPicPr>
          <p:cNvPr id="132" name="Picture 131">
            <a:extLst>
              <a:ext uri="{FF2B5EF4-FFF2-40B4-BE49-F238E27FC236}">
                <a16:creationId xmlns:a16="http://schemas.microsoft.com/office/drawing/2014/main" id="{251E47B7-FF8D-B341-B691-B2748C7DE9B1}"/>
              </a:ext>
            </a:extLst>
          </p:cNvPr>
          <p:cNvPicPr>
            <a:picLocks noChangeAspect="1"/>
          </p:cNvPicPr>
          <p:nvPr/>
        </p:nvPicPr>
        <p:blipFill>
          <a:blip r:embed="rId2"/>
          <a:stretch>
            <a:fillRect/>
          </a:stretch>
        </p:blipFill>
        <p:spPr>
          <a:xfrm>
            <a:off x="5326568" y="1213601"/>
            <a:ext cx="1106767" cy="829830"/>
          </a:xfrm>
          <a:prstGeom prst="rect">
            <a:avLst/>
          </a:prstGeom>
        </p:spPr>
      </p:pic>
      <p:grpSp>
        <p:nvGrpSpPr>
          <p:cNvPr id="133" name="Group 132">
            <a:extLst>
              <a:ext uri="{FF2B5EF4-FFF2-40B4-BE49-F238E27FC236}">
                <a16:creationId xmlns:a16="http://schemas.microsoft.com/office/drawing/2014/main" id="{32D871B6-8EF5-D941-853E-18D542BCA886}"/>
              </a:ext>
            </a:extLst>
          </p:cNvPr>
          <p:cNvGrpSpPr/>
          <p:nvPr/>
        </p:nvGrpSpPr>
        <p:grpSpPr>
          <a:xfrm>
            <a:off x="2429583" y="1653345"/>
            <a:ext cx="899599" cy="823133"/>
            <a:chOff x="2623158" y="2185403"/>
            <a:chExt cx="899599" cy="823133"/>
          </a:xfrm>
        </p:grpSpPr>
        <p:cxnSp>
          <p:nvCxnSpPr>
            <p:cNvPr id="134" name="Přímá spojnice 6">
              <a:extLst>
                <a:ext uri="{FF2B5EF4-FFF2-40B4-BE49-F238E27FC236}">
                  <a16:creationId xmlns:a16="http://schemas.microsoft.com/office/drawing/2014/main" id="{498D660D-6AD9-4C40-8D2E-B027AB93C43C}"/>
                </a:ext>
              </a:extLst>
            </p:cNvPr>
            <p:cNvCxnSpPr/>
            <p:nvPr/>
          </p:nvCxnSpPr>
          <p:spPr>
            <a:xfrm>
              <a:off x="2623158" y="2371811"/>
              <a:ext cx="0" cy="636725"/>
            </a:xfrm>
            <a:prstGeom prst="line">
              <a:avLst/>
            </a:prstGeom>
            <a:ln w="28575">
              <a:solidFill>
                <a:schemeClr val="tx1"/>
              </a:solidFill>
            </a:ln>
          </p:spPr>
          <p:style>
            <a:lnRef idx="1">
              <a:schemeClr val="accent6"/>
            </a:lnRef>
            <a:fillRef idx="0">
              <a:schemeClr val="accent6"/>
            </a:fillRef>
            <a:effectRef idx="0">
              <a:schemeClr val="accent6"/>
            </a:effectRef>
            <a:fontRef idx="minor">
              <a:schemeClr val="tx1"/>
            </a:fontRef>
          </p:style>
        </p:cxnSp>
        <p:cxnSp>
          <p:nvCxnSpPr>
            <p:cNvPr id="135" name="Přímá spojnice 43">
              <a:extLst>
                <a:ext uri="{FF2B5EF4-FFF2-40B4-BE49-F238E27FC236}">
                  <a16:creationId xmlns:a16="http://schemas.microsoft.com/office/drawing/2014/main" id="{2E62650F-31EB-284C-A0BF-B54B45EDE903}"/>
                </a:ext>
              </a:extLst>
            </p:cNvPr>
            <p:cNvCxnSpPr/>
            <p:nvPr/>
          </p:nvCxnSpPr>
          <p:spPr>
            <a:xfrm>
              <a:off x="3522757" y="2371811"/>
              <a:ext cx="0" cy="636725"/>
            </a:xfrm>
            <a:prstGeom prst="line">
              <a:avLst/>
            </a:prstGeom>
            <a:ln w="28575">
              <a:solidFill>
                <a:schemeClr val="tx1"/>
              </a:solidFill>
            </a:ln>
          </p:spPr>
          <p:style>
            <a:lnRef idx="1">
              <a:schemeClr val="accent6"/>
            </a:lnRef>
            <a:fillRef idx="0">
              <a:schemeClr val="accent6"/>
            </a:fillRef>
            <a:effectRef idx="0">
              <a:schemeClr val="accent6"/>
            </a:effectRef>
            <a:fontRef idx="minor">
              <a:schemeClr val="tx1"/>
            </a:fontRef>
          </p:style>
        </p:cxnSp>
        <p:cxnSp>
          <p:nvCxnSpPr>
            <p:cNvPr id="136" name="Přímá spojnice se šipkou 52">
              <a:extLst>
                <a:ext uri="{FF2B5EF4-FFF2-40B4-BE49-F238E27FC236}">
                  <a16:creationId xmlns:a16="http://schemas.microsoft.com/office/drawing/2014/main" id="{7E5F6669-604E-574C-AA72-B1029FD5DEE9}"/>
                </a:ext>
              </a:extLst>
            </p:cNvPr>
            <p:cNvCxnSpPr/>
            <p:nvPr/>
          </p:nvCxnSpPr>
          <p:spPr>
            <a:xfrm>
              <a:off x="2640806" y="2456319"/>
              <a:ext cx="864394" cy="0"/>
            </a:xfrm>
            <a:prstGeom prst="straightConnector1">
              <a:avLst/>
            </a:prstGeom>
            <a:ln w="19050">
              <a:solidFill>
                <a:schemeClr val="tx1"/>
              </a:solidFill>
              <a:headEnd type="triangle"/>
              <a:tailEnd type="triangle"/>
            </a:ln>
          </p:spPr>
          <p:style>
            <a:lnRef idx="1">
              <a:schemeClr val="accent6"/>
            </a:lnRef>
            <a:fillRef idx="0">
              <a:schemeClr val="accent6"/>
            </a:fillRef>
            <a:effectRef idx="0">
              <a:schemeClr val="accent6"/>
            </a:effectRef>
            <a:fontRef idx="minor">
              <a:schemeClr val="tx1"/>
            </a:fontRef>
          </p:style>
        </p:cxnSp>
        <p:sp>
          <p:nvSpPr>
            <p:cNvPr id="137" name="TextovéPole 55">
              <a:extLst>
                <a:ext uri="{FF2B5EF4-FFF2-40B4-BE49-F238E27FC236}">
                  <a16:creationId xmlns:a16="http://schemas.microsoft.com/office/drawing/2014/main" id="{BB1189BC-385F-1D4E-8E3B-6FEE12FFF1E0}"/>
                </a:ext>
              </a:extLst>
            </p:cNvPr>
            <p:cNvSpPr txBox="1"/>
            <p:nvPr/>
          </p:nvSpPr>
          <p:spPr>
            <a:xfrm>
              <a:off x="2799442" y="2185403"/>
              <a:ext cx="641522" cy="307777"/>
            </a:xfrm>
            <a:prstGeom prst="rect">
              <a:avLst/>
            </a:prstGeom>
            <a:noFill/>
          </p:spPr>
          <p:txBody>
            <a:bodyPr wrap="none" rtlCol="0">
              <a:spAutoFit/>
            </a:bodyPr>
            <a:lstStyle/>
            <a:p>
              <a:r>
                <a:rPr lang="en-GB" sz="1400" b="1" dirty="0"/>
                <a:t>25 ns</a:t>
              </a:r>
              <a:endParaRPr lang="cs-CZ" sz="1400" b="1" dirty="0"/>
            </a:p>
          </p:txBody>
        </p:sp>
      </p:grpSp>
      <p:sp>
        <p:nvSpPr>
          <p:cNvPr id="138" name="Rectangular Callout 137">
            <a:extLst>
              <a:ext uri="{FF2B5EF4-FFF2-40B4-BE49-F238E27FC236}">
                <a16:creationId xmlns:a16="http://schemas.microsoft.com/office/drawing/2014/main" id="{F41EC0D2-AD6D-544E-B10B-D12FFE495D0D}"/>
              </a:ext>
            </a:extLst>
          </p:cNvPr>
          <p:cNvSpPr/>
          <p:nvPr/>
        </p:nvSpPr>
        <p:spPr>
          <a:xfrm>
            <a:off x="186700" y="2458276"/>
            <a:ext cx="646580" cy="467831"/>
          </a:xfrm>
          <a:prstGeom prst="wedgeRectCallout">
            <a:avLst>
              <a:gd name="adj1" fmla="val -9156"/>
              <a:gd name="adj2" fmla="val 89553"/>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a:t>Beam</a:t>
            </a:r>
          </a:p>
          <a:p>
            <a:pPr algn="ctr"/>
            <a:r>
              <a:rPr lang="en-GB" sz="1200" b="1" dirty="0"/>
              <a:t>25 ns</a:t>
            </a:r>
          </a:p>
        </p:txBody>
      </p:sp>
      <p:sp>
        <p:nvSpPr>
          <p:cNvPr id="139" name="Rectangular Callout 138">
            <a:extLst>
              <a:ext uri="{FF2B5EF4-FFF2-40B4-BE49-F238E27FC236}">
                <a16:creationId xmlns:a16="http://schemas.microsoft.com/office/drawing/2014/main" id="{DED62EB8-F71C-634B-A4B0-17A4E84A6312}"/>
              </a:ext>
            </a:extLst>
          </p:cNvPr>
          <p:cNvSpPr/>
          <p:nvPr/>
        </p:nvSpPr>
        <p:spPr>
          <a:xfrm>
            <a:off x="102911" y="4175957"/>
            <a:ext cx="814158" cy="451034"/>
          </a:xfrm>
          <a:prstGeom prst="wedgeRectCallout">
            <a:avLst>
              <a:gd name="adj1" fmla="val 51632"/>
              <a:gd name="adj2" fmla="val -108569"/>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err="1"/>
              <a:t>Stripline</a:t>
            </a:r>
            <a:r>
              <a:rPr lang="en-GB" sz="1200" b="1" dirty="0"/>
              <a:t> pick-up</a:t>
            </a:r>
          </a:p>
        </p:txBody>
      </p:sp>
      <p:sp>
        <p:nvSpPr>
          <p:cNvPr id="140" name="Rectangular Callout 139">
            <a:extLst>
              <a:ext uri="{FF2B5EF4-FFF2-40B4-BE49-F238E27FC236}">
                <a16:creationId xmlns:a16="http://schemas.microsoft.com/office/drawing/2014/main" id="{232119AC-0611-AE4A-888D-3DBF6E739508}"/>
              </a:ext>
            </a:extLst>
          </p:cNvPr>
          <p:cNvSpPr/>
          <p:nvPr/>
        </p:nvSpPr>
        <p:spPr>
          <a:xfrm>
            <a:off x="501702" y="1931736"/>
            <a:ext cx="704831" cy="388892"/>
          </a:xfrm>
          <a:prstGeom prst="wedgeRectCallout">
            <a:avLst>
              <a:gd name="adj1" fmla="val 108675"/>
              <a:gd name="adj2" fmla="val 16713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a:t>Delay 12.5 ns</a:t>
            </a:r>
          </a:p>
        </p:txBody>
      </p:sp>
      <p:sp>
        <p:nvSpPr>
          <p:cNvPr id="141" name="Rectangular Callout 140">
            <a:extLst>
              <a:ext uri="{FF2B5EF4-FFF2-40B4-BE49-F238E27FC236}">
                <a16:creationId xmlns:a16="http://schemas.microsoft.com/office/drawing/2014/main" id="{83BFAB5B-FF41-D04F-BDB0-6368383CC629}"/>
              </a:ext>
            </a:extLst>
          </p:cNvPr>
          <p:cNvSpPr/>
          <p:nvPr/>
        </p:nvSpPr>
        <p:spPr>
          <a:xfrm>
            <a:off x="4230977" y="2643084"/>
            <a:ext cx="704831" cy="388892"/>
          </a:xfrm>
          <a:prstGeom prst="wedgeRectCallout">
            <a:avLst>
              <a:gd name="adj1" fmla="val 108675"/>
              <a:gd name="adj2" fmla="val -9344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a:t>Delay 2 ns</a:t>
            </a:r>
          </a:p>
        </p:txBody>
      </p:sp>
      <p:sp>
        <p:nvSpPr>
          <p:cNvPr id="142" name="Rectangular Callout 141">
            <a:extLst>
              <a:ext uri="{FF2B5EF4-FFF2-40B4-BE49-F238E27FC236}">
                <a16:creationId xmlns:a16="http://schemas.microsoft.com/office/drawing/2014/main" id="{97B69071-FE54-A149-8F1A-8194BD556B27}"/>
              </a:ext>
            </a:extLst>
          </p:cNvPr>
          <p:cNvSpPr/>
          <p:nvPr/>
        </p:nvSpPr>
        <p:spPr>
          <a:xfrm>
            <a:off x="8245572" y="5440944"/>
            <a:ext cx="731183" cy="484924"/>
          </a:xfrm>
          <a:prstGeom prst="wedgeRectCallout">
            <a:avLst>
              <a:gd name="adj1" fmla="val -40519"/>
              <a:gd name="adj2" fmla="val -115272"/>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b="1" dirty="0"/>
              <a:t>Filter output</a:t>
            </a:r>
          </a:p>
        </p:txBody>
      </p:sp>
      <p:grpSp>
        <p:nvGrpSpPr>
          <p:cNvPr id="143" name="Group 142">
            <a:extLst>
              <a:ext uri="{FF2B5EF4-FFF2-40B4-BE49-F238E27FC236}">
                <a16:creationId xmlns:a16="http://schemas.microsoft.com/office/drawing/2014/main" id="{F8C54F4D-DD1C-8141-88E9-8517BE4D7BBA}"/>
              </a:ext>
            </a:extLst>
          </p:cNvPr>
          <p:cNvGrpSpPr/>
          <p:nvPr/>
        </p:nvGrpSpPr>
        <p:grpSpPr>
          <a:xfrm>
            <a:off x="2940050" y="3316146"/>
            <a:ext cx="289434" cy="334089"/>
            <a:chOff x="2878658" y="3478558"/>
            <a:chExt cx="289434" cy="334089"/>
          </a:xfrm>
        </p:grpSpPr>
        <p:sp>
          <p:nvSpPr>
            <p:cNvPr id="144" name="Rectangle 143">
              <a:extLst>
                <a:ext uri="{FF2B5EF4-FFF2-40B4-BE49-F238E27FC236}">
                  <a16:creationId xmlns:a16="http://schemas.microsoft.com/office/drawing/2014/main" id="{935A37B2-7FD1-C144-ADE4-6F74F5905A0F}"/>
                </a:ext>
              </a:extLst>
            </p:cNvPr>
            <p:cNvSpPr/>
            <p:nvPr/>
          </p:nvSpPr>
          <p:spPr>
            <a:xfrm>
              <a:off x="2941992" y="3633961"/>
              <a:ext cx="132409" cy="354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5" name="Curved Connector 144">
              <a:extLst>
                <a:ext uri="{FF2B5EF4-FFF2-40B4-BE49-F238E27FC236}">
                  <a16:creationId xmlns:a16="http://schemas.microsoft.com/office/drawing/2014/main" id="{BAEE82CB-8647-2244-B986-ADDB3FC13EC1}"/>
                </a:ext>
              </a:extLst>
            </p:cNvPr>
            <p:cNvCxnSpPr/>
            <p:nvPr/>
          </p:nvCxnSpPr>
          <p:spPr>
            <a:xfrm rot="5400000">
              <a:off x="2783051" y="3574165"/>
              <a:ext cx="334089" cy="142875"/>
            </a:xfrm>
            <a:prstGeom prst="curvedConnector3">
              <a:avLst/>
            </a:prstGeom>
            <a:ln w="381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146" name="Curved Connector 145">
              <a:extLst>
                <a:ext uri="{FF2B5EF4-FFF2-40B4-BE49-F238E27FC236}">
                  <a16:creationId xmlns:a16="http://schemas.microsoft.com/office/drawing/2014/main" id="{83E4FE9E-6657-F846-8715-06FD0C8839AB}"/>
                </a:ext>
              </a:extLst>
            </p:cNvPr>
            <p:cNvCxnSpPr/>
            <p:nvPr/>
          </p:nvCxnSpPr>
          <p:spPr>
            <a:xfrm rot="5400000">
              <a:off x="2929610" y="3574165"/>
              <a:ext cx="334089" cy="142875"/>
            </a:xfrm>
            <a:prstGeom prst="curvedConnector3">
              <a:avLst/>
            </a:prstGeom>
            <a:ln w="38100">
              <a:solidFill>
                <a:schemeClr val="tx1"/>
              </a:solidFill>
            </a:ln>
          </p:spPr>
          <p:style>
            <a:lnRef idx="1">
              <a:schemeClr val="accent2"/>
            </a:lnRef>
            <a:fillRef idx="0">
              <a:schemeClr val="accent2"/>
            </a:fillRef>
            <a:effectRef idx="0">
              <a:schemeClr val="accent2"/>
            </a:effectRef>
            <a:fontRef idx="minor">
              <a:schemeClr val="tx1"/>
            </a:fontRef>
          </p:style>
        </p:cxnSp>
      </p:grpSp>
      <p:cxnSp>
        <p:nvCxnSpPr>
          <p:cNvPr id="147" name="Straight Connector 146">
            <a:extLst>
              <a:ext uri="{FF2B5EF4-FFF2-40B4-BE49-F238E27FC236}">
                <a16:creationId xmlns:a16="http://schemas.microsoft.com/office/drawing/2014/main" id="{595E378C-9E70-0448-94BA-82A5F65C9390}"/>
              </a:ext>
            </a:extLst>
          </p:cNvPr>
          <p:cNvCxnSpPr>
            <a:cxnSpLocks/>
          </p:cNvCxnSpPr>
          <p:nvPr/>
        </p:nvCxnSpPr>
        <p:spPr>
          <a:xfrm>
            <a:off x="3069780" y="4053518"/>
            <a:ext cx="0" cy="2197069"/>
          </a:xfrm>
          <a:prstGeom prst="line">
            <a:avLst/>
          </a:prstGeom>
          <a:ln w="38100">
            <a:prstDash val="sysDot"/>
          </a:ln>
        </p:spPr>
        <p:style>
          <a:lnRef idx="1">
            <a:schemeClr val="dk1"/>
          </a:lnRef>
          <a:fillRef idx="0">
            <a:schemeClr val="dk1"/>
          </a:fillRef>
          <a:effectRef idx="0">
            <a:schemeClr val="dk1"/>
          </a:effectRef>
          <a:fontRef idx="minor">
            <a:schemeClr val="tx1"/>
          </a:fontRef>
        </p:style>
      </p:cxnSp>
      <p:sp>
        <p:nvSpPr>
          <p:cNvPr id="148" name="TextBox 147">
            <a:extLst>
              <a:ext uri="{FF2B5EF4-FFF2-40B4-BE49-F238E27FC236}">
                <a16:creationId xmlns:a16="http://schemas.microsoft.com/office/drawing/2014/main" id="{ACF2FBB8-2DBD-F54E-999C-E0EF97A638A8}"/>
              </a:ext>
            </a:extLst>
          </p:cNvPr>
          <p:cNvSpPr txBox="1"/>
          <p:nvPr/>
        </p:nvSpPr>
        <p:spPr bwMode="auto">
          <a:xfrm>
            <a:off x="3166924" y="5939080"/>
            <a:ext cx="2243644" cy="351863"/>
          </a:xfrm>
          <a:prstGeom prst="rect">
            <a:avLst/>
          </a:prstGeom>
          <a:noFill/>
        </p:spPr>
        <p:txBody>
          <a:bodyPr wrap="square" numCol="1" rtlCol="0">
            <a:noAutofit/>
          </a:bodyPr>
          <a:lstStyle/>
          <a:p>
            <a:r>
              <a:rPr lang="en-GB" dirty="0"/>
              <a:t>Electronics rack</a:t>
            </a:r>
          </a:p>
        </p:txBody>
      </p:sp>
      <p:sp>
        <p:nvSpPr>
          <p:cNvPr id="149" name="TextBox 148">
            <a:extLst>
              <a:ext uri="{FF2B5EF4-FFF2-40B4-BE49-F238E27FC236}">
                <a16:creationId xmlns:a16="http://schemas.microsoft.com/office/drawing/2014/main" id="{BB3563DD-A658-1144-94DC-14443CC43A93}"/>
              </a:ext>
            </a:extLst>
          </p:cNvPr>
          <p:cNvSpPr txBox="1"/>
          <p:nvPr/>
        </p:nvSpPr>
        <p:spPr bwMode="auto">
          <a:xfrm>
            <a:off x="1725769" y="5925868"/>
            <a:ext cx="1316396" cy="351863"/>
          </a:xfrm>
          <a:prstGeom prst="rect">
            <a:avLst/>
          </a:prstGeom>
          <a:noFill/>
        </p:spPr>
        <p:txBody>
          <a:bodyPr wrap="square" numCol="1" rtlCol="0">
            <a:noAutofit/>
          </a:bodyPr>
          <a:lstStyle/>
          <a:p>
            <a:pPr algn="r"/>
            <a:r>
              <a:rPr lang="en-GB" dirty="0"/>
              <a:t>Tunnel</a:t>
            </a:r>
          </a:p>
        </p:txBody>
      </p:sp>
      <p:sp>
        <p:nvSpPr>
          <p:cNvPr id="150" name="Flowchart: Process 296">
            <a:extLst>
              <a:ext uri="{FF2B5EF4-FFF2-40B4-BE49-F238E27FC236}">
                <a16:creationId xmlns:a16="http://schemas.microsoft.com/office/drawing/2014/main" id="{A483C856-CD20-CC49-9A55-03AA95DB068C}"/>
              </a:ext>
            </a:extLst>
          </p:cNvPr>
          <p:cNvSpPr/>
          <p:nvPr/>
        </p:nvSpPr>
        <p:spPr>
          <a:xfrm>
            <a:off x="7961160" y="3823242"/>
            <a:ext cx="710395" cy="750536"/>
          </a:xfrm>
          <a:prstGeom prst="flowChartProcess">
            <a:avLst/>
          </a:prstGeom>
          <a:solidFill>
            <a:schemeClr val="bg1">
              <a:lumMod val="65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lIns="0" rIns="0" rtlCol="0" anchor="ctr"/>
          <a:lstStyle/>
          <a:p>
            <a:pPr algn="ctr"/>
            <a:r>
              <a:rPr lang="en-GB" sz="1200" b="1" dirty="0"/>
              <a:t>anti-aliasing LPF</a:t>
            </a:r>
          </a:p>
        </p:txBody>
      </p:sp>
      <p:cxnSp>
        <p:nvCxnSpPr>
          <p:cNvPr id="151" name="Elbow Connector 83">
            <a:extLst>
              <a:ext uri="{FF2B5EF4-FFF2-40B4-BE49-F238E27FC236}">
                <a16:creationId xmlns:a16="http://schemas.microsoft.com/office/drawing/2014/main" id="{7D4A4F02-F555-A244-8E2B-976C73813F85}"/>
              </a:ext>
            </a:extLst>
          </p:cNvPr>
          <p:cNvCxnSpPr>
            <a:stCxn id="150" idx="2"/>
          </p:cNvCxnSpPr>
          <p:nvPr/>
        </p:nvCxnSpPr>
        <p:spPr>
          <a:xfrm>
            <a:off x="8316358" y="4573778"/>
            <a:ext cx="0" cy="471507"/>
          </a:xfrm>
          <a:prstGeom prst="straightConnector1">
            <a:avLst/>
          </a:prstGeom>
          <a:ln w="38100" cap="rnd">
            <a:solidFill>
              <a:schemeClr val="tx1"/>
            </a:solidFill>
            <a:round/>
            <a:tailEnd type="triangle"/>
          </a:ln>
        </p:spPr>
        <p:style>
          <a:lnRef idx="1">
            <a:schemeClr val="accent2"/>
          </a:lnRef>
          <a:fillRef idx="0">
            <a:schemeClr val="accent2"/>
          </a:fillRef>
          <a:effectRef idx="0">
            <a:schemeClr val="accent2"/>
          </a:effectRef>
          <a:fontRef idx="minor">
            <a:schemeClr val="tx1"/>
          </a:fontRef>
        </p:style>
      </p:cxnSp>
      <p:sp>
        <p:nvSpPr>
          <p:cNvPr id="153" name="Rectangular Callout 152">
            <a:extLst>
              <a:ext uri="{FF2B5EF4-FFF2-40B4-BE49-F238E27FC236}">
                <a16:creationId xmlns:a16="http://schemas.microsoft.com/office/drawing/2014/main" id="{95920C95-7259-244D-9295-327096FDCE71}"/>
              </a:ext>
            </a:extLst>
          </p:cNvPr>
          <p:cNvSpPr/>
          <p:nvPr/>
        </p:nvSpPr>
        <p:spPr>
          <a:xfrm>
            <a:off x="2222009" y="4073492"/>
            <a:ext cx="669936" cy="583067"/>
          </a:xfrm>
          <a:prstGeom prst="wedgeRectCallout">
            <a:avLst>
              <a:gd name="adj1" fmla="val 75982"/>
              <a:gd name="adj2" fmla="val -111010"/>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lang="en-GB" sz="1200" b="1" dirty="0"/>
              <a:t>~50 m coaxial cable</a:t>
            </a:r>
          </a:p>
        </p:txBody>
      </p:sp>
      <p:grpSp>
        <p:nvGrpSpPr>
          <p:cNvPr id="3" name="Group 2">
            <a:extLst>
              <a:ext uri="{FF2B5EF4-FFF2-40B4-BE49-F238E27FC236}">
                <a16:creationId xmlns:a16="http://schemas.microsoft.com/office/drawing/2014/main" id="{A35D5D9A-8091-9540-B077-DEC7D8E417FF}"/>
              </a:ext>
            </a:extLst>
          </p:cNvPr>
          <p:cNvGrpSpPr/>
          <p:nvPr/>
        </p:nvGrpSpPr>
        <p:grpSpPr>
          <a:xfrm>
            <a:off x="3273677" y="1147917"/>
            <a:ext cx="4556718" cy="4777951"/>
            <a:chOff x="3273677" y="1147917"/>
            <a:chExt cx="4556718" cy="4777951"/>
          </a:xfrm>
        </p:grpSpPr>
        <p:sp>
          <p:nvSpPr>
            <p:cNvPr id="154" name="TextBox 153">
              <a:extLst>
                <a:ext uri="{FF2B5EF4-FFF2-40B4-BE49-F238E27FC236}">
                  <a16:creationId xmlns:a16="http://schemas.microsoft.com/office/drawing/2014/main" id="{A7DEF201-E8B1-7F42-9591-736A329C480F}"/>
                </a:ext>
              </a:extLst>
            </p:cNvPr>
            <p:cNvSpPr txBox="1"/>
            <p:nvPr/>
          </p:nvSpPr>
          <p:spPr>
            <a:xfrm>
              <a:off x="4373075" y="3316539"/>
              <a:ext cx="800219" cy="646331"/>
            </a:xfrm>
            <a:prstGeom prst="rect">
              <a:avLst/>
            </a:prstGeom>
            <a:noFill/>
          </p:spPr>
          <p:txBody>
            <a:bodyPr wrap="none" rtlCol="0">
              <a:spAutoFit/>
            </a:bodyPr>
            <a:lstStyle/>
            <a:p>
              <a:r>
                <a:rPr lang="en-US" b="1" dirty="0"/>
                <a:t>comb</a:t>
              </a:r>
              <a:br>
                <a:rPr lang="en-US" b="1" dirty="0"/>
              </a:br>
              <a:r>
                <a:rPr lang="en-US" b="1" dirty="0"/>
                <a:t>BPF</a:t>
              </a:r>
            </a:p>
          </p:txBody>
        </p:sp>
        <p:sp>
          <p:nvSpPr>
            <p:cNvPr id="155" name="Rounded Rectangle 154">
              <a:extLst>
                <a:ext uri="{FF2B5EF4-FFF2-40B4-BE49-F238E27FC236}">
                  <a16:creationId xmlns:a16="http://schemas.microsoft.com/office/drawing/2014/main" id="{55191130-5F4F-6F43-90F4-58CD9AD05361}"/>
                </a:ext>
              </a:extLst>
            </p:cNvPr>
            <p:cNvSpPr/>
            <p:nvPr/>
          </p:nvSpPr>
          <p:spPr bwMode="auto">
            <a:xfrm>
              <a:off x="3273677" y="1147917"/>
              <a:ext cx="4556718" cy="4777951"/>
            </a:xfrm>
            <a:prstGeom prst="roundRect">
              <a:avLst/>
            </a:prstGeom>
            <a:solidFill>
              <a:schemeClr val="bg1">
                <a:lumMod val="65000"/>
                <a:alpha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grpSp>
    </p:spTree>
    <p:extLst>
      <p:ext uri="{BB962C8B-B14F-4D97-AF65-F5344CB8AC3E}">
        <p14:creationId xmlns:p14="http://schemas.microsoft.com/office/powerpoint/2010/main" val="103672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0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1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4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3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2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2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9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9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1"/>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9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3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5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42"/>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5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9" presetClass="entr" presetSubtype="0" fill="hold" nodeType="clickEffect">
                                  <p:stCondLst>
                                    <p:cond delay="0"/>
                                  </p:stCondLst>
                                  <p:childTnLst>
                                    <p:set>
                                      <p:cBhvr>
                                        <p:cTn id="98" dur="1" fill="hold">
                                          <p:stCondLst>
                                            <p:cond delay="0"/>
                                          </p:stCondLst>
                                        </p:cTn>
                                        <p:tgtEl>
                                          <p:spTgt spid="3"/>
                                        </p:tgtEl>
                                        <p:attrNameLst>
                                          <p:attrName>style.visibility</p:attrName>
                                        </p:attrNameLst>
                                      </p:cBhvr>
                                      <p:to>
                                        <p:strVal val="visible"/>
                                      </p:to>
                                    </p:set>
                                    <p:animEffect transition="in" filter="dissolve">
                                      <p:cBhvr>
                                        <p:cTn id="9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38" grpId="0" animBg="1"/>
      <p:bldP spid="140" grpId="0" animBg="1"/>
      <p:bldP spid="141" grpId="0" animBg="1"/>
      <p:bldP spid="142" grpId="0" animBg="1"/>
      <p:bldP spid="148" grpId="0"/>
      <p:bldP spid="149" grpId="0"/>
      <p:bldP spid="150" grpId="0" animBg="1"/>
      <p:bldP spid="1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EE898-18DC-AE44-8FF9-2959984BCCA1}"/>
              </a:ext>
            </a:extLst>
          </p:cNvPr>
          <p:cNvSpPr>
            <a:spLocks noGrp="1"/>
          </p:cNvSpPr>
          <p:nvPr>
            <p:ph type="title"/>
          </p:nvPr>
        </p:nvSpPr>
        <p:spPr/>
        <p:txBody>
          <a:bodyPr/>
          <a:lstStyle/>
          <a:p>
            <a:r>
              <a:rPr lang="en-US" dirty="0"/>
              <a:t>LHC Interlock BPM: Key Elements</a:t>
            </a:r>
          </a:p>
        </p:txBody>
      </p:sp>
      <p:sp>
        <p:nvSpPr>
          <p:cNvPr id="3" name="Content Placeholder 2">
            <a:extLst>
              <a:ext uri="{FF2B5EF4-FFF2-40B4-BE49-F238E27FC236}">
                <a16:creationId xmlns:a16="http://schemas.microsoft.com/office/drawing/2014/main" id="{18B1F240-59E2-4F43-A89A-7A9F871FF0E2}"/>
              </a:ext>
            </a:extLst>
          </p:cNvPr>
          <p:cNvSpPr>
            <a:spLocks noGrp="1"/>
          </p:cNvSpPr>
          <p:nvPr>
            <p:ph idx="1"/>
          </p:nvPr>
        </p:nvSpPr>
        <p:spPr>
          <a:xfrm>
            <a:off x="609600" y="4353624"/>
            <a:ext cx="7924800" cy="1840536"/>
          </a:xfrm>
        </p:spPr>
        <p:txBody>
          <a:bodyPr/>
          <a:lstStyle/>
          <a:p>
            <a:r>
              <a:rPr lang="en-US" dirty="0" err="1"/>
              <a:t>Stripline</a:t>
            </a:r>
            <a:r>
              <a:rPr lang="en-US" dirty="0"/>
              <a:t> BPM</a:t>
            </a:r>
          </a:p>
          <a:p>
            <a:pPr lvl="1"/>
            <a:r>
              <a:rPr lang="en-US" dirty="0"/>
              <a:t>2 vertical and 2 horizontal, 120 mm long electrodes</a:t>
            </a:r>
          </a:p>
          <a:p>
            <a:r>
              <a:rPr lang="en-US" dirty="0"/>
              <a:t>High isolation, balanced high-power signal combiner</a:t>
            </a:r>
          </a:p>
          <a:p>
            <a:r>
              <a:rPr lang="en-US" dirty="0"/>
              <a:t>4-stage delay-line based, comb (FIR) band-pass filter</a:t>
            </a:r>
          </a:p>
          <a:p>
            <a:r>
              <a:rPr lang="en-US" dirty="0"/>
              <a:t>ADC digitizer and digital signal processing</a:t>
            </a:r>
          </a:p>
        </p:txBody>
      </p:sp>
      <p:pic>
        <p:nvPicPr>
          <p:cNvPr id="4" name="Picture 3">
            <a:extLst>
              <a:ext uri="{FF2B5EF4-FFF2-40B4-BE49-F238E27FC236}">
                <a16:creationId xmlns:a16="http://schemas.microsoft.com/office/drawing/2014/main" id="{600B3C18-A1C2-994E-909B-EDB477ADE7A5}"/>
              </a:ext>
            </a:extLst>
          </p:cNvPr>
          <p:cNvPicPr>
            <a:picLocks noChangeAspect="1"/>
          </p:cNvPicPr>
          <p:nvPr/>
        </p:nvPicPr>
        <p:blipFill>
          <a:blip r:embed="rId2"/>
          <a:stretch>
            <a:fillRect/>
          </a:stretch>
        </p:blipFill>
        <p:spPr>
          <a:xfrm>
            <a:off x="3884154" y="1425844"/>
            <a:ext cx="954173" cy="2544462"/>
          </a:xfrm>
          <a:prstGeom prst="rect">
            <a:avLst/>
          </a:prstGeom>
        </p:spPr>
      </p:pic>
      <p:sp>
        <p:nvSpPr>
          <p:cNvPr id="5" name="Oval 4">
            <a:extLst>
              <a:ext uri="{FF2B5EF4-FFF2-40B4-BE49-F238E27FC236}">
                <a16:creationId xmlns:a16="http://schemas.microsoft.com/office/drawing/2014/main" id="{C9FA151C-7EAB-A340-A6EE-96367538FADB}"/>
              </a:ext>
            </a:extLst>
          </p:cNvPr>
          <p:cNvSpPr/>
          <p:nvPr/>
        </p:nvSpPr>
        <p:spPr>
          <a:xfrm>
            <a:off x="339145" y="2010216"/>
            <a:ext cx="280087" cy="1375719"/>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E8B1B186-BE0E-1F41-8038-5A7E057F312D}"/>
              </a:ext>
            </a:extLst>
          </p:cNvPr>
          <p:cNvSpPr/>
          <p:nvPr/>
        </p:nvSpPr>
        <p:spPr>
          <a:xfrm>
            <a:off x="1762940" y="2010216"/>
            <a:ext cx="280087" cy="1375719"/>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E8C39E3-2EE3-394B-9613-36D46747F2AF}"/>
              </a:ext>
            </a:extLst>
          </p:cNvPr>
          <p:cNvSpPr/>
          <p:nvPr/>
        </p:nvSpPr>
        <p:spPr>
          <a:xfrm>
            <a:off x="1051042" y="1762980"/>
            <a:ext cx="851941" cy="2133600"/>
          </a:xfrm>
          <a:prstGeom prst="rect">
            <a:avLst/>
          </a:prstGeom>
          <a:solidFill>
            <a:schemeClr val="bg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83CE013A-78D9-2046-A246-8BF4320B171D}"/>
              </a:ext>
            </a:extLst>
          </p:cNvPr>
          <p:cNvSpPr/>
          <p:nvPr/>
        </p:nvSpPr>
        <p:spPr>
          <a:xfrm>
            <a:off x="1762639" y="2010216"/>
            <a:ext cx="280087" cy="1375719"/>
          </a:xfrm>
          <a:prstGeom prst="ellipse">
            <a:avLst/>
          </a:prstGeom>
          <a:noFill/>
          <a:ln w="285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2BC029B6-C206-7146-BE9C-E46F42140B64}"/>
              </a:ext>
            </a:extLst>
          </p:cNvPr>
          <p:cNvCxnSpPr/>
          <p:nvPr/>
        </p:nvCxnSpPr>
        <p:spPr>
          <a:xfrm>
            <a:off x="479188" y="2698075"/>
            <a:ext cx="1423795" cy="1"/>
          </a:xfrm>
          <a:prstGeom prst="line">
            <a:avLst/>
          </a:prstGeom>
          <a:ln>
            <a:prstDash val="dashDot"/>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103FCCC9-D2BD-0C42-93E2-789EEDCB793C}"/>
              </a:ext>
            </a:extLst>
          </p:cNvPr>
          <p:cNvCxnSpPr>
            <a:stCxn id="5" idx="0"/>
            <a:endCxn id="8" idx="0"/>
          </p:cNvCxnSpPr>
          <p:nvPr/>
        </p:nvCxnSpPr>
        <p:spPr>
          <a:xfrm>
            <a:off x="479189" y="2010216"/>
            <a:ext cx="1423494" cy="0"/>
          </a:xfrm>
          <a:prstGeom prst="line">
            <a:avLst/>
          </a:prstGeom>
          <a:ln w="28575">
            <a:solidFill>
              <a:srgbClr val="0070C0"/>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3069FCCC-0215-E84A-91BD-BFB6A9F2599F}"/>
              </a:ext>
            </a:extLst>
          </p:cNvPr>
          <p:cNvCxnSpPr>
            <a:stCxn id="5" idx="4"/>
            <a:endCxn id="8" idx="4"/>
          </p:cNvCxnSpPr>
          <p:nvPr/>
        </p:nvCxnSpPr>
        <p:spPr>
          <a:xfrm>
            <a:off x="479189" y="3385935"/>
            <a:ext cx="1423494" cy="0"/>
          </a:xfrm>
          <a:prstGeom prst="line">
            <a:avLst/>
          </a:prstGeom>
          <a:ln w="28575">
            <a:solidFill>
              <a:srgbClr val="0070C0"/>
            </a:solidFill>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3CC9129-15F6-E240-B599-1BD329E47D9E}"/>
              </a:ext>
            </a:extLst>
          </p:cNvPr>
          <p:cNvCxnSpPr/>
          <p:nvPr/>
        </p:nvCxnSpPr>
        <p:spPr>
          <a:xfrm>
            <a:off x="932273" y="2159015"/>
            <a:ext cx="594167"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AEE5F3AB-B073-D144-AE14-0F688D7A1C45}"/>
              </a:ext>
            </a:extLst>
          </p:cNvPr>
          <p:cNvCxnSpPr/>
          <p:nvPr/>
        </p:nvCxnSpPr>
        <p:spPr>
          <a:xfrm>
            <a:off x="932272" y="3225822"/>
            <a:ext cx="594167"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FE4051ED-F15C-2842-8A1D-CB57C1198B28}"/>
              </a:ext>
            </a:extLst>
          </p:cNvPr>
          <p:cNvSpPr/>
          <p:nvPr/>
        </p:nvSpPr>
        <p:spPr>
          <a:xfrm>
            <a:off x="864524" y="1729297"/>
            <a:ext cx="145071" cy="4036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43DB1C3-79C6-524F-A7A7-F0EC1C5F63D9}"/>
              </a:ext>
            </a:extLst>
          </p:cNvPr>
          <p:cNvSpPr/>
          <p:nvPr/>
        </p:nvSpPr>
        <p:spPr>
          <a:xfrm>
            <a:off x="857954" y="3263202"/>
            <a:ext cx="145071" cy="4036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1010D3D0-1B9F-284C-8672-EA7DD37F91D4}"/>
              </a:ext>
            </a:extLst>
          </p:cNvPr>
          <p:cNvCxnSpPr/>
          <p:nvPr/>
        </p:nvCxnSpPr>
        <p:spPr>
          <a:xfrm>
            <a:off x="928112" y="3210814"/>
            <a:ext cx="3340" cy="685766"/>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59EA7987-BBA1-3047-BD5C-20892722CE19}"/>
              </a:ext>
            </a:extLst>
          </p:cNvPr>
          <p:cNvSpPr txBox="1"/>
          <p:nvPr/>
        </p:nvSpPr>
        <p:spPr>
          <a:xfrm>
            <a:off x="1367621" y="3758080"/>
            <a:ext cx="726809" cy="276999"/>
          </a:xfrm>
          <a:prstGeom prst="rect">
            <a:avLst/>
          </a:prstGeom>
          <a:noFill/>
          <a:ln w="12700">
            <a:solidFill>
              <a:schemeClr val="tx1"/>
            </a:solidFill>
          </a:ln>
        </p:spPr>
        <p:txBody>
          <a:bodyPr wrap="square" rtlCol="0">
            <a:spAutoFit/>
          </a:bodyPr>
          <a:lstStyle/>
          <a:p>
            <a:pPr algn="ctr"/>
            <a:r>
              <a:rPr lang="en-GB" sz="1200" dirty="0">
                <a:latin typeface="Cambria" panose="02040503050406030204" pitchFamily="18" charset="0"/>
              </a:rPr>
              <a:t>12.5 ns</a:t>
            </a:r>
          </a:p>
        </p:txBody>
      </p:sp>
      <p:cxnSp>
        <p:nvCxnSpPr>
          <p:cNvPr id="18" name="Straight Connector 17">
            <a:extLst>
              <a:ext uri="{FF2B5EF4-FFF2-40B4-BE49-F238E27FC236}">
                <a16:creationId xmlns:a16="http://schemas.microsoft.com/office/drawing/2014/main" id="{52882BCA-7DE2-784D-B40C-6683073672C0}"/>
              </a:ext>
            </a:extLst>
          </p:cNvPr>
          <p:cNvCxnSpPr>
            <a:stCxn id="17" idx="1"/>
          </p:cNvCxnSpPr>
          <p:nvPr/>
        </p:nvCxnSpPr>
        <p:spPr>
          <a:xfrm flipH="1">
            <a:off x="915413" y="3896580"/>
            <a:ext cx="452208"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AD5E6CCA-4C1D-544C-8B66-75673B04B0AA}"/>
              </a:ext>
            </a:extLst>
          </p:cNvPr>
          <p:cNvCxnSpPr/>
          <p:nvPr/>
        </p:nvCxnSpPr>
        <p:spPr>
          <a:xfrm>
            <a:off x="942303" y="1468126"/>
            <a:ext cx="3340" cy="685766"/>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918C686E-9E4F-1646-882A-A7306E2D5CF6}"/>
              </a:ext>
            </a:extLst>
          </p:cNvPr>
          <p:cNvCxnSpPr/>
          <p:nvPr/>
        </p:nvCxnSpPr>
        <p:spPr>
          <a:xfrm>
            <a:off x="928112" y="1468126"/>
            <a:ext cx="1580384"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3AFE1404-37B1-E941-91A7-C017EBF3D35E}"/>
              </a:ext>
            </a:extLst>
          </p:cNvPr>
          <p:cNvCxnSpPr>
            <a:stCxn id="17" idx="3"/>
          </p:cNvCxnSpPr>
          <p:nvPr/>
        </p:nvCxnSpPr>
        <p:spPr>
          <a:xfrm>
            <a:off x="2094430" y="3896580"/>
            <a:ext cx="416883" cy="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B567450-D1BC-9845-9685-B7394FCF95C5}"/>
              </a:ext>
            </a:extLst>
          </p:cNvPr>
          <p:cNvCxnSpPr/>
          <p:nvPr/>
        </p:nvCxnSpPr>
        <p:spPr>
          <a:xfrm flipH="1">
            <a:off x="2518526" y="1456461"/>
            <a:ext cx="4002" cy="111923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645A375E-7DC9-6743-A584-A3D6EEF474A4}"/>
              </a:ext>
            </a:extLst>
          </p:cNvPr>
          <p:cNvCxnSpPr/>
          <p:nvPr/>
        </p:nvCxnSpPr>
        <p:spPr>
          <a:xfrm>
            <a:off x="2522528" y="2820165"/>
            <a:ext cx="894" cy="108593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5FE91F54-40BF-D047-AC9C-C98E82565B24}"/>
              </a:ext>
            </a:extLst>
          </p:cNvPr>
          <p:cNvCxnSpPr/>
          <p:nvPr/>
        </p:nvCxnSpPr>
        <p:spPr>
          <a:xfrm flipV="1">
            <a:off x="4838327" y="1661448"/>
            <a:ext cx="2287416" cy="306"/>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2EDE3E83-C330-384A-A988-22B4ED2B4295}"/>
              </a:ext>
            </a:extLst>
          </p:cNvPr>
          <p:cNvCxnSpPr/>
          <p:nvPr/>
        </p:nvCxnSpPr>
        <p:spPr>
          <a:xfrm flipV="1">
            <a:off x="4838327" y="2347248"/>
            <a:ext cx="2287416" cy="306"/>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23A3D72-770C-6C4B-9ABD-9551CD561C53}"/>
              </a:ext>
            </a:extLst>
          </p:cNvPr>
          <p:cNvCxnSpPr/>
          <p:nvPr/>
        </p:nvCxnSpPr>
        <p:spPr>
          <a:xfrm flipV="1">
            <a:off x="4838327" y="3040668"/>
            <a:ext cx="2287416" cy="306"/>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EF21C75F-AB78-AF4E-9FE3-D2D12596B7F4}"/>
              </a:ext>
            </a:extLst>
          </p:cNvPr>
          <p:cNvCxnSpPr/>
          <p:nvPr/>
        </p:nvCxnSpPr>
        <p:spPr>
          <a:xfrm flipV="1">
            <a:off x="4838327" y="3726468"/>
            <a:ext cx="2287416" cy="306"/>
          </a:xfrm>
          <a:prstGeom prst="line">
            <a:avLst/>
          </a:prstGeom>
          <a:ln w="6350">
            <a:prstDash val="dash"/>
          </a:ln>
        </p:spPr>
        <p:style>
          <a:lnRef idx="1">
            <a:schemeClr val="dk1"/>
          </a:lnRef>
          <a:fillRef idx="0">
            <a:schemeClr val="dk1"/>
          </a:fillRef>
          <a:effectRef idx="0">
            <a:schemeClr val="dk1"/>
          </a:effectRef>
          <a:fontRef idx="minor">
            <a:schemeClr val="tx1"/>
          </a:fontRef>
        </p:style>
      </p:cxnSp>
      <p:pic>
        <p:nvPicPr>
          <p:cNvPr id="28" name="Picture 27">
            <a:extLst>
              <a:ext uri="{FF2B5EF4-FFF2-40B4-BE49-F238E27FC236}">
                <a16:creationId xmlns:a16="http://schemas.microsoft.com/office/drawing/2014/main" id="{B6E7D1AF-178D-7443-A5C2-25AD092476F9}"/>
              </a:ext>
            </a:extLst>
          </p:cNvPr>
          <p:cNvPicPr>
            <a:picLocks noChangeAspect="1"/>
          </p:cNvPicPr>
          <p:nvPr/>
        </p:nvPicPr>
        <p:blipFill>
          <a:blip r:embed="rId2"/>
          <a:stretch>
            <a:fillRect/>
          </a:stretch>
        </p:blipFill>
        <p:spPr>
          <a:xfrm flipH="1">
            <a:off x="6478043" y="1425844"/>
            <a:ext cx="954173" cy="2544462"/>
          </a:xfrm>
          <a:prstGeom prst="rect">
            <a:avLst/>
          </a:prstGeom>
        </p:spPr>
      </p:pic>
      <p:cxnSp>
        <p:nvCxnSpPr>
          <p:cNvPr id="29" name="Straight Connector 28">
            <a:extLst>
              <a:ext uri="{FF2B5EF4-FFF2-40B4-BE49-F238E27FC236}">
                <a16:creationId xmlns:a16="http://schemas.microsoft.com/office/drawing/2014/main" id="{2F91DCF8-3316-8243-9FC4-B6BFE45BA002}"/>
              </a:ext>
            </a:extLst>
          </p:cNvPr>
          <p:cNvCxnSpPr>
            <a:cxnSpLocks/>
          </p:cNvCxnSpPr>
          <p:nvPr/>
        </p:nvCxnSpPr>
        <p:spPr>
          <a:xfrm>
            <a:off x="7360547" y="2696818"/>
            <a:ext cx="629498" cy="1257"/>
          </a:xfrm>
          <a:prstGeom prst="line">
            <a:avLst/>
          </a:prstGeom>
          <a:ln w="6350">
            <a:prstDash val="dash"/>
          </a:ln>
        </p:spPr>
        <p:style>
          <a:lnRef idx="1">
            <a:schemeClr val="dk1"/>
          </a:lnRef>
          <a:fillRef idx="0">
            <a:schemeClr val="dk1"/>
          </a:fillRef>
          <a:effectRef idx="0">
            <a:schemeClr val="dk1"/>
          </a:effectRef>
          <a:fontRef idx="minor">
            <a:schemeClr val="tx1"/>
          </a:fontRef>
        </p:style>
      </p:cxnSp>
      <p:pic>
        <p:nvPicPr>
          <p:cNvPr id="30" name="Picture 29">
            <a:extLst>
              <a:ext uri="{FF2B5EF4-FFF2-40B4-BE49-F238E27FC236}">
                <a16:creationId xmlns:a16="http://schemas.microsoft.com/office/drawing/2014/main" id="{F54DB48C-7AC7-2443-895B-15036E93DE01}"/>
              </a:ext>
            </a:extLst>
          </p:cNvPr>
          <p:cNvPicPr>
            <a:picLocks noChangeAspect="1"/>
          </p:cNvPicPr>
          <p:nvPr/>
        </p:nvPicPr>
        <p:blipFill>
          <a:blip r:embed="rId3"/>
          <a:stretch>
            <a:fillRect/>
          </a:stretch>
        </p:blipFill>
        <p:spPr>
          <a:xfrm>
            <a:off x="2637243" y="2281209"/>
            <a:ext cx="729381" cy="770260"/>
          </a:xfrm>
          <a:prstGeom prst="rect">
            <a:avLst/>
          </a:prstGeom>
        </p:spPr>
      </p:pic>
      <p:cxnSp>
        <p:nvCxnSpPr>
          <p:cNvPr id="31" name="Straight Connector 30">
            <a:extLst>
              <a:ext uri="{FF2B5EF4-FFF2-40B4-BE49-F238E27FC236}">
                <a16:creationId xmlns:a16="http://schemas.microsoft.com/office/drawing/2014/main" id="{E18EF3F6-2111-DE48-A8DF-7E2206EBADC2}"/>
              </a:ext>
            </a:extLst>
          </p:cNvPr>
          <p:cNvCxnSpPr>
            <a:cxnSpLocks/>
            <a:endCxn id="4" idx="1"/>
          </p:cNvCxnSpPr>
          <p:nvPr/>
        </p:nvCxnSpPr>
        <p:spPr>
          <a:xfrm flipV="1">
            <a:off x="3266230" y="2698074"/>
            <a:ext cx="617924" cy="0"/>
          </a:xfrm>
          <a:prstGeom prst="line">
            <a:avLst/>
          </a:prstGeom>
          <a:ln w="6350">
            <a:prstDash val="dash"/>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4753E369-3496-8547-9071-E4CEFAA9DB46}"/>
              </a:ext>
            </a:extLst>
          </p:cNvPr>
          <p:cNvCxnSpPr/>
          <p:nvPr/>
        </p:nvCxnSpPr>
        <p:spPr>
          <a:xfrm>
            <a:off x="2505321" y="2575691"/>
            <a:ext cx="181095"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6FBE4C8D-701F-A345-9C9D-E0342D833892}"/>
              </a:ext>
            </a:extLst>
          </p:cNvPr>
          <p:cNvCxnSpPr/>
          <p:nvPr/>
        </p:nvCxnSpPr>
        <p:spPr>
          <a:xfrm>
            <a:off x="2511672" y="2828899"/>
            <a:ext cx="158100"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pic>
        <p:nvPicPr>
          <p:cNvPr id="34" name="Picture 33">
            <a:extLst>
              <a:ext uri="{FF2B5EF4-FFF2-40B4-BE49-F238E27FC236}">
                <a16:creationId xmlns:a16="http://schemas.microsoft.com/office/drawing/2014/main" id="{1B9CBFB8-67D3-FC4B-94C7-A1A05C1F01BD}"/>
              </a:ext>
            </a:extLst>
          </p:cNvPr>
          <p:cNvPicPr>
            <a:picLocks noChangeAspect="1"/>
          </p:cNvPicPr>
          <p:nvPr/>
        </p:nvPicPr>
        <p:blipFill>
          <a:blip r:embed="rId4"/>
          <a:stretch>
            <a:fillRect/>
          </a:stretch>
        </p:blipFill>
        <p:spPr>
          <a:xfrm>
            <a:off x="1481083" y="3230350"/>
            <a:ext cx="74252" cy="155584"/>
          </a:xfrm>
          <a:prstGeom prst="rect">
            <a:avLst/>
          </a:prstGeom>
        </p:spPr>
      </p:pic>
      <p:pic>
        <p:nvPicPr>
          <p:cNvPr id="35" name="Picture 34">
            <a:extLst>
              <a:ext uri="{FF2B5EF4-FFF2-40B4-BE49-F238E27FC236}">
                <a16:creationId xmlns:a16="http://schemas.microsoft.com/office/drawing/2014/main" id="{C5BF9B8C-5EC8-AD4A-AF7F-DA785E2FAE24}"/>
              </a:ext>
            </a:extLst>
          </p:cNvPr>
          <p:cNvPicPr>
            <a:picLocks noChangeAspect="1"/>
          </p:cNvPicPr>
          <p:nvPr/>
        </p:nvPicPr>
        <p:blipFill>
          <a:blip r:embed="rId4"/>
          <a:stretch>
            <a:fillRect/>
          </a:stretch>
        </p:blipFill>
        <p:spPr>
          <a:xfrm>
            <a:off x="1481081" y="2015898"/>
            <a:ext cx="68379" cy="143278"/>
          </a:xfrm>
          <a:prstGeom prst="rect">
            <a:avLst/>
          </a:prstGeom>
        </p:spPr>
      </p:pic>
      <p:sp>
        <p:nvSpPr>
          <p:cNvPr id="36" name="TextBox 35">
            <a:extLst>
              <a:ext uri="{FF2B5EF4-FFF2-40B4-BE49-F238E27FC236}">
                <a16:creationId xmlns:a16="http://schemas.microsoft.com/office/drawing/2014/main" id="{EA38833E-F2C9-FF47-800E-3B183827F3FC}"/>
              </a:ext>
            </a:extLst>
          </p:cNvPr>
          <p:cNvSpPr txBox="1"/>
          <p:nvPr/>
        </p:nvSpPr>
        <p:spPr>
          <a:xfrm>
            <a:off x="626046" y="1661449"/>
            <a:ext cx="1777765" cy="276999"/>
          </a:xfrm>
          <a:prstGeom prst="rect">
            <a:avLst/>
          </a:prstGeom>
          <a:noFill/>
        </p:spPr>
        <p:txBody>
          <a:bodyPr wrap="square" rtlCol="0">
            <a:spAutoFit/>
          </a:bodyPr>
          <a:lstStyle/>
          <a:p>
            <a:pPr algn="ctr"/>
            <a:r>
              <a:rPr lang="en-US" sz="1200" b="1" dirty="0" err="1"/>
              <a:t>Stripline</a:t>
            </a:r>
            <a:r>
              <a:rPr lang="en-US" sz="1200" b="1" dirty="0"/>
              <a:t> BPM</a:t>
            </a:r>
          </a:p>
        </p:txBody>
      </p:sp>
      <p:sp>
        <p:nvSpPr>
          <p:cNvPr id="37" name="TextBox 36">
            <a:extLst>
              <a:ext uri="{FF2B5EF4-FFF2-40B4-BE49-F238E27FC236}">
                <a16:creationId xmlns:a16="http://schemas.microsoft.com/office/drawing/2014/main" id="{93A2517C-156B-0D43-99EC-8D765CD10C3F}"/>
              </a:ext>
            </a:extLst>
          </p:cNvPr>
          <p:cNvSpPr txBox="1"/>
          <p:nvPr/>
        </p:nvSpPr>
        <p:spPr>
          <a:xfrm>
            <a:off x="2577513" y="1796446"/>
            <a:ext cx="974143" cy="646331"/>
          </a:xfrm>
          <a:prstGeom prst="rect">
            <a:avLst/>
          </a:prstGeom>
          <a:noFill/>
        </p:spPr>
        <p:txBody>
          <a:bodyPr wrap="square" rtlCol="0">
            <a:spAutoFit/>
          </a:bodyPr>
          <a:lstStyle/>
          <a:p>
            <a:pPr algn="ctr"/>
            <a:r>
              <a:rPr lang="en-US" sz="1200" b="1" dirty="0"/>
              <a:t>Amplitude balanced </a:t>
            </a:r>
            <a:br>
              <a:rPr lang="en-US" sz="1200" b="1" dirty="0"/>
            </a:br>
            <a:r>
              <a:rPr lang="en-US" sz="1200" b="1" dirty="0"/>
              <a:t>combiner</a:t>
            </a:r>
          </a:p>
        </p:txBody>
      </p:sp>
      <p:sp>
        <p:nvSpPr>
          <p:cNvPr id="38" name="TextBox 37">
            <a:extLst>
              <a:ext uri="{FF2B5EF4-FFF2-40B4-BE49-F238E27FC236}">
                <a16:creationId xmlns:a16="http://schemas.microsoft.com/office/drawing/2014/main" id="{F03D2D14-58CA-9842-8CEE-DE5F3B909A6F}"/>
              </a:ext>
            </a:extLst>
          </p:cNvPr>
          <p:cNvSpPr txBox="1"/>
          <p:nvPr/>
        </p:nvSpPr>
        <p:spPr>
          <a:xfrm>
            <a:off x="4731944" y="1106510"/>
            <a:ext cx="1879600" cy="276999"/>
          </a:xfrm>
          <a:prstGeom prst="rect">
            <a:avLst/>
          </a:prstGeom>
          <a:noFill/>
        </p:spPr>
        <p:txBody>
          <a:bodyPr wrap="square" rtlCol="0">
            <a:spAutoFit/>
          </a:bodyPr>
          <a:lstStyle/>
          <a:p>
            <a:pPr algn="ctr"/>
            <a:r>
              <a:rPr lang="en-US" sz="1200" b="1" dirty="0"/>
              <a:t>Delay line filter</a:t>
            </a:r>
          </a:p>
        </p:txBody>
      </p:sp>
      <p:sp>
        <p:nvSpPr>
          <p:cNvPr id="40" name="Rectangle 39">
            <a:extLst>
              <a:ext uri="{FF2B5EF4-FFF2-40B4-BE49-F238E27FC236}">
                <a16:creationId xmlns:a16="http://schemas.microsoft.com/office/drawing/2014/main" id="{8350FCE8-671D-7940-94D4-D06666245770}"/>
              </a:ext>
            </a:extLst>
          </p:cNvPr>
          <p:cNvSpPr/>
          <p:nvPr/>
        </p:nvSpPr>
        <p:spPr>
          <a:xfrm>
            <a:off x="5372236" y="2222930"/>
            <a:ext cx="599017" cy="25291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∆2 ns</a:t>
            </a:r>
          </a:p>
        </p:txBody>
      </p:sp>
      <p:sp>
        <p:nvSpPr>
          <p:cNvPr id="41" name="Rectangle 40">
            <a:extLst>
              <a:ext uri="{FF2B5EF4-FFF2-40B4-BE49-F238E27FC236}">
                <a16:creationId xmlns:a16="http://schemas.microsoft.com/office/drawing/2014/main" id="{442981CF-65A4-FB49-AC02-549EE1057784}"/>
              </a:ext>
            </a:extLst>
          </p:cNvPr>
          <p:cNvSpPr/>
          <p:nvPr/>
        </p:nvSpPr>
        <p:spPr>
          <a:xfrm>
            <a:off x="5372236" y="2917384"/>
            <a:ext cx="599017" cy="25291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∆4 ns</a:t>
            </a:r>
          </a:p>
        </p:txBody>
      </p:sp>
      <p:sp>
        <p:nvSpPr>
          <p:cNvPr id="42" name="Rectangle 41">
            <a:extLst>
              <a:ext uri="{FF2B5EF4-FFF2-40B4-BE49-F238E27FC236}">
                <a16:creationId xmlns:a16="http://schemas.microsoft.com/office/drawing/2014/main" id="{98851864-2A36-AC41-8E82-721EB24E1427}"/>
              </a:ext>
            </a:extLst>
          </p:cNvPr>
          <p:cNvSpPr/>
          <p:nvPr/>
        </p:nvSpPr>
        <p:spPr>
          <a:xfrm>
            <a:off x="5372236" y="3602385"/>
            <a:ext cx="599017" cy="25291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∆6 ns</a:t>
            </a:r>
          </a:p>
        </p:txBody>
      </p:sp>
      <p:sp>
        <p:nvSpPr>
          <p:cNvPr id="47" name="Rectangle 46">
            <a:extLst>
              <a:ext uri="{FF2B5EF4-FFF2-40B4-BE49-F238E27FC236}">
                <a16:creationId xmlns:a16="http://schemas.microsoft.com/office/drawing/2014/main" id="{00B8130C-1E23-7549-AAAB-CE160495EDFA}"/>
              </a:ext>
            </a:extLst>
          </p:cNvPr>
          <p:cNvSpPr/>
          <p:nvPr/>
        </p:nvSpPr>
        <p:spPr bwMode="auto">
          <a:xfrm>
            <a:off x="7990045" y="1811009"/>
            <a:ext cx="720000" cy="1800000"/>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48" name="TextBox 47">
            <a:extLst>
              <a:ext uri="{FF2B5EF4-FFF2-40B4-BE49-F238E27FC236}">
                <a16:creationId xmlns:a16="http://schemas.microsoft.com/office/drawing/2014/main" id="{8F62B3F6-EC75-4542-9608-DFDFEB1DB632}"/>
              </a:ext>
            </a:extLst>
          </p:cNvPr>
          <p:cNvSpPr txBox="1"/>
          <p:nvPr/>
        </p:nvSpPr>
        <p:spPr>
          <a:xfrm>
            <a:off x="7939006" y="2400507"/>
            <a:ext cx="826453" cy="646331"/>
          </a:xfrm>
          <a:prstGeom prst="rect">
            <a:avLst/>
          </a:prstGeom>
          <a:noFill/>
        </p:spPr>
        <p:txBody>
          <a:bodyPr wrap="square" rtlCol="0">
            <a:spAutoFit/>
          </a:bodyPr>
          <a:lstStyle/>
          <a:p>
            <a:pPr algn="ctr"/>
            <a:r>
              <a:rPr lang="en-US" sz="1200" b="1" dirty="0"/>
              <a:t>Digitizer</a:t>
            </a:r>
          </a:p>
          <a:p>
            <a:pPr algn="ctr"/>
            <a:r>
              <a:rPr lang="en-US" sz="1200" b="1" dirty="0"/>
              <a:t>&amp;</a:t>
            </a:r>
          </a:p>
          <a:p>
            <a:pPr algn="ctr"/>
            <a:r>
              <a:rPr lang="en-US" sz="1200" b="1" dirty="0"/>
              <a:t>FPGA</a:t>
            </a:r>
          </a:p>
        </p:txBody>
      </p:sp>
      <p:sp>
        <p:nvSpPr>
          <p:cNvPr id="39" name="Rounded Rectangle 38">
            <a:extLst>
              <a:ext uri="{FF2B5EF4-FFF2-40B4-BE49-F238E27FC236}">
                <a16:creationId xmlns:a16="http://schemas.microsoft.com/office/drawing/2014/main" id="{C30FFC9B-F067-F243-B6FC-E2C0611A75A0}"/>
              </a:ext>
            </a:extLst>
          </p:cNvPr>
          <p:cNvSpPr/>
          <p:nvPr/>
        </p:nvSpPr>
        <p:spPr bwMode="auto">
          <a:xfrm>
            <a:off x="103045" y="1672103"/>
            <a:ext cx="2223595" cy="2071143"/>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45" name="Rounded Rectangle 44">
            <a:extLst>
              <a:ext uri="{FF2B5EF4-FFF2-40B4-BE49-F238E27FC236}">
                <a16:creationId xmlns:a16="http://schemas.microsoft.com/office/drawing/2014/main" id="{D2F35A60-F354-B345-B556-2DBB2CC7F7EC}"/>
              </a:ext>
            </a:extLst>
          </p:cNvPr>
          <p:cNvSpPr/>
          <p:nvPr/>
        </p:nvSpPr>
        <p:spPr bwMode="auto">
          <a:xfrm>
            <a:off x="2598433" y="1629088"/>
            <a:ext cx="953224" cy="2071143"/>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46" name="Rounded Rectangle 45">
            <a:extLst>
              <a:ext uri="{FF2B5EF4-FFF2-40B4-BE49-F238E27FC236}">
                <a16:creationId xmlns:a16="http://schemas.microsoft.com/office/drawing/2014/main" id="{8BCF6E52-F118-454E-8C2B-6B5C47E62DBA}"/>
              </a:ext>
            </a:extLst>
          </p:cNvPr>
          <p:cNvSpPr/>
          <p:nvPr/>
        </p:nvSpPr>
        <p:spPr bwMode="auto">
          <a:xfrm>
            <a:off x="7873433" y="1673170"/>
            <a:ext cx="953224" cy="2071143"/>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49" name="Rounded Rectangle 48">
            <a:extLst>
              <a:ext uri="{FF2B5EF4-FFF2-40B4-BE49-F238E27FC236}">
                <a16:creationId xmlns:a16="http://schemas.microsoft.com/office/drawing/2014/main" id="{904968E4-8D18-EB4F-9AB8-E152C72C3E66}"/>
              </a:ext>
            </a:extLst>
          </p:cNvPr>
          <p:cNvSpPr/>
          <p:nvPr/>
        </p:nvSpPr>
        <p:spPr bwMode="auto">
          <a:xfrm>
            <a:off x="3807841" y="1073261"/>
            <a:ext cx="3768478" cy="3247114"/>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Tree>
    <p:extLst>
      <p:ext uri="{BB962C8B-B14F-4D97-AF65-F5344CB8AC3E}">
        <p14:creationId xmlns:p14="http://schemas.microsoft.com/office/powerpoint/2010/main" val="410494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9" presetClass="entr" presetSubtype="0" fill="hold" grpId="1"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dissolve">
                                      <p:cBhvr>
                                        <p:cTn id="15" dur="500"/>
                                        <p:tgtEl>
                                          <p:spTgt spid="39"/>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9" presetClass="exit" presetSubtype="0" fill="hold" grpId="0" nodeType="withEffect">
                                  <p:stCondLst>
                                    <p:cond delay="0"/>
                                  </p:stCondLst>
                                  <p:childTnLst>
                                    <p:animEffect transition="out" filter="dissolve">
                                      <p:cBhvr>
                                        <p:cTn id="23" dur="500"/>
                                        <p:tgtEl>
                                          <p:spTgt spid="39"/>
                                        </p:tgtEl>
                                      </p:cBhvr>
                                    </p:animEffect>
                                    <p:set>
                                      <p:cBhvr>
                                        <p:cTn id="24" dur="1" fill="hold">
                                          <p:stCondLst>
                                            <p:cond delay="499"/>
                                          </p:stCondLst>
                                        </p:cTn>
                                        <p:tgtEl>
                                          <p:spTgt spid="39"/>
                                        </p:tgtEl>
                                        <p:attrNameLst>
                                          <p:attrName>style.visibility</p:attrName>
                                        </p:attrNameLst>
                                      </p:cBhvr>
                                      <p:to>
                                        <p:strVal val="hidden"/>
                                      </p:to>
                                    </p:set>
                                  </p:childTnLst>
                                </p:cTn>
                              </p:par>
                              <p:par>
                                <p:cTn id="25" presetID="9"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dissolve">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additive="base">
                                        <p:cTn id="3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4" presetID="9" presetClass="exit" presetSubtype="0" fill="hold" grpId="1" nodeType="withEffect">
                                  <p:stCondLst>
                                    <p:cond delay="0"/>
                                  </p:stCondLst>
                                  <p:childTnLst>
                                    <p:animEffect transition="out" filter="dissolve">
                                      <p:cBhvr>
                                        <p:cTn id="35" dur="500"/>
                                        <p:tgtEl>
                                          <p:spTgt spid="45"/>
                                        </p:tgtEl>
                                      </p:cBhvr>
                                    </p:animEffect>
                                    <p:set>
                                      <p:cBhvr>
                                        <p:cTn id="36" dur="1" fill="hold">
                                          <p:stCondLst>
                                            <p:cond delay="499"/>
                                          </p:stCondLst>
                                        </p:cTn>
                                        <p:tgtEl>
                                          <p:spTgt spid="45"/>
                                        </p:tgtEl>
                                        <p:attrNameLst>
                                          <p:attrName>style.visibility</p:attrName>
                                        </p:attrNameLst>
                                      </p:cBhvr>
                                      <p:to>
                                        <p:strVal val="hidden"/>
                                      </p:to>
                                    </p:set>
                                  </p:childTnLst>
                                </p:cTn>
                              </p:par>
                              <p:par>
                                <p:cTn id="37" presetID="9"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dissolve">
                                      <p:cBhvr>
                                        <p:cTn id="39" dur="500"/>
                                        <p:tgtEl>
                                          <p:spTgt spid="49"/>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additive="base">
                                        <p:cTn id="4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46" presetID="9" presetClass="exit" presetSubtype="0" fill="hold" grpId="1" nodeType="withEffect">
                                  <p:stCondLst>
                                    <p:cond delay="0"/>
                                  </p:stCondLst>
                                  <p:childTnLst>
                                    <p:animEffect transition="out" filter="dissolve">
                                      <p:cBhvr>
                                        <p:cTn id="47" dur="500"/>
                                        <p:tgtEl>
                                          <p:spTgt spid="49"/>
                                        </p:tgtEl>
                                      </p:cBhvr>
                                    </p:animEffect>
                                    <p:set>
                                      <p:cBhvr>
                                        <p:cTn id="48" dur="1" fill="hold">
                                          <p:stCondLst>
                                            <p:cond delay="499"/>
                                          </p:stCondLst>
                                        </p:cTn>
                                        <p:tgtEl>
                                          <p:spTgt spid="49"/>
                                        </p:tgtEl>
                                        <p:attrNameLst>
                                          <p:attrName>style.visibility</p:attrName>
                                        </p:attrNameLst>
                                      </p:cBhvr>
                                      <p:to>
                                        <p:strVal val="hidden"/>
                                      </p:to>
                                    </p:set>
                                  </p:childTnLst>
                                </p:cTn>
                              </p:par>
                              <p:par>
                                <p:cTn id="49" presetID="9"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dissolve">
                                      <p:cBhvr>
                                        <p:cTn id="5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39" grpId="1" animBg="1"/>
      <p:bldP spid="45" grpId="0" animBg="1"/>
      <p:bldP spid="45" grpId="1" animBg="1"/>
      <p:bldP spid="46" grpId="0" animBg="1"/>
      <p:bldP spid="49" grpId="0" animBg="1"/>
      <p:bldP spid="4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ECE99-0F52-C74A-B284-89CA38CD5EFA}"/>
              </a:ext>
            </a:extLst>
          </p:cNvPr>
          <p:cNvSpPr>
            <a:spLocks noGrp="1"/>
          </p:cNvSpPr>
          <p:nvPr>
            <p:ph type="title"/>
          </p:nvPr>
        </p:nvSpPr>
        <p:spPr/>
        <p:txBody>
          <a:bodyPr/>
          <a:lstStyle/>
          <a:p>
            <a:r>
              <a:rPr lang="en-US" dirty="0" err="1"/>
              <a:t>Stripline</a:t>
            </a:r>
            <a:r>
              <a:rPr lang="en-US" dirty="0"/>
              <a:t> BPM Bunch Signals</a:t>
            </a:r>
          </a:p>
        </p:txBody>
      </p:sp>
      <p:sp>
        <p:nvSpPr>
          <p:cNvPr id="3" name="Content Placeholder 2">
            <a:extLst>
              <a:ext uri="{FF2B5EF4-FFF2-40B4-BE49-F238E27FC236}">
                <a16:creationId xmlns:a16="http://schemas.microsoft.com/office/drawing/2014/main" id="{11F3BA07-2D89-E045-916D-F1D8E116DDAC}"/>
              </a:ext>
            </a:extLst>
          </p:cNvPr>
          <p:cNvSpPr>
            <a:spLocks noGrp="1"/>
          </p:cNvSpPr>
          <p:nvPr>
            <p:ph idx="1"/>
          </p:nvPr>
        </p:nvSpPr>
        <p:spPr>
          <a:xfrm>
            <a:off x="503120" y="4894270"/>
            <a:ext cx="8033330" cy="1303487"/>
          </a:xfrm>
        </p:spPr>
        <p:txBody>
          <a:bodyPr/>
          <a:lstStyle/>
          <a:p>
            <a:r>
              <a:rPr lang="en-US" i="1" dirty="0"/>
              <a:t>CST</a:t>
            </a:r>
            <a:r>
              <a:rPr lang="en-US" dirty="0"/>
              <a:t> </a:t>
            </a:r>
            <a:r>
              <a:rPr lang="en-US" dirty="0" err="1"/>
              <a:t>wakefield</a:t>
            </a:r>
            <a:r>
              <a:rPr lang="en-US" dirty="0"/>
              <a:t> simulation and oscilloscope measurement</a:t>
            </a:r>
          </a:p>
          <a:p>
            <a:pPr lvl="1"/>
            <a:r>
              <a:rPr lang="en-US" dirty="0"/>
              <a:t>1.35e11 protons per bunch</a:t>
            </a:r>
          </a:p>
          <a:p>
            <a:pPr lvl="1"/>
            <a:r>
              <a:rPr lang="en-US" dirty="0"/>
              <a:t>Measurement captured after ~70 m ½” </a:t>
            </a:r>
            <a:r>
              <a:rPr lang="en-US" dirty="0" err="1"/>
              <a:t>Heliax</a:t>
            </a:r>
            <a:r>
              <a:rPr lang="en-US" dirty="0"/>
              <a:t> cable</a:t>
            </a:r>
          </a:p>
          <a:p>
            <a:pPr lvl="2"/>
            <a:r>
              <a:rPr lang="en-US" dirty="0"/>
              <a:t>Oscilloscope </a:t>
            </a:r>
            <a:r>
              <a:rPr lang="en-US" i="1" dirty="0" err="1"/>
              <a:t>LeCroy</a:t>
            </a:r>
            <a:r>
              <a:rPr lang="en-US" i="1" dirty="0"/>
              <a:t> </a:t>
            </a:r>
            <a:r>
              <a:rPr lang="en-US" i="1" dirty="0" err="1"/>
              <a:t>Waverunner</a:t>
            </a:r>
            <a:r>
              <a:rPr lang="en-US" i="1" dirty="0"/>
              <a:t> SDA 18000 </a:t>
            </a:r>
            <a:r>
              <a:rPr lang="en-US" dirty="0"/>
              <a:t>(60 GS/s, 18 GHz BW)</a:t>
            </a:r>
          </a:p>
        </p:txBody>
      </p:sp>
      <p:pic>
        <p:nvPicPr>
          <p:cNvPr id="12" name="Picture 11">
            <a:extLst>
              <a:ext uri="{FF2B5EF4-FFF2-40B4-BE49-F238E27FC236}">
                <a16:creationId xmlns:a16="http://schemas.microsoft.com/office/drawing/2014/main" id="{A149285C-A539-ED4F-879D-6EB0B67EDE3B}"/>
              </a:ext>
            </a:extLst>
          </p:cNvPr>
          <p:cNvPicPr>
            <a:picLocks noChangeAspect="1"/>
          </p:cNvPicPr>
          <p:nvPr/>
        </p:nvPicPr>
        <p:blipFill rotWithShape="1">
          <a:blip r:embed="rId2">
            <a:extLst>
              <a:ext uri="{28A0092B-C50C-407E-A947-70E740481C1C}">
                <a14:useLocalDpi xmlns:a14="http://schemas.microsoft.com/office/drawing/2010/main" val="0"/>
              </a:ext>
            </a:extLst>
          </a:blip>
          <a:srcRect l="8184" t="6677" r="6925"/>
          <a:stretch/>
        </p:blipFill>
        <p:spPr>
          <a:xfrm>
            <a:off x="2050" y="1161356"/>
            <a:ext cx="9144000" cy="3732914"/>
          </a:xfrm>
          <a:prstGeom prst="rect">
            <a:avLst/>
          </a:prstGeom>
        </p:spPr>
      </p:pic>
      <p:sp>
        <p:nvSpPr>
          <p:cNvPr id="13" name="TextBox 12">
            <a:extLst>
              <a:ext uri="{FF2B5EF4-FFF2-40B4-BE49-F238E27FC236}">
                <a16:creationId xmlns:a16="http://schemas.microsoft.com/office/drawing/2014/main" id="{CC31CC1C-1C6E-DF4E-97E2-BDF096B38924}"/>
              </a:ext>
            </a:extLst>
          </p:cNvPr>
          <p:cNvSpPr txBox="1"/>
          <p:nvPr/>
        </p:nvSpPr>
        <p:spPr>
          <a:xfrm>
            <a:off x="496116" y="3941810"/>
            <a:ext cx="3220453" cy="584775"/>
          </a:xfrm>
          <a:prstGeom prst="rect">
            <a:avLst/>
          </a:prstGeom>
          <a:noFill/>
        </p:spPr>
        <p:txBody>
          <a:bodyPr wrap="square" rtlCol="0">
            <a:spAutoFit/>
          </a:bodyPr>
          <a:lstStyle/>
          <a:p>
            <a:r>
              <a:rPr lang="en-US" sz="1600" dirty="0"/>
              <a:t>Time domain comparison: Simulation and measurement</a:t>
            </a:r>
          </a:p>
        </p:txBody>
      </p:sp>
      <p:sp>
        <p:nvSpPr>
          <p:cNvPr id="14" name="TextBox 13">
            <a:extLst>
              <a:ext uri="{FF2B5EF4-FFF2-40B4-BE49-F238E27FC236}">
                <a16:creationId xmlns:a16="http://schemas.microsoft.com/office/drawing/2014/main" id="{FF8ECA7B-0E49-7A45-9D3C-4CF2D736C3A2}"/>
              </a:ext>
            </a:extLst>
          </p:cNvPr>
          <p:cNvSpPr txBox="1"/>
          <p:nvPr/>
        </p:nvSpPr>
        <p:spPr>
          <a:xfrm>
            <a:off x="5276266" y="3918391"/>
            <a:ext cx="3220453" cy="584775"/>
          </a:xfrm>
          <a:prstGeom prst="rect">
            <a:avLst/>
          </a:prstGeom>
          <a:noFill/>
        </p:spPr>
        <p:txBody>
          <a:bodyPr wrap="square" rtlCol="0">
            <a:spAutoFit/>
          </a:bodyPr>
          <a:lstStyle/>
          <a:p>
            <a:r>
              <a:rPr lang="en-US" sz="1600" dirty="0"/>
              <a:t>Frequency domain comparison: Simulation and measurement</a:t>
            </a:r>
          </a:p>
        </p:txBody>
      </p:sp>
      <p:cxnSp>
        <p:nvCxnSpPr>
          <p:cNvPr id="15" name="Straight Arrow Connector 14">
            <a:extLst>
              <a:ext uri="{FF2B5EF4-FFF2-40B4-BE49-F238E27FC236}">
                <a16:creationId xmlns:a16="http://schemas.microsoft.com/office/drawing/2014/main" id="{DECA85D1-FD3F-AB47-B8FB-C0DAA098A82E}"/>
              </a:ext>
            </a:extLst>
          </p:cNvPr>
          <p:cNvCxnSpPr>
            <a:cxnSpLocks/>
          </p:cNvCxnSpPr>
          <p:nvPr/>
        </p:nvCxnSpPr>
        <p:spPr>
          <a:xfrm>
            <a:off x="1554899" y="2777102"/>
            <a:ext cx="1550018"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43BE7F0-BDE8-2F4B-B2E1-71F942D29F9C}"/>
              </a:ext>
            </a:extLst>
          </p:cNvPr>
          <p:cNvSpPr txBox="1"/>
          <p:nvPr/>
        </p:nvSpPr>
        <p:spPr>
          <a:xfrm>
            <a:off x="2350744" y="2464844"/>
            <a:ext cx="724829" cy="369332"/>
          </a:xfrm>
          <a:prstGeom prst="rect">
            <a:avLst/>
          </a:prstGeom>
          <a:noFill/>
        </p:spPr>
        <p:txBody>
          <a:bodyPr wrap="square" rtlCol="0">
            <a:spAutoFit/>
          </a:bodyPr>
          <a:lstStyle/>
          <a:p>
            <a:r>
              <a:rPr lang="en-US" dirty="0"/>
              <a:t>2 ns</a:t>
            </a:r>
          </a:p>
        </p:txBody>
      </p:sp>
      <p:sp>
        <p:nvSpPr>
          <p:cNvPr id="17" name="Rectangular Callout 28">
            <a:extLst>
              <a:ext uri="{FF2B5EF4-FFF2-40B4-BE49-F238E27FC236}">
                <a16:creationId xmlns:a16="http://schemas.microsoft.com/office/drawing/2014/main" id="{71D8FE37-5C0E-F14B-9226-B26528CAED2C}"/>
              </a:ext>
            </a:extLst>
          </p:cNvPr>
          <p:cNvSpPr/>
          <p:nvPr/>
        </p:nvSpPr>
        <p:spPr>
          <a:xfrm>
            <a:off x="596116" y="1626283"/>
            <a:ext cx="958783" cy="573185"/>
          </a:xfrm>
          <a:prstGeom prst="wedgeRectCallout">
            <a:avLst>
              <a:gd name="adj1" fmla="val 78021"/>
              <a:gd name="adj2" fmla="val -63461"/>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100" b="1" dirty="0"/>
              <a:t>Amplitude difference: 10 %</a:t>
            </a:r>
            <a:endParaRPr lang="en-GB" sz="1400" b="1" dirty="0"/>
          </a:p>
        </p:txBody>
      </p:sp>
      <p:sp>
        <p:nvSpPr>
          <p:cNvPr id="18" name="Rectangular Callout 28">
            <a:extLst>
              <a:ext uri="{FF2B5EF4-FFF2-40B4-BE49-F238E27FC236}">
                <a16:creationId xmlns:a16="http://schemas.microsoft.com/office/drawing/2014/main" id="{6D6FABE6-8F18-994E-8E8C-C39A1A2975F4}"/>
              </a:ext>
            </a:extLst>
          </p:cNvPr>
          <p:cNvSpPr/>
          <p:nvPr/>
        </p:nvSpPr>
        <p:spPr>
          <a:xfrm>
            <a:off x="5420319" y="1619799"/>
            <a:ext cx="997171" cy="426621"/>
          </a:xfrm>
          <a:prstGeom prst="wedgeRectCallout">
            <a:avLst>
              <a:gd name="adj1" fmla="val -8778"/>
              <a:gd name="adj2" fmla="val -130641"/>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100" b="1" dirty="0"/>
              <a:t>~</a:t>
            </a:r>
            <a:r>
              <a:rPr lang="en-GB" sz="1400" b="1" dirty="0"/>
              <a:t>500 MHz</a:t>
            </a:r>
          </a:p>
        </p:txBody>
      </p:sp>
    </p:spTree>
    <p:extLst>
      <p:ext uri="{BB962C8B-B14F-4D97-AF65-F5344CB8AC3E}">
        <p14:creationId xmlns:p14="http://schemas.microsoft.com/office/powerpoint/2010/main" val="3200065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F57BF-DB7F-854D-9236-491B79DEE8B4}"/>
              </a:ext>
            </a:extLst>
          </p:cNvPr>
          <p:cNvSpPr>
            <a:spLocks noGrp="1"/>
          </p:cNvSpPr>
          <p:nvPr>
            <p:ph type="title"/>
          </p:nvPr>
        </p:nvSpPr>
        <p:spPr>
          <a:xfrm>
            <a:off x="808310" y="164575"/>
            <a:ext cx="7412165" cy="629095"/>
          </a:xfrm>
        </p:spPr>
        <p:txBody>
          <a:bodyPr/>
          <a:lstStyle/>
          <a:p>
            <a:r>
              <a:rPr lang="en-US" dirty="0"/>
              <a:t>Amplitude-balanced Power Combiner</a:t>
            </a:r>
          </a:p>
        </p:txBody>
      </p:sp>
      <p:sp>
        <p:nvSpPr>
          <p:cNvPr id="50" name="Oval 49">
            <a:extLst>
              <a:ext uri="{FF2B5EF4-FFF2-40B4-BE49-F238E27FC236}">
                <a16:creationId xmlns:a16="http://schemas.microsoft.com/office/drawing/2014/main" id="{DDEC5969-986A-B547-9684-3FE4AAD4176E}"/>
              </a:ext>
            </a:extLst>
          </p:cNvPr>
          <p:cNvSpPr/>
          <p:nvPr/>
        </p:nvSpPr>
        <p:spPr>
          <a:xfrm>
            <a:off x="5028373" y="4821818"/>
            <a:ext cx="45719" cy="25373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50">
            <a:extLst>
              <a:ext uri="{FF2B5EF4-FFF2-40B4-BE49-F238E27FC236}">
                <a16:creationId xmlns:a16="http://schemas.microsoft.com/office/drawing/2014/main" id="{E06E0233-4B82-AC47-82DD-9748A7129361}"/>
              </a:ext>
            </a:extLst>
          </p:cNvPr>
          <p:cNvPicPr>
            <a:picLocks noChangeAspect="1"/>
          </p:cNvPicPr>
          <p:nvPr/>
        </p:nvPicPr>
        <p:blipFill rotWithShape="1">
          <a:blip r:embed="rId2">
            <a:extLst>
              <a:ext uri="{28A0092B-C50C-407E-A947-70E740481C1C}">
                <a14:useLocalDpi xmlns:a14="http://schemas.microsoft.com/office/drawing/2010/main" val="0"/>
              </a:ext>
            </a:extLst>
          </a:blip>
          <a:srcRect l="31931" t="67127" r="62676" b="18481"/>
          <a:stretch/>
        </p:blipFill>
        <p:spPr>
          <a:xfrm>
            <a:off x="2863779" y="4261728"/>
            <a:ext cx="223234" cy="539233"/>
          </a:xfrm>
          <a:prstGeom prst="rect">
            <a:avLst/>
          </a:prstGeom>
        </p:spPr>
      </p:pic>
      <p:pic>
        <p:nvPicPr>
          <p:cNvPr id="52" name="Picture 51">
            <a:extLst>
              <a:ext uri="{FF2B5EF4-FFF2-40B4-BE49-F238E27FC236}">
                <a16:creationId xmlns:a16="http://schemas.microsoft.com/office/drawing/2014/main" id="{F8F802E4-8A21-A948-AC3F-D4B0C9C47030}"/>
              </a:ext>
            </a:extLst>
          </p:cNvPr>
          <p:cNvPicPr>
            <a:picLocks noChangeAspect="1"/>
          </p:cNvPicPr>
          <p:nvPr/>
        </p:nvPicPr>
        <p:blipFill rotWithShape="1">
          <a:blip r:embed="rId2">
            <a:extLst>
              <a:ext uri="{28A0092B-C50C-407E-A947-70E740481C1C}">
                <a14:useLocalDpi xmlns:a14="http://schemas.microsoft.com/office/drawing/2010/main" val="0"/>
              </a:ext>
            </a:extLst>
          </a:blip>
          <a:srcRect l="66102" t="93062" r="28837" b="1255"/>
          <a:stretch/>
        </p:blipFill>
        <p:spPr>
          <a:xfrm>
            <a:off x="4951733" y="5089071"/>
            <a:ext cx="209464" cy="212929"/>
          </a:xfrm>
          <a:prstGeom prst="rect">
            <a:avLst/>
          </a:prstGeom>
        </p:spPr>
      </p:pic>
      <p:pic>
        <p:nvPicPr>
          <p:cNvPr id="53" name="Picture 52">
            <a:extLst>
              <a:ext uri="{FF2B5EF4-FFF2-40B4-BE49-F238E27FC236}">
                <a16:creationId xmlns:a16="http://schemas.microsoft.com/office/drawing/2014/main" id="{92E334EE-D715-F242-A67A-0CF4C6494416}"/>
              </a:ext>
            </a:extLst>
          </p:cNvPr>
          <p:cNvPicPr>
            <a:picLocks noChangeAspect="1"/>
          </p:cNvPicPr>
          <p:nvPr/>
        </p:nvPicPr>
        <p:blipFill rotWithShape="1">
          <a:blip r:embed="rId2">
            <a:extLst>
              <a:ext uri="{28A0092B-C50C-407E-A947-70E740481C1C}">
                <a14:useLocalDpi xmlns:a14="http://schemas.microsoft.com/office/drawing/2010/main" val="0"/>
              </a:ext>
            </a:extLst>
          </a:blip>
          <a:srcRect l="66102" t="93062" r="28837" b="1255"/>
          <a:stretch/>
        </p:blipFill>
        <p:spPr>
          <a:xfrm>
            <a:off x="752610" y="5092865"/>
            <a:ext cx="209464" cy="212929"/>
          </a:xfrm>
          <a:prstGeom prst="rect">
            <a:avLst/>
          </a:prstGeom>
        </p:spPr>
      </p:pic>
      <p:sp>
        <p:nvSpPr>
          <p:cNvPr id="54" name="Rectangle 53">
            <a:extLst>
              <a:ext uri="{FF2B5EF4-FFF2-40B4-BE49-F238E27FC236}">
                <a16:creationId xmlns:a16="http://schemas.microsoft.com/office/drawing/2014/main" id="{6E7FF488-1031-3646-805B-08579421E363}"/>
              </a:ext>
            </a:extLst>
          </p:cNvPr>
          <p:cNvSpPr/>
          <p:nvPr/>
        </p:nvSpPr>
        <p:spPr>
          <a:xfrm>
            <a:off x="3155949" y="4813219"/>
            <a:ext cx="1893138" cy="26387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65AA093D-8DE6-7A48-BE9D-3879F043A09B}"/>
              </a:ext>
            </a:extLst>
          </p:cNvPr>
          <p:cNvSpPr/>
          <p:nvPr/>
        </p:nvSpPr>
        <p:spPr>
          <a:xfrm>
            <a:off x="3130301" y="4813219"/>
            <a:ext cx="45719" cy="26387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84E940F1-1ADC-134D-B4E7-AE5817F8E946}"/>
              </a:ext>
            </a:extLst>
          </p:cNvPr>
          <p:cNvSpPr/>
          <p:nvPr/>
        </p:nvSpPr>
        <p:spPr>
          <a:xfrm>
            <a:off x="2734697" y="4819213"/>
            <a:ext cx="45719" cy="25373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696F409F-10D8-7040-B7B6-D696E52F8B98}"/>
              </a:ext>
            </a:extLst>
          </p:cNvPr>
          <p:cNvCxnSpPr>
            <a:stCxn id="70" idx="6"/>
          </p:cNvCxnSpPr>
          <p:nvPr/>
        </p:nvCxnSpPr>
        <p:spPr>
          <a:xfrm flipH="1" flipV="1">
            <a:off x="553514" y="4941556"/>
            <a:ext cx="319100" cy="3602"/>
          </a:xfrm>
          <a:prstGeom prst="line">
            <a:avLst/>
          </a:prstGeom>
          <a:ln w="28575"/>
        </p:spPr>
        <p:style>
          <a:lnRef idx="1">
            <a:schemeClr val="dk1"/>
          </a:lnRef>
          <a:fillRef idx="0">
            <a:schemeClr val="dk1"/>
          </a:fillRef>
          <a:effectRef idx="0">
            <a:schemeClr val="dk1"/>
          </a:effectRef>
          <a:fontRef idx="minor">
            <a:schemeClr val="tx1"/>
          </a:fontRef>
        </p:style>
      </p:cxnSp>
      <p:sp>
        <p:nvSpPr>
          <p:cNvPr id="58" name="Oval 57">
            <a:extLst>
              <a:ext uri="{FF2B5EF4-FFF2-40B4-BE49-F238E27FC236}">
                <a16:creationId xmlns:a16="http://schemas.microsoft.com/office/drawing/2014/main" id="{1BA23C7C-B9CE-3B4E-8337-102D32EE1EF6}"/>
              </a:ext>
            </a:extLst>
          </p:cNvPr>
          <p:cNvSpPr/>
          <p:nvPr/>
        </p:nvSpPr>
        <p:spPr>
          <a:xfrm>
            <a:off x="462697" y="4892167"/>
            <a:ext cx="82297" cy="8694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Connector 58">
            <a:extLst>
              <a:ext uri="{FF2B5EF4-FFF2-40B4-BE49-F238E27FC236}">
                <a16:creationId xmlns:a16="http://schemas.microsoft.com/office/drawing/2014/main" id="{07F4A409-653E-794C-8098-C7FB05AA5252}"/>
              </a:ext>
            </a:extLst>
          </p:cNvPr>
          <p:cNvCxnSpPr>
            <a:cxnSpLocks/>
          </p:cNvCxnSpPr>
          <p:nvPr/>
        </p:nvCxnSpPr>
        <p:spPr>
          <a:xfrm flipH="1">
            <a:off x="2780721" y="4943357"/>
            <a:ext cx="194498" cy="0"/>
          </a:xfrm>
          <a:prstGeom prst="line">
            <a:avLst/>
          </a:prstGeom>
          <a:ln w="28575"/>
        </p:spPr>
        <p:style>
          <a:lnRef idx="1">
            <a:schemeClr val="dk1"/>
          </a:lnRef>
          <a:fillRef idx="0">
            <a:schemeClr val="dk1"/>
          </a:fillRef>
          <a:effectRef idx="0">
            <a:schemeClr val="dk1"/>
          </a:effectRef>
          <a:fontRef idx="minor">
            <a:schemeClr val="tx1"/>
          </a:fontRef>
        </p:style>
      </p:cxnSp>
      <p:sp>
        <p:nvSpPr>
          <p:cNvPr id="60" name="Oval 59">
            <a:extLst>
              <a:ext uri="{FF2B5EF4-FFF2-40B4-BE49-F238E27FC236}">
                <a16:creationId xmlns:a16="http://schemas.microsoft.com/office/drawing/2014/main" id="{65CEA7F8-B6A2-0D4E-81DA-FC7260BCA06B}"/>
              </a:ext>
            </a:extLst>
          </p:cNvPr>
          <p:cNvSpPr/>
          <p:nvPr/>
        </p:nvSpPr>
        <p:spPr>
          <a:xfrm>
            <a:off x="2920291" y="5228481"/>
            <a:ext cx="82297" cy="8694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a:extLst>
              <a:ext uri="{FF2B5EF4-FFF2-40B4-BE49-F238E27FC236}">
                <a16:creationId xmlns:a16="http://schemas.microsoft.com/office/drawing/2014/main" id="{B684C592-201B-9C4D-A9EA-A3991F90B5D2}"/>
              </a:ext>
            </a:extLst>
          </p:cNvPr>
          <p:cNvCxnSpPr>
            <a:cxnSpLocks/>
          </p:cNvCxnSpPr>
          <p:nvPr/>
        </p:nvCxnSpPr>
        <p:spPr>
          <a:xfrm>
            <a:off x="2961440" y="4795358"/>
            <a:ext cx="0" cy="159769"/>
          </a:xfrm>
          <a:prstGeom prst="line">
            <a:avLst/>
          </a:prstGeom>
          <a:ln w="28575"/>
        </p:spPr>
        <p:style>
          <a:lnRef idx="1">
            <a:schemeClr val="dk1"/>
          </a:lnRef>
          <a:fillRef idx="0">
            <a:schemeClr val="dk1"/>
          </a:fillRef>
          <a:effectRef idx="0">
            <a:schemeClr val="dk1"/>
          </a:effectRef>
          <a:fontRef idx="minor">
            <a:schemeClr val="tx1"/>
          </a:fontRef>
        </p:style>
      </p:cxnSp>
      <p:sp>
        <p:nvSpPr>
          <p:cNvPr id="62" name="Rectangle 61">
            <a:extLst>
              <a:ext uri="{FF2B5EF4-FFF2-40B4-BE49-F238E27FC236}">
                <a16:creationId xmlns:a16="http://schemas.microsoft.com/office/drawing/2014/main" id="{62918E29-0A64-564C-93E9-3A9567082221}"/>
              </a:ext>
            </a:extLst>
          </p:cNvPr>
          <p:cNvSpPr/>
          <p:nvPr/>
        </p:nvSpPr>
        <p:spPr>
          <a:xfrm>
            <a:off x="853677" y="4813219"/>
            <a:ext cx="1893138" cy="263877"/>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Picture 62">
            <a:extLst>
              <a:ext uri="{FF2B5EF4-FFF2-40B4-BE49-F238E27FC236}">
                <a16:creationId xmlns:a16="http://schemas.microsoft.com/office/drawing/2014/main" id="{4B8C8C1D-89F1-0C46-9720-C69749CD5EED}"/>
              </a:ext>
            </a:extLst>
          </p:cNvPr>
          <p:cNvPicPr>
            <a:picLocks noChangeAspect="1"/>
          </p:cNvPicPr>
          <p:nvPr/>
        </p:nvPicPr>
        <p:blipFill rotWithShape="1">
          <a:blip r:embed="rId2">
            <a:extLst>
              <a:ext uri="{28A0092B-C50C-407E-A947-70E740481C1C}">
                <a14:useLocalDpi xmlns:a14="http://schemas.microsoft.com/office/drawing/2010/main" val="0"/>
              </a:ext>
            </a:extLst>
          </a:blip>
          <a:srcRect l="31931" t="67127" r="62676" b="18481"/>
          <a:stretch/>
        </p:blipFill>
        <p:spPr>
          <a:xfrm>
            <a:off x="2625709" y="4263290"/>
            <a:ext cx="223234" cy="539233"/>
          </a:xfrm>
          <a:prstGeom prst="rect">
            <a:avLst/>
          </a:prstGeom>
        </p:spPr>
      </p:pic>
      <p:cxnSp>
        <p:nvCxnSpPr>
          <p:cNvPr id="64" name="Straight Connector 63">
            <a:extLst>
              <a:ext uri="{FF2B5EF4-FFF2-40B4-BE49-F238E27FC236}">
                <a16:creationId xmlns:a16="http://schemas.microsoft.com/office/drawing/2014/main" id="{0D05902E-61D5-AB4F-A25B-163B2117125B}"/>
              </a:ext>
            </a:extLst>
          </p:cNvPr>
          <p:cNvCxnSpPr>
            <a:cxnSpLocks/>
          </p:cNvCxnSpPr>
          <p:nvPr/>
        </p:nvCxnSpPr>
        <p:spPr>
          <a:xfrm flipH="1">
            <a:off x="2713156" y="4256125"/>
            <a:ext cx="285168" cy="0"/>
          </a:xfrm>
          <a:prstGeom prst="line">
            <a:avLst/>
          </a:prstGeom>
          <a:ln w="28575"/>
        </p:spPr>
        <p:style>
          <a:lnRef idx="1">
            <a:schemeClr val="dk1"/>
          </a:lnRef>
          <a:fillRef idx="0">
            <a:schemeClr val="dk1"/>
          </a:fillRef>
          <a:effectRef idx="0">
            <a:schemeClr val="dk1"/>
          </a:effectRef>
          <a:fontRef idx="minor">
            <a:schemeClr val="tx1"/>
          </a:fontRef>
        </p:style>
      </p:cxnSp>
      <p:pic>
        <p:nvPicPr>
          <p:cNvPr id="65" name="Picture 64">
            <a:extLst>
              <a:ext uri="{FF2B5EF4-FFF2-40B4-BE49-F238E27FC236}">
                <a16:creationId xmlns:a16="http://schemas.microsoft.com/office/drawing/2014/main" id="{395F1DA8-C212-DF42-9A4D-27FD91B25A1F}"/>
              </a:ext>
            </a:extLst>
          </p:cNvPr>
          <p:cNvPicPr>
            <a:picLocks noChangeAspect="1"/>
          </p:cNvPicPr>
          <p:nvPr/>
        </p:nvPicPr>
        <p:blipFill rotWithShape="1">
          <a:blip r:embed="rId2">
            <a:extLst>
              <a:ext uri="{28A0092B-C50C-407E-A947-70E740481C1C}">
                <a14:useLocalDpi xmlns:a14="http://schemas.microsoft.com/office/drawing/2010/main" val="0"/>
              </a:ext>
            </a:extLst>
          </a:blip>
          <a:srcRect l="31931" t="67127" r="62676" b="18481"/>
          <a:stretch/>
        </p:blipFill>
        <p:spPr>
          <a:xfrm>
            <a:off x="2402887" y="4263345"/>
            <a:ext cx="223234" cy="539233"/>
          </a:xfrm>
          <a:prstGeom prst="rect">
            <a:avLst/>
          </a:prstGeom>
        </p:spPr>
      </p:pic>
      <p:pic>
        <p:nvPicPr>
          <p:cNvPr id="66" name="Picture 65">
            <a:extLst>
              <a:ext uri="{FF2B5EF4-FFF2-40B4-BE49-F238E27FC236}">
                <a16:creationId xmlns:a16="http://schemas.microsoft.com/office/drawing/2014/main" id="{2CD51ABA-734C-8D45-BE0B-AD18A10DC0B0}"/>
              </a:ext>
            </a:extLst>
          </p:cNvPr>
          <p:cNvPicPr>
            <a:picLocks noChangeAspect="1"/>
          </p:cNvPicPr>
          <p:nvPr/>
        </p:nvPicPr>
        <p:blipFill rotWithShape="1">
          <a:blip r:embed="rId2">
            <a:extLst>
              <a:ext uri="{28A0092B-C50C-407E-A947-70E740481C1C}">
                <a14:useLocalDpi xmlns:a14="http://schemas.microsoft.com/office/drawing/2010/main" val="0"/>
              </a:ext>
            </a:extLst>
          </a:blip>
          <a:srcRect l="66102" t="93062" r="28837" b="1255"/>
          <a:stretch/>
        </p:blipFill>
        <p:spPr>
          <a:xfrm rot="10800000">
            <a:off x="2403536" y="4058419"/>
            <a:ext cx="209464" cy="212929"/>
          </a:xfrm>
          <a:prstGeom prst="rect">
            <a:avLst/>
          </a:prstGeom>
        </p:spPr>
      </p:pic>
      <p:cxnSp>
        <p:nvCxnSpPr>
          <p:cNvPr id="67" name="Straight Connector 66">
            <a:extLst>
              <a:ext uri="{FF2B5EF4-FFF2-40B4-BE49-F238E27FC236}">
                <a16:creationId xmlns:a16="http://schemas.microsoft.com/office/drawing/2014/main" id="{861613CA-54C3-364A-8FF7-3E57ECA64FDD}"/>
              </a:ext>
            </a:extLst>
          </p:cNvPr>
          <p:cNvCxnSpPr>
            <a:cxnSpLocks/>
          </p:cNvCxnSpPr>
          <p:nvPr/>
        </p:nvCxnSpPr>
        <p:spPr>
          <a:xfrm>
            <a:off x="2961611" y="4936575"/>
            <a:ext cx="0" cy="292924"/>
          </a:xfrm>
          <a:prstGeom prst="line">
            <a:avLst/>
          </a:prstGeom>
          <a:ln w="28575"/>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D603C469-F2A2-9C4E-B8D4-CFD4701E34EF}"/>
              </a:ext>
            </a:extLst>
          </p:cNvPr>
          <p:cNvCxnSpPr>
            <a:cxnSpLocks/>
          </p:cNvCxnSpPr>
          <p:nvPr/>
        </p:nvCxnSpPr>
        <p:spPr>
          <a:xfrm>
            <a:off x="2855740" y="3963201"/>
            <a:ext cx="0" cy="292924"/>
          </a:xfrm>
          <a:prstGeom prst="line">
            <a:avLst/>
          </a:prstGeom>
          <a:ln w="28575"/>
        </p:spPr>
        <p:style>
          <a:lnRef idx="1">
            <a:schemeClr val="dk1"/>
          </a:lnRef>
          <a:fillRef idx="0">
            <a:schemeClr val="dk1"/>
          </a:fillRef>
          <a:effectRef idx="0">
            <a:schemeClr val="dk1"/>
          </a:effectRef>
          <a:fontRef idx="minor">
            <a:schemeClr val="tx1"/>
          </a:fontRef>
        </p:style>
      </p:cxnSp>
      <p:sp>
        <p:nvSpPr>
          <p:cNvPr id="69" name="Oval 68">
            <a:extLst>
              <a:ext uri="{FF2B5EF4-FFF2-40B4-BE49-F238E27FC236}">
                <a16:creationId xmlns:a16="http://schemas.microsoft.com/office/drawing/2014/main" id="{2E897B7C-0E58-2242-8787-5DFCDA1DFCB8}"/>
              </a:ext>
            </a:extLst>
          </p:cNvPr>
          <p:cNvSpPr/>
          <p:nvPr/>
        </p:nvSpPr>
        <p:spPr>
          <a:xfrm>
            <a:off x="2815221" y="3880732"/>
            <a:ext cx="82297" cy="8694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D5FAA91C-AD3B-C64E-A892-2011A640C594}"/>
              </a:ext>
            </a:extLst>
          </p:cNvPr>
          <p:cNvSpPr/>
          <p:nvPr/>
        </p:nvSpPr>
        <p:spPr>
          <a:xfrm>
            <a:off x="826895" y="4813219"/>
            <a:ext cx="45719" cy="26387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02623CEC-6D23-5547-8B08-472C4345D9DC}"/>
              </a:ext>
            </a:extLst>
          </p:cNvPr>
          <p:cNvCxnSpPr>
            <a:cxnSpLocks/>
            <a:stCxn id="55" idx="0"/>
          </p:cNvCxnSpPr>
          <p:nvPr/>
        </p:nvCxnSpPr>
        <p:spPr>
          <a:xfrm flipH="1">
            <a:off x="2955559" y="4813219"/>
            <a:ext cx="197602" cy="141908"/>
          </a:xfrm>
          <a:prstGeom prst="line">
            <a:avLst/>
          </a:prstGeom>
          <a:ln w="28575"/>
        </p:spPr>
        <p:style>
          <a:lnRef idx="1">
            <a:schemeClr val="dk1"/>
          </a:lnRef>
          <a:fillRef idx="0">
            <a:schemeClr val="dk1"/>
          </a:fillRef>
          <a:effectRef idx="0">
            <a:schemeClr val="dk1"/>
          </a:effectRef>
          <a:fontRef idx="minor">
            <a:schemeClr val="tx1"/>
          </a:fontRef>
        </p:style>
      </p:cxnSp>
      <p:sp>
        <p:nvSpPr>
          <p:cNvPr id="72" name="TextBox 71">
            <a:extLst>
              <a:ext uri="{FF2B5EF4-FFF2-40B4-BE49-F238E27FC236}">
                <a16:creationId xmlns:a16="http://schemas.microsoft.com/office/drawing/2014/main" id="{0FBC8428-E980-6A45-BF39-C3E4D7A9CBFB}"/>
              </a:ext>
            </a:extLst>
          </p:cNvPr>
          <p:cNvSpPr txBox="1"/>
          <p:nvPr/>
        </p:nvSpPr>
        <p:spPr>
          <a:xfrm>
            <a:off x="68067" y="4531344"/>
            <a:ext cx="923557" cy="369332"/>
          </a:xfrm>
          <a:prstGeom prst="rect">
            <a:avLst/>
          </a:prstGeom>
          <a:noFill/>
        </p:spPr>
        <p:txBody>
          <a:bodyPr wrap="square" rtlCol="0">
            <a:spAutoFit/>
          </a:bodyPr>
          <a:lstStyle/>
          <a:p>
            <a:r>
              <a:rPr lang="en-US" b="1" dirty="0"/>
              <a:t>port 2</a:t>
            </a:r>
          </a:p>
        </p:txBody>
      </p:sp>
      <p:sp>
        <p:nvSpPr>
          <p:cNvPr id="73" name="TextBox 72">
            <a:extLst>
              <a:ext uri="{FF2B5EF4-FFF2-40B4-BE49-F238E27FC236}">
                <a16:creationId xmlns:a16="http://schemas.microsoft.com/office/drawing/2014/main" id="{7BB9C349-C3F3-B940-A614-C4338B615D09}"/>
              </a:ext>
            </a:extLst>
          </p:cNvPr>
          <p:cNvSpPr txBox="1"/>
          <p:nvPr/>
        </p:nvSpPr>
        <p:spPr>
          <a:xfrm>
            <a:off x="2402887" y="5213779"/>
            <a:ext cx="1140917" cy="369332"/>
          </a:xfrm>
          <a:prstGeom prst="rect">
            <a:avLst/>
          </a:prstGeom>
          <a:noFill/>
        </p:spPr>
        <p:txBody>
          <a:bodyPr wrap="square" rtlCol="0">
            <a:spAutoFit/>
          </a:bodyPr>
          <a:lstStyle/>
          <a:p>
            <a:r>
              <a:rPr lang="en-US" b="1" dirty="0" err="1"/>
              <a:t>Σ</a:t>
            </a:r>
            <a:r>
              <a:rPr lang="en-US" b="1" dirty="0"/>
              <a:t>-port 1</a:t>
            </a:r>
          </a:p>
        </p:txBody>
      </p:sp>
      <p:sp>
        <p:nvSpPr>
          <p:cNvPr id="74" name="TextBox 73">
            <a:extLst>
              <a:ext uri="{FF2B5EF4-FFF2-40B4-BE49-F238E27FC236}">
                <a16:creationId xmlns:a16="http://schemas.microsoft.com/office/drawing/2014/main" id="{31F44784-FD3B-D04F-81C9-2064F432702E}"/>
              </a:ext>
            </a:extLst>
          </p:cNvPr>
          <p:cNvSpPr txBox="1"/>
          <p:nvPr/>
        </p:nvSpPr>
        <p:spPr>
          <a:xfrm>
            <a:off x="2504760" y="3557689"/>
            <a:ext cx="1163460" cy="369332"/>
          </a:xfrm>
          <a:prstGeom prst="rect">
            <a:avLst/>
          </a:prstGeom>
          <a:noFill/>
        </p:spPr>
        <p:txBody>
          <a:bodyPr wrap="square" rtlCol="0">
            <a:spAutoFit/>
          </a:bodyPr>
          <a:lstStyle/>
          <a:p>
            <a:r>
              <a:rPr lang="en-US" b="1" dirty="0"/>
              <a:t>port 3</a:t>
            </a:r>
          </a:p>
        </p:txBody>
      </p:sp>
      <p:sp>
        <p:nvSpPr>
          <p:cNvPr id="75" name="Rectangle: Rounded Corners 69">
            <a:extLst>
              <a:ext uri="{FF2B5EF4-FFF2-40B4-BE49-F238E27FC236}">
                <a16:creationId xmlns:a16="http://schemas.microsoft.com/office/drawing/2014/main" id="{DEF59442-D486-A84A-96D5-19D03EAC4E97}"/>
              </a:ext>
            </a:extLst>
          </p:cNvPr>
          <p:cNvSpPr/>
          <p:nvPr/>
        </p:nvSpPr>
        <p:spPr>
          <a:xfrm>
            <a:off x="980414" y="4758691"/>
            <a:ext cx="741202" cy="365840"/>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ular Callout 28">
            <a:extLst>
              <a:ext uri="{FF2B5EF4-FFF2-40B4-BE49-F238E27FC236}">
                <a16:creationId xmlns:a16="http://schemas.microsoft.com/office/drawing/2014/main" id="{FC2A45A3-42C7-9640-A819-EC2CD8C51166}"/>
              </a:ext>
            </a:extLst>
          </p:cNvPr>
          <p:cNvSpPr/>
          <p:nvPr/>
        </p:nvSpPr>
        <p:spPr>
          <a:xfrm>
            <a:off x="1010119" y="4237146"/>
            <a:ext cx="1302110" cy="283637"/>
          </a:xfrm>
          <a:prstGeom prst="wedgeRectCallout">
            <a:avLst>
              <a:gd name="adj1" fmla="val -4704"/>
              <a:gd name="adj2" fmla="val 109536"/>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a:t>Ferrite beads</a:t>
            </a:r>
          </a:p>
        </p:txBody>
      </p:sp>
      <mc:AlternateContent xmlns:mc="http://schemas.openxmlformats.org/markup-compatibility/2006">
        <mc:Choice xmlns:a14="http://schemas.microsoft.com/office/drawing/2010/main" Requires="a14">
          <p:sp>
            <p:nvSpPr>
              <p:cNvPr id="77" name="Rectangular Callout 28">
                <a:extLst>
                  <a:ext uri="{FF2B5EF4-FFF2-40B4-BE49-F238E27FC236}">
                    <a16:creationId xmlns:a16="http://schemas.microsoft.com/office/drawing/2014/main" id="{6615557A-C738-804D-8E97-C5C2429EDCBA}"/>
                  </a:ext>
                </a:extLst>
              </p:cNvPr>
              <p:cNvSpPr/>
              <p:nvPr/>
            </p:nvSpPr>
            <p:spPr>
              <a:xfrm>
                <a:off x="653745" y="5488352"/>
                <a:ext cx="1751721" cy="586868"/>
              </a:xfrm>
              <a:prstGeom prst="wedgeRectCallout">
                <a:avLst>
                  <a:gd name="adj1" fmla="val 52074"/>
                  <a:gd name="adj2" fmla="val -104993"/>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a:t>~</a:t>
                </a:r>
                <a14:m>
                  <m:oMath xmlns:m="http://schemas.openxmlformats.org/officeDocument/2006/math">
                    <m:f>
                      <m:fPr>
                        <m:type m:val="skw"/>
                        <m:ctrlPr>
                          <a:rPr lang="en-GB" sz="1400" b="1" i="1" smtClean="0">
                            <a:latin typeface="Cambria Math" panose="02040503050406030204" pitchFamily="18" charset="0"/>
                          </a:rPr>
                        </m:ctrlPr>
                      </m:fPr>
                      <m:num>
                        <m:r>
                          <a:rPr lang="en-GB" sz="1400" b="1" i="1" smtClean="0">
                            <a:latin typeface="Cambria Math" panose="02040503050406030204" pitchFamily="18" charset="0"/>
                            <a:ea typeface="Cambria Math" panose="02040503050406030204" pitchFamily="18" charset="0"/>
                          </a:rPr>
                          <m:t>𝝀</m:t>
                        </m:r>
                      </m:num>
                      <m:den>
                        <m:r>
                          <a:rPr lang="en-US" sz="1400" b="1" i="1" smtClean="0">
                            <a:latin typeface="Cambria Math" panose="02040503050406030204" pitchFamily="18" charset="0"/>
                          </a:rPr>
                          <m:t>𝟒</m:t>
                        </m:r>
                      </m:den>
                    </m:f>
                  </m:oMath>
                </a14:m>
                <a:r>
                  <a:rPr lang="en-GB" sz="1400" b="1" dirty="0"/>
                  <a:t> coaxial cable @ 500 MHz</a:t>
                </a:r>
              </a:p>
            </p:txBody>
          </p:sp>
        </mc:Choice>
        <mc:Fallback>
          <p:sp>
            <p:nvSpPr>
              <p:cNvPr id="77" name="Rectangular Callout 28">
                <a:extLst>
                  <a:ext uri="{FF2B5EF4-FFF2-40B4-BE49-F238E27FC236}">
                    <a16:creationId xmlns:a16="http://schemas.microsoft.com/office/drawing/2014/main" id="{6615557A-C738-804D-8E97-C5C2429EDCBA}"/>
                  </a:ext>
                </a:extLst>
              </p:cNvPr>
              <p:cNvSpPr>
                <a:spLocks noRot="1" noChangeAspect="1" noMove="1" noResize="1" noEditPoints="1" noAdjustHandles="1" noChangeArrowheads="1" noChangeShapeType="1" noTextEdit="1"/>
              </p:cNvSpPr>
              <p:nvPr/>
            </p:nvSpPr>
            <p:spPr>
              <a:xfrm>
                <a:off x="653745" y="5488352"/>
                <a:ext cx="1751721" cy="586868"/>
              </a:xfrm>
              <a:prstGeom prst="wedgeRectCallout">
                <a:avLst>
                  <a:gd name="adj1" fmla="val 52074"/>
                  <a:gd name="adj2" fmla="val -104993"/>
                </a:avLst>
              </a:prstGeom>
              <a:blipFill>
                <a:blip r:embed="rId3"/>
                <a:stretch>
                  <a:fillRect l="-699" b="-28378"/>
                </a:stretch>
              </a:blipFill>
              <a:ln>
                <a:solidFill>
                  <a:schemeClr val="tx1"/>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8" name="Rectangular Callout 28">
                <a:extLst>
                  <a:ext uri="{FF2B5EF4-FFF2-40B4-BE49-F238E27FC236}">
                    <a16:creationId xmlns:a16="http://schemas.microsoft.com/office/drawing/2014/main" id="{8554DCE3-C1AD-2241-A61B-CDCACA250541}"/>
                  </a:ext>
                </a:extLst>
              </p:cNvPr>
              <p:cNvSpPr/>
              <p:nvPr/>
            </p:nvSpPr>
            <p:spPr>
              <a:xfrm>
                <a:off x="3418160" y="5486806"/>
                <a:ext cx="1722188" cy="586868"/>
              </a:xfrm>
              <a:prstGeom prst="wedgeRectCallout">
                <a:avLst>
                  <a:gd name="adj1" fmla="val -46728"/>
                  <a:gd name="adj2" fmla="val -101747"/>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a:t>~</a:t>
                </a:r>
                <a14:m>
                  <m:oMath xmlns:m="http://schemas.openxmlformats.org/officeDocument/2006/math">
                    <m:f>
                      <m:fPr>
                        <m:type m:val="skw"/>
                        <m:ctrlPr>
                          <a:rPr lang="en-GB" sz="1400" b="1" i="1" smtClean="0">
                            <a:latin typeface="Cambria Math" panose="02040503050406030204" pitchFamily="18" charset="0"/>
                          </a:rPr>
                        </m:ctrlPr>
                      </m:fPr>
                      <m:num>
                        <m:r>
                          <a:rPr lang="en-GB" sz="1400" b="1" i="1" smtClean="0">
                            <a:latin typeface="Cambria Math" panose="02040503050406030204" pitchFamily="18" charset="0"/>
                            <a:ea typeface="Cambria Math" panose="02040503050406030204" pitchFamily="18" charset="0"/>
                          </a:rPr>
                          <m:t>𝝀</m:t>
                        </m:r>
                      </m:num>
                      <m:den>
                        <m:r>
                          <a:rPr lang="en-US" sz="1400" b="1" i="1" smtClean="0">
                            <a:latin typeface="Cambria Math" panose="02040503050406030204" pitchFamily="18" charset="0"/>
                          </a:rPr>
                          <m:t>𝟒</m:t>
                        </m:r>
                      </m:den>
                    </m:f>
                  </m:oMath>
                </a14:m>
                <a:r>
                  <a:rPr lang="en-GB" sz="1400" b="1" dirty="0"/>
                  <a:t> coaxial cable @ 500 MHz</a:t>
                </a:r>
              </a:p>
            </p:txBody>
          </p:sp>
        </mc:Choice>
        <mc:Fallback>
          <p:sp>
            <p:nvSpPr>
              <p:cNvPr id="78" name="Rectangular Callout 28">
                <a:extLst>
                  <a:ext uri="{FF2B5EF4-FFF2-40B4-BE49-F238E27FC236}">
                    <a16:creationId xmlns:a16="http://schemas.microsoft.com/office/drawing/2014/main" id="{8554DCE3-C1AD-2241-A61B-CDCACA250541}"/>
                  </a:ext>
                </a:extLst>
              </p:cNvPr>
              <p:cNvSpPr>
                <a:spLocks noRot="1" noChangeAspect="1" noMove="1" noResize="1" noEditPoints="1" noAdjustHandles="1" noChangeArrowheads="1" noChangeShapeType="1" noTextEdit="1"/>
              </p:cNvSpPr>
              <p:nvPr/>
            </p:nvSpPr>
            <p:spPr>
              <a:xfrm>
                <a:off x="3418160" y="5486806"/>
                <a:ext cx="1722188" cy="586868"/>
              </a:xfrm>
              <a:prstGeom prst="wedgeRectCallout">
                <a:avLst>
                  <a:gd name="adj1" fmla="val -46728"/>
                  <a:gd name="adj2" fmla="val -101747"/>
                </a:avLst>
              </a:prstGeom>
              <a:blipFill>
                <a:blip r:embed="rId4"/>
                <a:stretch>
                  <a:fillRect l="-1439" r="-719" b="-29167"/>
                </a:stretch>
              </a:blipFill>
              <a:ln>
                <a:solidFill>
                  <a:schemeClr val="tx1"/>
                </a:solidFill>
              </a:ln>
            </p:spPr>
            <p:txBody>
              <a:bodyPr/>
              <a:lstStyle/>
              <a:p>
                <a:r>
                  <a:rPr lang="en-US">
                    <a:noFill/>
                  </a:rPr>
                  <a:t> </a:t>
                </a:r>
              </a:p>
            </p:txBody>
          </p:sp>
        </mc:Fallback>
      </mc:AlternateContent>
      <p:sp>
        <p:nvSpPr>
          <p:cNvPr id="79" name="Rectangle: Rounded Corners 75">
            <a:extLst>
              <a:ext uri="{FF2B5EF4-FFF2-40B4-BE49-F238E27FC236}">
                <a16:creationId xmlns:a16="http://schemas.microsoft.com/office/drawing/2014/main" id="{68D06D5E-24EF-C74E-8A40-2F1684A39D5C}"/>
              </a:ext>
            </a:extLst>
          </p:cNvPr>
          <p:cNvSpPr/>
          <p:nvPr/>
        </p:nvSpPr>
        <p:spPr>
          <a:xfrm>
            <a:off x="1738705" y="4760437"/>
            <a:ext cx="741202" cy="365840"/>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6">
            <a:extLst>
              <a:ext uri="{FF2B5EF4-FFF2-40B4-BE49-F238E27FC236}">
                <a16:creationId xmlns:a16="http://schemas.microsoft.com/office/drawing/2014/main" id="{BFDCCD3A-FC89-5E4C-A1BD-5EC8A4A45E63}"/>
              </a:ext>
            </a:extLst>
          </p:cNvPr>
          <p:cNvSpPr/>
          <p:nvPr/>
        </p:nvSpPr>
        <p:spPr>
          <a:xfrm>
            <a:off x="3410658" y="4759764"/>
            <a:ext cx="741202" cy="365840"/>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77">
            <a:extLst>
              <a:ext uri="{FF2B5EF4-FFF2-40B4-BE49-F238E27FC236}">
                <a16:creationId xmlns:a16="http://schemas.microsoft.com/office/drawing/2014/main" id="{7ED7A779-41DD-4E44-9007-53B22AEB727C}"/>
              </a:ext>
            </a:extLst>
          </p:cNvPr>
          <p:cNvSpPr/>
          <p:nvPr/>
        </p:nvSpPr>
        <p:spPr>
          <a:xfrm>
            <a:off x="4169384" y="4764324"/>
            <a:ext cx="741202" cy="365840"/>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ular Callout 28">
            <a:extLst>
              <a:ext uri="{FF2B5EF4-FFF2-40B4-BE49-F238E27FC236}">
                <a16:creationId xmlns:a16="http://schemas.microsoft.com/office/drawing/2014/main" id="{A4321C42-621F-3A45-B3B2-893B02743FF9}"/>
              </a:ext>
            </a:extLst>
          </p:cNvPr>
          <p:cNvSpPr/>
          <p:nvPr/>
        </p:nvSpPr>
        <p:spPr>
          <a:xfrm>
            <a:off x="3611875" y="4235505"/>
            <a:ext cx="1302110" cy="283637"/>
          </a:xfrm>
          <a:prstGeom prst="wedgeRectCallout">
            <a:avLst>
              <a:gd name="adj1" fmla="val 4167"/>
              <a:gd name="adj2" fmla="val 106143"/>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a:t>Ferrite beads</a:t>
            </a:r>
          </a:p>
        </p:txBody>
      </p:sp>
      <p:pic>
        <p:nvPicPr>
          <p:cNvPr id="84" name="Picture 83">
            <a:extLst>
              <a:ext uri="{FF2B5EF4-FFF2-40B4-BE49-F238E27FC236}">
                <a16:creationId xmlns:a16="http://schemas.microsoft.com/office/drawing/2014/main" id="{4C07A001-0F75-3842-A6F3-6D72A6CBE56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37557" y="1941451"/>
            <a:ext cx="5280826" cy="1444866"/>
          </a:xfrm>
          <a:prstGeom prst="rect">
            <a:avLst/>
          </a:prstGeom>
        </p:spPr>
      </p:pic>
      <p:pic>
        <p:nvPicPr>
          <p:cNvPr id="85" name="Picture 84">
            <a:extLst>
              <a:ext uri="{FF2B5EF4-FFF2-40B4-BE49-F238E27FC236}">
                <a16:creationId xmlns:a16="http://schemas.microsoft.com/office/drawing/2014/main" id="{77679AE2-E8D8-4A4E-BA18-7BC83701BABA}"/>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43628" t="30317" r="37702" b="44709"/>
          <a:stretch/>
        </p:blipFill>
        <p:spPr>
          <a:xfrm rot="10800000">
            <a:off x="1333421" y="1031577"/>
            <a:ext cx="1227410" cy="1231369"/>
          </a:xfrm>
          <a:prstGeom prst="rect">
            <a:avLst/>
          </a:prstGeom>
        </p:spPr>
      </p:pic>
      <p:sp>
        <p:nvSpPr>
          <p:cNvPr id="86" name="Rectangle: Rounded Corners 10">
            <a:extLst>
              <a:ext uri="{FF2B5EF4-FFF2-40B4-BE49-F238E27FC236}">
                <a16:creationId xmlns:a16="http://schemas.microsoft.com/office/drawing/2014/main" id="{C6637641-FF2D-DA4E-9072-D597A5CF1182}"/>
              </a:ext>
            </a:extLst>
          </p:cNvPr>
          <p:cNvSpPr/>
          <p:nvPr/>
        </p:nvSpPr>
        <p:spPr>
          <a:xfrm>
            <a:off x="1326603" y="1031578"/>
            <a:ext cx="1227410" cy="1231370"/>
          </a:xfrm>
          <a:prstGeom prst="roundRect">
            <a:avLst>
              <a:gd name="adj" fmla="val 8711"/>
            </a:avLst>
          </a:prstGeom>
          <a:noFill/>
          <a:ln w="762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Rounded Corners 13">
            <a:extLst>
              <a:ext uri="{FF2B5EF4-FFF2-40B4-BE49-F238E27FC236}">
                <a16:creationId xmlns:a16="http://schemas.microsoft.com/office/drawing/2014/main" id="{37AA69CB-4FC4-5347-88BF-3ECA7873A5D8}"/>
              </a:ext>
            </a:extLst>
          </p:cNvPr>
          <p:cNvSpPr/>
          <p:nvPr/>
        </p:nvSpPr>
        <p:spPr>
          <a:xfrm>
            <a:off x="3358055" y="2124869"/>
            <a:ext cx="620329" cy="532960"/>
          </a:xfrm>
          <a:prstGeom prst="roundRect">
            <a:avLst>
              <a:gd name="adj" fmla="val 8711"/>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Straight Connector 87">
            <a:extLst>
              <a:ext uri="{FF2B5EF4-FFF2-40B4-BE49-F238E27FC236}">
                <a16:creationId xmlns:a16="http://schemas.microsoft.com/office/drawing/2014/main" id="{E641E5F8-3195-3E42-ADB2-AE53EB847054}"/>
              </a:ext>
            </a:extLst>
          </p:cNvPr>
          <p:cNvCxnSpPr>
            <a:cxnSpLocks/>
            <a:stCxn id="87" idx="0"/>
          </p:cNvCxnSpPr>
          <p:nvPr/>
        </p:nvCxnSpPr>
        <p:spPr>
          <a:xfrm flipH="1" flipV="1">
            <a:off x="2540543" y="1064423"/>
            <a:ext cx="1127677" cy="1060446"/>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1FD199B2-85C0-D847-8653-3ABACC594A2C}"/>
              </a:ext>
            </a:extLst>
          </p:cNvPr>
          <p:cNvCxnSpPr>
            <a:cxnSpLocks/>
            <a:stCxn id="87" idx="1"/>
            <a:endCxn id="86" idx="2"/>
          </p:cNvCxnSpPr>
          <p:nvPr/>
        </p:nvCxnSpPr>
        <p:spPr>
          <a:xfrm flipH="1" flipV="1">
            <a:off x="1940308" y="2262948"/>
            <a:ext cx="1417747" cy="128401"/>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92" name="Oval 91">
            <a:extLst>
              <a:ext uri="{FF2B5EF4-FFF2-40B4-BE49-F238E27FC236}">
                <a16:creationId xmlns:a16="http://schemas.microsoft.com/office/drawing/2014/main" id="{58614871-C923-2048-A316-88044F78D510}"/>
              </a:ext>
            </a:extLst>
          </p:cNvPr>
          <p:cNvSpPr/>
          <p:nvPr/>
        </p:nvSpPr>
        <p:spPr>
          <a:xfrm>
            <a:off x="2920291" y="4904029"/>
            <a:ext cx="82297" cy="86943"/>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a:extLst>
              <a:ext uri="{FF2B5EF4-FFF2-40B4-BE49-F238E27FC236}">
                <a16:creationId xmlns:a16="http://schemas.microsoft.com/office/drawing/2014/main" id="{E7DBB6C2-FD96-6246-B899-9D9DEBD98A95}"/>
              </a:ext>
            </a:extLst>
          </p:cNvPr>
          <p:cNvPicPr>
            <a:picLocks noChangeAspect="1"/>
          </p:cNvPicPr>
          <p:nvPr/>
        </p:nvPicPr>
        <p:blipFill rotWithShape="1">
          <a:blip r:embed="rId7">
            <a:extLst>
              <a:ext uri="{28A0092B-C50C-407E-A947-70E740481C1C}">
                <a14:useLocalDpi xmlns:a14="http://schemas.microsoft.com/office/drawing/2010/main" val="0"/>
              </a:ext>
            </a:extLst>
          </a:blip>
          <a:srcRect l="8393" r="51400"/>
          <a:stretch/>
        </p:blipFill>
        <p:spPr>
          <a:xfrm>
            <a:off x="6492106" y="961504"/>
            <a:ext cx="2458063" cy="2596185"/>
          </a:xfrm>
          <a:prstGeom prst="rect">
            <a:avLst/>
          </a:prstGeom>
        </p:spPr>
      </p:pic>
      <p:pic>
        <p:nvPicPr>
          <p:cNvPr id="101" name="Picture 100">
            <a:extLst>
              <a:ext uri="{FF2B5EF4-FFF2-40B4-BE49-F238E27FC236}">
                <a16:creationId xmlns:a16="http://schemas.microsoft.com/office/drawing/2014/main" id="{EF9A3E4A-3ABB-B746-92BD-C2279310EF6D}"/>
              </a:ext>
            </a:extLst>
          </p:cNvPr>
          <p:cNvPicPr>
            <a:picLocks noChangeAspect="1"/>
          </p:cNvPicPr>
          <p:nvPr/>
        </p:nvPicPr>
        <p:blipFill rotWithShape="1">
          <a:blip r:embed="rId7">
            <a:extLst>
              <a:ext uri="{28A0092B-C50C-407E-A947-70E740481C1C}">
                <a14:useLocalDpi xmlns:a14="http://schemas.microsoft.com/office/drawing/2010/main" val="0"/>
              </a:ext>
            </a:extLst>
          </a:blip>
          <a:srcRect l="51989" r="8031"/>
          <a:stretch/>
        </p:blipFill>
        <p:spPr>
          <a:xfrm>
            <a:off x="6492106" y="3668970"/>
            <a:ext cx="2384922" cy="2533335"/>
          </a:xfrm>
          <a:prstGeom prst="rect">
            <a:avLst/>
          </a:prstGeom>
        </p:spPr>
      </p:pic>
      <p:sp>
        <p:nvSpPr>
          <p:cNvPr id="3" name="Content Placeholder 2">
            <a:extLst>
              <a:ext uri="{FF2B5EF4-FFF2-40B4-BE49-F238E27FC236}">
                <a16:creationId xmlns:a16="http://schemas.microsoft.com/office/drawing/2014/main" id="{FE91D81F-321A-7F45-967C-F7E3023C4B58}"/>
              </a:ext>
            </a:extLst>
          </p:cNvPr>
          <p:cNvSpPr>
            <a:spLocks noGrp="1"/>
          </p:cNvSpPr>
          <p:nvPr>
            <p:ph idx="1"/>
          </p:nvPr>
        </p:nvSpPr>
        <p:spPr>
          <a:xfrm>
            <a:off x="3326899" y="1064423"/>
            <a:ext cx="3510996" cy="1156149"/>
          </a:xfrm>
        </p:spPr>
        <p:txBody>
          <a:bodyPr lIns="90000">
            <a:normAutofit fontScale="62500" lnSpcReduction="20000"/>
          </a:bodyPr>
          <a:lstStyle/>
          <a:p>
            <a:r>
              <a:rPr lang="en-US" dirty="0"/>
              <a:t>~6 dB insertion loss</a:t>
            </a:r>
          </a:p>
          <a:p>
            <a:r>
              <a:rPr lang="en-US" dirty="0"/>
              <a:t>10 W CW power handling</a:t>
            </a:r>
          </a:p>
          <a:p>
            <a:r>
              <a:rPr lang="en-US" dirty="0"/>
              <a:t>40 dB isolation @ 2 GHz</a:t>
            </a:r>
          </a:p>
          <a:p>
            <a:r>
              <a:rPr lang="en-US" dirty="0"/>
              <a:t>±0.4 dB amplitude, ±4</a:t>
            </a:r>
            <a:r>
              <a:rPr lang="en-US" baseline="30000" dirty="0"/>
              <a:t>0</a:t>
            </a:r>
            <a:r>
              <a:rPr lang="en-US" dirty="0"/>
              <a:t> phase balance</a:t>
            </a:r>
          </a:p>
          <a:p>
            <a:pPr lvl="1"/>
            <a:r>
              <a:rPr lang="en-US" dirty="0"/>
              <a:t>in the range 10-5000 MHz</a:t>
            </a:r>
          </a:p>
        </p:txBody>
      </p:sp>
    </p:spTree>
    <p:extLst>
      <p:ext uri="{BB962C8B-B14F-4D97-AF65-F5344CB8AC3E}">
        <p14:creationId xmlns:p14="http://schemas.microsoft.com/office/powerpoint/2010/main" val="3473428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928B7-01C9-9548-9CE9-6EADCD054E92}"/>
              </a:ext>
            </a:extLst>
          </p:cNvPr>
          <p:cNvSpPr>
            <a:spLocks noGrp="1"/>
          </p:cNvSpPr>
          <p:nvPr>
            <p:ph type="title"/>
          </p:nvPr>
        </p:nvSpPr>
        <p:spPr/>
        <p:txBody>
          <a:bodyPr/>
          <a:lstStyle/>
          <a:p>
            <a:r>
              <a:rPr lang="en-US" dirty="0"/>
              <a:t>RF FIR Filter Theory</a:t>
            </a:r>
          </a:p>
        </p:txBody>
      </p:sp>
      <p:sp>
        <p:nvSpPr>
          <p:cNvPr id="3" name="Content Placeholder 2">
            <a:extLst>
              <a:ext uri="{FF2B5EF4-FFF2-40B4-BE49-F238E27FC236}">
                <a16:creationId xmlns:a16="http://schemas.microsoft.com/office/drawing/2014/main" id="{D4F1DFFA-19F9-434A-85A2-2F9657CB952E}"/>
              </a:ext>
            </a:extLst>
          </p:cNvPr>
          <p:cNvSpPr>
            <a:spLocks noGrp="1"/>
          </p:cNvSpPr>
          <p:nvPr>
            <p:ph idx="1"/>
          </p:nvPr>
        </p:nvSpPr>
        <p:spPr>
          <a:xfrm>
            <a:off x="466240" y="1239915"/>
            <a:ext cx="4028950" cy="1459389"/>
          </a:xfrm>
        </p:spPr>
        <p:txBody>
          <a:bodyPr/>
          <a:lstStyle/>
          <a:p>
            <a:r>
              <a:rPr lang="en-US" dirty="0"/>
              <a:t>4x 2 ns delays:</a:t>
            </a:r>
          </a:p>
          <a:p>
            <a:pPr lvl="1"/>
            <a:r>
              <a:rPr lang="en-US" dirty="0"/>
              <a:t>maxima at: n x 500 MHz</a:t>
            </a:r>
          </a:p>
        </p:txBody>
      </p:sp>
      <p:pic>
        <p:nvPicPr>
          <p:cNvPr id="4" name="Picture 2" descr="https://upload.wikimedia.org/wikipedia/commons/thumb/9/9b/FIR_Filter.svg/1000px-FIR_Filter.svg.png">
            <a:extLst>
              <a:ext uri="{FF2B5EF4-FFF2-40B4-BE49-F238E27FC236}">
                <a16:creationId xmlns:a16="http://schemas.microsoft.com/office/drawing/2014/main" id="{F936A34C-96D4-1D45-82DC-0B2905C6AE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3201" y="944943"/>
            <a:ext cx="4047060" cy="186164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4790FC50-E15D-694D-86DA-21285BBABD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235" y="3083258"/>
            <a:ext cx="4138396" cy="3103797"/>
          </a:xfrm>
          <a:prstGeom prst="rect">
            <a:avLst/>
          </a:prstGeom>
        </p:spPr>
      </p:pic>
      <p:sp>
        <p:nvSpPr>
          <p:cNvPr id="6" name="TextBox 5">
            <a:extLst>
              <a:ext uri="{FF2B5EF4-FFF2-40B4-BE49-F238E27FC236}">
                <a16:creationId xmlns:a16="http://schemas.microsoft.com/office/drawing/2014/main" id="{0F32501A-9027-064C-A8A9-17EA32ECE3C5}"/>
              </a:ext>
            </a:extLst>
          </p:cNvPr>
          <p:cNvSpPr txBox="1"/>
          <p:nvPr/>
        </p:nvSpPr>
        <p:spPr>
          <a:xfrm>
            <a:off x="731500" y="2806591"/>
            <a:ext cx="3399182" cy="369332"/>
          </a:xfrm>
          <a:prstGeom prst="rect">
            <a:avLst/>
          </a:prstGeom>
          <a:noFill/>
        </p:spPr>
        <p:txBody>
          <a:bodyPr wrap="square" rtlCol="0">
            <a:spAutoFit/>
          </a:bodyPr>
          <a:lstStyle/>
          <a:p>
            <a:r>
              <a:rPr lang="en-US" dirty="0"/>
              <a:t>Ideal filter impulse response</a:t>
            </a:r>
          </a:p>
        </p:txBody>
      </p:sp>
      <p:pic>
        <p:nvPicPr>
          <p:cNvPr id="7" name="Picture 6">
            <a:extLst>
              <a:ext uri="{FF2B5EF4-FFF2-40B4-BE49-F238E27FC236}">
                <a16:creationId xmlns:a16="http://schemas.microsoft.com/office/drawing/2014/main" id="{4BF7A310-6DEC-7648-8ABD-B717EC40C1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7760" y="3057679"/>
            <a:ext cx="4172501" cy="3129376"/>
          </a:xfrm>
          <a:prstGeom prst="rect">
            <a:avLst/>
          </a:prstGeom>
        </p:spPr>
      </p:pic>
      <p:sp>
        <p:nvSpPr>
          <p:cNvPr id="8" name="TextBox 7">
            <a:extLst>
              <a:ext uri="{FF2B5EF4-FFF2-40B4-BE49-F238E27FC236}">
                <a16:creationId xmlns:a16="http://schemas.microsoft.com/office/drawing/2014/main" id="{B0235EAD-3A71-9B44-8914-C47EC0E6AE0B}"/>
              </a:ext>
            </a:extLst>
          </p:cNvPr>
          <p:cNvSpPr txBox="1"/>
          <p:nvPr/>
        </p:nvSpPr>
        <p:spPr>
          <a:xfrm>
            <a:off x="5067140" y="2806591"/>
            <a:ext cx="3399182" cy="369332"/>
          </a:xfrm>
          <a:prstGeom prst="rect">
            <a:avLst/>
          </a:prstGeom>
          <a:noFill/>
        </p:spPr>
        <p:txBody>
          <a:bodyPr wrap="square" rtlCol="0">
            <a:spAutoFit/>
          </a:bodyPr>
          <a:lstStyle/>
          <a:p>
            <a:r>
              <a:rPr lang="en-US" dirty="0"/>
              <a:t>Ideal filter transfer function</a:t>
            </a:r>
          </a:p>
        </p:txBody>
      </p:sp>
    </p:spTree>
    <p:extLst>
      <p:ext uri="{BB962C8B-B14F-4D97-AF65-F5344CB8AC3E}">
        <p14:creationId xmlns:p14="http://schemas.microsoft.com/office/powerpoint/2010/main" val="3640971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00C27-2929-A44A-B63E-CAEAEB8E8ACE}"/>
              </a:ext>
            </a:extLst>
          </p:cNvPr>
          <p:cNvSpPr>
            <a:spLocks noGrp="1"/>
          </p:cNvSpPr>
          <p:nvPr>
            <p:ph type="title"/>
          </p:nvPr>
        </p:nvSpPr>
        <p:spPr/>
        <p:txBody>
          <a:bodyPr/>
          <a:lstStyle/>
          <a:p>
            <a:r>
              <a:rPr lang="en-US" dirty="0"/>
              <a:t>High Isolation Power Combiner</a:t>
            </a:r>
          </a:p>
        </p:txBody>
      </p:sp>
      <p:pic>
        <p:nvPicPr>
          <p:cNvPr id="40" name="Picture 39">
            <a:extLst>
              <a:ext uri="{FF2B5EF4-FFF2-40B4-BE49-F238E27FC236}">
                <a16:creationId xmlns:a16="http://schemas.microsoft.com/office/drawing/2014/main" id="{A3FC0A50-30A2-E84E-A21E-999C3EE203A4}"/>
              </a:ext>
            </a:extLst>
          </p:cNvPr>
          <p:cNvPicPr>
            <a:picLocks noChangeAspect="1"/>
          </p:cNvPicPr>
          <p:nvPr/>
        </p:nvPicPr>
        <p:blipFill>
          <a:blip r:embed="rId2"/>
          <a:stretch>
            <a:fillRect/>
          </a:stretch>
        </p:blipFill>
        <p:spPr>
          <a:xfrm>
            <a:off x="5387237" y="1201510"/>
            <a:ext cx="3653408" cy="3125458"/>
          </a:xfrm>
          <a:prstGeom prst="rect">
            <a:avLst/>
          </a:prstGeom>
        </p:spPr>
      </p:pic>
      <p:pic>
        <p:nvPicPr>
          <p:cNvPr id="42" name="Picture 41">
            <a:extLst>
              <a:ext uri="{FF2B5EF4-FFF2-40B4-BE49-F238E27FC236}">
                <a16:creationId xmlns:a16="http://schemas.microsoft.com/office/drawing/2014/main" id="{4C1B53F6-4E5E-6044-8810-6AB1DBC0EB04}"/>
              </a:ext>
            </a:extLst>
          </p:cNvPr>
          <p:cNvPicPr>
            <a:picLocks noChangeAspect="1"/>
          </p:cNvPicPr>
          <p:nvPr/>
        </p:nvPicPr>
        <p:blipFill>
          <a:blip r:embed="rId3"/>
          <a:stretch>
            <a:fillRect/>
          </a:stretch>
        </p:blipFill>
        <p:spPr>
          <a:xfrm>
            <a:off x="5340100" y="4442091"/>
            <a:ext cx="3803900" cy="1574392"/>
          </a:xfrm>
          <a:prstGeom prst="rect">
            <a:avLst/>
          </a:prstGeom>
        </p:spPr>
      </p:pic>
      <p:pic>
        <p:nvPicPr>
          <p:cNvPr id="43" name="Picture 42">
            <a:extLst>
              <a:ext uri="{FF2B5EF4-FFF2-40B4-BE49-F238E27FC236}">
                <a16:creationId xmlns:a16="http://schemas.microsoft.com/office/drawing/2014/main" id="{36BB894E-AF3F-2A42-AAB3-5CE97A6C8E2F}"/>
              </a:ext>
            </a:extLst>
          </p:cNvPr>
          <p:cNvPicPr>
            <a:picLocks noChangeAspect="1"/>
          </p:cNvPicPr>
          <p:nvPr/>
        </p:nvPicPr>
        <p:blipFill>
          <a:blip r:embed="rId4"/>
          <a:stretch>
            <a:fillRect/>
          </a:stretch>
        </p:blipFill>
        <p:spPr>
          <a:xfrm>
            <a:off x="117020" y="1086295"/>
            <a:ext cx="3433541" cy="2571125"/>
          </a:xfrm>
          <a:prstGeom prst="rect">
            <a:avLst/>
          </a:prstGeom>
        </p:spPr>
      </p:pic>
      <p:pic>
        <p:nvPicPr>
          <p:cNvPr id="44" name="Picture 43">
            <a:extLst>
              <a:ext uri="{FF2B5EF4-FFF2-40B4-BE49-F238E27FC236}">
                <a16:creationId xmlns:a16="http://schemas.microsoft.com/office/drawing/2014/main" id="{CC53983D-D2C4-DF42-8E80-678CB01687A5}"/>
              </a:ext>
            </a:extLst>
          </p:cNvPr>
          <p:cNvPicPr>
            <a:picLocks noChangeAspect="1"/>
          </p:cNvPicPr>
          <p:nvPr/>
        </p:nvPicPr>
        <p:blipFill>
          <a:blip r:embed="rId5"/>
          <a:stretch>
            <a:fillRect/>
          </a:stretch>
        </p:blipFill>
        <p:spPr>
          <a:xfrm>
            <a:off x="117020" y="3672436"/>
            <a:ext cx="3433541" cy="2579111"/>
          </a:xfrm>
          <a:prstGeom prst="rect">
            <a:avLst/>
          </a:prstGeom>
        </p:spPr>
      </p:pic>
      <p:pic>
        <p:nvPicPr>
          <p:cNvPr id="39" name="Content Placeholder 4">
            <a:extLst>
              <a:ext uri="{FF2B5EF4-FFF2-40B4-BE49-F238E27FC236}">
                <a16:creationId xmlns:a16="http://schemas.microsoft.com/office/drawing/2014/main" id="{E78B0DA4-6BF0-9B40-B7EF-78464C9308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76659" y="2958968"/>
            <a:ext cx="2057951" cy="2276724"/>
          </a:xfrm>
          <a:prstGeom prst="rect">
            <a:avLst/>
          </a:prstGeom>
        </p:spPr>
      </p:pic>
      <p:sp>
        <p:nvSpPr>
          <p:cNvPr id="46" name="TextBox 45">
            <a:extLst>
              <a:ext uri="{FF2B5EF4-FFF2-40B4-BE49-F238E27FC236}">
                <a16:creationId xmlns:a16="http://schemas.microsoft.com/office/drawing/2014/main" id="{F76F5E0A-A3DC-F148-A40A-33227B0575E1}"/>
              </a:ext>
            </a:extLst>
          </p:cNvPr>
          <p:cNvSpPr txBox="1"/>
          <p:nvPr/>
        </p:nvSpPr>
        <p:spPr>
          <a:xfrm>
            <a:off x="3276659" y="2573095"/>
            <a:ext cx="1961147" cy="369332"/>
          </a:xfrm>
          <a:prstGeom prst="rect">
            <a:avLst/>
          </a:prstGeom>
          <a:noFill/>
        </p:spPr>
        <p:txBody>
          <a:bodyPr wrap="square" rtlCol="0">
            <a:spAutoFit/>
          </a:bodyPr>
          <a:lstStyle/>
          <a:p>
            <a:r>
              <a:rPr lang="en-US" dirty="0"/>
              <a:t>Prototype design</a:t>
            </a:r>
          </a:p>
        </p:txBody>
      </p:sp>
      <p:sp>
        <p:nvSpPr>
          <p:cNvPr id="47" name="TextBox 46">
            <a:extLst>
              <a:ext uri="{FF2B5EF4-FFF2-40B4-BE49-F238E27FC236}">
                <a16:creationId xmlns:a16="http://schemas.microsoft.com/office/drawing/2014/main" id="{650E92E5-B371-F344-B2F3-B9C0B33DF740}"/>
              </a:ext>
            </a:extLst>
          </p:cNvPr>
          <p:cNvSpPr txBox="1"/>
          <p:nvPr/>
        </p:nvSpPr>
        <p:spPr>
          <a:xfrm>
            <a:off x="3276659" y="3657420"/>
            <a:ext cx="565646" cy="276999"/>
          </a:xfrm>
          <a:prstGeom prst="rect">
            <a:avLst/>
          </a:prstGeom>
          <a:solidFill>
            <a:srgbClr val="FF0000"/>
          </a:solidFill>
        </p:spPr>
        <p:txBody>
          <a:bodyPr wrap="square" lIns="0" rIns="0" rtlCol="0">
            <a:spAutoFit/>
          </a:bodyPr>
          <a:lstStyle/>
          <a:p>
            <a:pPr algn="ctr"/>
            <a:r>
              <a:rPr lang="en-US" sz="1200" b="1" dirty="0"/>
              <a:t>Port 1</a:t>
            </a:r>
          </a:p>
        </p:txBody>
      </p:sp>
      <p:sp>
        <p:nvSpPr>
          <p:cNvPr id="48" name="TextBox 47">
            <a:extLst>
              <a:ext uri="{FF2B5EF4-FFF2-40B4-BE49-F238E27FC236}">
                <a16:creationId xmlns:a16="http://schemas.microsoft.com/office/drawing/2014/main" id="{3C18A07D-6973-DD49-8E68-F00BEDB709E3}"/>
              </a:ext>
            </a:extLst>
          </p:cNvPr>
          <p:cNvSpPr txBox="1"/>
          <p:nvPr/>
        </p:nvSpPr>
        <p:spPr>
          <a:xfrm>
            <a:off x="4591202" y="3034856"/>
            <a:ext cx="565646" cy="276999"/>
          </a:xfrm>
          <a:prstGeom prst="rect">
            <a:avLst/>
          </a:prstGeom>
          <a:solidFill>
            <a:srgbClr val="0070C0"/>
          </a:solidFill>
        </p:spPr>
        <p:txBody>
          <a:bodyPr wrap="square" lIns="0" rIns="0" rtlCol="0">
            <a:spAutoFit/>
          </a:bodyPr>
          <a:lstStyle/>
          <a:p>
            <a:pPr algn="ctr"/>
            <a:r>
              <a:rPr lang="en-US" sz="1200" b="1" dirty="0"/>
              <a:t>Port 2</a:t>
            </a:r>
          </a:p>
        </p:txBody>
      </p:sp>
      <p:sp>
        <p:nvSpPr>
          <p:cNvPr id="49" name="TextBox 48">
            <a:extLst>
              <a:ext uri="{FF2B5EF4-FFF2-40B4-BE49-F238E27FC236}">
                <a16:creationId xmlns:a16="http://schemas.microsoft.com/office/drawing/2014/main" id="{72A2081F-F55A-324D-BD26-F0513B4B5E07}"/>
              </a:ext>
            </a:extLst>
          </p:cNvPr>
          <p:cNvSpPr txBox="1"/>
          <p:nvPr/>
        </p:nvSpPr>
        <p:spPr>
          <a:xfrm>
            <a:off x="4660676" y="4906694"/>
            <a:ext cx="565646" cy="276999"/>
          </a:xfrm>
          <a:prstGeom prst="rect">
            <a:avLst/>
          </a:prstGeom>
          <a:solidFill>
            <a:srgbClr val="008000"/>
          </a:solidFill>
        </p:spPr>
        <p:txBody>
          <a:bodyPr wrap="square" lIns="0" rIns="0" rtlCol="0">
            <a:spAutoFit/>
          </a:bodyPr>
          <a:lstStyle/>
          <a:p>
            <a:pPr algn="ctr"/>
            <a:r>
              <a:rPr lang="en-US" sz="1200" b="1" dirty="0"/>
              <a:t>Port 3</a:t>
            </a:r>
          </a:p>
        </p:txBody>
      </p:sp>
      <p:pic>
        <p:nvPicPr>
          <p:cNvPr id="12" name="Picture 11">
            <a:extLst>
              <a:ext uri="{FF2B5EF4-FFF2-40B4-BE49-F238E27FC236}">
                <a16:creationId xmlns:a16="http://schemas.microsoft.com/office/drawing/2014/main" id="{720150F0-14B5-D041-B23D-9AEADF13E986}"/>
              </a:ext>
            </a:extLst>
          </p:cNvPr>
          <p:cNvPicPr>
            <a:picLocks noChangeAspect="1"/>
          </p:cNvPicPr>
          <p:nvPr/>
        </p:nvPicPr>
        <p:blipFill rotWithShape="1">
          <a:blip r:embed="rId2"/>
          <a:srcRect l="32518" t="65502" r="62341" b="18462"/>
          <a:stretch/>
        </p:blipFill>
        <p:spPr>
          <a:xfrm>
            <a:off x="5814000" y="1728000"/>
            <a:ext cx="187836" cy="501196"/>
          </a:xfrm>
          <a:prstGeom prst="rect">
            <a:avLst/>
          </a:prstGeom>
        </p:spPr>
      </p:pic>
    </p:spTree>
    <p:extLst>
      <p:ext uri="{BB962C8B-B14F-4D97-AF65-F5344CB8AC3E}">
        <p14:creationId xmlns:p14="http://schemas.microsoft.com/office/powerpoint/2010/main" val="3587251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Content Placeholder 4">
            <a:extLst>
              <a:ext uri="{FF2B5EF4-FFF2-40B4-BE49-F238E27FC236}">
                <a16:creationId xmlns:a16="http://schemas.microsoft.com/office/drawing/2014/main" id="{3C85CBA0-0002-B44B-81A3-1527A22736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92515" y="3169841"/>
            <a:ext cx="2733394" cy="1877232"/>
          </a:xfrm>
          <a:prstGeom prst="rect">
            <a:avLst/>
          </a:prstGeom>
          <a:noFill/>
          <a:ln w="19050">
            <a:noFill/>
            <a:miter lim="800000"/>
            <a:headEnd/>
            <a:tailEnd/>
          </a:ln>
        </p:spPr>
      </p:pic>
      <p:sp>
        <p:nvSpPr>
          <p:cNvPr id="2" name="Title 1">
            <a:extLst>
              <a:ext uri="{FF2B5EF4-FFF2-40B4-BE49-F238E27FC236}">
                <a16:creationId xmlns:a16="http://schemas.microsoft.com/office/drawing/2014/main" id="{A6DDB448-745D-3F48-9595-9919A62BF1D8}"/>
              </a:ext>
            </a:extLst>
          </p:cNvPr>
          <p:cNvSpPr>
            <a:spLocks noGrp="1"/>
          </p:cNvSpPr>
          <p:nvPr>
            <p:ph type="title"/>
          </p:nvPr>
        </p:nvSpPr>
        <p:spPr/>
        <p:txBody>
          <a:bodyPr/>
          <a:lstStyle/>
          <a:p>
            <a:r>
              <a:rPr lang="en-US" dirty="0" err="1"/>
              <a:t>Stripline</a:t>
            </a:r>
            <a:r>
              <a:rPr lang="en-US" dirty="0"/>
              <a:t> PCB Comb BPF</a:t>
            </a:r>
          </a:p>
        </p:txBody>
      </p:sp>
      <p:pic>
        <p:nvPicPr>
          <p:cNvPr id="8" name="Picture 7">
            <a:extLst>
              <a:ext uri="{FF2B5EF4-FFF2-40B4-BE49-F238E27FC236}">
                <a16:creationId xmlns:a16="http://schemas.microsoft.com/office/drawing/2014/main" id="{14CDFD3C-1DB9-5C4D-9DB1-833D1C862F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0000" y="3996000"/>
            <a:ext cx="2700000" cy="2025001"/>
          </a:xfrm>
          <a:prstGeom prst="rect">
            <a:avLst/>
          </a:prstGeom>
        </p:spPr>
      </p:pic>
      <p:sp>
        <p:nvSpPr>
          <p:cNvPr id="11" name="TextBox 10">
            <a:extLst>
              <a:ext uri="{FF2B5EF4-FFF2-40B4-BE49-F238E27FC236}">
                <a16:creationId xmlns:a16="http://schemas.microsoft.com/office/drawing/2014/main" id="{DDFD1E83-C756-A44F-89EE-36DAC95875CC}"/>
              </a:ext>
            </a:extLst>
          </p:cNvPr>
          <p:cNvSpPr txBox="1"/>
          <p:nvPr/>
        </p:nvSpPr>
        <p:spPr>
          <a:xfrm>
            <a:off x="6263778" y="6007326"/>
            <a:ext cx="2556222"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Frequency response of PCB filter.</a:t>
            </a:r>
          </a:p>
        </p:txBody>
      </p:sp>
      <p:pic>
        <p:nvPicPr>
          <p:cNvPr id="12" name="Picture 11">
            <a:extLst>
              <a:ext uri="{FF2B5EF4-FFF2-40B4-BE49-F238E27FC236}">
                <a16:creationId xmlns:a16="http://schemas.microsoft.com/office/drawing/2014/main" id="{A7AE9717-C2DB-A14D-8420-5C86EF1EC1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0000" y="1656000"/>
            <a:ext cx="2700000" cy="2025001"/>
          </a:xfrm>
          <a:prstGeom prst="rect">
            <a:avLst/>
          </a:prstGeom>
        </p:spPr>
      </p:pic>
      <p:sp>
        <p:nvSpPr>
          <p:cNvPr id="13" name="TextBox 12">
            <a:extLst>
              <a:ext uri="{FF2B5EF4-FFF2-40B4-BE49-F238E27FC236}">
                <a16:creationId xmlns:a16="http://schemas.microsoft.com/office/drawing/2014/main" id="{4331073C-EE3C-C74A-9F6A-D1AA3D7CBD36}"/>
              </a:ext>
            </a:extLst>
          </p:cNvPr>
          <p:cNvSpPr txBox="1"/>
          <p:nvPr/>
        </p:nvSpPr>
        <p:spPr>
          <a:xfrm>
            <a:off x="6173805" y="3623914"/>
            <a:ext cx="2804441"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LHC beam measurement of PCB filter at 1.35e11 bunch intensity.</a:t>
            </a:r>
          </a:p>
        </p:txBody>
      </p:sp>
      <p:pic>
        <p:nvPicPr>
          <p:cNvPr id="14" name="Picture 13">
            <a:extLst>
              <a:ext uri="{FF2B5EF4-FFF2-40B4-BE49-F238E27FC236}">
                <a16:creationId xmlns:a16="http://schemas.microsoft.com/office/drawing/2014/main" id="{A3C70D8F-5D64-3C42-9A0D-DAE136CBB2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800000">
            <a:off x="3157840" y="3173004"/>
            <a:ext cx="2181524" cy="1870907"/>
          </a:xfrm>
          <a:prstGeom prst="rect">
            <a:avLst/>
          </a:prstGeom>
        </p:spPr>
      </p:pic>
      <p:cxnSp>
        <p:nvCxnSpPr>
          <p:cNvPr id="16" name="Straight Arrow Connector 15">
            <a:extLst>
              <a:ext uri="{FF2B5EF4-FFF2-40B4-BE49-F238E27FC236}">
                <a16:creationId xmlns:a16="http://schemas.microsoft.com/office/drawing/2014/main" id="{FBA13C69-6418-4843-AFB3-0827C4E4DDBE}"/>
              </a:ext>
            </a:extLst>
          </p:cNvPr>
          <p:cNvCxnSpPr/>
          <p:nvPr/>
        </p:nvCxnSpPr>
        <p:spPr>
          <a:xfrm>
            <a:off x="2907809" y="4110841"/>
            <a:ext cx="192881"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10C94E61-5B6E-A543-98EA-55AFF9CAB93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159" y="5247054"/>
            <a:ext cx="701654" cy="774312"/>
          </a:xfrm>
          <a:prstGeom prst="rect">
            <a:avLst/>
          </a:prstGeom>
        </p:spPr>
      </p:pic>
      <p:sp>
        <p:nvSpPr>
          <p:cNvPr id="18" name="Rounded Rectangle 17">
            <a:extLst>
              <a:ext uri="{FF2B5EF4-FFF2-40B4-BE49-F238E27FC236}">
                <a16:creationId xmlns:a16="http://schemas.microsoft.com/office/drawing/2014/main" id="{AFA6A047-554E-AE4F-89C4-593017C7788D}"/>
              </a:ext>
            </a:extLst>
          </p:cNvPr>
          <p:cNvSpPr/>
          <p:nvPr/>
        </p:nvSpPr>
        <p:spPr>
          <a:xfrm>
            <a:off x="1294477" y="4046174"/>
            <a:ext cx="190250" cy="240632"/>
          </a:xfrm>
          <a:prstGeom prst="round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ounded Rectangle 18">
            <a:extLst>
              <a:ext uri="{FF2B5EF4-FFF2-40B4-BE49-F238E27FC236}">
                <a16:creationId xmlns:a16="http://schemas.microsoft.com/office/drawing/2014/main" id="{64DEFB02-35DB-0646-BFA0-BE58AFA02970}"/>
              </a:ext>
            </a:extLst>
          </p:cNvPr>
          <p:cNvSpPr/>
          <p:nvPr/>
        </p:nvSpPr>
        <p:spPr>
          <a:xfrm>
            <a:off x="634031" y="5224677"/>
            <a:ext cx="727910" cy="819065"/>
          </a:xfrm>
          <a:prstGeom prst="roundRect">
            <a:avLst/>
          </a:prstGeom>
          <a:no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0" name="Straight Connector 19">
            <a:extLst>
              <a:ext uri="{FF2B5EF4-FFF2-40B4-BE49-F238E27FC236}">
                <a16:creationId xmlns:a16="http://schemas.microsoft.com/office/drawing/2014/main" id="{FA237E79-0A37-9D47-8BC7-FB3D2F023757}"/>
              </a:ext>
            </a:extLst>
          </p:cNvPr>
          <p:cNvCxnSpPr>
            <a:cxnSpLocks/>
            <a:stCxn id="18" idx="1"/>
          </p:cNvCxnSpPr>
          <p:nvPr/>
        </p:nvCxnSpPr>
        <p:spPr>
          <a:xfrm flipH="1">
            <a:off x="631837" y="4166490"/>
            <a:ext cx="662640" cy="1149144"/>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459EC39B-8A60-5441-9C3E-E65EF6694DDF}"/>
              </a:ext>
            </a:extLst>
          </p:cNvPr>
          <p:cNvCxnSpPr>
            <a:cxnSpLocks/>
          </p:cNvCxnSpPr>
          <p:nvPr/>
        </p:nvCxnSpPr>
        <p:spPr>
          <a:xfrm flipH="1">
            <a:off x="1373039" y="4286806"/>
            <a:ext cx="16563" cy="1028828"/>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Rounded Rectangle 21">
            <a:extLst>
              <a:ext uri="{FF2B5EF4-FFF2-40B4-BE49-F238E27FC236}">
                <a16:creationId xmlns:a16="http://schemas.microsoft.com/office/drawing/2014/main" id="{5A5BF24B-1FF4-1B42-927A-B06AFE462E6C}"/>
              </a:ext>
            </a:extLst>
          </p:cNvPr>
          <p:cNvSpPr/>
          <p:nvPr/>
        </p:nvSpPr>
        <p:spPr>
          <a:xfrm>
            <a:off x="462665" y="3077529"/>
            <a:ext cx="5019152" cy="3111461"/>
          </a:xfrm>
          <a:prstGeom prst="roundRect">
            <a:avLst>
              <a:gd name="adj" fmla="val 7403"/>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59EA5476-19C1-4A4D-B60A-AE52A93F7F1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5245" t="41923" r="56883" b="46788"/>
          <a:stretch/>
        </p:blipFill>
        <p:spPr>
          <a:xfrm>
            <a:off x="3170917" y="5251330"/>
            <a:ext cx="626104" cy="770036"/>
          </a:xfrm>
          <a:prstGeom prst="rect">
            <a:avLst/>
          </a:prstGeom>
        </p:spPr>
      </p:pic>
      <p:sp>
        <p:nvSpPr>
          <p:cNvPr id="24" name="Rounded Rectangle 23">
            <a:extLst>
              <a:ext uri="{FF2B5EF4-FFF2-40B4-BE49-F238E27FC236}">
                <a16:creationId xmlns:a16="http://schemas.microsoft.com/office/drawing/2014/main" id="{7E952FD1-57DE-7E44-B66F-3F312AFB7EC5}"/>
              </a:ext>
            </a:extLst>
          </p:cNvPr>
          <p:cNvSpPr/>
          <p:nvPr/>
        </p:nvSpPr>
        <p:spPr>
          <a:xfrm>
            <a:off x="3148322" y="5226268"/>
            <a:ext cx="678251" cy="819065"/>
          </a:xfrm>
          <a:prstGeom prst="roundRect">
            <a:avLst>
              <a:gd name="adj" fmla="val 14825"/>
            </a:avLst>
          </a:prstGeom>
          <a:no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ounded Rectangle 24">
            <a:extLst>
              <a:ext uri="{FF2B5EF4-FFF2-40B4-BE49-F238E27FC236}">
                <a16:creationId xmlns:a16="http://schemas.microsoft.com/office/drawing/2014/main" id="{4D91514B-CBB5-8B48-AAD1-8C34AE8D912E}"/>
              </a:ext>
            </a:extLst>
          </p:cNvPr>
          <p:cNvSpPr/>
          <p:nvPr/>
        </p:nvSpPr>
        <p:spPr>
          <a:xfrm>
            <a:off x="3908963" y="4039412"/>
            <a:ext cx="190250" cy="240632"/>
          </a:xfrm>
          <a:prstGeom prst="round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6" name="Straight Connector 25">
            <a:extLst>
              <a:ext uri="{FF2B5EF4-FFF2-40B4-BE49-F238E27FC236}">
                <a16:creationId xmlns:a16="http://schemas.microsoft.com/office/drawing/2014/main" id="{F08C61B6-CC01-D94B-A301-A325B40E422F}"/>
              </a:ext>
            </a:extLst>
          </p:cNvPr>
          <p:cNvCxnSpPr/>
          <p:nvPr/>
        </p:nvCxnSpPr>
        <p:spPr>
          <a:xfrm flipH="1">
            <a:off x="3148322" y="4159728"/>
            <a:ext cx="759617" cy="1124814"/>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4E6D19D-6F82-F448-ABA3-6220AFF728AA}"/>
              </a:ext>
            </a:extLst>
          </p:cNvPr>
          <p:cNvCxnSpPr/>
          <p:nvPr/>
        </p:nvCxnSpPr>
        <p:spPr>
          <a:xfrm flipH="1">
            <a:off x="3826572" y="4280044"/>
            <a:ext cx="177517" cy="1005405"/>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35C6342-AC00-1E4B-9557-6A6EDF30E984}"/>
              </a:ext>
            </a:extLst>
          </p:cNvPr>
          <p:cNvSpPr txBox="1"/>
          <p:nvPr/>
        </p:nvSpPr>
        <p:spPr>
          <a:xfrm>
            <a:off x="1389602" y="5160162"/>
            <a:ext cx="1581204"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PCB layout and initial power divider design.</a:t>
            </a:r>
          </a:p>
        </p:txBody>
      </p:sp>
      <p:sp>
        <p:nvSpPr>
          <p:cNvPr id="29" name="TextBox 28">
            <a:extLst>
              <a:ext uri="{FF2B5EF4-FFF2-40B4-BE49-F238E27FC236}">
                <a16:creationId xmlns:a16="http://schemas.microsoft.com/office/drawing/2014/main" id="{B01C80B9-BAB3-454E-A0EA-6BE4E24993D4}"/>
              </a:ext>
            </a:extLst>
          </p:cNvPr>
          <p:cNvSpPr txBox="1"/>
          <p:nvPr/>
        </p:nvSpPr>
        <p:spPr>
          <a:xfrm>
            <a:off x="3913737" y="5164635"/>
            <a:ext cx="1606124"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First manufactured prototype.</a:t>
            </a:r>
          </a:p>
        </p:txBody>
      </p:sp>
      <p:sp>
        <p:nvSpPr>
          <p:cNvPr id="30" name="Content Placeholder 2">
            <a:extLst>
              <a:ext uri="{FF2B5EF4-FFF2-40B4-BE49-F238E27FC236}">
                <a16:creationId xmlns:a16="http://schemas.microsoft.com/office/drawing/2014/main" id="{60529F51-7B41-B64D-B570-03AA93B8C459}"/>
              </a:ext>
            </a:extLst>
          </p:cNvPr>
          <p:cNvSpPr>
            <a:spLocks noGrp="1"/>
          </p:cNvSpPr>
          <p:nvPr>
            <p:ph idx="1"/>
          </p:nvPr>
        </p:nvSpPr>
        <p:spPr>
          <a:xfrm>
            <a:off x="1845244" y="1086295"/>
            <a:ext cx="6736055" cy="868069"/>
          </a:xfrm>
        </p:spPr>
        <p:txBody>
          <a:bodyPr/>
          <a:lstStyle/>
          <a:p>
            <a:r>
              <a:rPr lang="en-US" dirty="0"/>
              <a:t>1.35e11 proton bunch via ~70 m long coaxial cable</a:t>
            </a:r>
          </a:p>
          <a:p>
            <a:pPr lvl="1"/>
            <a:r>
              <a:rPr lang="en-US" dirty="0"/>
              <a:t>Acquired at 60 GS/s with 18 GHz BW</a:t>
            </a:r>
          </a:p>
          <a:p>
            <a:pPr lvl="1"/>
            <a:endParaRPr lang="en-US" dirty="0"/>
          </a:p>
        </p:txBody>
      </p:sp>
      <p:sp>
        <p:nvSpPr>
          <p:cNvPr id="34" name="Content Placeholder 2">
            <a:extLst>
              <a:ext uri="{FF2B5EF4-FFF2-40B4-BE49-F238E27FC236}">
                <a16:creationId xmlns:a16="http://schemas.microsoft.com/office/drawing/2014/main" id="{8F5801B3-9AB9-0F4D-A059-144917E2AA19}"/>
              </a:ext>
            </a:extLst>
          </p:cNvPr>
          <p:cNvSpPr txBox="1">
            <a:spLocks/>
          </p:cNvSpPr>
          <p:nvPr/>
        </p:nvSpPr>
        <p:spPr bwMode="auto">
          <a:xfrm>
            <a:off x="447078" y="1916836"/>
            <a:ext cx="5726727" cy="997910"/>
          </a:xfrm>
          <a:prstGeom prst="rect">
            <a:avLst/>
          </a:prstGeom>
          <a:noFill/>
          <a:ln w="19050">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r>
              <a:rPr lang="en-US" kern="0" dirty="0" err="1"/>
              <a:t>Stripline</a:t>
            </a:r>
            <a:r>
              <a:rPr lang="en-US" kern="0" dirty="0"/>
              <a:t> PCB prototype</a:t>
            </a:r>
          </a:p>
          <a:p>
            <a:pPr lvl="1"/>
            <a:r>
              <a:rPr lang="en-US" kern="0" dirty="0"/>
              <a:t>Center frequency off by ~5 %</a:t>
            </a:r>
          </a:p>
          <a:p>
            <a:pPr lvl="1"/>
            <a:r>
              <a:rPr lang="en-US" kern="0" dirty="0"/>
              <a:t>Substrate: </a:t>
            </a:r>
            <a:r>
              <a:rPr lang="en-US" i="1" kern="0" dirty="0"/>
              <a:t>Rogers RO4360G2 </a:t>
            </a:r>
            <a:r>
              <a:rPr lang="en-US" kern="0" dirty="0"/>
              <a:t>(</a:t>
            </a:r>
            <a:r>
              <a:rPr lang="en-US" i="1" kern="0" dirty="0" err="1"/>
              <a:t>ε</a:t>
            </a:r>
            <a:r>
              <a:rPr lang="en-US" i="1" kern="0" baseline="-25000" dirty="0" err="1"/>
              <a:t>r</a:t>
            </a:r>
            <a:r>
              <a:rPr lang="en-US" kern="0" dirty="0"/>
              <a:t> = 6.15) </a:t>
            </a:r>
          </a:p>
          <a:p>
            <a:pPr lvl="1"/>
            <a:endParaRPr lang="en-US" kern="0" dirty="0"/>
          </a:p>
        </p:txBody>
      </p:sp>
    </p:spTree>
    <p:extLst>
      <p:ext uri="{BB962C8B-B14F-4D97-AF65-F5344CB8AC3E}">
        <p14:creationId xmlns:p14="http://schemas.microsoft.com/office/powerpoint/2010/main" val="1934993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30DEC-2B94-B04B-A3A3-135319B35A01}"/>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6749B50D-FA24-4747-9219-0A9198B9BEE4}"/>
              </a:ext>
            </a:extLst>
          </p:cNvPr>
          <p:cNvSpPr>
            <a:spLocks noGrp="1"/>
          </p:cNvSpPr>
          <p:nvPr>
            <p:ph idx="1"/>
          </p:nvPr>
        </p:nvSpPr>
        <p:spPr>
          <a:xfrm>
            <a:off x="769905" y="1892800"/>
            <a:ext cx="7764495" cy="4147740"/>
          </a:xfrm>
        </p:spPr>
        <p:txBody>
          <a:bodyPr/>
          <a:lstStyle/>
          <a:p>
            <a:r>
              <a:rPr lang="en-US" dirty="0"/>
              <a:t>Introduction to the Beam Position Measurement  </a:t>
            </a:r>
          </a:p>
          <a:p>
            <a:pPr lvl="1"/>
            <a:r>
              <a:rPr lang="en-US" dirty="0"/>
              <a:t>Symmetry in beam position monitoring</a:t>
            </a:r>
          </a:p>
          <a:p>
            <a:pPr lvl="1"/>
            <a:r>
              <a:rPr lang="en-US" dirty="0"/>
              <a:t>Calibration methods to ensure a high measurement stability</a:t>
            </a:r>
          </a:p>
          <a:p>
            <a:pPr lvl="1"/>
            <a:r>
              <a:rPr lang="en-US" dirty="0"/>
              <a:t>Single channel heterodyne receiver</a:t>
            </a:r>
          </a:p>
          <a:p>
            <a:r>
              <a:rPr lang="en-US" dirty="0"/>
              <a:t>BPM electronics utilizing time-multiplexed electrode signals</a:t>
            </a:r>
          </a:p>
          <a:p>
            <a:pPr lvl="1"/>
            <a:r>
              <a:rPr lang="en-US" dirty="0"/>
              <a:t>DESY: BPM electronics at HERA-e and FLASH</a:t>
            </a:r>
          </a:p>
          <a:p>
            <a:pPr lvl="2"/>
            <a:r>
              <a:rPr lang="en-US" dirty="0"/>
              <a:t>Design principle introduced by </a:t>
            </a:r>
            <a:r>
              <a:rPr lang="en-US" i="1" dirty="0"/>
              <a:t>R. Neumann</a:t>
            </a:r>
          </a:p>
          <a:p>
            <a:pPr lvl="1"/>
            <a:r>
              <a:rPr lang="en-US" dirty="0"/>
              <a:t>CERN: LHC interlock BPM R&amp;D</a:t>
            </a:r>
          </a:p>
          <a:p>
            <a:pPr lvl="2"/>
            <a:r>
              <a:rPr lang="en-US" dirty="0"/>
              <a:t>Based on the thesis activities of </a:t>
            </a:r>
            <a:r>
              <a:rPr lang="en-US" i="1" dirty="0"/>
              <a:t>Oskar </a:t>
            </a:r>
            <a:r>
              <a:rPr lang="en-US" i="1" dirty="0" err="1"/>
              <a:t>Bjorkquist</a:t>
            </a:r>
            <a:r>
              <a:rPr lang="en-US" i="1" dirty="0"/>
              <a:t>,</a:t>
            </a:r>
            <a:br>
              <a:rPr lang="en-US" i="1" dirty="0"/>
            </a:br>
            <a:r>
              <a:rPr lang="en-US" dirty="0"/>
              <a:t>and with help of </a:t>
            </a:r>
            <a:r>
              <a:rPr lang="en-US" i="1" dirty="0"/>
              <a:t>Irene </a:t>
            </a:r>
            <a:r>
              <a:rPr lang="en-US" i="1" dirty="0" err="1"/>
              <a:t>Degl’Innocenti</a:t>
            </a:r>
            <a:r>
              <a:rPr lang="en-US" i="1" dirty="0"/>
              <a:t> </a:t>
            </a:r>
            <a:r>
              <a:rPr lang="en-US" dirty="0"/>
              <a:t>and </a:t>
            </a:r>
            <a:r>
              <a:rPr lang="en-US" i="1" dirty="0"/>
              <a:t>Jan </a:t>
            </a:r>
            <a:r>
              <a:rPr lang="en-US" i="1" dirty="0" err="1"/>
              <a:t>Posipil</a:t>
            </a:r>
            <a:endParaRPr lang="en-US" i="1" dirty="0"/>
          </a:p>
        </p:txBody>
      </p:sp>
    </p:spTree>
    <p:extLst>
      <p:ext uri="{BB962C8B-B14F-4D97-AF65-F5344CB8AC3E}">
        <p14:creationId xmlns:p14="http://schemas.microsoft.com/office/powerpoint/2010/main" val="2944986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8944C-86DA-2849-BD65-D067E9DDA6BD}"/>
              </a:ext>
            </a:extLst>
          </p:cNvPr>
          <p:cNvSpPr>
            <a:spLocks noGrp="1"/>
          </p:cNvSpPr>
          <p:nvPr>
            <p:ph type="title"/>
          </p:nvPr>
        </p:nvSpPr>
        <p:spPr/>
        <p:txBody>
          <a:bodyPr/>
          <a:lstStyle/>
          <a:p>
            <a:r>
              <a:rPr lang="en-US" dirty="0"/>
              <a:t>Beam Measurements</a:t>
            </a:r>
          </a:p>
        </p:txBody>
      </p:sp>
      <p:pic>
        <p:nvPicPr>
          <p:cNvPr id="4" name="Picture 3">
            <a:extLst>
              <a:ext uri="{FF2B5EF4-FFF2-40B4-BE49-F238E27FC236}">
                <a16:creationId xmlns:a16="http://schemas.microsoft.com/office/drawing/2014/main" id="{48EC5438-F768-924F-88A4-25EC1917BD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00" y="1008000"/>
            <a:ext cx="3600000" cy="2700000"/>
          </a:xfrm>
          <a:prstGeom prst="rect">
            <a:avLst/>
          </a:prstGeom>
        </p:spPr>
      </p:pic>
      <p:pic>
        <p:nvPicPr>
          <p:cNvPr id="5" name="Picture 4">
            <a:extLst>
              <a:ext uri="{FF2B5EF4-FFF2-40B4-BE49-F238E27FC236}">
                <a16:creationId xmlns:a16="http://schemas.microsoft.com/office/drawing/2014/main" id="{0A0325D5-63E6-B245-9AFA-614A8DB785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0000" y="1008000"/>
            <a:ext cx="3600000" cy="2699999"/>
          </a:xfrm>
          <a:prstGeom prst="rect">
            <a:avLst/>
          </a:prstGeom>
        </p:spPr>
      </p:pic>
      <p:sp>
        <p:nvSpPr>
          <p:cNvPr id="3" name="TextBox 2">
            <a:extLst>
              <a:ext uri="{FF2B5EF4-FFF2-40B4-BE49-F238E27FC236}">
                <a16:creationId xmlns:a16="http://schemas.microsoft.com/office/drawing/2014/main" id="{D2E41F4D-9269-CC41-9B3A-E6F3B7AAF7E0}"/>
              </a:ext>
            </a:extLst>
          </p:cNvPr>
          <p:cNvSpPr txBox="1"/>
          <p:nvPr/>
        </p:nvSpPr>
        <p:spPr>
          <a:xfrm>
            <a:off x="272619" y="1008000"/>
            <a:ext cx="1487908" cy="338554"/>
          </a:xfrm>
          <a:prstGeom prst="rect">
            <a:avLst/>
          </a:prstGeom>
          <a:noFill/>
        </p:spPr>
        <p:txBody>
          <a:bodyPr wrap="none" rtlCol="0">
            <a:spAutoFit/>
          </a:bodyPr>
          <a:lstStyle/>
          <a:p>
            <a:r>
              <a:rPr lang="en-US" sz="1600" b="1" dirty="0"/>
              <a:t>60 GS/s, 8-bit</a:t>
            </a:r>
          </a:p>
        </p:txBody>
      </p:sp>
      <p:grpSp>
        <p:nvGrpSpPr>
          <p:cNvPr id="9" name="Group 8">
            <a:extLst>
              <a:ext uri="{FF2B5EF4-FFF2-40B4-BE49-F238E27FC236}">
                <a16:creationId xmlns:a16="http://schemas.microsoft.com/office/drawing/2014/main" id="{C444EF27-72E0-EE46-B8F1-DAAB757B084B}"/>
              </a:ext>
            </a:extLst>
          </p:cNvPr>
          <p:cNvGrpSpPr/>
          <p:nvPr/>
        </p:nvGrpSpPr>
        <p:grpSpPr>
          <a:xfrm>
            <a:off x="330492" y="3583776"/>
            <a:ext cx="3989508" cy="2716224"/>
            <a:chOff x="330492" y="3583776"/>
            <a:chExt cx="3989508" cy="2716224"/>
          </a:xfrm>
        </p:grpSpPr>
        <p:grpSp>
          <p:nvGrpSpPr>
            <p:cNvPr id="6" name="Group 5">
              <a:extLst>
                <a:ext uri="{FF2B5EF4-FFF2-40B4-BE49-F238E27FC236}">
                  <a16:creationId xmlns:a16="http://schemas.microsoft.com/office/drawing/2014/main" id="{32D7DBAA-3FDB-E24A-BE44-7E7BC8D307D3}"/>
                </a:ext>
              </a:extLst>
            </p:cNvPr>
            <p:cNvGrpSpPr>
              <a:grpSpLocks noChangeAspect="1"/>
            </p:cNvGrpSpPr>
            <p:nvPr/>
          </p:nvGrpSpPr>
          <p:grpSpPr>
            <a:xfrm>
              <a:off x="720000" y="3600000"/>
              <a:ext cx="3600000" cy="2700000"/>
              <a:chOff x="379445" y="1515600"/>
              <a:chExt cx="6096000" cy="4572000"/>
            </a:xfrm>
          </p:grpSpPr>
          <p:pic>
            <p:nvPicPr>
              <p:cNvPr id="7" name="Picture 6">
                <a:extLst>
                  <a:ext uri="{FF2B5EF4-FFF2-40B4-BE49-F238E27FC236}">
                    <a16:creationId xmlns:a16="http://schemas.microsoft.com/office/drawing/2014/main" id="{4106C3A6-668B-7945-B500-C6241C307E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445" y="1515600"/>
                <a:ext cx="6096000" cy="4572000"/>
              </a:xfrm>
              <a:prstGeom prst="rect">
                <a:avLst/>
              </a:prstGeom>
            </p:spPr>
          </p:pic>
          <p:pic>
            <p:nvPicPr>
              <p:cNvPr id="8" name="Picture 7">
                <a:extLst>
                  <a:ext uri="{FF2B5EF4-FFF2-40B4-BE49-F238E27FC236}">
                    <a16:creationId xmlns:a16="http://schemas.microsoft.com/office/drawing/2014/main" id="{B646ACBB-57B3-2543-A82C-B84343C93B50}"/>
                  </a:ext>
                </a:extLst>
              </p:cNvPr>
              <p:cNvPicPr>
                <a:picLocks noChangeAspect="1"/>
              </p:cNvPicPr>
              <p:nvPr/>
            </p:nvPicPr>
            <p:blipFill rotWithShape="1">
              <a:blip r:embed="rId5">
                <a:extLst>
                  <a:ext uri="{28A0092B-C50C-407E-A947-70E740481C1C}">
                    <a14:useLocalDpi xmlns:a14="http://schemas.microsoft.com/office/drawing/2010/main" val="0"/>
                  </a:ext>
                </a:extLst>
              </a:blip>
              <a:srcRect l="68136" t="13094" r="10436" b="76089"/>
              <a:stretch/>
            </p:blipFill>
            <p:spPr>
              <a:xfrm>
                <a:off x="4534678" y="2108719"/>
                <a:ext cx="1306285" cy="494522"/>
              </a:xfrm>
              <a:prstGeom prst="rect">
                <a:avLst/>
              </a:prstGeom>
            </p:spPr>
          </p:pic>
        </p:grpSp>
        <p:sp>
          <p:nvSpPr>
            <p:cNvPr id="11" name="TextBox 10">
              <a:extLst>
                <a:ext uri="{FF2B5EF4-FFF2-40B4-BE49-F238E27FC236}">
                  <a16:creationId xmlns:a16="http://schemas.microsoft.com/office/drawing/2014/main" id="{0F617E26-E80A-774E-BD5C-04942468303F}"/>
                </a:ext>
              </a:extLst>
            </p:cNvPr>
            <p:cNvSpPr txBox="1"/>
            <p:nvPr/>
          </p:nvSpPr>
          <p:spPr>
            <a:xfrm>
              <a:off x="330492" y="3583776"/>
              <a:ext cx="1659429" cy="338554"/>
            </a:xfrm>
            <a:prstGeom prst="rect">
              <a:avLst/>
            </a:prstGeom>
            <a:noFill/>
          </p:spPr>
          <p:txBody>
            <a:bodyPr wrap="none" rtlCol="0">
              <a:spAutoFit/>
            </a:bodyPr>
            <a:lstStyle/>
            <a:p>
              <a:r>
                <a:rPr lang="en-US" sz="1600" b="1" dirty="0"/>
                <a:t>3.2 GS/s, 12-bit</a:t>
              </a:r>
            </a:p>
          </p:txBody>
        </p:sp>
      </p:grpSp>
      <p:grpSp>
        <p:nvGrpSpPr>
          <p:cNvPr id="13" name="Group 12">
            <a:extLst>
              <a:ext uri="{FF2B5EF4-FFF2-40B4-BE49-F238E27FC236}">
                <a16:creationId xmlns:a16="http://schemas.microsoft.com/office/drawing/2014/main" id="{16105C15-F3BE-AE43-B22F-1AF05294DEDB}"/>
              </a:ext>
            </a:extLst>
          </p:cNvPr>
          <p:cNvGrpSpPr/>
          <p:nvPr/>
        </p:nvGrpSpPr>
        <p:grpSpPr>
          <a:xfrm>
            <a:off x="4456785" y="3600000"/>
            <a:ext cx="3823215" cy="2700000"/>
            <a:chOff x="4456785" y="3600000"/>
            <a:chExt cx="3823215" cy="2700000"/>
          </a:xfrm>
        </p:grpSpPr>
        <p:pic>
          <p:nvPicPr>
            <p:cNvPr id="10" name="Picture 9">
              <a:extLst>
                <a:ext uri="{FF2B5EF4-FFF2-40B4-BE49-F238E27FC236}">
                  <a16:creationId xmlns:a16="http://schemas.microsoft.com/office/drawing/2014/main" id="{A1A6BC7D-B1D9-1A4C-8E36-634E71C80D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80000" y="3600000"/>
              <a:ext cx="3600000" cy="2700000"/>
            </a:xfrm>
            <a:prstGeom prst="rect">
              <a:avLst/>
            </a:prstGeom>
          </p:spPr>
        </p:pic>
        <p:sp>
          <p:nvSpPr>
            <p:cNvPr id="12" name="TextBox 11">
              <a:extLst>
                <a:ext uri="{FF2B5EF4-FFF2-40B4-BE49-F238E27FC236}">
                  <a16:creationId xmlns:a16="http://schemas.microsoft.com/office/drawing/2014/main" id="{245D6918-8603-8C4B-A2A2-5B48221FA68C}"/>
                </a:ext>
              </a:extLst>
            </p:cNvPr>
            <p:cNvSpPr txBox="1"/>
            <p:nvPr/>
          </p:nvSpPr>
          <p:spPr>
            <a:xfrm>
              <a:off x="4456785" y="3600000"/>
              <a:ext cx="1659429" cy="338554"/>
            </a:xfrm>
            <a:prstGeom prst="rect">
              <a:avLst/>
            </a:prstGeom>
            <a:noFill/>
          </p:spPr>
          <p:txBody>
            <a:bodyPr wrap="none" rtlCol="0">
              <a:spAutoFit/>
            </a:bodyPr>
            <a:lstStyle/>
            <a:p>
              <a:r>
                <a:rPr lang="en-US" sz="1600" b="1" dirty="0"/>
                <a:t>2.6 GS/s, 14-bit</a:t>
              </a:r>
            </a:p>
          </p:txBody>
        </p:sp>
      </p:grpSp>
    </p:spTree>
    <p:extLst>
      <p:ext uri="{BB962C8B-B14F-4D97-AF65-F5344CB8AC3E}">
        <p14:creationId xmlns:p14="http://schemas.microsoft.com/office/powerpoint/2010/main" val="292123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31F0B-8D0B-2D41-B929-EDB3A45E8A0E}"/>
              </a:ext>
            </a:extLst>
          </p:cNvPr>
          <p:cNvSpPr>
            <a:spLocks noGrp="1"/>
          </p:cNvSpPr>
          <p:nvPr>
            <p:ph type="title"/>
          </p:nvPr>
        </p:nvSpPr>
        <p:spPr/>
        <p:txBody>
          <a:bodyPr/>
          <a:lstStyle/>
          <a:p>
            <a:r>
              <a:rPr lang="en-US" dirty="0"/>
              <a:t>LHC Doublet Bunches (Simulation)</a:t>
            </a:r>
          </a:p>
        </p:txBody>
      </p:sp>
      <p:pic>
        <p:nvPicPr>
          <p:cNvPr id="4" name="Picture 3">
            <a:extLst>
              <a:ext uri="{FF2B5EF4-FFF2-40B4-BE49-F238E27FC236}">
                <a16:creationId xmlns:a16="http://schemas.microsoft.com/office/drawing/2014/main" id="{6B084D69-50CA-1543-899B-E6D2E79309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1787" y="2225866"/>
            <a:ext cx="4512213" cy="3385826"/>
          </a:xfrm>
          <a:prstGeom prst="rect">
            <a:avLst/>
          </a:prstGeom>
        </p:spPr>
      </p:pic>
      <p:pic>
        <p:nvPicPr>
          <p:cNvPr id="5" name="Picture 4">
            <a:extLst>
              <a:ext uri="{FF2B5EF4-FFF2-40B4-BE49-F238E27FC236}">
                <a16:creationId xmlns:a16="http://schemas.microsoft.com/office/drawing/2014/main" id="{5C5B8321-C89C-3E4C-A137-A13EFC808B9E}"/>
              </a:ext>
            </a:extLst>
          </p:cNvPr>
          <p:cNvPicPr>
            <a:picLocks noChangeAspect="1"/>
          </p:cNvPicPr>
          <p:nvPr/>
        </p:nvPicPr>
        <p:blipFill>
          <a:blip r:embed="rId3"/>
          <a:stretch>
            <a:fillRect/>
          </a:stretch>
        </p:blipFill>
        <p:spPr>
          <a:xfrm>
            <a:off x="1" y="2225864"/>
            <a:ext cx="4515770" cy="3385827"/>
          </a:xfrm>
          <a:prstGeom prst="rect">
            <a:avLst/>
          </a:prstGeom>
        </p:spPr>
      </p:pic>
      <p:sp>
        <p:nvSpPr>
          <p:cNvPr id="6" name="TextBox 5">
            <a:extLst>
              <a:ext uri="{FF2B5EF4-FFF2-40B4-BE49-F238E27FC236}">
                <a16:creationId xmlns:a16="http://schemas.microsoft.com/office/drawing/2014/main" id="{8BDA8F73-CA25-2547-817A-41D93CBB04B7}"/>
              </a:ext>
            </a:extLst>
          </p:cNvPr>
          <p:cNvSpPr txBox="1"/>
          <p:nvPr/>
        </p:nvSpPr>
        <p:spPr>
          <a:xfrm>
            <a:off x="0" y="5611692"/>
            <a:ext cx="4631787" cy="480131"/>
          </a:xfrm>
          <a:prstGeom prst="rect">
            <a:avLst/>
          </a:prstGeom>
          <a:noFill/>
        </p:spPr>
        <p:txBody>
          <a:bodyPr wrap="square" numCol="1" rtlCol="0">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Single bunch (measured)</a:t>
            </a:r>
          </a:p>
        </p:txBody>
      </p:sp>
      <p:sp>
        <p:nvSpPr>
          <p:cNvPr id="7" name="Left Brace 6">
            <a:extLst>
              <a:ext uri="{FF2B5EF4-FFF2-40B4-BE49-F238E27FC236}">
                <a16:creationId xmlns:a16="http://schemas.microsoft.com/office/drawing/2014/main" id="{E68B0DA2-B892-0C4C-B482-594B5198EA05}"/>
              </a:ext>
            </a:extLst>
          </p:cNvPr>
          <p:cNvSpPr/>
          <p:nvPr/>
        </p:nvSpPr>
        <p:spPr>
          <a:xfrm rot="5400000">
            <a:off x="6454106" y="1923936"/>
            <a:ext cx="349487" cy="334047"/>
          </a:xfrm>
          <a:prstGeom prst="leftBrace">
            <a:avLst>
              <a:gd name="adj1" fmla="val 56249"/>
              <a:gd name="adj2" fmla="val 50000"/>
            </a:avLst>
          </a:prstGeom>
          <a:ln w="76200" cap="rnd">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8" name="Group 24">
            <a:extLst>
              <a:ext uri="{FF2B5EF4-FFF2-40B4-BE49-F238E27FC236}">
                <a16:creationId xmlns:a16="http://schemas.microsoft.com/office/drawing/2014/main" id="{9920F723-3B07-9841-968F-41C73BFA929C}"/>
              </a:ext>
            </a:extLst>
          </p:cNvPr>
          <p:cNvGrpSpPr/>
          <p:nvPr/>
        </p:nvGrpSpPr>
        <p:grpSpPr>
          <a:xfrm>
            <a:off x="7140186" y="1595652"/>
            <a:ext cx="334047" cy="670051"/>
            <a:chOff x="1049615" y="3823607"/>
            <a:chExt cx="786329" cy="670051"/>
          </a:xfrm>
        </p:grpSpPr>
        <p:sp>
          <p:nvSpPr>
            <p:cNvPr id="9" name="Left Brace 25">
              <a:extLst>
                <a:ext uri="{FF2B5EF4-FFF2-40B4-BE49-F238E27FC236}">
                  <a16:creationId xmlns:a16="http://schemas.microsoft.com/office/drawing/2014/main" id="{FF9B2972-18DD-0C4F-B245-53E8A55CEB28}"/>
                </a:ext>
              </a:extLst>
            </p:cNvPr>
            <p:cNvSpPr/>
            <p:nvPr/>
          </p:nvSpPr>
          <p:spPr>
            <a:xfrm rot="5400000">
              <a:off x="1268036" y="3925750"/>
              <a:ext cx="349487" cy="786329"/>
            </a:xfrm>
            <a:prstGeom prst="leftBrace">
              <a:avLst>
                <a:gd name="adj1" fmla="val 56249"/>
                <a:gd name="adj2" fmla="val 50000"/>
              </a:avLst>
            </a:prstGeom>
            <a:ln w="76200" cap="rnd">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Rectangle 26">
              <a:extLst>
                <a:ext uri="{FF2B5EF4-FFF2-40B4-BE49-F238E27FC236}">
                  <a16:creationId xmlns:a16="http://schemas.microsoft.com/office/drawing/2014/main" id="{37B9964F-8C4A-944F-9564-599011270787}"/>
                </a:ext>
              </a:extLst>
            </p:cNvPr>
            <p:cNvSpPr/>
            <p:nvPr/>
          </p:nvSpPr>
          <p:spPr>
            <a:xfrm>
              <a:off x="1264185" y="3823607"/>
              <a:ext cx="357187" cy="2518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 name="Left Brace 25">
            <a:extLst>
              <a:ext uri="{FF2B5EF4-FFF2-40B4-BE49-F238E27FC236}">
                <a16:creationId xmlns:a16="http://schemas.microsoft.com/office/drawing/2014/main" id="{7511D475-F8D4-4E4B-90AE-BC4C1B54B4EB}"/>
              </a:ext>
            </a:extLst>
          </p:cNvPr>
          <p:cNvSpPr/>
          <p:nvPr/>
        </p:nvSpPr>
        <p:spPr>
          <a:xfrm rot="5400000">
            <a:off x="7892735" y="1923936"/>
            <a:ext cx="349487" cy="334047"/>
          </a:xfrm>
          <a:prstGeom prst="leftBrace">
            <a:avLst>
              <a:gd name="adj1" fmla="val 56249"/>
              <a:gd name="adj2" fmla="val 50000"/>
            </a:avLst>
          </a:prstGeom>
          <a:ln w="76200" cap="rnd">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24">
            <a:extLst>
              <a:ext uri="{FF2B5EF4-FFF2-40B4-BE49-F238E27FC236}">
                <a16:creationId xmlns:a16="http://schemas.microsoft.com/office/drawing/2014/main" id="{66DEBAB4-D274-2A40-8ECF-DD056FACD980}"/>
              </a:ext>
            </a:extLst>
          </p:cNvPr>
          <p:cNvGrpSpPr/>
          <p:nvPr/>
        </p:nvGrpSpPr>
        <p:grpSpPr>
          <a:xfrm>
            <a:off x="5490355" y="1595652"/>
            <a:ext cx="334047" cy="670051"/>
            <a:chOff x="1049615" y="3823607"/>
            <a:chExt cx="786329" cy="670051"/>
          </a:xfrm>
        </p:grpSpPr>
        <p:sp>
          <p:nvSpPr>
            <p:cNvPr id="13" name="Left Brace 25">
              <a:extLst>
                <a:ext uri="{FF2B5EF4-FFF2-40B4-BE49-F238E27FC236}">
                  <a16:creationId xmlns:a16="http://schemas.microsoft.com/office/drawing/2014/main" id="{3840AD50-322B-9942-9E8F-5D7D2E2F16BE}"/>
                </a:ext>
              </a:extLst>
            </p:cNvPr>
            <p:cNvSpPr/>
            <p:nvPr/>
          </p:nvSpPr>
          <p:spPr>
            <a:xfrm rot="5400000">
              <a:off x="1268036" y="3925750"/>
              <a:ext cx="349487" cy="786329"/>
            </a:xfrm>
            <a:prstGeom prst="leftBrace">
              <a:avLst>
                <a:gd name="adj1" fmla="val 56249"/>
                <a:gd name="adj2" fmla="val 50000"/>
              </a:avLst>
            </a:prstGeom>
            <a:ln w="76200" cap="rnd">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Rectangle 26">
              <a:extLst>
                <a:ext uri="{FF2B5EF4-FFF2-40B4-BE49-F238E27FC236}">
                  <a16:creationId xmlns:a16="http://schemas.microsoft.com/office/drawing/2014/main" id="{98A77926-D951-BC4F-BE14-104E1C70260F}"/>
                </a:ext>
              </a:extLst>
            </p:cNvPr>
            <p:cNvSpPr/>
            <p:nvPr/>
          </p:nvSpPr>
          <p:spPr>
            <a:xfrm>
              <a:off x="1264185" y="3823607"/>
              <a:ext cx="357187" cy="2518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 name="TextovéPole 58">
            <a:extLst>
              <a:ext uri="{FF2B5EF4-FFF2-40B4-BE49-F238E27FC236}">
                <a16:creationId xmlns:a16="http://schemas.microsoft.com/office/drawing/2014/main" id="{21D7FA2C-70DC-7743-9AEE-EC9E3D265F2C}"/>
              </a:ext>
            </a:extLst>
          </p:cNvPr>
          <p:cNvSpPr txBox="1"/>
          <p:nvPr/>
        </p:nvSpPr>
        <p:spPr>
          <a:xfrm>
            <a:off x="5498520" y="1581979"/>
            <a:ext cx="444352"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cs-CZ" sz="1400" b="1" i="0" u="none" strike="noStrike" kern="1200" cap="none" spc="0" normalizeH="0" baseline="-25000" noProof="0" dirty="0">
                <a:ln>
                  <a:noFill/>
                </a:ln>
                <a:solidFill>
                  <a:prstClr val="black"/>
                </a:solidFill>
                <a:effectLst/>
                <a:uLnTx/>
                <a:uFillTx/>
                <a:latin typeface="Calibri" panose="020F0502020204030204"/>
                <a:ea typeface="+mn-ea"/>
                <a:cs typeface="+mn-cs"/>
              </a:rPr>
              <a:t>1</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ovéPole 59">
            <a:extLst>
              <a:ext uri="{FF2B5EF4-FFF2-40B4-BE49-F238E27FC236}">
                <a16:creationId xmlns:a16="http://schemas.microsoft.com/office/drawing/2014/main" id="{E36C962A-EBDA-5E4A-A677-1CEEDF25A638}"/>
              </a:ext>
            </a:extLst>
          </p:cNvPr>
          <p:cNvSpPr txBox="1"/>
          <p:nvPr/>
        </p:nvSpPr>
        <p:spPr>
          <a:xfrm>
            <a:off x="7908620" y="1320725"/>
            <a:ext cx="409086"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cs-CZ" sz="1400" b="1" i="0" u="none" strike="noStrike" kern="1200" cap="none" spc="0" normalizeH="0" baseline="-25000" noProof="0" dirty="0">
                <a:ln>
                  <a:noFill/>
                </a:ln>
                <a:solidFill>
                  <a:prstClr val="black"/>
                </a:solidFill>
                <a:effectLst/>
                <a:uLnTx/>
                <a:uFillTx/>
                <a:latin typeface="Calibri" panose="020F0502020204030204"/>
                <a:ea typeface="+mn-ea"/>
                <a:cs typeface="+mn-cs"/>
              </a:rPr>
              <a:t>2</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7" name="TextovéPole 60">
            <a:extLst>
              <a:ext uri="{FF2B5EF4-FFF2-40B4-BE49-F238E27FC236}">
                <a16:creationId xmlns:a16="http://schemas.microsoft.com/office/drawing/2014/main" id="{1D9577EA-4D5A-5748-BB46-D90480F0AFE2}"/>
              </a:ext>
            </a:extLst>
          </p:cNvPr>
          <p:cNvSpPr txBox="1"/>
          <p:nvPr/>
        </p:nvSpPr>
        <p:spPr>
          <a:xfrm>
            <a:off x="6468270" y="1320725"/>
            <a:ext cx="444352"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cs-CZ" sz="1400" b="1" i="0" u="none" strike="noStrike" kern="1200" cap="none" spc="0" normalizeH="0" baseline="-25000" noProof="0" dirty="0">
                <a:ln>
                  <a:noFill/>
                </a:ln>
                <a:solidFill>
                  <a:prstClr val="black"/>
                </a:solidFill>
                <a:effectLst/>
                <a:uLnTx/>
                <a:uFillTx/>
                <a:latin typeface="Calibri" panose="020F0502020204030204"/>
                <a:ea typeface="+mn-ea"/>
                <a:cs typeface="+mn-cs"/>
              </a:rPr>
              <a:t>2</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ovéPole 61">
            <a:extLst>
              <a:ext uri="{FF2B5EF4-FFF2-40B4-BE49-F238E27FC236}">
                <a16:creationId xmlns:a16="http://schemas.microsoft.com/office/drawing/2014/main" id="{009B604C-C6A7-1E4D-BAF3-4FFB67AED0DA}"/>
              </a:ext>
            </a:extLst>
          </p:cNvPr>
          <p:cNvSpPr txBox="1"/>
          <p:nvPr/>
        </p:nvSpPr>
        <p:spPr>
          <a:xfrm>
            <a:off x="7170773" y="1581979"/>
            <a:ext cx="409086"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cs-CZ" sz="1400" b="1" i="0" u="none" strike="noStrike" kern="1200" cap="none" spc="0" normalizeH="0" baseline="-25000" noProof="0" dirty="0">
                <a:ln>
                  <a:noFill/>
                </a:ln>
                <a:solidFill>
                  <a:prstClr val="black"/>
                </a:solidFill>
                <a:effectLst/>
                <a:uLnTx/>
                <a:uFillTx/>
                <a:latin typeface="Calibri" panose="020F0502020204030204"/>
                <a:ea typeface="+mn-ea"/>
                <a:cs typeface="+mn-cs"/>
              </a:rPr>
              <a:t>1</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9" name="Group 18">
            <a:extLst>
              <a:ext uri="{FF2B5EF4-FFF2-40B4-BE49-F238E27FC236}">
                <a16:creationId xmlns:a16="http://schemas.microsoft.com/office/drawing/2014/main" id="{91D5226B-0F93-C642-A6B1-817D1D6E60F2}"/>
              </a:ext>
            </a:extLst>
          </p:cNvPr>
          <p:cNvGrpSpPr/>
          <p:nvPr/>
        </p:nvGrpSpPr>
        <p:grpSpPr>
          <a:xfrm>
            <a:off x="965665" y="1595652"/>
            <a:ext cx="967586" cy="670051"/>
            <a:chOff x="1049615" y="3823607"/>
            <a:chExt cx="786329" cy="670051"/>
          </a:xfrm>
        </p:grpSpPr>
        <p:sp>
          <p:nvSpPr>
            <p:cNvPr id="20" name="Left Brace 19">
              <a:extLst>
                <a:ext uri="{FF2B5EF4-FFF2-40B4-BE49-F238E27FC236}">
                  <a16:creationId xmlns:a16="http://schemas.microsoft.com/office/drawing/2014/main" id="{38D5A446-1AA7-854F-A9F1-FE980A71614D}"/>
                </a:ext>
              </a:extLst>
            </p:cNvPr>
            <p:cNvSpPr/>
            <p:nvPr/>
          </p:nvSpPr>
          <p:spPr>
            <a:xfrm rot="5400000">
              <a:off x="1268036" y="3925750"/>
              <a:ext cx="349487" cy="786329"/>
            </a:xfrm>
            <a:prstGeom prst="leftBrace">
              <a:avLst>
                <a:gd name="adj1" fmla="val 56249"/>
                <a:gd name="adj2" fmla="val 50000"/>
              </a:avLst>
            </a:prstGeom>
            <a:ln w="76200" cap="rnd">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E073E50F-9B5E-C04F-853F-3B7FE90FECBE}"/>
                </a:ext>
              </a:extLst>
            </p:cNvPr>
            <p:cNvSpPr/>
            <p:nvPr/>
          </p:nvSpPr>
          <p:spPr>
            <a:xfrm>
              <a:off x="1264185" y="3823607"/>
              <a:ext cx="357187" cy="2518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2" name="Group 14">
            <a:extLst>
              <a:ext uri="{FF2B5EF4-FFF2-40B4-BE49-F238E27FC236}">
                <a16:creationId xmlns:a16="http://schemas.microsoft.com/office/drawing/2014/main" id="{EACCDB7D-7EA5-1B4A-BABD-311D256B46EF}"/>
              </a:ext>
            </a:extLst>
          </p:cNvPr>
          <p:cNvGrpSpPr/>
          <p:nvPr/>
        </p:nvGrpSpPr>
        <p:grpSpPr>
          <a:xfrm>
            <a:off x="2385883" y="1595652"/>
            <a:ext cx="1082890" cy="670051"/>
            <a:chOff x="1049615" y="3823607"/>
            <a:chExt cx="786329" cy="670051"/>
          </a:xfrm>
        </p:grpSpPr>
        <p:sp>
          <p:nvSpPr>
            <p:cNvPr id="23" name="Left Brace 12">
              <a:extLst>
                <a:ext uri="{FF2B5EF4-FFF2-40B4-BE49-F238E27FC236}">
                  <a16:creationId xmlns:a16="http://schemas.microsoft.com/office/drawing/2014/main" id="{A228A04A-54C7-1E49-B612-15B33EEDC463}"/>
                </a:ext>
              </a:extLst>
            </p:cNvPr>
            <p:cNvSpPr/>
            <p:nvPr/>
          </p:nvSpPr>
          <p:spPr>
            <a:xfrm rot="5400000">
              <a:off x="1268036" y="3925750"/>
              <a:ext cx="349487" cy="786329"/>
            </a:xfrm>
            <a:prstGeom prst="leftBrace">
              <a:avLst>
                <a:gd name="adj1" fmla="val 56249"/>
                <a:gd name="adj2" fmla="val 50000"/>
              </a:avLst>
            </a:prstGeom>
            <a:ln w="76200" cap="rnd">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Rectangle 13">
              <a:extLst>
                <a:ext uri="{FF2B5EF4-FFF2-40B4-BE49-F238E27FC236}">
                  <a16:creationId xmlns:a16="http://schemas.microsoft.com/office/drawing/2014/main" id="{48A4AC20-47CA-1E44-9054-AF68C9848F9F}"/>
                </a:ext>
              </a:extLst>
            </p:cNvPr>
            <p:cNvSpPr/>
            <p:nvPr/>
          </p:nvSpPr>
          <p:spPr>
            <a:xfrm>
              <a:off x="1264185" y="3823607"/>
              <a:ext cx="357187" cy="2518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5" name="TextovéPole 56">
            <a:extLst>
              <a:ext uri="{FF2B5EF4-FFF2-40B4-BE49-F238E27FC236}">
                <a16:creationId xmlns:a16="http://schemas.microsoft.com/office/drawing/2014/main" id="{72D05221-28BB-9F43-895C-6DD1C51FBD4F}"/>
              </a:ext>
            </a:extLst>
          </p:cNvPr>
          <p:cNvSpPr txBox="1"/>
          <p:nvPr/>
        </p:nvSpPr>
        <p:spPr>
          <a:xfrm>
            <a:off x="996566" y="1581979"/>
            <a:ext cx="878072"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xtovéPole 57">
            <a:extLst>
              <a:ext uri="{FF2B5EF4-FFF2-40B4-BE49-F238E27FC236}">
                <a16:creationId xmlns:a16="http://schemas.microsoft.com/office/drawing/2014/main" id="{9670EA01-595C-2B47-9CDA-E95E0D82E88C}"/>
              </a:ext>
            </a:extLst>
          </p:cNvPr>
          <p:cNvSpPr txBox="1"/>
          <p:nvPr/>
        </p:nvSpPr>
        <p:spPr>
          <a:xfrm>
            <a:off x="2416040" y="1581979"/>
            <a:ext cx="925545"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rPr>
              <a:t>A</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cs-CZ"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AE19D9D1-8FF1-984A-9739-1BA86670806B}"/>
              </a:ext>
            </a:extLst>
          </p:cNvPr>
          <p:cNvSpPr/>
          <p:nvPr/>
        </p:nvSpPr>
        <p:spPr>
          <a:xfrm>
            <a:off x="0" y="1320725"/>
            <a:ext cx="9144000" cy="1105234"/>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8" name="Group 27">
            <a:extLst>
              <a:ext uri="{FF2B5EF4-FFF2-40B4-BE49-F238E27FC236}">
                <a16:creationId xmlns:a16="http://schemas.microsoft.com/office/drawing/2014/main" id="{B4F60268-B3DA-7F40-A58B-012E182CB693}"/>
              </a:ext>
            </a:extLst>
          </p:cNvPr>
          <p:cNvGrpSpPr/>
          <p:nvPr/>
        </p:nvGrpSpPr>
        <p:grpSpPr>
          <a:xfrm>
            <a:off x="632743" y="1543138"/>
            <a:ext cx="1747597" cy="746155"/>
            <a:chOff x="421576" y="178902"/>
            <a:chExt cx="4257676" cy="3506788"/>
          </a:xfrm>
        </p:grpSpPr>
        <p:sp>
          <p:nvSpPr>
            <p:cNvPr id="29" name="Freeform 38">
              <a:extLst>
                <a:ext uri="{FF2B5EF4-FFF2-40B4-BE49-F238E27FC236}">
                  <a16:creationId xmlns:a16="http://schemas.microsoft.com/office/drawing/2014/main" id="{7F5216A9-54FF-614D-9B97-26ADE82A5D49}"/>
                </a:ext>
              </a:extLst>
            </p:cNvPr>
            <p:cNvSpPr>
              <a:spLocks/>
            </p:cNvSpPr>
            <p:nvPr/>
          </p:nvSpPr>
          <p:spPr bwMode="auto">
            <a:xfrm>
              <a:off x="421576" y="178902"/>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 name="Freeform 39">
              <a:extLst>
                <a:ext uri="{FF2B5EF4-FFF2-40B4-BE49-F238E27FC236}">
                  <a16:creationId xmlns:a16="http://schemas.microsoft.com/office/drawing/2014/main" id="{8B10F5B7-F509-0548-9D24-BB09463C80FE}"/>
                </a:ext>
              </a:extLst>
            </p:cNvPr>
            <p:cNvSpPr>
              <a:spLocks/>
            </p:cNvSpPr>
            <p:nvPr/>
          </p:nvSpPr>
          <p:spPr bwMode="auto">
            <a:xfrm>
              <a:off x="762889" y="1931502"/>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40">
              <a:extLst>
                <a:ext uri="{FF2B5EF4-FFF2-40B4-BE49-F238E27FC236}">
                  <a16:creationId xmlns:a16="http://schemas.microsoft.com/office/drawing/2014/main" id="{1D91AFE3-FCBC-2143-82E0-ABAB5EB02F69}"/>
                </a:ext>
              </a:extLst>
            </p:cNvPr>
            <p:cNvSpPr>
              <a:spLocks/>
            </p:cNvSpPr>
            <p:nvPr/>
          </p:nvSpPr>
          <p:spPr bwMode="auto">
            <a:xfrm>
              <a:off x="1118489" y="1933090"/>
              <a:ext cx="363538" cy="0"/>
            </a:xfrm>
            <a:custGeom>
              <a:avLst/>
              <a:gdLst>
                <a:gd name="T0" fmla="*/ 0 w 229"/>
                <a:gd name="T1" fmla="*/ 5 w 229"/>
                <a:gd name="T2" fmla="*/ 10 w 229"/>
                <a:gd name="T3" fmla="*/ 14 w 229"/>
                <a:gd name="T4" fmla="*/ 19 w 229"/>
                <a:gd name="T5" fmla="*/ 23 w 229"/>
                <a:gd name="T6" fmla="*/ 28 w 229"/>
                <a:gd name="T7" fmla="*/ 32 w 229"/>
                <a:gd name="T8" fmla="*/ 36 w 229"/>
                <a:gd name="T9" fmla="*/ 41 w 229"/>
                <a:gd name="T10" fmla="*/ 45 w 229"/>
                <a:gd name="T11" fmla="*/ 50 w 229"/>
                <a:gd name="T12" fmla="*/ 55 w 229"/>
                <a:gd name="T13" fmla="*/ 59 w 229"/>
                <a:gd name="T14" fmla="*/ 63 w 229"/>
                <a:gd name="T15" fmla="*/ 68 w 229"/>
                <a:gd name="T16" fmla="*/ 72 w 229"/>
                <a:gd name="T17" fmla="*/ 77 w 229"/>
                <a:gd name="T18" fmla="*/ 81 w 229"/>
                <a:gd name="T19" fmla="*/ 86 w 229"/>
                <a:gd name="T20" fmla="*/ 90 w 229"/>
                <a:gd name="T21" fmla="*/ 95 w 229"/>
                <a:gd name="T22" fmla="*/ 99 w 229"/>
                <a:gd name="T23" fmla="*/ 104 w 229"/>
                <a:gd name="T24" fmla="*/ 108 w 229"/>
                <a:gd name="T25" fmla="*/ 113 w 229"/>
                <a:gd name="T26" fmla="*/ 117 w 229"/>
                <a:gd name="T27" fmla="*/ 122 w 229"/>
                <a:gd name="T28" fmla="*/ 126 w 229"/>
                <a:gd name="T29" fmla="*/ 130 w 229"/>
                <a:gd name="T30" fmla="*/ 135 w 229"/>
                <a:gd name="T31" fmla="*/ 140 w 229"/>
                <a:gd name="T32" fmla="*/ 144 w 229"/>
                <a:gd name="T33" fmla="*/ 149 w 229"/>
                <a:gd name="T34" fmla="*/ 153 w 229"/>
                <a:gd name="T35" fmla="*/ 158 w 229"/>
                <a:gd name="T36" fmla="*/ 162 w 229"/>
                <a:gd name="T37" fmla="*/ 166 w 229"/>
                <a:gd name="T38" fmla="*/ 171 w 229"/>
                <a:gd name="T39" fmla="*/ 176 w 229"/>
                <a:gd name="T40" fmla="*/ 180 w 229"/>
                <a:gd name="T41" fmla="*/ 185 w 229"/>
                <a:gd name="T42" fmla="*/ 189 w 229"/>
                <a:gd name="T43" fmla="*/ 193 w 229"/>
                <a:gd name="T44" fmla="*/ 198 w 229"/>
                <a:gd name="T45" fmla="*/ 202 w 229"/>
                <a:gd name="T46" fmla="*/ 207 w 229"/>
                <a:gd name="T47" fmla="*/ 211 w 229"/>
                <a:gd name="T48" fmla="*/ 216 w 229"/>
                <a:gd name="T49" fmla="*/ 221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10" y="0"/>
                  </a:lnTo>
                  <a:lnTo>
                    <a:pt x="14" y="0"/>
                  </a:lnTo>
                  <a:lnTo>
                    <a:pt x="19" y="0"/>
                  </a:lnTo>
                  <a:lnTo>
                    <a:pt x="23" y="0"/>
                  </a:lnTo>
                  <a:lnTo>
                    <a:pt x="28" y="0"/>
                  </a:lnTo>
                  <a:lnTo>
                    <a:pt x="32" y="0"/>
                  </a:lnTo>
                  <a:lnTo>
                    <a:pt x="36" y="0"/>
                  </a:lnTo>
                  <a:lnTo>
                    <a:pt x="41" y="0"/>
                  </a:lnTo>
                  <a:lnTo>
                    <a:pt x="45" y="0"/>
                  </a:lnTo>
                  <a:lnTo>
                    <a:pt x="50" y="0"/>
                  </a:lnTo>
                  <a:lnTo>
                    <a:pt x="55" y="0"/>
                  </a:lnTo>
                  <a:lnTo>
                    <a:pt x="59" y="0"/>
                  </a:lnTo>
                  <a:lnTo>
                    <a:pt x="63" y="0"/>
                  </a:lnTo>
                  <a:lnTo>
                    <a:pt x="68" y="0"/>
                  </a:lnTo>
                  <a:lnTo>
                    <a:pt x="72" y="0"/>
                  </a:lnTo>
                  <a:lnTo>
                    <a:pt x="77" y="0"/>
                  </a:lnTo>
                  <a:lnTo>
                    <a:pt x="81" y="0"/>
                  </a:lnTo>
                  <a:lnTo>
                    <a:pt x="86" y="0"/>
                  </a:lnTo>
                  <a:lnTo>
                    <a:pt x="90" y="0"/>
                  </a:lnTo>
                  <a:lnTo>
                    <a:pt x="95" y="0"/>
                  </a:lnTo>
                  <a:lnTo>
                    <a:pt x="99" y="0"/>
                  </a:lnTo>
                  <a:lnTo>
                    <a:pt x="104" y="0"/>
                  </a:lnTo>
                  <a:lnTo>
                    <a:pt x="108" y="0"/>
                  </a:lnTo>
                  <a:lnTo>
                    <a:pt x="113" y="0"/>
                  </a:lnTo>
                  <a:lnTo>
                    <a:pt x="117" y="0"/>
                  </a:lnTo>
                  <a:lnTo>
                    <a:pt x="122" y="0"/>
                  </a:lnTo>
                  <a:lnTo>
                    <a:pt x="126" y="0"/>
                  </a:lnTo>
                  <a:lnTo>
                    <a:pt x="130" y="0"/>
                  </a:lnTo>
                  <a:lnTo>
                    <a:pt x="135" y="0"/>
                  </a:lnTo>
                  <a:lnTo>
                    <a:pt x="140" y="0"/>
                  </a:lnTo>
                  <a:lnTo>
                    <a:pt x="144" y="0"/>
                  </a:lnTo>
                  <a:lnTo>
                    <a:pt x="149" y="0"/>
                  </a:lnTo>
                  <a:lnTo>
                    <a:pt x="153" y="0"/>
                  </a:lnTo>
                  <a:lnTo>
                    <a:pt x="158" y="0"/>
                  </a:lnTo>
                  <a:lnTo>
                    <a:pt x="162" y="0"/>
                  </a:lnTo>
                  <a:lnTo>
                    <a:pt x="166" y="0"/>
                  </a:lnTo>
                  <a:lnTo>
                    <a:pt x="171" y="0"/>
                  </a:lnTo>
                  <a:lnTo>
                    <a:pt x="176" y="0"/>
                  </a:lnTo>
                  <a:lnTo>
                    <a:pt x="180" y="0"/>
                  </a:lnTo>
                  <a:lnTo>
                    <a:pt x="185" y="0"/>
                  </a:lnTo>
                  <a:lnTo>
                    <a:pt x="189" y="0"/>
                  </a:lnTo>
                  <a:lnTo>
                    <a:pt x="193" y="0"/>
                  </a:lnTo>
                  <a:lnTo>
                    <a:pt x="198" y="0"/>
                  </a:lnTo>
                  <a:lnTo>
                    <a:pt x="202" y="0"/>
                  </a:lnTo>
                  <a:lnTo>
                    <a:pt x="207" y="0"/>
                  </a:lnTo>
                  <a:lnTo>
                    <a:pt x="211" y="0"/>
                  </a:lnTo>
                  <a:lnTo>
                    <a:pt x="216" y="0"/>
                  </a:lnTo>
                  <a:lnTo>
                    <a:pt x="221"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41">
              <a:extLst>
                <a:ext uri="{FF2B5EF4-FFF2-40B4-BE49-F238E27FC236}">
                  <a16:creationId xmlns:a16="http://schemas.microsoft.com/office/drawing/2014/main" id="{08A47715-9EF7-2B4A-BB12-3398F22FCB4B}"/>
                </a:ext>
              </a:extLst>
            </p:cNvPr>
            <p:cNvSpPr>
              <a:spLocks/>
            </p:cNvSpPr>
            <p:nvPr/>
          </p:nvSpPr>
          <p:spPr bwMode="auto">
            <a:xfrm>
              <a:off x="1475676" y="1933090"/>
              <a:ext cx="363538" cy="0"/>
            </a:xfrm>
            <a:custGeom>
              <a:avLst/>
              <a:gdLst>
                <a:gd name="T0" fmla="*/ 0 w 229"/>
                <a:gd name="T1" fmla="*/ 4 w 229"/>
                <a:gd name="T2" fmla="*/ 9 w 229"/>
                <a:gd name="T3" fmla="*/ 13 w 229"/>
                <a:gd name="T4" fmla="*/ 18 w 229"/>
                <a:gd name="T5" fmla="*/ 22 w 229"/>
                <a:gd name="T6" fmla="*/ 27 w 229"/>
                <a:gd name="T7" fmla="*/ 31 w 229"/>
                <a:gd name="T8" fmla="*/ 36 w 229"/>
                <a:gd name="T9" fmla="*/ 40 w 229"/>
                <a:gd name="T10" fmla="*/ 45 w 229"/>
                <a:gd name="T11" fmla="*/ 49 w 229"/>
                <a:gd name="T12" fmla="*/ 54 w 229"/>
                <a:gd name="T13" fmla="*/ 58 w 229"/>
                <a:gd name="T14" fmla="*/ 63 w 229"/>
                <a:gd name="T15" fmla="*/ 67 w 229"/>
                <a:gd name="T16" fmla="*/ 72 w 229"/>
                <a:gd name="T17" fmla="*/ 76 w 229"/>
                <a:gd name="T18" fmla="*/ 81 w 229"/>
                <a:gd name="T19" fmla="*/ 85 w 229"/>
                <a:gd name="T20" fmla="*/ 90 w 229"/>
                <a:gd name="T21" fmla="*/ 94 w 229"/>
                <a:gd name="T22" fmla="*/ 99 w 229"/>
                <a:gd name="T23" fmla="*/ 103 w 229"/>
                <a:gd name="T24" fmla="*/ 107 w 229"/>
                <a:gd name="T25" fmla="*/ 112 w 229"/>
                <a:gd name="T26" fmla="*/ 117 w 229"/>
                <a:gd name="T27" fmla="*/ 121 w 229"/>
                <a:gd name="T28" fmla="*/ 126 w 229"/>
                <a:gd name="T29" fmla="*/ 130 w 229"/>
                <a:gd name="T30" fmla="*/ 134 w 229"/>
                <a:gd name="T31" fmla="*/ 139 w 229"/>
                <a:gd name="T32" fmla="*/ 143 w 229"/>
                <a:gd name="T33" fmla="*/ 148 w 229"/>
                <a:gd name="T34" fmla="*/ 153 w 229"/>
                <a:gd name="T35" fmla="*/ 157 w 229"/>
                <a:gd name="T36" fmla="*/ 162 w 229"/>
                <a:gd name="T37" fmla="*/ 166 w 229"/>
                <a:gd name="T38" fmla="*/ 170 w 229"/>
                <a:gd name="T39" fmla="*/ 175 w 229"/>
                <a:gd name="T40" fmla="*/ 179 w 229"/>
                <a:gd name="T41" fmla="*/ 184 w 229"/>
                <a:gd name="T42" fmla="*/ 188 w 229"/>
                <a:gd name="T43" fmla="*/ 193 w 229"/>
                <a:gd name="T44" fmla="*/ 197 w 229"/>
                <a:gd name="T45" fmla="*/ 202 w 229"/>
                <a:gd name="T46" fmla="*/ 206 w 229"/>
                <a:gd name="T47" fmla="*/ 211 w 229"/>
                <a:gd name="T48" fmla="*/ 215 w 229"/>
                <a:gd name="T49" fmla="*/ 220 w 229"/>
                <a:gd name="T50" fmla="*/ 224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4" y="0"/>
                  </a:lnTo>
                  <a:lnTo>
                    <a:pt x="9" y="0"/>
                  </a:lnTo>
                  <a:lnTo>
                    <a:pt x="13" y="0"/>
                  </a:lnTo>
                  <a:lnTo>
                    <a:pt x="18" y="0"/>
                  </a:lnTo>
                  <a:lnTo>
                    <a:pt x="22" y="0"/>
                  </a:lnTo>
                  <a:lnTo>
                    <a:pt x="27" y="0"/>
                  </a:lnTo>
                  <a:lnTo>
                    <a:pt x="31" y="0"/>
                  </a:lnTo>
                  <a:lnTo>
                    <a:pt x="36" y="0"/>
                  </a:lnTo>
                  <a:lnTo>
                    <a:pt x="40" y="0"/>
                  </a:lnTo>
                  <a:lnTo>
                    <a:pt x="45" y="0"/>
                  </a:lnTo>
                  <a:lnTo>
                    <a:pt x="49" y="0"/>
                  </a:lnTo>
                  <a:lnTo>
                    <a:pt x="54" y="0"/>
                  </a:lnTo>
                  <a:lnTo>
                    <a:pt x="58" y="0"/>
                  </a:lnTo>
                  <a:lnTo>
                    <a:pt x="63" y="0"/>
                  </a:lnTo>
                  <a:lnTo>
                    <a:pt x="67" y="0"/>
                  </a:lnTo>
                  <a:lnTo>
                    <a:pt x="72" y="0"/>
                  </a:lnTo>
                  <a:lnTo>
                    <a:pt x="76" y="0"/>
                  </a:lnTo>
                  <a:lnTo>
                    <a:pt x="81" y="0"/>
                  </a:lnTo>
                  <a:lnTo>
                    <a:pt x="85" y="0"/>
                  </a:lnTo>
                  <a:lnTo>
                    <a:pt x="90" y="0"/>
                  </a:lnTo>
                  <a:lnTo>
                    <a:pt x="94" y="0"/>
                  </a:lnTo>
                  <a:lnTo>
                    <a:pt x="99" y="0"/>
                  </a:lnTo>
                  <a:lnTo>
                    <a:pt x="103" y="0"/>
                  </a:lnTo>
                  <a:lnTo>
                    <a:pt x="107" y="0"/>
                  </a:lnTo>
                  <a:lnTo>
                    <a:pt x="112" y="0"/>
                  </a:lnTo>
                  <a:lnTo>
                    <a:pt x="117" y="0"/>
                  </a:lnTo>
                  <a:lnTo>
                    <a:pt x="121" y="0"/>
                  </a:lnTo>
                  <a:lnTo>
                    <a:pt x="126" y="0"/>
                  </a:lnTo>
                  <a:lnTo>
                    <a:pt x="130" y="0"/>
                  </a:lnTo>
                  <a:lnTo>
                    <a:pt x="134" y="0"/>
                  </a:lnTo>
                  <a:lnTo>
                    <a:pt x="139" y="0"/>
                  </a:lnTo>
                  <a:lnTo>
                    <a:pt x="143" y="0"/>
                  </a:lnTo>
                  <a:lnTo>
                    <a:pt x="148" y="0"/>
                  </a:lnTo>
                  <a:lnTo>
                    <a:pt x="153" y="0"/>
                  </a:lnTo>
                  <a:lnTo>
                    <a:pt x="157" y="0"/>
                  </a:lnTo>
                  <a:lnTo>
                    <a:pt x="162" y="0"/>
                  </a:lnTo>
                  <a:lnTo>
                    <a:pt x="166" y="0"/>
                  </a:lnTo>
                  <a:lnTo>
                    <a:pt x="170" y="0"/>
                  </a:lnTo>
                  <a:lnTo>
                    <a:pt x="175" y="0"/>
                  </a:lnTo>
                  <a:lnTo>
                    <a:pt x="179" y="0"/>
                  </a:lnTo>
                  <a:lnTo>
                    <a:pt x="184" y="0"/>
                  </a:lnTo>
                  <a:lnTo>
                    <a:pt x="188" y="0"/>
                  </a:lnTo>
                  <a:lnTo>
                    <a:pt x="193" y="0"/>
                  </a:lnTo>
                  <a:lnTo>
                    <a:pt x="197" y="0"/>
                  </a:lnTo>
                  <a:lnTo>
                    <a:pt x="202" y="0"/>
                  </a:lnTo>
                  <a:lnTo>
                    <a:pt x="206" y="0"/>
                  </a:lnTo>
                  <a:lnTo>
                    <a:pt x="211" y="0"/>
                  </a:lnTo>
                  <a:lnTo>
                    <a:pt x="215" y="0"/>
                  </a:lnTo>
                  <a:lnTo>
                    <a:pt x="220" y="0"/>
                  </a:lnTo>
                  <a:lnTo>
                    <a:pt x="224"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3" name="Freeform 42">
              <a:extLst>
                <a:ext uri="{FF2B5EF4-FFF2-40B4-BE49-F238E27FC236}">
                  <a16:creationId xmlns:a16="http://schemas.microsoft.com/office/drawing/2014/main" id="{1AB71415-09AE-4042-A39D-F4EFAA0E029F}"/>
                </a:ext>
              </a:extLst>
            </p:cNvPr>
            <p:cNvSpPr>
              <a:spLocks/>
            </p:cNvSpPr>
            <p:nvPr/>
          </p:nvSpPr>
          <p:spPr bwMode="auto">
            <a:xfrm>
              <a:off x="1831276" y="1933090"/>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43">
              <a:extLst>
                <a:ext uri="{FF2B5EF4-FFF2-40B4-BE49-F238E27FC236}">
                  <a16:creationId xmlns:a16="http://schemas.microsoft.com/office/drawing/2014/main" id="{3191D038-E528-1F4E-AEC7-6CD5FB70E055}"/>
                </a:ext>
              </a:extLst>
            </p:cNvPr>
            <p:cNvSpPr>
              <a:spLocks/>
            </p:cNvSpPr>
            <p:nvPr/>
          </p:nvSpPr>
          <p:spPr bwMode="auto">
            <a:xfrm>
              <a:off x="2188464" y="1933090"/>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38">
              <a:extLst>
                <a:ext uri="{FF2B5EF4-FFF2-40B4-BE49-F238E27FC236}">
                  <a16:creationId xmlns:a16="http://schemas.microsoft.com/office/drawing/2014/main" id="{DBE7B071-872F-1D46-8F52-E3DA761F775E}"/>
                </a:ext>
              </a:extLst>
            </p:cNvPr>
            <p:cNvSpPr>
              <a:spLocks/>
            </p:cNvSpPr>
            <p:nvPr/>
          </p:nvSpPr>
          <p:spPr bwMode="auto">
            <a:xfrm>
              <a:off x="2550414" y="178902"/>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39">
              <a:extLst>
                <a:ext uri="{FF2B5EF4-FFF2-40B4-BE49-F238E27FC236}">
                  <a16:creationId xmlns:a16="http://schemas.microsoft.com/office/drawing/2014/main" id="{131BF79F-56ED-EB47-B9F1-FEBD5353E3B3}"/>
                </a:ext>
              </a:extLst>
            </p:cNvPr>
            <p:cNvSpPr>
              <a:spLocks/>
            </p:cNvSpPr>
            <p:nvPr/>
          </p:nvSpPr>
          <p:spPr bwMode="auto">
            <a:xfrm>
              <a:off x="2891727" y="1931502"/>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40">
              <a:extLst>
                <a:ext uri="{FF2B5EF4-FFF2-40B4-BE49-F238E27FC236}">
                  <a16:creationId xmlns:a16="http://schemas.microsoft.com/office/drawing/2014/main" id="{DF481048-1A81-B242-9B47-C4A31AE75FA1}"/>
                </a:ext>
              </a:extLst>
            </p:cNvPr>
            <p:cNvSpPr>
              <a:spLocks/>
            </p:cNvSpPr>
            <p:nvPr/>
          </p:nvSpPr>
          <p:spPr bwMode="auto">
            <a:xfrm>
              <a:off x="3247327" y="1933090"/>
              <a:ext cx="363538" cy="0"/>
            </a:xfrm>
            <a:custGeom>
              <a:avLst/>
              <a:gdLst>
                <a:gd name="T0" fmla="*/ 0 w 229"/>
                <a:gd name="T1" fmla="*/ 5 w 229"/>
                <a:gd name="T2" fmla="*/ 10 w 229"/>
                <a:gd name="T3" fmla="*/ 14 w 229"/>
                <a:gd name="T4" fmla="*/ 19 w 229"/>
                <a:gd name="T5" fmla="*/ 23 w 229"/>
                <a:gd name="T6" fmla="*/ 28 w 229"/>
                <a:gd name="T7" fmla="*/ 32 w 229"/>
                <a:gd name="T8" fmla="*/ 36 w 229"/>
                <a:gd name="T9" fmla="*/ 41 w 229"/>
                <a:gd name="T10" fmla="*/ 45 w 229"/>
                <a:gd name="T11" fmla="*/ 50 w 229"/>
                <a:gd name="T12" fmla="*/ 55 w 229"/>
                <a:gd name="T13" fmla="*/ 59 w 229"/>
                <a:gd name="T14" fmla="*/ 63 w 229"/>
                <a:gd name="T15" fmla="*/ 68 w 229"/>
                <a:gd name="T16" fmla="*/ 72 w 229"/>
                <a:gd name="T17" fmla="*/ 77 w 229"/>
                <a:gd name="T18" fmla="*/ 81 w 229"/>
                <a:gd name="T19" fmla="*/ 86 w 229"/>
                <a:gd name="T20" fmla="*/ 90 w 229"/>
                <a:gd name="T21" fmla="*/ 95 w 229"/>
                <a:gd name="T22" fmla="*/ 99 w 229"/>
                <a:gd name="T23" fmla="*/ 104 w 229"/>
                <a:gd name="T24" fmla="*/ 108 w 229"/>
                <a:gd name="T25" fmla="*/ 113 w 229"/>
                <a:gd name="T26" fmla="*/ 117 w 229"/>
                <a:gd name="T27" fmla="*/ 122 w 229"/>
                <a:gd name="T28" fmla="*/ 126 w 229"/>
                <a:gd name="T29" fmla="*/ 130 w 229"/>
                <a:gd name="T30" fmla="*/ 135 w 229"/>
                <a:gd name="T31" fmla="*/ 140 w 229"/>
                <a:gd name="T32" fmla="*/ 144 w 229"/>
                <a:gd name="T33" fmla="*/ 149 w 229"/>
                <a:gd name="T34" fmla="*/ 153 w 229"/>
                <a:gd name="T35" fmla="*/ 158 w 229"/>
                <a:gd name="T36" fmla="*/ 162 w 229"/>
                <a:gd name="T37" fmla="*/ 166 w 229"/>
                <a:gd name="T38" fmla="*/ 171 w 229"/>
                <a:gd name="T39" fmla="*/ 176 w 229"/>
                <a:gd name="T40" fmla="*/ 180 w 229"/>
                <a:gd name="T41" fmla="*/ 185 w 229"/>
                <a:gd name="T42" fmla="*/ 189 w 229"/>
                <a:gd name="T43" fmla="*/ 193 w 229"/>
                <a:gd name="T44" fmla="*/ 198 w 229"/>
                <a:gd name="T45" fmla="*/ 202 w 229"/>
                <a:gd name="T46" fmla="*/ 207 w 229"/>
                <a:gd name="T47" fmla="*/ 211 w 229"/>
                <a:gd name="T48" fmla="*/ 216 w 229"/>
                <a:gd name="T49" fmla="*/ 221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10" y="0"/>
                  </a:lnTo>
                  <a:lnTo>
                    <a:pt x="14" y="0"/>
                  </a:lnTo>
                  <a:lnTo>
                    <a:pt x="19" y="0"/>
                  </a:lnTo>
                  <a:lnTo>
                    <a:pt x="23" y="0"/>
                  </a:lnTo>
                  <a:lnTo>
                    <a:pt x="28" y="0"/>
                  </a:lnTo>
                  <a:lnTo>
                    <a:pt x="32" y="0"/>
                  </a:lnTo>
                  <a:lnTo>
                    <a:pt x="36" y="0"/>
                  </a:lnTo>
                  <a:lnTo>
                    <a:pt x="41" y="0"/>
                  </a:lnTo>
                  <a:lnTo>
                    <a:pt x="45" y="0"/>
                  </a:lnTo>
                  <a:lnTo>
                    <a:pt x="50" y="0"/>
                  </a:lnTo>
                  <a:lnTo>
                    <a:pt x="55" y="0"/>
                  </a:lnTo>
                  <a:lnTo>
                    <a:pt x="59" y="0"/>
                  </a:lnTo>
                  <a:lnTo>
                    <a:pt x="63" y="0"/>
                  </a:lnTo>
                  <a:lnTo>
                    <a:pt x="68" y="0"/>
                  </a:lnTo>
                  <a:lnTo>
                    <a:pt x="72" y="0"/>
                  </a:lnTo>
                  <a:lnTo>
                    <a:pt x="77" y="0"/>
                  </a:lnTo>
                  <a:lnTo>
                    <a:pt x="81" y="0"/>
                  </a:lnTo>
                  <a:lnTo>
                    <a:pt x="86" y="0"/>
                  </a:lnTo>
                  <a:lnTo>
                    <a:pt x="90" y="0"/>
                  </a:lnTo>
                  <a:lnTo>
                    <a:pt x="95" y="0"/>
                  </a:lnTo>
                  <a:lnTo>
                    <a:pt x="99" y="0"/>
                  </a:lnTo>
                  <a:lnTo>
                    <a:pt x="104" y="0"/>
                  </a:lnTo>
                  <a:lnTo>
                    <a:pt x="108" y="0"/>
                  </a:lnTo>
                  <a:lnTo>
                    <a:pt x="113" y="0"/>
                  </a:lnTo>
                  <a:lnTo>
                    <a:pt x="117" y="0"/>
                  </a:lnTo>
                  <a:lnTo>
                    <a:pt x="122" y="0"/>
                  </a:lnTo>
                  <a:lnTo>
                    <a:pt x="126" y="0"/>
                  </a:lnTo>
                  <a:lnTo>
                    <a:pt x="130" y="0"/>
                  </a:lnTo>
                  <a:lnTo>
                    <a:pt x="135" y="0"/>
                  </a:lnTo>
                  <a:lnTo>
                    <a:pt x="140" y="0"/>
                  </a:lnTo>
                  <a:lnTo>
                    <a:pt x="144" y="0"/>
                  </a:lnTo>
                  <a:lnTo>
                    <a:pt x="149" y="0"/>
                  </a:lnTo>
                  <a:lnTo>
                    <a:pt x="153" y="0"/>
                  </a:lnTo>
                  <a:lnTo>
                    <a:pt x="158" y="0"/>
                  </a:lnTo>
                  <a:lnTo>
                    <a:pt x="162" y="0"/>
                  </a:lnTo>
                  <a:lnTo>
                    <a:pt x="166" y="0"/>
                  </a:lnTo>
                  <a:lnTo>
                    <a:pt x="171" y="0"/>
                  </a:lnTo>
                  <a:lnTo>
                    <a:pt x="176" y="0"/>
                  </a:lnTo>
                  <a:lnTo>
                    <a:pt x="180" y="0"/>
                  </a:lnTo>
                  <a:lnTo>
                    <a:pt x="185" y="0"/>
                  </a:lnTo>
                  <a:lnTo>
                    <a:pt x="189" y="0"/>
                  </a:lnTo>
                  <a:lnTo>
                    <a:pt x="193" y="0"/>
                  </a:lnTo>
                  <a:lnTo>
                    <a:pt x="198" y="0"/>
                  </a:lnTo>
                  <a:lnTo>
                    <a:pt x="202" y="0"/>
                  </a:lnTo>
                  <a:lnTo>
                    <a:pt x="207" y="0"/>
                  </a:lnTo>
                  <a:lnTo>
                    <a:pt x="211" y="0"/>
                  </a:lnTo>
                  <a:lnTo>
                    <a:pt x="216" y="0"/>
                  </a:lnTo>
                  <a:lnTo>
                    <a:pt x="221"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reeform 41">
              <a:extLst>
                <a:ext uri="{FF2B5EF4-FFF2-40B4-BE49-F238E27FC236}">
                  <a16:creationId xmlns:a16="http://schemas.microsoft.com/office/drawing/2014/main" id="{8CE23CC2-4981-1443-98F5-BEAC95D0F697}"/>
                </a:ext>
              </a:extLst>
            </p:cNvPr>
            <p:cNvSpPr>
              <a:spLocks/>
            </p:cNvSpPr>
            <p:nvPr/>
          </p:nvSpPr>
          <p:spPr bwMode="auto">
            <a:xfrm>
              <a:off x="3604514" y="1933090"/>
              <a:ext cx="363538" cy="0"/>
            </a:xfrm>
            <a:custGeom>
              <a:avLst/>
              <a:gdLst>
                <a:gd name="T0" fmla="*/ 0 w 229"/>
                <a:gd name="T1" fmla="*/ 4 w 229"/>
                <a:gd name="T2" fmla="*/ 9 w 229"/>
                <a:gd name="T3" fmla="*/ 13 w 229"/>
                <a:gd name="T4" fmla="*/ 18 w 229"/>
                <a:gd name="T5" fmla="*/ 22 w 229"/>
                <a:gd name="T6" fmla="*/ 27 w 229"/>
                <a:gd name="T7" fmla="*/ 31 w 229"/>
                <a:gd name="T8" fmla="*/ 36 w 229"/>
                <a:gd name="T9" fmla="*/ 40 w 229"/>
                <a:gd name="T10" fmla="*/ 45 w 229"/>
                <a:gd name="T11" fmla="*/ 49 w 229"/>
                <a:gd name="T12" fmla="*/ 54 w 229"/>
                <a:gd name="T13" fmla="*/ 58 w 229"/>
                <a:gd name="T14" fmla="*/ 63 w 229"/>
                <a:gd name="T15" fmla="*/ 67 w 229"/>
                <a:gd name="T16" fmla="*/ 72 w 229"/>
                <a:gd name="T17" fmla="*/ 76 w 229"/>
                <a:gd name="T18" fmla="*/ 81 w 229"/>
                <a:gd name="T19" fmla="*/ 85 w 229"/>
                <a:gd name="T20" fmla="*/ 90 w 229"/>
                <a:gd name="T21" fmla="*/ 94 w 229"/>
                <a:gd name="T22" fmla="*/ 99 w 229"/>
                <a:gd name="T23" fmla="*/ 103 w 229"/>
                <a:gd name="T24" fmla="*/ 107 w 229"/>
                <a:gd name="T25" fmla="*/ 112 w 229"/>
                <a:gd name="T26" fmla="*/ 117 w 229"/>
                <a:gd name="T27" fmla="*/ 121 w 229"/>
                <a:gd name="T28" fmla="*/ 126 w 229"/>
                <a:gd name="T29" fmla="*/ 130 w 229"/>
                <a:gd name="T30" fmla="*/ 134 w 229"/>
                <a:gd name="T31" fmla="*/ 139 w 229"/>
                <a:gd name="T32" fmla="*/ 143 w 229"/>
                <a:gd name="T33" fmla="*/ 148 w 229"/>
                <a:gd name="T34" fmla="*/ 153 w 229"/>
                <a:gd name="T35" fmla="*/ 157 w 229"/>
                <a:gd name="T36" fmla="*/ 162 w 229"/>
                <a:gd name="T37" fmla="*/ 166 w 229"/>
                <a:gd name="T38" fmla="*/ 170 w 229"/>
                <a:gd name="T39" fmla="*/ 175 w 229"/>
                <a:gd name="T40" fmla="*/ 179 w 229"/>
                <a:gd name="T41" fmla="*/ 184 w 229"/>
                <a:gd name="T42" fmla="*/ 188 w 229"/>
                <a:gd name="T43" fmla="*/ 193 w 229"/>
                <a:gd name="T44" fmla="*/ 197 w 229"/>
                <a:gd name="T45" fmla="*/ 202 w 229"/>
                <a:gd name="T46" fmla="*/ 206 w 229"/>
                <a:gd name="T47" fmla="*/ 211 w 229"/>
                <a:gd name="T48" fmla="*/ 215 w 229"/>
                <a:gd name="T49" fmla="*/ 220 w 229"/>
                <a:gd name="T50" fmla="*/ 224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4" y="0"/>
                  </a:lnTo>
                  <a:lnTo>
                    <a:pt x="9" y="0"/>
                  </a:lnTo>
                  <a:lnTo>
                    <a:pt x="13" y="0"/>
                  </a:lnTo>
                  <a:lnTo>
                    <a:pt x="18" y="0"/>
                  </a:lnTo>
                  <a:lnTo>
                    <a:pt x="22" y="0"/>
                  </a:lnTo>
                  <a:lnTo>
                    <a:pt x="27" y="0"/>
                  </a:lnTo>
                  <a:lnTo>
                    <a:pt x="31" y="0"/>
                  </a:lnTo>
                  <a:lnTo>
                    <a:pt x="36" y="0"/>
                  </a:lnTo>
                  <a:lnTo>
                    <a:pt x="40" y="0"/>
                  </a:lnTo>
                  <a:lnTo>
                    <a:pt x="45" y="0"/>
                  </a:lnTo>
                  <a:lnTo>
                    <a:pt x="49" y="0"/>
                  </a:lnTo>
                  <a:lnTo>
                    <a:pt x="54" y="0"/>
                  </a:lnTo>
                  <a:lnTo>
                    <a:pt x="58" y="0"/>
                  </a:lnTo>
                  <a:lnTo>
                    <a:pt x="63" y="0"/>
                  </a:lnTo>
                  <a:lnTo>
                    <a:pt x="67" y="0"/>
                  </a:lnTo>
                  <a:lnTo>
                    <a:pt x="72" y="0"/>
                  </a:lnTo>
                  <a:lnTo>
                    <a:pt x="76" y="0"/>
                  </a:lnTo>
                  <a:lnTo>
                    <a:pt x="81" y="0"/>
                  </a:lnTo>
                  <a:lnTo>
                    <a:pt x="85" y="0"/>
                  </a:lnTo>
                  <a:lnTo>
                    <a:pt x="90" y="0"/>
                  </a:lnTo>
                  <a:lnTo>
                    <a:pt x="94" y="0"/>
                  </a:lnTo>
                  <a:lnTo>
                    <a:pt x="99" y="0"/>
                  </a:lnTo>
                  <a:lnTo>
                    <a:pt x="103" y="0"/>
                  </a:lnTo>
                  <a:lnTo>
                    <a:pt x="107" y="0"/>
                  </a:lnTo>
                  <a:lnTo>
                    <a:pt x="112" y="0"/>
                  </a:lnTo>
                  <a:lnTo>
                    <a:pt x="117" y="0"/>
                  </a:lnTo>
                  <a:lnTo>
                    <a:pt x="121" y="0"/>
                  </a:lnTo>
                  <a:lnTo>
                    <a:pt x="126" y="0"/>
                  </a:lnTo>
                  <a:lnTo>
                    <a:pt x="130" y="0"/>
                  </a:lnTo>
                  <a:lnTo>
                    <a:pt x="134" y="0"/>
                  </a:lnTo>
                  <a:lnTo>
                    <a:pt x="139" y="0"/>
                  </a:lnTo>
                  <a:lnTo>
                    <a:pt x="143" y="0"/>
                  </a:lnTo>
                  <a:lnTo>
                    <a:pt x="148" y="0"/>
                  </a:lnTo>
                  <a:lnTo>
                    <a:pt x="153" y="0"/>
                  </a:lnTo>
                  <a:lnTo>
                    <a:pt x="157" y="0"/>
                  </a:lnTo>
                  <a:lnTo>
                    <a:pt x="162" y="0"/>
                  </a:lnTo>
                  <a:lnTo>
                    <a:pt x="166" y="0"/>
                  </a:lnTo>
                  <a:lnTo>
                    <a:pt x="170" y="0"/>
                  </a:lnTo>
                  <a:lnTo>
                    <a:pt x="175" y="0"/>
                  </a:lnTo>
                  <a:lnTo>
                    <a:pt x="179" y="0"/>
                  </a:lnTo>
                  <a:lnTo>
                    <a:pt x="184" y="0"/>
                  </a:lnTo>
                  <a:lnTo>
                    <a:pt x="188" y="0"/>
                  </a:lnTo>
                  <a:lnTo>
                    <a:pt x="193" y="0"/>
                  </a:lnTo>
                  <a:lnTo>
                    <a:pt x="197" y="0"/>
                  </a:lnTo>
                  <a:lnTo>
                    <a:pt x="202" y="0"/>
                  </a:lnTo>
                  <a:lnTo>
                    <a:pt x="206" y="0"/>
                  </a:lnTo>
                  <a:lnTo>
                    <a:pt x="211" y="0"/>
                  </a:lnTo>
                  <a:lnTo>
                    <a:pt x="215" y="0"/>
                  </a:lnTo>
                  <a:lnTo>
                    <a:pt x="220" y="0"/>
                  </a:lnTo>
                  <a:lnTo>
                    <a:pt x="224"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42">
              <a:extLst>
                <a:ext uri="{FF2B5EF4-FFF2-40B4-BE49-F238E27FC236}">
                  <a16:creationId xmlns:a16="http://schemas.microsoft.com/office/drawing/2014/main" id="{D0CE5BD5-7DC8-C644-B91D-E58F0760BA4B}"/>
                </a:ext>
              </a:extLst>
            </p:cNvPr>
            <p:cNvSpPr>
              <a:spLocks/>
            </p:cNvSpPr>
            <p:nvPr/>
          </p:nvSpPr>
          <p:spPr bwMode="auto">
            <a:xfrm>
              <a:off x="3960114" y="1933090"/>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Freeform 43">
              <a:extLst>
                <a:ext uri="{FF2B5EF4-FFF2-40B4-BE49-F238E27FC236}">
                  <a16:creationId xmlns:a16="http://schemas.microsoft.com/office/drawing/2014/main" id="{969A1FE3-C841-6C40-9674-E17C91F8C1BB}"/>
                </a:ext>
              </a:extLst>
            </p:cNvPr>
            <p:cNvSpPr>
              <a:spLocks/>
            </p:cNvSpPr>
            <p:nvPr/>
          </p:nvSpPr>
          <p:spPr bwMode="auto">
            <a:xfrm>
              <a:off x="4317302" y="1933090"/>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1" name="Group 40">
            <a:extLst>
              <a:ext uri="{FF2B5EF4-FFF2-40B4-BE49-F238E27FC236}">
                <a16:creationId xmlns:a16="http://schemas.microsoft.com/office/drawing/2014/main" id="{6F202EDB-1E92-1441-B453-ED84840D0E09}"/>
              </a:ext>
            </a:extLst>
          </p:cNvPr>
          <p:cNvGrpSpPr/>
          <p:nvPr/>
        </p:nvGrpSpPr>
        <p:grpSpPr>
          <a:xfrm>
            <a:off x="5246218" y="1543138"/>
            <a:ext cx="1747597" cy="746155"/>
            <a:chOff x="4872278" y="2307740"/>
            <a:chExt cx="4257676" cy="3506788"/>
          </a:xfrm>
        </p:grpSpPr>
        <p:sp>
          <p:nvSpPr>
            <p:cNvPr id="42" name="Freeform 38">
              <a:extLst>
                <a:ext uri="{FF2B5EF4-FFF2-40B4-BE49-F238E27FC236}">
                  <a16:creationId xmlns:a16="http://schemas.microsoft.com/office/drawing/2014/main" id="{B16F1776-4FA7-4240-9B08-17B41DF0F66A}"/>
                </a:ext>
              </a:extLst>
            </p:cNvPr>
            <p:cNvSpPr>
              <a:spLocks/>
            </p:cNvSpPr>
            <p:nvPr/>
          </p:nvSpPr>
          <p:spPr bwMode="auto">
            <a:xfrm>
              <a:off x="4872278" y="2307740"/>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3" name="Freeform 39">
              <a:extLst>
                <a:ext uri="{FF2B5EF4-FFF2-40B4-BE49-F238E27FC236}">
                  <a16:creationId xmlns:a16="http://schemas.microsoft.com/office/drawing/2014/main" id="{B85A51FE-6399-5C4C-B4AF-08BF953FA2A5}"/>
                </a:ext>
              </a:extLst>
            </p:cNvPr>
            <p:cNvSpPr>
              <a:spLocks/>
            </p:cNvSpPr>
            <p:nvPr/>
          </p:nvSpPr>
          <p:spPr bwMode="auto">
            <a:xfrm>
              <a:off x="5213591" y="4060340"/>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4" name="Freeform 42">
              <a:extLst>
                <a:ext uri="{FF2B5EF4-FFF2-40B4-BE49-F238E27FC236}">
                  <a16:creationId xmlns:a16="http://schemas.microsoft.com/office/drawing/2014/main" id="{03E56E9A-1A2E-644C-A205-245089272D85}"/>
                </a:ext>
              </a:extLst>
            </p:cNvPr>
            <p:cNvSpPr>
              <a:spLocks/>
            </p:cNvSpPr>
            <p:nvPr/>
          </p:nvSpPr>
          <p:spPr bwMode="auto">
            <a:xfrm>
              <a:off x="6281978" y="4061928"/>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5" name="Freeform 43">
              <a:extLst>
                <a:ext uri="{FF2B5EF4-FFF2-40B4-BE49-F238E27FC236}">
                  <a16:creationId xmlns:a16="http://schemas.microsoft.com/office/drawing/2014/main" id="{7459DCF1-9FE4-794C-8851-F4CEB9A5F261}"/>
                </a:ext>
              </a:extLst>
            </p:cNvPr>
            <p:cNvSpPr>
              <a:spLocks/>
            </p:cNvSpPr>
            <p:nvPr/>
          </p:nvSpPr>
          <p:spPr bwMode="auto">
            <a:xfrm>
              <a:off x="6639166" y="4061928"/>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Freeform 38">
              <a:extLst>
                <a:ext uri="{FF2B5EF4-FFF2-40B4-BE49-F238E27FC236}">
                  <a16:creationId xmlns:a16="http://schemas.microsoft.com/office/drawing/2014/main" id="{73CF8C60-0C96-9649-B834-D0BB371B7304}"/>
                </a:ext>
              </a:extLst>
            </p:cNvPr>
            <p:cNvSpPr>
              <a:spLocks/>
            </p:cNvSpPr>
            <p:nvPr/>
          </p:nvSpPr>
          <p:spPr bwMode="auto">
            <a:xfrm>
              <a:off x="7001116" y="2307740"/>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Freeform 39">
              <a:extLst>
                <a:ext uri="{FF2B5EF4-FFF2-40B4-BE49-F238E27FC236}">
                  <a16:creationId xmlns:a16="http://schemas.microsoft.com/office/drawing/2014/main" id="{E8136133-0294-6F4A-89A5-D6349F9BAF4A}"/>
                </a:ext>
              </a:extLst>
            </p:cNvPr>
            <p:cNvSpPr>
              <a:spLocks/>
            </p:cNvSpPr>
            <p:nvPr/>
          </p:nvSpPr>
          <p:spPr bwMode="auto">
            <a:xfrm>
              <a:off x="7342429" y="4060340"/>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42">
              <a:extLst>
                <a:ext uri="{FF2B5EF4-FFF2-40B4-BE49-F238E27FC236}">
                  <a16:creationId xmlns:a16="http://schemas.microsoft.com/office/drawing/2014/main" id="{DF79FE9E-8918-E343-914D-4870D18A6E15}"/>
                </a:ext>
              </a:extLst>
            </p:cNvPr>
            <p:cNvSpPr>
              <a:spLocks/>
            </p:cNvSpPr>
            <p:nvPr/>
          </p:nvSpPr>
          <p:spPr bwMode="auto">
            <a:xfrm>
              <a:off x="8410816" y="4061928"/>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43">
              <a:extLst>
                <a:ext uri="{FF2B5EF4-FFF2-40B4-BE49-F238E27FC236}">
                  <a16:creationId xmlns:a16="http://schemas.microsoft.com/office/drawing/2014/main" id="{855ECE34-1B2B-F64B-8DCE-9A0AAEA6E3E5}"/>
                </a:ext>
              </a:extLst>
            </p:cNvPr>
            <p:cNvSpPr>
              <a:spLocks/>
            </p:cNvSpPr>
            <p:nvPr/>
          </p:nvSpPr>
          <p:spPr bwMode="auto">
            <a:xfrm>
              <a:off x="8768004" y="4061928"/>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38">
              <a:extLst>
                <a:ext uri="{FF2B5EF4-FFF2-40B4-BE49-F238E27FC236}">
                  <a16:creationId xmlns:a16="http://schemas.microsoft.com/office/drawing/2014/main" id="{A03DDD8B-68A7-854E-BFAA-CFD51537A1EC}"/>
                </a:ext>
              </a:extLst>
            </p:cNvPr>
            <p:cNvSpPr>
              <a:spLocks/>
            </p:cNvSpPr>
            <p:nvPr/>
          </p:nvSpPr>
          <p:spPr bwMode="auto">
            <a:xfrm>
              <a:off x="5577129" y="2889761"/>
              <a:ext cx="349250" cy="2341157"/>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Freeform 39">
              <a:extLst>
                <a:ext uri="{FF2B5EF4-FFF2-40B4-BE49-F238E27FC236}">
                  <a16:creationId xmlns:a16="http://schemas.microsoft.com/office/drawing/2014/main" id="{AC290A8D-36A1-2C4A-97E5-EB060B5CF308}"/>
                </a:ext>
              </a:extLst>
            </p:cNvPr>
            <p:cNvSpPr>
              <a:spLocks/>
            </p:cNvSpPr>
            <p:nvPr/>
          </p:nvSpPr>
          <p:spPr bwMode="auto">
            <a:xfrm>
              <a:off x="5918442" y="4059809"/>
              <a:ext cx="363538" cy="251179"/>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Freeform 38">
              <a:extLst>
                <a:ext uri="{FF2B5EF4-FFF2-40B4-BE49-F238E27FC236}">
                  <a16:creationId xmlns:a16="http://schemas.microsoft.com/office/drawing/2014/main" id="{1BC11C80-6430-C54A-B07C-6457458CA516}"/>
                </a:ext>
              </a:extLst>
            </p:cNvPr>
            <p:cNvSpPr>
              <a:spLocks/>
            </p:cNvSpPr>
            <p:nvPr/>
          </p:nvSpPr>
          <p:spPr bwMode="auto">
            <a:xfrm>
              <a:off x="7705967" y="2889761"/>
              <a:ext cx="349250" cy="2341157"/>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Freeform 39">
              <a:extLst>
                <a:ext uri="{FF2B5EF4-FFF2-40B4-BE49-F238E27FC236}">
                  <a16:creationId xmlns:a16="http://schemas.microsoft.com/office/drawing/2014/main" id="{D0E21E88-0F55-9E48-88B4-11EFBFF5538A}"/>
                </a:ext>
              </a:extLst>
            </p:cNvPr>
            <p:cNvSpPr>
              <a:spLocks/>
            </p:cNvSpPr>
            <p:nvPr/>
          </p:nvSpPr>
          <p:spPr bwMode="auto">
            <a:xfrm>
              <a:off x="8047280" y="4059809"/>
              <a:ext cx="363538" cy="251179"/>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54" name="Group 53">
            <a:extLst>
              <a:ext uri="{FF2B5EF4-FFF2-40B4-BE49-F238E27FC236}">
                <a16:creationId xmlns:a16="http://schemas.microsoft.com/office/drawing/2014/main" id="{E798F05A-E7B1-2840-8A37-016B455C8162}"/>
              </a:ext>
            </a:extLst>
          </p:cNvPr>
          <p:cNvGrpSpPr/>
          <p:nvPr/>
        </p:nvGrpSpPr>
        <p:grpSpPr>
          <a:xfrm>
            <a:off x="2370961" y="1543138"/>
            <a:ext cx="1747597" cy="746155"/>
            <a:chOff x="421576" y="178902"/>
            <a:chExt cx="4257676" cy="3506788"/>
          </a:xfrm>
        </p:grpSpPr>
        <p:sp>
          <p:nvSpPr>
            <p:cNvPr id="55" name="Freeform 38">
              <a:extLst>
                <a:ext uri="{FF2B5EF4-FFF2-40B4-BE49-F238E27FC236}">
                  <a16:creationId xmlns:a16="http://schemas.microsoft.com/office/drawing/2014/main" id="{17B58169-1909-E54F-9E4E-93A7B92E5A26}"/>
                </a:ext>
              </a:extLst>
            </p:cNvPr>
            <p:cNvSpPr>
              <a:spLocks/>
            </p:cNvSpPr>
            <p:nvPr/>
          </p:nvSpPr>
          <p:spPr bwMode="auto">
            <a:xfrm>
              <a:off x="421576" y="178902"/>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39">
              <a:extLst>
                <a:ext uri="{FF2B5EF4-FFF2-40B4-BE49-F238E27FC236}">
                  <a16:creationId xmlns:a16="http://schemas.microsoft.com/office/drawing/2014/main" id="{1EA58D5C-18C0-2F4A-B36E-970911DDD762}"/>
                </a:ext>
              </a:extLst>
            </p:cNvPr>
            <p:cNvSpPr>
              <a:spLocks/>
            </p:cNvSpPr>
            <p:nvPr/>
          </p:nvSpPr>
          <p:spPr bwMode="auto">
            <a:xfrm>
              <a:off x="762889" y="1931502"/>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reeform 40">
              <a:extLst>
                <a:ext uri="{FF2B5EF4-FFF2-40B4-BE49-F238E27FC236}">
                  <a16:creationId xmlns:a16="http://schemas.microsoft.com/office/drawing/2014/main" id="{725E8597-ADB0-E742-83A7-FE4D7B9D990D}"/>
                </a:ext>
              </a:extLst>
            </p:cNvPr>
            <p:cNvSpPr>
              <a:spLocks/>
            </p:cNvSpPr>
            <p:nvPr/>
          </p:nvSpPr>
          <p:spPr bwMode="auto">
            <a:xfrm>
              <a:off x="1118489" y="1933090"/>
              <a:ext cx="363538" cy="0"/>
            </a:xfrm>
            <a:custGeom>
              <a:avLst/>
              <a:gdLst>
                <a:gd name="T0" fmla="*/ 0 w 229"/>
                <a:gd name="T1" fmla="*/ 5 w 229"/>
                <a:gd name="T2" fmla="*/ 10 w 229"/>
                <a:gd name="T3" fmla="*/ 14 w 229"/>
                <a:gd name="T4" fmla="*/ 19 w 229"/>
                <a:gd name="T5" fmla="*/ 23 w 229"/>
                <a:gd name="T6" fmla="*/ 28 w 229"/>
                <a:gd name="T7" fmla="*/ 32 w 229"/>
                <a:gd name="T8" fmla="*/ 36 w 229"/>
                <a:gd name="T9" fmla="*/ 41 w 229"/>
                <a:gd name="T10" fmla="*/ 45 w 229"/>
                <a:gd name="T11" fmla="*/ 50 w 229"/>
                <a:gd name="T12" fmla="*/ 55 w 229"/>
                <a:gd name="T13" fmla="*/ 59 w 229"/>
                <a:gd name="T14" fmla="*/ 63 w 229"/>
                <a:gd name="T15" fmla="*/ 68 w 229"/>
                <a:gd name="T16" fmla="*/ 72 w 229"/>
                <a:gd name="T17" fmla="*/ 77 w 229"/>
                <a:gd name="T18" fmla="*/ 81 w 229"/>
                <a:gd name="T19" fmla="*/ 86 w 229"/>
                <a:gd name="T20" fmla="*/ 90 w 229"/>
                <a:gd name="T21" fmla="*/ 95 w 229"/>
                <a:gd name="T22" fmla="*/ 99 w 229"/>
                <a:gd name="T23" fmla="*/ 104 w 229"/>
                <a:gd name="T24" fmla="*/ 108 w 229"/>
                <a:gd name="T25" fmla="*/ 113 w 229"/>
                <a:gd name="T26" fmla="*/ 117 w 229"/>
                <a:gd name="T27" fmla="*/ 122 w 229"/>
                <a:gd name="T28" fmla="*/ 126 w 229"/>
                <a:gd name="T29" fmla="*/ 130 w 229"/>
                <a:gd name="T30" fmla="*/ 135 w 229"/>
                <a:gd name="T31" fmla="*/ 140 w 229"/>
                <a:gd name="T32" fmla="*/ 144 w 229"/>
                <a:gd name="T33" fmla="*/ 149 w 229"/>
                <a:gd name="T34" fmla="*/ 153 w 229"/>
                <a:gd name="T35" fmla="*/ 158 w 229"/>
                <a:gd name="T36" fmla="*/ 162 w 229"/>
                <a:gd name="T37" fmla="*/ 166 w 229"/>
                <a:gd name="T38" fmla="*/ 171 w 229"/>
                <a:gd name="T39" fmla="*/ 176 w 229"/>
                <a:gd name="T40" fmla="*/ 180 w 229"/>
                <a:gd name="T41" fmla="*/ 185 w 229"/>
                <a:gd name="T42" fmla="*/ 189 w 229"/>
                <a:gd name="T43" fmla="*/ 193 w 229"/>
                <a:gd name="T44" fmla="*/ 198 w 229"/>
                <a:gd name="T45" fmla="*/ 202 w 229"/>
                <a:gd name="T46" fmla="*/ 207 w 229"/>
                <a:gd name="T47" fmla="*/ 211 w 229"/>
                <a:gd name="T48" fmla="*/ 216 w 229"/>
                <a:gd name="T49" fmla="*/ 221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10" y="0"/>
                  </a:lnTo>
                  <a:lnTo>
                    <a:pt x="14" y="0"/>
                  </a:lnTo>
                  <a:lnTo>
                    <a:pt x="19" y="0"/>
                  </a:lnTo>
                  <a:lnTo>
                    <a:pt x="23" y="0"/>
                  </a:lnTo>
                  <a:lnTo>
                    <a:pt x="28" y="0"/>
                  </a:lnTo>
                  <a:lnTo>
                    <a:pt x="32" y="0"/>
                  </a:lnTo>
                  <a:lnTo>
                    <a:pt x="36" y="0"/>
                  </a:lnTo>
                  <a:lnTo>
                    <a:pt x="41" y="0"/>
                  </a:lnTo>
                  <a:lnTo>
                    <a:pt x="45" y="0"/>
                  </a:lnTo>
                  <a:lnTo>
                    <a:pt x="50" y="0"/>
                  </a:lnTo>
                  <a:lnTo>
                    <a:pt x="55" y="0"/>
                  </a:lnTo>
                  <a:lnTo>
                    <a:pt x="59" y="0"/>
                  </a:lnTo>
                  <a:lnTo>
                    <a:pt x="63" y="0"/>
                  </a:lnTo>
                  <a:lnTo>
                    <a:pt x="68" y="0"/>
                  </a:lnTo>
                  <a:lnTo>
                    <a:pt x="72" y="0"/>
                  </a:lnTo>
                  <a:lnTo>
                    <a:pt x="77" y="0"/>
                  </a:lnTo>
                  <a:lnTo>
                    <a:pt x="81" y="0"/>
                  </a:lnTo>
                  <a:lnTo>
                    <a:pt x="86" y="0"/>
                  </a:lnTo>
                  <a:lnTo>
                    <a:pt x="90" y="0"/>
                  </a:lnTo>
                  <a:lnTo>
                    <a:pt x="95" y="0"/>
                  </a:lnTo>
                  <a:lnTo>
                    <a:pt x="99" y="0"/>
                  </a:lnTo>
                  <a:lnTo>
                    <a:pt x="104" y="0"/>
                  </a:lnTo>
                  <a:lnTo>
                    <a:pt x="108" y="0"/>
                  </a:lnTo>
                  <a:lnTo>
                    <a:pt x="113" y="0"/>
                  </a:lnTo>
                  <a:lnTo>
                    <a:pt x="117" y="0"/>
                  </a:lnTo>
                  <a:lnTo>
                    <a:pt x="122" y="0"/>
                  </a:lnTo>
                  <a:lnTo>
                    <a:pt x="126" y="0"/>
                  </a:lnTo>
                  <a:lnTo>
                    <a:pt x="130" y="0"/>
                  </a:lnTo>
                  <a:lnTo>
                    <a:pt x="135" y="0"/>
                  </a:lnTo>
                  <a:lnTo>
                    <a:pt x="140" y="0"/>
                  </a:lnTo>
                  <a:lnTo>
                    <a:pt x="144" y="0"/>
                  </a:lnTo>
                  <a:lnTo>
                    <a:pt x="149" y="0"/>
                  </a:lnTo>
                  <a:lnTo>
                    <a:pt x="153" y="0"/>
                  </a:lnTo>
                  <a:lnTo>
                    <a:pt x="158" y="0"/>
                  </a:lnTo>
                  <a:lnTo>
                    <a:pt x="162" y="0"/>
                  </a:lnTo>
                  <a:lnTo>
                    <a:pt x="166" y="0"/>
                  </a:lnTo>
                  <a:lnTo>
                    <a:pt x="171" y="0"/>
                  </a:lnTo>
                  <a:lnTo>
                    <a:pt x="176" y="0"/>
                  </a:lnTo>
                  <a:lnTo>
                    <a:pt x="180" y="0"/>
                  </a:lnTo>
                  <a:lnTo>
                    <a:pt x="185" y="0"/>
                  </a:lnTo>
                  <a:lnTo>
                    <a:pt x="189" y="0"/>
                  </a:lnTo>
                  <a:lnTo>
                    <a:pt x="193" y="0"/>
                  </a:lnTo>
                  <a:lnTo>
                    <a:pt x="198" y="0"/>
                  </a:lnTo>
                  <a:lnTo>
                    <a:pt x="202" y="0"/>
                  </a:lnTo>
                  <a:lnTo>
                    <a:pt x="207" y="0"/>
                  </a:lnTo>
                  <a:lnTo>
                    <a:pt x="211" y="0"/>
                  </a:lnTo>
                  <a:lnTo>
                    <a:pt x="216" y="0"/>
                  </a:lnTo>
                  <a:lnTo>
                    <a:pt x="221"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41">
              <a:extLst>
                <a:ext uri="{FF2B5EF4-FFF2-40B4-BE49-F238E27FC236}">
                  <a16:creationId xmlns:a16="http://schemas.microsoft.com/office/drawing/2014/main" id="{E635BD0D-235E-AB41-A030-9DEB0AE148DC}"/>
                </a:ext>
              </a:extLst>
            </p:cNvPr>
            <p:cNvSpPr>
              <a:spLocks/>
            </p:cNvSpPr>
            <p:nvPr/>
          </p:nvSpPr>
          <p:spPr bwMode="auto">
            <a:xfrm>
              <a:off x="1475676" y="1933090"/>
              <a:ext cx="363538" cy="0"/>
            </a:xfrm>
            <a:custGeom>
              <a:avLst/>
              <a:gdLst>
                <a:gd name="T0" fmla="*/ 0 w 229"/>
                <a:gd name="T1" fmla="*/ 4 w 229"/>
                <a:gd name="T2" fmla="*/ 9 w 229"/>
                <a:gd name="T3" fmla="*/ 13 w 229"/>
                <a:gd name="T4" fmla="*/ 18 w 229"/>
                <a:gd name="T5" fmla="*/ 22 w 229"/>
                <a:gd name="T6" fmla="*/ 27 w 229"/>
                <a:gd name="T7" fmla="*/ 31 w 229"/>
                <a:gd name="T8" fmla="*/ 36 w 229"/>
                <a:gd name="T9" fmla="*/ 40 w 229"/>
                <a:gd name="T10" fmla="*/ 45 w 229"/>
                <a:gd name="T11" fmla="*/ 49 w 229"/>
                <a:gd name="T12" fmla="*/ 54 w 229"/>
                <a:gd name="T13" fmla="*/ 58 w 229"/>
                <a:gd name="T14" fmla="*/ 63 w 229"/>
                <a:gd name="T15" fmla="*/ 67 w 229"/>
                <a:gd name="T16" fmla="*/ 72 w 229"/>
                <a:gd name="T17" fmla="*/ 76 w 229"/>
                <a:gd name="T18" fmla="*/ 81 w 229"/>
                <a:gd name="T19" fmla="*/ 85 w 229"/>
                <a:gd name="T20" fmla="*/ 90 w 229"/>
                <a:gd name="T21" fmla="*/ 94 w 229"/>
                <a:gd name="T22" fmla="*/ 99 w 229"/>
                <a:gd name="T23" fmla="*/ 103 w 229"/>
                <a:gd name="T24" fmla="*/ 107 w 229"/>
                <a:gd name="T25" fmla="*/ 112 w 229"/>
                <a:gd name="T26" fmla="*/ 117 w 229"/>
                <a:gd name="T27" fmla="*/ 121 w 229"/>
                <a:gd name="T28" fmla="*/ 126 w 229"/>
                <a:gd name="T29" fmla="*/ 130 w 229"/>
                <a:gd name="T30" fmla="*/ 134 w 229"/>
                <a:gd name="T31" fmla="*/ 139 w 229"/>
                <a:gd name="T32" fmla="*/ 143 w 229"/>
                <a:gd name="T33" fmla="*/ 148 w 229"/>
                <a:gd name="T34" fmla="*/ 153 w 229"/>
                <a:gd name="T35" fmla="*/ 157 w 229"/>
                <a:gd name="T36" fmla="*/ 162 w 229"/>
                <a:gd name="T37" fmla="*/ 166 w 229"/>
                <a:gd name="T38" fmla="*/ 170 w 229"/>
                <a:gd name="T39" fmla="*/ 175 w 229"/>
                <a:gd name="T40" fmla="*/ 179 w 229"/>
                <a:gd name="T41" fmla="*/ 184 w 229"/>
                <a:gd name="T42" fmla="*/ 188 w 229"/>
                <a:gd name="T43" fmla="*/ 193 w 229"/>
                <a:gd name="T44" fmla="*/ 197 w 229"/>
                <a:gd name="T45" fmla="*/ 202 w 229"/>
                <a:gd name="T46" fmla="*/ 206 w 229"/>
                <a:gd name="T47" fmla="*/ 211 w 229"/>
                <a:gd name="T48" fmla="*/ 215 w 229"/>
                <a:gd name="T49" fmla="*/ 220 w 229"/>
                <a:gd name="T50" fmla="*/ 224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4" y="0"/>
                  </a:lnTo>
                  <a:lnTo>
                    <a:pt x="9" y="0"/>
                  </a:lnTo>
                  <a:lnTo>
                    <a:pt x="13" y="0"/>
                  </a:lnTo>
                  <a:lnTo>
                    <a:pt x="18" y="0"/>
                  </a:lnTo>
                  <a:lnTo>
                    <a:pt x="22" y="0"/>
                  </a:lnTo>
                  <a:lnTo>
                    <a:pt x="27" y="0"/>
                  </a:lnTo>
                  <a:lnTo>
                    <a:pt x="31" y="0"/>
                  </a:lnTo>
                  <a:lnTo>
                    <a:pt x="36" y="0"/>
                  </a:lnTo>
                  <a:lnTo>
                    <a:pt x="40" y="0"/>
                  </a:lnTo>
                  <a:lnTo>
                    <a:pt x="45" y="0"/>
                  </a:lnTo>
                  <a:lnTo>
                    <a:pt x="49" y="0"/>
                  </a:lnTo>
                  <a:lnTo>
                    <a:pt x="54" y="0"/>
                  </a:lnTo>
                  <a:lnTo>
                    <a:pt x="58" y="0"/>
                  </a:lnTo>
                  <a:lnTo>
                    <a:pt x="63" y="0"/>
                  </a:lnTo>
                  <a:lnTo>
                    <a:pt x="67" y="0"/>
                  </a:lnTo>
                  <a:lnTo>
                    <a:pt x="72" y="0"/>
                  </a:lnTo>
                  <a:lnTo>
                    <a:pt x="76" y="0"/>
                  </a:lnTo>
                  <a:lnTo>
                    <a:pt x="81" y="0"/>
                  </a:lnTo>
                  <a:lnTo>
                    <a:pt x="85" y="0"/>
                  </a:lnTo>
                  <a:lnTo>
                    <a:pt x="90" y="0"/>
                  </a:lnTo>
                  <a:lnTo>
                    <a:pt x="94" y="0"/>
                  </a:lnTo>
                  <a:lnTo>
                    <a:pt x="99" y="0"/>
                  </a:lnTo>
                  <a:lnTo>
                    <a:pt x="103" y="0"/>
                  </a:lnTo>
                  <a:lnTo>
                    <a:pt x="107" y="0"/>
                  </a:lnTo>
                  <a:lnTo>
                    <a:pt x="112" y="0"/>
                  </a:lnTo>
                  <a:lnTo>
                    <a:pt x="117" y="0"/>
                  </a:lnTo>
                  <a:lnTo>
                    <a:pt x="121" y="0"/>
                  </a:lnTo>
                  <a:lnTo>
                    <a:pt x="126" y="0"/>
                  </a:lnTo>
                  <a:lnTo>
                    <a:pt x="130" y="0"/>
                  </a:lnTo>
                  <a:lnTo>
                    <a:pt x="134" y="0"/>
                  </a:lnTo>
                  <a:lnTo>
                    <a:pt x="139" y="0"/>
                  </a:lnTo>
                  <a:lnTo>
                    <a:pt x="143" y="0"/>
                  </a:lnTo>
                  <a:lnTo>
                    <a:pt x="148" y="0"/>
                  </a:lnTo>
                  <a:lnTo>
                    <a:pt x="153" y="0"/>
                  </a:lnTo>
                  <a:lnTo>
                    <a:pt x="157" y="0"/>
                  </a:lnTo>
                  <a:lnTo>
                    <a:pt x="162" y="0"/>
                  </a:lnTo>
                  <a:lnTo>
                    <a:pt x="166" y="0"/>
                  </a:lnTo>
                  <a:lnTo>
                    <a:pt x="170" y="0"/>
                  </a:lnTo>
                  <a:lnTo>
                    <a:pt x="175" y="0"/>
                  </a:lnTo>
                  <a:lnTo>
                    <a:pt x="179" y="0"/>
                  </a:lnTo>
                  <a:lnTo>
                    <a:pt x="184" y="0"/>
                  </a:lnTo>
                  <a:lnTo>
                    <a:pt x="188" y="0"/>
                  </a:lnTo>
                  <a:lnTo>
                    <a:pt x="193" y="0"/>
                  </a:lnTo>
                  <a:lnTo>
                    <a:pt x="197" y="0"/>
                  </a:lnTo>
                  <a:lnTo>
                    <a:pt x="202" y="0"/>
                  </a:lnTo>
                  <a:lnTo>
                    <a:pt x="206" y="0"/>
                  </a:lnTo>
                  <a:lnTo>
                    <a:pt x="211" y="0"/>
                  </a:lnTo>
                  <a:lnTo>
                    <a:pt x="215" y="0"/>
                  </a:lnTo>
                  <a:lnTo>
                    <a:pt x="220" y="0"/>
                  </a:lnTo>
                  <a:lnTo>
                    <a:pt x="224"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42">
              <a:extLst>
                <a:ext uri="{FF2B5EF4-FFF2-40B4-BE49-F238E27FC236}">
                  <a16:creationId xmlns:a16="http://schemas.microsoft.com/office/drawing/2014/main" id="{E7174773-4550-4545-91D0-DEC8F0585DEF}"/>
                </a:ext>
              </a:extLst>
            </p:cNvPr>
            <p:cNvSpPr>
              <a:spLocks/>
            </p:cNvSpPr>
            <p:nvPr/>
          </p:nvSpPr>
          <p:spPr bwMode="auto">
            <a:xfrm>
              <a:off x="1831276" y="1933090"/>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43">
              <a:extLst>
                <a:ext uri="{FF2B5EF4-FFF2-40B4-BE49-F238E27FC236}">
                  <a16:creationId xmlns:a16="http://schemas.microsoft.com/office/drawing/2014/main" id="{55998578-1557-5E44-B855-A48810DB8BB2}"/>
                </a:ext>
              </a:extLst>
            </p:cNvPr>
            <p:cNvSpPr>
              <a:spLocks/>
            </p:cNvSpPr>
            <p:nvPr/>
          </p:nvSpPr>
          <p:spPr bwMode="auto">
            <a:xfrm>
              <a:off x="2188464" y="1933090"/>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38">
              <a:extLst>
                <a:ext uri="{FF2B5EF4-FFF2-40B4-BE49-F238E27FC236}">
                  <a16:creationId xmlns:a16="http://schemas.microsoft.com/office/drawing/2014/main" id="{89D95FF8-83BC-AF45-AF14-2071935FA725}"/>
                </a:ext>
              </a:extLst>
            </p:cNvPr>
            <p:cNvSpPr>
              <a:spLocks/>
            </p:cNvSpPr>
            <p:nvPr/>
          </p:nvSpPr>
          <p:spPr bwMode="auto">
            <a:xfrm>
              <a:off x="2550414" y="178902"/>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39">
              <a:extLst>
                <a:ext uri="{FF2B5EF4-FFF2-40B4-BE49-F238E27FC236}">
                  <a16:creationId xmlns:a16="http://schemas.microsoft.com/office/drawing/2014/main" id="{26BC06CB-EE13-FB44-9A25-99F11BDC8A50}"/>
                </a:ext>
              </a:extLst>
            </p:cNvPr>
            <p:cNvSpPr>
              <a:spLocks/>
            </p:cNvSpPr>
            <p:nvPr/>
          </p:nvSpPr>
          <p:spPr bwMode="auto">
            <a:xfrm>
              <a:off x="2891727" y="1931502"/>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40">
              <a:extLst>
                <a:ext uri="{FF2B5EF4-FFF2-40B4-BE49-F238E27FC236}">
                  <a16:creationId xmlns:a16="http://schemas.microsoft.com/office/drawing/2014/main" id="{86409A94-A862-F44F-982D-E773487EE409}"/>
                </a:ext>
              </a:extLst>
            </p:cNvPr>
            <p:cNvSpPr>
              <a:spLocks/>
            </p:cNvSpPr>
            <p:nvPr/>
          </p:nvSpPr>
          <p:spPr bwMode="auto">
            <a:xfrm>
              <a:off x="3247327" y="1933090"/>
              <a:ext cx="363538" cy="0"/>
            </a:xfrm>
            <a:custGeom>
              <a:avLst/>
              <a:gdLst>
                <a:gd name="T0" fmla="*/ 0 w 229"/>
                <a:gd name="T1" fmla="*/ 5 w 229"/>
                <a:gd name="T2" fmla="*/ 10 w 229"/>
                <a:gd name="T3" fmla="*/ 14 w 229"/>
                <a:gd name="T4" fmla="*/ 19 w 229"/>
                <a:gd name="T5" fmla="*/ 23 w 229"/>
                <a:gd name="T6" fmla="*/ 28 w 229"/>
                <a:gd name="T7" fmla="*/ 32 w 229"/>
                <a:gd name="T8" fmla="*/ 36 w 229"/>
                <a:gd name="T9" fmla="*/ 41 w 229"/>
                <a:gd name="T10" fmla="*/ 45 w 229"/>
                <a:gd name="T11" fmla="*/ 50 w 229"/>
                <a:gd name="T12" fmla="*/ 55 w 229"/>
                <a:gd name="T13" fmla="*/ 59 w 229"/>
                <a:gd name="T14" fmla="*/ 63 w 229"/>
                <a:gd name="T15" fmla="*/ 68 w 229"/>
                <a:gd name="T16" fmla="*/ 72 w 229"/>
                <a:gd name="T17" fmla="*/ 77 w 229"/>
                <a:gd name="T18" fmla="*/ 81 w 229"/>
                <a:gd name="T19" fmla="*/ 86 w 229"/>
                <a:gd name="T20" fmla="*/ 90 w 229"/>
                <a:gd name="T21" fmla="*/ 95 w 229"/>
                <a:gd name="T22" fmla="*/ 99 w 229"/>
                <a:gd name="T23" fmla="*/ 104 w 229"/>
                <a:gd name="T24" fmla="*/ 108 w 229"/>
                <a:gd name="T25" fmla="*/ 113 w 229"/>
                <a:gd name="T26" fmla="*/ 117 w 229"/>
                <a:gd name="T27" fmla="*/ 122 w 229"/>
                <a:gd name="T28" fmla="*/ 126 w 229"/>
                <a:gd name="T29" fmla="*/ 130 w 229"/>
                <a:gd name="T30" fmla="*/ 135 w 229"/>
                <a:gd name="T31" fmla="*/ 140 w 229"/>
                <a:gd name="T32" fmla="*/ 144 w 229"/>
                <a:gd name="T33" fmla="*/ 149 w 229"/>
                <a:gd name="T34" fmla="*/ 153 w 229"/>
                <a:gd name="T35" fmla="*/ 158 w 229"/>
                <a:gd name="T36" fmla="*/ 162 w 229"/>
                <a:gd name="T37" fmla="*/ 166 w 229"/>
                <a:gd name="T38" fmla="*/ 171 w 229"/>
                <a:gd name="T39" fmla="*/ 176 w 229"/>
                <a:gd name="T40" fmla="*/ 180 w 229"/>
                <a:gd name="T41" fmla="*/ 185 w 229"/>
                <a:gd name="T42" fmla="*/ 189 w 229"/>
                <a:gd name="T43" fmla="*/ 193 w 229"/>
                <a:gd name="T44" fmla="*/ 198 w 229"/>
                <a:gd name="T45" fmla="*/ 202 w 229"/>
                <a:gd name="T46" fmla="*/ 207 w 229"/>
                <a:gd name="T47" fmla="*/ 211 w 229"/>
                <a:gd name="T48" fmla="*/ 216 w 229"/>
                <a:gd name="T49" fmla="*/ 221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10" y="0"/>
                  </a:lnTo>
                  <a:lnTo>
                    <a:pt x="14" y="0"/>
                  </a:lnTo>
                  <a:lnTo>
                    <a:pt x="19" y="0"/>
                  </a:lnTo>
                  <a:lnTo>
                    <a:pt x="23" y="0"/>
                  </a:lnTo>
                  <a:lnTo>
                    <a:pt x="28" y="0"/>
                  </a:lnTo>
                  <a:lnTo>
                    <a:pt x="32" y="0"/>
                  </a:lnTo>
                  <a:lnTo>
                    <a:pt x="36" y="0"/>
                  </a:lnTo>
                  <a:lnTo>
                    <a:pt x="41" y="0"/>
                  </a:lnTo>
                  <a:lnTo>
                    <a:pt x="45" y="0"/>
                  </a:lnTo>
                  <a:lnTo>
                    <a:pt x="50" y="0"/>
                  </a:lnTo>
                  <a:lnTo>
                    <a:pt x="55" y="0"/>
                  </a:lnTo>
                  <a:lnTo>
                    <a:pt x="59" y="0"/>
                  </a:lnTo>
                  <a:lnTo>
                    <a:pt x="63" y="0"/>
                  </a:lnTo>
                  <a:lnTo>
                    <a:pt x="68" y="0"/>
                  </a:lnTo>
                  <a:lnTo>
                    <a:pt x="72" y="0"/>
                  </a:lnTo>
                  <a:lnTo>
                    <a:pt x="77" y="0"/>
                  </a:lnTo>
                  <a:lnTo>
                    <a:pt x="81" y="0"/>
                  </a:lnTo>
                  <a:lnTo>
                    <a:pt x="86" y="0"/>
                  </a:lnTo>
                  <a:lnTo>
                    <a:pt x="90" y="0"/>
                  </a:lnTo>
                  <a:lnTo>
                    <a:pt x="95" y="0"/>
                  </a:lnTo>
                  <a:lnTo>
                    <a:pt x="99" y="0"/>
                  </a:lnTo>
                  <a:lnTo>
                    <a:pt x="104" y="0"/>
                  </a:lnTo>
                  <a:lnTo>
                    <a:pt x="108" y="0"/>
                  </a:lnTo>
                  <a:lnTo>
                    <a:pt x="113" y="0"/>
                  </a:lnTo>
                  <a:lnTo>
                    <a:pt x="117" y="0"/>
                  </a:lnTo>
                  <a:lnTo>
                    <a:pt x="122" y="0"/>
                  </a:lnTo>
                  <a:lnTo>
                    <a:pt x="126" y="0"/>
                  </a:lnTo>
                  <a:lnTo>
                    <a:pt x="130" y="0"/>
                  </a:lnTo>
                  <a:lnTo>
                    <a:pt x="135" y="0"/>
                  </a:lnTo>
                  <a:lnTo>
                    <a:pt x="140" y="0"/>
                  </a:lnTo>
                  <a:lnTo>
                    <a:pt x="144" y="0"/>
                  </a:lnTo>
                  <a:lnTo>
                    <a:pt x="149" y="0"/>
                  </a:lnTo>
                  <a:lnTo>
                    <a:pt x="153" y="0"/>
                  </a:lnTo>
                  <a:lnTo>
                    <a:pt x="158" y="0"/>
                  </a:lnTo>
                  <a:lnTo>
                    <a:pt x="162" y="0"/>
                  </a:lnTo>
                  <a:lnTo>
                    <a:pt x="166" y="0"/>
                  </a:lnTo>
                  <a:lnTo>
                    <a:pt x="171" y="0"/>
                  </a:lnTo>
                  <a:lnTo>
                    <a:pt x="176" y="0"/>
                  </a:lnTo>
                  <a:lnTo>
                    <a:pt x="180" y="0"/>
                  </a:lnTo>
                  <a:lnTo>
                    <a:pt x="185" y="0"/>
                  </a:lnTo>
                  <a:lnTo>
                    <a:pt x="189" y="0"/>
                  </a:lnTo>
                  <a:lnTo>
                    <a:pt x="193" y="0"/>
                  </a:lnTo>
                  <a:lnTo>
                    <a:pt x="198" y="0"/>
                  </a:lnTo>
                  <a:lnTo>
                    <a:pt x="202" y="0"/>
                  </a:lnTo>
                  <a:lnTo>
                    <a:pt x="207" y="0"/>
                  </a:lnTo>
                  <a:lnTo>
                    <a:pt x="211" y="0"/>
                  </a:lnTo>
                  <a:lnTo>
                    <a:pt x="216" y="0"/>
                  </a:lnTo>
                  <a:lnTo>
                    <a:pt x="221"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4" name="Freeform 41">
              <a:extLst>
                <a:ext uri="{FF2B5EF4-FFF2-40B4-BE49-F238E27FC236}">
                  <a16:creationId xmlns:a16="http://schemas.microsoft.com/office/drawing/2014/main" id="{AC784A37-1BE8-434A-A64E-DB6A6EEA9F20}"/>
                </a:ext>
              </a:extLst>
            </p:cNvPr>
            <p:cNvSpPr>
              <a:spLocks/>
            </p:cNvSpPr>
            <p:nvPr/>
          </p:nvSpPr>
          <p:spPr bwMode="auto">
            <a:xfrm>
              <a:off x="3604514" y="1933090"/>
              <a:ext cx="363538" cy="0"/>
            </a:xfrm>
            <a:custGeom>
              <a:avLst/>
              <a:gdLst>
                <a:gd name="T0" fmla="*/ 0 w 229"/>
                <a:gd name="T1" fmla="*/ 4 w 229"/>
                <a:gd name="T2" fmla="*/ 9 w 229"/>
                <a:gd name="T3" fmla="*/ 13 w 229"/>
                <a:gd name="T4" fmla="*/ 18 w 229"/>
                <a:gd name="T5" fmla="*/ 22 w 229"/>
                <a:gd name="T6" fmla="*/ 27 w 229"/>
                <a:gd name="T7" fmla="*/ 31 w 229"/>
                <a:gd name="T8" fmla="*/ 36 w 229"/>
                <a:gd name="T9" fmla="*/ 40 w 229"/>
                <a:gd name="T10" fmla="*/ 45 w 229"/>
                <a:gd name="T11" fmla="*/ 49 w 229"/>
                <a:gd name="T12" fmla="*/ 54 w 229"/>
                <a:gd name="T13" fmla="*/ 58 w 229"/>
                <a:gd name="T14" fmla="*/ 63 w 229"/>
                <a:gd name="T15" fmla="*/ 67 w 229"/>
                <a:gd name="T16" fmla="*/ 72 w 229"/>
                <a:gd name="T17" fmla="*/ 76 w 229"/>
                <a:gd name="T18" fmla="*/ 81 w 229"/>
                <a:gd name="T19" fmla="*/ 85 w 229"/>
                <a:gd name="T20" fmla="*/ 90 w 229"/>
                <a:gd name="T21" fmla="*/ 94 w 229"/>
                <a:gd name="T22" fmla="*/ 99 w 229"/>
                <a:gd name="T23" fmla="*/ 103 w 229"/>
                <a:gd name="T24" fmla="*/ 107 w 229"/>
                <a:gd name="T25" fmla="*/ 112 w 229"/>
                <a:gd name="T26" fmla="*/ 117 w 229"/>
                <a:gd name="T27" fmla="*/ 121 w 229"/>
                <a:gd name="T28" fmla="*/ 126 w 229"/>
                <a:gd name="T29" fmla="*/ 130 w 229"/>
                <a:gd name="T30" fmla="*/ 134 w 229"/>
                <a:gd name="T31" fmla="*/ 139 w 229"/>
                <a:gd name="T32" fmla="*/ 143 w 229"/>
                <a:gd name="T33" fmla="*/ 148 w 229"/>
                <a:gd name="T34" fmla="*/ 153 w 229"/>
                <a:gd name="T35" fmla="*/ 157 w 229"/>
                <a:gd name="T36" fmla="*/ 162 w 229"/>
                <a:gd name="T37" fmla="*/ 166 w 229"/>
                <a:gd name="T38" fmla="*/ 170 w 229"/>
                <a:gd name="T39" fmla="*/ 175 w 229"/>
                <a:gd name="T40" fmla="*/ 179 w 229"/>
                <a:gd name="T41" fmla="*/ 184 w 229"/>
                <a:gd name="T42" fmla="*/ 188 w 229"/>
                <a:gd name="T43" fmla="*/ 193 w 229"/>
                <a:gd name="T44" fmla="*/ 197 w 229"/>
                <a:gd name="T45" fmla="*/ 202 w 229"/>
                <a:gd name="T46" fmla="*/ 206 w 229"/>
                <a:gd name="T47" fmla="*/ 211 w 229"/>
                <a:gd name="T48" fmla="*/ 215 w 229"/>
                <a:gd name="T49" fmla="*/ 220 w 229"/>
                <a:gd name="T50" fmla="*/ 224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4" y="0"/>
                  </a:lnTo>
                  <a:lnTo>
                    <a:pt x="9" y="0"/>
                  </a:lnTo>
                  <a:lnTo>
                    <a:pt x="13" y="0"/>
                  </a:lnTo>
                  <a:lnTo>
                    <a:pt x="18" y="0"/>
                  </a:lnTo>
                  <a:lnTo>
                    <a:pt x="22" y="0"/>
                  </a:lnTo>
                  <a:lnTo>
                    <a:pt x="27" y="0"/>
                  </a:lnTo>
                  <a:lnTo>
                    <a:pt x="31" y="0"/>
                  </a:lnTo>
                  <a:lnTo>
                    <a:pt x="36" y="0"/>
                  </a:lnTo>
                  <a:lnTo>
                    <a:pt x="40" y="0"/>
                  </a:lnTo>
                  <a:lnTo>
                    <a:pt x="45" y="0"/>
                  </a:lnTo>
                  <a:lnTo>
                    <a:pt x="49" y="0"/>
                  </a:lnTo>
                  <a:lnTo>
                    <a:pt x="54" y="0"/>
                  </a:lnTo>
                  <a:lnTo>
                    <a:pt x="58" y="0"/>
                  </a:lnTo>
                  <a:lnTo>
                    <a:pt x="63" y="0"/>
                  </a:lnTo>
                  <a:lnTo>
                    <a:pt x="67" y="0"/>
                  </a:lnTo>
                  <a:lnTo>
                    <a:pt x="72" y="0"/>
                  </a:lnTo>
                  <a:lnTo>
                    <a:pt x="76" y="0"/>
                  </a:lnTo>
                  <a:lnTo>
                    <a:pt x="81" y="0"/>
                  </a:lnTo>
                  <a:lnTo>
                    <a:pt x="85" y="0"/>
                  </a:lnTo>
                  <a:lnTo>
                    <a:pt x="90" y="0"/>
                  </a:lnTo>
                  <a:lnTo>
                    <a:pt x="94" y="0"/>
                  </a:lnTo>
                  <a:lnTo>
                    <a:pt x="99" y="0"/>
                  </a:lnTo>
                  <a:lnTo>
                    <a:pt x="103" y="0"/>
                  </a:lnTo>
                  <a:lnTo>
                    <a:pt x="107" y="0"/>
                  </a:lnTo>
                  <a:lnTo>
                    <a:pt x="112" y="0"/>
                  </a:lnTo>
                  <a:lnTo>
                    <a:pt x="117" y="0"/>
                  </a:lnTo>
                  <a:lnTo>
                    <a:pt x="121" y="0"/>
                  </a:lnTo>
                  <a:lnTo>
                    <a:pt x="126" y="0"/>
                  </a:lnTo>
                  <a:lnTo>
                    <a:pt x="130" y="0"/>
                  </a:lnTo>
                  <a:lnTo>
                    <a:pt x="134" y="0"/>
                  </a:lnTo>
                  <a:lnTo>
                    <a:pt x="139" y="0"/>
                  </a:lnTo>
                  <a:lnTo>
                    <a:pt x="143" y="0"/>
                  </a:lnTo>
                  <a:lnTo>
                    <a:pt x="148" y="0"/>
                  </a:lnTo>
                  <a:lnTo>
                    <a:pt x="153" y="0"/>
                  </a:lnTo>
                  <a:lnTo>
                    <a:pt x="157" y="0"/>
                  </a:lnTo>
                  <a:lnTo>
                    <a:pt x="162" y="0"/>
                  </a:lnTo>
                  <a:lnTo>
                    <a:pt x="166" y="0"/>
                  </a:lnTo>
                  <a:lnTo>
                    <a:pt x="170" y="0"/>
                  </a:lnTo>
                  <a:lnTo>
                    <a:pt x="175" y="0"/>
                  </a:lnTo>
                  <a:lnTo>
                    <a:pt x="179" y="0"/>
                  </a:lnTo>
                  <a:lnTo>
                    <a:pt x="184" y="0"/>
                  </a:lnTo>
                  <a:lnTo>
                    <a:pt x="188" y="0"/>
                  </a:lnTo>
                  <a:lnTo>
                    <a:pt x="193" y="0"/>
                  </a:lnTo>
                  <a:lnTo>
                    <a:pt x="197" y="0"/>
                  </a:lnTo>
                  <a:lnTo>
                    <a:pt x="202" y="0"/>
                  </a:lnTo>
                  <a:lnTo>
                    <a:pt x="206" y="0"/>
                  </a:lnTo>
                  <a:lnTo>
                    <a:pt x="211" y="0"/>
                  </a:lnTo>
                  <a:lnTo>
                    <a:pt x="215" y="0"/>
                  </a:lnTo>
                  <a:lnTo>
                    <a:pt x="220" y="0"/>
                  </a:lnTo>
                  <a:lnTo>
                    <a:pt x="224"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Freeform 42">
              <a:extLst>
                <a:ext uri="{FF2B5EF4-FFF2-40B4-BE49-F238E27FC236}">
                  <a16:creationId xmlns:a16="http://schemas.microsoft.com/office/drawing/2014/main" id="{431BA399-EA0A-A740-A57A-B25E1B166FC4}"/>
                </a:ext>
              </a:extLst>
            </p:cNvPr>
            <p:cNvSpPr>
              <a:spLocks/>
            </p:cNvSpPr>
            <p:nvPr/>
          </p:nvSpPr>
          <p:spPr bwMode="auto">
            <a:xfrm>
              <a:off x="3960114" y="1933090"/>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Freeform 43">
              <a:extLst>
                <a:ext uri="{FF2B5EF4-FFF2-40B4-BE49-F238E27FC236}">
                  <a16:creationId xmlns:a16="http://schemas.microsoft.com/office/drawing/2014/main" id="{D9CB9B38-A604-C441-A423-EE4BB4BDAD47}"/>
                </a:ext>
              </a:extLst>
            </p:cNvPr>
            <p:cNvSpPr>
              <a:spLocks/>
            </p:cNvSpPr>
            <p:nvPr/>
          </p:nvSpPr>
          <p:spPr bwMode="auto">
            <a:xfrm>
              <a:off x="4317302" y="1933090"/>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67" name="Group 66">
            <a:extLst>
              <a:ext uri="{FF2B5EF4-FFF2-40B4-BE49-F238E27FC236}">
                <a16:creationId xmlns:a16="http://schemas.microsoft.com/office/drawing/2014/main" id="{9E532BEA-6E64-E246-939C-AB230A4B19F4}"/>
              </a:ext>
            </a:extLst>
          </p:cNvPr>
          <p:cNvGrpSpPr/>
          <p:nvPr/>
        </p:nvGrpSpPr>
        <p:grpSpPr>
          <a:xfrm>
            <a:off x="6985388" y="1543138"/>
            <a:ext cx="1747597" cy="746155"/>
            <a:chOff x="4872278" y="2307740"/>
            <a:chExt cx="4257676" cy="3506788"/>
          </a:xfrm>
        </p:grpSpPr>
        <p:sp>
          <p:nvSpPr>
            <p:cNvPr id="68" name="Freeform 38">
              <a:extLst>
                <a:ext uri="{FF2B5EF4-FFF2-40B4-BE49-F238E27FC236}">
                  <a16:creationId xmlns:a16="http://schemas.microsoft.com/office/drawing/2014/main" id="{6548F274-E5D8-C544-8B08-C5DD2EAE3A55}"/>
                </a:ext>
              </a:extLst>
            </p:cNvPr>
            <p:cNvSpPr>
              <a:spLocks/>
            </p:cNvSpPr>
            <p:nvPr/>
          </p:nvSpPr>
          <p:spPr bwMode="auto">
            <a:xfrm>
              <a:off x="4872278" y="2307740"/>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39">
              <a:extLst>
                <a:ext uri="{FF2B5EF4-FFF2-40B4-BE49-F238E27FC236}">
                  <a16:creationId xmlns:a16="http://schemas.microsoft.com/office/drawing/2014/main" id="{1ED0860A-3264-E44D-BEA4-5CD4A365E4D5}"/>
                </a:ext>
              </a:extLst>
            </p:cNvPr>
            <p:cNvSpPr>
              <a:spLocks/>
            </p:cNvSpPr>
            <p:nvPr/>
          </p:nvSpPr>
          <p:spPr bwMode="auto">
            <a:xfrm>
              <a:off x="5213591" y="4060340"/>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Freeform 42">
              <a:extLst>
                <a:ext uri="{FF2B5EF4-FFF2-40B4-BE49-F238E27FC236}">
                  <a16:creationId xmlns:a16="http://schemas.microsoft.com/office/drawing/2014/main" id="{4D084196-8B59-3D41-93D9-059D74E9B05F}"/>
                </a:ext>
              </a:extLst>
            </p:cNvPr>
            <p:cNvSpPr>
              <a:spLocks/>
            </p:cNvSpPr>
            <p:nvPr/>
          </p:nvSpPr>
          <p:spPr bwMode="auto">
            <a:xfrm>
              <a:off x="6281978" y="4061928"/>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Freeform 43">
              <a:extLst>
                <a:ext uri="{FF2B5EF4-FFF2-40B4-BE49-F238E27FC236}">
                  <a16:creationId xmlns:a16="http://schemas.microsoft.com/office/drawing/2014/main" id="{52BC5D07-25DF-8045-9B5E-CA051B906F15}"/>
                </a:ext>
              </a:extLst>
            </p:cNvPr>
            <p:cNvSpPr>
              <a:spLocks/>
            </p:cNvSpPr>
            <p:nvPr/>
          </p:nvSpPr>
          <p:spPr bwMode="auto">
            <a:xfrm>
              <a:off x="6639166" y="4061928"/>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Freeform 38">
              <a:extLst>
                <a:ext uri="{FF2B5EF4-FFF2-40B4-BE49-F238E27FC236}">
                  <a16:creationId xmlns:a16="http://schemas.microsoft.com/office/drawing/2014/main" id="{AC0C32D0-88D5-3D48-B7F2-10983D524FB0}"/>
                </a:ext>
              </a:extLst>
            </p:cNvPr>
            <p:cNvSpPr>
              <a:spLocks/>
            </p:cNvSpPr>
            <p:nvPr/>
          </p:nvSpPr>
          <p:spPr bwMode="auto">
            <a:xfrm>
              <a:off x="7001116" y="2307740"/>
              <a:ext cx="349250" cy="3506788"/>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3" name="Freeform 39">
              <a:extLst>
                <a:ext uri="{FF2B5EF4-FFF2-40B4-BE49-F238E27FC236}">
                  <a16:creationId xmlns:a16="http://schemas.microsoft.com/office/drawing/2014/main" id="{107A8893-D05A-1E47-A1C2-F7FFD8586822}"/>
                </a:ext>
              </a:extLst>
            </p:cNvPr>
            <p:cNvSpPr>
              <a:spLocks/>
            </p:cNvSpPr>
            <p:nvPr/>
          </p:nvSpPr>
          <p:spPr bwMode="auto">
            <a:xfrm>
              <a:off x="7342429" y="4060340"/>
              <a:ext cx="363538" cy="376238"/>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Freeform 42">
              <a:extLst>
                <a:ext uri="{FF2B5EF4-FFF2-40B4-BE49-F238E27FC236}">
                  <a16:creationId xmlns:a16="http://schemas.microsoft.com/office/drawing/2014/main" id="{F289781D-8475-4A47-A549-DA207BF7FFF3}"/>
                </a:ext>
              </a:extLst>
            </p:cNvPr>
            <p:cNvSpPr>
              <a:spLocks/>
            </p:cNvSpPr>
            <p:nvPr/>
          </p:nvSpPr>
          <p:spPr bwMode="auto">
            <a:xfrm>
              <a:off x="8410816" y="4061928"/>
              <a:ext cx="363538" cy="0"/>
            </a:xfrm>
            <a:custGeom>
              <a:avLst/>
              <a:gdLst>
                <a:gd name="T0" fmla="*/ 0 w 229"/>
                <a:gd name="T1" fmla="*/ 5 w 229"/>
                <a:gd name="T2" fmla="*/ 9 w 229"/>
                <a:gd name="T3" fmla="*/ 14 w 229"/>
                <a:gd name="T4" fmla="*/ 18 w 229"/>
                <a:gd name="T5" fmla="*/ 23 w 229"/>
                <a:gd name="T6" fmla="*/ 27 w 229"/>
                <a:gd name="T7" fmla="*/ 32 w 229"/>
                <a:gd name="T8" fmla="*/ 36 w 229"/>
                <a:gd name="T9" fmla="*/ 41 w 229"/>
                <a:gd name="T10" fmla="*/ 45 w 229"/>
                <a:gd name="T11" fmla="*/ 50 w 229"/>
                <a:gd name="T12" fmla="*/ 54 w 229"/>
                <a:gd name="T13" fmla="*/ 59 w 229"/>
                <a:gd name="T14" fmla="*/ 63 w 229"/>
                <a:gd name="T15" fmla="*/ 68 w 229"/>
                <a:gd name="T16" fmla="*/ 72 w 229"/>
                <a:gd name="T17" fmla="*/ 76 w 229"/>
                <a:gd name="T18" fmla="*/ 81 w 229"/>
                <a:gd name="T19" fmla="*/ 85 w 229"/>
                <a:gd name="T20" fmla="*/ 90 w 229"/>
                <a:gd name="T21" fmla="*/ 95 w 229"/>
                <a:gd name="T22" fmla="*/ 99 w 229"/>
                <a:gd name="T23" fmla="*/ 104 w 229"/>
                <a:gd name="T24" fmla="*/ 108 w 229"/>
                <a:gd name="T25" fmla="*/ 112 w 229"/>
                <a:gd name="T26" fmla="*/ 117 w 229"/>
                <a:gd name="T27" fmla="*/ 121 w 229"/>
                <a:gd name="T28" fmla="*/ 126 w 229"/>
                <a:gd name="T29" fmla="*/ 131 w 229"/>
                <a:gd name="T30" fmla="*/ 135 w 229"/>
                <a:gd name="T31" fmla="*/ 139 w 229"/>
                <a:gd name="T32" fmla="*/ 144 w 229"/>
                <a:gd name="T33" fmla="*/ 148 w 229"/>
                <a:gd name="T34" fmla="*/ 153 w 229"/>
                <a:gd name="T35" fmla="*/ 157 w 229"/>
                <a:gd name="T36" fmla="*/ 162 w 229"/>
                <a:gd name="T37" fmla="*/ 166 w 229"/>
                <a:gd name="T38" fmla="*/ 171 w 229"/>
                <a:gd name="T39" fmla="*/ 175 w 229"/>
                <a:gd name="T40" fmla="*/ 180 w 229"/>
                <a:gd name="T41" fmla="*/ 184 w 229"/>
                <a:gd name="T42" fmla="*/ 189 w 229"/>
                <a:gd name="T43" fmla="*/ 193 w 229"/>
                <a:gd name="T44" fmla="*/ 198 w 229"/>
                <a:gd name="T45" fmla="*/ 202 w 229"/>
                <a:gd name="T46" fmla="*/ 206 w 229"/>
                <a:gd name="T47" fmla="*/ 211 w 229"/>
                <a:gd name="T48" fmla="*/ 216 w 229"/>
                <a:gd name="T49" fmla="*/ 220 w 229"/>
                <a:gd name="T50" fmla="*/ 225 w 229"/>
                <a:gd name="T51" fmla="*/ 229 w 22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9">
                  <a:moveTo>
                    <a:pt x="0" y="0"/>
                  </a:moveTo>
                  <a:lnTo>
                    <a:pt x="5" y="0"/>
                  </a:lnTo>
                  <a:lnTo>
                    <a:pt x="9" y="0"/>
                  </a:lnTo>
                  <a:lnTo>
                    <a:pt x="14" y="0"/>
                  </a:lnTo>
                  <a:lnTo>
                    <a:pt x="18" y="0"/>
                  </a:lnTo>
                  <a:lnTo>
                    <a:pt x="23" y="0"/>
                  </a:lnTo>
                  <a:lnTo>
                    <a:pt x="27" y="0"/>
                  </a:lnTo>
                  <a:lnTo>
                    <a:pt x="32" y="0"/>
                  </a:lnTo>
                  <a:lnTo>
                    <a:pt x="36" y="0"/>
                  </a:lnTo>
                  <a:lnTo>
                    <a:pt x="41" y="0"/>
                  </a:lnTo>
                  <a:lnTo>
                    <a:pt x="45" y="0"/>
                  </a:lnTo>
                  <a:lnTo>
                    <a:pt x="50" y="0"/>
                  </a:lnTo>
                  <a:lnTo>
                    <a:pt x="54" y="0"/>
                  </a:lnTo>
                  <a:lnTo>
                    <a:pt x="59" y="0"/>
                  </a:lnTo>
                  <a:lnTo>
                    <a:pt x="63" y="0"/>
                  </a:lnTo>
                  <a:lnTo>
                    <a:pt x="68" y="0"/>
                  </a:lnTo>
                  <a:lnTo>
                    <a:pt x="72" y="0"/>
                  </a:lnTo>
                  <a:lnTo>
                    <a:pt x="76" y="0"/>
                  </a:lnTo>
                  <a:lnTo>
                    <a:pt x="81" y="0"/>
                  </a:lnTo>
                  <a:lnTo>
                    <a:pt x="85" y="0"/>
                  </a:lnTo>
                  <a:lnTo>
                    <a:pt x="90" y="0"/>
                  </a:lnTo>
                  <a:lnTo>
                    <a:pt x="95" y="0"/>
                  </a:lnTo>
                  <a:lnTo>
                    <a:pt x="99" y="0"/>
                  </a:lnTo>
                  <a:lnTo>
                    <a:pt x="104" y="0"/>
                  </a:lnTo>
                  <a:lnTo>
                    <a:pt x="108" y="0"/>
                  </a:lnTo>
                  <a:lnTo>
                    <a:pt x="112" y="0"/>
                  </a:lnTo>
                  <a:lnTo>
                    <a:pt x="117" y="0"/>
                  </a:lnTo>
                  <a:lnTo>
                    <a:pt x="121" y="0"/>
                  </a:lnTo>
                  <a:lnTo>
                    <a:pt x="126" y="0"/>
                  </a:lnTo>
                  <a:lnTo>
                    <a:pt x="131" y="0"/>
                  </a:lnTo>
                  <a:lnTo>
                    <a:pt x="135" y="0"/>
                  </a:lnTo>
                  <a:lnTo>
                    <a:pt x="139" y="0"/>
                  </a:lnTo>
                  <a:lnTo>
                    <a:pt x="144" y="0"/>
                  </a:lnTo>
                  <a:lnTo>
                    <a:pt x="148" y="0"/>
                  </a:lnTo>
                  <a:lnTo>
                    <a:pt x="153" y="0"/>
                  </a:lnTo>
                  <a:lnTo>
                    <a:pt x="157" y="0"/>
                  </a:lnTo>
                  <a:lnTo>
                    <a:pt x="162" y="0"/>
                  </a:lnTo>
                  <a:lnTo>
                    <a:pt x="166" y="0"/>
                  </a:lnTo>
                  <a:lnTo>
                    <a:pt x="171" y="0"/>
                  </a:lnTo>
                  <a:lnTo>
                    <a:pt x="175" y="0"/>
                  </a:lnTo>
                  <a:lnTo>
                    <a:pt x="180" y="0"/>
                  </a:lnTo>
                  <a:lnTo>
                    <a:pt x="184" y="0"/>
                  </a:lnTo>
                  <a:lnTo>
                    <a:pt x="189" y="0"/>
                  </a:lnTo>
                  <a:lnTo>
                    <a:pt x="193" y="0"/>
                  </a:lnTo>
                  <a:lnTo>
                    <a:pt x="198" y="0"/>
                  </a:lnTo>
                  <a:lnTo>
                    <a:pt x="202" y="0"/>
                  </a:lnTo>
                  <a:lnTo>
                    <a:pt x="206" y="0"/>
                  </a:lnTo>
                  <a:lnTo>
                    <a:pt x="211" y="0"/>
                  </a:lnTo>
                  <a:lnTo>
                    <a:pt x="216" y="0"/>
                  </a:lnTo>
                  <a:lnTo>
                    <a:pt x="220" y="0"/>
                  </a:lnTo>
                  <a:lnTo>
                    <a:pt x="225" y="0"/>
                  </a:lnTo>
                  <a:lnTo>
                    <a:pt x="229"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Freeform 43">
              <a:extLst>
                <a:ext uri="{FF2B5EF4-FFF2-40B4-BE49-F238E27FC236}">
                  <a16:creationId xmlns:a16="http://schemas.microsoft.com/office/drawing/2014/main" id="{D5CE5680-A8BA-D147-80F8-620B8BDDA73F}"/>
                </a:ext>
              </a:extLst>
            </p:cNvPr>
            <p:cNvSpPr>
              <a:spLocks/>
            </p:cNvSpPr>
            <p:nvPr/>
          </p:nvSpPr>
          <p:spPr bwMode="auto">
            <a:xfrm>
              <a:off x="8768004" y="4061928"/>
              <a:ext cx="361950" cy="0"/>
            </a:xfrm>
            <a:custGeom>
              <a:avLst/>
              <a:gdLst>
                <a:gd name="T0" fmla="*/ 0 w 228"/>
                <a:gd name="T1" fmla="*/ 4 w 228"/>
                <a:gd name="T2" fmla="*/ 9 w 228"/>
                <a:gd name="T3" fmla="*/ 13 w 228"/>
                <a:gd name="T4" fmla="*/ 17 w 228"/>
                <a:gd name="T5" fmla="*/ 22 w 228"/>
                <a:gd name="T6" fmla="*/ 27 w 228"/>
                <a:gd name="T7" fmla="*/ 31 w 228"/>
                <a:gd name="T8" fmla="*/ 36 w 228"/>
                <a:gd name="T9" fmla="*/ 40 w 228"/>
                <a:gd name="T10" fmla="*/ 44 w 228"/>
                <a:gd name="T11" fmla="*/ 49 w 228"/>
                <a:gd name="T12" fmla="*/ 53 w 228"/>
                <a:gd name="T13" fmla="*/ 58 w 228"/>
                <a:gd name="T14" fmla="*/ 62 w 228"/>
                <a:gd name="T15" fmla="*/ 67 w 228"/>
                <a:gd name="T16" fmla="*/ 72 w 228"/>
                <a:gd name="T17" fmla="*/ 76 w 228"/>
                <a:gd name="T18" fmla="*/ 80 w 228"/>
                <a:gd name="T19" fmla="*/ 85 w 228"/>
                <a:gd name="T20" fmla="*/ 89 w 228"/>
                <a:gd name="T21" fmla="*/ 94 w 228"/>
                <a:gd name="T22" fmla="*/ 98 w 228"/>
                <a:gd name="T23" fmla="*/ 103 w 228"/>
                <a:gd name="T24" fmla="*/ 107 w 228"/>
                <a:gd name="T25" fmla="*/ 112 w 228"/>
                <a:gd name="T26" fmla="*/ 116 w 228"/>
                <a:gd name="T27" fmla="*/ 121 w 228"/>
                <a:gd name="T28" fmla="*/ 125 w 228"/>
                <a:gd name="T29" fmla="*/ 130 w 228"/>
                <a:gd name="T30" fmla="*/ 134 w 228"/>
                <a:gd name="T31" fmla="*/ 139 w 228"/>
                <a:gd name="T32" fmla="*/ 143 w 228"/>
                <a:gd name="T33" fmla="*/ 147 w 228"/>
                <a:gd name="T34" fmla="*/ 152 w 228"/>
                <a:gd name="T35" fmla="*/ 157 w 228"/>
                <a:gd name="T36" fmla="*/ 161 w 228"/>
                <a:gd name="T37" fmla="*/ 166 w 228"/>
                <a:gd name="T38" fmla="*/ 170 w 228"/>
                <a:gd name="T39" fmla="*/ 175 w 228"/>
                <a:gd name="T40" fmla="*/ 179 w 228"/>
                <a:gd name="T41" fmla="*/ 183 w 228"/>
                <a:gd name="T42" fmla="*/ 188 w 228"/>
                <a:gd name="T43" fmla="*/ 193 w 228"/>
                <a:gd name="T44" fmla="*/ 197 w 228"/>
                <a:gd name="T45" fmla="*/ 202 w 228"/>
                <a:gd name="T46" fmla="*/ 206 w 228"/>
                <a:gd name="T47" fmla="*/ 210 w 228"/>
                <a:gd name="T48" fmla="*/ 215 w 228"/>
                <a:gd name="T49" fmla="*/ 219 w 228"/>
                <a:gd name="T50" fmla="*/ 224 w 228"/>
                <a:gd name="T51" fmla="*/ 228 w 228"/>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 ang="0">
                  <a:pos x="T50" y="0"/>
                </a:cxn>
                <a:cxn ang="0">
                  <a:pos x="T51" y="0"/>
                </a:cxn>
              </a:cxnLst>
              <a:rect l="0" t="0" r="r" b="b"/>
              <a:pathLst>
                <a:path w="228">
                  <a:moveTo>
                    <a:pt x="0" y="0"/>
                  </a:moveTo>
                  <a:lnTo>
                    <a:pt x="4" y="0"/>
                  </a:lnTo>
                  <a:lnTo>
                    <a:pt x="9" y="0"/>
                  </a:lnTo>
                  <a:lnTo>
                    <a:pt x="13" y="0"/>
                  </a:lnTo>
                  <a:lnTo>
                    <a:pt x="17" y="0"/>
                  </a:lnTo>
                  <a:lnTo>
                    <a:pt x="22" y="0"/>
                  </a:lnTo>
                  <a:lnTo>
                    <a:pt x="27" y="0"/>
                  </a:lnTo>
                  <a:lnTo>
                    <a:pt x="31" y="0"/>
                  </a:lnTo>
                  <a:lnTo>
                    <a:pt x="36" y="0"/>
                  </a:lnTo>
                  <a:lnTo>
                    <a:pt x="40" y="0"/>
                  </a:lnTo>
                  <a:lnTo>
                    <a:pt x="44" y="0"/>
                  </a:lnTo>
                  <a:lnTo>
                    <a:pt x="49" y="0"/>
                  </a:lnTo>
                  <a:lnTo>
                    <a:pt x="53" y="0"/>
                  </a:lnTo>
                  <a:lnTo>
                    <a:pt x="58" y="0"/>
                  </a:lnTo>
                  <a:lnTo>
                    <a:pt x="62" y="0"/>
                  </a:lnTo>
                  <a:lnTo>
                    <a:pt x="67" y="0"/>
                  </a:lnTo>
                  <a:lnTo>
                    <a:pt x="72" y="0"/>
                  </a:lnTo>
                  <a:lnTo>
                    <a:pt x="76" y="0"/>
                  </a:lnTo>
                  <a:lnTo>
                    <a:pt x="80" y="0"/>
                  </a:lnTo>
                  <a:lnTo>
                    <a:pt x="85" y="0"/>
                  </a:lnTo>
                  <a:lnTo>
                    <a:pt x="89" y="0"/>
                  </a:lnTo>
                  <a:lnTo>
                    <a:pt x="94" y="0"/>
                  </a:lnTo>
                  <a:lnTo>
                    <a:pt x="98" y="0"/>
                  </a:lnTo>
                  <a:lnTo>
                    <a:pt x="103" y="0"/>
                  </a:lnTo>
                  <a:lnTo>
                    <a:pt x="107" y="0"/>
                  </a:lnTo>
                  <a:lnTo>
                    <a:pt x="112" y="0"/>
                  </a:lnTo>
                  <a:lnTo>
                    <a:pt x="116" y="0"/>
                  </a:lnTo>
                  <a:lnTo>
                    <a:pt x="121" y="0"/>
                  </a:lnTo>
                  <a:lnTo>
                    <a:pt x="125" y="0"/>
                  </a:lnTo>
                  <a:lnTo>
                    <a:pt x="130" y="0"/>
                  </a:lnTo>
                  <a:lnTo>
                    <a:pt x="134" y="0"/>
                  </a:lnTo>
                  <a:lnTo>
                    <a:pt x="139" y="0"/>
                  </a:lnTo>
                  <a:lnTo>
                    <a:pt x="143" y="0"/>
                  </a:lnTo>
                  <a:lnTo>
                    <a:pt x="147" y="0"/>
                  </a:lnTo>
                  <a:lnTo>
                    <a:pt x="152" y="0"/>
                  </a:lnTo>
                  <a:lnTo>
                    <a:pt x="157" y="0"/>
                  </a:lnTo>
                  <a:lnTo>
                    <a:pt x="161" y="0"/>
                  </a:lnTo>
                  <a:lnTo>
                    <a:pt x="166" y="0"/>
                  </a:lnTo>
                  <a:lnTo>
                    <a:pt x="170" y="0"/>
                  </a:lnTo>
                  <a:lnTo>
                    <a:pt x="175" y="0"/>
                  </a:lnTo>
                  <a:lnTo>
                    <a:pt x="179" y="0"/>
                  </a:lnTo>
                  <a:lnTo>
                    <a:pt x="183" y="0"/>
                  </a:lnTo>
                  <a:lnTo>
                    <a:pt x="188" y="0"/>
                  </a:lnTo>
                  <a:lnTo>
                    <a:pt x="193" y="0"/>
                  </a:lnTo>
                  <a:lnTo>
                    <a:pt x="197" y="0"/>
                  </a:lnTo>
                  <a:lnTo>
                    <a:pt x="202" y="0"/>
                  </a:lnTo>
                  <a:lnTo>
                    <a:pt x="206" y="0"/>
                  </a:lnTo>
                  <a:lnTo>
                    <a:pt x="210" y="0"/>
                  </a:lnTo>
                  <a:lnTo>
                    <a:pt x="215" y="0"/>
                  </a:lnTo>
                  <a:lnTo>
                    <a:pt x="219" y="0"/>
                  </a:lnTo>
                  <a:lnTo>
                    <a:pt x="224" y="0"/>
                  </a:lnTo>
                  <a:lnTo>
                    <a:pt x="228" y="0"/>
                  </a:lnTo>
                </a:path>
              </a:pathLst>
            </a:custGeom>
            <a:noFill/>
            <a:ln w="381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Freeform 38">
              <a:extLst>
                <a:ext uri="{FF2B5EF4-FFF2-40B4-BE49-F238E27FC236}">
                  <a16:creationId xmlns:a16="http://schemas.microsoft.com/office/drawing/2014/main" id="{41DAEAE2-BBB0-8E46-B014-BD6D659F8483}"/>
                </a:ext>
              </a:extLst>
            </p:cNvPr>
            <p:cNvSpPr>
              <a:spLocks/>
            </p:cNvSpPr>
            <p:nvPr/>
          </p:nvSpPr>
          <p:spPr bwMode="auto">
            <a:xfrm>
              <a:off x="5577129" y="2889761"/>
              <a:ext cx="349250" cy="2341157"/>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Freeform 39">
              <a:extLst>
                <a:ext uri="{FF2B5EF4-FFF2-40B4-BE49-F238E27FC236}">
                  <a16:creationId xmlns:a16="http://schemas.microsoft.com/office/drawing/2014/main" id="{49F7DA85-D8D4-194E-B32A-3683860CE3BC}"/>
                </a:ext>
              </a:extLst>
            </p:cNvPr>
            <p:cNvSpPr>
              <a:spLocks/>
            </p:cNvSpPr>
            <p:nvPr/>
          </p:nvSpPr>
          <p:spPr bwMode="auto">
            <a:xfrm>
              <a:off x="5918442" y="4059809"/>
              <a:ext cx="363538" cy="251179"/>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Freeform 38">
              <a:extLst>
                <a:ext uri="{FF2B5EF4-FFF2-40B4-BE49-F238E27FC236}">
                  <a16:creationId xmlns:a16="http://schemas.microsoft.com/office/drawing/2014/main" id="{B08BBB73-C881-3F4A-9225-EBB887AD88B0}"/>
                </a:ext>
              </a:extLst>
            </p:cNvPr>
            <p:cNvSpPr>
              <a:spLocks/>
            </p:cNvSpPr>
            <p:nvPr/>
          </p:nvSpPr>
          <p:spPr bwMode="auto">
            <a:xfrm>
              <a:off x="7705967" y="2889761"/>
              <a:ext cx="349250" cy="2341157"/>
            </a:xfrm>
            <a:custGeom>
              <a:avLst/>
              <a:gdLst>
                <a:gd name="T0" fmla="*/ 0 w 220"/>
                <a:gd name="T1" fmla="*/ 1105 h 2209"/>
                <a:gd name="T2" fmla="*/ 5 w 220"/>
                <a:gd name="T3" fmla="*/ 1105 h 2209"/>
                <a:gd name="T4" fmla="*/ 9 w 220"/>
                <a:gd name="T5" fmla="*/ 1105 h 2209"/>
                <a:gd name="T6" fmla="*/ 13 w 220"/>
                <a:gd name="T7" fmla="*/ 1105 h 2209"/>
                <a:gd name="T8" fmla="*/ 18 w 220"/>
                <a:gd name="T9" fmla="*/ 1104 h 2209"/>
                <a:gd name="T10" fmla="*/ 22 w 220"/>
                <a:gd name="T11" fmla="*/ 1104 h 2209"/>
                <a:gd name="T12" fmla="*/ 27 w 220"/>
                <a:gd name="T13" fmla="*/ 1102 h 2209"/>
                <a:gd name="T14" fmla="*/ 31 w 220"/>
                <a:gd name="T15" fmla="*/ 1098 h 2209"/>
                <a:gd name="T16" fmla="*/ 36 w 220"/>
                <a:gd name="T17" fmla="*/ 1091 h 2209"/>
                <a:gd name="T18" fmla="*/ 40 w 220"/>
                <a:gd name="T19" fmla="*/ 1078 h 2209"/>
                <a:gd name="T20" fmla="*/ 45 w 220"/>
                <a:gd name="T21" fmla="*/ 1054 h 2209"/>
                <a:gd name="T22" fmla="*/ 49 w 220"/>
                <a:gd name="T23" fmla="*/ 1016 h 2209"/>
                <a:gd name="T24" fmla="*/ 54 w 220"/>
                <a:gd name="T25" fmla="*/ 956 h 2209"/>
                <a:gd name="T26" fmla="*/ 58 w 220"/>
                <a:gd name="T27" fmla="*/ 872 h 2209"/>
                <a:gd name="T28" fmla="*/ 63 w 220"/>
                <a:gd name="T29" fmla="*/ 759 h 2209"/>
                <a:gd name="T30" fmla="*/ 67 w 220"/>
                <a:gd name="T31" fmla="*/ 620 h 2209"/>
                <a:gd name="T32" fmla="*/ 72 w 220"/>
                <a:gd name="T33" fmla="*/ 464 h 2209"/>
                <a:gd name="T34" fmla="*/ 76 w 220"/>
                <a:gd name="T35" fmla="*/ 305 h 2209"/>
                <a:gd name="T36" fmla="*/ 80 w 220"/>
                <a:gd name="T37" fmla="*/ 161 h 2209"/>
                <a:gd name="T38" fmla="*/ 85 w 220"/>
                <a:gd name="T39" fmla="*/ 54 h 2209"/>
                <a:gd name="T40" fmla="*/ 90 w 220"/>
                <a:gd name="T41" fmla="*/ 0 h 2209"/>
                <a:gd name="T42" fmla="*/ 94 w 220"/>
                <a:gd name="T43" fmla="*/ 10 h 2209"/>
                <a:gd name="T44" fmla="*/ 99 w 220"/>
                <a:gd name="T45" fmla="*/ 81 h 2209"/>
                <a:gd name="T46" fmla="*/ 103 w 220"/>
                <a:gd name="T47" fmla="*/ 203 h 2209"/>
                <a:gd name="T48" fmla="*/ 108 w 220"/>
                <a:gd name="T49" fmla="*/ 356 h 2209"/>
                <a:gd name="T50" fmla="*/ 112 w 220"/>
                <a:gd name="T51" fmla="*/ 521 h 2209"/>
                <a:gd name="T52" fmla="*/ 116 w 220"/>
                <a:gd name="T53" fmla="*/ 677 h 2209"/>
                <a:gd name="T54" fmla="*/ 121 w 220"/>
                <a:gd name="T55" fmla="*/ 811 h 2209"/>
                <a:gd name="T56" fmla="*/ 126 w 220"/>
                <a:gd name="T57" fmla="*/ 919 h 2209"/>
                <a:gd name="T58" fmla="*/ 130 w 220"/>
                <a:gd name="T59" fmla="*/ 1003 h 2209"/>
                <a:gd name="T60" fmla="*/ 135 w 220"/>
                <a:gd name="T61" fmla="*/ 1070 h 2209"/>
                <a:gd name="T62" fmla="*/ 139 w 220"/>
                <a:gd name="T63" fmla="*/ 1132 h 2209"/>
                <a:gd name="T64" fmla="*/ 143 w 220"/>
                <a:gd name="T65" fmla="*/ 1200 h 2209"/>
                <a:gd name="T66" fmla="*/ 148 w 220"/>
                <a:gd name="T67" fmla="*/ 1285 h 2209"/>
                <a:gd name="T68" fmla="*/ 152 w 220"/>
                <a:gd name="T69" fmla="*/ 1393 h 2209"/>
                <a:gd name="T70" fmla="*/ 157 w 220"/>
                <a:gd name="T71" fmla="*/ 1526 h 2209"/>
                <a:gd name="T72" fmla="*/ 161 w 220"/>
                <a:gd name="T73" fmla="*/ 1680 h 2209"/>
                <a:gd name="T74" fmla="*/ 166 w 220"/>
                <a:gd name="T75" fmla="*/ 1841 h 2209"/>
                <a:gd name="T76" fmla="*/ 171 w 220"/>
                <a:gd name="T77" fmla="*/ 1993 h 2209"/>
                <a:gd name="T78" fmla="*/ 175 w 220"/>
                <a:gd name="T79" fmla="*/ 2116 h 2209"/>
                <a:gd name="T80" fmla="*/ 179 w 220"/>
                <a:gd name="T81" fmla="*/ 2192 h 2209"/>
                <a:gd name="T82" fmla="*/ 184 w 220"/>
                <a:gd name="T83" fmla="*/ 2209 h 2209"/>
                <a:gd name="T84" fmla="*/ 188 w 220"/>
                <a:gd name="T85" fmla="*/ 2163 h 2209"/>
                <a:gd name="T86" fmla="*/ 193 w 220"/>
                <a:gd name="T87" fmla="*/ 2062 h 2209"/>
                <a:gd name="T88" fmla="*/ 197 w 220"/>
                <a:gd name="T89" fmla="*/ 1921 h 2209"/>
                <a:gd name="T90" fmla="*/ 202 w 220"/>
                <a:gd name="T91" fmla="*/ 1760 h 2209"/>
                <a:gd name="T92" fmla="*/ 206 w 220"/>
                <a:gd name="T93" fmla="*/ 1600 h 2209"/>
                <a:gd name="T94" fmla="*/ 211 w 220"/>
                <a:gd name="T95" fmla="*/ 1457 h 2209"/>
                <a:gd name="T96" fmla="*/ 215 w 220"/>
                <a:gd name="T97" fmla="*/ 1341 h 2209"/>
                <a:gd name="T98" fmla="*/ 220 w 220"/>
                <a:gd name="T99" fmla="*/ 1254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209">
                  <a:moveTo>
                    <a:pt x="0" y="1105"/>
                  </a:moveTo>
                  <a:lnTo>
                    <a:pt x="5" y="1105"/>
                  </a:lnTo>
                  <a:lnTo>
                    <a:pt x="9" y="1105"/>
                  </a:lnTo>
                  <a:lnTo>
                    <a:pt x="13" y="1105"/>
                  </a:lnTo>
                  <a:lnTo>
                    <a:pt x="18" y="1104"/>
                  </a:lnTo>
                  <a:lnTo>
                    <a:pt x="22" y="1104"/>
                  </a:lnTo>
                  <a:lnTo>
                    <a:pt x="27" y="1102"/>
                  </a:lnTo>
                  <a:lnTo>
                    <a:pt x="31" y="1098"/>
                  </a:lnTo>
                  <a:lnTo>
                    <a:pt x="36" y="1091"/>
                  </a:lnTo>
                  <a:lnTo>
                    <a:pt x="40" y="1078"/>
                  </a:lnTo>
                  <a:lnTo>
                    <a:pt x="45" y="1054"/>
                  </a:lnTo>
                  <a:lnTo>
                    <a:pt x="49" y="1016"/>
                  </a:lnTo>
                  <a:lnTo>
                    <a:pt x="54" y="956"/>
                  </a:lnTo>
                  <a:lnTo>
                    <a:pt x="58" y="872"/>
                  </a:lnTo>
                  <a:lnTo>
                    <a:pt x="63" y="759"/>
                  </a:lnTo>
                  <a:lnTo>
                    <a:pt x="67" y="620"/>
                  </a:lnTo>
                  <a:lnTo>
                    <a:pt x="72" y="464"/>
                  </a:lnTo>
                  <a:lnTo>
                    <a:pt x="76" y="305"/>
                  </a:lnTo>
                  <a:lnTo>
                    <a:pt x="80" y="161"/>
                  </a:lnTo>
                  <a:lnTo>
                    <a:pt x="85" y="54"/>
                  </a:lnTo>
                  <a:lnTo>
                    <a:pt x="90" y="0"/>
                  </a:lnTo>
                  <a:lnTo>
                    <a:pt x="94" y="10"/>
                  </a:lnTo>
                  <a:lnTo>
                    <a:pt x="99" y="81"/>
                  </a:lnTo>
                  <a:lnTo>
                    <a:pt x="103" y="203"/>
                  </a:lnTo>
                  <a:lnTo>
                    <a:pt x="108" y="356"/>
                  </a:lnTo>
                  <a:lnTo>
                    <a:pt x="112" y="521"/>
                  </a:lnTo>
                  <a:lnTo>
                    <a:pt x="116" y="677"/>
                  </a:lnTo>
                  <a:lnTo>
                    <a:pt x="121" y="811"/>
                  </a:lnTo>
                  <a:lnTo>
                    <a:pt x="126" y="919"/>
                  </a:lnTo>
                  <a:lnTo>
                    <a:pt x="130" y="1003"/>
                  </a:lnTo>
                  <a:lnTo>
                    <a:pt x="135" y="1070"/>
                  </a:lnTo>
                  <a:lnTo>
                    <a:pt x="139" y="1132"/>
                  </a:lnTo>
                  <a:lnTo>
                    <a:pt x="143" y="1200"/>
                  </a:lnTo>
                  <a:lnTo>
                    <a:pt x="148" y="1285"/>
                  </a:lnTo>
                  <a:lnTo>
                    <a:pt x="152" y="1393"/>
                  </a:lnTo>
                  <a:lnTo>
                    <a:pt x="157" y="1526"/>
                  </a:lnTo>
                  <a:lnTo>
                    <a:pt x="161" y="1680"/>
                  </a:lnTo>
                  <a:lnTo>
                    <a:pt x="166" y="1841"/>
                  </a:lnTo>
                  <a:lnTo>
                    <a:pt x="171" y="1993"/>
                  </a:lnTo>
                  <a:lnTo>
                    <a:pt x="175" y="2116"/>
                  </a:lnTo>
                  <a:lnTo>
                    <a:pt x="179" y="2192"/>
                  </a:lnTo>
                  <a:lnTo>
                    <a:pt x="184" y="2209"/>
                  </a:lnTo>
                  <a:lnTo>
                    <a:pt x="188" y="2163"/>
                  </a:lnTo>
                  <a:lnTo>
                    <a:pt x="193" y="2062"/>
                  </a:lnTo>
                  <a:lnTo>
                    <a:pt x="197" y="1921"/>
                  </a:lnTo>
                  <a:lnTo>
                    <a:pt x="202" y="1760"/>
                  </a:lnTo>
                  <a:lnTo>
                    <a:pt x="206" y="1600"/>
                  </a:lnTo>
                  <a:lnTo>
                    <a:pt x="211" y="1457"/>
                  </a:lnTo>
                  <a:lnTo>
                    <a:pt x="215" y="1341"/>
                  </a:lnTo>
                  <a:lnTo>
                    <a:pt x="220" y="1254"/>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Freeform 39">
              <a:extLst>
                <a:ext uri="{FF2B5EF4-FFF2-40B4-BE49-F238E27FC236}">
                  <a16:creationId xmlns:a16="http://schemas.microsoft.com/office/drawing/2014/main" id="{860BE613-20D9-1A48-A677-7865F24928DD}"/>
                </a:ext>
              </a:extLst>
            </p:cNvPr>
            <p:cNvSpPr>
              <a:spLocks/>
            </p:cNvSpPr>
            <p:nvPr/>
          </p:nvSpPr>
          <p:spPr bwMode="auto">
            <a:xfrm>
              <a:off x="8047280" y="4059809"/>
              <a:ext cx="363538" cy="251179"/>
            </a:xfrm>
            <a:custGeom>
              <a:avLst/>
              <a:gdLst>
                <a:gd name="T0" fmla="*/ 0 w 229"/>
                <a:gd name="T1" fmla="*/ 237 h 237"/>
                <a:gd name="T2" fmla="*/ 5 w 229"/>
                <a:gd name="T3" fmla="*/ 150 h 237"/>
                <a:gd name="T4" fmla="*/ 9 w 229"/>
                <a:gd name="T5" fmla="*/ 90 h 237"/>
                <a:gd name="T6" fmla="*/ 14 w 229"/>
                <a:gd name="T7" fmla="*/ 52 h 237"/>
                <a:gd name="T8" fmla="*/ 18 w 229"/>
                <a:gd name="T9" fmla="*/ 29 h 237"/>
                <a:gd name="T10" fmla="*/ 23 w 229"/>
                <a:gd name="T11" fmla="*/ 16 h 237"/>
                <a:gd name="T12" fmla="*/ 27 w 229"/>
                <a:gd name="T13" fmla="*/ 9 h 237"/>
                <a:gd name="T14" fmla="*/ 32 w 229"/>
                <a:gd name="T15" fmla="*/ 5 h 237"/>
                <a:gd name="T16" fmla="*/ 36 w 229"/>
                <a:gd name="T17" fmla="*/ 2 h 237"/>
                <a:gd name="T18" fmla="*/ 41 w 229"/>
                <a:gd name="T19" fmla="*/ 0 h 237"/>
                <a:gd name="T20" fmla="*/ 45 w 229"/>
                <a:gd name="T21" fmla="*/ 0 h 237"/>
                <a:gd name="T22" fmla="*/ 50 w 229"/>
                <a:gd name="T23" fmla="*/ 1 h 237"/>
                <a:gd name="T24" fmla="*/ 54 w 229"/>
                <a:gd name="T25" fmla="*/ 2 h 237"/>
                <a:gd name="T26" fmla="*/ 58 w 229"/>
                <a:gd name="T27" fmla="*/ 4 h 237"/>
                <a:gd name="T28" fmla="*/ 63 w 229"/>
                <a:gd name="T29" fmla="*/ 4 h 237"/>
                <a:gd name="T30" fmla="*/ 67 w 229"/>
                <a:gd name="T31" fmla="*/ 4 h 237"/>
                <a:gd name="T32" fmla="*/ 72 w 229"/>
                <a:gd name="T33" fmla="*/ 3 h 237"/>
                <a:gd name="T34" fmla="*/ 77 w 229"/>
                <a:gd name="T35" fmla="*/ 2 h 237"/>
                <a:gd name="T36" fmla="*/ 81 w 229"/>
                <a:gd name="T37" fmla="*/ 0 h 237"/>
                <a:gd name="T38" fmla="*/ 86 w 229"/>
                <a:gd name="T39" fmla="*/ 0 h 237"/>
                <a:gd name="T40" fmla="*/ 90 w 229"/>
                <a:gd name="T41" fmla="*/ 0 h 237"/>
                <a:gd name="T42" fmla="*/ 94 w 229"/>
                <a:gd name="T43" fmla="*/ 1 h 237"/>
                <a:gd name="T44" fmla="*/ 99 w 229"/>
                <a:gd name="T45" fmla="*/ 2 h 237"/>
                <a:gd name="T46" fmla="*/ 103 w 229"/>
                <a:gd name="T47" fmla="*/ 3 h 237"/>
                <a:gd name="T48" fmla="*/ 108 w 229"/>
                <a:gd name="T49" fmla="*/ 3 h 237"/>
                <a:gd name="T50" fmla="*/ 113 w 229"/>
                <a:gd name="T51" fmla="*/ 2 h 237"/>
                <a:gd name="T52" fmla="*/ 117 w 229"/>
                <a:gd name="T53" fmla="*/ 1 h 237"/>
                <a:gd name="T54" fmla="*/ 121 w 229"/>
                <a:gd name="T55" fmla="*/ 1 h 237"/>
                <a:gd name="T56" fmla="*/ 126 w 229"/>
                <a:gd name="T57" fmla="*/ 1 h 237"/>
                <a:gd name="T58" fmla="*/ 130 w 229"/>
                <a:gd name="T59" fmla="*/ 1 h 237"/>
                <a:gd name="T60" fmla="*/ 135 w 229"/>
                <a:gd name="T61" fmla="*/ 1 h 237"/>
                <a:gd name="T62" fmla="*/ 139 w 229"/>
                <a:gd name="T63" fmla="*/ 1 h 237"/>
                <a:gd name="T64" fmla="*/ 144 w 229"/>
                <a:gd name="T65" fmla="*/ 1 h 237"/>
                <a:gd name="T66" fmla="*/ 148 w 229"/>
                <a:gd name="T67" fmla="*/ 1 h 237"/>
                <a:gd name="T68" fmla="*/ 153 w 229"/>
                <a:gd name="T69" fmla="*/ 1 h 237"/>
                <a:gd name="T70" fmla="*/ 157 w 229"/>
                <a:gd name="T71" fmla="*/ 1 h 237"/>
                <a:gd name="T72" fmla="*/ 162 w 229"/>
                <a:gd name="T73" fmla="*/ 1 h 237"/>
                <a:gd name="T74" fmla="*/ 166 w 229"/>
                <a:gd name="T75" fmla="*/ 1 h 237"/>
                <a:gd name="T76" fmla="*/ 171 w 229"/>
                <a:gd name="T77" fmla="*/ 1 h 237"/>
                <a:gd name="T78" fmla="*/ 175 w 229"/>
                <a:gd name="T79" fmla="*/ 1 h 237"/>
                <a:gd name="T80" fmla="*/ 180 w 229"/>
                <a:gd name="T81" fmla="*/ 1 h 237"/>
                <a:gd name="T82" fmla="*/ 184 w 229"/>
                <a:gd name="T83" fmla="*/ 1 h 237"/>
                <a:gd name="T84" fmla="*/ 189 w 229"/>
                <a:gd name="T85" fmla="*/ 1 h 237"/>
                <a:gd name="T86" fmla="*/ 193 w 229"/>
                <a:gd name="T87" fmla="*/ 1 h 237"/>
                <a:gd name="T88" fmla="*/ 198 w 229"/>
                <a:gd name="T89" fmla="*/ 1 h 237"/>
                <a:gd name="T90" fmla="*/ 202 w 229"/>
                <a:gd name="T91" fmla="*/ 1 h 237"/>
                <a:gd name="T92" fmla="*/ 207 w 229"/>
                <a:gd name="T93" fmla="*/ 1 h 237"/>
                <a:gd name="T94" fmla="*/ 211 w 229"/>
                <a:gd name="T95" fmla="*/ 1 h 237"/>
                <a:gd name="T96" fmla="*/ 216 w 229"/>
                <a:gd name="T97" fmla="*/ 1 h 237"/>
                <a:gd name="T98" fmla="*/ 220 w 229"/>
                <a:gd name="T99" fmla="*/ 1 h 237"/>
                <a:gd name="T100" fmla="*/ 224 w 229"/>
                <a:gd name="T101" fmla="*/ 1 h 237"/>
                <a:gd name="T102" fmla="*/ 229 w 229"/>
                <a:gd name="T103" fmla="*/ 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9" h="237">
                  <a:moveTo>
                    <a:pt x="0" y="237"/>
                  </a:moveTo>
                  <a:lnTo>
                    <a:pt x="5" y="150"/>
                  </a:lnTo>
                  <a:lnTo>
                    <a:pt x="9" y="90"/>
                  </a:lnTo>
                  <a:lnTo>
                    <a:pt x="14" y="52"/>
                  </a:lnTo>
                  <a:lnTo>
                    <a:pt x="18" y="29"/>
                  </a:lnTo>
                  <a:lnTo>
                    <a:pt x="23" y="16"/>
                  </a:lnTo>
                  <a:lnTo>
                    <a:pt x="27" y="9"/>
                  </a:lnTo>
                  <a:lnTo>
                    <a:pt x="32" y="5"/>
                  </a:lnTo>
                  <a:lnTo>
                    <a:pt x="36" y="2"/>
                  </a:lnTo>
                  <a:lnTo>
                    <a:pt x="41" y="0"/>
                  </a:lnTo>
                  <a:lnTo>
                    <a:pt x="45" y="0"/>
                  </a:lnTo>
                  <a:lnTo>
                    <a:pt x="50" y="1"/>
                  </a:lnTo>
                  <a:lnTo>
                    <a:pt x="54" y="2"/>
                  </a:lnTo>
                  <a:lnTo>
                    <a:pt x="58" y="4"/>
                  </a:lnTo>
                  <a:lnTo>
                    <a:pt x="63" y="4"/>
                  </a:lnTo>
                  <a:lnTo>
                    <a:pt x="67" y="4"/>
                  </a:lnTo>
                  <a:lnTo>
                    <a:pt x="72" y="3"/>
                  </a:lnTo>
                  <a:lnTo>
                    <a:pt x="77" y="2"/>
                  </a:lnTo>
                  <a:lnTo>
                    <a:pt x="81" y="0"/>
                  </a:lnTo>
                  <a:lnTo>
                    <a:pt x="86" y="0"/>
                  </a:lnTo>
                  <a:lnTo>
                    <a:pt x="90" y="0"/>
                  </a:lnTo>
                  <a:lnTo>
                    <a:pt x="94" y="1"/>
                  </a:lnTo>
                  <a:lnTo>
                    <a:pt x="99" y="2"/>
                  </a:lnTo>
                  <a:lnTo>
                    <a:pt x="103" y="3"/>
                  </a:lnTo>
                  <a:lnTo>
                    <a:pt x="108" y="3"/>
                  </a:lnTo>
                  <a:lnTo>
                    <a:pt x="113" y="2"/>
                  </a:lnTo>
                  <a:lnTo>
                    <a:pt x="117" y="1"/>
                  </a:lnTo>
                  <a:lnTo>
                    <a:pt x="121" y="1"/>
                  </a:lnTo>
                  <a:lnTo>
                    <a:pt x="126" y="1"/>
                  </a:lnTo>
                  <a:lnTo>
                    <a:pt x="130" y="1"/>
                  </a:lnTo>
                  <a:lnTo>
                    <a:pt x="135" y="1"/>
                  </a:lnTo>
                  <a:lnTo>
                    <a:pt x="139" y="1"/>
                  </a:lnTo>
                  <a:lnTo>
                    <a:pt x="144" y="1"/>
                  </a:lnTo>
                  <a:lnTo>
                    <a:pt x="148" y="1"/>
                  </a:lnTo>
                  <a:lnTo>
                    <a:pt x="153" y="1"/>
                  </a:lnTo>
                  <a:lnTo>
                    <a:pt x="157" y="1"/>
                  </a:lnTo>
                  <a:lnTo>
                    <a:pt x="162" y="1"/>
                  </a:lnTo>
                  <a:lnTo>
                    <a:pt x="166" y="1"/>
                  </a:lnTo>
                  <a:lnTo>
                    <a:pt x="171" y="1"/>
                  </a:lnTo>
                  <a:lnTo>
                    <a:pt x="175" y="1"/>
                  </a:lnTo>
                  <a:lnTo>
                    <a:pt x="180" y="1"/>
                  </a:lnTo>
                  <a:lnTo>
                    <a:pt x="184" y="1"/>
                  </a:lnTo>
                  <a:lnTo>
                    <a:pt x="189" y="1"/>
                  </a:lnTo>
                  <a:lnTo>
                    <a:pt x="193" y="1"/>
                  </a:lnTo>
                  <a:lnTo>
                    <a:pt x="198" y="1"/>
                  </a:lnTo>
                  <a:lnTo>
                    <a:pt x="202" y="1"/>
                  </a:lnTo>
                  <a:lnTo>
                    <a:pt x="207" y="1"/>
                  </a:lnTo>
                  <a:lnTo>
                    <a:pt x="211" y="1"/>
                  </a:lnTo>
                  <a:lnTo>
                    <a:pt x="216" y="1"/>
                  </a:lnTo>
                  <a:lnTo>
                    <a:pt x="220" y="1"/>
                  </a:lnTo>
                  <a:lnTo>
                    <a:pt x="224" y="1"/>
                  </a:lnTo>
                  <a:lnTo>
                    <a:pt x="229" y="1"/>
                  </a:lnTo>
                </a:path>
              </a:pathLst>
            </a:custGeom>
            <a:noFill/>
            <a:ln w="381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cxnSp>
        <p:nvCxnSpPr>
          <p:cNvPr id="80" name="Straight Arrow Connector 79">
            <a:extLst>
              <a:ext uri="{FF2B5EF4-FFF2-40B4-BE49-F238E27FC236}">
                <a16:creationId xmlns:a16="http://schemas.microsoft.com/office/drawing/2014/main" id="{147B0C7A-151D-284E-A312-36E49EEB3724}"/>
              </a:ext>
            </a:extLst>
          </p:cNvPr>
          <p:cNvCxnSpPr/>
          <p:nvPr/>
        </p:nvCxnSpPr>
        <p:spPr>
          <a:xfrm flipH="1">
            <a:off x="1499616" y="2328134"/>
            <a:ext cx="127356" cy="49339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CCA5EA0A-E08A-2F45-9822-386E7AE4B497}"/>
              </a:ext>
            </a:extLst>
          </p:cNvPr>
          <p:cNvCxnSpPr/>
          <p:nvPr/>
        </p:nvCxnSpPr>
        <p:spPr>
          <a:xfrm>
            <a:off x="1646637" y="2328134"/>
            <a:ext cx="675939" cy="30996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84D963B2-0931-9045-ACB2-3AA012C4271E}"/>
              </a:ext>
            </a:extLst>
          </p:cNvPr>
          <p:cNvCxnSpPr/>
          <p:nvPr/>
        </p:nvCxnSpPr>
        <p:spPr>
          <a:xfrm flipH="1">
            <a:off x="5896492" y="2328134"/>
            <a:ext cx="350294" cy="30996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423B963D-8FAD-1846-B269-325EDE99BC72}"/>
              </a:ext>
            </a:extLst>
          </p:cNvPr>
          <p:cNvCxnSpPr/>
          <p:nvPr/>
        </p:nvCxnSpPr>
        <p:spPr>
          <a:xfrm>
            <a:off x="6266451" y="2328134"/>
            <a:ext cx="791955" cy="444077"/>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1FAC48C2-7C6C-E648-8E80-6802B565444C}"/>
              </a:ext>
            </a:extLst>
          </p:cNvPr>
          <p:cNvCxnSpPr/>
          <p:nvPr/>
        </p:nvCxnSpPr>
        <p:spPr>
          <a:xfrm>
            <a:off x="6506449" y="2260629"/>
            <a:ext cx="19665" cy="73870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6173F36-DBEB-C148-92D6-BA9005247ED4}"/>
              </a:ext>
            </a:extLst>
          </p:cNvPr>
          <p:cNvCxnSpPr/>
          <p:nvPr/>
        </p:nvCxnSpPr>
        <p:spPr>
          <a:xfrm>
            <a:off x="6526114" y="2260629"/>
            <a:ext cx="1381616" cy="640422"/>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85">
            <a:extLst>
              <a:ext uri="{FF2B5EF4-FFF2-40B4-BE49-F238E27FC236}">
                <a16:creationId xmlns:a16="http://schemas.microsoft.com/office/drawing/2014/main" id="{5476562C-6F58-F24C-A76C-B2BDA6333E50}"/>
              </a:ext>
            </a:extLst>
          </p:cNvPr>
          <p:cNvGrpSpPr/>
          <p:nvPr/>
        </p:nvGrpSpPr>
        <p:grpSpPr>
          <a:xfrm>
            <a:off x="2520244" y="1170412"/>
            <a:ext cx="899599" cy="629813"/>
            <a:chOff x="2623158" y="2185403"/>
            <a:chExt cx="899599" cy="629813"/>
          </a:xfrm>
        </p:grpSpPr>
        <p:cxnSp>
          <p:nvCxnSpPr>
            <p:cNvPr id="87" name="Přímá spojnice 6">
              <a:extLst>
                <a:ext uri="{FF2B5EF4-FFF2-40B4-BE49-F238E27FC236}">
                  <a16:creationId xmlns:a16="http://schemas.microsoft.com/office/drawing/2014/main" id="{86A4334E-1922-EB4D-91A1-3A87D4CD87C8}"/>
                </a:ext>
              </a:extLst>
            </p:cNvPr>
            <p:cNvCxnSpPr/>
            <p:nvPr/>
          </p:nvCxnSpPr>
          <p:spPr>
            <a:xfrm>
              <a:off x="2623158" y="2371811"/>
              <a:ext cx="0" cy="418005"/>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88" name="Přímá spojnice 43">
              <a:extLst>
                <a:ext uri="{FF2B5EF4-FFF2-40B4-BE49-F238E27FC236}">
                  <a16:creationId xmlns:a16="http://schemas.microsoft.com/office/drawing/2014/main" id="{098A3EF0-C314-444B-9796-561BAAE56645}"/>
                </a:ext>
              </a:extLst>
            </p:cNvPr>
            <p:cNvCxnSpPr/>
            <p:nvPr/>
          </p:nvCxnSpPr>
          <p:spPr>
            <a:xfrm>
              <a:off x="3522757" y="2371811"/>
              <a:ext cx="0" cy="443405"/>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89" name="Přímá spojnice se šipkou 52">
              <a:extLst>
                <a:ext uri="{FF2B5EF4-FFF2-40B4-BE49-F238E27FC236}">
                  <a16:creationId xmlns:a16="http://schemas.microsoft.com/office/drawing/2014/main" id="{2E53658D-774A-764C-AFA6-6EF5FFE7CC75}"/>
                </a:ext>
              </a:extLst>
            </p:cNvPr>
            <p:cNvCxnSpPr/>
            <p:nvPr/>
          </p:nvCxnSpPr>
          <p:spPr>
            <a:xfrm>
              <a:off x="2640806" y="2456319"/>
              <a:ext cx="864394" cy="0"/>
            </a:xfrm>
            <a:prstGeom prst="straightConnector1">
              <a:avLst/>
            </a:prstGeom>
            <a:ln w="19050">
              <a:headEnd type="triangle"/>
              <a:tailEnd type="triangle"/>
            </a:ln>
          </p:spPr>
          <p:style>
            <a:lnRef idx="1">
              <a:schemeClr val="accent6"/>
            </a:lnRef>
            <a:fillRef idx="0">
              <a:schemeClr val="accent6"/>
            </a:fillRef>
            <a:effectRef idx="0">
              <a:schemeClr val="accent6"/>
            </a:effectRef>
            <a:fontRef idx="minor">
              <a:schemeClr val="tx1"/>
            </a:fontRef>
          </p:style>
        </p:cxnSp>
        <p:sp>
          <p:nvSpPr>
            <p:cNvPr id="90" name="TextovéPole 55">
              <a:extLst>
                <a:ext uri="{FF2B5EF4-FFF2-40B4-BE49-F238E27FC236}">
                  <a16:creationId xmlns:a16="http://schemas.microsoft.com/office/drawing/2014/main" id="{BB23E641-B664-4D49-9D2E-B2C1A78BABBC}"/>
                </a:ext>
              </a:extLst>
            </p:cNvPr>
            <p:cNvSpPr txBox="1"/>
            <p:nvPr/>
          </p:nvSpPr>
          <p:spPr>
            <a:xfrm>
              <a:off x="2799442" y="2185403"/>
              <a:ext cx="57579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70AD47"/>
                  </a:solidFill>
                  <a:effectLst/>
                  <a:uLnTx/>
                  <a:uFillTx/>
                  <a:latin typeface="Calibri" panose="020F0502020204030204"/>
                  <a:ea typeface="+mn-ea"/>
                  <a:cs typeface="+mn-cs"/>
                </a:rPr>
                <a:t>25 ns</a:t>
              </a:r>
              <a:endParaRPr kumimoji="0" lang="cs-CZ" sz="1400" b="1" i="0" u="none" strike="noStrike" kern="1200" cap="none" spc="0" normalizeH="0" baseline="0" noProof="0" dirty="0">
                <a:ln>
                  <a:noFill/>
                </a:ln>
                <a:solidFill>
                  <a:srgbClr val="70AD47"/>
                </a:solidFill>
                <a:effectLst/>
                <a:uLnTx/>
                <a:uFillTx/>
                <a:latin typeface="Calibri" panose="020F0502020204030204"/>
                <a:ea typeface="+mn-ea"/>
                <a:cs typeface="+mn-cs"/>
              </a:endParaRPr>
            </a:p>
          </p:txBody>
        </p:sp>
      </p:grpSp>
      <p:grpSp>
        <p:nvGrpSpPr>
          <p:cNvPr id="91" name="Group 90">
            <a:extLst>
              <a:ext uri="{FF2B5EF4-FFF2-40B4-BE49-F238E27FC236}">
                <a16:creationId xmlns:a16="http://schemas.microsoft.com/office/drawing/2014/main" id="{4260546C-6B63-8F41-A634-651D24A5CA66}"/>
              </a:ext>
            </a:extLst>
          </p:cNvPr>
          <p:cNvGrpSpPr/>
          <p:nvPr/>
        </p:nvGrpSpPr>
        <p:grpSpPr>
          <a:xfrm>
            <a:off x="7111648" y="1167887"/>
            <a:ext cx="899599" cy="629813"/>
            <a:chOff x="2623158" y="2185403"/>
            <a:chExt cx="899599" cy="629813"/>
          </a:xfrm>
        </p:grpSpPr>
        <p:cxnSp>
          <p:nvCxnSpPr>
            <p:cNvPr id="92" name="Přímá spojnice 6">
              <a:extLst>
                <a:ext uri="{FF2B5EF4-FFF2-40B4-BE49-F238E27FC236}">
                  <a16:creationId xmlns:a16="http://schemas.microsoft.com/office/drawing/2014/main" id="{0382C140-4835-3B40-AC8E-25B56B749B4A}"/>
                </a:ext>
              </a:extLst>
            </p:cNvPr>
            <p:cNvCxnSpPr/>
            <p:nvPr/>
          </p:nvCxnSpPr>
          <p:spPr>
            <a:xfrm>
              <a:off x="2623158" y="2371811"/>
              <a:ext cx="0" cy="418005"/>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93" name="Přímá spojnice 43">
              <a:extLst>
                <a:ext uri="{FF2B5EF4-FFF2-40B4-BE49-F238E27FC236}">
                  <a16:creationId xmlns:a16="http://schemas.microsoft.com/office/drawing/2014/main" id="{A819A59D-760B-7745-839D-BA666B839268}"/>
                </a:ext>
              </a:extLst>
            </p:cNvPr>
            <p:cNvCxnSpPr/>
            <p:nvPr/>
          </p:nvCxnSpPr>
          <p:spPr>
            <a:xfrm>
              <a:off x="3522757" y="2371811"/>
              <a:ext cx="0" cy="443405"/>
            </a:xfrm>
            <a:prstGeom prst="line">
              <a:avLst/>
            </a:prstGeom>
            <a:ln w="28575"/>
          </p:spPr>
          <p:style>
            <a:lnRef idx="1">
              <a:schemeClr val="accent6"/>
            </a:lnRef>
            <a:fillRef idx="0">
              <a:schemeClr val="accent6"/>
            </a:fillRef>
            <a:effectRef idx="0">
              <a:schemeClr val="accent6"/>
            </a:effectRef>
            <a:fontRef idx="minor">
              <a:schemeClr val="tx1"/>
            </a:fontRef>
          </p:style>
        </p:cxnSp>
        <p:cxnSp>
          <p:nvCxnSpPr>
            <p:cNvPr id="94" name="Přímá spojnice se šipkou 52">
              <a:extLst>
                <a:ext uri="{FF2B5EF4-FFF2-40B4-BE49-F238E27FC236}">
                  <a16:creationId xmlns:a16="http://schemas.microsoft.com/office/drawing/2014/main" id="{1013ACBA-E917-774B-A294-DCF48917BB95}"/>
                </a:ext>
              </a:extLst>
            </p:cNvPr>
            <p:cNvCxnSpPr/>
            <p:nvPr/>
          </p:nvCxnSpPr>
          <p:spPr>
            <a:xfrm>
              <a:off x="2640806" y="2456319"/>
              <a:ext cx="864394" cy="0"/>
            </a:xfrm>
            <a:prstGeom prst="straightConnector1">
              <a:avLst/>
            </a:prstGeom>
            <a:ln w="19050">
              <a:headEnd type="triangle"/>
              <a:tailEnd type="triangle"/>
            </a:ln>
          </p:spPr>
          <p:style>
            <a:lnRef idx="1">
              <a:schemeClr val="accent6"/>
            </a:lnRef>
            <a:fillRef idx="0">
              <a:schemeClr val="accent6"/>
            </a:fillRef>
            <a:effectRef idx="0">
              <a:schemeClr val="accent6"/>
            </a:effectRef>
            <a:fontRef idx="minor">
              <a:schemeClr val="tx1"/>
            </a:fontRef>
          </p:style>
        </p:cxnSp>
        <p:sp>
          <p:nvSpPr>
            <p:cNvPr id="95" name="TextovéPole 55">
              <a:extLst>
                <a:ext uri="{FF2B5EF4-FFF2-40B4-BE49-F238E27FC236}">
                  <a16:creationId xmlns:a16="http://schemas.microsoft.com/office/drawing/2014/main" id="{4BB6ED22-A9A4-2B47-B911-6B945193641C}"/>
                </a:ext>
              </a:extLst>
            </p:cNvPr>
            <p:cNvSpPr txBox="1"/>
            <p:nvPr/>
          </p:nvSpPr>
          <p:spPr>
            <a:xfrm>
              <a:off x="2799442" y="2185403"/>
              <a:ext cx="57579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70AD47"/>
                  </a:solidFill>
                  <a:effectLst/>
                  <a:uLnTx/>
                  <a:uFillTx/>
                  <a:latin typeface="Calibri" panose="020F0502020204030204"/>
                  <a:ea typeface="+mn-ea"/>
                  <a:cs typeface="+mn-cs"/>
                </a:rPr>
                <a:t>25 ns</a:t>
              </a:r>
              <a:endParaRPr kumimoji="0" lang="cs-CZ" sz="1400" b="1" i="0" u="none" strike="noStrike" kern="1200" cap="none" spc="0" normalizeH="0" baseline="0" noProof="0" dirty="0">
                <a:ln>
                  <a:noFill/>
                </a:ln>
                <a:solidFill>
                  <a:srgbClr val="70AD47"/>
                </a:solidFill>
                <a:effectLst/>
                <a:uLnTx/>
                <a:uFillTx/>
                <a:latin typeface="Calibri" panose="020F0502020204030204"/>
                <a:ea typeface="+mn-ea"/>
                <a:cs typeface="+mn-cs"/>
              </a:endParaRPr>
            </a:p>
          </p:txBody>
        </p:sp>
      </p:grpSp>
      <p:sp>
        <p:nvSpPr>
          <p:cNvPr id="96" name="TextBox 95">
            <a:extLst>
              <a:ext uri="{FF2B5EF4-FFF2-40B4-BE49-F238E27FC236}">
                <a16:creationId xmlns:a16="http://schemas.microsoft.com/office/drawing/2014/main" id="{40FAED67-AAC2-8B41-9896-E749A17730E6}"/>
              </a:ext>
            </a:extLst>
          </p:cNvPr>
          <p:cNvSpPr txBox="1"/>
          <p:nvPr/>
        </p:nvSpPr>
        <p:spPr>
          <a:xfrm>
            <a:off x="4515771" y="5611691"/>
            <a:ext cx="4628227" cy="480131"/>
          </a:xfrm>
          <a:prstGeom prst="rect">
            <a:avLst/>
          </a:prstGeom>
          <a:noFill/>
        </p:spPr>
        <p:txBody>
          <a:bodyPr wrap="square" numCol="1" rtlCol="0">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Doublet bunch (simulated)</a:t>
            </a:r>
          </a:p>
        </p:txBody>
      </p:sp>
    </p:spTree>
    <p:extLst>
      <p:ext uri="{BB962C8B-B14F-4D97-AF65-F5344CB8AC3E}">
        <p14:creationId xmlns:p14="http://schemas.microsoft.com/office/powerpoint/2010/main" val="348973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E3DA1-88FD-EA4F-BF10-891E480C5EB0}"/>
              </a:ext>
            </a:extLst>
          </p:cNvPr>
          <p:cNvSpPr>
            <a:spLocks noGrp="1"/>
          </p:cNvSpPr>
          <p:nvPr>
            <p:ph type="title"/>
          </p:nvPr>
        </p:nvSpPr>
        <p:spPr/>
        <p:txBody>
          <a:bodyPr/>
          <a:lstStyle/>
          <a:p>
            <a:r>
              <a:rPr lang="en-US" dirty="0"/>
              <a:t>Estimated Performance</a:t>
            </a:r>
          </a:p>
        </p:txBody>
      </p:sp>
      <p:sp>
        <p:nvSpPr>
          <p:cNvPr id="3" name="Content Placeholder 2">
            <a:extLst>
              <a:ext uri="{FF2B5EF4-FFF2-40B4-BE49-F238E27FC236}">
                <a16:creationId xmlns:a16="http://schemas.microsoft.com/office/drawing/2014/main" id="{66403188-9CD0-FF4C-AAE6-E605870F5579}"/>
              </a:ext>
            </a:extLst>
          </p:cNvPr>
          <p:cNvSpPr>
            <a:spLocks noGrp="1"/>
          </p:cNvSpPr>
          <p:nvPr>
            <p:ph idx="1"/>
          </p:nvPr>
        </p:nvSpPr>
        <p:spPr>
          <a:xfrm>
            <a:off x="616285" y="4805614"/>
            <a:ext cx="7918115" cy="1456707"/>
          </a:xfrm>
        </p:spPr>
        <p:txBody>
          <a:bodyPr lIns="90000">
            <a:normAutofit fontScale="70000" lnSpcReduction="20000"/>
          </a:bodyPr>
          <a:lstStyle/>
          <a:p>
            <a:r>
              <a:rPr lang="en-US" dirty="0"/>
              <a:t>Meets the LHC interlock BPM resolution requirement</a:t>
            </a:r>
          </a:p>
          <a:p>
            <a:pPr lvl="1"/>
            <a:r>
              <a:rPr lang="en-US" dirty="0"/>
              <a:t>&lt;500 </a:t>
            </a:r>
            <a:r>
              <a:rPr lang="en-US" dirty="0" err="1"/>
              <a:t>μm</a:t>
            </a:r>
            <a:r>
              <a:rPr lang="en-US" dirty="0"/>
              <a:t> RMS bunch-by-bunch for a range of 5e9…2e11 ppb </a:t>
            </a:r>
            <a:r>
              <a:rPr lang="en-US" dirty="0">
                <a:solidFill>
                  <a:srgbClr val="FF0000"/>
                </a:solidFill>
              </a:rPr>
              <a:t>w/o gain switching!</a:t>
            </a:r>
          </a:p>
          <a:p>
            <a:pPr lvl="1"/>
            <a:r>
              <a:rPr lang="en-US" dirty="0"/>
              <a:t>including a beam displacement range of ±7.5 mm</a:t>
            </a:r>
          </a:p>
          <a:p>
            <a:r>
              <a:rPr lang="en-US" dirty="0"/>
              <a:t>Keeps the reported mean value beam position over the entire bunch intensity range</a:t>
            </a:r>
          </a:p>
          <a:p>
            <a:r>
              <a:rPr lang="en-US" dirty="0"/>
              <a:t>Operates also with 5+20 ns doublet bunches </a:t>
            </a:r>
          </a:p>
          <a:p>
            <a:pPr lvl="1"/>
            <a:r>
              <a:rPr lang="en-US" dirty="0"/>
              <a:t>at a reduced performance</a:t>
            </a:r>
          </a:p>
        </p:txBody>
      </p:sp>
      <p:pic>
        <p:nvPicPr>
          <p:cNvPr id="4" name="Picture 3">
            <a:extLst>
              <a:ext uri="{FF2B5EF4-FFF2-40B4-BE49-F238E27FC236}">
                <a16:creationId xmlns:a16="http://schemas.microsoft.com/office/drawing/2014/main" id="{FF2F3ADB-7F2E-7C4B-8EF6-EE9BC73E0463}"/>
              </a:ext>
            </a:extLst>
          </p:cNvPr>
          <p:cNvPicPr>
            <a:picLocks noChangeAspect="1"/>
          </p:cNvPicPr>
          <p:nvPr/>
        </p:nvPicPr>
        <p:blipFill rotWithShape="1">
          <a:blip r:embed="rId2"/>
          <a:srcRect b="27256"/>
          <a:stretch/>
        </p:blipFill>
        <p:spPr>
          <a:xfrm>
            <a:off x="253112" y="977046"/>
            <a:ext cx="5014357" cy="3719319"/>
          </a:xfrm>
          <a:prstGeom prst="rect">
            <a:avLst/>
          </a:prstGeom>
        </p:spPr>
      </p:pic>
      <p:pic>
        <p:nvPicPr>
          <p:cNvPr id="5" name="Picture 4">
            <a:extLst>
              <a:ext uri="{FF2B5EF4-FFF2-40B4-BE49-F238E27FC236}">
                <a16:creationId xmlns:a16="http://schemas.microsoft.com/office/drawing/2014/main" id="{81F50BAA-471E-2D49-A9BC-52699A2924EE}"/>
              </a:ext>
            </a:extLst>
          </p:cNvPr>
          <p:cNvPicPr>
            <a:picLocks noChangeAspect="1"/>
          </p:cNvPicPr>
          <p:nvPr/>
        </p:nvPicPr>
        <p:blipFill>
          <a:blip r:embed="rId3"/>
          <a:stretch>
            <a:fillRect/>
          </a:stretch>
        </p:blipFill>
        <p:spPr>
          <a:xfrm>
            <a:off x="4725620" y="1086295"/>
            <a:ext cx="4112563" cy="2769515"/>
          </a:xfrm>
          <a:prstGeom prst="rect">
            <a:avLst/>
          </a:prstGeom>
        </p:spPr>
      </p:pic>
    </p:spTree>
    <p:extLst>
      <p:ext uri="{BB962C8B-B14F-4D97-AF65-F5344CB8AC3E}">
        <p14:creationId xmlns:p14="http://schemas.microsoft.com/office/powerpoint/2010/main" val="24389557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63BF7-4808-B14A-A9C8-DE719B59B34A}"/>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A8F5E339-C59C-E14B-9B00-3278AC3B4CF6}"/>
              </a:ext>
            </a:extLst>
          </p:cNvPr>
          <p:cNvSpPr>
            <a:spLocks noGrp="1"/>
          </p:cNvSpPr>
          <p:nvPr>
            <p:ph idx="1"/>
          </p:nvPr>
        </p:nvSpPr>
        <p:spPr/>
        <p:txBody>
          <a:bodyPr lIns="90000">
            <a:normAutofit lnSpcReduction="10000"/>
          </a:bodyPr>
          <a:lstStyle/>
          <a:p>
            <a:r>
              <a:rPr lang="en-US" dirty="0"/>
              <a:t>Single channel, time-multiplexed BPM electronics can be an alternative to a multi-channel BPM read-out technique</a:t>
            </a:r>
          </a:p>
          <a:p>
            <a:pPr lvl="1"/>
            <a:r>
              <a:rPr lang="en-US" dirty="0"/>
              <a:t>Requires empty RF buckets</a:t>
            </a:r>
          </a:p>
          <a:p>
            <a:r>
              <a:rPr lang="en-US" dirty="0"/>
              <a:t>Time MPX BPM technologies are based on</a:t>
            </a:r>
          </a:p>
          <a:p>
            <a:pPr lvl="1"/>
            <a:r>
              <a:rPr lang="en-US" dirty="0"/>
              <a:t>Precise, stable time delays utilizing high quality coaxial cables and power combiners</a:t>
            </a:r>
          </a:p>
          <a:p>
            <a:pPr lvl="1"/>
            <a:r>
              <a:rPr lang="en-US" dirty="0"/>
              <a:t>Low-pass integration or comb-style FIR band-pass filters in connection with </a:t>
            </a:r>
            <a:r>
              <a:rPr lang="en-US" dirty="0" err="1"/>
              <a:t>track&amp;hold</a:t>
            </a:r>
            <a:r>
              <a:rPr lang="en-US" dirty="0"/>
              <a:t> circuits, peak detectors, or fast digitizers</a:t>
            </a:r>
          </a:p>
          <a:p>
            <a:r>
              <a:rPr lang="en-US" dirty="0"/>
              <a:t>Time MPX BPMs performance is successfully demonstrated in ring and linear accelerators</a:t>
            </a:r>
          </a:p>
          <a:p>
            <a:pPr lvl="1"/>
            <a:r>
              <a:rPr lang="en-US" dirty="0"/>
              <a:t>DESY HERA-e, </a:t>
            </a:r>
            <a:r>
              <a:rPr lang="en-US" dirty="0" err="1"/>
              <a:t>Fermilab</a:t>
            </a:r>
            <a:r>
              <a:rPr lang="en-US" dirty="0"/>
              <a:t> A0-Photoinjector, DESY FLASH</a:t>
            </a:r>
          </a:p>
          <a:p>
            <a:pPr lvl="1"/>
            <a:r>
              <a:rPr lang="en-US" dirty="0"/>
              <a:t>In future: CERN LHC interlock BPMs</a:t>
            </a:r>
          </a:p>
          <a:p>
            <a:r>
              <a:rPr lang="en-US" dirty="0"/>
              <a:t>Long term drift stability could not yet be quantified: TBD!</a:t>
            </a:r>
          </a:p>
          <a:p>
            <a:pPr lvl="1"/>
            <a:r>
              <a:rPr lang="en-US" dirty="0"/>
              <a:t>However, the concept omits the needs of online calibration or channel switching schemas, thus appears to be more simple and straightforward.</a:t>
            </a:r>
          </a:p>
        </p:txBody>
      </p:sp>
    </p:spTree>
    <p:extLst>
      <p:ext uri="{BB962C8B-B14F-4D97-AF65-F5344CB8AC3E}">
        <p14:creationId xmlns:p14="http://schemas.microsoft.com/office/powerpoint/2010/main" val="2996175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118BA-1043-514A-825A-2D6439D9C5F6}"/>
              </a:ext>
            </a:extLst>
          </p:cNvPr>
          <p:cNvSpPr>
            <a:spLocks noGrp="1"/>
          </p:cNvSpPr>
          <p:nvPr>
            <p:ph type="title"/>
          </p:nvPr>
        </p:nvSpPr>
        <p:spPr/>
        <p:txBody>
          <a:bodyPr/>
          <a:lstStyle/>
          <a:p>
            <a:r>
              <a:rPr lang="en-US" dirty="0"/>
              <a:t>Backup Slides…</a:t>
            </a:r>
          </a:p>
        </p:txBody>
      </p:sp>
      <p:sp>
        <p:nvSpPr>
          <p:cNvPr id="4" name="Rectangle 3">
            <a:extLst>
              <a:ext uri="{FF2B5EF4-FFF2-40B4-BE49-F238E27FC236}">
                <a16:creationId xmlns:a16="http://schemas.microsoft.com/office/drawing/2014/main" id="{481FFD22-BD91-274C-8658-436587659F50}"/>
              </a:ext>
            </a:extLst>
          </p:cNvPr>
          <p:cNvSpPr/>
          <p:nvPr/>
        </p:nvSpPr>
        <p:spPr>
          <a:xfrm>
            <a:off x="1960460" y="2967335"/>
            <a:ext cx="5415105" cy="1200329"/>
          </a:xfrm>
          <a:prstGeom prst="rect">
            <a:avLst/>
          </a:prstGeom>
          <a:noFill/>
        </p:spPr>
        <p:txBody>
          <a:bodyPr wrap="square" lIns="91440" tIns="45720" rIns="91440" bIns="45720">
            <a:spAutoFit/>
          </a:bodyPr>
          <a:lstStyle/>
          <a:p>
            <a:pPr algn="ctr"/>
            <a:r>
              <a:rPr lang="en-US" sz="7200" b="1" cap="none" spc="0" dirty="0">
                <a:ln w="22225">
                  <a:solidFill>
                    <a:schemeClr val="accent2"/>
                  </a:solidFill>
                  <a:prstDash val="solid"/>
                </a:ln>
                <a:solidFill>
                  <a:schemeClr val="accent2">
                    <a:lumMod val="40000"/>
                    <a:lumOff val="60000"/>
                  </a:schemeClr>
                </a:solidFill>
                <a:effectLst>
                  <a:outerShdw blurRad="50800" dist="38100" dir="2700000" algn="tl" rotWithShape="0">
                    <a:prstClr val="black">
                      <a:alpha val="40000"/>
                    </a:prstClr>
                  </a:outerShdw>
                </a:effectLst>
              </a:rPr>
              <a:t>Thank you!</a:t>
            </a:r>
          </a:p>
        </p:txBody>
      </p:sp>
    </p:spTree>
    <p:extLst>
      <p:ext uri="{BB962C8B-B14F-4D97-AF65-F5344CB8AC3E}">
        <p14:creationId xmlns:p14="http://schemas.microsoft.com/office/powerpoint/2010/main" val="3296991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B14FF7B-3EC9-4D30-A4C4-1DCFF432D672}"/>
              </a:ext>
            </a:extLst>
          </p:cNvPr>
          <p:cNvPicPr>
            <a:picLocks noChangeAspect="1"/>
          </p:cNvPicPr>
          <p:nvPr/>
        </p:nvPicPr>
        <p:blipFill rotWithShape="1">
          <a:blip r:embed="rId3">
            <a:extLst>
              <a:ext uri="{28A0092B-C50C-407E-A947-70E740481C1C}">
                <a14:useLocalDpi xmlns:a14="http://schemas.microsoft.com/office/drawing/2010/main" val="0"/>
              </a:ext>
            </a:extLst>
          </a:blip>
          <a:srcRect t="7449"/>
          <a:stretch/>
        </p:blipFill>
        <p:spPr>
          <a:xfrm>
            <a:off x="4969520" y="3891169"/>
            <a:ext cx="3021092" cy="2097032"/>
          </a:xfrm>
          <a:prstGeom prst="rect">
            <a:avLst/>
          </a:prstGeom>
        </p:spPr>
      </p:pic>
      <p:pic>
        <p:nvPicPr>
          <p:cNvPr id="5" name="Picture 4">
            <a:extLst>
              <a:ext uri="{FF2B5EF4-FFF2-40B4-BE49-F238E27FC236}">
                <a16:creationId xmlns:a16="http://schemas.microsoft.com/office/drawing/2014/main" id="{81519862-77DF-4FFC-96D6-38B3179DABA9}"/>
              </a:ext>
            </a:extLst>
          </p:cNvPr>
          <p:cNvPicPr>
            <a:picLocks noChangeAspect="1"/>
          </p:cNvPicPr>
          <p:nvPr/>
        </p:nvPicPr>
        <p:blipFill rotWithShape="1">
          <a:blip r:embed="rId4">
            <a:extLst>
              <a:ext uri="{28A0092B-C50C-407E-A947-70E740481C1C}">
                <a14:useLocalDpi xmlns:a14="http://schemas.microsoft.com/office/drawing/2010/main" val="0"/>
              </a:ext>
            </a:extLst>
          </a:blip>
          <a:srcRect t="6133"/>
          <a:stretch/>
        </p:blipFill>
        <p:spPr>
          <a:xfrm>
            <a:off x="985008" y="3861352"/>
            <a:ext cx="3021090" cy="2126849"/>
          </a:xfrm>
          <a:prstGeom prst="rect">
            <a:avLst/>
          </a:prstGeom>
        </p:spPr>
      </p:pic>
      <p:sp>
        <p:nvSpPr>
          <p:cNvPr id="2" name="Title 1">
            <a:extLst>
              <a:ext uri="{FF2B5EF4-FFF2-40B4-BE49-F238E27FC236}">
                <a16:creationId xmlns:a16="http://schemas.microsoft.com/office/drawing/2014/main" id="{FE1E7890-0AEE-44B8-9A65-7545C78F699A}"/>
              </a:ext>
            </a:extLst>
          </p:cNvPr>
          <p:cNvSpPr>
            <a:spLocks noGrp="1"/>
          </p:cNvSpPr>
          <p:nvPr>
            <p:ph type="title"/>
          </p:nvPr>
        </p:nvSpPr>
        <p:spPr/>
        <p:txBody>
          <a:bodyPr/>
          <a:lstStyle/>
          <a:p>
            <a:r>
              <a:rPr lang="en-US" dirty="0" err="1"/>
              <a:t>Stripline</a:t>
            </a:r>
            <a:r>
              <a:rPr lang="en-US" dirty="0"/>
              <a:t> electrodes: Characteristics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4F9DB90-7A5A-4320-940A-E20E4A60EE5D}"/>
                  </a:ext>
                </a:extLst>
              </p:cNvPr>
              <p:cNvSpPr>
                <a:spLocks noGrp="1"/>
              </p:cNvSpPr>
              <p:nvPr>
                <p:ph idx="1"/>
              </p:nvPr>
            </p:nvSpPr>
            <p:spPr>
              <a:xfrm>
                <a:off x="103912" y="1155480"/>
                <a:ext cx="7886700" cy="2059781"/>
              </a:xfrm>
            </p:spPr>
            <p:txBody>
              <a:bodyPr>
                <a:normAutofit lnSpcReduction="10000"/>
              </a:bodyPr>
              <a:lstStyle/>
              <a:p>
                <a:r>
                  <a:rPr lang="en-US" dirty="0"/>
                  <a:t>Coupled signal is dependent on geometry of electrode</a:t>
                </a:r>
              </a:p>
              <a:p>
                <a:pPr>
                  <a:lnSpc>
                    <a:spcPct val="100000"/>
                  </a:lnSpc>
                </a:pPr>
                <a:r>
                  <a:rPr lang="en-US" dirty="0"/>
                  <a:t>One can say that a certain impulse response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𝑇</m:t>
                        </m:r>
                      </m:sub>
                    </m:sSub>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a14:m>
                <a:r>
                  <a:rPr lang="en-US" dirty="0"/>
                  <a:t> relates the beam current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𝑖</m:t>
                        </m:r>
                      </m:e>
                      <m:sub>
                        <m:r>
                          <a:rPr lang="en-US" i="1">
                            <a:latin typeface="Cambria Math" panose="02040503050406030204" pitchFamily="18" charset="0"/>
                          </a:rPr>
                          <m:t>𝑏</m:t>
                        </m:r>
                      </m:sub>
                    </m:sSub>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 </m:t>
                    </m:r>
                  </m:oMath>
                </a14:m>
                <a:r>
                  <a:rPr lang="en-US" dirty="0"/>
                  <a:t>to the pickup voltage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𝑣</m:t>
                        </m:r>
                      </m:e>
                      <m:sub>
                        <m:r>
                          <a:rPr lang="en-US" i="1">
                            <a:latin typeface="Cambria Math" panose="02040503050406030204" pitchFamily="18" charset="0"/>
                          </a:rPr>
                          <m:t>𝑝𝑢</m:t>
                        </m:r>
                      </m:sub>
                    </m:sSub>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a14:m>
                <a:r>
                  <a:rPr lang="en-US" dirty="0"/>
                  <a:t> in the time domain through convolution:	</a:t>
                </a:r>
                <a:br>
                  <a:rPr lang="en-US" dirty="0"/>
                </a:b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𝑝𝑢</m:t>
                        </m:r>
                      </m:sub>
                    </m:sSub>
                    <m:r>
                      <a:rPr lang="en-US" i="1">
                        <a:latin typeface="Cambria Math" panose="02040503050406030204" pitchFamily="18" charset="0"/>
                      </a:rPr>
                      <m:t>(</m:t>
                    </m:r>
                    <m:r>
                      <a:rPr lang="en-US" i="1">
                        <a:latin typeface="Cambria Math" panose="02040503050406030204" pitchFamily="18" charset="0"/>
                      </a:rPr>
                      <m:t>𝑡</m:t>
                    </m:r>
                    <m:r>
                      <a:rPr lang="en-US" i="1">
                        <a:latin typeface="Cambria Math" panose="02040503050406030204" pitchFamily="18" charset="0"/>
                      </a:rPr>
                      <m:t>)=</m:t>
                    </m:r>
                    <m:nary>
                      <m:naryPr>
                        <m:ctrlPr>
                          <a:rPr lang="en-US" i="1">
                            <a:latin typeface="Cambria Math" panose="02040503050406030204" pitchFamily="18" charset="0"/>
                          </a:rPr>
                        </m:ctrlPr>
                      </m:naryPr>
                      <m:sub>
                        <m:r>
                          <m:rPr>
                            <m:brk m:alnAt="23"/>
                          </m:rP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m:t>
                        </m:r>
                      </m:sub>
                      <m:sup>
                        <m:r>
                          <a:rPr lang="en-US" i="1">
                            <a:latin typeface="Cambria Math" panose="02040503050406030204" pitchFamily="18" charset="0"/>
                          </a:rPr>
                          <m:t>𝑡</m:t>
                        </m:r>
                      </m:sup>
                      <m:e>
                        <m:sSub>
                          <m:sSubPr>
                            <m:ctrlPr>
                              <a:rPr lang="en-US" i="1">
                                <a:latin typeface="Cambria Math" panose="02040503050406030204" pitchFamily="18" charset="0"/>
                              </a:rPr>
                            </m:ctrlPr>
                          </m:sSubPr>
                          <m:e>
                            <m:r>
                              <a:rPr lang="en-US" i="1">
                                <a:latin typeface="Cambria Math" panose="02040503050406030204" pitchFamily="18" charset="0"/>
                              </a:rPr>
                              <m:t>𝑖</m:t>
                            </m:r>
                          </m:e>
                          <m:sub>
                            <m:r>
                              <a:rPr lang="en-US" i="1">
                                <a:latin typeface="Cambria Math" panose="02040503050406030204" pitchFamily="18" charset="0"/>
                              </a:rPr>
                              <m:t>𝑏</m:t>
                            </m:r>
                          </m:sub>
                        </m:sSub>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𝜏</m:t>
                            </m:r>
                          </m:e>
                        </m:d>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𝑧</m:t>
                            </m:r>
                          </m:e>
                          <m:sub>
                            <m:r>
                              <a:rPr lang="en-US" i="1">
                                <a:latin typeface="Cambria Math" panose="02040503050406030204" pitchFamily="18" charset="0"/>
                                <a:ea typeface="Cambria Math" panose="02040503050406030204" pitchFamily="18" charset="0"/>
                              </a:rPr>
                              <m:t>𝑇</m:t>
                            </m:r>
                          </m:sub>
                        </m:sSub>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𝑡</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𝜏</m:t>
                            </m:r>
                          </m:e>
                        </m:d>
                        <m:r>
                          <a:rPr lang="en-US">
                            <a:latin typeface="Cambria Math" panose="02040503050406030204" pitchFamily="18" charset="0"/>
                            <a:ea typeface="Cambria Math" panose="02040503050406030204" pitchFamily="18" charset="0"/>
                          </a:rPr>
                          <m:t> </m:t>
                        </m:r>
                        <m:r>
                          <m:rPr>
                            <m:sty m:val="p"/>
                          </m:rPr>
                          <a:rPr lang="en-US">
                            <a:latin typeface="Cambria Math" panose="02040503050406030204" pitchFamily="18" charset="0"/>
                            <a:ea typeface="Cambria Math" panose="02040503050406030204" pitchFamily="18" charset="0"/>
                          </a:rPr>
                          <m:t>d</m:t>
                        </m:r>
                        <m:r>
                          <a:rPr lang="en-US" i="1">
                            <a:latin typeface="Cambria Math" panose="02040503050406030204" pitchFamily="18" charset="0"/>
                            <a:ea typeface="Cambria Math" panose="02040503050406030204" pitchFamily="18" charset="0"/>
                          </a:rPr>
                          <m:t>𝜏</m:t>
                        </m:r>
                      </m:e>
                    </m:nary>
                  </m:oMath>
                </a14:m>
                <a:endParaRPr lang="en-US" dirty="0"/>
              </a:p>
            </p:txBody>
          </p:sp>
        </mc:Choice>
        <mc:Fallback xmlns="">
          <p:sp>
            <p:nvSpPr>
              <p:cNvPr id="3" name="Content Placeholder 2">
                <a:extLst>
                  <a:ext uri="{FF2B5EF4-FFF2-40B4-BE49-F238E27FC236}">
                    <a16:creationId xmlns:a16="http://schemas.microsoft.com/office/drawing/2014/main" id="{04F9DB90-7A5A-4320-940A-E20E4A60EE5D}"/>
                  </a:ext>
                </a:extLst>
              </p:cNvPr>
              <p:cNvSpPr>
                <a:spLocks noGrp="1" noRot="1" noChangeAspect="1" noMove="1" noResize="1" noEditPoints="1" noAdjustHandles="1" noChangeArrowheads="1" noChangeShapeType="1" noTextEdit="1"/>
              </p:cNvSpPr>
              <p:nvPr>
                <p:ph idx="1"/>
              </p:nvPr>
            </p:nvSpPr>
            <p:spPr>
              <a:xfrm>
                <a:off x="103912" y="1155480"/>
                <a:ext cx="7886700" cy="2059781"/>
              </a:xfrm>
              <a:blipFill>
                <a:blip r:embed="rId5"/>
                <a:stretch>
                  <a:fillRect l="-1125" t="-5521" r="-1447" b="-80368"/>
                </a:stretch>
              </a:blipFill>
            </p:spPr>
            <p:txBody>
              <a:bodyPr/>
              <a:lstStyle/>
              <a:p>
                <a:r>
                  <a:rPr lang="en-US">
                    <a:noFill/>
                  </a:rPr>
                  <a:t> </a:t>
                </a:r>
              </a:p>
            </p:txBody>
          </p:sp>
        </mc:Fallback>
      </mc:AlternateContent>
      <p:sp>
        <p:nvSpPr>
          <p:cNvPr id="10" name="Arrow: Right 9">
            <a:extLst>
              <a:ext uri="{FF2B5EF4-FFF2-40B4-BE49-F238E27FC236}">
                <a16:creationId xmlns:a16="http://schemas.microsoft.com/office/drawing/2014/main" id="{113D51EE-79F0-49EC-9708-56C1D6D023E5}"/>
              </a:ext>
            </a:extLst>
          </p:cNvPr>
          <p:cNvSpPr/>
          <p:nvPr/>
        </p:nvSpPr>
        <p:spPr>
          <a:xfrm>
            <a:off x="4155702" y="4676709"/>
            <a:ext cx="561881" cy="3258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C090BE9-85DA-4A58-9B89-F45B7135BEDC}"/>
                  </a:ext>
                </a:extLst>
              </p:cNvPr>
              <p:cNvSpPr txBox="1"/>
              <p:nvPr/>
            </p:nvSpPr>
            <p:spPr>
              <a:xfrm>
                <a:off x="4320601" y="4367758"/>
                <a:ext cx="2977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𝑇</m:t>
                          </m:r>
                        </m:sub>
                      </m:sSub>
                    </m:oMath>
                  </m:oMathPara>
                </a14:m>
                <a:endParaRPr lang="en-US" dirty="0"/>
              </a:p>
            </p:txBody>
          </p:sp>
        </mc:Choice>
        <mc:Fallback xmlns="">
          <p:sp>
            <p:nvSpPr>
              <p:cNvPr id="11" name="TextBox 10">
                <a:extLst>
                  <a:ext uri="{FF2B5EF4-FFF2-40B4-BE49-F238E27FC236}">
                    <a16:creationId xmlns:a16="http://schemas.microsoft.com/office/drawing/2014/main" id="{5C090BE9-85DA-4A58-9B89-F45B7135BEDC}"/>
                  </a:ext>
                </a:extLst>
              </p:cNvPr>
              <p:cNvSpPr txBox="1">
                <a:spLocks noRot="1" noChangeAspect="1" noMove="1" noResize="1" noEditPoints="1" noAdjustHandles="1" noChangeArrowheads="1" noChangeShapeType="1" noTextEdit="1"/>
              </p:cNvSpPr>
              <p:nvPr/>
            </p:nvSpPr>
            <p:spPr>
              <a:xfrm>
                <a:off x="4320601" y="4367758"/>
                <a:ext cx="297710" cy="276999"/>
              </a:xfrm>
              <a:prstGeom prst="rect">
                <a:avLst/>
              </a:prstGeom>
              <a:blipFill>
                <a:blip r:embed="rId6"/>
                <a:stretch>
                  <a:fillRect l="-4000" b="-13043"/>
                </a:stretch>
              </a:blipFill>
            </p:spPr>
            <p:txBody>
              <a:bodyPr/>
              <a:lstStyle/>
              <a:p>
                <a:r>
                  <a:rPr lang="en-US">
                    <a:noFill/>
                  </a:rPr>
                  <a:t> </a:t>
                </a:r>
              </a:p>
            </p:txBody>
          </p:sp>
        </mc:Fallback>
      </mc:AlternateContent>
      <p:sp>
        <p:nvSpPr>
          <p:cNvPr id="15" name="Slide Number Placeholder 14">
            <a:extLst>
              <a:ext uri="{FF2B5EF4-FFF2-40B4-BE49-F238E27FC236}">
                <a16:creationId xmlns:a16="http://schemas.microsoft.com/office/drawing/2014/main" id="{30E87E31-829D-4D38-8F8B-59C4DA76D9FA}"/>
              </a:ext>
            </a:extLst>
          </p:cNvPr>
          <p:cNvSpPr>
            <a:spLocks noGrp="1"/>
          </p:cNvSpPr>
          <p:nvPr>
            <p:ph type="sldNum" sz="quarter" idx="12"/>
          </p:nvPr>
        </p:nvSpPr>
        <p:spPr/>
        <p:txBody>
          <a:bodyPr/>
          <a:lstStyle/>
          <a:p>
            <a:fld id="{B86BCAC0-03BC-4FD4-AF2C-30BD4B261660}" type="slidenum">
              <a:rPr lang="en-US" smtClean="0"/>
              <a:t>25</a:t>
            </a:fld>
            <a:endParaRPr lang="en-US"/>
          </a:p>
        </p:txBody>
      </p:sp>
      <p:pic>
        <p:nvPicPr>
          <p:cNvPr id="13" name="Picture 12">
            <a:extLst>
              <a:ext uri="{FF2B5EF4-FFF2-40B4-BE49-F238E27FC236}">
                <a16:creationId xmlns:a16="http://schemas.microsoft.com/office/drawing/2014/main" id="{D59504D2-6AF5-4976-AD08-799D9A036F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49040" y="2288077"/>
            <a:ext cx="2083144" cy="1212652"/>
          </a:xfrm>
          <a:prstGeom prst="rect">
            <a:avLst/>
          </a:prstGeom>
        </p:spPr>
      </p:pic>
      <p:sp>
        <p:nvSpPr>
          <p:cNvPr id="4" name="TextBox 3">
            <a:extLst>
              <a:ext uri="{FF2B5EF4-FFF2-40B4-BE49-F238E27FC236}">
                <a16:creationId xmlns:a16="http://schemas.microsoft.com/office/drawing/2014/main" id="{93A986F2-8C45-496B-8366-6559BEAC4512}"/>
              </a:ext>
            </a:extLst>
          </p:cNvPr>
          <p:cNvSpPr txBox="1"/>
          <p:nvPr/>
        </p:nvSpPr>
        <p:spPr>
          <a:xfrm>
            <a:off x="1461195" y="3523099"/>
            <a:ext cx="1569660" cy="369332"/>
          </a:xfrm>
          <a:prstGeom prst="rect">
            <a:avLst/>
          </a:prstGeom>
          <a:noFill/>
        </p:spPr>
        <p:txBody>
          <a:bodyPr wrap="none" rtlCol="0">
            <a:spAutoFit/>
          </a:bodyPr>
          <a:lstStyle/>
          <a:p>
            <a:r>
              <a:rPr lang="en-US" dirty="0"/>
              <a:t>Beam current</a:t>
            </a:r>
          </a:p>
        </p:txBody>
      </p:sp>
      <p:sp>
        <p:nvSpPr>
          <p:cNvPr id="12" name="TextBox 11">
            <a:extLst>
              <a:ext uri="{FF2B5EF4-FFF2-40B4-BE49-F238E27FC236}">
                <a16:creationId xmlns:a16="http://schemas.microsoft.com/office/drawing/2014/main" id="{5E1CFCB5-4750-4CD9-8903-94A31A935309}"/>
              </a:ext>
            </a:extLst>
          </p:cNvPr>
          <p:cNvSpPr txBox="1"/>
          <p:nvPr/>
        </p:nvSpPr>
        <p:spPr>
          <a:xfrm>
            <a:off x="5496463" y="3471871"/>
            <a:ext cx="1967205" cy="369332"/>
          </a:xfrm>
          <a:prstGeom prst="rect">
            <a:avLst/>
          </a:prstGeom>
          <a:noFill/>
        </p:spPr>
        <p:txBody>
          <a:bodyPr wrap="none" rtlCol="0">
            <a:spAutoFit/>
          </a:bodyPr>
          <a:lstStyle/>
          <a:p>
            <a:r>
              <a:rPr lang="en-US" dirty="0"/>
              <a:t>Electrode voltage</a:t>
            </a:r>
          </a:p>
        </p:txBody>
      </p:sp>
    </p:spTree>
    <p:extLst>
      <p:ext uri="{BB962C8B-B14F-4D97-AF65-F5344CB8AC3E}">
        <p14:creationId xmlns:p14="http://schemas.microsoft.com/office/powerpoint/2010/main" val="1767859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6FD3C900-0994-4177-B808-13D5C738FE49}"/>
              </a:ext>
            </a:extLst>
          </p:cNvPr>
          <p:cNvSpPr>
            <a:spLocks noGrp="1"/>
          </p:cNvSpPr>
          <p:nvPr>
            <p:ph type="title"/>
          </p:nvPr>
        </p:nvSpPr>
        <p:spPr>
          <a:xfrm>
            <a:off x="767014" y="201313"/>
            <a:ext cx="7886700" cy="994172"/>
          </a:xfrm>
        </p:spPr>
        <p:txBody>
          <a:bodyPr/>
          <a:lstStyle/>
          <a:p>
            <a:r>
              <a:rPr lang="en-US" dirty="0" err="1"/>
              <a:t>Stripline</a:t>
            </a:r>
            <a:r>
              <a:rPr lang="en-US" dirty="0"/>
              <a:t> electrodes: Characteristics</a:t>
            </a: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8D4B86A5-9ED4-4675-A25C-20E6034BDED4}"/>
                  </a:ext>
                </a:extLst>
              </p:cNvPr>
              <p:cNvSpPr>
                <a:spLocks noGrp="1"/>
              </p:cNvSpPr>
              <p:nvPr>
                <p:ph idx="1"/>
              </p:nvPr>
            </p:nvSpPr>
            <p:spPr>
              <a:xfrm>
                <a:off x="341188" y="1195485"/>
                <a:ext cx="7886699" cy="2059781"/>
              </a:xfrm>
            </p:spPr>
            <p:txBody>
              <a:bodyPr>
                <a:normAutofit/>
              </a:bodyPr>
              <a:lstStyle/>
              <a:p>
                <a:r>
                  <a:rPr lang="en-US" dirty="0"/>
                  <a:t>… And in the frequency domain, a certain transfer </a:t>
                </a:r>
                <a:br>
                  <a:rPr lang="en-US" dirty="0"/>
                </a:br>
                <a:r>
                  <a:rPr lang="en-US" dirty="0"/>
                  <a:t>impedance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𝑇</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rPr>
                      <m:t>)</m:t>
                    </m:r>
                  </m:oMath>
                </a14:m>
                <a:r>
                  <a:rPr lang="en-US" dirty="0"/>
                  <a:t> relates the beam current and the </a:t>
                </a:r>
                <a:br>
                  <a:rPr lang="en-US" dirty="0"/>
                </a:br>
                <a:r>
                  <a:rPr lang="en-US" dirty="0"/>
                  <a:t>pickup voltage through multiplication (ohms law):</a:t>
                </a:r>
                <a:br>
                  <a:rPr lang="en-US" dirty="0"/>
                </a:br>
                <a:br>
                  <a:rPr lang="en-US" dirty="0"/>
                </a:br>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𝑉</m:t>
                        </m:r>
                      </m:e>
                      <m:sub>
                        <m:r>
                          <m:rPr>
                            <m:sty m:val="p"/>
                          </m:rPr>
                          <a:rPr lang="en-US" b="0" i="0" smtClean="0">
                            <a:latin typeface="Cambria Math" panose="02040503050406030204" pitchFamily="18" charset="0"/>
                          </a:rPr>
                          <m:t>pu</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𝜔</m:t>
                    </m:r>
                    <m:r>
                      <a:rPr lang="en-US" i="1">
                        <a:latin typeface="Cambria Math" panose="02040503050406030204" pitchFamily="18" charset="0"/>
                      </a:rPr>
                      <m:t>)</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𝑇</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𝜔</m:t>
                    </m:r>
                    <m:r>
                      <a:rPr lang="en-US" i="1">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sub>
                    </m:sSub>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𝜔</m:t>
                    </m:r>
                    <m:r>
                      <a:rPr lang="en-US" i="1">
                        <a:latin typeface="Cambria Math" panose="02040503050406030204" pitchFamily="18" charset="0"/>
                      </a:rPr>
                      <m:t>)</m:t>
                    </m:r>
                  </m:oMath>
                </a14:m>
                <a:br>
                  <a:rPr lang="en-US" dirty="0"/>
                </a:br>
                <a:endParaRPr lang="en-US" dirty="0"/>
              </a:p>
            </p:txBody>
          </p:sp>
        </mc:Choice>
        <mc:Fallback xmlns="">
          <p:sp>
            <p:nvSpPr>
              <p:cNvPr id="7" name="Content Placeholder 2">
                <a:extLst>
                  <a:ext uri="{FF2B5EF4-FFF2-40B4-BE49-F238E27FC236}">
                    <a16:creationId xmlns:a16="http://schemas.microsoft.com/office/drawing/2014/main" id="{8D4B86A5-9ED4-4675-A25C-20E6034BDED4}"/>
                  </a:ext>
                </a:extLst>
              </p:cNvPr>
              <p:cNvSpPr>
                <a:spLocks noGrp="1" noRot="1" noChangeAspect="1" noMove="1" noResize="1" noEditPoints="1" noAdjustHandles="1" noChangeArrowheads="1" noChangeShapeType="1" noTextEdit="1"/>
              </p:cNvSpPr>
              <p:nvPr>
                <p:ph idx="1"/>
              </p:nvPr>
            </p:nvSpPr>
            <p:spPr>
              <a:xfrm>
                <a:off x="341188" y="1195485"/>
                <a:ext cx="7886699" cy="2059781"/>
              </a:xfrm>
              <a:blipFill>
                <a:blip r:embed="rId2"/>
                <a:stretch>
                  <a:fillRect l="-1125" t="-4294"/>
                </a:stretch>
              </a:blipFill>
            </p:spPr>
            <p:txBody>
              <a:bodyPr/>
              <a:lstStyle/>
              <a:p>
                <a:r>
                  <a:rPr lang="en-US">
                    <a:noFill/>
                  </a:rPr>
                  <a:t> </a:t>
                </a:r>
              </a:p>
            </p:txBody>
          </p:sp>
        </mc:Fallback>
      </mc:AlternateContent>
      <p:sp>
        <p:nvSpPr>
          <p:cNvPr id="8" name="Arrow: Right 7">
            <a:extLst>
              <a:ext uri="{FF2B5EF4-FFF2-40B4-BE49-F238E27FC236}">
                <a16:creationId xmlns:a16="http://schemas.microsoft.com/office/drawing/2014/main" id="{5F6CA5AF-1055-49EF-B314-40221448E12D}"/>
              </a:ext>
            </a:extLst>
          </p:cNvPr>
          <p:cNvSpPr/>
          <p:nvPr/>
        </p:nvSpPr>
        <p:spPr>
          <a:xfrm>
            <a:off x="4148483" y="4676709"/>
            <a:ext cx="561881" cy="3258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F81670C-186E-417B-93AA-B3AA02180D25}"/>
                  </a:ext>
                </a:extLst>
              </p:cNvPr>
              <p:cNvSpPr txBox="1"/>
              <p:nvPr/>
            </p:nvSpPr>
            <p:spPr>
              <a:xfrm>
                <a:off x="4313382" y="4367758"/>
                <a:ext cx="32066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𝑇</m:t>
                          </m:r>
                        </m:sub>
                      </m:sSub>
                    </m:oMath>
                  </m:oMathPara>
                </a14:m>
                <a:endParaRPr lang="en-US" dirty="0"/>
              </a:p>
            </p:txBody>
          </p:sp>
        </mc:Choice>
        <mc:Fallback xmlns="">
          <p:sp>
            <p:nvSpPr>
              <p:cNvPr id="9" name="TextBox 8">
                <a:extLst>
                  <a:ext uri="{FF2B5EF4-FFF2-40B4-BE49-F238E27FC236}">
                    <a16:creationId xmlns:a16="http://schemas.microsoft.com/office/drawing/2014/main" id="{5F81670C-186E-417B-93AA-B3AA02180D25}"/>
                  </a:ext>
                </a:extLst>
              </p:cNvPr>
              <p:cNvSpPr txBox="1">
                <a:spLocks noRot="1" noChangeAspect="1" noMove="1" noResize="1" noEditPoints="1" noAdjustHandles="1" noChangeArrowheads="1" noChangeShapeType="1" noTextEdit="1"/>
              </p:cNvSpPr>
              <p:nvPr/>
            </p:nvSpPr>
            <p:spPr>
              <a:xfrm>
                <a:off x="4313382" y="4367758"/>
                <a:ext cx="320665" cy="276999"/>
              </a:xfrm>
              <a:prstGeom prst="rect">
                <a:avLst/>
              </a:prstGeom>
              <a:blipFill>
                <a:blip r:embed="rId3"/>
                <a:stretch>
                  <a:fillRect l="-11538" b="-13043"/>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82764542-948E-4E99-BE30-3EAA5A03EF05}"/>
              </a:ext>
            </a:extLst>
          </p:cNvPr>
          <p:cNvPicPr>
            <a:picLocks noChangeAspect="1"/>
          </p:cNvPicPr>
          <p:nvPr/>
        </p:nvPicPr>
        <p:blipFill rotWithShape="1">
          <a:blip r:embed="rId4">
            <a:extLst>
              <a:ext uri="{28A0092B-C50C-407E-A947-70E740481C1C}">
                <a14:useLocalDpi xmlns:a14="http://schemas.microsoft.com/office/drawing/2010/main" val="0"/>
              </a:ext>
            </a:extLst>
          </a:blip>
          <a:srcRect t="5819"/>
          <a:stretch/>
        </p:blipFill>
        <p:spPr>
          <a:xfrm>
            <a:off x="1040437" y="3848477"/>
            <a:ext cx="2954164" cy="2086690"/>
          </a:xfrm>
          <a:prstGeom prst="rect">
            <a:avLst/>
          </a:prstGeom>
        </p:spPr>
      </p:pic>
      <p:pic>
        <p:nvPicPr>
          <p:cNvPr id="13" name="Picture 12">
            <a:extLst>
              <a:ext uri="{FF2B5EF4-FFF2-40B4-BE49-F238E27FC236}">
                <a16:creationId xmlns:a16="http://schemas.microsoft.com/office/drawing/2014/main" id="{C6C187B6-129F-4A52-AB66-62AC3667388F}"/>
              </a:ext>
            </a:extLst>
          </p:cNvPr>
          <p:cNvPicPr>
            <a:picLocks noChangeAspect="1"/>
          </p:cNvPicPr>
          <p:nvPr/>
        </p:nvPicPr>
        <p:blipFill rotWithShape="1">
          <a:blip r:embed="rId5">
            <a:extLst>
              <a:ext uri="{28A0092B-C50C-407E-A947-70E740481C1C}">
                <a14:useLocalDpi xmlns:a14="http://schemas.microsoft.com/office/drawing/2010/main" val="0"/>
              </a:ext>
            </a:extLst>
          </a:blip>
          <a:srcRect t="6550"/>
          <a:stretch/>
        </p:blipFill>
        <p:spPr>
          <a:xfrm>
            <a:off x="5012972" y="3848477"/>
            <a:ext cx="3026229" cy="2120973"/>
          </a:xfrm>
          <a:prstGeom prst="rect">
            <a:avLst/>
          </a:prstGeom>
        </p:spPr>
      </p:pic>
      <p:sp>
        <p:nvSpPr>
          <p:cNvPr id="14" name="Slide Number Placeholder 13">
            <a:extLst>
              <a:ext uri="{FF2B5EF4-FFF2-40B4-BE49-F238E27FC236}">
                <a16:creationId xmlns:a16="http://schemas.microsoft.com/office/drawing/2014/main" id="{8FB96DE8-75E1-4A92-ABC0-D7BD027197EF}"/>
              </a:ext>
            </a:extLst>
          </p:cNvPr>
          <p:cNvSpPr>
            <a:spLocks noGrp="1"/>
          </p:cNvSpPr>
          <p:nvPr>
            <p:ph type="sldNum" sz="quarter" idx="12"/>
          </p:nvPr>
        </p:nvSpPr>
        <p:spPr/>
        <p:txBody>
          <a:bodyPr/>
          <a:lstStyle/>
          <a:p>
            <a:fld id="{B86BCAC0-03BC-4FD4-AF2C-30BD4B261660}" type="slidenum">
              <a:rPr lang="en-US" smtClean="0"/>
              <a:t>26</a:t>
            </a:fld>
            <a:endParaRPr lang="en-US"/>
          </a:p>
        </p:txBody>
      </p:sp>
      <p:pic>
        <p:nvPicPr>
          <p:cNvPr id="12" name="Picture 11">
            <a:extLst>
              <a:ext uri="{FF2B5EF4-FFF2-40B4-BE49-F238E27FC236}">
                <a16:creationId xmlns:a16="http://schemas.microsoft.com/office/drawing/2014/main" id="{EB2364B9-C082-4E09-8C4E-C95CC06B14A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99490" y="2078157"/>
            <a:ext cx="2083144" cy="1212652"/>
          </a:xfrm>
          <a:prstGeom prst="rect">
            <a:avLst/>
          </a:prstGeom>
        </p:spPr>
      </p:pic>
      <p:sp>
        <p:nvSpPr>
          <p:cNvPr id="10" name="TextBox 9">
            <a:extLst>
              <a:ext uri="{FF2B5EF4-FFF2-40B4-BE49-F238E27FC236}">
                <a16:creationId xmlns:a16="http://schemas.microsoft.com/office/drawing/2014/main" id="{0F360CD4-4386-43F4-ABDE-7694B3E6EAE1}"/>
              </a:ext>
            </a:extLst>
          </p:cNvPr>
          <p:cNvSpPr txBox="1"/>
          <p:nvPr/>
        </p:nvSpPr>
        <p:spPr>
          <a:xfrm>
            <a:off x="1717052" y="3517850"/>
            <a:ext cx="1569660" cy="369332"/>
          </a:xfrm>
          <a:prstGeom prst="rect">
            <a:avLst/>
          </a:prstGeom>
          <a:noFill/>
        </p:spPr>
        <p:txBody>
          <a:bodyPr wrap="none" rtlCol="0">
            <a:spAutoFit/>
          </a:bodyPr>
          <a:lstStyle/>
          <a:p>
            <a:r>
              <a:rPr lang="en-US" dirty="0"/>
              <a:t>Beam current</a:t>
            </a:r>
          </a:p>
        </p:txBody>
      </p:sp>
      <p:sp>
        <p:nvSpPr>
          <p:cNvPr id="15" name="TextBox 14">
            <a:extLst>
              <a:ext uri="{FF2B5EF4-FFF2-40B4-BE49-F238E27FC236}">
                <a16:creationId xmlns:a16="http://schemas.microsoft.com/office/drawing/2014/main" id="{A60B5DA7-912F-4503-B41B-3BA69DF100FB}"/>
              </a:ext>
            </a:extLst>
          </p:cNvPr>
          <p:cNvSpPr txBox="1"/>
          <p:nvPr/>
        </p:nvSpPr>
        <p:spPr>
          <a:xfrm>
            <a:off x="5685745" y="3443673"/>
            <a:ext cx="1967205" cy="369332"/>
          </a:xfrm>
          <a:prstGeom prst="rect">
            <a:avLst/>
          </a:prstGeom>
          <a:noFill/>
        </p:spPr>
        <p:txBody>
          <a:bodyPr wrap="none" rtlCol="0">
            <a:spAutoFit/>
          </a:bodyPr>
          <a:lstStyle/>
          <a:p>
            <a:r>
              <a:rPr lang="en-US" dirty="0"/>
              <a:t>Electrode voltage</a:t>
            </a:r>
          </a:p>
        </p:txBody>
      </p:sp>
    </p:spTree>
    <p:extLst>
      <p:ext uri="{BB962C8B-B14F-4D97-AF65-F5344CB8AC3E}">
        <p14:creationId xmlns:p14="http://schemas.microsoft.com/office/powerpoint/2010/main" val="14011292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A98A7E-9DF6-454C-8D75-EC656BB14D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622" y="2812459"/>
            <a:ext cx="4120225" cy="3090169"/>
          </a:xfrm>
          <a:prstGeom prst="rect">
            <a:avLst/>
          </a:prstGeom>
        </p:spPr>
      </p:pic>
      <p:sp>
        <p:nvSpPr>
          <p:cNvPr id="6" name="Title 1">
            <a:extLst>
              <a:ext uri="{FF2B5EF4-FFF2-40B4-BE49-F238E27FC236}">
                <a16:creationId xmlns:a16="http://schemas.microsoft.com/office/drawing/2014/main" id="{6FD3C900-0994-4177-B808-13D5C738FE49}"/>
              </a:ext>
            </a:extLst>
          </p:cNvPr>
          <p:cNvSpPr>
            <a:spLocks noGrp="1"/>
          </p:cNvSpPr>
          <p:nvPr>
            <p:ph type="title"/>
          </p:nvPr>
        </p:nvSpPr>
        <p:spPr>
          <a:xfrm>
            <a:off x="699471" y="232595"/>
            <a:ext cx="7886700" cy="994172"/>
          </a:xfrm>
        </p:spPr>
        <p:txBody>
          <a:bodyPr/>
          <a:lstStyle/>
          <a:p>
            <a:r>
              <a:rPr lang="en-US" dirty="0" err="1"/>
              <a:t>Stripline</a:t>
            </a:r>
            <a:r>
              <a:rPr lang="en-US" dirty="0"/>
              <a:t> electrodes: Characteristics</a:t>
            </a:r>
          </a:p>
        </p:txBody>
      </p:sp>
      <p:sp>
        <p:nvSpPr>
          <p:cNvPr id="7" name="Content Placeholder 2">
            <a:extLst>
              <a:ext uri="{FF2B5EF4-FFF2-40B4-BE49-F238E27FC236}">
                <a16:creationId xmlns:a16="http://schemas.microsoft.com/office/drawing/2014/main" id="{8D4B86A5-9ED4-4675-A25C-20E6034BDED4}"/>
              </a:ext>
            </a:extLst>
          </p:cNvPr>
          <p:cNvSpPr>
            <a:spLocks noGrp="1"/>
          </p:cNvSpPr>
          <p:nvPr>
            <p:ph idx="1"/>
          </p:nvPr>
        </p:nvSpPr>
        <p:spPr>
          <a:xfrm>
            <a:off x="393805" y="1226767"/>
            <a:ext cx="6408965" cy="2059781"/>
          </a:xfrm>
        </p:spPr>
        <p:txBody>
          <a:bodyPr>
            <a:normAutofit/>
          </a:bodyPr>
          <a:lstStyle/>
          <a:p>
            <a:r>
              <a:rPr lang="en-US" dirty="0"/>
              <a:t>Given the beam current and the electrode voltage signal, the transfer impedance can be calculated:</a:t>
            </a:r>
            <a:br>
              <a:rPr lang="en-US" dirty="0"/>
            </a:br>
            <a:br>
              <a:rPr lang="en-US" dirty="0"/>
            </a:br>
            <a:r>
              <a:rPr lang="en-US" dirty="0"/>
              <a:t>			</a:t>
            </a:r>
            <a:br>
              <a:rPr lang="en-US" dirty="0"/>
            </a:br>
            <a:endParaRPr lang="en-US" dirty="0"/>
          </a:p>
        </p:txBody>
      </p:sp>
      <p:sp>
        <p:nvSpPr>
          <p:cNvPr id="9" name="TextBox 8">
            <a:extLst>
              <a:ext uri="{FF2B5EF4-FFF2-40B4-BE49-F238E27FC236}">
                <a16:creationId xmlns:a16="http://schemas.microsoft.com/office/drawing/2014/main" id="{5F81670C-186E-417B-93AA-B3AA02180D25}"/>
              </a:ext>
            </a:extLst>
          </p:cNvPr>
          <p:cNvSpPr txBox="1"/>
          <p:nvPr/>
        </p:nvSpPr>
        <p:spPr>
          <a:xfrm>
            <a:off x="4330744" y="3877900"/>
            <a:ext cx="383118" cy="276999"/>
          </a:xfrm>
          <a:prstGeom prst="rect">
            <a:avLst/>
          </a:prstGeom>
          <a:noFill/>
        </p:spPr>
        <p:txBody>
          <a:bodyPr wrap="none" lIns="0" tIns="0" rIns="0" bIns="0" rtlCol="0">
            <a:spAutoFit/>
          </a:bodyPr>
          <a:lstStyle/>
          <a:p>
            <a:r>
              <a:rPr lang="en-US" dirty="0">
                <a:latin typeface="Cambria" panose="02040503050406030204" pitchFamily="18" charset="0"/>
              </a:rPr>
              <a:t>FFT</a:t>
            </a:r>
          </a:p>
        </p:txBody>
      </p:sp>
      <p:pic>
        <p:nvPicPr>
          <p:cNvPr id="12" name="Picture 11">
            <a:extLst>
              <a:ext uri="{FF2B5EF4-FFF2-40B4-BE49-F238E27FC236}">
                <a16:creationId xmlns:a16="http://schemas.microsoft.com/office/drawing/2014/main" id="{A2A13193-A848-4055-9EBC-F90B35D62F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2821" y="2797615"/>
            <a:ext cx="4120224" cy="3090169"/>
          </a:xfrm>
          <a:prstGeom prst="rect">
            <a:avLst/>
          </a:prstGeom>
        </p:spPr>
      </p:pic>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194A4495-FB5A-4523-B312-15DD744B2A7F}"/>
                  </a:ext>
                </a:extLst>
              </p:cNvPr>
              <p:cNvSpPr/>
              <p:nvPr/>
            </p:nvSpPr>
            <p:spPr>
              <a:xfrm>
                <a:off x="6368036" y="2681237"/>
                <a:ext cx="869469"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𝑍</m:t>
                          </m:r>
                        </m:e>
                        <m:sub>
                          <m:r>
                            <a:rPr lang="en-US" i="1">
                              <a:latin typeface="Cambria Math" panose="02040503050406030204" pitchFamily="18" charset="0"/>
                            </a:rPr>
                            <m:t>𝑇</m:t>
                          </m:r>
                        </m:sub>
                      </m:sSub>
                      <m:r>
                        <a:rPr lang="en-US" i="1">
                          <a:latin typeface="Cambria Math" panose="02040503050406030204" pitchFamily="18" charset="0"/>
                        </a:rPr>
                        <m:t>(</m:t>
                      </m:r>
                      <m:r>
                        <a:rPr lang="en-US" i="1" smtClean="0">
                          <a:latin typeface="Cambria Math" panose="02040503050406030204" pitchFamily="18" charset="0"/>
                          <a:ea typeface="Cambria Math" panose="02040503050406030204" pitchFamily="18" charset="0"/>
                        </a:rPr>
                        <m:t>𝜔</m:t>
                      </m:r>
                      <m:r>
                        <a:rPr lang="en-US" i="1">
                          <a:latin typeface="Cambria Math" panose="02040503050406030204" pitchFamily="18" charset="0"/>
                        </a:rPr>
                        <m:t>)</m:t>
                      </m:r>
                    </m:oMath>
                  </m:oMathPara>
                </a14:m>
                <a:endParaRPr lang="en-US" dirty="0"/>
              </a:p>
            </p:txBody>
          </p:sp>
        </mc:Choice>
        <mc:Fallback xmlns="">
          <p:sp>
            <p:nvSpPr>
              <p:cNvPr id="4" name="Rectangle 3">
                <a:extLst>
                  <a:ext uri="{FF2B5EF4-FFF2-40B4-BE49-F238E27FC236}">
                    <a16:creationId xmlns:a16="http://schemas.microsoft.com/office/drawing/2014/main" id="{194A4495-FB5A-4523-B312-15DD744B2A7F}"/>
                  </a:ext>
                </a:extLst>
              </p:cNvPr>
              <p:cNvSpPr>
                <a:spLocks noRot="1" noChangeAspect="1" noMove="1" noResize="1" noEditPoints="1" noAdjustHandles="1" noChangeArrowheads="1" noChangeShapeType="1" noTextEdit="1"/>
              </p:cNvSpPr>
              <p:nvPr/>
            </p:nvSpPr>
            <p:spPr>
              <a:xfrm>
                <a:off x="6368036" y="2681237"/>
                <a:ext cx="869469" cy="369332"/>
              </a:xfrm>
              <a:prstGeom prst="rect">
                <a:avLst/>
              </a:prstGeom>
              <a:blipFill>
                <a:blip r:embed="rId5"/>
                <a:stretch>
                  <a:fillRect b="-16667"/>
                </a:stretch>
              </a:blipFill>
            </p:spPr>
            <p:txBody>
              <a:bodyPr/>
              <a:lstStyle/>
              <a:p>
                <a:r>
                  <a:rPr lang="en-US">
                    <a:noFill/>
                  </a:rPr>
                  <a:t> </a:t>
                </a:r>
              </a:p>
            </p:txBody>
          </p:sp>
        </mc:Fallback>
      </mc:AlternateContent>
      <p:sp>
        <p:nvSpPr>
          <p:cNvPr id="8" name="Arrow: Right 7">
            <a:extLst>
              <a:ext uri="{FF2B5EF4-FFF2-40B4-BE49-F238E27FC236}">
                <a16:creationId xmlns:a16="http://schemas.microsoft.com/office/drawing/2014/main" id="{5F6CA5AF-1055-49EF-B314-40221448E12D}"/>
              </a:ext>
            </a:extLst>
          </p:cNvPr>
          <p:cNvSpPr/>
          <p:nvPr/>
        </p:nvSpPr>
        <p:spPr>
          <a:xfrm>
            <a:off x="4222995" y="4186851"/>
            <a:ext cx="561881" cy="3258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3BE5C936-071C-4EC1-B1B1-8B4745420660}"/>
                  </a:ext>
                </a:extLst>
              </p:cNvPr>
              <p:cNvSpPr/>
              <p:nvPr/>
            </p:nvSpPr>
            <p:spPr>
              <a:xfrm>
                <a:off x="2175237" y="2685444"/>
                <a:ext cx="77175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𝑧</m:t>
                          </m:r>
                        </m:e>
                        <m:sub>
                          <m:r>
                            <a:rPr lang="en-US" i="1">
                              <a:latin typeface="Cambria Math" panose="02040503050406030204" pitchFamily="18" charset="0"/>
                              <a:ea typeface="Cambria Math" panose="02040503050406030204" pitchFamily="18" charset="0"/>
                            </a:rPr>
                            <m:t>𝑇</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14" name="Rectangle 13">
                <a:extLst>
                  <a:ext uri="{FF2B5EF4-FFF2-40B4-BE49-F238E27FC236}">
                    <a16:creationId xmlns:a16="http://schemas.microsoft.com/office/drawing/2014/main" id="{3BE5C936-071C-4EC1-B1B1-8B4745420660}"/>
                  </a:ext>
                </a:extLst>
              </p:cNvPr>
              <p:cNvSpPr>
                <a:spLocks noRot="1" noChangeAspect="1" noMove="1" noResize="1" noEditPoints="1" noAdjustHandles="1" noChangeArrowheads="1" noChangeShapeType="1" noTextEdit="1"/>
              </p:cNvSpPr>
              <p:nvPr/>
            </p:nvSpPr>
            <p:spPr>
              <a:xfrm>
                <a:off x="2175237" y="2685444"/>
                <a:ext cx="771750" cy="369332"/>
              </a:xfrm>
              <a:prstGeom prst="rect">
                <a:avLst/>
              </a:prstGeom>
              <a:blipFill>
                <a:blip r:embed="rId6"/>
                <a:stretch>
                  <a:fillRect b="-12903"/>
                </a:stretch>
              </a:blipFill>
            </p:spPr>
            <p:txBody>
              <a:bodyPr/>
              <a:lstStyle/>
              <a:p>
                <a:r>
                  <a:rPr lang="en-US">
                    <a:noFill/>
                  </a:rPr>
                  <a:t> </a:t>
                </a:r>
              </a:p>
            </p:txBody>
          </p:sp>
        </mc:Fallback>
      </mc:AlternateContent>
      <p:sp>
        <p:nvSpPr>
          <p:cNvPr id="15" name="Slide Number Placeholder 14">
            <a:extLst>
              <a:ext uri="{FF2B5EF4-FFF2-40B4-BE49-F238E27FC236}">
                <a16:creationId xmlns:a16="http://schemas.microsoft.com/office/drawing/2014/main" id="{253520E3-0597-4316-90C3-249E85199DB8}"/>
              </a:ext>
            </a:extLst>
          </p:cNvPr>
          <p:cNvSpPr>
            <a:spLocks noGrp="1"/>
          </p:cNvSpPr>
          <p:nvPr>
            <p:ph type="sldNum" sz="quarter" idx="12"/>
          </p:nvPr>
        </p:nvSpPr>
        <p:spPr/>
        <p:txBody>
          <a:bodyPr/>
          <a:lstStyle/>
          <a:p>
            <a:fld id="{B86BCAC0-03BC-4FD4-AF2C-30BD4B261660}" type="slidenum">
              <a:rPr lang="en-US" smtClean="0"/>
              <a:t>27</a:t>
            </a:fld>
            <a:endParaRPr lang="en-US"/>
          </a:p>
        </p:txBody>
      </p:sp>
      <p:pic>
        <p:nvPicPr>
          <p:cNvPr id="13" name="Picture 12">
            <a:extLst>
              <a:ext uri="{FF2B5EF4-FFF2-40B4-BE49-F238E27FC236}">
                <a16:creationId xmlns:a16="http://schemas.microsoft.com/office/drawing/2014/main" id="{A418BCFF-3AD4-4395-9E72-B5C457F6B0C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96396" y="897564"/>
            <a:ext cx="2083144" cy="1212652"/>
          </a:xfrm>
          <a:prstGeom prst="rect">
            <a:avLst/>
          </a:prstGeom>
        </p:spPr>
      </p:pic>
    </p:spTree>
    <p:extLst>
      <p:ext uri="{BB962C8B-B14F-4D97-AF65-F5344CB8AC3E}">
        <p14:creationId xmlns:p14="http://schemas.microsoft.com/office/powerpoint/2010/main" val="12338576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FC31E-3207-48BD-A5BB-8FED28B04CE6}"/>
              </a:ext>
            </a:extLst>
          </p:cNvPr>
          <p:cNvSpPr>
            <a:spLocks noGrp="1"/>
          </p:cNvSpPr>
          <p:nvPr>
            <p:ph type="title"/>
          </p:nvPr>
        </p:nvSpPr>
        <p:spPr/>
        <p:txBody>
          <a:bodyPr/>
          <a:lstStyle/>
          <a:p>
            <a:r>
              <a:rPr lang="en-US" dirty="0"/>
              <a:t>Wilkinson power divider</a:t>
            </a:r>
          </a:p>
        </p:txBody>
      </p:sp>
      <p:sp>
        <p:nvSpPr>
          <p:cNvPr id="3" name="Content Placeholder 2">
            <a:extLst>
              <a:ext uri="{FF2B5EF4-FFF2-40B4-BE49-F238E27FC236}">
                <a16:creationId xmlns:a16="http://schemas.microsoft.com/office/drawing/2014/main" id="{37FDB044-F8E4-4CB8-88A9-43AB7E3447D5}"/>
              </a:ext>
            </a:extLst>
          </p:cNvPr>
          <p:cNvSpPr>
            <a:spLocks noGrp="1"/>
          </p:cNvSpPr>
          <p:nvPr>
            <p:ph idx="1"/>
          </p:nvPr>
        </p:nvSpPr>
        <p:spPr>
          <a:xfrm>
            <a:off x="311539" y="1258068"/>
            <a:ext cx="7886700" cy="3263504"/>
          </a:xfrm>
        </p:spPr>
        <p:txBody>
          <a:bodyPr/>
          <a:lstStyle/>
          <a:p>
            <a:r>
              <a:rPr lang="en-US" dirty="0"/>
              <a:t>‘Typical’ choice of high isolation power divider</a:t>
            </a:r>
            <a:br>
              <a:rPr lang="en-US" dirty="0"/>
            </a:br>
            <a:r>
              <a:rPr lang="en-US" dirty="0"/>
              <a:t>+ Cheap and simple to manufacture</a:t>
            </a:r>
            <a:br>
              <a:rPr lang="en-US" dirty="0"/>
            </a:br>
            <a:r>
              <a:rPr lang="en-US" dirty="0"/>
              <a:t>-  Poor bandwidth</a:t>
            </a:r>
          </a:p>
        </p:txBody>
      </p:sp>
      <p:pic>
        <p:nvPicPr>
          <p:cNvPr id="5" name="Picture 4">
            <a:extLst>
              <a:ext uri="{FF2B5EF4-FFF2-40B4-BE49-F238E27FC236}">
                <a16:creationId xmlns:a16="http://schemas.microsoft.com/office/drawing/2014/main" id="{276EACF9-5493-4E23-9A57-5F57F827CB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764" y="3179113"/>
            <a:ext cx="3579890" cy="2684918"/>
          </a:xfrm>
          <a:prstGeom prst="rect">
            <a:avLst/>
          </a:prstGeom>
        </p:spPr>
      </p:pic>
      <p:pic>
        <p:nvPicPr>
          <p:cNvPr id="7" name="Picture 6">
            <a:extLst>
              <a:ext uri="{FF2B5EF4-FFF2-40B4-BE49-F238E27FC236}">
                <a16:creationId xmlns:a16="http://schemas.microsoft.com/office/drawing/2014/main" id="{80F2918E-1198-49A5-9DAD-BCD8EAF3D1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1624" y="3181350"/>
            <a:ext cx="3579890" cy="2684918"/>
          </a:xfrm>
          <a:prstGeom prst="rect">
            <a:avLst/>
          </a:prstGeom>
        </p:spPr>
      </p:pic>
      <p:pic>
        <p:nvPicPr>
          <p:cNvPr id="8" name="Picture 7">
            <a:extLst>
              <a:ext uri="{FF2B5EF4-FFF2-40B4-BE49-F238E27FC236}">
                <a16:creationId xmlns:a16="http://schemas.microsoft.com/office/drawing/2014/main" id="{9CAC5AC4-95D7-4324-B09D-EEBB067A6CF9}"/>
              </a:ext>
            </a:extLst>
          </p:cNvPr>
          <p:cNvPicPr>
            <a:picLocks noChangeAspect="1"/>
          </p:cNvPicPr>
          <p:nvPr/>
        </p:nvPicPr>
        <p:blipFill rotWithShape="1">
          <a:blip r:embed="rId5">
            <a:extLst>
              <a:ext uri="{28A0092B-C50C-407E-A947-70E740481C1C}">
                <a14:useLocalDpi xmlns:a14="http://schemas.microsoft.com/office/drawing/2010/main" val="0"/>
              </a:ext>
            </a:extLst>
          </a:blip>
          <a:srcRect l="51310" r="6799"/>
          <a:stretch/>
        </p:blipFill>
        <p:spPr>
          <a:xfrm>
            <a:off x="6415252" y="958184"/>
            <a:ext cx="2506589" cy="2222047"/>
          </a:xfrm>
          <a:prstGeom prst="rect">
            <a:avLst/>
          </a:prstGeom>
          <a:effectLst>
            <a:outerShdw algn="ctr" rotWithShape="0">
              <a:srgbClr val="000000"/>
            </a:outerShdw>
            <a:reflection endPos="0" dist="50800" dir="5400000" sy="-100000" algn="bl" rotWithShape="0"/>
          </a:effectLst>
        </p:spPr>
      </p:pic>
      <p:sp>
        <p:nvSpPr>
          <p:cNvPr id="10" name="Oval 9">
            <a:extLst>
              <a:ext uri="{FF2B5EF4-FFF2-40B4-BE49-F238E27FC236}">
                <a16:creationId xmlns:a16="http://schemas.microsoft.com/office/drawing/2014/main" id="{ACB01CED-738A-4DF8-93D5-7E5F4BBE65F8}"/>
              </a:ext>
            </a:extLst>
          </p:cNvPr>
          <p:cNvSpPr/>
          <p:nvPr/>
        </p:nvSpPr>
        <p:spPr>
          <a:xfrm>
            <a:off x="3027488" y="5199387"/>
            <a:ext cx="68702" cy="68302"/>
          </a:xfrm>
          <a:prstGeom prst="ellipse">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BF6B3F7-AA11-466F-912F-6D085431EB4D}"/>
              </a:ext>
            </a:extLst>
          </p:cNvPr>
          <p:cNvSpPr txBox="1"/>
          <p:nvPr/>
        </p:nvSpPr>
        <p:spPr>
          <a:xfrm>
            <a:off x="2149376" y="5095520"/>
            <a:ext cx="801195" cy="265457"/>
          </a:xfrm>
          <a:prstGeom prst="rect">
            <a:avLst/>
          </a:prstGeom>
          <a:noFill/>
          <a:ln w="12700">
            <a:solidFill>
              <a:schemeClr val="accent4">
                <a:lumMod val="75000"/>
              </a:schemeClr>
            </a:solidFill>
          </a:ln>
        </p:spPr>
        <p:txBody>
          <a:bodyPr wrap="square" rtlCol="0">
            <a:spAutoFit/>
          </a:bodyPr>
          <a:lstStyle/>
          <a:p>
            <a:pPr algn="ctr"/>
            <a:r>
              <a:rPr lang="en-US" sz="1125" dirty="0">
                <a:solidFill>
                  <a:schemeClr val="accent4">
                    <a:lumMod val="75000"/>
                  </a:schemeClr>
                </a:solidFill>
              </a:rPr>
              <a:t>Isolation</a:t>
            </a:r>
          </a:p>
        </p:txBody>
      </p:sp>
      <p:cxnSp>
        <p:nvCxnSpPr>
          <p:cNvPr id="13" name="Straight Connector 12">
            <a:extLst>
              <a:ext uri="{FF2B5EF4-FFF2-40B4-BE49-F238E27FC236}">
                <a16:creationId xmlns:a16="http://schemas.microsoft.com/office/drawing/2014/main" id="{9180608D-2A2F-44E0-8E9A-9FAA705C40F3}"/>
              </a:ext>
            </a:extLst>
          </p:cNvPr>
          <p:cNvCxnSpPr>
            <a:cxnSpLocks/>
            <a:stCxn id="10" idx="2"/>
            <a:endCxn id="11" idx="3"/>
          </p:cNvCxnSpPr>
          <p:nvPr/>
        </p:nvCxnSpPr>
        <p:spPr>
          <a:xfrm flipH="1" flipV="1">
            <a:off x="2950571" y="5228249"/>
            <a:ext cx="76917" cy="5289"/>
          </a:xfrm>
          <a:prstGeom prst="line">
            <a:avLst/>
          </a:prstGeom>
          <a:ln w="285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BC1461-A392-4BAB-A0F7-9EBC0B43A639}"/>
              </a:ext>
            </a:extLst>
          </p:cNvPr>
          <p:cNvSpPr/>
          <p:nvPr/>
        </p:nvSpPr>
        <p:spPr>
          <a:xfrm>
            <a:off x="2547331" y="3770260"/>
            <a:ext cx="68702" cy="68302"/>
          </a:xfrm>
          <a:prstGeom prst="ellips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33F5988-48D0-473C-915D-0F7110FEE98C}"/>
              </a:ext>
            </a:extLst>
          </p:cNvPr>
          <p:cNvSpPr txBox="1"/>
          <p:nvPr/>
        </p:nvSpPr>
        <p:spPr>
          <a:xfrm>
            <a:off x="2149376" y="4303470"/>
            <a:ext cx="860504" cy="265457"/>
          </a:xfrm>
          <a:prstGeom prst="rect">
            <a:avLst/>
          </a:prstGeom>
          <a:noFill/>
          <a:ln w="12700">
            <a:solidFill>
              <a:schemeClr val="accent1">
                <a:lumMod val="75000"/>
              </a:schemeClr>
            </a:solidFill>
          </a:ln>
        </p:spPr>
        <p:txBody>
          <a:bodyPr wrap="square" rtlCol="0">
            <a:spAutoFit/>
          </a:bodyPr>
          <a:lstStyle/>
          <a:p>
            <a:pPr algn="ctr"/>
            <a:r>
              <a:rPr lang="en-US" sz="1125" dirty="0">
                <a:solidFill>
                  <a:schemeClr val="accent1">
                    <a:lumMod val="75000"/>
                  </a:schemeClr>
                </a:solidFill>
              </a:rPr>
              <a:t>Reflection</a:t>
            </a:r>
          </a:p>
        </p:txBody>
      </p:sp>
      <p:cxnSp>
        <p:nvCxnSpPr>
          <p:cNvPr id="17" name="Straight Connector 16">
            <a:extLst>
              <a:ext uri="{FF2B5EF4-FFF2-40B4-BE49-F238E27FC236}">
                <a16:creationId xmlns:a16="http://schemas.microsoft.com/office/drawing/2014/main" id="{20A105C3-E979-4D27-B041-75126D8C6597}"/>
              </a:ext>
            </a:extLst>
          </p:cNvPr>
          <p:cNvCxnSpPr>
            <a:cxnSpLocks/>
            <a:stCxn id="15" idx="4"/>
            <a:endCxn id="16" idx="0"/>
          </p:cNvCxnSpPr>
          <p:nvPr/>
        </p:nvCxnSpPr>
        <p:spPr>
          <a:xfrm flipH="1">
            <a:off x="2579628" y="3838562"/>
            <a:ext cx="2054" cy="464908"/>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80229502-FFC9-4519-B2BD-C91A8DE7FEF5}"/>
              </a:ext>
            </a:extLst>
          </p:cNvPr>
          <p:cNvSpPr/>
          <p:nvPr/>
        </p:nvSpPr>
        <p:spPr>
          <a:xfrm>
            <a:off x="2975529" y="3494494"/>
            <a:ext cx="68702" cy="68302"/>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F764FA50-9901-4B34-8A27-715D95D935B0}"/>
              </a:ext>
            </a:extLst>
          </p:cNvPr>
          <p:cNvSpPr txBox="1"/>
          <p:nvPr/>
        </p:nvSpPr>
        <p:spPr>
          <a:xfrm>
            <a:off x="2430379" y="3028352"/>
            <a:ext cx="1719165" cy="369332"/>
          </a:xfrm>
          <a:prstGeom prst="rect">
            <a:avLst/>
          </a:prstGeom>
          <a:noFill/>
          <a:ln w="12700">
            <a:solidFill>
              <a:schemeClr val="accent2">
                <a:lumMod val="75000"/>
              </a:schemeClr>
            </a:solidFill>
          </a:ln>
        </p:spPr>
        <p:txBody>
          <a:bodyPr wrap="square" rtlCol="0">
            <a:spAutoFit/>
          </a:bodyPr>
          <a:lstStyle/>
          <a:p>
            <a:pPr algn="ctr"/>
            <a:r>
              <a:rPr lang="en-US" dirty="0">
                <a:solidFill>
                  <a:schemeClr val="accent2">
                    <a:lumMod val="75000"/>
                  </a:schemeClr>
                </a:solidFill>
              </a:rPr>
              <a:t>Transmission</a:t>
            </a:r>
          </a:p>
        </p:txBody>
      </p:sp>
      <p:cxnSp>
        <p:nvCxnSpPr>
          <p:cNvPr id="33" name="Straight Connector 32">
            <a:extLst>
              <a:ext uri="{FF2B5EF4-FFF2-40B4-BE49-F238E27FC236}">
                <a16:creationId xmlns:a16="http://schemas.microsoft.com/office/drawing/2014/main" id="{D006CE7E-137B-4EE6-88EE-3AC4B26F3253}"/>
              </a:ext>
            </a:extLst>
          </p:cNvPr>
          <p:cNvCxnSpPr>
            <a:cxnSpLocks/>
            <a:stCxn id="31" idx="0"/>
            <a:endCxn id="32" idx="2"/>
          </p:cNvCxnSpPr>
          <p:nvPr/>
        </p:nvCxnSpPr>
        <p:spPr>
          <a:xfrm flipV="1">
            <a:off x="3009880" y="3397684"/>
            <a:ext cx="280082" cy="9681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42" name="Slide Number Placeholder 41">
            <a:extLst>
              <a:ext uri="{FF2B5EF4-FFF2-40B4-BE49-F238E27FC236}">
                <a16:creationId xmlns:a16="http://schemas.microsoft.com/office/drawing/2014/main" id="{2EAB88CE-DDF9-41DE-8E10-718FFD87CD6C}"/>
              </a:ext>
            </a:extLst>
          </p:cNvPr>
          <p:cNvSpPr>
            <a:spLocks noGrp="1"/>
          </p:cNvSpPr>
          <p:nvPr>
            <p:ph type="sldNum" sz="quarter" idx="12"/>
          </p:nvPr>
        </p:nvSpPr>
        <p:spPr/>
        <p:txBody>
          <a:bodyPr/>
          <a:lstStyle/>
          <a:p>
            <a:fld id="{B86BCAC0-03BC-4FD4-AF2C-30BD4B261660}" type="slidenum">
              <a:rPr lang="en-US" smtClean="0"/>
              <a:t>28</a:t>
            </a:fld>
            <a:endParaRPr lang="en-US"/>
          </a:p>
        </p:txBody>
      </p:sp>
    </p:spTree>
    <p:extLst>
      <p:ext uri="{BB962C8B-B14F-4D97-AF65-F5344CB8AC3E}">
        <p14:creationId xmlns:p14="http://schemas.microsoft.com/office/powerpoint/2010/main" val="19131249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8229FA-F1BD-404B-A5DD-4CEAE184D42E}"/>
              </a:ext>
            </a:extLst>
          </p:cNvPr>
          <p:cNvSpPr>
            <a:spLocks noGrp="1"/>
          </p:cNvSpPr>
          <p:nvPr>
            <p:ph idx="1"/>
          </p:nvPr>
        </p:nvSpPr>
        <p:spPr>
          <a:xfrm>
            <a:off x="769905" y="1537861"/>
            <a:ext cx="7241722" cy="3263504"/>
          </a:xfrm>
        </p:spPr>
        <p:txBody>
          <a:bodyPr/>
          <a:lstStyle/>
          <a:p>
            <a:r>
              <a:rPr lang="en-US" dirty="0"/>
              <a:t>A </a:t>
            </a:r>
            <a:r>
              <a:rPr lang="en-US" dirty="0" err="1"/>
              <a:t>Balun</a:t>
            </a:r>
            <a:r>
              <a:rPr lang="en-US" dirty="0"/>
              <a:t> is a 1:1 transformer </a:t>
            </a:r>
          </a:p>
          <a:p>
            <a:pPr lvl="1"/>
            <a:r>
              <a:rPr lang="en-US" dirty="0"/>
              <a:t>Signal amplitudes on primary and secondary are equal</a:t>
            </a:r>
          </a:p>
          <a:p>
            <a:r>
              <a:rPr lang="en-US" dirty="0"/>
              <a:t>Primary and secondary signals are 180</a:t>
            </a:r>
            <a:r>
              <a:rPr lang="en-US" baseline="30000" dirty="0"/>
              <a:t>0</a:t>
            </a:r>
            <a:r>
              <a:rPr lang="en-US" dirty="0"/>
              <a:t> out of phase</a:t>
            </a:r>
          </a:p>
          <a:p>
            <a:pPr lvl="1"/>
            <a:r>
              <a:rPr lang="en-US" dirty="0"/>
              <a:t>Bal-Un: Balanced-Unbalanced transformer</a:t>
            </a:r>
          </a:p>
        </p:txBody>
      </p:sp>
      <p:pic>
        <p:nvPicPr>
          <p:cNvPr id="4" name="Picture 3">
            <a:extLst>
              <a:ext uri="{FF2B5EF4-FFF2-40B4-BE49-F238E27FC236}">
                <a16:creationId xmlns:a16="http://schemas.microsoft.com/office/drawing/2014/main" id="{DEA7F93D-5421-4140-9D78-A9491EC1C8A6}"/>
              </a:ext>
            </a:extLst>
          </p:cNvPr>
          <p:cNvPicPr>
            <a:picLocks noChangeAspect="1"/>
          </p:cNvPicPr>
          <p:nvPr/>
        </p:nvPicPr>
        <p:blipFill rotWithShape="1">
          <a:blip r:embed="rId2">
            <a:extLst>
              <a:ext uri="{28A0092B-C50C-407E-A947-70E740481C1C}">
                <a14:useLocalDpi xmlns:a14="http://schemas.microsoft.com/office/drawing/2010/main" val="0"/>
              </a:ext>
            </a:extLst>
          </a:blip>
          <a:srcRect t="20929" r="62690" b="21746"/>
          <a:stretch/>
        </p:blipFill>
        <p:spPr>
          <a:xfrm>
            <a:off x="2281916" y="4067575"/>
            <a:ext cx="1816556" cy="1467581"/>
          </a:xfrm>
          <a:prstGeom prst="rect">
            <a:avLst/>
          </a:prstGeom>
        </p:spPr>
      </p:pic>
      <p:sp>
        <p:nvSpPr>
          <p:cNvPr id="5" name="Title 1">
            <a:extLst>
              <a:ext uri="{FF2B5EF4-FFF2-40B4-BE49-F238E27FC236}">
                <a16:creationId xmlns:a16="http://schemas.microsoft.com/office/drawing/2014/main" id="{A6355AAB-9404-4C03-BDA6-D06031FA0853}"/>
              </a:ext>
            </a:extLst>
          </p:cNvPr>
          <p:cNvSpPr txBox="1">
            <a:spLocks/>
          </p:cNvSpPr>
          <p:nvPr/>
        </p:nvSpPr>
        <p:spPr>
          <a:xfrm>
            <a:off x="1345979" y="0"/>
            <a:ext cx="6874495"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dirty="0"/>
              <a:t>High isolation power combiner: </a:t>
            </a:r>
            <a:br>
              <a:rPr lang="en-US" sz="3300" dirty="0"/>
            </a:br>
            <a:r>
              <a:rPr lang="en-US" sz="3300" dirty="0"/>
              <a:t>How does the isolation work?</a:t>
            </a:r>
          </a:p>
        </p:txBody>
      </p:sp>
      <p:pic>
        <p:nvPicPr>
          <p:cNvPr id="6" name="Picture 5">
            <a:extLst>
              <a:ext uri="{FF2B5EF4-FFF2-40B4-BE49-F238E27FC236}">
                <a16:creationId xmlns:a16="http://schemas.microsoft.com/office/drawing/2014/main" id="{B10C1B53-35B6-4AF5-B1AE-E96A237883FD}"/>
              </a:ext>
            </a:extLst>
          </p:cNvPr>
          <p:cNvPicPr>
            <a:picLocks noChangeAspect="1"/>
          </p:cNvPicPr>
          <p:nvPr/>
        </p:nvPicPr>
        <p:blipFill rotWithShape="1">
          <a:blip r:embed="rId2">
            <a:extLst>
              <a:ext uri="{28A0092B-C50C-407E-A947-70E740481C1C}">
                <a14:useLocalDpi xmlns:a14="http://schemas.microsoft.com/office/drawing/2010/main" val="0"/>
              </a:ext>
            </a:extLst>
          </a:blip>
          <a:srcRect l="36016"/>
          <a:stretch/>
        </p:blipFill>
        <p:spPr>
          <a:xfrm>
            <a:off x="4572000" y="3401934"/>
            <a:ext cx="3162319" cy="2598816"/>
          </a:xfrm>
          <a:prstGeom prst="rect">
            <a:avLst/>
          </a:prstGeom>
        </p:spPr>
      </p:pic>
      <p:sp>
        <p:nvSpPr>
          <p:cNvPr id="2" name="Slide Number Placeholder 1">
            <a:extLst>
              <a:ext uri="{FF2B5EF4-FFF2-40B4-BE49-F238E27FC236}">
                <a16:creationId xmlns:a16="http://schemas.microsoft.com/office/drawing/2014/main" id="{7108A96C-2E66-41D5-B186-2A08CEE0037A}"/>
              </a:ext>
            </a:extLst>
          </p:cNvPr>
          <p:cNvSpPr>
            <a:spLocks noGrp="1"/>
          </p:cNvSpPr>
          <p:nvPr>
            <p:ph type="sldNum" sz="quarter" idx="12"/>
          </p:nvPr>
        </p:nvSpPr>
        <p:spPr/>
        <p:txBody>
          <a:bodyPr/>
          <a:lstStyle/>
          <a:p>
            <a:fld id="{B86BCAC0-03BC-4FD4-AF2C-30BD4B261660}" type="slidenum">
              <a:rPr lang="en-US" smtClean="0"/>
              <a:t>29</a:t>
            </a:fld>
            <a:endParaRPr lang="en-US"/>
          </a:p>
        </p:txBody>
      </p:sp>
    </p:spTree>
    <p:extLst>
      <p:ext uri="{BB962C8B-B14F-4D97-AF65-F5344CB8AC3E}">
        <p14:creationId xmlns:p14="http://schemas.microsoft.com/office/powerpoint/2010/main" val="1514633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96650-F9F9-6748-97A5-511EA65A6E00}"/>
              </a:ext>
            </a:extLst>
          </p:cNvPr>
          <p:cNvSpPr>
            <a:spLocks noGrp="1"/>
          </p:cNvSpPr>
          <p:nvPr>
            <p:ph type="title"/>
          </p:nvPr>
        </p:nvSpPr>
        <p:spPr/>
        <p:txBody>
          <a:bodyPr/>
          <a:lstStyle/>
          <a:p>
            <a:r>
              <a:rPr lang="en-US" dirty="0"/>
              <a:t>Introduction: A typical BPM setup </a:t>
            </a:r>
          </a:p>
        </p:txBody>
      </p:sp>
      <p:grpSp>
        <p:nvGrpSpPr>
          <p:cNvPr id="43" name="Group 42">
            <a:extLst>
              <a:ext uri="{FF2B5EF4-FFF2-40B4-BE49-F238E27FC236}">
                <a16:creationId xmlns:a16="http://schemas.microsoft.com/office/drawing/2014/main" id="{3CA19366-48C7-F740-99AE-F0DFC3923589}"/>
              </a:ext>
            </a:extLst>
          </p:cNvPr>
          <p:cNvGrpSpPr/>
          <p:nvPr/>
        </p:nvGrpSpPr>
        <p:grpSpPr>
          <a:xfrm>
            <a:off x="1619999" y="3121585"/>
            <a:ext cx="4500000" cy="871970"/>
            <a:chOff x="1440000" y="3111163"/>
            <a:chExt cx="4500000" cy="871970"/>
          </a:xfrm>
        </p:grpSpPr>
        <p:cxnSp>
          <p:nvCxnSpPr>
            <p:cNvPr id="34" name="Straight Connector 33">
              <a:extLst>
                <a:ext uri="{FF2B5EF4-FFF2-40B4-BE49-F238E27FC236}">
                  <a16:creationId xmlns:a16="http://schemas.microsoft.com/office/drawing/2014/main" id="{00423491-DF73-3B4A-97B0-DFC21983AAE4}"/>
                </a:ext>
              </a:extLst>
            </p:cNvPr>
            <p:cNvCxnSpPr/>
            <p:nvPr/>
          </p:nvCxnSpPr>
          <p:spPr bwMode="auto">
            <a:xfrm flipV="1">
              <a:off x="1440000" y="3618000"/>
              <a:ext cx="4500000" cy="0"/>
            </a:xfrm>
            <a:prstGeom prst="line">
              <a:avLst/>
            </a:prstGeom>
            <a:solidFill>
              <a:schemeClr val="accent1"/>
            </a:solidFill>
            <a:ln w="38100" cap="flat" cmpd="sng" algn="ctr">
              <a:solidFill>
                <a:schemeClr val="tx1"/>
              </a:solidFill>
              <a:prstDash val="lgDashDot"/>
              <a:round/>
              <a:headEnd type="none" w="med" len="med"/>
              <a:tailEnd type="none" w="med" len="med"/>
            </a:ln>
            <a:effectLst/>
          </p:spPr>
        </p:cxnSp>
        <p:sp>
          <p:nvSpPr>
            <p:cNvPr id="22" name="TextBox 21">
              <a:extLst>
                <a:ext uri="{FF2B5EF4-FFF2-40B4-BE49-F238E27FC236}">
                  <a16:creationId xmlns:a16="http://schemas.microsoft.com/office/drawing/2014/main" id="{6D4487F6-DF80-7E41-A4FB-17DDAC56A035}"/>
                </a:ext>
              </a:extLst>
            </p:cNvPr>
            <p:cNvSpPr txBox="1"/>
            <p:nvPr/>
          </p:nvSpPr>
          <p:spPr>
            <a:xfrm>
              <a:off x="3534104" y="3111163"/>
              <a:ext cx="1184940" cy="871970"/>
            </a:xfrm>
            <a:prstGeom prst="rect">
              <a:avLst/>
            </a:prstGeom>
            <a:noFill/>
          </p:spPr>
          <p:txBody>
            <a:bodyPr wrap="none" rtlCol="0">
              <a:spAutoFit/>
            </a:bodyPr>
            <a:lstStyle/>
            <a:p>
              <a:pPr>
                <a:lnSpc>
                  <a:spcPct val="150000"/>
                </a:lnSpc>
                <a:spcBef>
                  <a:spcPts val="0"/>
                </a:spcBef>
                <a:spcAft>
                  <a:spcPts val="0"/>
                </a:spcAft>
              </a:pPr>
              <a:r>
                <a:rPr lang="en-US" dirty="0"/>
                <a:t>symmetry</a:t>
              </a:r>
              <a:br>
                <a:rPr lang="en-US" dirty="0"/>
              </a:br>
              <a:r>
                <a:rPr lang="en-US" dirty="0"/>
                <a:t>plane</a:t>
              </a:r>
            </a:p>
          </p:txBody>
        </p:sp>
      </p:grpSp>
      <p:grpSp>
        <p:nvGrpSpPr>
          <p:cNvPr id="39" name="Group 38">
            <a:extLst>
              <a:ext uri="{FF2B5EF4-FFF2-40B4-BE49-F238E27FC236}">
                <a16:creationId xmlns:a16="http://schemas.microsoft.com/office/drawing/2014/main" id="{011D76FA-4CAE-4645-9001-71DBCC27B4FD}"/>
              </a:ext>
            </a:extLst>
          </p:cNvPr>
          <p:cNvGrpSpPr/>
          <p:nvPr/>
        </p:nvGrpSpPr>
        <p:grpSpPr>
          <a:xfrm>
            <a:off x="1762234" y="3137837"/>
            <a:ext cx="964689" cy="467999"/>
            <a:chOff x="1582235" y="3127415"/>
            <a:chExt cx="964689" cy="467999"/>
          </a:xfrm>
        </p:grpSpPr>
        <p:sp>
          <p:nvSpPr>
            <p:cNvPr id="35" name="Oval 34">
              <a:extLst>
                <a:ext uri="{FF2B5EF4-FFF2-40B4-BE49-F238E27FC236}">
                  <a16:creationId xmlns:a16="http://schemas.microsoft.com/office/drawing/2014/main" id="{7ADD9111-83AB-424D-A411-28228B444BD2}"/>
                </a:ext>
              </a:extLst>
            </p:cNvPr>
            <p:cNvSpPr/>
            <p:nvPr/>
          </p:nvSpPr>
          <p:spPr bwMode="auto">
            <a:xfrm>
              <a:off x="2402924" y="3249000"/>
              <a:ext cx="144000" cy="144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cxnSp>
          <p:nvCxnSpPr>
            <p:cNvPr id="36" name="Straight Arrow Connector 35">
              <a:extLst>
                <a:ext uri="{FF2B5EF4-FFF2-40B4-BE49-F238E27FC236}">
                  <a16:creationId xmlns:a16="http://schemas.microsoft.com/office/drawing/2014/main" id="{21D0DBAE-06D9-6846-A885-47799D693DC2}"/>
                </a:ext>
              </a:extLst>
            </p:cNvPr>
            <p:cNvCxnSpPr>
              <a:cxnSpLocks/>
            </p:cNvCxnSpPr>
            <p:nvPr/>
          </p:nvCxnSpPr>
          <p:spPr bwMode="auto">
            <a:xfrm>
              <a:off x="2333131" y="3307414"/>
              <a:ext cx="0" cy="288000"/>
            </a:xfrm>
            <a:prstGeom prst="straightConnector1">
              <a:avLst/>
            </a:prstGeom>
            <a:solidFill>
              <a:schemeClr val="accent1"/>
            </a:solidFill>
            <a:ln w="19050" cap="flat" cmpd="sng" algn="ctr">
              <a:solidFill>
                <a:srgbClr val="FF0000"/>
              </a:solidFill>
              <a:prstDash val="solid"/>
              <a:round/>
              <a:headEnd type="triangle"/>
              <a:tailEnd type="triangle"/>
            </a:ln>
            <a:effectLst/>
          </p:spPr>
        </p:cxnSp>
        <p:sp>
          <p:nvSpPr>
            <p:cNvPr id="38" name="TextBox 37">
              <a:extLst>
                <a:ext uri="{FF2B5EF4-FFF2-40B4-BE49-F238E27FC236}">
                  <a16:creationId xmlns:a16="http://schemas.microsoft.com/office/drawing/2014/main" id="{0250CC63-E605-554D-A531-3CA44B2F179F}"/>
                </a:ext>
              </a:extLst>
            </p:cNvPr>
            <p:cNvSpPr txBox="1"/>
            <p:nvPr/>
          </p:nvSpPr>
          <p:spPr>
            <a:xfrm>
              <a:off x="1582235" y="3127415"/>
              <a:ext cx="785793" cy="461665"/>
            </a:xfrm>
            <a:prstGeom prst="rect">
              <a:avLst/>
            </a:prstGeom>
            <a:noFill/>
          </p:spPr>
          <p:txBody>
            <a:bodyPr wrap="none" rtlCol="0">
              <a:spAutoFit/>
            </a:bodyPr>
            <a:lstStyle/>
            <a:p>
              <a:pPr algn="r"/>
              <a:r>
                <a:rPr lang="en-US" sz="1200" b="1" dirty="0">
                  <a:solidFill>
                    <a:srgbClr val="FF0000"/>
                  </a:solidFill>
                </a:rPr>
                <a:t>beam</a:t>
              </a:r>
            </a:p>
            <a:p>
              <a:pPr algn="r"/>
              <a:r>
                <a:rPr lang="en-US" sz="1200" b="1" dirty="0">
                  <a:solidFill>
                    <a:srgbClr val="FF0000"/>
                  </a:solidFill>
                </a:rPr>
                <a:t>position</a:t>
              </a:r>
            </a:p>
          </p:txBody>
        </p:sp>
      </p:grpSp>
      <p:grpSp>
        <p:nvGrpSpPr>
          <p:cNvPr id="37" name="Group 36">
            <a:extLst>
              <a:ext uri="{FF2B5EF4-FFF2-40B4-BE49-F238E27FC236}">
                <a16:creationId xmlns:a16="http://schemas.microsoft.com/office/drawing/2014/main" id="{1C64085B-FD13-FB4E-A714-EB00A96F167A}"/>
              </a:ext>
            </a:extLst>
          </p:cNvPr>
          <p:cNvGrpSpPr/>
          <p:nvPr/>
        </p:nvGrpSpPr>
        <p:grpSpPr>
          <a:xfrm>
            <a:off x="324000" y="1008000"/>
            <a:ext cx="2537075" cy="5213769"/>
            <a:chOff x="324000" y="1008000"/>
            <a:chExt cx="2537075" cy="5213769"/>
          </a:xfrm>
        </p:grpSpPr>
        <p:pic>
          <p:nvPicPr>
            <p:cNvPr id="19" name="Picture 18">
              <a:extLst>
                <a:ext uri="{FF2B5EF4-FFF2-40B4-BE49-F238E27FC236}">
                  <a16:creationId xmlns:a16="http://schemas.microsoft.com/office/drawing/2014/main" id="{454DFB03-20C6-5D4C-A5FC-6AA635EF13F0}"/>
                </a:ext>
              </a:extLst>
            </p:cNvPr>
            <p:cNvPicPr>
              <a:picLocks noChangeAspect="1"/>
            </p:cNvPicPr>
            <p:nvPr/>
          </p:nvPicPr>
          <p:blipFill rotWithShape="1">
            <a:blip r:embed="rId2">
              <a:extLst>
                <a:ext uri="{28A0092B-C50C-407E-A947-70E740481C1C}">
                  <a14:useLocalDpi xmlns:a14="http://schemas.microsoft.com/office/drawing/2010/main" val="0"/>
                </a:ext>
              </a:extLst>
            </a:blip>
            <a:srcRect b="6346"/>
            <a:stretch/>
          </p:blipFill>
          <p:spPr>
            <a:xfrm>
              <a:off x="324000" y="4536000"/>
              <a:ext cx="2537075" cy="1685769"/>
            </a:xfrm>
            <a:prstGeom prst="rect">
              <a:avLst/>
            </a:prstGeom>
          </p:spPr>
        </p:pic>
        <p:pic>
          <p:nvPicPr>
            <p:cNvPr id="15" name="Picture 14">
              <a:extLst>
                <a:ext uri="{FF2B5EF4-FFF2-40B4-BE49-F238E27FC236}">
                  <a16:creationId xmlns:a16="http://schemas.microsoft.com/office/drawing/2014/main" id="{765B6846-2516-8240-B8C5-FE7FBBE68B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000" y="1008000"/>
              <a:ext cx="2537075" cy="1800000"/>
            </a:xfrm>
            <a:prstGeom prst="rect">
              <a:avLst/>
            </a:prstGeom>
          </p:spPr>
        </p:pic>
      </p:grpSp>
      <p:grpSp>
        <p:nvGrpSpPr>
          <p:cNvPr id="68" name="Group 67">
            <a:extLst>
              <a:ext uri="{FF2B5EF4-FFF2-40B4-BE49-F238E27FC236}">
                <a16:creationId xmlns:a16="http://schemas.microsoft.com/office/drawing/2014/main" id="{1E76F1D3-9C0F-A249-BE13-3E5BA8F041BD}"/>
              </a:ext>
            </a:extLst>
          </p:cNvPr>
          <p:cNvGrpSpPr/>
          <p:nvPr/>
        </p:nvGrpSpPr>
        <p:grpSpPr>
          <a:xfrm>
            <a:off x="1799999" y="2098422"/>
            <a:ext cx="6480000" cy="3060000"/>
            <a:chOff x="1620000" y="2088000"/>
            <a:chExt cx="6480000" cy="3060000"/>
          </a:xfrm>
        </p:grpSpPr>
        <p:grpSp>
          <p:nvGrpSpPr>
            <p:cNvPr id="31" name="Group 30">
              <a:extLst>
                <a:ext uri="{FF2B5EF4-FFF2-40B4-BE49-F238E27FC236}">
                  <a16:creationId xmlns:a16="http://schemas.microsoft.com/office/drawing/2014/main" id="{6B58EF29-AE54-3040-A077-D2C872D70CCB}"/>
                </a:ext>
              </a:extLst>
            </p:cNvPr>
            <p:cNvGrpSpPr/>
            <p:nvPr/>
          </p:nvGrpSpPr>
          <p:grpSpPr>
            <a:xfrm>
              <a:off x="1620000" y="2088000"/>
              <a:ext cx="6480000" cy="3060000"/>
              <a:chOff x="1620000" y="2088000"/>
              <a:chExt cx="6480000" cy="3060000"/>
            </a:xfrm>
          </p:grpSpPr>
          <p:sp>
            <p:nvSpPr>
              <p:cNvPr id="4" name="Oval 3">
                <a:extLst>
                  <a:ext uri="{FF2B5EF4-FFF2-40B4-BE49-F238E27FC236}">
                    <a16:creationId xmlns:a16="http://schemas.microsoft.com/office/drawing/2014/main" id="{09741E5E-613A-9847-9E9A-D9AE25DAE502}"/>
                  </a:ext>
                </a:extLst>
              </p:cNvPr>
              <p:cNvSpPr/>
              <p:nvPr/>
            </p:nvSpPr>
            <p:spPr bwMode="auto">
              <a:xfrm>
                <a:off x="1620000" y="2898000"/>
                <a:ext cx="1440000" cy="1440000"/>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cxnSp>
            <p:nvCxnSpPr>
              <p:cNvPr id="6" name="Straight Connector 5">
                <a:extLst>
                  <a:ext uri="{FF2B5EF4-FFF2-40B4-BE49-F238E27FC236}">
                    <a16:creationId xmlns:a16="http://schemas.microsoft.com/office/drawing/2014/main" id="{A6576CE7-2598-6548-AE91-4E321C6186A3}"/>
                  </a:ext>
                </a:extLst>
              </p:cNvPr>
              <p:cNvCxnSpPr/>
              <p:nvPr/>
            </p:nvCxnSpPr>
            <p:spPr bwMode="auto">
              <a:xfrm>
                <a:off x="2160000" y="3078000"/>
                <a:ext cx="360000" cy="0"/>
              </a:xfrm>
              <a:prstGeom prst="line">
                <a:avLst/>
              </a:prstGeom>
              <a:solidFill>
                <a:schemeClr val="accent1"/>
              </a:solidFill>
              <a:ln w="50800" cap="flat" cmpd="sng" algn="ctr">
                <a:solidFill>
                  <a:srgbClr val="0070C0"/>
                </a:solidFill>
                <a:prstDash val="solid"/>
                <a:round/>
                <a:headEnd type="none" w="med" len="med"/>
                <a:tailEnd type="none" w="med" len="med"/>
              </a:ln>
              <a:effectLst/>
            </p:spPr>
          </p:cxnSp>
          <p:cxnSp>
            <p:nvCxnSpPr>
              <p:cNvPr id="7" name="Straight Connector 6">
                <a:extLst>
                  <a:ext uri="{FF2B5EF4-FFF2-40B4-BE49-F238E27FC236}">
                    <a16:creationId xmlns:a16="http://schemas.microsoft.com/office/drawing/2014/main" id="{103FBCB6-AC53-2E4B-A3A9-21488034166F}"/>
                  </a:ext>
                </a:extLst>
              </p:cNvPr>
              <p:cNvCxnSpPr/>
              <p:nvPr/>
            </p:nvCxnSpPr>
            <p:spPr bwMode="auto">
              <a:xfrm>
                <a:off x="2160000" y="4158000"/>
                <a:ext cx="360000" cy="0"/>
              </a:xfrm>
              <a:prstGeom prst="line">
                <a:avLst/>
              </a:prstGeom>
              <a:solidFill>
                <a:schemeClr val="accent1"/>
              </a:solidFill>
              <a:ln w="50800" cap="flat" cmpd="sng" algn="ctr">
                <a:solidFill>
                  <a:srgbClr val="008000"/>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AA08D376-FB08-F34C-8BE4-0223321F3AAE}"/>
                  </a:ext>
                </a:extLst>
              </p:cNvPr>
              <p:cNvCxnSpPr/>
              <p:nvPr/>
            </p:nvCxnSpPr>
            <p:spPr bwMode="auto">
              <a:xfrm>
                <a:off x="2340000" y="2538000"/>
                <a:ext cx="0" cy="540000"/>
              </a:xfrm>
              <a:prstGeom prst="line">
                <a:avLst/>
              </a:prstGeom>
              <a:solidFill>
                <a:schemeClr val="accent1"/>
              </a:solidFill>
              <a:ln w="25400" cap="flat" cmpd="sng" algn="ctr">
                <a:solidFill>
                  <a:srgbClr val="0070C0"/>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766997ED-6340-4745-B854-4D154CE33AA4}"/>
                  </a:ext>
                </a:extLst>
              </p:cNvPr>
              <p:cNvCxnSpPr/>
              <p:nvPr/>
            </p:nvCxnSpPr>
            <p:spPr bwMode="auto">
              <a:xfrm>
                <a:off x="2338731" y="4158000"/>
                <a:ext cx="0" cy="540000"/>
              </a:xfrm>
              <a:prstGeom prst="line">
                <a:avLst/>
              </a:prstGeom>
              <a:solidFill>
                <a:schemeClr val="accent1"/>
              </a:solidFill>
              <a:ln w="25400" cap="flat" cmpd="sng" algn="ctr">
                <a:solidFill>
                  <a:srgbClr val="008000"/>
                </a:solidFill>
                <a:prstDash val="solid"/>
                <a:round/>
                <a:headEnd type="none" w="med" len="med"/>
                <a:tailEnd type="none" w="med" len="med"/>
              </a:ln>
              <a:effectLst/>
            </p:spPr>
          </p:cxnSp>
          <p:sp>
            <p:nvSpPr>
              <p:cNvPr id="11" name="Rounded Rectangle 10">
                <a:extLst>
                  <a:ext uri="{FF2B5EF4-FFF2-40B4-BE49-F238E27FC236}">
                    <a16:creationId xmlns:a16="http://schemas.microsoft.com/office/drawing/2014/main" id="{EB78B6F2-8FC0-FF48-95F9-59C44D693347}"/>
                  </a:ext>
                </a:extLst>
              </p:cNvPr>
              <p:cNvSpPr/>
              <p:nvPr/>
            </p:nvSpPr>
            <p:spPr bwMode="auto">
              <a:xfrm>
                <a:off x="3628560" y="2178000"/>
                <a:ext cx="1260000" cy="7200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err="1">
                    <a:ln>
                      <a:noFill/>
                    </a:ln>
                    <a:solidFill>
                      <a:schemeClr val="bg1"/>
                    </a:solidFill>
                    <a:effectLst/>
                    <a:latin typeface="+mn-lt"/>
                  </a:rPr>
                  <a:t>A</a:t>
                </a:r>
                <a:r>
                  <a:rPr kumimoji="0" lang="en-US" sz="1600" b="0" i="0" u="none" strike="noStrike" cap="none" normalizeH="0" baseline="-25000" dirty="0" err="1">
                    <a:ln>
                      <a:noFill/>
                    </a:ln>
                    <a:solidFill>
                      <a:schemeClr val="bg1"/>
                    </a:solidFill>
                    <a:effectLst/>
                    <a:latin typeface="+mn-lt"/>
                  </a:rPr>
                  <a:t>elec</a:t>
                </a:r>
                <a:r>
                  <a:rPr kumimoji="0" lang="en-US" sz="1600" b="0" i="0" u="none" strike="noStrike" cap="none" normalizeH="0" baseline="0" dirty="0">
                    <a:ln>
                      <a:noFill/>
                    </a:ln>
                    <a:solidFill>
                      <a:schemeClr val="bg1"/>
                    </a:solidFill>
                    <a:effectLst/>
                    <a:latin typeface="+mn-lt"/>
                  </a:rPr>
                  <a:t> signal conditioning</a:t>
                </a:r>
              </a:p>
            </p:txBody>
          </p:sp>
          <p:cxnSp>
            <p:nvCxnSpPr>
              <p:cNvPr id="13" name="Straight Arrow Connector 12">
                <a:extLst>
                  <a:ext uri="{FF2B5EF4-FFF2-40B4-BE49-F238E27FC236}">
                    <a16:creationId xmlns:a16="http://schemas.microsoft.com/office/drawing/2014/main" id="{DE9F2784-82FE-2741-83EE-5FDD05A5CF35}"/>
                  </a:ext>
                </a:extLst>
              </p:cNvPr>
              <p:cNvCxnSpPr>
                <a:cxnSpLocks/>
                <a:endCxn id="11" idx="1"/>
              </p:cNvCxnSpPr>
              <p:nvPr/>
            </p:nvCxnSpPr>
            <p:spPr bwMode="auto">
              <a:xfrm>
                <a:off x="2338731" y="2538000"/>
                <a:ext cx="1289829" cy="0"/>
              </a:xfrm>
              <a:prstGeom prst="straightConnector1">
                <a:avLst/>
              </a:prstGeom>
              <a:solidFill>
                <a:schemeClr val="accent1"/>
              </a:solidFill>
              <a:ln w="25400" cap="flat" cmpd="sng" algn="ctr">
                <a:solidFill>
                  <a:srgbClr val="0070C0"/>
                </a:solidFill>
                <a:prstDash val="solid"/>
                <a:round/>
                <a:headEnd type="none" w="med" len="med"/>
                <a:tailEnd type="arrow" w="lg" len="lg"/>
              </a:ln>
              <a:effectLst/>
            </p:spPr>
          </p:cxnSp>
          <p:sp>
            <p:nvSpPr>
              <p:cNvPr id="16" name="Rounded Rectangle 15">
                <a:extLst>
                  <a:ext uri="{FF2B5EF4-FFF2-40B4-BE49-F238E27FC236}">
                    <a16:creationId xmlns:a16="http://schemas.microsoft.com/office/drawing/2014/main" id="{0475DA0D-01E7-E54F-8352-D2650043342D}"/>
                  </a:ext>
                </a:extLst>
              </p:cNvPr>
              <p:cNvSpPr/>
              <p:nvPr/>
            </p:nvSpPr>
            <p:spPr bwMode="auto">
              <a:xfrm>
                <a:off x="5220000" y="2088000"/>
                <a:ext cx="540000" cy="900000"/>
              </a:xfrm>
              <a:prstGeom prst="roundRect">
                <a:avLst/>
              </a:prstGeom>
              <a:gradFill>
                <a:gsLst>
                  <a:gs pos="0">
                    <a:schemeClr val="accent1"/>
                  </a:gs>
                  <a:gs pos="100000">
                    <a:srgbClr val="FF7C80"/>
                  </a:gs>
                </a:gsLst>
                <a:lin ang="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effectLst/>
                    <a:latin typeface="+mn-lt"/>
                  </a:rPr>
                  <a:t>ADC</a:t>
                </a:r>
              </a:p>
            </p:txBody>
          </p:sp>
          <p:cxnSp>
            <p:nvCxnSpPr>
              <p:cNvPr id="17" name="Straight Arrow Connector 16">
                <a:extLst>
                  <a:ext uri="{FF2B5EF4-FFF2-40B4-BE49-F238E27FC236}">
                    <a16:creationId xmlns:a16="http://schemas.microsoft.com/office/drawing/2014/main" id="{26970B5C-0366-6046-8274-0F7D14623EB9}"/>
                  </a:ext>
                </a:extLst>
              </p:cNvPr>
              <p:cNvCxnSpPr>
                <a:cxnSpLocks/>
                <a:stCxn id="11" idx="3"/>
                <a:endCxn id="16" idx="1"/>
              </p:cNvCxnSpPr>
              <p:nvPr/>
            </p:nvCxnSpPr>
            <p:spPr bwMode="auto">
              <a:xfrm>
                <a:off x="4888560" y="2538000"/>
                <a:ext cx="331440" cy="0"/>
              </a:xfrm>
              <a:prstGeom prst="straightConnector1">
                <a:avLst/>
              </a:prstGeom>
              <a:solidFill>
                <a:schemeClr val="accent1"/>
              </a:solidFill>
              <a:ln w="25400" cap="flat" cmpd="sng" algn="ctr">
                <a:solidFill>
                  <a:srgbClr val="0070C0"/>
                </a:solidFill>
                <a:prstDash val="solid"/>
                <a:round/>
                <a:headEnd type="none" w="med" len="med"/>
                <a:tailEnd type="arrow" w="lg" len="lg"/>
              </a:ln>
              <a:effectLst/>
            </p:spPr>
          </p:cxnSp>
          <p:sp>
            <p:nvSpPr>
              <p:cNvPr id="23" name="Rounded Rectangle 22">
                <a:extLst>
                  <a:ext uri="{FF2B5EF4-FFF2-40B4-BE49-F238E27FC236}">
                    <a16:creationId xmlns:a16="http://schemas.microsoft.com/office/drawing/2014/main" id="{108B068A-7324-EB42-8424-DB8D63CEEBD9}"/>
                  </a:ext>
                </a:extLst>
              </p:cNvPr>
              <p:cNvSpPr/>
              <p:nvPr/>
            </p:nvSpPr>
            <p:spPr bwMode="auto">
              <a:xfrm>
                <a:off x="6300000" y="2088000"/>
                <a:ext cx="1080000" cy="2970000"/>
              </a:xfrm>
              <a:prstGeom prst="roundRect">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b="1" dirty="0">
                    <a:latin typeface="+mn-lt"/>
                  </a:rPr>
                  <a:t>DAQ</a:t>
                </a:r>
              </a:p>
              <a:p>
                <a:pPr marL="0" marR="0" indent="0" algn="l" defTabSz="914400" rtl="0" eaLnBrk="0" fontAlgn="base" latinLnBrk="0" hangingPunct="0">
                  <a:lnSpc>
                    <a:spcPct val="100000"/>
                  </a:lnSpc>
                  <a:spcBef>
                    <a:spcPct val="0"/>
                  </a:spcBef>
                  <a:spcAft>
                    <a:spcPct val="0"/>
                  </a:spcAft>
                  <a:buClrTx/>
                  <a:buSzTx/>
                  <a:buFontTx/>
                  <a:buNone/>
                  <a:tabLst/>
                </a:pPr>
                <a:endParaRPr lang="en-US" b="1" dirty="0">
                  <a:latin typeface="+mn-lt"/>
                </a:endParaRPr>
              </a:p>
              <a:p>
                <a:pPr marL="0" marR="0" indent="0" algn="l" defTabSz="914400" rtl="0" eaLnBrk="0" fontAlgn="base" latinLnBrk="0" hangingPunct="0">
                  <a:lnSpc>
                    <a:spcPct val="100000"/>
                  </a:lnSpc>
                  <a:spcBef>
                    <a:spcPct val="0"/>
                  </a:spcBef>
                  <a:spcAft>
                    <a:spcPct val="0"/>
                  </a:spcAft>
                  <a:buClrTx/>
                  <a:buSzTx/>
                  <a:buFontTx/>
                  <a:buNone/>
                  <a:tabLst/>
                </a:pPr>
                <a:endParaRPr lang="en-US" b="1" dirty="0">
                  <a:latin typeface="+mn-lt"/>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a:ln>
                    <a:noFill/>
                  </a:ln>
                  <a:effectLst/>
                  <a:latin typeface="+mn-lt"/>
                </a:endParaRPr>
              </a:p>
              <a:p>
                <a:pPr marL="0" marR="0" indent="0" algn="l" defTabSz="914400" rtl="0" eaLnBrk="0" fontAlgn="base" latinLnBrk="0" hangingPunct="0">
                  <a:lnSpc>
                    <a:spcPct val="100000"/>
                  </a:lnSpc>
                  <a:spcBef>
                    <a:spcPct val="0"/>
                  </a:spcBef>
                  <a:spcAft>
                    <a:spcPct val="0"/>
                  </a:spcAft>
                  <a:buClrTx/>
                  <a:buSzTx/>
                  <a:buFontTx/>
                  <a:buNone/>
                  <a:tabLst/>
                </a:pPr>
                <a:endParaRPr lang="en-US" b="1" dirty="0">
                  <a:latin typeface="+mn-lt"/>
                </a:endParaRPr>
              </a:p>
            </p:txBody>
          </p:sp>
          <p:sp>
            <p:nvSpPr>
              <p:cNvPr id="24" name="Right Arrow 23">
                <a:extLst>
                  <a:ext uri="{FF2B5EF4-FFF2-40B4-BE49-F238E27FC236}">
                    <a16:creationId xmlns:a16="http://schemas.microsoft.com/office/drawing/2014/main" id="{4A6B1854-846D-1C43-B1D2-CCB7A2801306}"/>
                  </a:ext>
                </a:extLst>
              </p:cNvPr>
              <p:cNvSpPr/>
              <p:nvPr/>
            </p:nvSpPr>
            <p:spPr bwMode="auto">
              <a:xfrm>
                <a:off x="5760000" y="2430000"/>
                <a:ext cx="540000" cy="216000"/>
              </a:xfrm>
              <a:prstGeom prst="rightArrow">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25" name="Rounded Rectangle 24">
                <a:extLst>
                  <a:ext uri="{FF2B5EF4-FFF2-40B4-BE49-F238E27FC236}">
                    <a16:creationId xmlns:a16="http://schemas.microsoft.com/office/drawing/2014/main" id="{4EB8BCF6-DC6A-2D46-BB75-5CEF8A3D17CD}"/>
                  </a:ext>
                </a:extLst>
              </p:cNvPr>
              <p:cNvSpPr/>
              <p:nvPr/>
            </p:nvSpPr>
            <p:spPr bwMode="auto">
              <a:xfrm>
                <a:off x="3628560" y="4338000"/>
                <a:ext cx="1260000" cy="720000"/>
              </a:xfrm>
              <a:prstGeom prst="round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err="1">
                    <a:latin typeface="+mn-lt"/>
                  </a:rPr>
                  <a:t>B</a:t>
                </a:r>
                <a:r>
                  <a:rPr kumimoji="0" lang="en-US" sz="1600" b="0" i="0" u="none" strike="noStrike" cap="none" normalizeH="0" baseline="-25000" dirty="0" err="1">
                    <a:ln>
                      <a:noFill/>
                    </a:ln>
                    <a:effectLst/>
                    <a:latin typeface="+mn-lt"/>
                  </a:rPr>
                  <a:t>elec</a:t>
                </a:r>
                <a:r>
                  <a:rPr kumimoji="0" lang="en-US" sz="1600" b="0" i="0" u="none" strike="noStrike" cap="none" normalizeH="0" baseline="0" dirty="0">
                    <a:ln>
                      <a:noFill/>
                    </a:ln>
                    <a:effectLst/>
                    <a:latin typeface="+mn-lt"/>
                  </a:rPr>
                  <a:t> signal conditioning</a:t>
                </a:r>
              </a:p>
            </p:txBody>
          </p:sp>
          <p:cxnSp>
            <p:nvCxnSpPr>
              <p:cNvPr id="26" name="Straight Arrow Connector 25">
                <a:extLst>
                  <a:ext uri="{FF2B5EF4-FFF2-40B4-BE49-F238E27FC236}">
                    <a16:creationId xmlns:a16="http://schemas.microsoft.com/office/drawing/2014/main" id="{35B2A892-AEC4-6E46-A3B9-FFF4EB76B78A}"/>
                  </a:ext>
                </a:extLst>
              </p:cNvPr>
              <p:cNvCxnSpPr>
                <a:cxnSpLocks/>
                <a:endCxn id="25" idx="1"/>
              </p:cNvCxnSpPr>
              <p:nvPr/>
            </p:nvCxnSpPr>
            <p:spPr bwMode="auto">
              <a:xfrm>
                <a:off x="2338731" y="4698000"/>
                <a:ext cx="1289829" cy="0"/>
              </a:xfrm>
              <a:prstGeom prst="straightConnector1">
                <a:avLst/>
              </a:prstGeom>
              <a:solidFill>
                <a:schemeClr val="accent1"/>
              </a:solidFill>
              <a:ln w="25400" cap="flat" cmpd="sng" algn="ctr">
                <a:solidFill>
                  <a:srgbClr val="008000"/>
                </a:solidFill>
                <a:prstDash val="solid"/>
                <a:round/>
                <a:headEnd type="none" w="med" len="med"/>
                <a:tailEnd type="arrow" w="lg" len="lg"/>
              </a:ln>
              <a:effectLst/>
            </p:spPr>
          </p:cxnSp>
          <p:sp>
            <p:nvSpPr>
              <p:cNvPr id="27" name="Rounded Rectangle 26">
                <a:extLst>
                  <a:ext uri="{FF2B5EF4-FFF2-40B4-BE49-F238E27FC236}">
                    <a16:creationId xmlns:a16="http://schemas.microsoft.com/office/drawing/2014/main" id="{EA3F2300-07C9-E745-AEB0-6F6D8154E3A8}"/>
                  </a:ext>
                </a:extLst>
              </p:cNvPr>
              <p:cNvSpPr/>
              <p:nvPr/>
            </p:nvSpPr>
            <p:spPr bwMode="auto">
              <a:xfrm>
                <a:off x="5220000" y="4248000"/>
                <a:ext cx="540000" cy="900000"/>
              </a:xfrm>
              <a:prstGeom prst="roundRect">
                <a:avLst/>
              </a:prstGeom>
              <a:gradFill>
                <a:gsLst>
                  <a:gs pos="0">
                    <a:srgbClr val="92D050"/>
                  </a:gs>
                  <a:gs pos="100000">
                    <a:srgbClr val="FF7C80"/>
                  </a:gs>
                </a:gsLst>
                <a:lin ang="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effectLst/>
                    <a:latin typeface="+mn-lt"/>
                  </a:rPr>
                  <a:t>ADC</a:t>
                </a:r>
              </a:p>
            </p:txBody>
          </p:sp>
          <p:cxnSp>
            <p:nvCxnSpPr>
              <p:cNvPr id="28" name="Straight Arrow Connector 27">
                <a:extLst>
                  <a:ext uri="{FF2B5EF4-FFF2-40B4-BE49-F238E27FC236}">
                    <a16:creationId xmlns:a16="http://schemas.microsoft.com/office/drawing/2014/main" id="{7F9A9D59-2AA3-4B4C-BC00-04D16ABF934B}"/>
                  </a:ext>
                </a:extLst>
              </p:cNvPr>
              <p:cNvCxnSpPr>
                <a:cxnSpLocks/>
                <a:stCxn id="25" idx="3"/>
                <a:endCxn id="27" idx="1"/>
              </p:cNvCxnSpPr>
              <p:nvPr/>
            </p:nvCxnSpPr>
            <p:spPr bwMode="auto">
              <a:xfrm>
                <a:off x="4888560" y="4698000"/>
                <a:ext cx="331440" cy="0"/>
              </a:xfrm>
              <a:prstGeom prst="straightConnector1">
                <a:avLst/>
              </a:prstGeom>
              <a:solidFill>
                <a:schemeClr val="accent1"/>
              </a:solidFill>
              <a:ln w="25400" cap="flat" cmpd="sng" algn="ctr">
                <a:solidFill>
                  <a:srgbClr val="008000"/>
                </a:solidFill>
                <a:prstDash val="solid"/>
                <a:round/>
                <a:headEnd type="none" w="med" len="med"/>
                <a:tailEnd type="arrow" w="lg" len="lg"/>
              </a:ln>
              <a:effectLst/>
            </p:spPr>
          </p:cxnSp>
          <p:sp>
            <p:nvSpPr>
              <p:cNvPr id="29" name="Right Arrow 28">
                <a:extLst>
                  <a:ext uri="{FF2B5EF4-FFF2-40B4-BE49-F238E27FC236}">
                    <a16:creationId xmlns:a16="http://schemas.microsoft.com/office/drawing/2014/main" id="{3122235B-D01E-EC4F-ACB4-AB8970BD941C}"/>
                  </a:ext>
                </a:extLst>
              </p:cNvPr>
              <p:cNvSpPr/>
              <p:nvPr/>
            </p:nvSpPr>
            <p:spPr bwMode="auto">
              <a:xfrm>
                <a:off x="5760000" y="4590000"/>
                <a:ext cx="540000" cy="216000"/>
              </a:xfrm>
              <a:prstGeom prst="rightArrow">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32" name="Left-Right Arrow 31">
                <a:extLst>
                  <a:ext uri="{FF2B5EF4-FFF2-40B4-BE49-F238E27FC236}">
                    <a16:creationId xmlns:a16="http://schemas.microsoft.com/office/drawing/2014/main" id="{132C1849-F711-B64A-8B6D-A482283C0BF6}"/>
                  </a:ext>
                </a:extLst>
              </p:cNvPr>
              <p:cNvSpPr/>
              <p:nvPr/>
            </p:nvSpPr>
            <p:spPr bwMode="auto">
              <a:xfrm>
                <a:off x="7380000" y="3510000"/>
                <a:ext cx="720000" cy="216000"/>
              </a:xfrm>
              <a:prstGeom prst="leftRightArrow">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FF3DFCAC-8C97-A747-AEFE-D413FDD2B8A2}"/>
                      </a:ext>
                    </a:extLst>
                  </p:cNvPr>
                  <p:cNvSpPr txBox="1"/>
                  <p:nvPr/>
                </p:nvSpPr>
                <p:spPr>
                  <a:xfrm>
                    <a:off x="6520781" y="3389279"/>
                    <a:ext cx="670055" cy="80098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𝒑𝒐𝒔</m:t>
                          </m:r>
                          <m:r>
                            <a:rPr lang="en-US" b="1" i="1" smtClean="0">
                              <a:latin typeface="Cambria Math" panose="02040503050406030204" pitchFamily="18" charset="0"/>
                              <a:ea typeface="Cambria Math" panose="02040503050406030204" pitchFamily="18" charset="0"/>
                            </a:rPr>
                            <m:t>∝</m:t>
                          </m:r>
                        </m:oMath>
                      </m:oMathPara>
                    </a14:m>
                    <a:endParaRPr lang="en-US" b="1"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b="1" i="1" smtClean="0">
                                  <a:latin typeface="Cambria Math" panose="02040503050406030204" pitchFamily="18" charset="0"/>
                                </a:rPr>
                              </m:ctrlPr>
                            </m:fPr>
                            <m:num>
                              <m:r>
                                <a:rPr lang="en-US" b="1" i="1" smtClean="0">
                                  <a:latin typeface="Cambria Math" panose="02040503050406030204" pitchFamily="18" charset="0"/>
                                </a:rPr>
                                <m:t>𝑨</m:t>
                              </m:r>
                              <m:r>
                                <a:rPr lang="en-US" b="1" i="1" smtClean="0">
                                  <a:latin typeface="Cambria Math" panose="02040503050406030204" pitchFamily="18" charset="0"/>
                                </a:rPr>
                                <m:t>−</m:t>
                              </m:r>
                              <m:r>
                                <a:rPr lang="en-US" b="1" i="1" smtClean="0">
                                  <a:latin typeface="Cambria Math" panose="02040503050406030204" pitchFamily="18" charset="0"/>
                                </a:rPr>
                                <m:t>𝑩</m:t>
                              </m:r>
                            </m:num>
                            <m:den>
                              <m:r>
                                <a:rPr lang="en-US" b="1" i="1" smtClean="0">
                                  <a:latin typeface="Cambria Math" panose="02040503050406030204" pitchFamily="18" charset="0"/>
                                </a:rPr>
                                <m:t>𝑨</m:t>
                              </m:r>
                              <m:r>
                                <a:rPr lang="en-US" b="1" i="1" smtClean="0">
                                  <a:latin typeface="Cambria Math" panose="02040503050406030204" pitchFamily="18" charset="0"/>
                                </a:rPr>
                                <m:t>+</m:t>
                              </m:r>
                              <m:r>
                                <a:rPr lang="en-US" b="1" i="1" smtClean="0">
                                  <a:latin typeface="Cambria Math" panose="02040503050406030204" pitchFamily="18" charset="0"/>
                                </a:rPr>
                                <m:t>𝑩</m:t>
                              </m:r>
                            </m:den>
                          </m:f>
                        </m:oMath>
                      </m:oMathPara>
                    </a14:m>
                    <a:endParaRPr lang="en-US" b="1" dirty="0"/>
                  </a:p>
                </p:txBody>
              </p:sp>
            </mc:Choice>
            <mc:Fallback xmlns="">
              <p:sp>
                <p:nvSpPr>
                  <p:cNvPr id="30" name="TextBox 29">
                    <a:extLst>
                      <a:ext uri="{FF2B5EF4-FFF2-40B4-BE49-F238E27FC236}">
                        <a16:creationId xmlns:a16="http://schemas.microsoft.com/office/drawing/2014/main" id="{FF3DFCAC-8C97-A747-AEFE-D413FDD2B8A2}"/>
                      </a:ext>
                    </a:extLst>
                  </p:cNvPr>
                  <p:cNvSpPr txBox="1">
                    <a:spLocks noRot="1" noChangeAspect="1" noMove="1" noResize="1" noEditPoints="1" noAdjustHandles="1" noChangeArrowheads="1" noChangeShapeType="1" noTextEdit="1"/>
                  </p:cNvSpPr>
                  <p:nvPr/>
                </p:nvSpPr>
                <p:spPr>
                  <a:xfrm>
                    <a:off x="6520781" y="3389279"/>
                    <a:ext cx="670055" cy="800989"/>
                  </a:xfrm>
                  <a:prstGeom prst="rect">
                    <a:avLst/>
                  </a:prstGeom>
                  <a:blipFill>
                    <a:blip r:embed="rId6"/>
                    <a:stretch>
                      <a:fillRect l="-9615" r="-5769" b="-7813"/>
                    </a:stretch>
                  </a:blipFill>
                </p:spPr>
                <p:txBody>
                  <a:bodyPr/>
                  <a:lstStyle/>
                  <a:p>
                    <a:r>
                      <a:rPr lang="en-US">
                        <a:noFill/>
                      </a:rPr>
                      <a:t> </a:t>
                    </a:r>
                  </a:p>
                </p:txBody>
              </p:sp>
            </mc:Fallback>
          </mc:AlternateContent>
        </p:grpSp>
        <p:cxnSp>
          <p:nvCxnSpPr>
            <p:cNvPr id="65" name="Straight Connector 64">
              <a:extLst>
                <a:ext uri="{FF2B5EF4-FFF2-40B4-BE49-F238E27FC236}">
                  <a16:creationId xmlns:a16="http://schemas.microsoft.com/office/drawing/2014/main" id="{4445501E-2AD5-6641-8937-AED094A0180B}"/>
                </a:ext>
              </a:extLst>
            </p:cNvPr>
            <p:cNvCxnSpPr>
              <a:cxnSpLocks/>
              <a:stCxn id="4" idx="2"/>
              <a:endCxn id="4" idx="6"/>
            </p:cNvCxnSpPr>
            <p:nvPr/>
          </p:nvCxnSpPr>
          <p:spPr bwMode="auto">
            <a:xfrm>
              <a:off x="1620000" y="3618000"/>
              <a:ext cx="1440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p:grpSp>
      <p:grpSp>
        <p:nvGrpSpPr>
          <p:cNvPr id="18" name="Group 17">
            <a:extLst>
              <a:ext uri="{FF2B5EF4-FFF2-40B4-BE49-F238E27FC236}">
                <a16:creationId xmlns:a16="http://schemas.microsoft.com/office/drawing/2014/main" id="{C1B6935C-C9ED-EF45-98CF-423123F90773}"/>
              </a:ext>
            </a:extLst>
          </p:cNvPr>
          <p:cNvGrpSpPr/>
          <p:nvPr/>
        </p:nvGrpSpPr>
        <p:grpSpPr>
          <a:xfrm>
            <a:off x="4572000" y="1044000"/>
            <a:ext cx="2160000" cy="972000"/>
            <a:chOff x="4572000" y="1044000"/>
            <a:chExt cx="2160000" cy="972000"/>
          </a:xfrm>
        </p:grpSpPr>
        <p:cxnSp>
          <p:nvCxnSpPr>
            <p:cNvPr id="5" name="Straight Connector 4">
              <a:extLst>
                <a:ext uri="{FF2B5EF4-FFF2-40B4-BE49-F238E27FC236}">
                  <a16:creationId xmlns:a16="http://schemas.microsoft.com/office/drawing/2014/main" id="{E0662C84-26C8-C143-AA2F-E33A866FB6EB}"/>
                </a:ext>
              </a:extLst>
            </p:cNvPr>
            <p:cNvCxnSpPr/>
            <p:nvPr/>
          </p:nvCxnSpPr>
          <p:spPr bwMode="auto">
            <a:xfrm>
              <a:off x="5652000" y="1044000"/>
              <a:ext cx="0" cy="972000"/>
            </a:xfrm>
            <a:prstGeom prst="line">
              <a:avLst/>
            </a:prstGeom>
            <a:solidFill>
              <a:schemeClr val="accent1"/>
            </a:solidFill>
            <a:ln w="25400" cap="flat" cmpd="sng" algn="ctr">
              <a:solidFill>
                <a:schemeClr val="tx1"/>
              </a:solidFill>
              <a:prstDash val="dash"/>
              <a:round/>
              <a:headEnd type="none" w="med" len="med"/>
              <a:tailEnd type="none" w="med" len="med"/>
            </a:ln>
            <a:effectLst/>
          </p:spPr>
        </p:cxnSp>
        <p:sp>
          <p:nvSpPr>
            <p:cNvPr id="8" name="Right Arrow 7">
              <a:extLst>
                <a:ext uri="{FF2B5EF4-FFF2-40B4-BE49-F238E27FC236}">
                  <a16:creationId xmlns:a16="http://schemas.microsoft.com/office/drawing/2014/main" id="{A5BCCA67-18F0-964B-9D16-245B3678382B}"/>
                </a:ext>
              </a:extLst>
            </p:cNvPr>
            <p:cNvSpPr/>
            <p:nvPr/>
          </p:nvSpPr>
          <p:spPr bwMode="auto">
            <a:xfrm>
              <a:off x="5652000" y="1260000"/>
              <a:ext cx="1080000" cy="540000"/>
            </a:xfrm>
            <a:prstGeom prst="rightArrow">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mn-lt"/>
                </a:rPr>
                <a:t>digital</a:t>
              </a:r>
            </a:p>
          </p:txBody>
        </p:sp>
        <p:sp>
          <p:nvSpPr>
            <p:cNvPr id="12" name="Left Arrow 11">
              <a:extLst>
                <a:ext uri="{FF2B5EF4-FFF2-40B4-BE49-F238E27FC236}">
                  <a16:creationId xmlns:a16="http://schemas.microsoft.com/office/drawing/2014/main" id="{4DDCBD3D-9CFD-AB48-BD66-197366A42D2E}"/>
                </a:ext>
              </a:extLst>
            </p:cNvPr>
            <p:cNvSpPr/>
            <p:nvPr/>
          </p:nvSpPr>
          <p:spPr bwMode="auto">
            <a:xfrm>
              <a:off x="4572000" y="1260000"/>
              <a:ext cx="1080000" cy="540000"/>
            </a:xfrm>
            <a:prstGeom prst="leftArrow">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400" b="1" dirty="0">
                  <a:latin typeface="+mn-lt"/>
                </a:rPr>
                <a:t>analog</a:t>
              </a:r>
              <a:endParaRPr kumimoji="0" lang="en-US" sz="1400" b="1" i="0" u="none" strike="noStrike" cap="none" normalizeH="0" baseline="0" dirty="0">
                <a:ln>
                  <a:noFill/>
                </a:ln>
                <a:solidFill>
                  <a:schemeClr val="tx1"/>
                </a:solidFill>
                <a:effectLst/>
                <a:latin typeface="+mn-lt"/>
              </a:endParaRPr>
            </a:p>
          </p:txBody>
        </p:sp>
      </p:grpSp>
      <p:sp>
        <p:nvSpPr>
          <p:cNvPr id="53" name="TextBox 52">
            <a:extLst>
              <a:ext uri="{FF2B5EF4-FFF2-40B4-BE49-F238E27FC236}">
                <a16:creationId xmlns:a16="http://schemas.microsoft.com/office/drawing/2014/main" id="{D5AD94D7-5714-1C44-AE18-6106458108D2}"/>
              </a:ext>
            </a:extLst>
          </p:cNvPr>
          <p:cNvSpPr txBox="1"/>
          <p:nvPr/>
        </p:nvSpPr>
        <p:spPr>
          <a:xfrm>
            <a:off x="2526828" y="2578467"/>
            <a:ext cx="314510" cy="307777"/>
          </a:xfrm>
          <a:prstGeom prst="rect">
            <a:avLst/>
          </a:prstGeom>
          <a:noFill/>
        </p:spPr>
        <p:txBody>
          <a:bodyPr wrap="none" rtlCol="0">
            <a:spAutoFit/>
          </a:bodyPr>
          <a:lstStyle/>
          <a:p>
            <a:r>
              <a:rPr lang="en-US" sz="1400" b="1" dirty="0">
                <a:solidFill>
                  <a:srgbClr val="0070C0"/>
                </a:solidFill>
              </a:rPr>
              <a:t>A</a:t>
            </a:r>
          </a:p>
        </p:txBody>
      </p:sp>
      <p:sp>
        <p:nvSpPr>
          <p:cNvPr id="57" name="TextBox 56">
            <a:extLst>
              <a:ext uri="{FF2B5EF4-FFF2-40B4-BE49-F238E27FC236}">
                <a16:creationId xmlns:a16="http://schemas.microsoft.com/office/drawing/2014/main" id="{7438D0F2-AA30-F742-A29C-B1ABC5B58CFB}"/>
              </a:ext>
            </a:extLst>
          </p:cNvPr>
          <p:cNvSpPr txBox="1"/>
          <p:nvPr/>
        </p:nvSpPr>
        <p:spPr>
          <a:xfrm>
            <a:off x="2517276" y="4340127"/>
            <a:ext cx="314510" cy="307777"/>
          </a:xfrm>
          <a:prstGeom prst="rect">
            <a:avLst/>
          </a:prstGeom>
          <a:noFill/>
        </p:spPr>
        <p:txBody>
          <a:bodyPr wrap="none" rtlCol="0">
            <a:spAutoFit/>
          </a:bodyPr>
          <a:lstStyle/>
          <a:p>
            <a:r>
              <a:rPr lang="en-US" sz="1400" b="1" dirty="0">
                <a:solidFill>
                  <a:srgbClr val="008000"/>
                </a:solidFill>
              </a:rPr>
              <a:t>B</a:t>
            </a:r>
          </a:p>
        </p:txBody>
      </p:sp>
      <p:grpSp>
        <p:nvGrpSpPr>
          <p:cNvPr id="33" name="Group 32">
            <a:extLst>
              <a:ext uri="{FF2B5EF4-FFF2-40B4-BE49-F238E27FC236}">
                <a16:creationId xmlns:a16="http://schemas.microsoft.com/office/drawing/2014/main" id="{8A7BC643-5E32-614B-B9D0-AD19E97636BB}"/>
              </a:ext>
            </a:extLst>
          </p:cNvPr>
          <p:cNvGrpSpPr/>
          <p:nvPr/>
        </p:nvGrpSpPr>
        <p:grpSpPr>
          <a:xfrm>
            <a:off x="324000" y="1009287"/>
            <a:ext cx="690773" cy="5256873"/>
            <a:chOff x="324000" y="1009287"/>
            <a:chExt cx="690773" cy="5256873"/>
          </a:xfrm>
        </p:grpSpPr>
        <p:pic>
          <p:nvPicPr>
            <p:cNvPr id="58" name="Picture 57">
              <a:extLst>
                <a:ext uri="{FF2B5EF4-FFF2-40B4-BE49-F238E27FC236}">
                  <a16:creationId xmlns:a16="http://schemas.microsoft.com/office/drawing/2014/main" id="{4B9B2A81-D92A-6E49-B7AD-6BD14E77C38F}"/>
                </a:ext>
              </a:extLst>
            </p:cNvPr>
            <p:cNvPicPr>
              <a:picLocks noChangeAspect="1"/>
            </p:cNvPicPr>
            <p:nvPr/>
          </p:nvPicPr>
          <p:blipFill rotWithShape="1">
            <a:blip r:embed="rId3">
              <a:extLst>
                <a:ext uri="{28A0092B-C50C-407E-A947-70E740481C1C}">
                  <a14:useLocalDpi xmlns:a14="http://schemas.microsoft.com/office/drawing/2010/main" val="0"/>
                </a:ext>
              </a:extLst>
            </a:blip>
            <a:srcRect r="72773"/>
            <a:stretch/>
          </p:blipFill>
          <p:spPr>
            <a:xfrm>
              <a:off x="324000" y="1009287"/>
              <a:ext cx="690773" cy="1800000"/>
            </a:xfrm>
            <a:prstGeom prst="rect">
              <a:avLst/>
            </a:prstGeom>
          </p:spPr>
        </p:pic>
        <p:pic>
          <p:nvPicPr>
            <p:cNvPr id="59" name="Picture 58">
              <a:extLst>
                <a:ext uri="{FF2B5EF4-FFF2-40B4-BE49-F238E27FC236}">
                  <a16:creationId xmlns:a16="http://schemas.microsoft.com/office/drawing/2014/main" id="{8F76E4DA-1747-0646-BE72-846FABC84616}"/>
                </a:ext>
              </a:extLst>
            </p:cNvPr>
            <p:cNvPicPr>
              <a:picLocks noChangeAspect="1"/>
            </p:cNvPicPr>
            <p:nvPr/>
          </p:nvPicPr>
          <p:blipFill rotWithShape="1">
            <a:blip r:embed="rId2">
              <a:extLst>
                <a:ext uri="{28A0092B-C50C-407E-A947-70E740481C1C}">
                  <a14:useLocalDpi xmlns:a14="http://schemas.microsoft.com/office/drawing/2010/main" val="0"/>
                </a:ext>
              </a:extLst>
            </a:blip>
            <a:srcRect r="73294" b="3880"/>
            <a:stretch/>
          </p:blipFill>
          <p:spPr>
            <a:xfrm>
              <a:off x="324000" y="4536000"/>
              <a:ext cx="677555" cy="1730160"/>
            </a:xfrm>
            <a:prstGeom prst="rect">
              <a:avLst/>
            </a:prstGeom>
          </p:spPr>
        </p:pic>
      </p:grpSp>
      <p:grpSp>
        <p:nvGrpSpPr>
          <p:cNvPr id="3" name="Group 2">
            <a:extLst>
              <a:ext uri="{FF2B5EF4-FFF2-40B4-BE49-F238E27FC236}">
                <a16:creationId xmlns:a16="http://schemas.microsoft.com/office/drawing/2014/main" id="{C833EBD1-1EDB-9B47-B12A-CF1EA48F4060}"/>
              </a:ext>
            </a:extLst>
          </p:cNvPr>
          <p:cNvGrpSpPr/>
          <p:nvPr/>
        </p:nvGrpSpPr>
        <p:grpSpPr>
          <a:xfrm>
            <a:off x="863999" y="1280061"/>
            <a:ext cx="3784880" cy="4813482"/>
            <a:chOff x="864000" y="1203992"/>
            <a:chExt cx="3784880" cy="4813482"/>
          </a:xfrm>
        </p:grpSpPr>
        <p:grpSp>
          <p:nvGrpSpPr>
            <p:cNvPr id="20" name="Group 19">
              <a:extLst>
                <a:ext uri="{FF2B5EF4-FFF2-40B4-BE49-F238E27FC236}">
                  <a16:creationId xmlns:a16="http://schemas.microsoft.com/office/drawing/2014/main" id="{02C19226-569C-5045-855C-4D66682B95BD}"/>
                </a:ext>
              </a:extLst>
            </p:cNvPr>
            <p:cNvGrpSpPr/>
            <p:nvPr/>
          </p:nvGrpSpPr>
          <p:grpSpPr>
            <a:xfrm>
              <a:off x="864000" y="1203992"/>
              <a:ext cx="3758698" cy="1041349"/>
              <a:chOff x="864000" y="1203992"/>
              <a:chExt cx="3758698" cy="1041349"/>
            </a:xfrm>
          </p:grpSpPr>
          <p:cxnSp>
            <p:nvCxnSpPr>
              <p:cNvPr id="50" name="Straight Connector 49">
                <a:extLst>
                  <a:ext uri="{FF2B5EF4-FFF2-40B4-BE49-F238E27FC236}">
                    <a16:creationId xmlns:a16="http://schemas.microsoft.com/office/drawing/2014/main" id="{23B39B34-D34F-9645-98AA-797F26A06F98}"/>
                  </a:ext>
                </a:extLst>
              </p:cNvPr>
              <p:cNvCxnSpPr/>
              <p:nvPr/>
            </p:nvCxnSpPr>
            <p:spPr bwMode="auto">
              <a:xfrm>
                <a:off x="864001" y="1212731"/>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p:cxnSp>
            <p:nvCxnSpPr>
              <p:cNvPr id="51" name="Straight Connector 50">
                <a:extLst>
                  <a:ext uri="{FF2B5EF4-FFF2-40B4-BE49-F238E27FC236}">
                    <a16:creationId xmlns:a16="http://schemas.microsoft.com/office/drawing/2014/main" id="{7BD3EE9E-B97E-4646-B53F-C080111684ED}"/>
                  </a:ext>
                </a:extLst>
              </p:cNvPr>
              <p:cNvCxnSpPr/>
              <p:nvPr/>
            </p:nvCxnSpPr>
            <p:spPr bwMode="auto">
              <a:xfrm>
                <a:off x="864000" y="2162376"/>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4C4AD4B2-69E7-2449-9313-FBC396FD8DCD}"/>
                      </a:ext>
                    </a:extLst>
                  </p:cNvPr>
                  <p:cNvSpPr txBox="1"/>
                  <p:nvPr/>
                </p:nvSpPr>
                <p:spPr>
                  <a:xfrm>
                    <a:off x="2932812" y="1253979"/>
                    <a:ext cx="1689886" cy="991362"/>
                  </a:xfrm>
                  <a:prstGeom prst="rect">
                    <a:avLst/>
                  </a:prstGeom>
                  <a:noFill/>
                </p:spPr>
                <p:txBody>
                  <a:bodyPr wrap="none" rtlCol="0">
                    <a:spAutoFit/>
                  </a:bodyPr>
                  <a:lstStyle/>
                  <a:p>
                    <a:r>
                      <a:rPr lang="en-US" sz="1200" b="1" dirty="0">
                        <a:solidFill>
                          <a:schemeClr val="bg1">
                            <a:lumMod val="50000"/>
                          </a:schemeClr>
                        </a:solidFill>
                      </a:rPr>
                      <a:t>large common mode</a:t>
                    </a:r>
                  </a:p>
                  <a:p>
                    <a:pPr/>
                    <a:r>
                      <a:rPr lang="en-US" sz="1200" b="1" dirty="0">
                        <a:solidFill>
                          <a:schemeClr val="bg1">
                            <a:lumMod val="50000"/>
                          </a:schemeClr>
                        </a:solidFill>
                      </a:rPr>
                      <a:t>signal contents</a:t>
                    </a:r>
                    <a:br>
                      <a:rPr lang="en-US" sz="1200" b="1" dirty="0">
                        <a:solidFill>
                          <a:schemeClr val="bg1">
                            <a:lumMod val="50000"/>
                          </a:schemeClr>
                        </a:solidFill>
                      </a:rPr>
                    </a:br>
                    <a14:m>
                      <m:oMathPara xmlns:m="http://schemas.openxmlformats.org/officeDocument/2006/math">
                        <m:oMathParaPr>
                          <m:jc m:val="centerGroup"/>
                        </m:oMathParaPr>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𝒃𝒆𝒂𝒎</m:t>
                          </m:r>
                          <m:r>
                            <a:rPr lang="en-US" sz="1200" b="1" i="1" smtClean="0">
                              <a:solidFill>
                                <a:schemeClr val="bg1">
                                  <a:lumMod val="50000"/>
                                </a:schemeClr>
                              </a:solidFill>
                              <a:latin typeface="Cambria Math" panose="02040503050406030204" pitchFamily="18" charset="0"/>
                              <a:ea typeface="Cambria Math" panose="02040503050406030204" pitchFamily="18" charset="0"/>
                            </a:rPr>
                            <m:t> </m:t>
                          </m:r>
                          <m:r>
                            <a:rPr lang="en-US" sz="1200" b="1" i="1" smtClean="0">
                              <a:solidFill>
                                <a:schemeClr val="bg1">
                                  <a:lumMod val="50000"/>
                                </a:schemeClr>
                              </a:solidFill>
                              <a:latin typeface="Cambria Math" panose="02040503050406030204" pitchFamily="18" charset="0"/>
                              <a:ea typeface="Cambria Math" panose="02040503050406030204" pitchFamily="18" charset="0"/>
                            </a:rPr>
                            <m:t>𝒊𝒏𝒕</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oMath>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      </m:t>
                          </m:r>
                          <m:f>
                            <m:fPr>
                              <m:ctrlPr>
                                <a:rPr lang="en-US" sz="1200" b="1" i="1" smtClean="0">
                                  <a:solidFill>
                                    <a:schemeClr val="bg1">
                                      <a:lumMod val="50000"/>
                                    </a:schemeClr>
                                  </a:solidFill>
                                  <a:latin typeface="Cambria Math" panose="02040503050406030204" pitchFamily="18" charset="0"/>
                                  <a:ea typeface="Cambria Math" panose="02040503050406030204" pitchFamily="18" charset="0"/>
                                </a:rPr>
                              </m:ctrlPr>
                            </m:fPr>
                            <m:num>
                              <m:r>
                                <a:rPr lang="en-US" sz="1200" b="1" i="1" smtClean="0">
                                  <a:solidFill>
                                    <a:schemeClr val="bg1">
                                      <a:lumMod val="50000"/>
                                    </a:schemeClr>
                                  </a:solidFill>
                                  <a:latin typeface="Cambria Math" panose="02040503050406030204" pitchFamily="18" charset="0"/>
                                  <a:ea typeface="Cambria Math" panose="02040503050406030204" pitchFamily="18" charset="0"/>
                                </a:rPr>
                                <m:t>𝑨</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𝑩</m:t>
                              </m:r>
                            </m:num>
                            <m:den>
                              <m:r>
                                <a:rPr lang="en-US" sz="1200" b="1" i="1" smtClean="0">
                                  <a:solidFill>
                                    <a:schemeClr val="bg1">
                                      <a:lumMod val="50000"/>
                                    </a:schemeClr>
                                  </a:solidFill>
                                  <a:latin typeface="Cambria Math" panose="02040503050406030204" pitchFamily="18" charset="0"/>
                                  <a:ea typeface="Cambria Math" panose="02040503050406030204" pitchFamily="18" charset="0"/>
                                </a:rPr>
                                <m:t>𝟐</m:t>
                              </m:r>
                            </m:den>
                          </m:f>
                        </m:oMath>
                      </m:oMathPara>
                    </a14:m>
                    <a:endParaRPr lang="en-US" sz="1200" b="1" dirty="0">
                      <a:solidFill>
                        <a:schemeClr val="bg1">
                          <a:lumMod val="50000"/>
                        </a:schemeClr>
                      </a:solidFill>
                      <a:ea typeface="Cambria Math" panose="02040503050406030204" pitchFamily="18" charset="0"/>
                    </a:endParaRPr>
                  </a:p>
                </p:txBody>
              </p:sp>
            </mc:Choice>
            <mc:Fallback xmlns="">
              <p:sp>
                <p:nvSpPr>
                  <p:cNvPr id="52" name="TextBox 51">
                    <a:extLst>
                      <a:ext uri="{FF2B5EF4-FFF2-40B4-BE49-F238E27FC236}">
                        <a16:creationId xmlns:a16="http://schemas.microsoft.com/office/drawing/2014/main" id="{4C4AD4B2-69E7-2449-9313-FBC396FD8DCD}"/>
                      </a:ext>
                    </a:extLst>
                  </p:cNvPr>
                  <p:cNvSpPr txBox="1">
                    <a:spLocks noRot="1" noChangeAspect="1" noMove="1" noResize="1" noEditPoints="1" noAdjustHandles="1" noChangeArrowheads="1" noChangeShapeType="1" noTextEdit="1"/>
                  </p:cNvSpPr>
                  <p:nvPr/>
                </p:nvSpPr>
                <p:spPr>
                  <a:xfrm>
                    <a:off x="2932812" y="1253979"/>
                    <a:ext cx="1689886" cy="991362"/>
                  </a:xfrm>
                  <a:prstGeom prst="rect">
                    <a:avLst/>
                  </a:prstGeom>
                  <a:blipFill>
                    <a:blip r:embed="rId4"/>
                    <a:stretch>
                      <a:fillRect/>
                    </a:stretch>
                  </a:blipFill>
                </p:spPr>
                <p:txBody>
                  <a:bodyPr/>
                  <a:lstStyle/>
                  <a:p>
                    <a:r>
                      <a:rPr lang="en-US">
                        <a:noFill/>
                      </a:rPr>
                      <a:t> </a:t>
                    </a:r>
                  </a:p>
                </p:txBody>
              </p:sp>
            </mc:Fallback>
          </mc:AlternateContent>
          <p:cxnSp>
            <p:nvCxnSpPr>
              <p:cNvPr id="60" name="Straight Arrow Connector 59">
                <a:extLst>
                  <a:ext uri="{FF2B5EF4-FFF2-40B4-BE49-F238E27FC236}">
                    <a16:creationId xmlns:a16="http://schemas.microsoft.com/office/drawing/2014/main" id="{55F41A3B-22CE-F847-B2DE-EAEA0B8B10E0}"/>
                  </a:ext>
                </a:extLst>
              </p:cNvPr>
              <p:cNvCxnSpPr>
                <a:cxnSpLocks/>
              </p:cNvCxnSpPr>
              <p:nvPr/>
            </p:nvCxnSpPr>
            <p:spPr bwMode="auto">
              <a:xfrm>
                <a:off x="2916000" y="1203992"/>
                <a:ext cx="0" cy="958384"/>
              </a:xfrm>
              <a:prstGeom prst="straightConnector1">
                <a:avLst/>
              </a:prstGeom>
              <a:solidFill>
                <a:schemeClr val="accent1"/>
              </a:solidFill>
              <a:ln w="15875" cap="flat" cmpd="sng" algn="ctr">
                <a:solidFill>
                  <a:schemeClr val="bg1">
                    <a:lumMod val="50000"/>
                  </a:schemeClr>
                </a:solidFill>
                <a:prstDash val="solid"/>
                <a:round/>
                <a:headEnd type="triangle"/>
                <a:tailEnd type="triangle"/>
              </a:ln>
              <a:effectLst/>
            </p:spPr>
          </p:cxnSp>
        </p:grpSp>
        <p:grpSp>
          <p:nvGrpSpPr>
            <p:cNvPr id="62" name="Group 61">
              <a:extLst>
                <a:ext uri="{FF2B5EF4-FFF2-40B4-BE49-F238E27FC236}">
                  <a16:creationId xmlns:a16="http://schemas.microsoft.com/office/drawing/2014/main" id="{77563205-5016-9C40-8CE8-6CDBC9261826}"/>
                </a:ext>
              </a:extLst>
            </p:cNvPr>
            <p:cNvGrpSpPr/>
            <p:nvPr/>
          </p:nvGrpSpPr>
          <p:grpSpPr>
            <a:xfrm>
              <a:off x="864000" y="4749513"/>
              <a:ext cx="3784880" cy="1267961"/>
              <a:chOff x="864000" y="1278319"/>
              <a:chExt cx="3784880" cy="1267961"/>
            </a:xfrm>
          </p:grpSpPr>
          <p:cxnSp>
            <p:nvCxnSpPr>
              <p:cNvPr id="63" name="Straight Connector 62">
                <a:extLst>
                  <a:ext uri="{FF2B5EF4-FFF2-40B4-BE49-F238E27FC236}">
                    <a16:creationId xmlns:a16="http://schemas.microsoft.com/office/drawing/2014/main" id="{2DDC0339-7C5C-6045-98CB-0061D4201B30}"/>
                  </a:ext>
                </a:extLst>
              </p:cNvPr>
              <p:cNvCxnSpPr/>
              <p:nvPr/>
            </p:nvCxnSpPr>
            <p:spPr bwMode="auto">
              <a:xfrm>
                <a:off x="864000" y="1278320"/>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p:cxnSp>
            <p:nvCxnSpPr>
              <p:cNvPr id="66" name="Straight Connector 65">
                <a:extLst>
                  <a:ext uri="{FF2B5EF4-FFF2-40B4-BE49-F238E27FC236}">
                    <a16:creationId xmlns:a16="http://schemas.microsoft.com/office/drawing/2014/main" id="{1A62E04C-54E7-9D4E-B714-470F9BA1ECE6}"/>
                  </a:ext>
                </a:extLst>
              </p:cNvPr>
              <p:cNvCxnSpPr/>
              <p:nvPr/>
            </p:nvCxnSpPr>
            <p:spPr bwMode="auto">
              <a:xfrm>
                <a:off x="864000" y="2194737"/>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mc:AlternateContent xmlns:mc="http://schemas.openxmlformats.org/markup-compatibility/2006">
            <mc:Choice xmlns:a14="http://schemas.microsoft.com/office/drawing/2010/main" Requires="a14">
              <p:sp>
                <p:nvSpPr>
                  <p:cNvPr id="67" name="TextBox 66">
                    <a:extLst>
                      <a:ext uri="{FF2B5EF4-FFF2-40B4-BE49-F238E27FC236}">
                        <a16:creationId xmlns:a16="http://schemas.microsoft.com/office/drawing/2014/main" id="{27029DB4-9851-B343-9C6F-0AD1DBE61905}"/>
                      </a:ext>
                    </a:extLst>
                  </p:cNvPr>
                  <p:cNvSpPr txBox="1"/>
                  <p:nvPr/>
                </p:nvSpPr>
                <p:spPr>
                  <a:xfrm>
                    <a:off x="2958994" y="1554918"/>
                    <a:ext cx="1689886" cy="991362"/>
                  </a:xfrm>
                  <a:prstGeom prst="rect">
                    <a:avLst/>
                  </a:prstGeom>
                  <a:noFill/>
                </p:spPr>
                <p:txBody>
                  <a:bodyPr wrap="none" rtlCol="0">
                    <a:spAutoFit/>
                  </a:bodyPr>
                  <a:lstStyle/>
                  <a:p>
                    <a:r>
                      <a:rPr lang="en-US" sz="1200" b="1" dirty="0">
                        <a:solidFill>
                          <a:schemeClr val="bg1">
                            <a:lumMod val="50000"/>
                          </a:schemeClr>
                        </a:solidFill>
                      </a:rPr>
                      <a:t>large common mode</a:t>
                    </a:r>
                  </a:p>
                  <a:p>
                    <a:pPr/>
                    <a:r>
                      <a:rPr lang="en-US" sz="1200" b="1" dirty="0">
                        <a:solidFill>
                          <a:schemeClr val="bg1">
                            <a:lumMod val="50000"/>
                          </a:schemeClr>
                        </a:solidFill>
                      </a:rPr>
                      <a:t>signal contents</a:t>
                    </a:r>
                    <a:br>
                      <a:rPr lang="en-US" sz="1200" b="1" dirty="0">
                        <a:solidFill>
                          <a:schemeClr val="bg1">
                            <a:lumMod val="50000"/>
                          </a:schemeClr>
                        </a:solidFill>
                      </a:rPr>
                    </a:br>
                    <a14:m>
                      <m:oMathPara xmlns:m="http://schemas.openxmlformats.org/officeDocument/2006/math">
                        <m:oMathParaPr>
                          <m:jc m:val="centerGroup"/>
                        </m:oMathParaPr>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𝒃𝒆𝒂𝒎</m:t>
                          </m:r>
                          <m:r>
                            <a:rPr lang="en-US" sz="1200" b="1" i="1" smtClean="0">
                              <a:solidFill>
                                <a:schemeClr val="bg1">
                                  <a:lumMod val="50000"/>
                                </a:schemeClr>
                              </a:solidFill>
                              <a:latin typeface="Cambria Math" panose="02040503050406030204" pitchFamily="18" charset="0"/>
                              <a:ea typeface="Cambria Math" panose="02040503050406030204" pitchFamily="18" charset="0"/>
                            </a:rPr>
                            <m:t> </m:t>
                          </m:r>
                          <m:r>
                            <a:rPr lang="en-US" sz="1200" b="1" i="1" smtClean="0">
                              <a:solidFill>
                                <a:schemeClr val="bg1">
                                  <a:lumMod val="50000"/>
                                </a:schemeClr>
                              </a:solidFill>
                              <a:latin typeface="Cambria Math" panose="02040503050406030204" pitchFamily="18" charset="0"/>
                              <a:ea typeface="Cambria Math" panose="02040503050406030204" pitchFamily="18" charset="0"/>
                            </a:rPr>
                            <m:t>𝒊𝒏𝒕</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oMath>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      </m:t>
                          </m:r>
                          <m:f>
                            <m:fPr>
                              <m:ctrlPr>
                                <a:rPr lang="en-US" sz="1200" b="1" i="1" smtClean="0">
                                  <a:solidFill>
                                    <a:schemeClr val="bg1">
                                      <a:lumMod val="50000"/>
                                    </a:schemeClr>
                                  </a:solidFill>
                                  <a:latin typeface="Cambria Math" panose="02040503050406030204" pitchFamily="18" charset="0"/>
                                  <a:ea typeface="Cambria Math" panose="02040503050406030204" pitchFamily="18" charset="0"/>
                                </a:rPr>
                              </m:ctrlPr>
                            </m:fPr>
                            <m:num>
                              <m:r>
                                <a:rPr lang="en-US" sz="1200" b="1" i="1" smtClean="0">
                                  <a:solidFill>
                                    <a:schemeClr val="bg1">
                                      <a:lumMod val="50000"/>
                                    </a:schemeClr>
                                  </a:solidFill>
                                  <a:latin typeface="Cambria Math" panose="02040503050406030204" pitchFamily="18" charset="0"/>
                                  <a:ea typeface="Cambria Math" panose="02040503050406030204" pitchFamily="18" charset="0"/>
                                </a:rPr>
                                <m:t>𝑨</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𝑩</m:t>
                              </m:r>
                            </m:num>
                            <m:den>
                              <m:r>
                                <a:rPr lang="en-US" sz="1200" b="1" i="1" smtClean="0">
                                  <a:solidFill>
                                    <a:schemeClr val="bg1">
                                      <a:lumMod val="50000"/>
                                    </a:schemeClr>
                                  </a:solidFill>
                                  <a:latin typeface="Cambria Math" panose="02040503050406030204" pitchFamily="18" charset="0"/>
                                  <a:ea typeface="Cambria Math" panose="02040503050406030204" pitchFamily="18" charset="0"/>
                                </a:rPr>
                                <m:t>𝟐</m:t>
                              </m:r>
                            </m:den>
                          </m:f>
                        </m:oMath>
                      </m:oMathPara>
                    </a14:m>
                    <a:endParaRPr lang="en-US" sz="1200" b="1" dirty="0">
                      <a:solidFill>
                        <a:schemeClr val="bg1">
                          <a:lumMod val="50000"/>
                        </a:schemeClr>
                      </a:solidFill>
                      <a:ea typeface="Cambria Math" panose="02040503050406030204" pitchFamily="18" charset="0"/>
                    </a:endParaRPr>
                  </a:p>
                </p:txBody>
              </p:sp>
            </mc:Choice>
            <mc:Fallback>
              <p:sp>
                <p:nvSpPr>
                  <p:cNvPr id="67" name="TextBox 66">
                    <a:extLst>
                      <a:ext uri="{FF2B5EF4-FFF2-40B4-BE49-F238E27FC236}">
                        <a16:creationId xmlns:a16="http://schemas.microsoft.com/office/drawing/2014/main" id="{27029DB4-9851-B343-9C6F-0AD1DBE61905}"/>
                      </a:ext>
                    </a:extLst>
                  </p:cNvPr>
                  <p:cNvSpPr txBox="1">
                    <a:spLocks noRot="1" noChangeAspect="1" noMove="1" noResize="1" noEditPoints="1" noAdjustHandles="1" noChangeArrowheads="1" noChangeShapeType="1" noTextEdit="1"/>
                  </p:cNvSpPr>
                  <p:nvPr/>
                </p:nvSpPr>
                <p:spPr>
                  <a:xfrm>
                    <a:off x="2958994" y="1554918"/>
                    <a:ext cx="1689886" cy="991362"/>
                  </a:xfrm>
                  <a:prstGeom prst="rect">
                    <a:avLst/>
                  </a:prstGeom>
                  <a:blipFill>
                    <a:blip r:embed="rId7"/>
                    <a:stretch>
                      <a:fillRect/>
                    </a:stretch>
                  </a:blipFill>
                </p:spPr>
                <p:txBody>
                  <a:bodyPr/>
                  <a:lstStyle/>
                  <a:p>
                    <a:r>
                      <a:rPr lang="en-US">
                        <a:noFill/>
                      </a:rPr>
                      <a:t> </a:t>
                    </a:r>
                  </a:p>
                </p:txBody>
              </p:sp>
            </mc:Fallback>
          </mc:AlternateContent>
          <p:cxnSp>
            <p:nvCxnSpPr>
              <p:cNvPr id="69" name="Straight Arrow Connector 68">
                <a:extLst>
                  <a:ext uri="{FF2B5EF4-FFF2-40B4-BE49-F238E27FC236}">
                    <a16:creationId xmlns:a16="http://schemas.microsoft.com/office/drawing/2014/main" id="{97F80494-5E8B-014B-8A6F-0E3C4E335A69}"/>
                  </a:ext>
                </a:extLst>
              </p:cNvPr>
              <p:cNvCxnSpPr>
                <a:cxnSpLocks/>
              </p:cNvCxnSpPr>
              <p:nvPr/>
            </p:nvCxnSpPr>
            <p:spPr bwMode="auto">
              <a:xfrm>
                <a:off x="2916000" y="1278319"/>
                <a:ext cx="0" cy="916418"/>
              </a:xfrm>
              <a:prstGeom prst="straightConnector1">
                <a:avLst/>
              </a:prstGeom>
              <a:solidFill>
                <a:schemeClr val="accent1"/>
              </a:solidFill>
              <a:ln w="15875" cap="flat" cmpd="sng" algn="ctr">
                <a:solidFill>
                  <a:schemeClr val="bg1">
                    <a:lumMod val="50000"/>
                  </a:schemeClr>
                </a:solidFill>
                <a:prstDash val="solid"/>
                <a:round/>
                <a:headEnd type="triangle"/>
                <a:tailEnd type="triangle"/>
              </a:ln>
              <a:effectLst/>
            </p:spPr>
          </p:cxnSp>
        </p:grpSp>
      </p:grpSp>
      <p:grpSp>
        <p:nvGrpSpPr>
          <p:cNvPr id="14" name="Group 13">
            <a:extLst>
              <a:ext uri="{FF2B5EF4-FFF2-40B4-BE49-F238E27FC236}">
                <a16:creationId xmlns:a16="http://schemas.microsoft.com/office/drawing/2014/main" id="{4BA840F2-1C7B-CC4A-BF9F-33B3A89071CF}"/>
              </a:ext>
            </a:extLst>
          </p:cNvPr>
          <p:cNvGrpSpPr/>
          <p:nvPr/>
        </p:nvGrpSpPr>
        <p:grpSpPr>
          <a:xfrm>
            <a:off x="863999" y="999060"/>
            <a:ext cx="4122272" cy="5258724"/>
            <a:chOff x="864000" y="1024638"/>
            <a:chExt cx="4122272" cy="5258724"/>
          </a:xfrm>
        </p:grpSpPr>
        <p:grpSp>
          <p:nvGrpSpPr>
            <p:cNvPr id="21" name="Group 20">
              <a:extLst>
                <a:ext uri="{FF2B5EF4-FFF2-40B4-BE49-F238E27FC236}">
                  <a16:creationId xmlns:a16="http://schemas.microsoft.com/office/drawing/2014/main" id="{152A5400-401E-894B-B347-7A918329D68B}"/>
                </a:ext>
              </a:extLst>
            </p:cNvPr>
            <p:cNvGrpSpPr/>
            <p:nvPr/>
          </p:nvGrpSpPr>
          <p:grpSpPr>
            <a:xfrm>
              <a:off x="864000" y="5292000"/>
              <a:ext cx="4122272" cy="991362"/>
              <a:chOff x="864000" y="5292000"/>
              <a:chExt cx="4122272" cy="991362"/>
            </a:xfrm>
          </p:grpSpPr>
          <p:cxnSp>
            <p:nvCxnSpPr>
              <p:cNvPr id="54" name="Straight Connector 53">
                <a:extLst>
                  <a:ext uri="{FF2B5EF4-FFF2-40B4-BE49-F238E27FC236}">
                    <a16:creationId xmlns:a16="http://schemas.microsoft.com/office/drawing/2014/main" id="{7613A562-78C7-6345-9600-E6F0ED0E43F7}"/>
                  </a:ext>
                </a:extLst>
              </p:cNvPr>
              <p:cNvCxnSpPr/>
              <p:nvPr/>
            </p:nvCxnSpPr>
            <p:spPr bwMode="auto">
              <a:xfrm>
                <a:off x="864000" y="5720473"/>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7ACED521-C529-4E43-9607-BA177DEECCC7}"/>
                      </a:ext>
                    </a:extLst>
                  </p:cNvPr>
                  <p:cNvSpPr txBox="1"/>
                  <p:nvPr/>
                </p:nvSpPr>
                <p:spPr>
                  <a:xfrm>
                    <a:off x="3177764" y="5292000"/>
                    <a:ext cx="1808508" cy="991362"/>
                  </a:xfrm>
                  <a:prstGeom prst="rect">
                    <a:avLst/>
                  </a:prstGeom>
                  <a:noFill/>
                </p:spPr>
                <p:txBody>
                  <a:bodyPr wrap="none" rtlCol="0">
                    <a:spAutoFit/>
                  </a:bodyPr>
                  <a:lstStyle/>
                  <a:p>
                    <a:r>
                      <a:rPr lang="en-US" sz="1200" b="1" dirty="0">
                        <a:solidFill>
                          <a:schemeClr val="bg1">
                            <a:lumMod val="50000"/>
                          </a:schemeClr>
                        </a:solidFill>
                      </a:rPr>
                      <a:t>small difference mode</a:t>
                    </a:r>
                  </a:p>
                  <a:p>
                    <a:pPr/>
                    <a:r>
                      <a:rPr lang="en-US" sz="1200" b="1" dirty="0">
                        <a:solidFill>
                          <a:schemeClr val="bg1">
                            <a:lumMod val="50000"/>
                          </a:schemeClr>
                        </a:solidFill>
                      </a:rPr>
                      <a:t>signal contents</a:t>
                    </a:r>
                    <a:br>
                      <a:rPr lang="en-US" sz="1200" b="1" dirty="0">
                        <a:solidFill>
                          <a:schemeClr val="bg1">
                            <a:lumMod val="50000"/>
                          </a:schemeClr>
                        </a:solidFill>
                      </a:rPr>
                    </a:br>
                    <a14:m>
                      <m:oMathPara xmlns:m="http://schemas.openxmlformats.org/officeDocument/2006/math">
                        <m:oMathParaPr>
                          <m:jc m:val="centerGroup"/>
                        </m:oMathParaPr>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𝒃𝒆𝒂𝒎</m:t>
                          </m:r>
                          <m:r>
                            <a:rPr lang="en-US" sz="1200" b="1" i="1" smtClean="0">
                              <a:solidFill>
                                <a:schemeClr val="bg1">
                                  <a:lumMod val="50000"/>
                                </a:schemeClr>
                              </a:solidFill>
                              <a:latin typeface="Cambria Math" panose="02040503050406030204" pitchFamily="18" charset="0"/>
                              <a:ea typeface="Cambria Math" panose="02040503050406030204" pitchFamily="18" charset="0"/>
                            </a:rPr>
                            <m:t> </m:t>
                          </m:r>
                          <m:r>
                            <a:rPr lang="en-US" sz="1200" b="1" i="1" smtClean="0">
                              <a:solidFill>
                                <a:schemeClr val="bg1">
                                  <a:lumMod val="50000"/>
                                </a:schemeClr>
                              </a:solidFill>
                              <a:latin typeface="Cambria Math" panose="02040503050406030204" pitchFamily="18" charset="0"/>
                              <a:ea typeface="Cambria Math" panose="02040503050406030204" pitchFamily="18" charset="0"/>
                            </a:rPr>
                            <m:t>𝒑𝒐𝒔</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oMath>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     </m:t>
                          </m:r>
                          <m:f>
                            <m:fPr>
                              <m:ctrlPr>
                                <a:rPr lang="en-US" sz="1200" b="1" i="1" smtClean="0">
                                  <a:solidFill>
                                    <a:schemeClr val="bg1">
                                      <a:lumMod val="50000"/>
                                    </a:schemeClr>
                                  </a:solidFill>
                                  <a:latin typeface="Cambria Math" panose="02040503050406030204" pitchFamily="18" charset="0"/>
                                  <a:ea typeface="Cambria Math" panose="02040503050406030204" pitchFamily="18" charset="0"/>
                                </a:rPr>
                              </m:ctrlPr>
                            </m:fPr>
                            <m:num>
                              <m:r>
                                <a:rPr lang="en-US" sz="1200" b="1" i="1" smtClean="0">
                                  <a:solidFill>
                                    <a:schemeClr val="bg1">
                                      <a:lumMod val="50000"/>
                                    </a:schemeClr>
                                  </a:solidFill>
                                  <a:latin typeface="Cambria Math" panose="02040503050406030204" pitchFamily="18" charset="0"/>
                                  <a:ea typeface="Cambria Math" panose="02040503050406030204" pitchFamily="18" charset="0"/>
                                </a:rPr>
                                <m:t>𝑨</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𝑩</m:t>
                              </m:r>
                            </m:num>
                            <m:den>
                              <m:r>
                                <a:rPr lang="en-US" sz="1200" b="1" i="1" smtClean="0">
                                  <a:solidFill>
                                    <a:schemeClr val="bg1">
                                      <a:lumMod val="50000"/>
                                    </a:schemeClr>
                                  </a:solidFill>
                                  <a:latin typeface="Cambria Math" panose="02040503050406030204" pitchFamily="18" charset="0"/>
                                  <a:ea typeface="Cambria Math" panose="02040503050406030204" pitchFamily="18" charset="0"/>
                                </a:rPr>
                                <m:t>𝟐</m:t>
                              </m:r>
                            </m:den>
                          </m:f>
                        </m:oMath>
                      </m:oMathPara>
                    </a14:m>
                    <a:endParaRPr lang="en-US" sz="1200" b="1" dirty="0">
                      <a:solidFill>
                        <a:schemeClr val="bg1">
                          <a:lumMod val="50000"/>
                        </a:schemeClr>
                      </a:solidFill>
                    </a:endParaRPr>
                  </a:p>
                </p:txBody>
              </p:sp>
            </mc:Choice>
            <mc:Fallback xmlns="">
              <p:sp>
                <p:nvSpPr>
                  <p:cNvPr id="56" name="TextBox 55">
                    <a:extLst>
                      <a:ext uri="{FF2B5EF4-FFF2-40B4-BE49-F238E27FC236}">
                        <a16:creationId xmlns:a16="http://schemas.microsoft.com/office/drawing/2014/main" id="{7ACED521-C529-4E43-9607-BA177DEECCC7}"/>
                      </a:ext>
                    </a:extLst>
                  </p:cNvPr>
                  <p:cNvSpPr txBox="1">
                    <a:spLocks noRot="1" noChangeAspect="1" noMove="1" noResize="1" noEditPoints="1" noAdjustHandles="1" noChangeArrowheads="1" noChangeShapeType="1" noTextEdit="1"/>
                  </p:cNvSpPr>
                  <p:nvPr/>
                </p:nvSpPr>
                <p:spPr>
                  <a:xfrm>
                    <a:off x="3177764" y="5292000"/>
                    <a:ext cx="1808508" cy="991362"/>
                  </a:xfrm>
                  <a:prstGeom prst="rect">
                    <a:avLst/>
                  </a:prstGeom>
                  <a:blipFill>
                    <a:blip r:embed="rId5"/>
                    <a:stretch>
                      <a:fillRect/>
                    </a:stretch>
                  </a:blipFill>
                </p:spPr>
                <p:txBody>
                  <a:bodyPr/>
                  <a:lstStyle/>
                  <a:p>
                    <a:r>
                      <a:rPr lang="en-US">
                        <a:noFill/>
                      </a:rPr>
                      <a:t> </a:t>
                    </a:r>
                  </a:p>
                </p:txBody>
              </p:sp>
            </mc:Fallback>
          </mc:AlternateContent>
          <p:cxnSp>
            <p:nvCxnSpPr>
              <p:cNvPr id="61" name="Straight Arrow Connector 60">
                <a:extLst>
                  <a:ext uri="{FF2B5EF4-FFF2-40B4-BE49-F238E27FC236}">
                    <a16:creationId xmlns:a16="http://schemas.microsoft.com/office/drawing/2014/main" id="{11408BAA-8C97-F24A-96F0-41E55BE34BCE}"/>
                  </a:ext>
                </a:extLst>
              </p:cNvPr>
              <p:cNvCxnSpPr>
                <a:cxnSpLocks/>
              </p:cNvCxnSpPr>
              <p:nvPr/>
            </p:nvCxnSpPr>
            <p:spPr bwMode="auto">
              <a:xfrm>
                <a:off x="2916000" y="5540473"/>
                <a:ext cx="0" cy="180000"/>
              </a:xfrm>
              <a:prstGeom prst="straightConnector1">
                <a:avLst/>
              </a:prstGeom>
              <a:solidFill>
                <a:schemeClr val="accent1"/>
              </a:solidFill>
              <a:ln w="15875" cap="flat" cmpd="sng" algn="ctr">
                <a:solidFill>
                  <a:schemeClr val="bg1">
                    <a:lumMod val="50000"/>
                  </a:schemeClr>
                </a:solidFill>
                <a:prstDash val="solid"/>
                <a:round/>
                <a:headEnd type="none"/>
                <a:tailEnd type="triangle"/>
              </a:ln>
              <a:effectLst/>
            </p:spPr>
          </p:cxnSp>
          <p:cxnSp>
            <p:nvCxnSpPr>
              <p:cNvPr id="64" name="Straight Arrow Connector 63">
                <a:extLst>
                  <a:ext uri="{FF2B5EF4-FFF2-40B4-BE49-F238E27FC236}">
                    <a16:creationId xmlns:a16="http://schemas.microsoft.com/office/drawing/2014/main" id="{9A0DBEFD-D339-164E-B931-FF9CE0A38688}"/>
                  </a:ext>
                </a:extLst>
              </p:cNvPr>
              <p:cNvCxnSpPr>
                <a:cxnSpLocks/>
              </p:cNvCxnSpPr>
              <p:nvPr/>
            </p:nvCxnSpPr>
            <p:spPr bwMode="auto">
              <a:xfrm>
                <a:off x="2916000" y="5821927"/>
                <a:ext cx="0" cy="180000"/>
              </a:xfrm>
              <a:prstGeom prst="straightConnector1">
                <a:avLst/>
              </a:prstGeom>
              <a:solidFill>
                <a:schemeClr val="accent1"/>
              </a:solidFill>
              <a:ln w="15875" cap="flat" cmpd="sng" algn="ctr">
                <a:solidFill>
                  <a:schemeClr val="bg1">
                    <a:lumMod val="50000"/>
                  </a:schemeClr>
                </a:solidFill>
                <a:prstDash val="solid"/>
                <a:round/>
                <a:headEnd type="triangle"/>
                <a:tailEnd type="none"/>
              </a:ln>
              <a:effectLst/>
            </p:spPr>
          </p:cxnSp>
          <p:cxnSp>
            <p:nvCxnSpPr>
              <p:cNvPr id="55" name="Straight Connector 54">
                <a:extLst>
                  <a:ext uri="{FF2B5EF4-FFF2-40B4-BE49-F238E27FC236}">
                    <a16:creationId xmlns:a16="http://schemas.microsoft.com/office/drawing/2014/main" id="{545FBBDE-B63D-204E-A61F-1F9F1F8F6DA2}"/>
                  </a:ext>
                </a:extLst>
              </p:cNvPr>
              <p:cNvCxnSpPr/>
              <p:nvPr/>
            </p:nvCxnSpPr>
            <p:spPr bwMode="auto">
              <a:xfrm>
                <a:off x="864000" y="5821927"/>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p:grpSp>
        <p:grpSp>
          <p:nvGrpSpPr>
            <p:cNvPr id="70" name="Group 69">
              <a:extLst>
                <a:ext uri="{FF2B5EF4-FFF2-40B4-BE49-F238E27FC236}">
                  <a16:creationId xmlns:a16="http://schemas.microsoft.com/office/drawing/2014/main" id="{0D4C32A3-8CF9-FD42-96E9-68A179BEBE93}"/>
                </a:ext>
              </a:extLst>
            </p:cNvPr>
            <p:cNvGrpSpPr/>
            <p:nvPr/>
          </p:nvGrpSpPr>
          <p:grpSpPr>
            <a:xfrm>
              <a:off x="864000" y="1024638"/>
              <a:ext cx="4083284" cy="991362"/>
              <a:chOff x="864000" y="5405219"/>
              <a:chExt cx="4083284" cy="991362"/>
            </a:xfrm>
          </p:grpSpPr>
          <p:cxnSp>
            <p:nvCxnSpPr>
              <p:cNvPr id="71" name="Straight Connector 70">
                <a:extLst>
                  <a:ext uri="{FF2B5EF4-FFF2-40B4-BE49-F238E27FC236}">
                    <a16:creationId xmlns:a16="http://schemas.microsoft.com/office/drawing/2014/main" id="{E0208CFC-CB17-8B4A-A32B-F018E02C3A02}"/>
                  </a:ext>
                </a:extLst>
              </p:cNvPr>
              <p:cNvCxnSpPr/>
              <p:nvPr/>
            </p:nvCxnSpPr>
            <p:spPr bwMode="auto">
              <a:xfrm>
                <a:off x="864000" y="5630159"/>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mc:AlternateContent xmlns:mc="http://schemas.openxmlformats.org/markup-compatibility/2006">
            <mc:Choice xmlns:a14="http://schemas.microsoft.com/office/drawing/2010/main" Requires="a14">
              <p:sp>
                <p:nvSpPr>
                  <p:cNvPr id="72" name="TextBox 71">
                    <a:extLst>
                      <a:ext uri="{FF2B5EF4-FFF2-40B4-BE49-F238E27FC236}">
                        <a16:creationId xmlns:a16="http://schemas.microsoft.com/office/drawing/2014/main" id="{A4ECE962-A6BD-9643-9BC9-813899D124AE}"/>
                      </a:ext>
                    </a:extLst>
                  </p:cNvPr>
                  <p:cNvSpPr txBox="1"/>
                  <p:nvPr/>
                </p:nvSpPr>
                <p:spPr>
                  <a:xfrm>
                    <a:off x="3138776" y="5405219"/>
                    <a:ext cx="1808508" cy="991362"/>
                  </a:xfrm>
                  <a:prstGeom prst="rect">
                    <a:avLst/>
                  </a:prstGeom>
                  <a:noFill/>
                </p:spPr>
                <p:txBody>
                  <a:bodyPr wrap="none" rtlCol="0">
                    <a:spAutoFit/>
                  </a:bodyPr>
                  <a:lstStyle/>
                  <a:p>
                    <a:r>
                      <a:rPr lang="en-US" sz="1200" b="1" dirty="0">
                        <a:solidFill>
                          <a:schemeClr val="bg1">
                            <a:lumMod val="50000"/>
                          </a:schemeClr>
                        </a:solidFill>
                      </a:rPr>
                      <a:t>small difference mode</a:t>
                    </a:r>
                  </a:p>
                  <a:p>
                    <a:pPr/>
                    <a:r>
                      <a:rPr lang="en-US" sz="1200" b="1" dirty="0">
                        <a:solidFill>
                          <a:schemeClr val="bg1">
                            <a:lumMod val="50000"/>
                          </a:schemeClr>
                        </a:solidFill>
                      </a:rPr>
                      <a:t>signal contents</a:t>
                    </a:r>
                    <a:br>
                      <a:rPr lang="en-US" sz="1200" b="1" dirty="0">
                        <a:solidFill>
                          <a:schemeClr val="bg1">
                            <a:lumMod val="50000"/>
                          </a:schemeClr>
                        </a:solidFill>
                      </a:rPr>
                    </a:br>
                    <a14:m>
                      <m:oMathPara xmlns:m="http://schemas.openxmlformats.org/officeDocument/2006/math">
                        <m:oMathParaPr>
                          <m:jc m:val="centerGroup"/>
                        </m:oMathParaPr>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𝒃𝒆𝒂𝒎</m:t>
                          </m:r>
                          <m:r>
                            <a:rPr lang="en-US" sz="1200" b="1" i="1" smtClean="0">
                              <a:solidFill>
                                <a:schemeClr val="bg1">
                                  <a:lumMod val="50000"/>
                                </a:schemeClr>
                              </a:solidFill>
                              <a:latin typeface="Cambria Math" panose="02040503050406030204" pitchFamily="18" charset="0"/>
                              <a:ea typeface="Cambria Math" panose="02040503050406030204" pitchFamily="18" charset="0"/>
                            </a:rPr>
                            <m:t> </m:t>
                          </m:r>
                          <m:r>
                            <a:rPr lang="en-US" sz="1200" b="1" i="1" smtClean="0">
                              <a:solidFill>
                                <a:schemeClr val="bg1">
                                  <a:lumMod val="50000"/>
                                </a:schemeClr>
                              </a:solidFill>
                              <a:latin typeface="Cambria Math" panose="02040503050406030204" pitchFamily="18" charset="0"/>
                              <a:ea typeface="Cambria Math" panose="02040503050406030204" pitchFamily="18" charset="0"/>
                            </a:rPr>
                            <m:t>𝒑𝒐𝒔</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oMath>
                        <m:oMath xmlns:m="http://schemas.openxmlformats.org/officeDocument/2006/math">
                          <m:r>
                            <a:rPr lang="en-US" sz="1200" b="1" i="1" smtClean="0">
                              <a:solidFill>
                                <a:schemeClr val="bg1">
                                  <a:lumMod val="50000"/>
                                </a:schemeClr>
                              </a:solidFill>
                              <a:latin typeface="Cambria Math" panose="02040503050406030204" pitchFamily="18" charset="0"/>
                              <a:ea typeface="Cambria Math" panose="02040503050406030204" pitchFamily="18" charset="0"/>
                            </a:rPr>
                            <m:t>     </m:t>
                          </m:r>
                          <m:f>
                            <m:fPr>
                              <m:ctrlPr>
                                <a:rPr lang="en-US" sz="1200" b="1" i="1" smtClean="0">
                                  <a:solidFill>
                                    <a:schemeClr val="bg1">
                                      <a:lumMod val="50000"/>
                                    </a:schemeClr>
                                  </a:solidFill>
                                  <a:latin typeface="Cambria Math" panose="02040503050406030204" pitchFamily="18" charset="0"/>
                                  <a:ea typeface="Cambria Math" panose="02040503050406030204" pitchFamily="18" charset="0"/>
                                </a:rPr>
                              </m:ctrlPr>
                            </m:fPr>
                            <m:num>
                              <m:r>
                                <a:rPr lang="en-US" sz="1200" b="1" i="1" smtClean="0">
                                  <a:solidFill>
                                    <a:schemeClr val="bg1">
                                      <a:lumMod val="50000"/>
                                    </a:schemeClr>
                                  </a:solidFill>
                                  <a:latin typeface="Cambria Math" panose="02040503050406030204" pitchFamily="18" charset="0"/>
                                  <a:ea typeface="Cambria Math" panose="02040503050406030204" pitchFamily="18" charset="0"/>
                                </a:rPr>
                                <m:t>𝑨</m:t>
                              </m:r>
                              <m:r>
                                <a:rPr lang="en-US" sz="1200" b="1" i="1" smtClean="0">
                                  <a:solidFill>
                                    <a:schemeClr val="bg1">
                                      <a:lumMod val="50000"/>
                                    </a:schemeClr>
                                  </a:solidFill>
                                  <a:latin typeface="Cambria Math" panose="02040503050406030204" pitchFamily="18" charset="0"/>
                                  <a:ea typeface="Cambria Math" panose="02040503050406030204" pitchFamily="18" charset="0"/>
                                </a:rPr>
                                <m:t>−</m:t>
                              </m:r>
                              <m:r>
                                <a:rPr lang="en-US" sz="1200" b="1" i="1" smtClean="0">
                                  <a:solidFill>
                                    <a:schemeClr val="bg1">
                                      <a:lumMod val="50000"/>
                                    </a:schemeClr>
                                  </a:solidFill>
                                  <a:latin typeface="Cambria Math" panose="02040503050406030204" pitchFamily="18" charset="0"/>
                                  <a:ea typeface="Cambria Math" panose="02040503050406030204" pitchFamily="18" charset="0"/>
                                </a:rPr>
                                <m:t>𝑩</m:t>
                              </m:r>
                            </m:num>
                            <m:den>
                              <m:r>
                                <a:rPr lang="en-US" sz="1200" b="1" i="1" smtClean="0">
                                  <a:solidFill>
                                    <a:schemeClr val="bg1">
                                      <a:lumMod val="50000"/>
                                    </a:schemeClr>
                                  </a:solidFill>
                                  <a:latin typeface="Cambria Math" panose="02040503050406030204" pitchFamily="18" charset="0"/>
                                  <a:ea typeface="Cambria Math" panose="02040503050406030204" pitchFamily="18" charset="0"/>
                                </a:rPr>
                                <m:t>𝟐</m:t>
                              </m:r>
                            </m:den>
                          </m:f>
                        </m:oMath>
                      </m:oMathPara>
                    </a14:m>
                    <a:endParaRPr lang="en-US" sz="1200" b="1" dirty="0">
                      <a:solidFill>
                        <a:schemeClr val="bg1">
                          <a:lumMod val="50000"/>
                        </a:schemeClr>
                      </a:solidFill>
                    </a:endParaRPr>
                  </a:p>
                </p:txBody>
              </p:sp>
            </mc:Choice>
            <mc:Fallback>
              <p:sp>
                <p:nvSpPr>
                  <p:cNvPr id="72" name="TextBox 71">
                    <a:extLst>
                      <a:ext uri="{FF2B5EF4-FFF2-40B4-BE49-F238E27FC236}">
                        <a16:creationId xmlns:a16="http://schemas.microsoft.com/office/drawing/2014/main" id="{A4ECE962-A6BD-9643-9BC9-813899D124AE}"/>
                      </a:ext>
                    </a:extLst>
                  </p:cNvPr>
                  <p:cNvSpPr txBox="1">
                    <a:spLocks noRot="1" noChangeAspect="1" noMove="1" noResize="1" noEditPoints="1" noAdjustHandles="1" noChangeArrowheads="1" noChangeShapeType="1" noTextEdit="1"/>
                  </p:cNvSpPr>
                  <p:nvPr/>
                </p:nvSpPr>
                <p:spPr>
                  <a:xfrm>
                    <a:off x="3138776" y="5405219"/>
                    <a:ext cx="1808508" cy="991362"/>
                  </a:xfrm>
                  <a:prstGeom prst="rect">
                    <a:avLst/>
                  </a:prstGeom>
                  <a:blipFill>
                    <a:blip r:embed="rId8"/>
                    <a:stretch>
                      <a:fillRect/>
                    </a:stretch>
                  </a:blipFill>
                </p:spPr>
                <p:txBody>
                  <a:bodyPr/>
                  <a:lstStyle/>
                  <a:p>
                    <a:r>
                      <a:rPr lang="en-US">
                        <a:noFill/>
                      </a:rPr>
                      <a:t> </a:t>
                    </a:r>
                  </a:p>
                </p:txBody>
              </p:sp>
            </mc:Fallback>
          </mc:AlternateContent>
          <p:cxnSp>
            <p:nvCxnSpPr>
              <p:cNvPr id="73" name="Straight Arrow Connector 72">
                <a:extLst>
                  <a:ext uri="{FF2B5EF4-FFF2-40B4-BE49-F238E27FC236}">
                    <a16:creationId xmlns:a16="http://schemas.microsoft.com/office/drawing/2014/main" id="{85D84074-D02A-5A43-98ED-ED0C23A05C1F}"/>
                  </a:ext>
                </a:extLst>
              </p:cNvPr>
              <p:cNvCxnSpPr>
                <a:cxnSpLocks/>
              </p:cNvCxnSpPr>
              <p:nvPr/>
            </p:nvCxnSpPr>
            <p:spPr bwMode="auto">
              <a:xfrm>
                <a:off x="2916000" y="5436000"/>
                <a:ext cx="0" cy="180000"/>
              </a:xfrm>
              <a:prstGeom prst="straightConnector1">
                <a:avLst/>
              </a:prstGeom>
              <a:solidFill>
                <a:schemeClr val="accent1"/>
              </a:solidFill>
              <a:ln w="15875" cap="flat" cmpd="sng" algn="ctr">
                <a:solidFill>
                  <a:schemeClr val="bg1">
                    <a:lumMod val="50000"/>
                  </a:schemeClr>
                </a:solidFill>
                <a:prstDash val="solid"/>
                <a:round/>
                <a:headEnd type="none"/>
                <a:tailEnd type="triangle"/>
              </a:ln>
              <a:effectLst/>
            </p:spPr>
          </p:cxnSp>
          <p:cxnSp>
            <p:nvCxnSpPr>
              <p:cNvPr id="74" name="Straight Arrow Connector 73">
                <a:extLst>
                  <a:ext uri="{FF2B5EF4-FFF2-40B4-BE49-F238E27FC236}">
                    <a16:creationId xmlns:a16="http://schemas.microsoft.com/office/drawing/2014/main" id="{DCAEC1E3-BBCC-1744-B52F-2A7B2A8FFC2F}"/>
                  </a:ext>
                </a:extLst>
              </p:cNvPr>
              <p:cNvCxnSpPr>
                <a:cxnSpLocks/>
              </p:cNvCxnSpPr>
              <p:nvPr/>
            </p:nvCxnSpPr>
            <p:spPr bwMode="auto">
              <a:xfrm>
                <a:off x="2916000" y="5756159"/>
                <a:ext cx="0" cy="180000"/>
              </a:xfrm>
              <a:prstGeom prst="straightConnector1">
                <a:avLst/>
              </a:prstGeom>
              <a:solidFill>
                <a:schemeClr val="accent1"/>
              </a:solidFill>
              <a:ln w="15875" cap="flat" cmpd="sng" algn="ctr">
                <a:solidFill>
                  <a:schemeClr val="bg1">
                    <a:lumMod val="50000"/>
                  </a:schemeClr>
                </a:solidFill>
                <a:prstDash val="solid"/>
                <a:round/>
                <a:headEnd type="triangle"/>
                <a:tailEnd type="none"/>
              </a:ln>
              <a:effectLst/>
            </p:spPr>
          </p:cxnSp>
          <p:cxnSp>
            <p:nvCxnSpPr>
              <p:cNvPr id="75" name="Straight Connector 74">
                <a:extLst>
                  <a:ext uri="{FF2B5EF4-FFF2-40B4-BE49-F238E27FC236}">
                    <a16:creationId xmlns:a16="http://schemas.microsoft.com/office/drawing/2014/main" id="{0190AAC7-7A0B-2B45-86C1-F65F93381E60}"/>
                  </a:ext>
                </a:extLst>
              </p:cNvPr>
              <p:cNvCxnSpPr/>
              <p:nvPr/>
            </p:nvCxnSpPr>
            <p:spPr bwMode="auto">
              <a:xfrm>
                <a:off x="864000" y="5761289"/>
                <a:ext cx="2232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p:grpSp>
      </p:grpSp>
      <p:grpSp>
        <p:nvGrpSpPr>
          <p:cNvPr id="42" name="Group 41">
            <a:extLst>
              <a:ext uri="{FF2B5EF4-FFF2-40B4-BE49-F238E27FC236}">
                <a16:creationId xmlns:a16="http://schemas.microsoft.com/office/drawing/2014/main" id="{2BB36804-5E06-5547-8D69-AA32175DA8D9}"/>
              </a:ext>
            </a:extLst>
          </p:cNvPr>
          <p:cNvGrpSpPr/>
          <p:nvPr/>
        </p:nvGrpSpPr>
        <p:grpSpPr>
          <a:xfrm>
            <a:off x="683988" y="2561303"/>
            <a:ext cx="1116012" cy="1994474"/>
            <a:chOff x="683988" y="2561303"/>
            <a:chExt cx="1116012" cy="1994474"/>
          </a:xfrm>
        </p:grpSpPr>
        <p:sp>
          <p:nvSpPr>
            <p:cNvPr id="40" name="TextBox 39">
              <a:extLst>
                <a:ext uri="{FF2B5EF4-FFF2-40B4-BE49-F238E27FC236}">
                  <a16:creationId xmlns:a16="http://schemas.microsoft.com/office/drawing/2014/main" id="{9E379A1D-2819-A74E-85C5-C488339BFE5E}"/>
                </a:ext>
              </a:extLst>
            </p:cNvPr>
            <p:cNvSpPr txBox="1"/>
            <p:nvPr/>
          </p:nvSpPr>
          <p:spPr>
            <a:xfrm>
              <a:off x="683989" y="2561303"/>
              <a:ext cx="1116011" cy="307777"/>
            </a:xfrm>
            <a:prstGeom prst="rect">
              <a:avLst/>
            </a:prstGeom>
            <a:noFill/>
          </p:spPr>
          <p:txBody>
            <a:bodyPr wrap="none" rtlCol="0">
              <a:spAutoFit/>
            </a:bodyPr>
            <a:lstStyle/>
            <a:p>
              <a:r>
                <a:rPr lang="en-US" sz="1400" b="1" dirty="0" err="1">
                  <a:solidFill>
                    <a:srgbClr val="0070C0"/>
                  </a:solidFill>
                </a:rPr>
                <a:t>A</a:t>
              </a:r>
              <a:r>
                <a:rPr lang="en-US" sz="1400" b="1" baseline="-25000" dirty="0" err="1">
                  <a:solidFill>
                    <a:srgbClr val="0070C0"/>
                  </a:solidFill>
                </a:rPr>
                <a:t>elec</a:t>
              </a:r>
              <a:r>
                <a:rPr lang="en-US" sz="1400" b="1" dirty="0">
                  <a:solidFill>
                    <a:srgbClr val="0070C0"/>
                  </a:solidFill>
                </a:rPr>
                <a:t> signal</a:t>
              </a:r>
            </a:p>
          </p:txBody>
        </p:sp>
        <p:sp>
          <p:nvSpPr>
            <p:cNvPr id="41" name="TextBox 40">
              <a:extLst>
                <a:ext uri="{FF2B5EF4-FFF2-40B4-BE49-F238E27FC236}">
                  <a16:creationId xmlns:a16="http://schemas.microsoft.com/office/drawing/2014/main" id="{CD227B29-FE45-5448-8598-DE4887FA1736}"/>
                </a:ext>
              </a:extLst>
            </p:cNvPr>
            <p:cNvSpPr txBox="1"/>
            <p:nvPr/>
          </p:nvSpPr>
          <p:spPr>
            <a:xfrm>
              <a:off x="683988" y="4248000"/>
              <a:ext cx="1116011" cy="307777"/>
            </a:xfrm>
            <a:prstGeom prst="rect">
              <a:avLst/>
            </a:prstGeom>
            <a:noFill/>
          </p:spPr>
          <p:txBody>
            <a:bodyPr wrap="none" rtlCol="0">
              <a:spAutoFit/>
            </a:bodyPr>
            <a:lstStyle/>
            <a:p>
              <a:r>
                <a:rPr lang="en-US" sz="1400" b="1" dirty="0" err="1">
                  <a:solidFill>
                    <a:srgbClr val="008000"/>
                  </a:solidFill>
                </a:rPr>
                <a:t>B</a:t>
              </a:r>
              <a:r>
                <a:rPr lang="en-US" sz="1400" b="1" baseline="-25000" dirty="0" err="1">
                  <a:solidFill>
                    <a:srgbClr val="008000"/>
                  </a:solidFill>
                </a:rPr>
                <a:t>elec</a:t>
              </a:r>
              <a:r>
                <a:rPr lang="en-US" sz="1400" b="1" dirty="0">
                  <a:solidFill>
                    <a:srgbClr val="008000"/>
                  </a:solidFill>
                </a:rPr>
                <a:t> signal</a:t>
              </a:r>
            </a:p>
          </p:txBody>
        </p:sp>
      </p:grpSp>
    </p:spTree>
    <p:extLst>
      <p:ext uri="{BB962C8B-B14F-4D97-AF65-F5344CB8AC3E}">
        <p14:creationId xmlns:p14="http://schemas.microsoft.com/office/powerpoint/2010/main" val="471225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dissolv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dissolve">
                                      <p:cBhvr>
                                        <p:cTn id="12" dur="500"/>
                                        <p:tgtEl>
                                          <p:spTgt spid="33"/>
                                        </p:tgtEl>
                                      </p:cBhvr>
                                    </p:animEffect>
                                  </p:childTnLst>
                                </p:cTn>
                              </p:par>
                              <p:par>
                                <p:cTn id="13" presetID="9" presetClass="entr" presetSubtype="0"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dissolve">
                                      <p:cBhvr>
                                        <p:cTn id="15" dur="500"/>
                                        <p:tgtEl>
                                          <p:spTgt spid="42"/>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dissolve">
                                      <p:cBhvr>
                                        <p:cTn id="20" dur="500"/>
                                        <p:tgtEl>
                                          <p:spTgt spid="37"/>
                                        </p:tgtEl>
                                      </p:cBhvr>
                                    </p:animEffect>
                                  </p:childTnLst>
                                </p:cTn>
                              </p:par>
                              <p:par>
                                <p:cTn id="21" presetID="9" presetClass="exit" presetSubtype="0" fill="hold" nodeType="withEffect">
                                  <p:stCondLst>
                                    <p:cond delay="0"/>
                                  </p:stCondLst>
                                  <p:childTnLst>
                                    <p:animEffect transition="out" filter="dissolve">
                                      <p:cBhvr>
                                        <p:cTn id="22" dur="500"/>
                                        <p:tgtEl>
                                          <p:spTgt spid="33"/>
                                        </p:tgtEl>
                                      </p:cBhvr>
                                    </p:animEffect>
                                    <p:set>
                                      <p:cBhvr>
                                        <p:cTn id="23" dur="1" fill="hold">
                                          <p:stCondLst>
                                            <p:cond delay="499"/>
                                          </p:stCondLst>
                                        </p:cTn>
                                        <p:tgtEl>
                                          <p:spTgt spid="33"/>
                                        </p:tgtEl>
                                        <p:attrNameLst>
                                          <p:attrName>style.visibility</p:attrName>
                                        </p:attrNameLst>
                                      </p:cBhvr>
                                      <p:to>
                                        <p:strVal val="hidden"/>
                                      </p:to>
                                    </p:set>
                                  </p:childTnLst>
                                </p:cTn>
                              </p:par>
                              <p:par>
                                <p:cTn id="24" presetID="9" presetClass="exit" presetSubtype="0" fill="hold" nodeType="withEffect">
                                  <p:stCondLst>
                                    <p:cond delay="0"/>
                                  </p:stCondLst>
                                  <p:childTnLst>
                                    <p:animEffect transition="out" filter="dissolve">
                                      <p:cBhvr>
                                        <p:cTn id="25" dur="500"/>
                                        <p:tgtEl>
                                          <p:spTgt spid="39"/>
                                        </p:tgtEl>
                                      </p:cBhvr>
                                    </p:animEffect>
                                    <p:set>
                                      <p:cBhvr>
                                        <p:cTn id="26" dur="1" fill="hold">
                                          <p:stCondLst>
                                            <p:cond delay="499"/>
                                          </p:stCondLst>
                                        </p:cTn>
                                        <p:tgtEl>
                                          <p:spTgt spid="3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dissolve">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dissolve">
                                      <p:cBhvr>
                                        <p:cTn id="36" dur="500"/>
                                        <p:tgtEl>
                                          <p:spTgt spid="14"/>
                                        </p:tgtEl>
                                      </p:cBhvr>
                                    </p:animEffect>
                                  </p:childTnLst>
                                </p:cTn>
                              </p:par>
                              <p:par>
                                <p:cTn id="37" presetID="9" presetClass="exit" presetSubtype="0" fill="hold" nodeType="withEffect">
                                  <p:stCondLst>
                                    <p:cond delay="0"/>
                                  </p:stCondLst>
                                  <p:childTnLst>
                                    <p:animEffect transition="out" filter="dissolve">
                                      <p:cBhvr>
                                        <p:cTn id="38" dur="500"/>
                                        <p:tgtEl>
                                          <p:spTgt spid="3"/>
                                        </p:tgtEl>
                                      </p:cBhvr>
                                    </p:animEffect>
                                    <p:set>
                                      <p:cBhvr>
                                        <p:cTn id="39" dur="1" fill="hold">
                                          <p:stCondLst>
                                            <p:cond delay="499"/>
                                          </p:stCondLst>
                                        </p:cTn>
                                        <p:tgtEl>
                                          <p:spTgt spid="3"/>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9" presetClass="exit" presetSubtype="0" fill="hold" nodeType="withEffect">
                                  <p:stCondLst>
                                    <p:cond delay="0"/>
                                  </p:stCondLst>
                                  <p:childTnLst>
                                    <p:animEffect transition="out" filter="dissolve">
                                      <p:cBhvr>
                                        <p:cTn id="47" dur="500"/>
                                        <p:tgtEl>
                                          <p:spTgt spid="14"/>
                                        </p:tgtEl>
                                      </p:cBhvr>
                                    </p:animEffect>
                                    <p:set>
                                      <p:cBhvr>
                                        <p:cTn id="48" dur="1" fill="hold">
                                          <p:stCondLst>
                                            <p:cond delay="499"/>
                                          </p:stCondLst>
                                        </p:cTn>
                                        <p:tgtEl>
                                          <p:spTgt spid="1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dissolve">
                                      <p:cBhvr>
                                        <p:cTn id="5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902140B-070F-422D-A9DB-82514A7E5D7D}"/>
              </a:ext>
            </a:extLst>
          </p:cNvPr>
          <p:cNvPicPr>
            <a:picLocks noChangeAspect="1"/>
          </p:cNvPicPr>
          <p:nvPr/>
        </p:nvPicPr>
        <p:blipFill rotWithShape="1">
          <a:blip r:embed="rId2">
            <a:extLst>
              <a:ext uri="{28A0092B-C50C-407E-A947-70E740481C1C}">
                <a14:useLocalDpi xmlns:a14="http://schemas.microsoft.com/office/drawing/2010/main" val="0"/>
              </a:ext>
            </a:extLst>
          </a:blip>
          <a:srcRect l="45118"/>
          <a:stretch/>
        </p:blipFill>
        <p:spPr>
          <a:xfrm>
            <a:off x="5305582" y="3300838"/>
            <a:ext cx="3055388" cy="2560889"/>
          </a:xfrm>
          <a:prstGeom prst="rect">
            <a:avLst/>
          </a:prstGeom>
        </p:spPr>
      </p:pic>
      <p:pic>
        <p:nvPicPr>
          <p:cNvPr id="10" name="Picture 9">
            <a:extLst>
              <a:ext uri="{FF2B5EF4-FFF2-40B4-BE49-F238E27FC236}">
                <a16:creationId xmlns:a16="http://schemas.microsoft.com/office/drawing/2014/main" id="{44F46873-9504-4A01-B38E-D3DB27BC4BE5}"/>
              </a:ext>
            </a:extLst>
          </p:cNvPr>
          <p:cNvPicPr>
            <a:picLocks noChangeAspect="1"/>
          </p:cNvPicPr>
          <p:nvPr/>
        </p:nvPicPr>
        <p:blipFill rotWithShape="1">
          <a:blip r:embed="rId2">
            <a:extLst>
              <a:ext uri="{28A0092B-C50C-407E-A947-70E740481C1C}">
                <a14:useLocalDpi xmlns:a14="http://schemas.microsoft.com/office/drawing/2010/main" val="0"/>
              </a:ext>
            </a:extLst>
          </a:blip>
          <a:srcRect r="54062" b="13093"/>
          <a:stretch/>
        </p:blipFill>
        <p:spPr>
          <a:xfrm>
            <a:off x="2056201" y="3027959"/>
            <a:ext cx="3298369" cy="2870398"/>
          </a:xfrm>
          <a:prstGeom prst="rect">
            <a:avLst/>
          </a:prstGeom>
        </p:spPr>
      </p:pic>
      <p:sp>
        <p:nvSpPr>
          <p:cNvPr id="7" name="Title 1">
            <a:extLst>
              <a:ext uri="{FF2B5EF4-FFF2-40B4-BE49-F238E27FC236}">
                <a16:creationId xmlns:a16="http://schemas.microsoft.com/office/drawing/2014/main" id="{ECC836F4-B89E-42FF-A70E-5004732A4686}"/>
              </a:ext>
            </a:extLst>
          </p:cNvPr>
          <p:cNvSpPr txBox="1">
            <a:spLocks/>
          </p:cNvSpPr>
          <p:nvPr/>
        </p:nvSpPr>
        <p:spPr>
          <a:xfrm>
            <a:off x="1436071" y="90847"/>
            <a:ext cx="7314472"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dirty="0"/>
              <a:t>High isolation power combiner: </a:t>
            </a:r>
            <a:br>
              <a:rPr lang="en-US" sz="3300" dirty="0"/>
            </a:br>
            <a:r>
              <a:rPr lang="en-US" sz="3300" dirty="0"/>
              <a:t>How does the isolation work?</a:t>
            </a:r>
          </a:p>
        </p:txBody>
      </p:sp>
      <p:pic>
        <p:nvPicPr>
          <p:cNvPr id="2" name="Picture 1">
            <a:extLst>
              <a:ext uri="{FF2B5EF4-FFF2-40B4-BE49-F238E27FC236}">
                <a16:creationId xmlns:a16="http://schemas.microsoft.com/office/drawing/2014/main" id="{760E70EB-268E-44EE-A719-BC4258C12A46}"/>
              </a:ext>
            </a:extLst>
          </p:cNvPr>
          <p:cNvPicPr>
            <a:picLocks noChangeAspect="1"/>
          </p:cNvPicPr>
          <p:nvPr/>
        </p:nvPicPr>
        <p:blipFill>
          <a:blip r:embed="rId3"/>
          <a:stretch>
            <a:fillRect/>
          </a:stretch>
        </p:blipFill>
        <p:spPr>
          <a:xfrm rot="5400000">
            <a:off x="111517" y="4002574"/>
            <a:ext cx="2423801" cy="1060897"/>
          </a:xfrm>
          <a:prstGeom prst="rect">
            <a:avLst/>
          </a:prstGeom>
        </p:spPr>
      </p:pic>
      <p:sp>
        <p:nvSpPr>
          <p:cNvPr id="3" name="Slide Number Placeholder 2">
            <a:extLst>
              <a:ext uri="{FF2B5EF4-FFF2-40B4-BE49-F238E27FC236}">
                <a16:creationId xmlns:a16="http://schemas.microsoft.com/office/drawing/2014/main" id="{50E243CE-AAFF-4978-95BF-33A70BBD3A29}"/>
              </a:ext>
            </a:extLst>
          </p:cNvPr>
          <p:cNvSpPr>
            <a:spLocks noGrp="1"/>
          </p:cNvSpPr>
          <p:nvPr>
            <p:ph type="sldNum" sz="quarter" idx="12"/>
          </p:nvPr>
        </p:nvSpPr>
        <p:spPr/>
        <p:txBody>
          <a:bodyPr/>
          <a:lstStyle/>
          <a:p>
            <a:fld id="{B86BCAC0-03BC-4FD4-AF2C-30BD4B261660}" type="slidenum">
              <a:rPr lang="en-US" smtClean="0"/>
              <a:t>30</a:t>
            </a:fld>
            <a:endParaRPr lang="en-US"/>
          </a:p>
        </p:txBody>
      </p:sp>
      <p:sp>
        <p:nvSpPr>
          <p:cNvPr id="5" name="Rectangle 4">
            <a:extLst>
              <a:ext uri="{FF2B5EF4-FFF2-40B4-BE49-F238E27FC236}">
                <a16:creationId xmlns:a16="http://schemas.microsoft.com/office/drawing/2014/main" id="{67CDB4C3-DCA6-421F-A569-790DE05AB58E}"/>
              </a:ext>
            </a:extLst>
          </p:cNvPr>
          <p:cNvSpPr/>
          <p:nvPr/>
        </p:nvSpPr>
        <p:spPr>
          <a:xfrm>
            <a:off x="3568390" y="3162919"/>
            <a:ext cx="451625" cy="20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83AF958-07B0-4B7D-8F5F-A6C7BA8FD2D6}"/>
                  </a:ext>
                </a:extLst>
              </p:cNvPr>
              <p:cNvSpPr txBox="1"/>
              <p:nvPr/>
            </p:nvSpPr>
            <p:spPr>
              <a:xfrm>
                <a:off x="3575298" y="3169677"/>
                <a:ext cx="410369"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50 </m:t>
                      </m:r>
                      <m:r>
                        <m:rPr>
                          <m:sty m:val="p"/>
                        </m:rPr>
                        <a:rPr lang="el-GR" sz="1400" b="0" i="1" smtClean="0">
                          <a:latin typeface="Cambria Math" panose="02040503050406030204" pitchFamily="18" charset="0"/>
                          <a:ea typeface="Cambria Math" panose="02040503050406030204" pitchFamily="18" charset="0"/>
                        </a:rPr>
                        <m:t>Ω</m:t>
                      </m:r>
                    </m:oMath>
                  </m:oMathPara>
                </a14:m>
                <a:endParaRPr lang="en-US" sz="1400" dirty="0"/>
              </a:p>
            </p:txBody>
          </p:sp>
        </mc:Choice>
        <mc:Fallback xmlns="">
          <p:sp>
            <p:nvSpPr>
              <p:cNvPr id="4" name="TextBox 3">
                <a:extLst>
                  <a:ext uri="{FF2B5EF4-FFF2-40B4-BE49-F238E27FC236}">
                    <a16:creationId xmlns:a16="http://schemas.microsoft.com/office/drawing/2014/main" id="{F83AF958-07B0-4B7D-8F5F-A6C7BA8FD2D6}"/>
                  </a:ext>
                </a:extLst>
              </p:cNvPr>
              <p:cNvSpPr txBox="1">
                <a:spLocks noRot="1" noChangeAspect="1" noMove="1" noResize="1" noEditPoints="1" noAdjustHandles="1" noChangeArrowheads="1" noChangeShapeType="1" noTextEdit="1"/>
              </p:cNvSpPr>
              <p:nvPr/>
            </p:nvSpPr>
            <p:spPr>
              <a:xfrm>
                <a:off x="3575298" y="3169677"/>
                <a:ext cx="410369" cy="215444"/>
              </a:xfrm>
              <a:prstGeom prst="rect">
                <a:avLst/>
              </a:prstGeom>
              <a:blipFill>
                <a:blip r:embed="rId4"/>
                <a:stretch>
                  <a:fillRect l="-9091" r="-6061" b="-38889"/>
                </a:stretch>
              </a:blipFill>
            </p:spPr>
            <p:txBody>
              <a:bodyPr/>
              <a:lstStyle/>
              <a:p>
                <a:r>
                  <a:rPr lang="en-US">
                    <a:noFill/>
                  </a:rPr>
                  <a:t> </a:t>
                </a:r>
              </a:p>
            </p:txBody>
          </p:sp>
        </mc:Fallback>
      </mc:AlternateContent>
      <p:sp>
        <p:nvSpPr>
          <p:cNvPr id="11" name="Rectangle 10">
            <a:extLst>
              <a:ext uri="{FF2B5EF4-FFF2-40B4-BE49-F238E27FC236}">
                <a16:creationId xmlns:a16="http://schemas.microsoft.com/office/drawing/2014/main" id="{AF208754-9379-4788-A9F9-1BEC56A8CBD9}"/>
              </a:ext>
            </a:extLst>
          </p:cNvPr>
          <p:cNvSpPr/>
          <p:nvPr/>
        </p:nvSpPr>
        <p:spPr>
          <a:xfrm>
            <a:off x="4559995" y="3742690"/>
            <a:ext cx="354242" cy="1839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23D26CE-4BE4-4614-9FF6-4339D2CAD6E3}"/>
                  </a:ext>
                </a:extLst>
              </p:cNvPr>
              <p:cNvSpPr txBox="1"/>
              <p:nvPr/>
            </p:nvSpPr>
            <p:spPr>
              <a:xfrm>
                <a:off x="4545769" y="3724448"/>
                <a:ext cx="410369"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50 </m:t>
                      </m:r>
                      <m:r>
                        <m:rPr>
                          <m:sty m:val="p"/>
                        </m:rPr>
                        <a:rPr lang="el-GR" sz="1400" b="0" i="1" smtClean="0">
                          <a:latin typeface="Cambria Math" panose="02040503050406030204" pitchFamily="18" charset="0"/>
                          <a:ea typeface="Cambria Math" panose="02040503050406030204" pitchFamily="18" charset="0"/>
                        </a:rPr>
                        <m:t>Ω</m:t>
                      </m:r>
                    </m:oMath>
                  </m:oMathPara>
                </a14:m>
                <a:endParaRPr lang="en-US" sz="1400" dirty="0"/>
              </a:p>
            </p:txBody>
          </p:sp>
        </mc:Choice>
        <mc:Fallback xmlns="">
          <p:sp>
            <p:nvSpPr>
              <p:cNvPr id="12" name="TextBox 11">
                <a:extLst>
                  <a:ext uri="{FF2B5EF4-FFF2-40B4-BE49-F238E27FC236}">
                    <a16:creationId xmlns:a16="http://schemas.microsoft.com/office/drawing/2014/main" id="{323D26CE-4BE4-4614-9FF6-4339D2CAD6E3}"/>
                  </a:ext>
                </a:extLst>
              </p:cNvPr>
              <p:cNvSpPr txBox="1">
                <a:spLocks noRot="1" noChangeAspect="1" noMove="1" noResize="1" noEditPoints="1" noAdjustHandles="1" noChangeArrowheads="1" noChangeShapeType="1" noTextEdit="1"/>
              </p:cNvSpPr>
              <p:nvPr/>
            </p:nvSpPr>
            <p:spPr>
              <a:xfrm>
                <a:off x="4545769" y="3724448"/>
                <a:ext cx="410369" cy="215444"/>
              </a:xfrm>
              <a:prstGeom prst="rect">
                <a:avLst/>
              </a:prstGeom>
              <a:blipFill>
                <a:blip r:embed="rId5"/>
                <a:stretch>
                  <a:fillRect l="-9091" r="-6061" b="-38889"/>
                </a:stretch>
              </a:blipFill>
            </p:spPr>
            <p:txBody>
              <a:bodyPr/>
              <a:lstStyle/>
              <a:p>
                <a:r>
                  <a:rPr lang="en-US">
                    <a:noFill/>
                  </a:rPr>
                  <a:t> </a:t>
                </a:r>
              </a:p>
            </p:txBody>
          </p:sp>
        </mc:Fallback>
      </mc:AlternateContent>
      <p:sp>
        <p:nvSpPr>
          <p:cNvPr id="13" name="Rectangle 12">
            <a:extLst>
              <a:ext uri="{FF2B5EF4-FFF2-40B4-BE49-F238E27FC236}">
                <a16:creationId xmlns:a16="http://schemas.microsoft.com/office/drawing/2014/main" id="{B342E287-633F-492F-A985-75AC4BCB6208}"/>
              </a:ext>
            </a:extLst>
          </p:cNvPr>
          <p:cNvSpPr/>
          <p:nvPr/>
        </p:nvSpPr>
        <p:spPr>
          <a:xfrm>
            <a:off x="4571696" y="4394829"/>
            <a:ext cx="388328" cy="20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2C0B209A-6320-40BB-ABA2-5BFCCD57F2F6}"/>
                  </a:ext>
                </a:extLst>
              </p:cNvPr>
              <p:cNvSpPr txBox="1"/>
              <p:nvPr/>
            </p:nvSpPr>
            <p:spPr>
              <a:xfrm>
                <a:off x="4564316" y="4401586"/>
                <a:ext cx="410369"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50 </m:t>
                      </m:r>
                      <m:r>
                        <m:rPr>
                          <m:sty m:val="p"/>
                        </m:rPr>
                        <a:rPr lang="el-GR" sz="1400" b="0" i="1" smtClean="0">
                          <a:latin typeface="Cambria Math" panose="02040503050406030204" pitchFamily="18" charset="0"/>
                          <a:ea typeface="Cambria Math" panose="02040503050406030204" pitchFamily="18" charset="0"/>
                        </a:rPr>
                        <m:t>Ω</m:t>
                      </m:r>
                    </m:oMath>
                  </m:oMathPara>
                </a14:m>
                <a:endParaRPr lang="en-US" sz="1400" dirty="0"/>
              </a:p>
            </p:txBody>
          </p:sp>
        </mc:Choice>
        <mc:Fallback xmlns="">
          <p:sp>
            <p:nvSpPr>
              <p:cNvPr id="14" name="TextBox 13">
                <a:extLst>
                  <a:ext uri="{FF2B5EF4-FFF2-40B4-BE49-F238E27FC236}">
                    <a16:creationId xmlns:a16="http://schemas.microsoft.com/office/drawing/2014/main" id="{2C0B209A-6320-40BB-ABA2-5BFCCD57F2F6}"/>
                  </a:ext>
                </a:extLst>
              </p:cNvPr>
              <p:cNvSpPr txBox="1">
                <a:spLocks noRot="1" noChangeAspect="1" noMove="1" noResize="1" noEditPoints="1" noAdjustHandles="1" noChangeArrowheads="1" noChangeShapeType="1" noTextEdit="1"/>
              </p:cNvSpPr>
              <p:nvPr/>
            </p:nvSpPr>
            <p:spPr>
              <a:xfrm>
                <a:off x="4564316" y="4401586"/>
                <a:ext cx="410369" cy="215444"/>
              </a:xfrm>
              <a:prstGeom prst="rect">
                <a:avLst/>
              </a:prstGeom>
              <a:blipFill>
                <a:blip r:embed="rId6"/>
                <a:stretch>
                  <a:fillRect l="-5882" r="-5882" b="-38889"/>
                </a:stretch>
              </a:blipFill>
            </p:spPr>
            <p:txBody>
              <a:bodyPr/>
              <a:lstStyle/>
              <a:p>
                <a:r>
                  <a:rPr lang="en-US">
                    <a:noFill/>
                  </a:rPr>
                  <a:t> </a:t>
                </a:r>
              </a:p>
            </p:txBody>
          </p:sp>
        </mc:Fallback>
      </mc:AlternateContent>
      <p:sp>
        <p:nvSpPr>
          <p:cNvPr id="15" name="Rectangle 14">
            <a:extLst>
              <a:ext uri="{FF2B5EF4-FFF2-40B4-BE49-F238E27FC236}">
                <a16:creationId xmlns:a16="http://schemas.microsoft.com/office/drawing/2014/main" id="{F00527FB-DA51-4218-84B3-4D096EBC899E}"/>
              </a:ext>
            </a:extLst>
          </p:cNvPr>
          <p:cNvSpPr/>
          <p:nvPr/>
        </p:nvSpPr>
        <p:spPr>
          <a:xfrm>
            <a:off x="3020703" y="3210544"/>
            <a:ext cx="451625" cy="20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37925D94-E12C-4691-BB8C-9A214D0096F7}"/>
                  </a:ext>
                </a:extLst>
              </p:cNvPr>
              <p:cNvSpPr txBox="1"/>
              <p:nvPr/>
            </p:nvSpPr>
            <p:spPr>
              <a:xfrm>
                <a:off x="3137148" y="3222064"/>
                <a:ext cx="35900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𝑣</m:t>
                          </m:r>
                        </m:e>
                        <m:sub>
                          <m:r>
                            <a:rPr lang="en-US" sz="1400" b="0" i="1" smtClean="0">
                              <a:latin typeface="Cambria Math" panose="02040503050406030204" pitchFamily="18" charset="0"/>
                            </a:rPr>
                            <m:t>1</m:t>
                          </m:r>
                        </m:sub>
                      </m:sSub>
                    </m:oMath>
                  </m:oMathPara>
                </a14:m>
                <a:endParaRPr lang="en-US" sz="1400" dirty="0"/>
              </a:p>
            </p:txBody>
          </p:sp>
        </mc:Choice>
        <mc:Fallback xmlns="">
          <p:sp>
            <p:nvSpPr>
              <p:cNvPr id="16" name="TextBox 15">
                <a:extLst>
                  <a:ext uri="{FF2B5EF4-FFF2-40B4-BE49-F238E27FC236}">
                    <a16:creationId xmlns:a16="http://schemas.microsoft.com/office/drawing/2014/main" id="{37925D94-E12C-4691-BB8C-9A214D0096F7}"/>
                  </a:ext>
                </a:extLst>
              </p:cNvPr>
              <p:cNvSpPr txBox="1">
                <a:spLocks noRot="1" noChangeAspect="1" noMove="1" noResize="1" noEditPoints="1" noAdjustHandles="1" noChangeArrowheads="1" noChangeShapeType="1" noTextEdit="1"/>
              </p:cNvSpPr>
              <p:nvPr/>
            </p:nvSpPr>
            <p:spPr>
              <a:xfrm>
                <a:off x="3137148" y="3222064"/>
                <a:ext cx="359008" cy="215444"/>
              </a:xfrm>
              <a:prstGeom prst="rect">
                <a:avLst/>
              </a:prstGeom>
              <a:blipFill>
                <a:blip r:embed="rId7"/>
                <a:stretch>
                  <a:fillRect l="-6897" r="-3448" b="-11111"/>
                </a:stretch>
              </a:blipFill>
            </p:spPr>
            <p:txBody>
              <a:bodyPr/>
              <a:lstStyle/>
              <a:p>
                <a:r>
                  <a:rPr lang="en-US">
                    <a:noFill/>
                  </a:rPr>
                  <a:t> </a:t>
                </a:r>
              </a:p>
            </p:txBody>
          </p:sp>
        </mc:Fallback>
      </mc:AlternateContent>
      <p:sp>
        <p:nvSpPr>
          <p:cNvPr id="19" name="Rectangle 18">
            <a:extLst>
              <a:ext uri="{FF2B5EF4-FFF2-40B4-BE49-F238E27FC236}">
                <a16:creationId xmlns:a16="http://schemas.microsoft.com/office/drawing/2014/main" id="{B13F86AE-87DC-4380-A31B-575675D823B3}"/>
              </a:ext>
            </a:extLst>
          </p:cNvPr>
          <p:cNvSpPr/>
          <p:nvPr/>
        </p:nvSpPr>
        <p:spPr>
          <a:xfrm>
            <a:off x="4511365" y="4091607"/>
            <a:ext cx="451625" cy="20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357DF99-4DFD-4BAD-8F59-2A38EBC8DED3}"/>
                  </a:ext>
                </a:extLst>
              </p:cNvPr>
              <p:cNvSpPr txBox="1"/>
              <p:nvPr/>
            </p:nvSpPr>
            <p:spPr>
              <a:xfrm>
                <a:off x="4527798" y="4103127"/>
                <a:ext cx="35900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𝑣</m:t>
                          </m:r>
                        </m:e>
                        <m:sub>
                          <m:r>
                            <a:rPr lang="en-US" sz="1400" b="0" i="1" smtClean="0">
                              <a:latin typeface="Cambria Math" panose="02040503050406030204" pitchFamily="18" charset="0"/>
                            </a:rPr>
                            <m:t>1</m:t>
                          </m:r>
                        </m:sub>
                      </m:sSub>
                    </m:oMath>
                  </m:oMathPara>
                </a14:m>
                <a:endParaRPr lang="en-US" sz="1400" dirty="0"/>
              </a:p>
            </p:txBody>
          </p:sp>
        </mc:Choice>
        <mc:Fallback xmlns="">
          <p:sp>
            <p:nvSpPr>
              <p:cNvPr id="20" name="TextBox 19">
                <a:extLst>
                  <a:ext uri="{FF2B5EF4-FFF2-40B4-BE49-F238E27FC236}">
                    <a16:creationId xmlns:a16="http://schemas.microsoft.com/office/drawing/2014/main" id="{C357DF99-4DFD-4BAD-8F59-2A38EBC8DED3}"/>
                  </a:ext>
                </a:extLst>
              </p:cNvPr>
              <p:cNvSpPr txBox="1">
                <a:spLocks noRot="1" noChangeAspect="1" noMove="1" noResize="1" noEditPoints="1" noAdjustHandles="1" noChangeArrowheads="1" noChangeShapeType="1" noTextEdit="1"/>
              </p:cNvSpPr>
              <p:nvPr/>
            </p:nvSpPr>
            <p:spPr>
              <a:xfrm>
                <a:off x="4527798" y="4103127"/>
                <a:ext cx="359008" cy="215444"/>
              </a:xfrm>
              <a:prstGeom prst="rect">
                <a:avLst/>
              </a:prstGeom>
              <a:blipFill>
                <a:blip r:embed="rId8"/>
                <a:stretch>
                  <a:fillRect b="-16667"/>
                </a:stretch>
              </a:blipFill>
            </p:spPr>
            <p:txBody>
              <a:bodyPr/>
              <a:lstStyle/>
              <a:p>
                <a:r>
                  <a:rPr lang="en-US">
                    <a:noFill/>
                  </a:rPr>
                  <a:t> </a:t>
                </a:r>
              </a:p>
            </p:txBody>
          </p:sp>
        </mc:Fallback>
      </mc:AlternateContent>
      <p:sp>
        <p:nvSpPr>
          <p:cNvPr id="21" name="Rectangle 20">
            <a:extLst>
              <a:ext uri="{FF2B5EF4-FFF2-40B4-BE49-F238E27FC236}">
                <a16:creationId xmlns:a16="http://schemas.microsoft.com/office/drawing/2014/main" id="{7BB8F13E-156F-4EC4-B95A-E30CE0085074}"/>
              </a:ext>
            </a:extLst>
          </p:cNvPr>
          <p:cNvSpPr/>
          <p:nvPr/>
        </p:nvSpPr>
        <p:spPr>
          <a:xfrm>
            <a:off x="4266118" y="3216589"/>
            <a:ext cx="451625" cy="2089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DF5D890B-170E-4DD7-9978-6E0798132B13}"/>
                  </a:ext>
                </a:extLst>
              </p:cNvPr>
              <p:cNvSpPr txBox="1"/>
              <p:nvPr/>
            </p:nvSpPr>
            <p:spPr>
              <a:xfrm>
                <a:off x="4240849" y="3247199"/>
                <a:ext cx="486543"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𝑣</m:t>
                      </m:r>
                      <m:r>
                        <a:rPr lang="en-US" sz="1400" b="0" i="1" smtClean="0">
                          <a:latin typeface="Cambria Math" panose="02040503050406030204" pitchFamily="18" charset="0"/>
                        </a:rPr>
                        <m:t>=0</m:t>
                      </m:r>
                    </m:oMath>
                  </m:oMathPara>
                </a14:m>
                <a:endParaRPr lang="en-US" sz="1400" dirty="0"/>
              </a:p>
            </p:txBody>
          </p:sp>
        </mc:Choice>
        <mc:Fallback xmlns="">
          <p:sp>
            <p:nvSpPr>
              <p:cNvPr id="22" name="TextBox 21">
                <a:extLst>
                  <a:ext uri="{FF2B5EF4-FFF2-40B4-BE49-F238E27FC236}">
                    <a16:creationId xmlns:a16="http://schemas.microsoft.com/office/drawing/2014/main" id="{DF5D890B-170E-4DD7-9978-6E0798132B13}"/>
                  </a:ext>
                </a:extLst>
              </p:cNvPr>
              <p:cNvSpPr txBox="1">
                <a:spLocks noRot="1" noChangeAspect="1" noMove="1" noResize="1" noEditPoints="1" noAdjustHandles="1" noChangeArrowheads="1" noChangeShapeType="1" noTextEdit="1"/>
              </p:cNvSpPr>
              <p:nvPr/>
            </p:nvSpPr>
            <p:spPr>
              <a:xfrm>
                <a:off x="4240849" y="3247199"/>
                <a:ext cx="486543" cy="215444"/>
              </a:xfrm>
              <a:prstGeom prst="rect">
                <a:avLst/>
              </a:prstGeom>
              <a:blipFill>
                <a:blip r:embed="rId9"/>
                <a:stretch>
                  <a:fillRect l="-2564" r="-5128" b="-5556"/>
                </a:stretch>
              </a:blipFill>
            </p:spPr>
            <p:txBody>
              <a:bodyPr/>
              <a:lstStyle/>
              <a:p>
                <a:r>
                  <a:rPr lang="en-US">
                    <a:noFill/>
                  </a:rPr>
                  <a:t> </a:t>
                </a:r>
              </a:p>
            </p:txBody>
          </p:sp>
        </mc:Fallback>
      </mc:AlternateContent>
      <p:sp>
        <p:nvSpPr>
          <p:cNvPr id="6" name="Content Placeholder 2">
            <a:extLst>
              <a:ext uri="{FF2B5EF4-FFF2-40B4-BE49-F238E27FC236}">
                <a16:creationId xmlns:a16="http://schemas.microsoft.com/office/drawing/2014/main" id="{CCB325E0-4E6A-4341-97C2-DE03E65FAF26}"/>
              </a:ext>
            </a:extLst>
          </p:cNvPr>
          <p:cNvSpPr>
            <a:spLocks noGrp="1"/>
          </p:cNvSpPr>
          <p:nvPr>
            <p:ph idx="1"/>
          </p:nvPr>
        </p:nvSpPr>
        <p:spPr>
          <a:xfrm>
            <a:off x="792969" y="1327512"/>
            <a:ext cx="7197076" cy="3263504"/>
          </a:xfrm>
        </p:spPr>
        <p:txBody>
          <a:bodyPr/>
          <a:lstStyle/>
          <a:p>
            <a:r>
              <a:rPr lang="en-US" dirty="0"/>
              <a:t>Example: Assume the input signal at port 2</a:t>
            </a:r>
          </a:p>
          <a:p>
            <a:pPr lvl="1"/>
            <a:r>
              <a:rPr lang="en-US" dirty="0"/>
              <a:t>All resistors are 50 Ohm </a:t>
            </a:r>
          </a:p>
          <a:p>
            <a:r>
              <a:rPr lang="en-US" dirty="0"/>
              <a:t>The 180</a:t>
            </a:r>
            <a:r>
              <a:rPr lang="en-US" baseline="30000" dirty="0"/>
              <a:t>0</a:t>
            </a:r>
            <a:r>
              <a:rPr lang="en-US" dirty="0"/>
              <a:t> phase shift of the </a:t>
            </a:r>
            <a:r>
              <a:rPr lang="en-US" dirty="0" err="1"/>
              <a:t>balun</a:t>
            </a:r>
            <a:r>
              <a:rPr lang="en-US" dirty="0"/>
              <a:t> forces the node at port 3 to receive zero voltage</a:t>
            </a:r>
          </a:p>
          <a:p>
            <a:pPr lvl="1"/>
            <a:r>
              <a:rPr lang="en-US" dirty="0"/>
              <a:t>port 2-3 isolation</a:t>
            </a:r>
          </a:p>
        </p:txBody>
      </p:sp>
    </p:spTree>
    <p:extLst>
      <p:ext uri="{BB962C8B-B14F-4D97-AF65-F5344CB8AC3E}">
        <p14:creationId xmlns:p14="http://schemas.microsoft.com/office/powerpoint/2010/main" val="2640058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5EEDF6C-4A38-41C0-8F2A-CF5DBD60F5FF}"/>
              </a:ext>
            </a:extLst>
          </p:cNvPr>
          <p:cNvPicPr>
            <a:picLocks noChangeAspect="1"/>
          </p:cNvPicPr>
          <p:nvPr/>
        </p:nvPicPr>
        <p:blipFill rotWithShape="1">
          <a:blip r:embed="rId3">
            <a:extLst>
              <a:ext uri="{28A0092B-C50C-407E-A947-70E740481C1C}">
                <a14:useLocalDpi xmlns:a14="http://schemas.microsoft.com/office/drawing/2010/main" val="0"/>
              </a:ext>
            </a:extLst>
          </a:blip>
          <a:srcRect l="36016"/>
          <a:stretch/>
        </p:blipFill>
        <p:spPr>
          <a:xfrm>
            <a:off x="7054390" y="3535297"/>
            <a:ext cx="1896029" cy="1558169"/>
          </a:xfrm>
          <a:prstGeom prst="rect">
            <a:avLst/>
          </a:prstGeom>
        </p:spPr>
      </p:pic>
      <p:pic>
        <p:nvPicPr>
          <p:cNvPr id="4" name="Picture 3">
            <a:extLst>
              <a:ext uri="{FF2B5EF4-FFF2-40B4-BE49-F238E27FC236}">
                <a16:creationId xmlns:a16="http://schemas.microsoft.com/office/drawing/2014/main" id="{EAAA6561-BC87-4447-AC79-8B6CF3562A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6439" y="1964294"/>
            <a:ext cx="6450521" cy="3871436"/>
          </a:xfrm>
          <a:prstGeom prst="rect">
            <a:avLst/>
          </a:prstGeom>
        </p:spPr>
      </p:pic>
      <p:sp>
        <p:nvSpPr>
          <p:cNvPr id="5" name="Title 1">
            <a:extLst>
              <a:ext uri="{FF2B5EF4-FFF2-40B4-BE49-F238E27FC236}">
                <a16:creationId xmlns:a16="http://schemas.microsoft.com/office/drawing/2014/main" id="{795EAFA4-B949-4269-A43F-A20FF56CF66E}"/>
              </a:ext>
            </a:extLst>
          </p:cNvPr>
          <p:cNvSpPr>
            <a:spLocks noGrp="1"/>
          </p:cNvSpPr>
          <p:nvPr>
            <p:ph type="title"/>
          </p:nvPr>
        </p:nvSpPr>
        <p:spPr>
          <a:xfrm>
            <a:off x="1000335" y="8862"/>
            <a:ext cx="7364730" cy="994172"/>
          </a:xfrm>
        </p:spPr>
        <p:txBody>
          <a:bodyPr>
            <a:normAutofit/>
          </a:bodyPr>
          <a:lstStyle/>
          <a:p>
            <a:r>
              <a:rPr lang="en-US" sz="2550" dirty="0"/>
              <a:t>Amplitude balanced power combiner: </a:t>
            </a:r>
            <a:br>
              <a:rPr lang="en-US" sz="2550" dirty="0"/>
            </a:br>
            <a:r>
              <a:rPr lang="en-US" sz="2550" dirty="0"/>
              <a:t>Coaxial </a:t>
            </a:r>
            <a:r>
              <a:rPr lang="en-US" sz="2550" dirty="0" err="1"/>
              <a:t>balun</a:t>
            </a:r>
            <a:r>
              <a:rPr lang="en-US" sz="2550" dirty="0"/>
              <a:t> design</a:t>
            </a:r>
          </a:p>
        </p:txBody>
      </p:sp>
      <p:sp>
        <p:nvSpPr>
          <p:cNvPr id="6" name="Slide Number Placeholder 5">
            <a:extLst>
              <a:ext uri="{FF2B5EF4-FFF2-40B4-BE49-F238E27FC236}">
                <a16:creationId xmlns:a16="http://schemas.microsoft.com/office/drawing/2014/main" id="{AF0ED227-4761-4F9A-8C36-BEE9DFCFF25F}"/>
              </a:ext>
            </a:extLst>
          </p:cNvPr>
          <p:cNvSpPr>
            <a:spLocks noGrp="1"/>
          </p:cNvSpPr>
          <p:nvPr>
            <p:ph type="sldNum" sz="quarter" idx="12"/>
          </p:nvPr>
        </p:nvSpPr>
        <p:spPr/>
        <p:txBody>
          <a:bodyPr/>
          <a:lstStyle/>
          <a:p>
            <a:fld id="{B86BCAC0-03BC-4FD4-AF2C-30BD4B261660}" type="slidenum">
              <a:rPr lang="en-US" smtClean="0"/>
              <a:t>31</a:t>
            </a:fld>
            <a:endParaRPr lang="en-US"/>
          </a:p>
        </p:txBody>
      </p:sp>
      <p:pic>
        <p:nvPicPr>
          <p:cNvPr id="7" name="Picture 6">
            <a:extLst>
              <a:ext uri="{FF2B5EF4-FFF2-40B4-BE49-F238E27FC236}">
                <a16:creationId xmlns:a16="http://schemas.microsoft.com/office/drawing/2014/main" id="{302EE057-7F25-4596-B9FE-47386E65084C}"/>
              </a:ext>
            </a:extLst>
          </p:cNvPr>
          <p:cNvPicPr>
            <a:picLocks noChangeAspect="1"/>
          </p:cNvPicPr>
          <p:nvPr/>
        </p:nvPicPr>
        <p:blipFill rotWithShape="1">
          <a:blip r:embed="rId3">
            <a:extLst>
              <a:ext uri="{28A0092B-C50C-407E-A947-70E740481C1C}">
                <a14:useLocalDpi xmlns:a14="http://schemas.microsoft.com/office/drawing/2010/main" val="0"/>
              </a:ext>
            </a:extLst>
          </a:blip>
          <a:srcRect t="20929" r="62690" b="21746"/>
          <a:stretch/>
        </p:blipFill>
        <p:spPr>
          <a:xfrm>
            <a:off x="7438032" y="2432301"/>
            <a:ext cx="1230577" cy="994173"/>
          </a:xfrm>
          <a:prstGeom prst="rect">
            <a:avLst/>
          </a:prstGeom>
        </p:spPr>
      </p:pic>
      <p:sp>
        <p:nvSpPr>
          <p:cNvPr id="9" name="Rectangle: Rounded Corners 8">
            <a:extLst>
              <a:ext uri="{FF2B5EF4-FFF2-40B4-BE49-F238E27FC236}">
                <a16:creationId xmlns:a16="http://schemas.microsoft.com/office/drawing/2014/main" id="{A6954AFD-4BF0-44F5-B781-C077F0E4DF43}"/>
              </a:ext>
            </a:extLst>
          </p:cNvPr>
          <p:cNvSpPr/>
          <p:nvPr/>
        </p:nvSpPr>
        <p:spPr>
          <a:xfrm>
            <a:off x="7054390" y="2354271"/>
            <a:ext cx="1979813" cy="2820411"/>
          </a:xfrm>
          <a:prstGeom prst="roundRect">
            <a:avLst>
              <a:gd name="adj" fmla="val 10451"/>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8416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DE00E11-9239-42EF-85F3-44E1CDDB9B6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8153" y="2512315"/>
            <a:ext cx="4173005" cy="3458561"/>
          </a:xfrm>
        </p:spPr>
      </p:pic>
      <p:sp>
        <p:nvSpPr>
          <p:cNvPr id="4" name="Title 1">
            <a:extLst>
              <a:ext uri="{FF2B5EF4-FFF2-40B4-BE49-F238E27FC236}">
                <a16:creationId xmlns:a16="http://schemas.microsoft.com/office/drawing/2014/main" id="{780C2245-6807-4279-9F19-19DCCB5B71C0}"/>
              </a:ext>
            </a:extLst>
          </p:cNvPr>
          <p:cNvSpPr txBox="1">
            <a:spLocks/>
          </p:cNvSpPr>
          <p:nvPr/>
        </p:nvSpPr>
        <p:spPr>
          <a:xfrm>
            <a:off x="1385576" y="-35353"/>
            <a:ext cx="736473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550" dirty="0"/>
              <a:t>Amplitude balanced power combiner: </a:t>
            </a:r>
            <a:br>
              <a:rPr lang="en-US" sz="2550" dirty="0"/>
            </a:br>
            <a:r>
              <a:rPr lang="en-US" sz="2550" dirty="0" err="1"/>
              <a:t>Balun</a:t>
            </a:r>
            <a:r>
              <a:rPr lang="en-US" sz="2550" dirty="0"/>
              <a:t> design</a:t>
            </a:r>
          </a:p>
        </p:txBody>
      </p:sp>
      <p:pic>
        <p:nvPicPr>
          <p:cNvPr id="8" name="Picture 7">
            <a:extLst>
              <a:ext uri="{FF2B5EF4-FFF2-40B4-BE49-F238E27FC236}">
                <a16:creationId xmlns:a16="http://schemas.microsoft.com/office/drawing/2014/main" id="{F2A50DB6-B7F0-47BF-8C7F-9EAD8FA224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2512315"/>
            <a:ext cx="4084395" cy="3458561"/>
          </a:xfrm>
          <a:prstGeom prst="rect">
            <a:avLst/>
          </a:prstGeom>
        </p:spPr>
      </p:pic>
      <p:sp>
        <p:nvSpPr>
          <p:cNvPr id="11" name="Oval 10">
            <a:extLst>
              <a:ext uri="{FF2B5EF4-FFF2-40B4-BE49-F238E27FC236}">
                <a16:creationId xmlns:a16="http://schemas.microsoft.com/office/drawing/2014/main" id="{C761E47A-FBCC-4EF4-8A11-F7169A071642}"/>
              </a:ext>
            </a:extLst>
          </p:cNvPr>
          <p:cNvSpPr/>
          <p:nvPr/>
        </p:nvSpPr>
        <p:spPr>
          <a:xfrm>
            <a:off x="1925619" y="3506488"/>
            <a:ext cx="68702" cy="68302"/>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27CCD6A-CC2C-4FE0-A517-AA1DD8106707}"/>
              </a:ext>
            </a:extLst>
          </p:cNvPr>
          <p:cNvSpPr txBox="1"/>
          <p:nvPr/>
        </p:nvSpPr>
        <p:spPr>
          <a:xfrm>
            <a:off x="1112814" y="3755319"/>
            <a:ext cx="805100" cy="738664"/>
          </a:xfrm>
          <a:prstGeom prst="rect">
            <a:avLst/>
          </a:prstGeom>
          <a:noFill/>
          <a:ln w="28575">
            <a:solidFill>
              <a:schemeClr val="accent2">
                <a:lumMod val="75000"/>
              </a:schemeClr>
            </a:solidFill>
          </a:ln>
        </p:spPr>
        <p:txBody>
          <a:bodyPr wrap="square" rtlCol="0">
            <a:spAutoFit/>
          </a:bodyPr>
          <a:lstStyle/>
          <a:p>
            <a:pPr algn="ctr"/>
            <a:r>
              <a:rPr lang="en-US" sz="1050" dirty="0">
                <a:solidFill>
                  <a:schemeClr val="accent2">
                    <a:lumMod val="75000"/>
                  </a:schemeClr>
                </a:solidFill>
              </a:rPr>
              <a:t>Amplitude: Balanced output 2</a:t>
            </a:r>
          </a:p>
        </p:txBody>
      </p:sp>
      <p:cxnSp>
        <p:nvCxnSpPr>
          <p:cNvPr id="13" name="Straight Connector 12">
            <a:extLst>
              <a:ext uri="{FF2B5EF4-FFF2-40B4-BE49-F238E27FC236}">
                <a16:creationId xmlns:a16="http://schemas.microsoft.com/office/drawing/2014/main" id="{FE5A03E7-99C0-49B9-AE26-C38663E107CF}"/>
              </a:ext>
            </a:extLst>
          </p:cNvPr>
          <p:cNvCxnSpPr>
            <a:cxnSpLocks/>
            <a:stCxn id="11" idx="2"/>
            <a:endCxn id="12" idx="0"/>
          </p:cNvCxnSpPr>
          <p:nvPr/>
        </p:nvCxnSpPr>
        <p:spPr>
          <a:xfrm flipH="1">
            <a:off x="1515364" y="3540639"/>
            <a:ext cx="410255" cy="21468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6FF88E9A-860B-401D-9583-1D8434C4270C}"/>
              </a:ext>
            </a:extLst>
          </p:cNvPr>
          <p:cNvSpPr/>
          <p:nvPr/>
        </p:nvSpPr>
        <p:spPr>
          <a:xfrm>
            <a:off x="3672217" y="3101731"/>
            <a:ext cx="65297" cy="64173"/>
          </a:xfrm>
          <a:prstGeom prst="ellips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9" name="TextBox 18">
            <a:extLst>
              <a:ext uri="{FF2B5EF4-FFF2-40B4-BE49-F238E27FC236}">
                <a16:creationId xmlns:a16="http://schemas.microsoft.com/office/drawing/2014/main" id="{40BE76E7-3C1F-4779-9217-F1722C670853}"/>
              </a:ext>
            </a:extLst>
          </p:cNvPr>
          <p:cNvSpPr txBox="1"/>
          <p:nvPr/>
        </p:nvSpPr>
        <p:spPr>
          <a:xfrm>
            <a:off x="3055936" y="3506488"/>
            <a:ext cx="805100" cy="784830"/>
          </a:xfrm>
          <a:prstGeom prst="rect">
            <a:avLst/>
          </a:prstGeom>
          <a:noFill/>
          <a:ln w="28575">
            <a:solidFill>
              <a:schemeClr val="accent1">
                <a:lumMod val="75000"/>
              </a:schemeClr>
            </a:solidFill>
          </a:ln>
        </p:spPr>
        <p:txBody>
          <a:bodyPr wrap="square" rtlCol="0">
            <a:spAutoFit/>
          </a:bodyPr>
          <a:lstStyle/>
          <a:p>
            <a:pPr algn="ctr"/>
            <a:r>
              <a:rPr lang="en-US" sz="1125" dirty="0">
                <a:solidFill>
                  <a:schemeClr val="accent1">
                    <a:lumMod val="75000"/>
                  </a:schemeClr>
                </a:solidFill>
              </a:rPr>
              <a:t>Amplitude: Balanced output 1</a:t>
            </a:r>
          </a:p>
        </p:txBody>
      </p:sp>
      <p:cxnSp>
        <p:nvCxnSpPr>
          <p:cNvPr id="20" name="Straight Connector 19">
            <a:extLst>
              <a:ext uri="{FF2B5EF4-FFF2-40B4-BE49-F238E27FC236}">
                <a16:creationId xmlns:a16="http://schemas.microsoft.com/office/drawing/2014/main" id="{C89F34F2-60F1-4B74-B3C0-61F1ED9A678F}"/>
              </a:ext>
            </a:extLst>
          </p:cNvPr>
          <p:cNvCxnSpPr>
            <a:cxnSpLocks/>
            <a:stCxn id="18" idx="3"/>
            <a:endCxn id="19" idx="0"/>
          </p:cNvCxnSpPr>
          <p:nvPr/>
        </p:nvCxnSpPr>
        <p:spPr>
          <a:xfrm flipH="1">
            <a:off x="3458486" y="3156506"/>
            <a:ext cx="223294" cy="349982"/>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E595D3C0-9334-4F59-A735-72DB39545E72}"/>
              </a:ext>
            </a:extLst>
          </p:cNvPr>
          <p:cNvSpPr/>
          <p:nvPr/>
        </p:nvSpPr>
        <p:spPr>
          <a:xfrm>
            <a:off x="5930893" y="5138054"/>
            <a:ext cx="65297" cy="64173"/>
          </a:xfrm>
          <a:prstGeom prst="ellips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52" name="TextBox 51">
            <a:extLst>
              <a:ext uri="{FF2B5EF4-FFF2-40B4-BE49-F238E27FC236}">
                <a16:creationId xmlns:a16="http://schemas.microsoft.com/office/drawing/2014/main" id="{4FF19BC5-B860-42DC-9AF6-DE7B8B9E69E4}"/>
              </a:ext>
            </a:extLst>
          </p:cNvPr>
          <p:cNvSpPr txBox="1"/>
          <p:nvPr/>
        </p:nvSpPr>
        <p:spPr>
          <a:xfrm>
            <a:off x="5067941" y="4875829"/>
            <a:ext cx="805100" cy="784830"/>
          </a:xfrm>
          <a:prstGeom prst="rect">
            <a:avLst/>
          </a:prstGeom>
          <a:noFill/>
          <a:ln w="28575">
            <a:solidFill>
              <a:schemeClr val="accent1">
                <a:lumMod val="75000"/>
              </a:schemeClr>
            </a:solidFill>
          </a:ln>
        </p:spPr>
        <p:txBody>
          <a:bodyPr wrap="square" rtlCol="0">
            <a:spAutoFit/>
          </a:bodyPr>
          <a:lstStyle/>
          <a:p>
            <a:pPr algn="ctr"/>
            <a:r>
              <a:rPr lang="en-US" sz="1125" dirty="0">
                <a:solidFill>
                  <a:schemeClr val="accent1">
                    <a:lumMod val="75000"/>
                  </a:schemeClr>
                </a:solidFill>
              </a:rPr>
              <a:t>Amplitude: Balanced output 1</a:t>
            </a:r>
          </a:p>
        </p:txBody>
      </p:sp>
      <p:cxnSp>
        <p:nvCxnSpPr>
          <p:cNvPr id="53" name="Straight Connector 52">
            <a:extLst>
              <a:ext uri="{FF2B5EF4-FFF2-40B4-BE49-F238E27FC236}">
                <a16:creationId xmlns:a16="http://schemas.microsoft.com/office/drawing/2014/main" id="{C08CEB6D-392C-465B-A534-244EA402A9D3}"/>
              </a:ext>
            </a:extLst>
          </p:cNvPr>
          <p:cNvCxnSpPr>
            <a:cxnSpLocks/>
            <a:stCxn id="51" idx="2"/>
            <a:endCxn id="52" idx="3"/>
          </p:cNvCxnSpPr>
          <p:nvPr/>
        </p:nvCxnSpPr>
        <p:spPr>
          <a:xfrm flipH="1">
            <a:off x="5873041" y="5170141"/>
            <a:ext cx="57852" cy="98103"/>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8CEAD992-AEF6-4CF1-B410-F299F093B336}"/>
              </a:ext>
            </a:extLst>
          </p:cNvPr>
          <p:cNvSpPr/>
          <p:nvPr/>
        </p:nvSpPr>
        <p:spPr>
          <a:xfrm>
            <a:off x="6938746" y="4019892"/>
            <a:ext cx="68702" cy="68302"/>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EAEF71AE-A824-46FD-9FB3-E1A84B82E133}"/>
              </a:ext>
            </a:extLst>
          </p:cNvPr>
          <p:cNvSpPr txBox="1"/>
          <p:nvPr/>
        </p:nvSpPr>
        <p:spPr>
          <a:xfrm>
            <a:off x="7064054" y="3773770"/>
            <a:ext cx="805100" cy="738664"/>
          </a:xfrm>
          <a:prstGeom prst="rect">
            <a:avLst/>
          </a:prstGeom>
          <a:noFill/>
          <a:ln w="28575">
            <a:solidFill>
              <a:schemeClr val="accent2">
                <a:lumMod val="75000"/>
              </a:schemeClr>
            </a:solidFill>
          </a:ln>
        </p:spPr>
        <p:txBody>
          <a:bodyPr wrap="square" rtlCol="0">
            <a:spAutoFit/>
          </a:bodyPr>
          <a:lstStyle/>
          <a:p>
            <a:pPr algn="ctr"/>
            <a:r>
              <a:rPr lang="en-US" sz="1050" dirty="0">
                <a:solidFill>
                  <a:schemeClr val="accent2">
                    <a:lumMod val="75000"/>
                  </a:schemeClr>
                </a:solidFill>
              </a:rPr>
              <a:t>Amplitude: Balanced output 2</a:t>
            </a:r>
          </a:p>
        </p:txBody>
      </p:sp>
      <p:cxnSp>
        <p:nvCxnSpPr>
          <p:cNvPr id="60" name="Straight Connector 59">
            <a:extLst>
              <a:ext uri="{FF2B5EF4-FFF2-40B4-BE49-F238E27FC236}">
                <a16:creationId xmlns:a16="http://schemas.microsoft.com/office/drawing/2014/main" id="{4DCF8299-A29A-4CA8-872F-4CBAA5D70859}"/>
              </a:ext>
            </a:extLst>
          </p:cNvPr>
          <p:cNvCxnSpPr>
            <a:cxnSpLocks/>
            <a:stCxn id="58" idx="6"/>
            <a:endCxn id="59" idx="1"/>
          </p:cNvCxnSpPr>
          <p:nvPr/>
        </p:nvCxnSpPr>
        <p:spPr>
          <a:xfrm>
            <a:off x="7007448" y="4054043"/>
            <a:ext cx="56606" cy="89059"/>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65" name="Slide Number Placeholder 64">
            <a:extLst>
              <a:ext uri="{FF2B5EF4-FFF2-40B4-BE49-F238E27FC236}">
                <a16:creationId xmlns:a16="http://schemas.microsoft.com/office/drawing/2014/main" id="{7433396B-E7D4-4E7D-BDA9-4FDE1533BDF0}"/>
              </a:ext>
            </a:extLst>
          </p:cNvPr>
          <p:cNvSpPr>
            <a:spLocks noGrp="1"/>
          </p:cNvSpPr>
          <p:nvPr>
            <p:ph type="sldNum" sz="quarter" idx="12"/>
          </p:nvPr>
        </p:nvSpPr>
        <p:spPr>
          <a:xfrm>
            <a:off x="6457950" y="5898828"/>
            <a:ext cx="2057400" cy="273844"/>
          </a:xfrm>
        </p:spPr>
        <p:txBody>
          <a:bodyPr/>
          <a:lstStyle/>
          <a:p>
            <a:fld id="{B86BCAC0-03BC-4FD4-AF2C-30BD4B261660}" type="slidenum">
              <a:rPr lang="en-US" smtClean="0"/>
              <a:t>32</a:t>
            </a:fld>
            <a:endParaRPr lang="en-US"/>
          </a:p>
        </p:txBody>
      </p:sp>
      <p:sp>
        <p:nvSpPr>
          <p:cNvPr id="66" name="Content Placeholder 2">
            <a:extLst>
              <a:ext uri="{FF2B5EF4-FFF2-40B4-BE49-F238E27FC236}">
                <a16:creationId xmlns:a16="http://schemas.microsoft.com/office/drawing/2014/main" id="{6C68C268-1ADE-4B9D-86B8-625326739654}"/>
              </a:ext>
            </a:extLst>
          </p:cNvPr>
          <p:cNvSpPr txBox="1">
            <a:spLocks/>
          </p:cNvSpPr>
          <p:nvPr/>
        </p:nvSpPr>
        <p:spPr>
          <a:xfrm>
            <a:off x="585830" y="1410529"/>
            <a:ext cx="8250656"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Second coax balances amplitudes, but balanced outputs are still frequency dependent</a:t>
            </a:r>
          </a:p>
        </p:txBody>
      </p:sp>
    </p:spTree>
    <p:extLst>
      <p:ext uri="{BB962C8B-B14F-4D97-AF65-F5344CB8AC3E}">
        <p14:creationId xmlns:p14="http://schemas.microsoft.com/office/powerpoint/2010/main" val="3160040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80C2245-6807-4279-9F19-19DCCB5B71C0}"/>
              </a:ext>
            </a:extLst>
          </p:cNvPr>
          <p:cNvSpPr txBox="1">
            <a:spLocks/>
          </p:cNvSpPr>
          <p:nvPr/>
        </p:nvSpPr>
        <p:spPr>
          <a:xfrm>
            <a:off x="1496101" y="0"/>
            <a:ext cx="736473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550" dirty="0"/>
              <a:t>Amplitude balanced power combiner: </a:t>
            </a:r>
            <a:br>
              <a:rPr lang="en-US" sz="2550" dirty="0"/>
            </a:br>
            <a:r>
              <a:rPr lang="en-US" sz="2550" dirty="0" err="1"/>
              <a:t>Balun</a:t>
            </a:r>
            <a:r>
              <a:rPr lang="en-US" sz="2550" dirty="0"/>
              <a:t> design</a:t>
            </a:r>
          </a:p>
        </p:txBody>
      </p:sp>
      <p:pic>
        <p:nvPicPr>
          <p:cNvPr id="7" name="Content Placeholder 6">
            <a:extLst>
              <a:ext uri="{FF2B5EF4-FFF2-40B4-BE49-F238E27FC236}">
                <a16:creationId xmlns:a16="http://schemas.microsoft.com/office/drawing/2014/main" id="{62A1CF2D-678F-4FE0-9FD4-410F5DC4F10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19152" y="2363399"/>
            <a:ext cx="4331850" cy="3647253"/>
          </a:xfrm>
        </p:spPr>
      </p:pic>
      <p:sp>
        <p:nvSpPr>
          <p:cNvPr id="10" name="Oval 9">
            <a:extLst>
              <a:ext uri="{FF2B5EF4-FFF2-40B4-BE49-F238E27FC236}">
                <a16:creationId xmlns:a16="http://schemas.microsoft.com/office/drawing/2014/main" id="{A0541D60-881F-45B8-A994-EC8C2FB72895}"/>
              </a:ext>
            </a:extLst>
          </p:cNvPr>
          <p:cNvSpPr/>
          <p:nvPr/>
        </p:nvSpPr>
        <p:spPr>
          <a:xfrm>
            <a:off x="5399863" y="3624934"/>
            <a:ext cx="68702" cy="68302"/>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3892738-507B-42AE-96F1-A46AE08D033D}"/>
              </a:ext>
            </a:extLst>
          </p:cNvPr>
          <p:cNvSpPr txBox="1"/>
          <p:nvPr/>
        </p:nvSpPr>
        <p:spPr>
          <a:xfrm>
            <a:off x="4764025" y="3800195"/>
            <a:ext cx="916247" cy="577081"/>
          </a:xfrm>
          <a:prstGeom prst="rect">
            <a:avLst/>
          </a:prstGeom>
          <a:noFill/>
          <a:ln w="28575">
            <a:solidFill>
              <a:schemeClr val="accent2">
                <a:lumMod val="75000"/>
              </a:schemeClr>
            </a:solidFill>
          </a:ln>
        </p:spPr>
        <p:txBody>
          <a:bodyPr wrap="square" rtlCol="0">
            <a:spAutoFit/>
          </a:bodyPr>
          <a:lstStyle/>
          <a:p>
            <a:pPr algn="ctr"/>
            <a:r>
              <a:rPr lang="en-US" sz="1050" dirty="0">
                <a:solidFill>
                  <a:schemeClr val="accent2">
                    <a:lumMod val="75000"/>
                  </a:schemeClr>
                </a:solidFill>
              </a:rPr>
              <a:t>Amplitude: Balanced output 2</a:t>
            </a:r>
          </a:p>
        </p:txBody>
      </p:sp>
      <p:cxnSp>
        <p:nvCxnSpPr>
          <p:cNvPr id="12" name="Straight Connector 11">
            <a:extLst>
              <a:ext uri="{FF2B5EF4-FFF2-40B4-BE49-F238E27FC236}">
                <a16:creationId xmlns:a16="http://schemas.microsoft.com/office/drawing/2014/main" id="{EACB394A-5ABE-4FCE-B56E-58B85CB2E17C}"/>
              </a:ext>
            </a:extLst>
          </p:cNvPr>
          <p:cNvCxnSpPr>
            <a:cxnSpLocks/>
            <a:stCxn id="10" idx="3"/>
            <a:endCxn id="11" idx="0"/>
          </p:cNvCxnSpPr>
          <p:nvPr/>
        </p:nvCxnSpPr>
        <p:spPr>
          <a:xfrm flipH="1">
            <a:off x="5222149" y="3683233"/>
            <a:ext cx="187775" cy="116962"/>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2616988E-15D6-49DE-9E14-A22C5429B5B6}"/>
              </a:ext>
            </a:extLst>
          </p:cNvPr>
          <p:cNvSpPr/>
          <p:nvPr/>
        </p:nvSpPr>
        <p:spPr>
          <a:xfrm>
            <a:off x="5399863" y="3540295"/>
            <a:ext cx="65297" cy="64173"/>
          </a:xfrm>
          <a:prstGeom prst="ellips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4" name="TextBox 13">
            <a:extLst>
              <a:ext uri="{FF2B5EF4-FFF2-40B4-BE49-F238E27FC236}">
                <a16:creationId xmlns:a16="http://schemas.microsoft.com/office/drawing/2014/main" id="{9E115F85-4D27-4EEF-81D0-3C304BDC1D53}"/>
              </a:ext>
            </a:extLst>
          </p:cNvPr>
          <p:cNvSpPr txBox="1"/>
          <p:nvPr/>
        </p:nvSpPr>
        <p:spPr>
          <a:xfrm>
            <a:off x="4764025" y="2825928"/>
            <a:ext cx="916247" cy="611706"/>
          </a:xfrm>
          <a:prstGeom prst="rect">
            <a:avLst/>
          </a:prstGeom>
          <a:noFill/>
          <a:ln w="28575">
            <a:solidFill>
              <a:schemeClr val="accent1">
                <a:lumMod val="75000"/>
              </a:schemeClr>
            </a:solidFill>
          </a:ln>
        </p:spPr>
        <p:txBody>
          <a:bodyPr wrap="square" rtlCol="0">
            <a:spAutoFit/>
          </a:bodyPr>
          <a:lstStyle/>
          <a:p>
            <a:pPr algn="ctr"/>
            <a:r>
              <a:rPr lang="en-US" sz="1125" dirty="0">
                <a:solidFill>
                  <a:schemeClr val="accent1">
                    <a:lumMod val="75000"/>
                  </a:schemeClr>
                </a:solidFill>
              </a:rPr>
              <a:t>Amplitude: Balanced output 1</a:t>
            </a:r>
          </a:p>
        </p:txBody>
      </p:sp>
      <p:cxnSp>
        <p:nvCxnSpPr>
          <p:cNvPr id="15" name="Straight Connector 14">
            <a:extLst>
              <a:ext uri="{FF2B5EF4-FFF2-40B4-BE49-F238E27FC236}">
                <a16:creationId xmlns:a16="http://schemas.microsoft.com/office/drawing/2014/main" id="{B1041E2A-827C-4378-B070-FDBE6ED722C1}"/>
              </a:ext>
            </a:extLst>
          </p:cNvPr>
          <p:cNvCxnSpPr>
            <a:cxnSpLocks/>
            <a:stCxn id="13" idx="1"/>
            <a:endCxn id="14" idx="2"/>
          </p:cNvCxnSpPr>
          <p:nvPr/>
        </p:nvCxnSpPr>
        <p:spPr>
          <a:xfrm flipH="1" flipV="1">
            <a:off x="5222149" y="3437634"/>
            <a:ext cx="187277" cy="11205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Slide Number Placeholder 21">
            <a:extLst>
              <a:ext uri="{FF2B5EF4-FFF2-40B4-BE49-F238E27FC236}">
                <a16:creationId xmlns:a16="http://schemas.microsoft.com/office/drawing/2014/main" id="{337059BB-3611-4A1E-833B-0A6D891CE9B3}"/>
              </a:ext>
            </a:extLst>
          </p:cNvPr>
          <p:cNvSpPr>
            <a:spLocks noGrp="1"/>
          </p:cNvSpPr>
          <p:nvPr>
            <p:ph type="sldNum" sz="quarter" idx="12"/>
          </p:nvPr>
        </p:nvSpPr>
        <p:spPr>
          <a:xfrm>
            <a:off x="6457950" y="5776110"/>
            <a:ext cx="2057400" cy="273844"/>
          </a:xfrm>
        </p:spPr>
        <p:txBody>
          <a:bodyPr/>
          <a:lstStyle/>
          <a:p>
            <a:fld id="{B86BCAC0-03BC-4FD4-AF2C-30BD4B261660}" type="slidenum">
              <a:rPr lang="en-US" smtClean="0"/>
              <a:t>33</a:t>
            </a:fld>
            <a:endParaRPr lang="en-US"/>
          </a:p>
        </p:txBody>
      </p:sp>
      <p:sp>
        <p:nvSpPr>
          <p:cNvPr id="23" name="Content Placeholder 2">
            <a:extLst>
              <a:ext uri="{FF2B5EF4-FFF2-40B4-BE49-F238E27FC236}">
                <a16:creationId xmlns:a16="http://schemas.microsoft.com/office/drawing/2014/main" id="{7A76AAA9-A704-4AE2-B8CA-A5545108F6C1}"/>
              </a:ext>
            </a:extLst>
          </p:cNvPr>
          <p:cNvSpPr txBox="1">
            <a:spLocks/>
          </p:cNvSpPr>
          <p:nvPr/>
        </p:nvSpPr>
        <p:spPr>
          <a:xfrm>
            <a:off x="749844" y="1586591"/>
            <a:ext cx="8250656"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Ferrite beads nearly remove frequency dependency</a:t>
            </a:r>
          </a:p>
        </p:txBody>
      </p:sp>
    </p:spTree>
    <p:extLst>
      <p:ext uri="{BB962C8B-B14F-4D97-AF65-F5344CB8AC3E}">
        <p14:creationId xmlns:p14="http://schemas.microsoft.com/office/powerpoint/2010/main" val="39868078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80C2245-6807-4279-9F19-19DCCB5B71C0}"/>
              </a:ext>
            </a:extLst>
          </p:cNvPr>
          <p:cNvSpPr txBox="1">
            <a:spLocks/>
          </p:cNvSpPr>
          <p:nvPr/>
        </p:nvSpPr>
        <p:spPr>
          <a:xfrm>
            <a:off x="1269170" y="0"/>
            <a:ext cx="736473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550" dirty="0"/>
              <a:t>Amplitude balanced power combiner: </a:t>
            </a:r>
            <a:br>
              <a:rPr lang="en-US" sz="2550" dirty="0"/>
            </a:br>
            <a:r>
              <a:rPr lang="en-US" sz="2550" dirty="0" err="1"/>
              <a:t>Balun</a:t>
            </a:r>
            <a:r>
              <a:rPr lang="en-US" sz="2550" dirty="0"/>
              <a:t> design</a:t>
            </a:r>
          </a:p>
        </p:txBody>
      </p:sp>
      <p:pic>
        <p:nvPicPr>
          <p:cNvPr id="9" name="Picture 8">
            <a:extLst>
              <a:ext uri="{FF2B5EF4-FFF2-40B4-BE49-F238E27FC236}">
                <a16:creationId xmlns:a16="http://schemas.microsoft.com/office/drawing/2014/main" id="{2C396140-F89C-4134-AC03-B697E037CB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0" y="2226469"/>
            <a:ext cx="9145580" cy="3263504"/>
          </a:xfrm>
          <a:prstGeom prst="rect">
            <a:avLst/>
          </a:prstGeom>
        </p:spPr>
      </p:pic>
      <p:sp>
        <p:nvSpPr>
          <p:cNvPr id="5" name="Slide Number Placeholder 4">
            <a:extLst>
              <a:ext uri="{FF2B5EF4-FFF2-40B4-BE49-F238E27FC236}">
                <a16:creationId xmlns:a16="http://schemas.microsoft.com/office/drawing/2014/main" id="{1109F328-06FE-4F30-9227-BC15E15AF216}"/>
              </a:ext>
            </a:extLst>
          </p:cNvPr>
          <p:cNvSpPr>
            <a:spLocks noGrp="1"/>
          </p:cNvSpPr>
          <p:nvPr>
            <p:ph type="sldNum" sz="quarter" idx="12"/>
          </p:nvPr>
        </p:nvSpPr>
        <p:spPr/>
        <p:txBody>
          <a:bodyPr/>
          <a:lstStyle/>
          <a:p>
            <a:fld id="{B86BCAC0-03BC-4FD4-AF2C-30BD4B261660}" type="slidenum">
              <a:rPr lang="en-US" smtClean="0"/>
              <a:t>34</a:t>
            </a:fld>
            <a:endParaRPr lang="en-US"/>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865B99F-8E1A-4059-8836-CCBB8C41B317}"/>
                  </a:ext>
                </a:extLst>
              </p:cNvPr>
              <p:cNvSpPr txBox="1"/>
              <p:nvPr/>
            </p:nvSpPr>
            <p:spPr>
              <a:xfrm>
                <a:off x="6116440" y="4064374"/>
                <a:ext cx="1876940" cy="923330"/>
              </a:xfrm>
              <a:prstGeom prst="rect">
                <a:avLst/>
              </a:prstGeom>
              <a:noFill/>
            </p:spPr>
            <p:txBody>
              <a:bodyPr wrap="square" rtlCol="0">
                <a:spAutoFit/>
              </a:bodyPr>
              <a:lstStyle/>
              <a:p>
                <a:r>
                  <a:rPr lang="en-US" dirty="0"/>
                  <a:t>Max phase deviation:</a:t>
                </a:r>
                <a:br>
                  <a:rPr lang="en-US" i="1" dirty="0">
                    <a:latin typeface="Cambria Math" panose="02040503050406030204" pitchFamily="18" charset="0"/>
                    <a:ea typeface="Cambria Math" panose="02040503050406030204" pitchFamily="18" charset="0"/>
                  </a:rPr>
                </a:br>
                <a14:m>
                  <m:oMath xmlns:m="http://schemas.openxmlformats.org/officeDocument/2006/math">
                    <m:r>
                      <a:rPr lang="en-US" i="1" dirty="0" smtClean="0">
                        <a:latin typeface="Cambria Math" panose="02040503050406030204" pitchFamily="18" charset="0"/>
                        <a:ea typeface="Cambria Math" panose="02040503050406030204" pitchFamily="18" charset="0"/>
                      </a:rPr>
                      <m:t>±</m:t>
                    </m:r>
                  </m:oMath>
                </a14:m>
                <a:r>
                  <a:rPr lang="en-US" dirty="0"/>
                  <a:t>4 degrees</a:t>
                </a:r>
              </a:p>
            </p:txBody>
          </p:sp>
        </mc:Choice>
        <mc:Fallback xmlns="">
          <p:sp>
            <p:nvSpPr>
              <p:cNvPr id="2" name="TextBox 1">
                <a:extLst>
                  <a:ext uri="{FF2B5EF4-FFF2-40B4-BE49-F238E27FC236}">
                    <a16:creationId xmlns:a16="http://schemas.microsoft.com/office/drawing/2014/main" id="{4865B99F-8E1A-4059-8836-CCBB8C41B317}"/>
                  </a:ext>
                </a:extLst>
              </p:cNvPr>
              <p:cNvSpPr txBox="1">
                <a:spLocks noRot="1" noChangeAspect="1" noMove="1" noResize="1" noEditPoints="1" noAdjustHandles="1" noChangeArrowheads="1" noChangeShapeType="1" noTextEdit="1"/>
              </p:cNvSpPr>
              <p:nvPr/>
            </p:nvSpPr>
            <p:spPr>
              <a:xfrm>
                <a:off x="6116440" y="4064374"/>
                <a:ext cx="1876940" cy="923330"/>
              </a:xfrm>
              <a:prstGeom prst="rect">
                <a:avLst/>
              </a:prstGeom>
              <a:blipFill>
                <a:blip r:embed="rId3"/>
                <a:stretch>
                  <a:fillRect l="-2703" t="-2703" b="-8108"/>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BCA83803-BA2F-44AF-A217-C7445CC6EE55}"/>
              </a:ext>
            </a:extLst>
          </p:cNvPr>
          <p:cNvSpPr txBox="1"/>
          <p:nvPr/>
        </p:nvSpPr>
        <p:spPr>
          <a:xfrm>
            <a:off x="1949035" y="4064373"/>
            <a:ext cx="2152049" cy="1200329"/>
          </a:xfrm>
          <a:prstGeom prst="rect">
            <a:avLst/>
          </a:prstGeom>
          <a:noFill/>
        </p:spPr>
        <p:txBody>
          <a:bodyPr wrap="square" rtlCol="0">
            <a:spAutoFit/>
          </a:bodyPr>
          <a:lstStyle/>
          <a:p>
            <a:r>
              <a:rPr lang="en-US" dirty="0"/>
              <a:t>Max amplitude difference:</a:t>
            </a:r>
            <a:br>
              <a:rPr lang="en-US" dirty="0"/>
            </a:br>
            <a:r>
              <a:rPr lang="en-US" dirty="0"/>
              <a:t>&lt; 0.8 dB</a:t>
            </a:r>
            <a:br>
              <a:rPr lang="en-US" dirty="0"/>
            </a:br>
            <a:endParaRPr lang="en-US" dirty="0"/>
          </a:p>
        </p:txBody>
      </p:sp>
    </p:spTree>
    <p:extLst>
      <p:ext uri="{BB962C8B-B14F-4D97-AF65-F5344CB8AC3E}">
        <p14:creationId xmlns:p14="http://schemas.microsoft.com/office/powerpoint/2010/main" val="1895391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80C2245-6807-4279-9F19-19DCCB5B71C0}"/>
              </a:ext>
            </a:extLst>
          </p:cNvPr>
          <p:cNvSpPr txBox="1">
            <a:spLocks/>
          </p:cNvSpPr>
          <p:nvPr/>
        </p:nvSpPr>
        <p:spPr>
          <a:xfrm>
            <a:off x="1178243" y="6058"/>
            <a:ext cx="736473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550" dirty="0"/>
              <a:t>Amplitude balanced power combiner: </a:t>
            </a:r>
            <a:br>
              <a:rPr lang="en-US" sz="2550" dirty="0"/>
            </a:br>
            <a:r>
              <a:rPr lang="en-US" sz="2550" dirty="0" err="1"/>
              <a:t>Balun</a:t>
            </a:r>
            <a:r>
              <a:rPr lang="en-US" sz="2550" dirty="0"/>
              <a:t> design</a:t>
            </a:r>
          </a:p>
        </p:txBody>
      </p:sp>
      <p:pic>
        <p:nvPicPr>
          <p:cNvPr id="7" name="Content Placeholder 6">
            <a:extLst>
              <a:ext uri="{FF2B5EF4-FFF2-40B4-BE49-F238E27FC236}">
                <a16:creationId xmlns:a16="http://schemas.microsoft.com/office/drawing/2014/main" id="{62A1CF2D-678F-4FE0-9FD4-410F5DC4F10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37319" y="1920665"/>
            <a:ext cx="4331850" cy="3647253"/>
          </a:xfrm>
        </p:spPr>
      </p:pic>
      <p:sp>
        <p:nvSpPr>
          <p:cNvPr id="10" name="Oval 9">
            <a:extLst>
              <a:ext uri="{FF2B5EF4-FFF2-40B4-BE49-F238E27FC236}">
                <a16:creationId xmlns:a16="http://schemas.microsoft.com/office/drawing/2014/main" id="{A0541D60-881F-45B8-A994-EC8C2FB72895}"/>
              </a:ext>
            </a:extLst>
          </p:cNvPr>
          <p:cNvSpPr/>
          <p:nvPr/>
        </p:nvSpPr>
        <p:spPr>
          <a:xfrm>
            <a:off x="7518031" y="3182200"/>
            <a:ext cx="68702" cy="68302"/>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3892738-507B-42AE-96F1-A46AE08D033D}"/>
              </a:ext>
            </a:extLst>
          </p:cNvPr>
          <p:cNvSpPr txBox="1"/>
          <p:nvPr/>
        </p:nvSpPr>
        <p:spPr>
          <a:xfrm>
            <a:off x="6645870" y="3357460"/>
            <a:ext cx="1347511" cy="415498"/>
          </a:xfrm>
          <a:prstGeom prst="rect">
            <a:avLst/>
          </a:prstGeom>
          <a:noFill/>
          <a:ln w="28575">
            <a:solidFill>
              <a:schemeClr val="accent2">
                <a:lumMod val="75000"/>
              </a:schemeClr>
            </a:solidFill>
          </a:ln>
        </p:spPr>
        <p:txBody>
          <a:bodyPr wrap="square" rtlCol="0">
            <a:spAutoFit/>
          </a:bodyPr>
          <a:lstStyle/>
          <a:p>
            <a:pPr algn="ctr"/>
            <a:r>
              <a:rPr lang="en-US" sz="1050" dirty="0" err="1">
                <a:solidFill>
                  <a:schemeClr val="accent2">
                    <a:lumMod val="75000"/>
                  </a:schemeClr>
                </a:solidFill>
              </a:rPr>
              <a:t>Balun</a:t>
            </a:r>
            <a:r>
              <a:rPr lang="en-US" sz="1050" dirty="0">
                <a:solidFill>
                  <a:schemeClr val="accent2">
                    <a:lumMod val="75000"/>
                  </a:schemeClr>
                </a:solidFill>
              </a:rPr>
              <a:t> amplitude: Balanced output 2</a:t>
            </a:r>
          </a:p>
        </p:txBody>
      </p:sp>
      <p:cxnSp>
        <p:nvCxnSpPr>
          <p:cNvPr id="12" name="Straight Connector 11">
            <a:extLst>
              <a:ext uri="{FF2B5EF4-FFF2-40B4-BE49-F238E27FC236}">
                <a16:creationId xmlns:a16="http://schemas.microsoft.com/office/drawing/2014/main" id="{EACB394A-5ABE-4FCE-B56E-58B85CB2E17C}"/>
              </a:ext>
            </a:extLst>
          </p:cNvPr>
          <p:cNvCxnSpPr>
            <a:cxnSpLocks/>
            <a:stCxn id="10" idx="3"/>
            <a:endCxn id="11" idx="0"/>
          </p:cNvCxnSpPr>
          <p:nvPr/>
        </p:nvCxnSpPr>
        <p:spPr>
          <a:xfrm flipH="1">
            <a:off x="7319626" y="3240499"/>
            <a:ext cx="208466" cy="11696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2616988E-15D6-49DE-9E14-A22C5429B5B6}"/>
              </a:ext>
            </a:extLst>
          </p:cNvPr>
          <p:cNvSpPr/>
          <p:nvPr/>
        </p:nvSpPr>
        <p:spPr>
          <a:xfrm>
            <a:off x="7518031" y="3097561"/>
            <a:ext cx="65297" cy="64173"/>
          </a:xfrm>
          <a:prstGeom prst="ellips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4" name="TextBox 13">
            <a:extLst>
              <a:ext uri="{FF2B5EF4-FFF2-40B4-BE49-F238E27FC236}">
                <a16:creationId xmlns:a16="http://schemas.microsoft.com/office/drawing/2014/main" id="{9E115F85-4D27-4EEF-81D0-3C304BDC1D53}"/>
              </a:ext>
            </a:extLst>
          </p:cNvPr>
          <p:cNvSpPr txBox="1"/>
          <p:nvPr/>
        </p:nvSpPr>
        <p:spPr>
          <a:xfrm>
            <a:off x="6645870" y="2454856"/>
            <a:ext cx="1347511" cy="438582"/>
          </a:xfrm>
          <a:prstGeom prst="rect">
            <a:avLst/>
          </a:prstGeom>
          <a:noFill/>
          <a:ln w="28575">
            <a:solidFill>
              <a:schemeClr val="accent1">
                <a:lumMod val="75000"/>
              </a:schemeClr>
            </a:solidFill>
          </a:ln>
        </p:spPr>
        <p:txBody>
          <a:bodyPr wrap="square" rtlCol="0">
            <a:spAutoFit/>
          </a:bodyPr>
          <a:lstStyle/>
          <a:p>
            <a:pPr algn="ctr"/>
            <a:r>
              <a:rPr lang="en-US" sz="1125" dirty="0" err="1">
                <a:solidFill>
                  <a:schemeClr val="accent1">
                    <a:lumMod val="75000"/>
                  </a:schemeClr>
                </a:solidFill>
              </a:rPr>
              <a:t>Balun</a:t>
            </a:r>
            <a:r>
              <a:rPr lang="en-US" sz="1125" dirty="0">
                <a:solidFill>
                  <a:schemeClr val="accent1">
                    <a:lumMod val="75000"/>
                  </a:schemeClr>
                </a:solidFill>
              </a:rPr>
              <a:t> amplitude: Balanced output 1</a:t>
            </a:r>
          </a:p>
        </p:txBody>
      </p:sp>
      <p:cxnSp>
        <p:nvCxnSpPr>
          <p:cNvPr id="15" name="Straight Connector 14">
            <a:extLst>
              <a:ext uri="{FF2B5EF4-FFF2-40B4-BE49-F238E27FC236}">
                <a16:creationId xmlns:a16="http://schemas.microsoft.com/office/drawing/2014/main" id="{B1041E2A-827C-4378-B070-FDBE6ED722C1}"/>
              </a:ext>
            </a:extLst>
          </p:cNvPr>
          <p:cNvCxnSpPr>
            <a:cxnSpLocks/>
            <a:stCxn id="13" idx="1"/>
            <a:endCxn id="14" idx="2"/>
          </p:cNvCxnSpPr>
          <p:nvPr/>
        </p:nvCxnSpPr>
        <p:spPr>
          <a:xfrm flipH="1" flipV="1">
            <a:off x="7319626" y="2893438"/>
            <a:ext cx="207968" cy="213521"/>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Slide Number Placeholder 21">
            <a:extLst>
              <a:ext uri="{FF2B5EF4-FFF2-40B4-BE49-F238E27FC236}">
                <a16:creationId xmlns:a16="http://schemas.microsoft.com/office/drawing/2014/main" id="{337059BB-3611-4A1E-833B-0A6D891CE9B3}"/>
              </a:ext>
            </a:extLst>
          </p:cNvPr>
          <p:cNvSpPr>
            <a:spLocks noGrp="1"/>
          </p:cNvSpPr>
          <p:nvPr>
            <p:ph type="sldNum" sz="quarter" idx="12"/>
          </p:nvPr>
        </p:nvSpPr>
        <p:spPr>
          <a:xfrm>
            <a:off x="6466631" y="5776110"/>
            <a:ext cx="2057400" cy="273844"/>
          </a:xfrm>
        </p:spPr>
        <p:txBody>
          <a:bodyPr/>
          <a:lstStyle/>
          <a:p>
            <a:fld id="{B86BCAC0-03BC-4FD4-AF2C-30BD4B261660}" type="slidenum">
              <a:rPr lang="en-US" smtClean="0"/>
              <a:t>35</a:t>
            </a:fld>
            <a:endParaRPr lang="en-US"/>
          </a:p>
        </p:txBody>
      </p:sp>
      <p:sp>
        <p:nvSpPr>
          <p:cNvPr id="23" name="Content Placeholder 2">
            <a:extLst>
              <a:ext uri="{FF2B5EF4-FFF2-40B4-BE49-F238E27FC236}">
                <a16:creationId xmlns:a16="http://schemas.microsoft.com/office/drawing/2014/main" id="{7A76AAA9-A704-4AE2-B8CA-A5545108F6C1}"/>
              </a:ext>
            </a:extLst>
          </p:cNvPr>
          <p:cNvSpPr txBox="1">
            <a:spLocks/>
          </p:cNvSpPr>
          <p:nvPr/>
        </p:nvSpPr>
        <p:spPr>
          <a:xfrm>
            <a:off x="424260" y="2083916"/>
            <a:ext cx="4054419"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Coaxial cable based </a:t>
            </a:r>
            <a:r>
              <a:rPr lang="en-US" sz="2100" dirty="0" err="1"/>
              <a:t>balun</a:t>
            </a:r>
            <a:endParaRPr lang="en-US" sz="2100" dirty="0"/>
          </a:p>
          <a:p>
            <a:r>
              <a:rPr lang="en-US" sz="2100" dirty="0"/>
              <a:t>Cables covered in ferrites to prevent currents from flowing on the outside of coaxial jacket</a:t>
            </a:r>
          </a:p>
          <a:p>
            <a:r>
              <a:rPr lang="en-US" sz="2100" dirty="0"/>
              <a:t>Produces a very well performing amplitude balance over a large frequency range</a:t>
            </a:r>
          </a:p>
        </p:txBody>
      </p:sp>
    </p:spTree>
    <p:extLst>
      <p:ext uri="{BB962C8B-B14F-4D97-AF65-F5344CB8AC3E}">
        <p14:creationId xmlns:p14="http://schemas.microsoft.com/office/powerpoint/2010/main" val="3537113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50A6-C3FB-4DD3-93E6-789A0620CF2B}"/>
              </a:ext>
            </a:extLst>
          </p:cNvPr>
          <p:cNvSpPr>
            <a:spLocks noGrp="1"/>
          </p:cNvSpPr>
          <p:nvPr>
            <p:ph type="title"/>
          </p:nvPr>
        </p:nvSpPr>
        <p:spPr/>
        <p:txBody>
          <a:bodyPr/>
          <a:lstStyle/>
          <a:p>
            <a:r>
              <a:rPr lang="en-US" dirty="0"/>
              <a:t>Delay line filter: Theory</a:t>
            </a:r>
          </a:p>
        </p:txBody>
      </p:sp>
      <p:sp>
        <p:nvSpPr>
          <p:cNvPr id="3" name="Content Placeholder 2">
            <a:extLst>
              <a:ext uri="{FF2B5EF4-FFF2-40B4-BE49-F238E27FC236}">
                <a16:creationId xmlns:a16="http://schemas.microsoft.com/office/drawing/2014/main" id="{CD92FA32-21EF-47B8-9265-B79711DE0D8D}"/>
              </a:ext>
            </a:extLst>
          </p:cNvPr>
          <p:cNvSpPr>
            <a:spLocks noGrp="1"/>
          </p:cNvSpPr>
          <p:nvPr>
            <p:ph idx="1"/>
          </p:nvPr>
        </p:nvSpPr>
        <p:spPr>
          <a:xfrm>
            <a:off x="609600" y="2392065"/>
            <a:ext cx="7924800" cy="3802095"/>
          </a:xfrm>
        </p:spPr>
        <p:txBody>
          <a:bodyPr/>
          <a:lstStyle/>
          <a:p>
            <a:r>
              <a:rPr lang="en-US" dirty="0"/>
              <a:t>An ideal filter (no losses) can be modelled very easily using basic signal theory</a:t>
            </a:r>
          </a:p>
        </p:txBody>
      </p:sp>
      <p:pic>
        <p:nvPicPr>
          <p:cNvPr id="1026" name="Picture 2" descr="https://upload.wikimedia.org/wikipedia/commons/thumb/9/9b/FIR_Filter.svg/1000px-FIR_Filter.svg.png">
            <a:extLst>
              <a:ext uri="{FF2B5EF4-FFF2-40B4-BE49-F238E27FC236}">
                <a16:creationId xmlns:a16="http://schemas.microsoft.com/office/drawing/2014/main" id="{A97B2FE1-EADE-46A8-9593-7DFAD8EE4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570" y="1131094"/>
            <a:ext cx="2428046" cy="11169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A8FFC7F6-D918-4F8B-874C-1A1983ECB7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1176" y="3954235"/>
            <a:ext cx="4324350" cy="1460084"/>
          </a:xfrm>
          <a:prstGeom prst="rect">
            <a:avLst/>
          </a:prstGeom>
        </p:spPr>
      </p:pic>
      <p:pic>
        <p:nvPicPr>
          <p:cNvPr id="6" name="Picture 5">
            <a:extLst>
              <a:ext uri="{FF2B5EF4-FFF2-40B4-BE49-F238E27FC236}">
                <a16:creationId xmlns:a16="http://schemas.microsoft.com/office/drawing/2014/main" id="{F6A113F2-B346-4EF8-B113-3B36736FAFE6}"/>
              </a:ext>
            </a:extLst>
          </p:cNvPr>
          <p:cNvPicPr>
            <a:picLocks noChangeAspect="1"/>
          </p:cNvPicPr>
          <p:nvPr/>
        </p:nvPicPr>
        <p:blipFill>
          <a:blip r:embed="rId4"/>
          <a:stretch>
            <a:fillRect/>
          </a:stretch>
        </p:blipFill>
        <p:spPr>
          <a:xfrm>
            <a:off x="2359541" y="3265785"/>
            <a:ext cx="4761548" cy="538601"/>
          </a:xfrm>
          <a:prstGeom prst="rect">
            <a:avLst/>
          </a:prstGeom>
        </p:spPr>
      </p:pic>
      <p:sp>
        <p:nvSpPr>
          <p:cNvPr id="8" name="Rectangle: Rounded Corners 7">
            <a:extLst>
              <a:ext uri="{FF2B5EF4-FFF2-40B4-BE49-F238E27FC236}">
                <a16:creationId xmlns:a16="http://schemas.microsoft.com/office/drawing/2014/main" id="{136943F3-824E-4FDE-ACCE-DDFCE3AC333F}"/>
              </a:ext>
            </a:extLst>
          </p:cNvPr>
          <p:cNvSpPr/>
          <p:nvPr/>
        </p:nvSpPr>
        <p:spPr>
          <a:xfrm>
            <a:off x="3252584" y="3419161"/>
            <a:ext cx="363622" cy="309028"/>
          </a:xfrm>
          <a:prstGeom prst="roundRect">
            <a:avLst>
              <a:gd name="adj" fmla="val 11658"/>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Oval 12">
            <a:extLst>
              <a:ext uri="{FF2B5EF4-FFF2-40B4-BE49-F238E27FC236}">
                <a16:creationId xmlns:a16="http://schemas.microsoft.com/office/drawing/2014/main" id="{469F9032-8CEC-4931-8188-ED8830E18574}"/>
              </a:ext>
            </a:extLst>
          </p:cNvPr>
          <p:cNvSpPr/>
          <p:nvPr/>
        </p:nvSpPr>
        <p:spPr>
          <a:xfrm>
            <a:off x="4913027" y="4066748"/>
            <a:ext cx="184150" cy="177584"/>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527F814-DA59-4E1B-8F08-54B6BA83BBB8}"/>
              </a:ext>
            </a:extLst>
          </p:cNvPr>
          <p:cNvSpPr/>
          <p:nvPr/>
        </p:nvSpPr>
        <p:spPr>
          <a:xfrm>
            <a:off x="4913026" y="4288702"/>
            <a:ext cx="184150" cy="177584"/>
          </a:xfrm>
          <a:prstGeom prst="ellipse">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129D352A-29DC-4021-83F3-54EEACF462DA}"/>
              </a:ext>
            </a:extLst>
          </p:cNvPr>
          <p:cNvSpPr/>
          <p:nvPr/>
        </p:nvSpPr>
        <p:spPr>
          <a:xfrm>
            <a:off x="3849568" y="3411661"/>
            <a:ext cx="819467" cy="309028"/>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Oval 23">
            <a:extLst>
              <a:ext uri="{FF2B5EF4-FFF2-40B4-BE49-F238E27FC236}">
                <a16:creationId xmlns:a16="http://schemas.microsoft.com/office/drawing/2014/main" id="{E21C3DCF-3EA4-4BD7-AEAD-CECEEC405CF2}"/>
              </a:ext>
            </a:extLst>
          </p:cNvPr>
          <p:cNvSpPr/>
          <p:nvPr/>
        </p:nvSpPr>
        <p:spPr>
          <a:xfrm>
            <a:off x="4913026" y="4901758"/>
            <a:ext cx="184150" cy="177584"/>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2646EC74-1E2E-4D0A-86AF-56E082BF76F5}"/>
              </a:ext>
            </a:extLst>
          </p:cNvPr>
          <p:cNvSpPr/>
          <p:nvPr/>
        </p:nvSpPr>
        <p:spPr>
          <a:xfrm>
            <a:off x="4923908" y="3411661"/>
            <a:ext cx="916544" cy="309028"/>
          </a:xfrm>
          <a:prstGeom prst="round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ectangle: Rounded Corners 27">
            <a:extLst>
              <a:ext uri="{FF2B5EF4-FFF2-40B4-BE49-F238E27FC236}">
                <a16:creationId xmlns:a16="http://schemas.microsoft.com/office/drawing/2014/main" id="{5D2663E0-05FE-44B5-BF17-7AC3AC1094AA}"/>
              </a:ext>
            </a:extLst>
          </p:cNvPr>
          <p:cNvSpPr/>
          <p:nvPr/>
        </p:nvSpPr>
        <p:spPr>
          <a:xfrm>
            <a:off x="6095325" y="3414597"/>
            <a:ext cx="916544" cy="309028"/>
          </a:xfrm>
          <a:prstGeom prst="roundRect">
            <a:avLst/>
          </a:prstGeom>
          <a:no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Oval 30">
            <a:extLst>
              <a:ext uri="{FF2B5EF4-FFF2-40B4-BE49-F238E27FC236}">
                <a16:creationId xmlns:a16="http://schemas.microsoft.com/office/drawing/2014/main" id="{1606A06F-CF1A-4417-BF73-EAA3D62E33BD}"/>
              </a:ext>
            </a:extLst>
          </p:cNvPr>
          <p:cNvSpPr/>
          <p:nvPr/>
        </p:nvSpPr>
        <p:spPr>
          <a:xfrm>
            <a:off x="4909851" y="5127363"/>
            <a:ext cx="184150" cy="177584"/>
          </a:xfrm>
          <a:prstGeom prst="ellipse">
            <a:avLst/>
          </a:prstGeom>
          <a:no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3D6206F4-1EE5-416B-B189-CF6E69AB745B}"/>
              </a:ext>
            </a:extLst>
          </p:cNvPr>
          <p:cNvPicPr>
            <a:picLocks noChangeAspect="1"/>
          </p:cNvPicPr>
          <p:nvPr/>
        </p:nvPicPr>
        <p:blipFill>
          <a:blip r:embed="rId5"/>
          <a:stretch>
            <a:fillRect/>
          </a:stretch>
        </p:blipFill>
        <p:spPr>
          <a:xfrm>
            <a:off x="7135526" y="4555914"/>
            <a:ext cx="403622" cy="310753"/>
          </a:xfrm>
          <a:prstGeom prst="rect">
            <a:avLst/>
          </a:prstGeom>
        </p:spPr>
      </p:pic>
      <p:pic>
        <p:nvPicPr>
          <p:cNvPr id="35" name="Picture 34">
            <a:extLst>
              <a:ext uri="{FF2B5EF4-FFF2-40B4-BE49-F238E27FC236}">
                <a16:creationId xmlns:a16="http://schemas.microsoft.com/office/drawing/2014/main" id="{0AC5084A-E074-43BC-8725-DC4095371155}"/>
              </a:ext>
            </a:extLst>
          </p:cNvPr>
          <p:cNvPicPr>
            <a:picLocks noChangeAspect="1"/>
          </p:cNvPicPr>
          <p:nvPr/>
        </p:nvPicPr>
        <p:blipFill>
          <a:blip r:embed="rId6"/>
          <a:stretch>
            <a:fillRect/>
          </a:stretch>
        </p:blipFill>
        <p:spPr>
          <a:xfrm>
            <a:off x="2475904" y="4523542"/>
            <a:ext cx="307181" cy="321469"/>
          </a:xfrm>
          <a:prstGeom prst="rect">
            <a:avLst/>
          </a:prstGeom>
        </p:spPr>
      </p:pic>
      <p:sp>
        <p:nvSpPr>
          <p:cNvPr id="4" name="Slide Number Placeholder 3">
            <a:extLst>
              <a:ext uri="{FF2B5EF4-FFF2-40B4-BE49-F238E27FC236}">
                <a16:creationId xmlns:a16="http://schemas.microsoft.com/office/drawing/2014/main" id="{63F4FAF0-B3E4-472F-A46A-25D8F74EC36C}"/>
              </a:ext>
            </a:extLst>
          </p:cNvPr>
          <p:cNvSpPr>
            <a:spLocks noGrp="1"/>
          </p:cNvSpPr>
          <p:nvPr>
            <p:ph type="sldNum" sz="quarter" idx="12"/>
          </p:nvPr>
        </p:nvSpPr>
        <p:spPr/>
        <p:txBody>
          <a:bodyPr/>
          <a:lstStyle/>
          <a:p>
            <a:fld id="{B86BCAC0-03BC-4FD4-AF2C-30BD4B261660}" type="slidenum">
              <a:rPr lang="en-US" smtClean="0"/>
              <a:t>36</a:t>
            </a:fld>
            <a:endParaRPr lang="en-US"/>
          </a:p>
        </p:txBody>
      </p:sp>
    </p:spTree>
    <p:extLst>
      <p:ext uri="{BB962C8B-B14F-4D97-AF65-F5344CB8AC3E}">
        <p14:creationId xmlns:p14="http://schemas.microsoft.com/office/powerpoint/2010/main" val="14958979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B50A6-C3FB-4DD3-93E6-789A0620CF2B}"/>
              </a:ext>
            </a:extLst>
          </p:cNvPr>
          <p:cNvSpPr>
            <a:spLocks noGrp="1"/>
          </p:cNvSpPr>
          <p:nvPr>
            <p:ph type="title"/>
          </p:nvPr>
        </p:nvSpPr>
        <p:spPr/>
        <p:txBody>
          <a:bodyPr/>
          <a:lstStyle/>
          <a:p>
            <a:r>
              <a:rPr lang="en-US" dirty="0"/>
              <a:t>Filter theory</a:t>
            </a:r>
          </a:p>
        </p:txBody>
      </p:sp>
      <p:sp>
        <p:nvSpPr>
          <p:cNvPr id="3" name="Content Placeholder 2">
            <a:extLst>
              <a:ext uri="{FF2B5EF4-FFF2-40B4-BE49-F238E27FC236}">
                <a16:creationId xmlns:a16="http://schemas.microsoft.com/office/drawing/2014/main" id="{CD92FA32-21EF-47B8-9265-B79711DE0D8D}"/>
              </a:ext>
            </a:extLst>
          </p:cNvPr>
          <p:cNvSpPr>
            <a:spLocks noGrp="1"/>
          </p:cNvSpPr>
          <p:nvPr>
            <p:ph idx="1"/>
          </p:nvPr>
        </p:nvSpPr>
        <p:spPr>
          <a:xfrm>
            <a:off x="628650" y="2226469"/>
            <a:ext cx="5456923" cy="471613"/>
          </a:xfrm>
        </p:spPr>
        <p:txBody>
          <a:bodyPr/>
          <a:lstStyle/>
          <a:p>
            <a:r>
              <a:rPr lang="en-US" dirty="0"/>
              <a:t>What is the frequency domain behavior? </a:t>
            </a:r>
          </a:p>
        </p:txBody>
      </p:sp>
      <p:pic>
        <p:nvPicPr>
          <p:cNvPr id="1026" name="Picture 2" descr="https://upload.wikimedia.org/wikipedia/commons/thumb/9/9b/FIR_Filter.svg/1000px-FIR_Filter.svg.png">
            <a:extLst>
              <a:ext uri="{FF2B5EF4-FFF2-40B4-BE49-F238E27FC236}">
                <a16:creationId xmlns:a16="http://schemas.microsoft.com/office/drawing/2014/main" id="{A97B2FE1-EADE-46A8-9593-7DFAD8EE48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5463" y="1131094"/>
            <a:ext cx="2856153" cy="131383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1F6499EB-EE5E-4484-A883-6EF7800B5CF3}"/>
              </a:ext>
            </a:extLst>
          </p:cNvPr>
          <p:cNvPicPr>
            <a:picLocks noChangeAspect="1"/>
          </p:cNvPicPr>
          <p:nvPr/>
        </p:nvPicPr>
        <p:blipFill>
          <a:blip r:embed="rId3"/>
          <a:stretch>
            <a:fillRect/>
          </a:stretch>
        </p:blipFill>
        <p:spPr>
          <a:xfrm>
            <a:off x="3169891" y="4482854"/>
            <a:ext cx="3742597" cy="516440"/>
          </a:xfrm>
          <a:prstGeom prst="rect">
            <a:avLst/>
          </a:prstGeom>
        </p:spPr>
      </p:pic>
      <p:pic>
        <p:nvPicPr>
          <p:cNvPr id="15" name="Picture 14">
            <a:extLst>
              <a:ext uri="{FF2B5EF4-FFF2-40B4-BE49-F238E27FC236}">
                <a16:creationId xmlns:a16="http://schemas.microsoft.com/office/drawing/2014/main" id="{33D4001A-9068-4B8D-A89D-1BBAA3929E9E}"/>
              </a:ext>
            </a:extLst>
          </p:cNvPr>
          <p:cNvPicPr>
            <a:picLocks noChangeAspect="1"/>
          </p:cNvPicPr>
          <p:nvPr/>
        </p:nvPicPr>
        <p:blipFill>
          <a:blip r:embed="rId4"/>
          <a:stretch>
            <a:fillRect/>
          </a:stretch>
        </p:blipFill>
        <p:spPr>
          <a:xfrm>
            <a:off x="2604132" y="4526952"/>
            <a:ext cx="601855" cy="428243"/>
          </a:xfrm>
          <a:prstGeom prst="rect">
            <a:avLst/>
          </a:prstGeom>
        </p:spPr>
      </p:pic>
      <p:pic>
        <p:nvPicPr>
          <p:cNvPr id="16" name="Picture 15">
            <a:extLst>
              <a:ext uri="{FF2B5EF4-FFF2-40B4-BE49-F238E27FC236}">
                <a16:creationId xmlns:a16="http://schemas.microsoft.com/office/drawing/2014/main" id="{92F7E670-B77A-4C4C-A93C-50C4C098532B}"/>
              </a:ext>
            </a:extLst>
          </p:cNvPr>
          <p:cNvPicPr>
            <a:picLocks noChangeAspect="1"/>
          </p:cNvPicPr>
          <p:nvPr/>
        </p:nvPicPr>
        <p:blipFill>
          <a:blip r:embed="rId5"/>
          <a:stretch>
            <a:fillRect/>
          </a:stretch>
        </p:blipFill>
        <p:spPr>
          <a:xfrm>
            <a:off x="3600907" y="3463507"/>
            <a:ext cx="2316893" cy="949640"/>
          </a:xfrm>
          <a:prstGeom prst="rect">
            <a:avLst/>
          </a:prstGeom>
        </p:spPr>
      </p:pic>
      <p:sp>
        <p:nvSpPr>
          <p:cNvPr id="29" name="Content Placeholder 2">
            <a:extLst>
              <a:ext uri="{FF2B5EF4-FFF2-40B4-BE49-F238E27FC236}">
                <a16:creationId xmlns:a16="http://schemas.microsoft.com/office/drawing/2014/main" id="{5298940F-26E3-491D-AD79-58FCDF0760E2}"/>
              </a:ext>
            </a:extLst>
          </p:cNvPr>
          <p:cNvSpPr txBox="1">
            <a:spLocks/>
          </p:cNvSpPr>
          <p:nvPr/>
        </p:nvSpPr>
        <p:spPr>
          <a:xfrm>
            <a:off x="668853" y="3001486"/>
            <a:ext cx="2137410" cy="471613"/>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dirty="0"/>
              <a:t>Impulse response:</a:t>
            </a:r>
          </a:p>
        </p:txBody>
      </p:sp>
      <p:pic>
        <p:nvPicPr>
          <p:cNvPr id="30" name="Picture 29">
            <a:extLst>
              <a:ext uri="{FF2B5EF4-FFF2-40B4-BE49-F238E27FC236}">
                <a16:creationId xmlns:a16="http://schemas.microsoft.com/office/drawing/2014/main" id="{53C3B934-49DB-45EB-B87D-CE03B58696F1}"/>
              </a:ext>
            </a:extLst>
          </p:cNvPr>
          <p:cNvPicPr>
            <a:picLocks noChangeAspect="1"/>
          </p:cNvPicPr>
          <p:nvPr/>
        </p:nvPicPr>
        <p:blipFill>
          <a:blip r:embed="rId6"/>
          <a:stretch>
            <a:fillRect/>
          </a:stretch>
        </p:blipFill>
        <p:spPr>
          <a:xfrm>
            <a:off x="2767757" y="2890399"/>
            <a:ext cx="4761548" cy="538601"/>
          </a:xfrm>
          <a:prstGeom prst="rect">
            <a:avLst/>
          </a:prstGeom>
        </p:spPr>
      </p:pic>
      <p:sp>
        <p:nvSpPr>
          <p:cNvPr id="32" name="Content Placeholder 2">
            <a:extLst>
              <a:ext uri="{FF2B5EF4-FFF2-40B4-BE49-F238E27FC236}">
                <a16:creationId xmlns:a16="http://schemas.microsoft.com/office/drawing/2014/main" id="{315144F6-B4D5-440D-832E-7D2E90CBA7C7}"/>
              </a:ext>
            </a:extLst>
          </p:cNvPr>
          <p:cNvSpPr txBox="1">
            <a:spLocks/>
          </p:cNvSpPr>
          <p:nvPr/>
        </p:nvSpPr>
        <p:spPr>
          <a:xfrm>
            <a:off x="668853" y="3763119"/>
            <a:ext cx="2701402" cy="471613"/>
          </a:xfrm>
          <a:prstGeom prst="rect">
            <a:avLst/>
          </a:prstGeom>
        </p:spPr>
        <p:txBody>
          <a:bodyPr vert="horz" lIns="68580" tIns="34290" rIns="68580" bIns="3429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dirty="0"/>
              <a:t>Standard transform pairs:</a:t>
            </a:r>
          </a:p>
        </p:txBody>
      </p:sp>
      <p:sp>
        <p:nvSpPr>
          <p:cNvPr id="17" name="Left Brace 16">
            <a:extLst>
              <a:ext uri="{FF2B5EF4-FFF2-40B4-BE49-F238E27FC236}">
                <a16:creationId xmlns:a16="http://schemas.microsoft.com/office/drawing/2014/main" id="{770EA30A-83E0-488E-AA6B-283FC19917EE}"/>
              </a:ext>
            </a:extLst>
          </p:cNvPr>
          <p:cNvSpPr/>
          <p:nvPr/>
        </p:nvSpPr>
        <p:spPr>
          <a:xfrm>
            <a:off x="3490411" y="3466586"/>
            <a:ext cx="180473" cy="949641"/>
          </a:xfrm>
          <a:prstGeom prst="leftBrace">
            <a:avLst>
              <a:gd name="adj1" fmla="val 61666"/>
              <a:gd name="adj2" fmla="val 48161"/>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3" name="Content Placeholder 2">
            <a:extLst>
              <a:ext uri="{FF2B5EF4-FFF2-40B4-BE49-F238E27FC236}">
                <a16:creationId xmlns:a16="http://schemas.microsoft.com/office/drawing/2014/main" id="{A7FFE93F-CFA3-42C7-9A72-305A64F4E6D0}"/>
              </a:ext>
            </a:extLst>
          </p:cNvPr>
          <p:cNvSpPr txBox="1">
            <a:spLocks/>
          </p:cNvSpPr>
          <p:nvPr/>
        </p:nvSpPr>
        <p:spPr>
          <a:xfrm>
            <a:off x="668853" y="4568850"/>
            <a:ext cx="2137410" cy="471613"/>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dirty="0"/>
              <a:t>Transfer function:</a:t>
            </a:r>
          </a:p>
        </p:txBody>
      </p:sp>
      <p:sp>
        <p:nvSpPr>
          <p:cNvPr id="4" name="Slide Number Placeholder 3">
            <a:extLst>
              <a:ext uri="{FF2B5EF4-FFF2-40B4-BE49-F238E27FC236}">
                <a16:creationId xmlns:a16="http://schemas.microsoft.com/office/drawing/2014/main" id="{846DFF78-0558-4E1A-93EC-4DAB5DA44491}"/>
              </a:ext>
            </a:extLst>
          </p:cNvPr>
          <p:cNvSpPr>
            <a:spLocks noGrp="1"/>
          </p:cNvSpPr>
          <p:nvPr>
            <p:ph type="sldNum" sz="quarter" idx="12"/>
          </p:nvPr>
        </p:nvSpPr>
        <p:spPr/>
        <p:txBody>
          <a:bodyPr/>
          <a:lstStyle/>
          <a:p>
            <a:fld id="{B86BCAC0-03BC-4FD4-AF2C-30BD4B261660}" type="slidenum">
              <a:rPr lang="en-US" smtClean="0"/>
              <a:t>37</a:t>
            </a:fld>
            <a:endParaRPr lang="en-US"/>
          </a:p>
        </p:txBody>
      </p:sp>
    </p:spTree>
    <p:extLst>
      <p:ext uri="{BB962C8B-B14F-4D97-AF65-F5344CB8AC3E}">
        <p14:creationId xmlns:p14="http://schemas.microsoft.com/office/powerpoint/2010/main" val="349596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7" grpId="0" animBg="1"/>
      <p:bldP spid="3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1303BA-1D9A-43EA-97D0-A18992F3C7D4}"/>
              </a:ext>
            </a:extLst>
          </p:cNvPr>
          <p:cNvSpPr/>
          <p:nvPr/>
        </p:nvSpPr>
        <p:spPr>
          <a:xfrm>
            <a:off x="1519620" y="4229101"/>
            <a:ext cx="1402237" cy="365879"/>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969E111-0B2B-46EE-8964-CB34C8AC1F06}"/>
              </a:ext>
            </a:extLst>
          </p:cNvPr>
          <p:cNvSpPr/>
          <p:nvPr/>
        </p:nvSpPr>
        <p:spPr>
          <a:xfrm rot="19157827">
            <a:off x="2704136" y="3918725"/>
            <a:ext cx="1055295"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819B60B-31B0-4FB3-A69E-F749D0B7078D}"/>
              </a:ext>
            </a:extLst>
          </p:cNvPr>
          <p:cNvSpPr/>
          <p:nvPr/>
        </p:nvSpPr>
        <p:spPr>
          <a:xfrm rot="2442173" flipH="1">
            <a:off x="2719376" y="4803755"/>
            <a:ext cx="1055295"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E895F32-8C4E-425F-A3AB-7F7B9E42287F}"/>
              </a:ext>
            </a:extLst>
          </p:cNvPr>
          <p:cNvSpPr/>
          <p:nvPr/>
        </p:nvSpPr>
        <p:spPr>
          <a:xfrm rot="20617917">
            <a:off x="2624316" y="4224124"/>
            <a:ext cx="1055295"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64D035B-49E2-41EE-80D2-7517029C142C}"/>
              </a:ext>
            </a:extLst>
          </p:cNvPr>
          <p:cNvSpPr/>
          <p:nvPr/>
        </p:nvSpPr>
        <p:spPr>
          <a:xfrm rot="982083" flipH="1">
            <a:off x="2624317" y="4473831"/>
            <a:ext cx="1055295"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EEC800C-FF4C-4BFF-8091-443258910AF5}"/>
              </a:ext>
            </a:extLst>
          </p:cNvPr>
          <p:cNvSpPr/>
          <p:nvPr/>
        </p:nvSpPr>
        <p:spPr>
          <a:xfrm>
            <a:off x="3605404" y="3588107"/>
            <a:ext cx="1861997"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95A8BF3-FCCB-4ADA-97A7-9922D027D01E}"/>
              </a:ext>
            </a:extLst>
          </p:cNvPr>
          <p:cNvSpPr/>
          <p:nvPr/>
        </p:nvSpPr>
        <p:spPr>
          <a:xfrm>
            <a:off x="3633744" y="4079102"/>
            <a:ext cx="81121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B9DF455-5697-43A0-AD7D-79D39482EE83}"/>
              </a:ext>
            </a:extLst>
          </p:cNvPr>
          <p:cNvSpPr/>
          <p:nvPr/>
        </p:nvSpPr>
        <p:spPr>
          <a:xfrm>
            <a:off x="3633744" y="4618853"/>
            <a:ext cx="658217"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8351491-37B5-4589-8D2F-9E4FE2EA2FF6}"/>
              </a:ext>
            </a:extLst>
          </p:cNvPr>
          <p:cNvSpPr/>
          <p:nvPr/>
        </p:nvSpPr>
        <p:spPr>
          <a:xfrm>
            <a:off x="3605403" y="5138666"/>
            <a:ext cx="533564"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89B86EDC-7F13-4FF4-B798-D101A1124536}"/>
              </a:ext>
            </a:extLst>
          </p:cNvPr>
          <p:cNvSpPr/>
          <p:nvPr/>
        </p:nvSpPr>
        <p:spPr>
          <a:xfrm rot="5400000">
            <a:off x="4279434" y="4144546"/>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90DA46C-7199-4B83-A01D-30E40B59DB49}"/>
              </a:ext>
            </a:extLst>
          </p:cNvPr>
          <p:cNvSpPr/>
          <p:nvPr/>
        </p:nvSpPr>
        <p:spPr>
          <a:xfrm>
            <a:off x="4343353" y="4211257"/>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26BA9F0-B3AD-48BF-92F9-D8A2ECF92514}"/>
              </a:ext>
            </a:extLst>
          </p:cNvPr>
          <p:cNvSpPr/>
          <p:nvPr/>
        </p:nvSpPr>
        <p:spPr>
          <a:xfrm rot="5400000">
            <a:off x="4439277" y="4144546"/>
            <a:ext cx="22944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4DA088C-D3FA-4F08-B09F-76BBB08A1CE2}"/>
              </a:ext>
            </a:extLst>
          </p:cNvPr>
          <p:cNvSpPr/>
          <p:nvPr/>
        </p:nvSpPr>
        <p:spPr>
          <a:xfrm>
            <a:off x="4656190" y="4079102"/>
            <a:ext cx="765080"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BC9CBFD-4EC0-46D5-9B0F-76CC14743393}"/>
              </a:ext>
            </a:extLst>
          </p:cNvPr>
          <p:cNvSpPr/>
          <p:nvPr/>
        </p:nvSpPr>
        <p:spPr>
          <a:xfrm rot="5400000">
            <a:off x="4439277" y="4015182"/>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9B5DA11-C1CE-4737-A3FD-2919DFA2D56F}"/>
              </a:ext>
            </a:extLst>
          </p:cNvPr>
          <p:cNvSpPr/>
          <p:nvPr/>
        </p:nvSpPr>
        <p:spPr>
          <a:xfrm>
            <a:off x="4503196" y="3949737"/>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0FDC233-B1E6-4567-9ED5-A67C07FA080D}"/>
              </a:ext>
            </a:extLst>
          </p:cNvPr>
          <p:cNvSpPr/>
          <p:nvPr/>
        </p:nvSpPr>
        <p:spPr>
          <a:xfrm rot="5400000">
            <a:off x="4592271" y="4015182"/>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830D9AD-1D5D-49AA-AD74-2BE5F49E8B49}"/>
              </a:ext>
            </a:extLst>
          </p:cNvPr>
          <p:cNvSpPr/>
          <p:nvPr/>
        </p:nvSpPr>
        <p:spPr>
          <a:xfrm rot="5400000">
            <a:off x="4126440" y="4682774"/>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6DFE86B-0825-4A0C-B86B-7C0E58DF4611}"/>
              </a:ext>
            </a:extLst>
          </p:cNvPr>
          <p:cNvSpPr/>
          <p:nvPr/>
        </p:nvSpPr>
        <p:spPr>
          <a:xfrm>
            <a:off x="4190359" y="4747501"/>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E87C5DC-1128-4E9E-BE77-5EED1DAFB29C}"/>
              </a:ext>
            </a:extLst>
          </p:cNvPr>
          <p:cNvSpPr/>
          <p:nvPr/>
        </p:nvSpPr>
        <p:spPr>
          <a:xfrm rot="5400000">
            <a:off x="4286283" y="4682774"/>
            <a:ext cx="22944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8D04C24-30F9-4039-AC57-D9AD57F054F5}"/>
              </a:ext>
            </a:extLst>
          </p:cNvPr>
          <p:cNvSpPr/>
          <p:nvPr/>
        </p:nvSpPr>
        <p:spPr>
          <a:xfrm rot="5400000">
            <a:off x="4286283" y="4553410"/>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7B0615C-227D-4F7E-9F30-613C4671F5ED}"/>
              </a:ext>
            </a:extLst>
          </p:cNvPr>
          <p:cNvSpPr/>
          <p:nvPr/>
        </p:nvSpPr>
        <p:spPr>
          <a:xfrm>
            <a:off x="4350202" y="4487965"/>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BA64C5C-0276-4B79-AB4D-A123CAED82F3}"/>
              </a:ext>
            </a:extLst>
          </p:cNvPr>
          <p:cNvSpPr/>
          <p:nvPr/>
        </p:nvSpPr>
        <p:spPr>
          <a:xfrm rot="5400000">
            <a:off x="4439277" y="4553410"/>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3C70BF3-2538-4E13-A97C-6964DDFCAFFB}"/>
              </a:ext>
            </a:extLst>
          </p:cNvPr>
          <p:cNvSpPr/>
          <p:nvPr/>
        </p:nvSpPr>
        <p:spPr>
          <a:xfrm rot="5400000">
            <a:off x="4439277" y="4681967"/>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4BAB5BC-3637-4B22-833E-0F0A12E76CDE}"/>
              </a:ext>
            </a:extLst>
          </p:cNvPr>
          <p:cNvSpPr/>
          <p:nvPr/>
        </p:nvSpPr>
        <p:spPr>
          <a:xfrm>
            <a:off x="4504387" y="4746694"/>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981F98F-18D7-40B1-9B2B-240337EEC9FA}"/>
              </a:ext>
            </a:extLst>
          </p:cNvPr>
          <p:cNvSpPr/>
          <p:nvPr/>
        </p:nvSpPr>
        <p:spPr>
          <a:xfrm rot="5400000">
            <a:off x="4599119" y="4681967"/>
            <a:ext cx="22944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B997DF4-B800-4324-8E3A-591312358E80}"/>
              </a:ext>
            </a:extLst>
          </p:cNvPr>
          <p:cNvSpPr/>
          <p:nvPr/>
        </p:nvSpPr>
        <p:spPr>
          <a:xfrm rot="5400000">
            <a:off x="4599119" y="4552603"/>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0524340-D856-4E75-B865-7226F230931D}"/>
              </a:ext>
            </a:extLst>
          </p:cNvPr>
          <p:cNvSpPr/>
          <p:nvPr/>
        </p:nvSpPr>
        <p:spPr>
          <a:xfrm>
            <a:off x="4663038" y="4487158"/>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D33D3DCC-F886-4EC0-81D2-DFA367CB0D39}"/>
              </a:ext>
            </a:extLst>
          </p:cNvPr>
          <p:cNvSpPr/>
          <p:nvPr/>
        </p:nvSpPr>
        <p:spPr>
          <a:xfrm rot="5400000">
            <a:off x="4752113" y="4552603"/>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0B4AB98-E22E-455B-AF7D-438ADBBB6455}"/>
              </a:ext>
            </a:extLst>
          </p:cNvPr>
          <p:cNvSpPr/>
          <p:nvPr/>
        </p:nvSpPr>
        <p:spPr>
          <a:xfrm>
            <a:off x="4816032" y="4616522"/>
            <a:ext cx="64016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7CB7BF30-24BA-4F4F-AE65-929373F692BF}"/>
              </a:ext>
            </a:extLst>
          </p:cNvPr>
          <p:cNvSpPr/>
          <p:nvPr/>
        </p:nvSpPr>
        <p:spPr>
          <a:xfrm rot="5400000">
            <a:off x="3973446" y="5202224"/>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7B203D38-3F06-48C7-9041-5E064C9FF0D6}"/>
              </a:ext>
            </a:extLst>
          </p:cNvPr>
          <p:cNvSpPr/>
          <p:nvPr/>
        </p:nvSpPr>
        <p:spPr>
          <a:xfrm>
            <a:off x="4037365" y="5266951"/>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E586A155-E944-46FF-B511-3DBBA5CC380F}"/>
              </a:ext>
            </a:extLst>
          </p:cNvPr>
          <p:cNvSpPr/>
          <p:nvPr/>
        </p:nvSpPr>
        <p:spPr>
          <a:xfrm rot="5400000">
            <a:off x="4133289" y="5202224"/>
            <a:ext cx="22944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6B6E4E5F-A63C-404D-956F-5C93E77F075B}"/>
              </a:ext>
            </a:extLst>
          </p:cNvPr>
          <p:cNvSpPr/>
          <p:nvPr/>
        </p:nvSpPr>
        <p:spPr>
          <a:xfrm rot="5400000">
            <a:off x="4133289" y="5072860"/>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CEDD152A-7C4F-4061-9915-76EA631AA218}"/>
              </a:ext>
            </a:extLst>
          </p:cNvPr>
          <p:cNvSpPr/>
          <p:nvPr/>
        </p:nvSpPr>
        <p:spPr>
          <a:xfrm>
            <a:off x="4197208" y="5007415"/>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27DE228B-F116-4A5E-8998-DD4D3AD8D664}"/>
              </a:ext>
            </a:extLst>
          </p:cNvPr>
          <p:cNvSpPr/>
          <p:nvPr/>
        </p:nvSpPr>
        <p:spPr>
          <a:xfrm rot="5400000">
            <a:off x="4286283" y="5072860"/>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D702C39D-FD5F-4B2B-BCB5-C7B45AB847EC}"/>
              </a:ext>
            </a:extLst>
          </p:cNvPr>
          <p:cNvSpPr/>
          <p:nvPr/>
        </p:nvSpPr>
        <p:spPr>
          <a:xfrm rot="5400000">
            <a:off x="4286283" y="5201417"/>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8B6CBE7-B13A-4507-B474-0841FB36248D}"/>
              </a:ext>
            </a:extLst>
          </p:cNvPr>
          <p:cNvSpPr/>
          <p:nvPr/>
        </p:nvSpPr>
        <p:spPr>
          <a:xfrm>
            <a:off x="4351393" y="5266144"/>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8B49C69-741C-4C9E-814E-49824201E5D1}"/>
              </a:ext>
            </a:extLst>
          </p:cNvPr>
          <p:cNvSpPr/>
          <p:nvPr/>
        </p:nvSpPr>
        <p:spPr>
          <a:xfrm rot="5400000">
            <a:off x="4446125" y="5201417"/>
            <a:ext cx="22944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A192100F-CADB-4D72-BFD0-D8667FF8F398}"/>
              </a:ext>
            </a:extLst>
          </p:cNvPr>
          <p:cNvSpPr/>
          <p:nvPr/>
        </p:nvSpPr>
        <p:spPr>
          <a:xfrm rot="5400000">
            <a:off x="4446125" y="5072053"/>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75548549-0F13-410A-9A5B-C0A4FA282F11}"/>
              </a:ext>
            </a:extLst>
          </p:cNvPr>
          <p:cNvSpPr/>
          <p:nvPr/>
        </p:nvSpPr>
        <p:spPr>
          <a:xfrm>
            <a:off x="4510044" y="5006608"/>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25612FBB-CF9D-43AA-8999-AB71D611951E}"/>
              </a:ext>
            </a:extLst>
          </p:cNvPr>
          <p:cNvSpPr/>
          <p:nvPr/>
        </p:nvSpPr>
        <p:spPr>
          <a:xfrm rot="5400000">
            <a:off x="4599119" y="5072053"/>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7DB2794F-4C0E-4D01-83C7-BC214A9F4546}"/>
              </a:ext>
            </a:extLst>
          </p:cNvPr>
          <p:cNvSpPr/>
          <p:nvPr/>
        </p:nvSpPr>
        <p:spPr>
          <a:xfrm rot="5400000">
            <a:off x="4599119" y="5199433"/>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23B3DB84-A831-42B4-99E5-5C90584F3778}"/>
              </a:ext>
            </a:extLst>
          </p:cNvPr>
          <p:cNvSpPr/>
          <p:nvPr/>
        </p:nvSpPr>
        <p:spPr>
          <a:xfrm>
            <a:off x="4663038" y="5264953"/>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88CA5F32-9CF4-4ABB-873C-B6ED6EF8B9BF}"/>
              </a:ext>
            </a:extLst>
          </p:cNvPr>
          <p:cNvSpPr/>
          <p:nvPr/>
        </p:nvSpPr>
        <p:spPr>
          <a:xfrm rot="5400000">
            <a:off x="4758961" y="5200624"/>
            <a:ext cx="229442"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CBC40515-D411-40F7-B711-1964C50E9C10}"/>
              </a:ext>
            </a:extLst>
          </p:cNvPr>
          <p:cNvSpPr/>
          <p:nvPr/>
        </p:nvSpPr>
        <p:spPr>
          <a:xfrm rot="5400000">
            <a:off x="4758961" y="5070069"/>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E1B1B60D-F1B5-4482-86DE-9BFD1925DAC0}"/>
              </a:ext>
            </a:extLst>
          </p:cNvPr>
          <p:cNvSpPr/>
          <p:nvPr/>
        </p:nvSpPr>
        <p:spPr>
          <a:xfrm>
            <a:off x="4822880" y="5004624"/>
            <a:ext cx="254003"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43D19395-B40B-466A-8CCD-47B3C35CBE08}"/>
              </a:ext>
            </a:extLst>
          </p:cNvPr>
          <p:cNvSpPr/>
          <p:nvPr/>
        </p:nvSpPr>
        <p:spPr>
          <a:xfrm rot="5400000">
            <a:off x="4911955" y="5070069"/>
            <a:ext cx="22944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DB0602BC-9F3A-4E62-986C-9AD338E84D15}"/>
              </a:ext>
            </a:extLst>
          </p:cNvPr>
          <p:cNvSpPr/>
          <p:nvPr/>
        </p:nvSpPr>
        <p:spPr>
          <a:xfrm>
            <a:off x="4982723" y="5133989"/>
            <a:ext cx="498871"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3B759AA2-7342-4870-9EC9-7A6CB21C57FB}"/>
              </a:ext>
            </a:extLst>
          </p:cNvPr>
          <p:cNvSpPr/>
          <p:nvPr/>
        </p:nvSpPr>
        <p:spPr>
          <a:xfrm flipH="1">
            <a:off x="6152413" y="4232275"/>
            <a:ext cx="1402237" cy="365879"/>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2467D78E-3140-4E64-8F8F-D2818582A87D}"/>
              </a:ext>
            </a:extLst>
          </p:cNvPr>
          <p:cNvSpPr/>
          <p:nvPr/>
        </p:nvSpPr>
        <p:spPr>
          <a:xfrm rot="2442173" flipH="1">
            <a:off x="5320158" y="3921899"/>
            <a:ext cx="1055295"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C926C0BD-222E-477E-A3D4-E22A87D87E9D}"/>
              </a:ext>
            </a:extLst>
          </p:cNvPr>
          <p:cNvSpPr/>
          <p:nvPr/>
        </p:nvSpPr>
        <p:spPr>
          <a:xfrm rot="19157827">
            <a:off x="5311675" y="4804421"/>
            <a:ext cx="1047608"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7E4F729-CB67-406E-ADD5-49EF52A1EAA3}"/>
              </a:ext>
            </a:extLst>
          </p:cNvPr>
          <p:cNvSpPr/>
          <p:nvPr/>
        </p:nvSpPr>
        <p:spPr>
          <a:xfrm rot="982083" flipH="1">
            <a:off x="5385502" y="4226621"/>
            <a:ext cx="1060094"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FF543D32-A177-468E-A798-EC8085A80387}"/>
              </a:ext>
            </a:extLst>
          </p:cNvPr>
          <p:cNvSpPr/>
          <p:nvPr/>
        </p:nvSpPr>
        <p:spPr>
          <a:xfrm rot="20617917">
            <a:off x="5420748" y="4474199"/>
            <a:ext cx="1024120" cy="10160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itle 1">
            <a:extLst>
              <a:ext uri="{FF2B5EF4-FFF2-40B4-BE49-F238E27FC236}">
                <a16:creationId xmlns:a16="http://schemas.microsoft.com/office/drawing/2014/main" id="{3322134F-1E36-452A-8CD9-8B6ABC528D86}"/>
              </a:ext>
            </a:extLst>
          </p:cNvPr>
          <p:cNvSpPr txBox="1">
            <a:spLocks/>
          </p:cNvSpPr>
          <p:nvPr/>
        </p:nvSpPr>
        <p:spPr>
          <a:xfrm>
            <a:off x="930331" y="0"/>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dirty="0"/>
              <a:t>Surface mount power </a:t>
            </a:r>
            <a:br>
              <a:rPr lang="en-US" sz="3300" dirty="0"/>
            </a:br>
            <a:r>
              <a:rPr lang="en-US" sz="3300" dirty="0"/>
              <a:t>dividers/combiners: Why high isolation?</a:t>
            </a:r>
          </a:p>
        </p:txBody>
      </p:sp>
      <p:sp>
        <p:nvSpPr>
          <p:cNvPr id="69" name="Content Placeholder 2">
            <a:extLst>
              <a:ext uri="{FF2B5EF4-FFF2-40B4-BE49-F238E27FC236}">
                <a16:creationId xmlns:a16="http://schemas.microsoft.com/office/drawing/2014/main" id="{0770DFC1-2E60-45BE-9D64-56BEE5CCA52A}"/>
              </a:ext>
            </a:extLst>
          </p:cNvPr>
          <p:cNvSpPr txBox="1">
            <a:spLocks/>
          </p:cNvSpPr>
          <p:nvPr/>
        </p:nvSpPr>
        <p:spPr>
          <a:xfrm>
            <a:off x="1632459" y="1896141"/>
            <a:ext cx="6482443"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100" dirty="0"/>
              <a:t>Why can we not split and combine the signals directly on the transmission line? </a:t>
            </a:r>
            <a:br>
              <a:rPr lang="en-US" sz="2100" dirty="0"/>
            </a:br>
            <a:r>
              <a:rPr lang="en-US" sz="2100" dirty="0"/>
              <a:t>- No isolation causes filter to ring!</a:t>
            </a:r>
          </a:p>
        </p:txBody>
      </p:sp>
      <p:sp>
        <p:nvSpPr>
          <p:cNvPr id="20" name="Arrow: Curved Up 19">
            <a:extLst>
              <a:ext uri="{FF2B5EF4-FFF2-40B4-BE49-F238E27FC236}">
                <a16:creationId xmlns:a16="http://schemas.microsoft.com/office/drawing/2014/main" id="{9618328F-4B0D-4524-ABD3-03E82DFD7EAC}"/>
              </a:ext>
            </a:extLst>
          </p:cNvPr>
          <p:cNvSpPr/>
          <p:nvPr/>
        </p:nvSpPr>
        <p:spPr>
          <a:xfrm>
            <a:off x="2726870" y="4828663"/>
            <a:ext cx="3613587" cy="724187"/>
          </a:xfrm>
          <a:prstGeom prst="curvedUpArrow">
            <a:avLst>
              <a:gd name="adj1" fmla="val 11682"/>
              <a:gd name="adj2" fmla="val 50000"/>
              <a:gd name="adj3" fmla="val 306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2" name="Arrow: Curved Up 71">
            <a:extLst>
              <a:ext uri="{FF2B5EF4-FFF2-40B4-BE49-F238E27FC236}">
                <a16:creationId xmlns:a16="http://schemas.microsoft.com/office/drawing/2014/main" id="{5B6BA8D3-B242-44BC-90E7-F420AED6420A}"/>
              </a:ext>
            </a:extLst>
          </p:cNvPr>
          <p:cNvSpPr/>
          <p:nvPr/>
        </p:nvSpPr>
        <p:spPr>
          <a:xfrm rot="10800000">
            <a:off x="2631385" y="3244296"/>
            <a:ext cx="3613587" cy="724187"/>
          </a:xfrm>
          <a:prstGeom prst="curvedUpArrow">
            <a:avLst>
              <a:gd name="adj1" fmla="val 11682"/>
              <a:gd name="adj2" fmla="val 50000"/>
              <a:gd name="adj3" fmla="val 306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3" name="Arrow: Right 72">
            <a:extLst>
              <a:ext uri="{FF2B5EF4-FFF2-40B4-BE49-F238E27FC236}">
                <a16:creationId xmlns:a16="http://schemas.microsoft.com/office/drawing/2014/main" id="{1F77E660-4188-4AA6-BFC5-4D696CA3988D}"/>
              </a:ext>
            </a:extLst>
          </p:cNvPr>
          <p:cNvSpPr/>
          <p:nvPr/>
        </p:nvSpPr>
        <p:spPr>
          <a:xfrm>
            <a:off x="2212984" y="4278958"/>
            <a:ext cx="526148" cy="260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Arrow: Right 61">
            <a:extLst>
              <a:ext uri="{FF2B5EF4-FFF2-40B4-BE49-F238E27FC236}">
                <a16:creationId xmlns:a16="http://schemas.microsoft.com/office/drawing/2014/main" id="{C8537ACE-3E31-4194-A2C0-F9A1DAA575DE}"/>
              </a:ext>
            </a:extLst>
          </p:cNvPr>
          <p:cNvSpPr/>
          <p:nvPr/>
        </p:nvSpPr>
        <p:spPr>
          <a:xfrm>
            <a:off x="6316510" y="4270784"/>
            <a:ext cx="526148" cy="260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6AEBA276-AD37-48C3-ABE9-5CF026F3207D}"/>
              </a:ext>
            </a:extLst>
          </p:cNvPr>
          <p:cNvSpPr>
            <a:spLocks noGrp="1"/>
          </p:cNvSpPr>
          <p:nvPr>
            <p:ph type="sldNum" sz="quarter" idx="12"/>
          </p:nvPr>
        </p:nvSpPr>
        <p:spPr/>
        <p:txBody>
          <a:bodyPr/>
          <a:lstStyle/>
          <a:p>
            <a:fld id="{B86BCAC0-03BC-4FD4-AF2C-30BD4B261660}" type="slidenum">
              <a:rPr lang="en-US" smtClean="0"/>
              <a:t>38</a:t>
            </a:fld>
            <a:endParaRPr lang="en-US"/>
          </a:p>
        </p:txBody>
      </p:sp>
    </p:spTree>
    <p:extLst>
      <p:ext uri="{BB962C8B-B14F-4D97-AF65-F5344CB8AC3E}">
        <p14:creationId xmlns:p14="http://schemas.microsoft.com/office/powerpoint/2010/main" val="14997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500"/>
                                        <p:tgtEl>
                                          <p:spTgt spid="7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72" grpId="0" animBg="1"/>
      <p:bldP spid="73" grpId="0" animBg="1"/>
      <p:bldP spid="6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1E6380D-C2E5-4AC5-B5C2-701B4C7FF5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6965" y="3306180"/>
            <a:ext cx="3673401" cy="2755051"/>
          </a:xfrm>
          <a:prstGeom prst="rect">
            <a:avLst/>
          </a:prstGeom>
        </p:spPr>
      </p:pic>
      <p:sp>
        <p:nvSpPr>
          <p:cNvPr id="2" name="Title 1">
            <a:extLst>
              <a:ext uri="{FF2B5EF4-FFF2-40B4-BE49-F238E27FC236}">
                <a16:creationId xmlns:a16="http://schemas.microsoft.com/office/drawing/2014/main" id="{13779DC7-A1C0-434A-92B0-F649E6C5022A}"/>
              </a:ext>
            </a:extLst>
          </p:cNvPr>
          <p:cNvSpPr>
            <a:spLocks noGrp="1"/>
          </p:cNvSpPr>
          <p:nvPr>
            <p:ph type="title"/>
          </p:nvPr>
        </p:nvSpPr>
        <p:spPr>
          <a:xfrm>
            <a:off x="961930" y="126169"/>
            <a:ext cx="7373760" cy="667501"/>
          </a:xfrm>
        </p:spPr>
        <p:txBody>
          <a:bodyPr/>
          <a:lstStyle/>
          <a:p>
            <a:r>
              <a:rPr lang="en-US" dirty="0"/>
              <a:t>Amplitude balanced power combiner</a:t>
            </a:r>
          </a:p>
        </p:txBody>
      </p:sp>
      <p:sp>
        <p:nvSpPr>
          <p:cNvPr id="3" name="Content Placeholder 2">
            <a:extLst>
              <a:ext uri="{FF2B5EF4-FFF2-40B4-BE49-F238E27FC236}">
                <a16:creationId xmlns:a16="http://schemas.microsoft.com/office/drawing/2014/main" id="{CED17CA5-BDA2-4AE1-A43E-460066C41F42}"/>
              </a:ext>
            </a:extLst>
          </p:cNvPr>
          <p:cNvSpPr>
            <a:spLocks noGrp="1"/>
          </p:cNvSpPr>
          <p:nvPr>
            <p:ph idx="1"/>
          </p:nvPr>
        </p:nvSpPr>
        <p:spPr>
          <a:xfrm>
            <a:off x="232235" y="1106936"/>
            <a:ext cx="8641125" cy="3263504"/>
          </a:xfrm>
        </p:spPr>
        <p:txBody>
          <a:bodyPr>
            <a:normAutofit/>
          </a:bodyPr>
          <a:lstStyle/>
          <a:p>
            <a:r>
              <a:rPr lang="en-US" sz="1800" dirty="0"/>
              <a:t>The surface mount combiner is not well balanced for some frequencies</a:t>
            </a:r>
          </a:p>
          <a:p>
            <a:r>
              <a:rPr lang="en-US" sz="1800" dirty="0"/>
              <a:t>This performance is effectively limited by performance </a:t>
            </a:r>
            <a:br>
              <a:rPr lang="en-US" sz="1800" dirty="0"/>
            </a:br>
            <a:r>
              <a:rPr lang="en-US" sz="1800" dirty="0"/>
              <a:t>of the </a:t>
            </a:r>
            <a:r>
              <a:rPr lang="en-US" sz="1800" dirty="0" err="1"/>
              <a:t>balun</a:t>
            </a:r>
            <a:r>
              <a:rPr lang="en-US" sz="1800" dirty="0"/>
              <a:t> transformer</a:t>
            </a:r>
          </a:p>
          <a:p>
            <a:r>
              <a:rPr lang="en-US" sz="1800" dirty="0"/>
              <a:t>The other circuit is in principle the same as the surface mount version </a:t>
            </a:r>
          </a:p>
          <a:p>
            <a:pPr lvl="1"/>
            <a:r>
              <a:rPr lang="en-US" sz="1600" dirty="0"/>
              <a:t>uses a different type of a </a:t>
            </a:r>
            <a:r>
              <a:rPr lang="en-US" sz="1600" dirty="0" err="1"/>
              <a:t>balun</a:t>
            </a:r>
            <a:r>
              <a:rPr lang="en-US" sz="1600" dirty="0"/>
              <a:t>, </a:t>
            </a:r>
            <a:br>
              <a:rPr lang="en-US" sz="1600" dirty="0"/>
            </a:br>
            <a:r>
              <a:rPr lang="en-US" sz="1600" dirty="0"/>
              <a:t>based on distributed transmission-line elements</a:t>
            </a:r>
          </a:p>
        </p:txBody>
      </p:sp>
      <p:sp>
        <p:nvSpPr>
          <p:cNvPr id="40" name="Slide Number Placeholder 39">
            <a:extLst>
              <a:ext uri="{FF2B5EF4-FFF2-40B4-BE49-F238E27FC236}">
                <a16:creationId xmlns:a16="http://schemas.microsoft.com/office/drawing/2014/main" id="{503BB05E-0627-4A6C-B289-E1E57317BB35}"/>
              </a:ext>
            </a:extLst>
          </p:cNvPr>
          <p:cNvSpPr>
            <a:spLocks noGrp="1"/>
          </p:cNvSpPr>
          <p:nvPr>
            <p:ph type="sldNum" sz="quarter" idx="12"/>
          </p:nvPr>
        </p:nvSpPr>
        <p:spPr/>
        <p:txBody>
          <a:bodyPr/>
          <a:lstStyle/>
          <a:p>
            <a:fld id="{B86BCAC0-03BC-4FD4-AF2C-30BD4B261660}" type="slidenum">
              <a:rPr lang="en-US" smtClean="0"/>
              <a:t>39</a:t>
            </a:fld>
            <a:endParaRPr lang="en-US" dirty="0"/>
          </a:p>
        </p:txBody>
      </p:sp>
      <p:sp>
        <p:nvSpPr>
          <p:cNvPr id="7" name="Oval 6">
            <a:extLst>
              <a:ext uri="{FF2B5EF4-FFF2-40B4-BE49-F238E27FC236}">
                <a16:creationId xmlns:a16="http://schemas.microsoft.com/office/drawing/2014/main" id="{329FE534-8DE6-428C-85E8-CC9043816CE4}"/>
              </a:ext>
            </a:extLst>
          </p:cNvPr>
          <p:cNvSpPr/>
          <p:nvPr/>
        </p:nvSpPr>
        <p:spPr>
          <a:xfrm>
            <a:off x="4287735" y="3787399"/>
            <a:ext cx="68702" cy="68302"/>
          </a:xfrm>
          <a:prstGeom prst="ellipse">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F34E3512-41C6-4434-9044-DFEC662A9DD3}"/>
              </a:ext>
            </a:extLst>
          </p:cNvPr>
          <p:cNvSpPr txBox="1"/>
          <p:nvPr/>
        </p:nvSpPr>
        <p:spPr>
          <a:xfrm>
            <a:off x="3166704" y="2992914"/>
            <a:ext cx="2765160" cy="523220"/>
          </a:xfrm>
          <a:prstGeom prst="rect">
            <a:avLst/>
          </a:prstGeom>
          <a:noFill/>
          <a:ln w="12700">
            <a:solidFill>
              <a:schemeClr val="accent2">
                <a:lumMod val="75000"/>
              </a:schemeClr>
            </a:solidFill>
          </a:ln>
        </p:spPr>
        <p:txBody>
          <a:bodyPr wrap="square" rtlCol="0">
            <a:spAutoFit/>
          </a:bodyPr>
          <a:lstStyle/>
          <a:p>
            <a:pPr algn="ctr"/>
            <a:r>
              <a:rPr lang="en-US" sz="1400" dirty="0">
                <a:solidFill>
                  <a:schemeClr val="accent2">
                    <a:lumMod val="75000"/>
                  </a:schemeClr>
                </a:solidFill>
              </a:rPr>
              <a:t>Surface mount combiner transmission: Input 2</a:t>
            </a:r>
          </a:p>
        </p:txBody>
      </p:sp>
      <p:cxnSp>
        <p:nvCxnSpPr>
          <p:cNvPr id="9" name="Straight Connector 8">
            <a:extLst>
              <a:ext uri="{FF2B5EF4-FFF2-40B4-BE49-F238E27FC236}">
                <a16:creationId xmlns:a16="http://schemas.microsoft.com/office/drawing/2014/main" id="{0F7A145E-4715-41F5-8CCF-6570256B40C2}"/>
              </a:ext>
            </a:extLst>
          </p:cNvPr>
          <p:cNvCxnSpPr>
            <a:cxnSpLocks/>
            <a:stCxn id="7" idx="0"/>
            <a:endCxn id="8" idx="2"/>
          </p:cNvCxnSpPr>
          <p:nvPr/>
        </p:nvCxnSpPr>
        <p:spPr>
          <a:xfrm flipV="1">
            <a:off x="4322086" y="3516134"/>
            <a:ext cx="227198" cy="271265"/>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FE184E9A-84FF-492F-9F8E-0A441CF5C378}"/>
              </a:ext>
            </a:extLst>
          </p:cNvPr>
          <p:cNvSpPr/>
          <p:nvPr/>
        </p:nvSpPr>
        <p:spPr>
          <a:xfrm>
            <a:off x="4283385" y="4280709"/>
            <a:ext cx="68702" cy="68302"/>
          </a:xfrm>
          <a:prstGeom prst="ellips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400DED4-F451-412D-BA77-8C0F9CF4E59E}"/>
              </a:ext>
            </a:extLst>
          </p:cNvPr>
          <p:cNvSpPr txBox="1"/>
          <p:nvPr/>
        </p:nvSpPr>
        <p:spPr>
          <a:xfrm>
            <a:off x="2437009" y="4776469"/>
            <a:ext cx="2998017" cy="523220"/>
          </a:xfrm>
          <a:prstGeom prst="rect">
            <a:avLst/>
          </a:prstGeom>
          <a:noFill/>
          <a:ln w="12700">
            <a:solidFill>
              <a:schemeClr val="accent1">
                <a:lumMod val="75000"/>
              </a:schemeClr>
            </a:solidFill>
          </a:ln>
        </p:spPr>
        <p:txBody>
          <a:bodyPr wrap="square" rtlCol="0">
            <a:spAutoFit/>
          </a:bodyPr>
          <a:lstStyle/>
          <a:p>
            <a:pPr algn="ctr"/>
            <a:r>
              <a:rPr lang="en-US" sz="1400" dirty="0">
                <a:solidFill>
                  <a:schemeClr val="accent1">
                    <a:lumMod val="75000"/>
                  </a:schemeClr>
                </a:solidFill>
              </a:rPr>
              <a:t>Surface mount combiner transmission: Input 2</a:t>
            </a:r>
          </a:p>
        </p:txBody>
      </p:sp>
      <p:cxnSp>
        <p:nvCxnSpPr>
          <p:cNvPr id="12" name="Straight Connector 11">
            <a:extLst>
              <a:ext uri="{FF2B5EF4-FFF2-40B4-BE49-F238E27FC236}">
                <a16:creationId xmlns:a16="http://schemas.microsoft.com/office/drawing/2014/main" id="{F498F057-1A4A-47AA-A847-28EDCA1E6D2F}"/>
              </a:ext>
            </a:extLst>
          </p:cNvPr>
          <p:cNvCxnSpPr>
            <a:cxnSpLocks/>
            <a:stCxn id="10" idx="4"/>
            <a:endCxn id="11" idx="0"/>
          </p:cNvCxnSpPr>
          <p:nvPr/>
        </p:nvCxnSpPr>
        <p:spPr>
          <a:xfrm flipH="1">
            <a:off x="3936018" y="4349011"/>
            <a:ext cx="381718" cy="427458"/>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4674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A2D6D-8663-ED4E-8829-A1D71D9091C8}"/>
              </a:ext>
            </a:extLst>
          </p:cNvPr>
          <p:cNvSpPr>
            <a:spLocks noGrp="1"/>
          </p:cNvSpPr>
          <p:nvPr>
            <p:ph type="title"/>
          </p:nvPr>
        </p:nvSpPr>
        <p:spPr/>
        <p:txBody>
          <a:bodyPr/>
          <a:lstStyle/>
          <a:p>
            <a:r>
              <a:rPr lang="en-US" dirty="0"/>
              <a:t>Beam Position Measurement</a:t>
            </a:r>
          </a:p>
        </p:txBody>
      </p:sp>
      <p:sp>
        <p:nvSpPr>
          <p:cNvPr id="3" name="Content Placeholder 2">
            <a:extLst>
              <a:ext uri="{FF2B5EF4-FFF2-40B4-BE49-F238E27FC236}">
                <a16:creationId xmlns:a16="http://schemas.microsoft.com/office/drawing/2014/main" id="{44185EE4-B810-1442-8D5E-5B00ED122B6B}"/>
              </a:ext>
            </a:extLst>
          </p:cNvPr>
          <p:cNvSpPr>
            <a:spLocks noGrp="1"/>
          </p:cNvSpPr>
          <p:nvPr>
            <p:ph idx="1"/>
          </p:nvPr>
        </p:nvSpPr>
        <p:spPr/>
        <p:txBody>
          <a:bodyPr>
            <a:normAutofit fontScale="92500" lnSpcReduction="20000"/>
          </a:bodyPr>
          <a:lstStyle/>
          <a:p>
            <a:r>
              <a:rPr lang="en-US" dirty="0"/>
              <a:t>BPMs are based on a symmetric measurement setup</a:t>
            </a:r>
          </a:p>
          <a:p>
            <a:pPr lvl="1"/>
            <a:r>
              <a:rPr lang="en-US" dirty="0"/>
              <a:t>Detect the beam asymmetry, i.e. the beam position, </a:t>
            </a:r>
          </a:p>
          <a:p>
            <a:pPr lvl="2"/>
            <a:r>
              <a:rPr lang="en-US" dirty="0"/>
              <a:t>by a perfect symmetric arrangement of 2 identical read-out channels </a:t>
            </a:r>
          </a:p>
          <a:p>
            <a:pPr lvl="2"/>
            <a:r>
              <a:rPr lang="en-US" dirty="0"/>
              <a:t>to suppress the common mode</a:t>
            </a:r>
          </a:p>
          <a:p>
            <a:pPr lvl="2"/>
            <a:r>
              <a:rPr lang="en-US" dirty="0"/>
              <a:t>to simplify the normalization to the beam intensity</a:t>
            </a:r>
          </a:p>
          <a:p>
            <a:pPr lvl="2"/>
            <a:r>
              <a:rPr lang="en-US" dirty="0"/>
              <a:t>Beam position signals: An AM signal with the bunch response as carrier</a:t>
            </a:r>
          </a:p>
          <a:p>
            <a:r>
              <a:rPr lang="en-US" dirty="0"/>
              <a:t>Asymmetries in the BPM read-out system channels</a:t>
            </a:r>
          </a:p>
          <a:p>
            <a:pPr lvl="1"/>
            <a:r>
              <a:rPr lang="en-US" dirty="0"/>
              <a:t>Will result in an </a:t>
            </a:r>
            <a:r>
              <a:rPr lang="en-US" dirty="0">
                <a:solidFill>
                  <a:srgbClr val="FF0000"/>
                </a:solidFill>
              </a:rPr>
              <a:t>(electronic) offset </a:t>
            </a:r>
            <a:r>
              <a:rPr lang="en-US" dirty="0"/>
              <a:t>of the reported beam position</a:t>
            </a:r>
          </a:p>
          <a:p>
            <a:pPr lvl="2"/>
            <a:r>
              <a:rPr lang="en-US" dirty="0"/>
              <a:t>can be tolerated and calibrated if the asymmetric effect does not change over time</a:t>
            </a:r>
          </a:p>
          <a:p>
            <a:pPr lvl="2"/>
            <a:r>
              <a:rPr lang="en-US" dirty="0"/>
              <a:t>Is often linked to tolerances of RF / analog electronic components, RF cables and connectors, etc.</a:t>
            </a:r>
          </a:p>
          <a:p>
            <a:pPr lvl="3"/>
            <a:r>
              <a:rPr lang="en-US" dirty="0"/>
              <a:t>Can also be design choices, e.g. different BPM electrodes or asymmetric arrangement, different gains to electronically center a permanent large beam offset</a:t>
            </a:r>
          </a:p>
          <a:p>
            <a:r>
              <a:rPr lang="en-US" dirty="0"/>
              <a:t>Time varying asymmetries result in </a:t>
            </a:r>
            <a:r>
              <a:rPr lang="en-US" dirty="0">
                <a:solidFill>
                  <a:srgbClr val="FF0000"/>
                </a:solidFill>
              </a:rPr>
              <a:t>uncontrollable position offsets</a:t>
            </a:r>
            <a:r>
              <a:rPr lang="en-US" dirty="0"/>
              <a:t>, and are a </a:t>
            </a:r>
            <a:r>
              <a:rPr lang="en-US" dirty="0">
                <a:solidFill>
                  <a:srgbClr val="FF0000"/>
                </a:solidFill>
              </a:rPr>
              <a:t>major limitation of the BPM performance!</a:t>
            </a:r>
          </a:p>
          <a:p>
            <a:pPr lvl="1"/>
            <a:r>
              <a:rPr lang="en-US" dirty="0"/>
              <a:t>Caused by a variety of effects in the analog and RF signal processing, e.g. ambient temperature, humidity, aging and radiation effects of components</a:t>
            </a:r>
          </a:p>
          <a:p>
            <a:pPr lvl="1"/>
            <a:r>
              <a:rPr lang="en-US" dirty="0"/>
              <a:t>Also external EM-fields (pulsed RF, kicker signals), or uncontrolled grounding can break the symmetry   </a:t>
            </a:r>
          </a:p>
        </p:txBody>
      </p:sp>
    </p:spTree>
    <p:extLst>
      <p:ext uri="{BB962C8B-B14F-4D97-AF65-F5344CB8AC3E}">
        <p14:creationId xmlns:p14="http://schemas.microsoft.com/office/powerpoint/2010/main" val="3260619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 calcmode="lin" valueType="num">
                                      <p:cBhvr additive="base">
                                        <p:cTn id="1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 calcmode="lin" valueType="num">
                                      <p:cBhvr additive="base">
                                        <p:cTn id="1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 calcmode="lin" valueType="num">
                                      <p:cBhvr additive="base">
                                        <p:cTn id="2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anim calcmode="lin" valueType="num">
                                      <p:cBhvr additive="base">
                                        <p:cTn id="2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anim calcmode="lin" valueType="num">
                                      <p:cBhvr additive="base">
                                        <p:cTn id="3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anim calcmode="lin" valueType="num">
                                      <p:cBhvr additive="base">
                                        <p:cTn id="3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565A509-E22B-4215-ABEA-9BC2573E1E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8036" y="3355436"/>
            <a:ext cx="2372877" cy="1779658"/>
          </a:xfrm>
          <a:prstGeom prst="rect">
            <a:avLst/>
          </a:prstGeom>
        </p:spPr>
      </p:pic>
      <p:sp>
        <p:nvSpPr>
          <p:cNvPr id="2" name="Title 1">
            <a:extLst>
              <a:ext uri="{FF2B5EF4-FFF2-40B4-BE49-F238E27FC236}">
                <a16:creationId xmlns:a16="http://schemas.microsoft.com/office/drawing/2014/main" id="{E5657332-3EFB-4322-8DE4-C2A20680DBE4}"/>
              </a:ext>
            </a:extLst>
          </p:cNvPr>
          <p:cNvSpPr>
            <a:spLocks noGrp="1"/>
          </p:cNvSpPr>
          <p:nvPr>
            <p:ph type="title"/>
          </p:nvPr>
        </p:nvSpPr>
        <p:spPr/>
        <p:txBody>
          <a:bodyPr/>
          <a:lstStyle/>
          <a:p>
            <a:r>
              <a:rPr lang="en-US" dirty="0"/>
              <a:t>Power combiners: Dissipation</a:t>
            </a:r>
          </a:p>
        </p:txBody>
      </p:sp>
      <p:sp>
        <p:nvSpPr>
          <p:cNvPr id="3" name="Content Placeholder 2">
            <a:extLst>
              <a:ext uri="{FF2B5EF4-FFF2-40B4-BE49-F238E27FC236}">
                <a16:creationId xmlns:a16="http://schemas.microsoft.com/office/drawing/2014/main" id="{8536222A-DDF1-491A-8A12-1D4D7CA0A956}"/>
              </a:ext>
            </a:extLst>
          </p:cNvPr>
          <p:cNvSpPr>
            <a:spLocks noGrp="1"/>
          </p:cNvSpPr>
          <p:nvPr>
            <p:ph idx="1"/>
          </p:nvPr>
        </p:nvSpPr>
        <p:spPr>
          <a:xfrm>
            <a:off x="600227" y="1969953"/>
            <a:ext cx="7981950" cy="3263504"/>
          </a:xfrm>
        </p:spPr>
        <p:txBody>
          <a:bodyPr/>
          <a:lstStyle/>
          <a:p>
            <a:r>
              <a:rPr lang="en-US" dirty="0"/>
              <a:t>Software developed specifically to estimate the power dissipation in a S-parameter network that is fed with a real </a:t>
            </a:r>
            <a:r>
              <a:rPr lang="en-US" dirty="0" err="1"/>
              <a:t>stripline</a:t>
            </a:r>
            <a:r>
              <a:rPr lang="en-US" dirty="0"/>
              <a:t> pickup signal</a:t>
            </a:r>
          </a:p>
          <a:p>
            <a:endParaRPr lang="en-US" dirty="0"/>
          </a:p>
        </p:txBody>
      </p:sp>
      <p:pic>
        <p:nvPicPr>
          <p:cNvPr id="8" name="Picture 7">
            <a:extLst>
              <a:ext uri="{FF2B5EF4-FFF2-40B4-BE49-F238E27FC236}">
                <a16:creationId xmlns:a16="http://schemas.microsoft.com/office/drawing/2014/main" id="{F7A217D7-F435-4A39-9343-3CB71B26AA36}"/>
              </a:ext>
            </a:extLst>
          </p:cNvPr>
          <p:cNvPicPr>
            <a:picLocks noChangeAspect="1"/>
          </p:cNvPicPr>
          <p:nvPr/>
        </p:nvPicPr>
        <p:blipFill rotWithShape="1">
          <a:blip r:embed="rId4">
            <a:extLst>
              <a:ext uri="{28A0092B-C50C-407E-A947-70E740481C1C}">
                <a14:useLocalDpi xmlns:a14="http://schemas.microsoft.com/office/drawing/2010/main" val="0"/>
              </a:ext>
            </a:extLst>
          </a:blip>
          <a:srcRect l="6564" r="50000"/>
          <a:stretch/>
        </p:blipFill>
        <p:spPr>
          <a:xfrm>
            <a:off x="685872" y="3265506"/>
            <a:ext cx="2277915" cy="1947485"/>
          </a:xfrm>
          <a:prstGeom prst="rect">
            <a:avLst/>
          </a:prstGeom>
        </p:spPr>
      </p:pic>
      <p:pic>
        <p:nvPicPr>
          <p:cNvPr id="10" name="Picture 9">
            <a:extLst>
              <a:ext uri="{FF2B5EF4-FFF2-40B4-BE49-F238E27FC236}">
                <a16:creationId xmlns:a16="http://schemas.microsoft.com/office/drawing/2014/main" id="{43A1A13D-9207-464E-A260-2A6CB1CFAD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0361" y="3422965"/>
            <a:ext cx="2068421" cy="1632566"/>
          </a:xfrm>
          <a:prstGeom prst="rect">
            <a:avLst/>
          </a:prstGeom>
        </p:spPr>
      </p:pic>
      <p:sp>
        <p:nvSpPr>
          <p:cNvPr id="12" name="Rectangle: Rounded Corners 11">
            <a:extLst>
              <a:ext uri="{FF2B5EF4-FFF2-40B4-BE49-F238E27FC236}">
                <a16:creationId xmlns:a16="http://schemas.microsoft.com/office/drawing/2014/main" id="{74253FD5-FC51-4BE0-AA02-56986ACC9C5A}"/>
              </a:ext>
            </a:extLst>
          </p:cNvPr>
          <p:cNvSpPr/>
          <p:nvPr/>
        </p:nvSpPr>
        <p:spPr>
          <a:xfrm>
            <a:off x="765093" y="3302412"/>
            <a:ext cx="2136322" cy="1931045"/>
          </a:xfrm>
          <a:prstGeom prst="roundRect">
            <a:avLst>
              <a:gd name="adj" fmla="val 5082"/>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B09ADF24-0290-4A15-9A22-298049FC91A8}"/>
              </a:ext>
            </a:extLst>
          </p:cNvPr>
          <p:cNvSpPr/>
          <p:nvPr/>
        </p:nvSpPr>
        <p:spPr>
          <a:xfrm>
            <a:off x="3476197" y="3302412"/>
            <a:ext cx="2136322" cy="1931045"/>
          </a:xfrm>
          <a:prstGeom prst="roundRect">
            <a:avLst>
              <a:gd name="adj" fmla="val 5082"/>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9E6E4A65-648B-46D8-9498-599B4FF2593A}"/>
              </a:ext>
            </a:extLst>
          </p:cNvPr>
          <p:cNvSpPr/>
          <p:nvPr/>
        </p:nvSpPr>
        <p:spPr>
          <a:xfrm>
            <a:off x="5673447" y="4161307"/>
            <a:ext cx="451979" cy="173948"/>
          </a:xfrm>
          <a:prstGeom prst="rightArrow">
            <a:avLst>
              <a:gd name="adj1" fmla="val 37566"/>
              <a:gd name="adj2" fmla="val 7942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C4A56BF9-7BD6-4E73-9E16-B21A6E31EA8D}"/>
              </a:ext>
            </a:extLst>
          </p:cNvPr>
          <p:cNvSpPr/>
          <p:nvPr/>
        </p:nvSpPr>
        <p:spPr>
          <a:xfrm>
            <a:off x="6211179" y="3302412"/>
            <a:ext cx="2136322" cy="1931045"/>
          </a:xfrm>
          <a:prstGeom prst="roundRect">
            <a:avLst>
              <a:gd name="adj" fmla="val 5082"/>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ross 17">
            <a:extLst>
              <a:ext uri="{FF2B5EF4-FFF2-40B4-BE49-F238E27FC236}">
                <a16:creationId xmlns:a16="http://schemas.microsoft.com/office/drawing/2014/main" id="{180A900A-BC3F-4E9E-9611-BEE5F3F84DF3}"/>
              </a:ext>
            </a:extLst>
          </p:cNvPr>
          <p:cNvSpPr/>
          <p:nvPr/>
        </p:nvSpPr>
        <p:spPr>
          <a:xfrm>
            <a:off x="3002305" y="4061805"/>
            <a:ext cx="340338" cy="356078"/>
          </a:xfrm>
          <a:prstGeom prst="plus">
            <a:avLst>
              <a:gd name="adj" fmla="val 401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a:extLst>
              <a:ext uri="{FF2B5EF4-FFF2-40B4-BE49-F238E27FC236}">
                <a16:creationId xmlns:a16="http://schemas.microsoft.com/office/drawing/2014/main" id="{64AAD6FD-563C-40FE-95F5-E6740D6C77AB}"/>
              </a:ext>
            </a:extLst>
          </p:cNvPr>
          <p:cNvSpPr>
            <a:spLocks noGrp="1"/>
          </p:cNvSpPr>
          <p:nvPr>
            <p:ph type="sldNum" sz="quarter" idx="12"/>
          </p:nvPr>
        </p:nvSpPr>
        <p:spPr/>
        <p:txBody>
          <a:bodyPr/>
          <a:lstStyle/>
          <a:p>
            <a:fld id="{B86BCAC0-03BC-4FD4-AF2C-30BD4B261660}" type="slidenum">
              <a:rPr lang="en-US" smtClean="0"/>
              <a:t>40</a:t>
            </a:fld>
            <a:endParaRPr lang="en-US"/>
          </a:p>
        </p:txBody>
      </p:sp>
    </p:spTree>
    <p:extLst>
      <p:ext uri="{BB962C8B-B14F-4D97-AF65-F5344CB8AC3E}">
        <p14:creationId xmlns:p14="http://schemas.microsoft.com/office/powerpoint/2010/main" val="2943749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34427-DD56-B241-A349-FB7F78705FCD}"/>
              </a:ext>
            </a:extLst>
          </p:cNvPr>
          <p:cNvSpPr>
            <a:spLocks noGrp="1"/>
          </p:cNvSpPr>
          <p:nvPr>
            <p:ph type="title"/>
          </p:nvPr>
        </p:nvSpPr>
        <p:spPr/>
        <p:txBody>
          <a:bodyPr/>
          <a:lstStyle/>
          <a:p>
            <a:r>
              <a:rPr lang="en-US" dirty="0"/>
              <a:t>Example: Aging of RF components</a:t>
            </a:r>
          </a:p>
        </p:txBody>
      </p:sp>
      <p:sp>
        <p:nvSpPr>
          <p:cNvPr id="3" name="Content Placeholder 2">
            <a:extLst>
              <a:ext uri="{FF2B5EF4-FFF2-40B4-BE49-F238E27FC236}">
                <a16:creationId xmlns:a16="http://schemas.microsoft.com/office/drawing/2014/main" id="{102C50BD-5BCC-A948-855E-2EA21D24B09A}"/>
              </a:ext>
            </a:extLst>
          </p:cNvPr>
          <p:cNvSpPr>
            <a:spLocks noGrp="1"/>
          </p:cNvSpPr>
          <p:nvPr>
            <p:ph idx="1"/>
          </p:nvPr>
        </p:nvSpPr>
        <p:spPr>
          <a:xfrm>
            <a:off x="577880" y="5234035"/>
            <a:ext cx="7956519" cy="960126"/>
          </a:xfrm>
        </p:spPr>
        <p:txBody>
          <a:bodyPr/>
          <a:lstStyle/>
          <a:p>
            <a:pPr marL="0" indent="0">
              <a:buNone/>
            </a:pPr>
            <a:r>
              <a:rPr lang="en-US" dirty="0">
                <a:solidFill>
                  <a:srgbClr val="FF0000"/>
                </a:solidFill>
              </a:rPr>
              <a:t>RF connectors and coaxial cables also undergo aging effects!</a:t>
            </a:r>
          </a:p>
        </p:txBody>
      </p:sp>
      <p:pic>
        <p:nvPicPr>
          <p:cNvPr id="5" name="Picture 4">
            <a:extLst>
              <a:ext uri="{FF2B5EF4-FFF2-40B4-BE49-F238E27FC236}">
                <a16:creationId xmlns:a16="http://schemas.microsoft.com/office/drawing/2014/main" id="{EBE9F699-A3B1-2540-ABFB-020C4BFD06CF}"/>
              </a:ext>
            </a:extLst>
          </p:cNvPr>
          <p:cNvPicPr>
            <a:picLocks noChangeAspect="1"/>
          </p:cNvPicPr>
          <p:nvPr/>
        </p:nvPicPr>
        <p:blipFill rotWithShape="1">
          <a:blip r:embed="rId2">
            <a:extLst>
              <a:ext uri="{28A0092B-C50C-407E-A947-70E740481C1C}">
                <a14:useLocalDpi xmlns:a14="http://schemas.microsoft.com/office/drawing/2010/main" val="0"/>
              </a:ext>
            </a:extLst>
          </a:blip>
          <a:srcRect l="3736" r="18727" b="6583"/>
          <a:stretch/>
        </p:blipFill>
        <p:spPr>
          <a:xfrm>
            <a:off x="4725620" y="1009485"/>
            <a:ext cx="4144351" cy="3744895"/>
          </a:xfrm>
          <a:prstGeom prst="rect">
            <a:avLst/>
          </a:prstGeom>
        </p:spPr>
      </p:pic>
      <p:pic>
        <p:nvPicPr>
          <p:cNvPr id="7" name="Picture 6">
            <a:extLst>
              <a:ext uri="{FF2B5EF4-FFF2-40B4-BE49-F238E27FC236}">
                <a16:creationId xmlns:a16="http://schemas.microsoft.com/office/drawing/2014/main" id="{C61044A3-3AE3-4E48-8E13-DC8D99C2F93C}"/>
              </a:ext>
            </a:extLst>
          </p:cNvPr>
          <p:cNvPicPr>
            <a:picLocks noChangeAspect="1"/>
          </p:cNvPicPr>
          <p:nvPr/>
        </p:nvPicPr>
        <p:blipFill rotWithShape="1">
          <a:blip r:embed="rId3">
            <a:extLst>
              <a:ext uri="{28A0092B-C50C-407E-A947-70E740481C1C}">
                <a14:useLocalDpi xmlns:a14="http://schemas.microsoft.com/office/drawing/2010/main" val="0"/>
              </a:ext>
            </a:extLst>
          </a:blip>
          <a:srcRect l="22905" t="25727" r="28160" b="15109"/>
          <a:stretch/>
        </p:blipFill>
        <p:spPr>
          <a:xfrm>
            <a:off x="270640" y="1028048"/>
            <a:ext cx="4109335" cy="3726332"/>
          </a:xfrm>
          <a:prstGeom prst="rect">
            <a:avLst/>
          </a:prstGeom>
        </p:spPr>
      </p:pic>
    </p:spTree>
    <p:extLst>
      <p:ext uri="{BB962C8B-B14F-4D97-AF65-F5344CB8AC3E}">
        <p14:creationId xmlns:p14="http://schemas.microsoft.com/office/powerpoint/2010/main" val="169966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E7CAB-860B-9542-BEFD-2AD36AA83D61}"/>
              </a:ext>
            </a:extLst>
          </p:cNvPr>
          <p:cNvSpPr>
            <a:spLocks noGrp="1"/>
          </p:cNvSpPr>
          <p:nvPr>
            <p:ph type="title"/>
          </p:nvPr>
        </p:nvSpPr>
        <p:spPr/>
        <p:txBody>
          <a:bodyPr/>
          <a:lstStyle/>
          <a:p>
            <a:r>
              <a:rPr lang="en-US" dirty="0"/>
              <a:t>Online Calibration Methods</a:t>
            </a:r>
          </a:p>
        </p:txBody>
      </p:sp>
      <p:grpSp>
        <p:nvGrpSpPr>
          <p:cNvPr id="11" name="Group 10">
            <a:extLst>
              <a:ext uri="{FF2B5EF4-FFF2-40B4-BE49-F238E27FC236}">
                <a16:creationId xmlns:a16="http://schemas.microsoft.com/office/drawing/2014/main" id="{A3702B07-D9A8-E144-9426-E89C412CB037}"/>
              </a:ext>
            </a:extLst>
          </p:cNvPr>
          <p:cNvGrpSpPr/>
          <p:nvPr/>
        </p:nvGrpSpPr>
        <p:grpSpPr>
          <a:xfrm>
            <a:off x="-1" y="971080"/>
            <a:ext cx="3227826" cy="5186060"/>
            <a:chOff x="-1" y="971080"/>
            <a:chExt cx="3227826" cy="5186060"/>
          </a:xfrm>
        </p:grpSpPr>
        <p:pic>
          <p:nvPicPr>
            <p:cNvPr id="4" name="Object 1">
              <a:extLst>
                <a:ext uri="{FF2B5EF4-FFF2-40B4-BE49-F238E27FC236}">
                  <a16:creationId xmlns:a16="http://schemas.microsoft.com/office/drawing/2014/main" id="{1B83D0A5-9187-7C4C-B6D4-A5F4852EB7D6}"/>
                </a:ext>
              </a:extLst>
            </p:cNvPr>
            <p:cNvPicPr>
              <a:picLocks noChangeAspect="1" noChangeArrowheads="1"/>
            </p:cNvPicPr>
            <p:nvPr/>
          </p:nvPicPr>
          <p:blipFill>
            <a:blip r:embed="rId2" cstate="print"/>
            <a:srcRect t="-803" b="-1927"/>
            <a:stretch>
              <a:fillRect/>
            </a:stretch>
          </p:blipFill>
          <p:spPr bwMode="auto">
            <a:xfrm>
              <a:off x="270640" y="971080"/>
              <a:ext cx="2957185" cy="3663769"/>
            </a:xfrm>
            <a:prstGeom prst="rect">
              <a:avLst/>
            </a:prstGeom>
            <a:noFill/>
            <a:ln w="19050">
              <a:noFill/>
              <a:miter lim="800000"/>
              <a:headEnd/>
              <a:tailEnd/>
            </a:ln>
          </p:spPr>
        </p:pic>
        <p:sp>
          <p:nvSpPr>
            <p:cNvPr id="8" name="Content Placeholder 2">
              <a:extLst>
                <a:ext uri="{FF2B5EF4-FFF2-40B4-BE49-F238E27FC236}">
                  <a16:creationId xmlns:a16="http://schemas.microsoft.com/office/drawing/2014/main" id="{6AFB4297-2D60-A540-9106-9D79CFEF1C5E}"/>
                </a:ext>
              </a:extLst>
            </p:cNvPr>
            <p:cNvSpPr txBox="1">
              <a:spLocks/>
            </p:cNvSpPr>
            <p:nvPr/>
          </p:nvSpPr>
          <p:spPr bwMode="auto">
            <a:xfrm>
              <a:off x="-1" y="4659345"/>
              <a:ext cx="3227825" cy="1497795"/>
            </a:xfrm>
            <a:prstGeom prst="rect">
              <a:avLst/>
            </a:prstGeom>
            <a:noFill/>
            <a:ln w="19050">
              <a:noFill/>
              <a:miter lim="800000"/>
              <a:headEnd/>
              <a:tailEnd/>
            </a:ln>
          </p:spPr>
          <p:txBody>
            <a:bodyPr vert="horz" wrap="square" lIns="91440" tIns="45720" rIns="91440" bIns="45720" numCol="1" anchor="t" anchorCtr="0" compatLnSpc="1">
              <a:prstTxWarp prst="textNoShape">
                <a:avLst/>
              </a:prstTxWarp>
              <a:normAutofit fontScale="85000" lnSpcReduction="10000"/>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r>
                <a:rPr lang="en-US" sz="1800" dirty="0"/>
                <a:t>Calibration tone technique </a:t>
              </a:r>
            </a:p>
            <a:p>
              <a:pPr lvl="1"/>
              <a:r>
                <a:rPr lang="en-US" sz="1600" dirty="0"/>
                <a:t>only applicable in narrowband </a:t>
              </a:r>
              <a:br>
                <a:rPr lang="en-US" sz="1600" dirty="0"/>
              </a:br>
              <a:r>
                <a:rPr lang="en-US" sz="1600" dirty="0"/>
                <a:t>operation</a:t>
              </a:r>
            </a:p>
            <a:p>
              <a:pPr lvl="1"/>
              <a:r>
                <a:rPr lang="en-US" sz="1600" dirty="0"/>
                <a:t>Requires a separate detector channel</a:t>
              </a:r>
            </a:p>
          </p:txBody>
        </p:sp>
        <p:sp>
          <p:nvSpPr>
            <p:cNvPr id="9" name="TextBox 8">
              <a:extLst>
                <a:ext uri="{FF2B5EF4-FFF2-40B4-BE49-F238E27FC236}">
                  <a16:creationId xmlns:a16="http://schemas.microsoft.com/office/drawing/2014/main" id="{D346765F-3269-5942-A453-873059E47EA9}"/>
                </a:ext>
              </a:extLst>
            </p:cNvPr>
            <p:cNvSpPr txBox="1"/>
            <p:nvPr/>
          </p:nvSpPr>
          <p:spPr>
            <a:xfrm>
              <a:off x="1915564" y="3851455"/>
              <a:ext cx="930063" cy="523220"/>
            </a:xfrm>
            <a:prstGeom prst="rect">
              <a:avLst/>
            </a:prstGeom>
            <a:noFill/>
          </p:spPr>
          <p:txBody>
            <a:bodyPr wrap="none" rtlCol="0">
              <a:spAutoFit/>
            </a:bodyPr>
            <a:lstStyle/>
            <a:p>
              <a:r>
                <a:rPr lang="en-US" sz="1400" b="1" dirty="0"/>
                <a:t>courtesy</a:t>
              </a:r>
              <a:br>
                <a:rPr lang="en-US" sz="1400" b="1" dirty="0"/>
              </a:br>
              <a:r>
                <a:rPr lang="en-US" sz="1400" b="1" i="1" dirty="0"/>
                <a:t>N. Eddy</a:t>
              </a:r>
            </a:p>
          </p:txBody>
        </p:sp>
      </p:grpSp>
      <p:grpSp>
        <p:nvGrpSpPr>
          <p:cNvPr id="15" name="Group 14">
            <a:extLst>
              <a:ext uri="{FF2B5EF4-FFF2-40B4-BE49-F238E27FC236}">
                <a16:creationId xmlns:a16="http://schemas.microsoft.com/office/drawing/2014/main" id="{C94CA197-A2EA-3240-AC1A-A934AC6B3E1A}"/>
              </a:ext>
            </a:extLst>
          </p:cNvPr>
          <p:cNvGrpSpPr/>
          <p:nvPr/>
        </p:nvGrpSpPr>
        <p:grpSpPr>
          <a:xfrm>
            <a:off x="2828962" y="1086294"/>
            <a:ext cx="6228000" cy="5091341"/>
            <a:chOff x="2828962" y="1086294"/>
            <a:chExt cx="6228000" cy="5091341"/>
          </a:xfrm>
        </p:grpSpPr>
        <p:grpSp>
          <p:nvGrpSpPr>
            <p:cNvPr id="14" name="Group 13">
              <a:extLst>
                <a:ext uri="{FF2B5EF4-FFF2-40B4-BE49-F238E27FC236}">
                  <a16:creationId xmlns:a16="http://schemas.microsoft.com/office/drawing/2014/main" id="{C227ACF9-25DB-D04B-AEDF-1B1049194166}"/>
                </a:ext>
              </a:extLst>
            </p:cNvPr>
            <p:cNvGrpSpPr/>
            <p:nvPr/>
          </p:nvGrpSpPr>
          <p:grpSpPr>
            <a:xfrm>
              <a:off x="2828962" y="1086294"/>
              <a:ext cx="6228000" cy="5091341"/>
              <a:chOff x="2828962" y="1086294"/>
              <a:chExt cx="6228000" cy="5091341"/>
            </a:xfrm>
          </p:grpSpPr>
          <p:sp>
            <p:nvSpPr>
              <p:cNvPr id="5" name="Content Placeholder 2">
                <a:extLst>
                  <a:ext uri="{FF2B5EF4-FFF2-40B4-BE49-F238E27FC236}">
                    <a16:creationId xmlns:a16="http://schemas.microsoft.com/office/drawing/2014/main" id="{1B2F73E9-5AED-1541-AD16-132759680BED}"/>
                  </a:ext>
                </a:extLst>
              </p:cNvPr>
              <p:cNvSpPr txBox="1">
                <a:spLocks/>
              </p:cNvSpPr>
              <p:nvPr/>
            </p:nvSpPr>
            <p:spPr bwMode="auto">
              <a:xfrm>
                <a:off x="3381445" y="1086294"/>
                <a:ext cx="5530319" cy="1150455"/>
              </a:xfrm>
              <a:prstGeom prst="rect">
                <a:avLst/>
              </a:prstGeom>
              <a:noFill/>
              <a:ln w="19050">
                <a:no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r>
                  <a:rPr lang="en-US" kern="0" dirty="0"/>
                  <a:t>Crossbar switching technique </a:t>
                </a:r>
              </a:p>
              <a:p>
                <a:pPr lvl="1"/>
                <a:r>
                  <a:rPr lang="en-US" kern="0" dirty="0"/>
                  <a:t>e.g. used for the </a:t>
                </a:r>
                <a:r>
                  <a:rPr lang="en-US" i="1" kern="0" dirty="0"/>
                  <a:t>Libera</a:t>
                </a:r>
                <a:r>
                  <a:rPr lang="en-US" kern="0" dirty="0"/>
                  <a:t> BPMs from </a:t>
                </a:r>
                <a:r>
                  <a:rPr lang="en-US" i="1" kern="0" dirty="0"/>
                  <a:t>Instrumentation Technology</a:t>
                </a:r>
              </a:p>
              <a:p>
                <a:pPr lvl="1"/>
                <a:r>
                  <a:rPr lang="en-US" kern="0" dirty="0"/>
                  <a:t>&lt;100 nm stability over 14 hours</a:t>
                </a:r>
              </a:p>
              <a:p>
                <a:pPr lvl="1"/>
                <a:r>
                  <a:rPr lang="en-US" kern="0" dirty="0"/>
                  <a:t>No position measurement during switching transition</a:t>
                </a:r>
              </a:p>
            </p:txBody>
          </p:sp>
          <p:pic>
            <p:nvPicPr>
              <p:cNvPr id="6" name="Picture 5" descr="Signal processing.png">
                <a:extLst>
                  <a:ext uri="{FF2B5EF4-FFF2-40B4-BE49-F238E27FC236}">
                    <a16:creationId xmlns:a16="http://schemas.microsoft.com/office/drawing/2014/main" id="{A84BC563-35DE-934C-B9A4-D986B427FB30}"/>
                  </a:ext>
                </a:extLst>
              </p:cNvPr>
              <p:cNvPicPr>
                <a:picLocks noChangeAspect="1"/>
              </p:cNvPicPr>
              <p:nvPr/>
            </p:nvPicPr>
            <p:blipFill>
              <a:blip r:embed="rId3" cstate="print"/>
              <a:stretch>
                <a:fillRect/>
              </a:stretch>
            </p:blipFill>
            <p:spPr>
              <a:xfrm>
                <a:off x="2828962" y="3881927"/>
                <a:ext cx="6228000" cy="2295708"/>
              </a:xfrm>
              <a:prstGeom prst="rect">
                <a:avLst/>
              </a:prstGeom>
            </p:spPr>
          </p:pic>
          <p:pic>
            <p:nvPicPr>
              <p:cNvPr id="7" name="Picture 2">
                <a:extLst>
                  <a:ext uri="{FF2B5EF4-FFF2-40B4-BE49-F238E27FC236}">
                    <a16:creationId xmlns:a16="http://schemas.microsoft.com/office/drawing/2014/main" id="{6C063FD2-C285-3A4F-88ED-FB26E7ED40E3}"/>
                  </a:ext>
                </a:extLst>
              </p:cNvPr>
              <p:cNvPicPr>
                <a:picLocks noChangeAspect="1" noChangeArrowheads="1"/>
              </p:cNvPicPr>
              <p:nvPr/>
            </p:nvPicPr>
            <p:blipFill>
              <a:blip r:embed="rId4" cstate="print"/>
              <a:srcRect/>
              <a:stretch>
                <a:fillRect/>
              </a:stretch>
            </p:blipFill>
            <p:spPr bwMode="auto">
              <a:xfrm>
                <a:off x="3381445" y="2231869"/>
                <a:ext cx="3326513" cy="1663257"/>
              </a:xfrm>
              <a:prstGeom prst="rect">
                <a:avLst/>
              </a:prstGeom>
              <a:noFill/>
              <a:ln w="9525">
                <a:noFill/>
                <a:miter lim="800000"/>
                <a:headEnd/>
                <a:tailEnd/>
              </a:ln>
            </p:spPr>
          </p:pic>
        </p:grpSp>
        <p:sp>
          <p:nvSpPr>
            <p:cNvPr id="10" name="TextBox 9">
              <a:extLst>
                <a:ext uri="{FF2B5EF4-FFF2-40B4-BE49-F238E27FC236}">
                  <a16:creationId xmlns:a16="http://schemas.microsoft.com/office/drawing/2014/main" id="{DD5C4495-4963-B84C-A2C5-65267E993978}"/>
                </a:ext>
              </a:extLst>
            </p:cNvPr>
            <p:cNvSpPr txBox="1"/>
            <p:nvPr/>
          </p:nvSpPr>
          <p:spPr>
            <a:xfrm>
              <a:off x="6837895" y="4052463"/>
              <a:ext cx="1702004" cy="307777"/>
            </a:xfrm>
            <a:prstGeom prst="rect">
              <a:avLst/>
            </a:prstGeom>
            <a:noFill/>
          </p:spPr>
          <p:txBody>
            <a:bodyPr wrap="none" rtlCol="0">
              <a:spAutoFit/>
            </a:bodyPr>
            <a:lstStyle/>
            <a:p>
              <a:r>
                <a:rPr lang="en-US" sz="1400" b="1" dirty="0"/>
                <a:t>courtesy </a:t>
              </a:r>
              <a:r>
                <a:rPr lang="en-US" sz="1400" b="1" i="1" dirty="0"/>
                <a:t>P. </a:t>
              </a:r>
              <a:r>
                <a:rPr lang="en-US" sz="1400" b="1" i="1" dirty="0" err="1"/>
                <a:t>Leban</a:t>
              </a:r>
              <a:endParaRPr lang="en-US" sz="1400" b="1" i="1" dirty="0"/>
            </a:p>
          </p:txBody>
        </p:sp>
        <p:sp>
          <p:nvSpPr>
            <p:cNvPr id="3" name="Rectangle 2">
              <a:extLst>
                <a:ext uri="{FF2B5EF4-FFF2-40B4-BE49-F238E27FC236}">
                  <a16:creationId xmlns:a16="http://schemas.microsoft.com/office/drawing/2014/main" id="{918C4AB9-B150-A448-8396-C35DC5BAAFC2}"/>
                </a:ext>
              </a:extLst>
            </p:cNvPr>
            <p:cNvSpPr/>
            <p:nvPr/>
          </p:nvSpPr>
          <p:spPr bwMode="auto">
            <a:xfrm>
              <a:off x="3402000" y="4392000"/>
              <a:ext cx="504000" cy="1332000"/>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13" name="Rectangle 12">
              <a:extLst>
                <a:ext uri="{FF2B5EF4-FFF2-40B4-BE49-F238E27FC236}">
                  <a16:creationId xmlns:a16="http://schemas.microsoft.com/office/drawing/2014/main" id="{3FC30516-BEC5-2C4F-A825-47FECB0F4FD5}"/>
                </a:ext>
              </a:extLst>
            </p:cNvPr>
            <p:cNvSpPr/>
            <p:nvPr/>
          </p:nvSpPr>
          <p:spPr bwMode="auto">
            <a:xfrm>
              <a:off x="5472000" y="4392000"/>
              <a:ext cx="504000" cy="1332000"/>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grpSp>
      <p:sp>
        <p:nvSpPr>
          <p:cNvPr id="12" name="Content Placeholder 2">
            <a:extLst>
              <a:ext uri="{FF2B5EF4-FFF2-40B4-BE49-F238E27FC236}">
                <a16:creationId xmlns:a16="http://schemas.microsoft.com/office/drawing/2014/main" id="{E9CB63AF-0343-6747-8760-212DA9ABD052}"/>
              </a:ext>
            </a:extLst>
          </p:cNvPr>
          <p:cNvSpPr txBox="1">
            <a:spLocks/>
          </p:cNvSpPr>
          <p:nvPr/>
        </p:nvSpPr>
        <p:spPr bwMode="auto">
          <a:xfrm>
            <a:off x="6069795" y="2158620"/>
            <a:ext cx="2995189" cy="1766977"/>
          </a:xfrm>
          <a:prstGeom prst="rect">
            <a:avLst/>
          </a:prstGeom>
          <a:noFill/>
          <a:ln w="19050">
            <a:noFill/>
            <a:miter lim="800000"/>
            <a:headEnd/>
            <a:tailEnd/>
          </a:ln>
        </p:spPr>
        <p:txBody>
          <a:bodyPr vert="horz" wrap="square" lIns="91440" tIns="45720" rIns="91440" bIns="45720" numCol="1" anchor="t" anchorCtr="0" compatLnSpc="1">
            <a:prstTxWarp prst="textNoShape">
              <a:avLst/>
            </a:prstTxWarp>
            <a:normAutofit fontScale="70000" lnSpcReduction="20000"/>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r>
              <a:rPr lang="en-US" kern="0" dirty="0"/>
              <a:t>Online calibration methods </a:t>
            </a:r>
          </a:p>
          <a:p>
            <a:pPr lvl="1"/>
            <a:r>
              <a:rPr lang="en-US" kern="0" dirty="0">
                <a:solidFill>
                  <a:srgbClr val="FF0000"/>
                </a:solidFill>
              </a:rPr>
              <a:t>require a few stable, high performance “reference” components</a:t>
            </a:r>
            <a:r>
              <a:rPr lang="en-US" kern="0" dirty="0"/>
              <a:t>, like </a:t>
            </a:r>
          </a:p>
          <a:p>
            <a:pPr lvl="2"/>
            <a:r>
              <a:rPr lang="en-US" kern="0" dirty="0"/>
              <a:t>analog switches </a:t>
            </a:r>
          </a:p>
          <a:p>
            <a:pPr lvl="2"/>
            <a:r>
              <a:rPr lang="en-US" kern="0" dirty="0"/>
              <a:t>RF couplers &amp; connectors</a:t>
            </a:r>
          </a:p>
          <a:p>
            <a:pPr lvl="2"/>
            <a:r>
              <a:rPr lang="en-US" kern="0" dirty="0"/>
              <a:t>transmission-lines</a:t>
            </a:r>
          </a:p>
          <a:p>
            <a:pPr lvl="1"/>
            <a:r>
              <a:rPr lang="en-US" kern="0" dirty="0"/>
              <a:t>Adds complexity to the BPM system</a:t>
            </a:r>
          </a:p>
        </p:txBody>
      </p:sp>
    </p:spTree>
    <p:extLst>
      <p:ext uri="{BB962C8B-B14F-4D97-AF65-F5344CB8AC3E}">
        <p14:creationId xmlns:p14="http://schemas.microsoft.com/office/powerpoint/2010/main" val="235856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2B85C-2A27-C449-BCDE-1F5C3D2C6D85}"/>
              </a:ext>
            </a:extLst>
          </p:cNvPr>
          <p:cNvSpPr>
            <a:spLocks noGrp="1"/>
          </p:cNvSpPr>
          <p:nvPr>
            <p:ph type="title"/>
          </p:nvPr>
        </p:nvSpPr>
        <p:spPr/>
        <p:txBody>
          <a:bodyPr/>
          <a:lstStyle/>
          <a:p>
            <a:r>
              <a:rPr lang="en-US" dirty="0"/>
              <a:t>Single channel BPM: MPX Receiver</a:t>
            </a:r>
          </a:p>
        </p:txBody>
      </p:sp>
      <p:sp>
        <p:nvSpPr>
          <p:cNvPr id="4" name="Content Placeholder 2">
            <a:extLst>
              <a:ext uri="{FF2B5EF4-FFF2-40B4-BE49-F238E27FC236}">
                <a16:creationId xmlns:a16="http://schemas.microsoft.com/office/drawing/2014/main" id="{F15CD769-B0B3-2841-BF7C-706CACEB18FC}"/>
              </a:ext>
            </a:extLst>
          </p:cNvPr>
          <p:cNvSpPr txBox="1">
            <a:spLocks/>
          </p:cNvSpPr>
          <p:nvPr/>
        </p:nvSpPr>
        <p:spPr bwMode="auto">
          <a:xfrm>
            <a:off x="501070" y="4427530"/>
            <a:ext cx="8233816" cy="1766629"/>
          </a:xfrm>
          <a:prstGeom prst="rect">
            <a:avLst/>
          </a:prstGeom>
          <a:noFill/>
          <a:ln w="19050">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r>
              <a:rPr lang="en-US" kern="0" dirty="0"/>
              <a:t>Narrowband RF heterodyne receiver with multiplexed inputs:</a:t>
            </a:r>
          </a:p>
          <a:p>
            <a:pPr lvl="1"/>
            <a:r>
              <a:rPr lang="en-US" kern="0" dirty="0"/>
              <a:t>Downmix, demodulate and normalize the BPM signals</a:t>
            </a:r>
          </a:p>
          <a:p>
            <a:pPr lvl="2"/>
            <a:r>
              <a:rPr lang="en-US" kern="0" dirty="0"/>
              <a:t>Classical RF radio-receiver technology applied to process BPM signals</a:t>
            </a:r>
          </a:p>
          <a:p>
            <a:pPr lvl="2"/>
            <a:r>
              <a:rPr lang="en-US" kern="0" dirty="0"/>
              <a:t>Supplies the individual BPM electrode signals and the hor./ vert. position signals</a:t>
            </a:r>
          </a:p>
          <a:p>
            <a:pPr lvl="1"/>
            <a:r>
              <a:rPr lang="en-US" kern="0" dirty="0"/>
              <a:t>Single channel signal processing with T&amp;H at the analog outputs</a:t>
            </a:r>
          </a:p>
          <a:p>
            <a:pPr lvl="2"/>
            <a:r>
              <a:rPr lang="en-US" kern="0" dirty="0"/>
              <a:t>Improves the stability due to drift of electronics components</a:t>
            </a:r>
          </a:p>
        </p:txBody>
      </p:sp>
      <p:grpSp>
        <p:nvGrpSpPr>
          <p:cNvPr id="5" name="Group 11">
            <a:extLst>
              <a:ext uri="{FF2B5EF4-FFF2-40B4-BE49-F238E27FC236}">
                <a16:creationId xmlns:a16="http://schemas.microsoft.com/office/drawing/2014/main" id="{D9A1F23D-9681-4944-8E15-37A13ED909F5}"/>
              </a:ext>
            </a:extLst>
          </p:cNvPr>
          <p:cNvGrpSpPr>
            <a:grpSpLocks/>
          </p:cNvGrpSpPr>
          <p:nvPr/>
        </p:nvGrpSpPr>
        <p:grpSpPr bwMode="auto">
          <a:xfrm>
            <a:off x="6731227" y="1987017"/>
            <a:ext cx="859067" cy="1262062"/>
            <a:chOff x="4356" y="2069"/>
            <a:chExt cx="562" cy="817"/>
          </a:xfrm>
        </p:grpSpPr>
        <p:sp>
          <p:nvSpPr>
            <p:cNvPr id="6" name="Line 12">
              <a:extLst>
                <a:ext uri="{FF2B5EF4-FFF2-40B4-BE49-F238E27FC236}">
                  <a16:creationId xmlns:a16="http://schemas.microsoft.com/office/drawing/2014/main" id="{A21B034F-0B56-054E-9DCB-4B2DF168BB69}"/>
                </a:ext>
              </a:extLst>
            </p:cNvPr>
            <p:cNvSpPr>
              <a:spLocks noChangeShapeType="1"/>
            </p:cNvSpPr>
            <p:nvPr/>
          </p:nvSpPr>
          <p:spPr bwMode="auto">
            <a:xfrm flipV="1">
              <a:off x="4492" y="2074"/>
              <a:ext cx="0" cy="18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grpSp>
          <p:nvGrpSpPr>
            <p:cNvPr id="7" name="Group 13">
              <a:extLst>
                <a:ext uri="{FF2B5EF4-FFF2-40B4-BE49-F238E27FC236}">
                  <a16:creationId xmlns:a16="http://schemas.microsoft.com/office/drawing/2014/main" id="{4D4341A5-9ECB-F545-B652-B3B8799A4728}"/>
                </a:ext>
              </a:extLst>
            </p:cNvPr>
            <p:cNvGrpSpPr>
              <a:grpSpLocks/>
            </p:cNvGrpSpPr>
            <p:nvPr/>
          </p:nvGrpSpPr>
          <p:grpSpPr bwMode="auto">
            <a:xfrm>
              <a:off x="4356" y="2069"/>
              <a:ext cx="562" cy="817"/>
              <a:chOff x="4356" y="2069"/>
              <a:chExt cx="562" cy="817"/>
            </a:xfrm>
          </p:grpSpPr>
          <p:sp>
            <p:nvSpPr>
              <p:cNvPr id="8" name="Oval 14">
                <a:extLst>
                  <a:ext uri="{FF2B5EF4-FFF2-40B4-BE49-F238E27FC236}">
                    <a16:creationId xmlns:a16="http://schemas.microsoft.com/office/drawing/2014/main" id="{A3933913-90C4-D142-93C2-FF22AD4EF5F7}"/>
                  </a:ext>
                </a:extLst>
              </p:cNvPr>
              <p:cNvSpPr>
                <a:spLocks noChangeArrowheads="1"/>
              </p:cNvSpPr>
              <p:nvPr/>
            </p:nvSpPr>
            <p:spPr bwMode="auto">
              <a:xfrm flipH="1">
                <a:off x="4464" y="2321"/>
                <a:ext cx="335" cy="318"/>
              </a:xfrm>
              <a:prstGeom prst="ellipse">
                <a:avLst/>
              </a:prstGeom>
              <a:solidFill>
                <a:srgbClr val="FF00FF"/>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9" name="Line 15">
                <a:extLst>
                  <a:ext uri="{FF2B5EF4-FFF2-40B4-BE49-F238E27FC236}">
                    <a16:creationId xmlns:a16="http://schemas.microsoft.com/office/drawing/2014/main" id="{1199A60C-3F1E-1245-AC3D-71F1217BD188}"/>
                  </a:ext>
                </a:extLst>
              </p:cNvPr>
              <p:cNvSpPr>
                <a:spLocks noChangeShapeType="1"/>
              </p:cNvSpPr>
              <p:nvPr/>
            </p:nvSpPr>
            <p:spPr bwMode="auto">
              <a:xfrm flipH="1" flipV="1">
                <a:off x="4492" y="2248"/>
                <a:ext cx="52" cy="105"/>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0" name="Line 16">
                <a:extLst>
                  <a:ext uri="{FF2B5EF4-FFF2-40B4-BE49-F238E27FC236}">
                    <a16:creationId xmlns:a16="http://schemas.microsoft.com/office/drawing/2014/main" id="{F3F826E0-647B-4B45-B892-27082336C26F}"/>
                  </a:ext>
                </a:extLst>
              </p:cNvPr>
              <p:cNvSpPr>
                <a:spLocks noChangeShapeType="1"/>
              </p:cNvSpPr>
              <p:nvPr/>
            </p:nvSpPr>
            <p:spPr bwMode="auto">
              <a:xfrm flipV="1">
                <a:off x="4494" y="2069"/>
                <a:ext cx="415" cy="3"/>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1" name="Line 17">
                <a:extLst>
                  <a:ext uri="{FF2B5EF4-FFF2-40B4-BE49-F238E27FC236}">
                    <a16:creationId xmlns:a16="http://schemas.microsoft.com/office/drawing/2014/main" id="{43DE58BD-7B3A-184C-8E10-13CE48208737}"/>
                  </a:ext>
                </a:extLst>
              </p:cNvPr>
              <p:cNvSpPr>
                <a:spLocks noChangeShapeType="1"/>
              </p:cNvSpPr>
              <p:nvPr/>
            </p:nvSpPr>
            <p:spPr bwMode="auto">
              <a:xfrm flipH="1">
                <a:off x="4497" y="2620"/>
                <a:ext cx="60" cy="9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2" name="Line 18">
                <a:extLst>
                  <a:ext uri="{FF2B5EF4-FFF2-40B4-BE49-F238E27FC236}">
                    <a16:creationId xmlns:a16="http://schemas.microsoft.com/office/drawing/2014/main" id="{A2E7E4AB-E8AB-4A44-A4FE-A231E266882E}"/>
                  </a:ext>
                </a:extLst>
              </p:cNvPr>
              <p:cNvSpPr>
                <a:spLocks noChangeShapeType="1"/>
              </p:cNvSpPr>
              <p:nvPr/>
            </p:nvSpPr>
            <p:spPr bwMode="auto">
              <a:xfrm>
                <a:off x="4497" y="2704"/>
                <a:ext cx="0" cy="18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3" name="Line 19">
                <a:extLst>
                  <a:ext uri="{FF2B5EF4-FFF2-40B4-BE49-F238E27FC236}">
                    <a16:creationId xmlns:a16="http://schemas.microsoft.com/office/drawing/2014/main" id="{3D36CFFE-BFEB-0E46-8CEC-7C412193405F}"/>
                  </a:ext>
                </a:extLst>
              </p:cNvPr>
              <p:cNvSpPr>
                <a:spLocks noChangeShapeType="1"/>
              </p:cNvSpPr>
              <p:nvPr/>
            </p:nvSpPr>
            <p:spPr bwMode="auto">
              <a:xfrm flipV="1">
                <a:off x="4497" y="2884"/>
                <a:ext cx="407" cy="2"/>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4" name="Line 20">
                <a:extLst>
                  <a:ext uri="{FF2B5EF4-FFF2-40B4-BE49-F238E27FC236}">
                    <a16:creationId xmlns:a16="http://schemas.microsoft.com/office/drawing/2014/main" id="{EC87BAEE-3044-EB4E-BCB9-AAC796E7FAFD}"/>
                  </a:ext>
                </a:extLst>
              </p:cNvPr>
              <p:cNvSpPr>
                <a:spLocks noChangeShapeType="1"/>
              </p:cNvSpPr>
              <p:nvPr/>
            </p:nvSpPr>
            <p:spPr bwMode="auto">
              <a:xfrm flipV="1">
                <a:off x="4719" y="2262"/>
                <a:ext cx="67" cy="96"/>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5" name="Line 21">
                <a:extLst>
                  <a:ext uri="{FF2B5EF4-FFF2-40B4-BE49-F238E27FC236}">
                    <a16:creationId xmlns:a16="http://schemas.microsoft.com/office/drawing/2014/main" id="{4E285325-B240-FD4B-8F52-43F4F0BD429F}"/>
                  </a:ext>
                </a:extLst>
              </p:cNvPr>
              <p:cNvSpPr>
                <a:spLocks noChangeShapeType="1"/>
              </p:cNvSpPr>
              <p:nvPr/>
            </p:nvSpPr>
            <p:spPr bwMode="auto">
              <a:xfrm>
                <a:off x="4786" y="2262"/>
                <a:ext cx="132"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6" name="Line 22">
                <a:extLst>
                  <a:ext uri="{FF2B5EF4-FFF2-40B4-BE49-F238E27FC236}">
                    <a16:creationId xmlns:a16="http://schemas.microsoft.com/office/drawing/2014/main" id="{780BCF45-88C0-EE4C-A3E4-480DC53F4299}"/>
                  </a:ext>
                </a:extLst>
              </p:cNvPr>
              <p:cNvSpPr>
                <a:spLocks noChangeShapeType="1"/>
              </p:cNvSpPr>
              <p:nvPr/>
            </p:nvSpPr>
            <p:spPr bwMode="auto">
              <a:xfrm>
                <a:off x="4731" y="2617"/>
                <a:ext cx="68" cy="114"/>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7" name="Line 23">
                <a:extLst>
                  <a:ext uri="{FF2B5EF4-FFF2-40B4-BE49-F238E27FC236}">
                    <a16:creationId xmlns:a16="http://schemas.microsoft.com/office/drawing/2014/main" id="{067B86E3-39B6-194B-B15F-AD001C848BD3}"/>
                  </a:ext>
                </a:extLst>
              </p:cNvPr>
              <p:cNvSpPr>
                <a:spLocks noChangeShapeType="1"/>
              </p:cNvSpPr>
              <p:nvPr/>
            </p:nvSpPr>
            <p:spPr bwMode="auto">
              <a:xfrm>
                <a:off x="4801" y="2728"/>
                <a:ext cx="116"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8" name="Line 24">
                <a:extLst>
                  <a:ext uri="{FF2B5EF4-FFF2-40B4-BE49-F238E27FC236}">
                    <a16:creationId xmlns:a16="http://schemas.microsoft.com/office/drawing/2014/main" id="{E29AF270-0E86-6547-B692-F97D009A7262}"/>
                  </a:ext>
                </a:extLst>
              </p:cNvPr>
              <p:cNvSpPr>
                <a:spLocks noChangeShapeType="1"/>
              </p:cNvSpPr>
              <p:nvPr/>
            </p:nvSpPr>
            <p:spPr bwMode="auto">
              <a:xfrm flipH="1" flipV="1">
                <a:off x="4558" y="2368"/>
                <a:ext cx="49" cy="12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19" name="Line 25">
                <a:extLst>
                  <a:ext uri="{FF2B5EF4-FFF2-40B4-BE49-F238E27FC236}">
                    <a16:creationId xmlns:a16="http://schemas.microsoft.com/office/drawing/2014/main" id="{723A2926-4507-974B-806F-88092E5648A6}"/>
                  </a:ext>
                </a:extLst>
              </p:cNvPr>
              <p:cNvSpPr>
                <a:spLocks noChangeShapeType="1"/>
              </p:cNvSpPr>
              <p:nvPr/>
            </p:nvSpPr>
            <p:spPr bwMode="auto">
              <a:xfrm flipH="1">
                <a:off x="4519" y="2356"/>
                <a:ext cx="64" cy="3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p>
                <a:endParaRPr lang="en-US"/>
              </a:p>
            </p:txBody>
          </p:sp>
          <p:sp>
            <p:nvSpPr>
              <p:cNvPr id="20" name="Text Box 26">
                <a:extLst>
                  <a:ext uri="{FF2B5EF4-FFF2-40B4-BE49-F238E27FC236}">
                    <a16:creationId xmlns:a16="http://schemas.microsoft.com/office/drawing/2014/main" id="{DFDEBF68-C505-034F-9EA0-397B3F2D1703}"/>
                  </a:ext>
                </a:extLst>
              </p:cNvPr>
              <p:cNvSpPr txBox="1">
                <a:spLocks noChangeArrowheads="1"/>
              </p:cNvSpPr>
              <p:nvPr/>
            </p:nvSpPr>
            <p:spPr bwMode="auto">
              <a:xfrm>
                <a:off x="4356" y="2480"/>
                <a:ext cx="422" cy="1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399" tIns="42200" rIns="84399" bIns="42200">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000" dirty="0">
                    <a:latin typeface="+mn-lt"/>
                  </a:rPr>
                  <a:t>MPX</a:t>
                </a:r>
              </a:p>
            </p:txBody>
          </p:sp>
        </p:grpSp>
      </p:grpSp>
      <p:grpSp>
        <p:nvGrpSpPr>
          <p:cNvPr id="21" name="Group 27">
            <a:extLst>
              <a:ext uri="{FF2B5EF4-FFF2-40B4-BE49-F238E27FC236}">
                <a16:creationId xmlns:a16="http://schemas.microsoft.com/office/drawing/2014/main" id="{9236D5AF-1FEE-7348-A249-DA3F04822699}"/>
              </a:ext>
            </a:extLst>
          </p:cNvPr>
          <p:cNvGrpSpPr>
            <a:grpSpLocks/>
          </p:cNvGrpSpPr>
          <p:nvPr/>
        </p:nvGrpSpPr>
        <p:grpSpPr bwMode="auto">
          <a:xfrm>
            <a:off x="1872123" y="2153705"/>
            <a:ext cx="874713" cy="963612"/>
            <a:chOff x="1177" y="2176"/>
            <a:chExt cx="571" cy="624"/>
          </a:xfrm>
        </p:grpSpPr>
        <p:sp>
          <p:nvSpPr>
            <p:cNvPr id="22" name="AutoShape 28">
              <a:extLst>
                <a:ext uri="{FF2B5EF4-FFF2-40B4-BE49-F238E27FC236}">
                  <a16:creationId xmlns:a16="http://schemas.microsoft.com/office/drawing/2014/main" id="{E92EB884-08B6-5149-8ED9-886E1230AF31}"/>
                </a:ext>
              </a:extLst>
            </p:cNvPr>
            <p:cNvSpPr>
              <a:spLocks noChangeArrowheads="1"/>
            </p:cNvSpPr>
            <p:nvPr/>
          </p:nvSpPr>
          <p:spPr bwMode="auto">
            <a:xfrm rot="5400000">
              <a:off x="1095" y="2258"/>
              <a:ext cx="624" cy="460"/>
            </a:xfrm>
            <a:prstGeom prst="triangle">
              <a:avLst>
                <a:gd name="adj" fmla="val 50000"/>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84399" tIns="42200" rIns="84399" bIns="42200" anchor="ctr"/>
            <a:lstStyle/>
            <a:p>
              <a:pPr algn="r" defTabSz="844550"/>
              <a:endParaRPr lang="en-GB" sz="1300">
                <a:latin typeface="Times New Roman" charset="0"/>
              </a:endParaRPr>
            </a:p>
          </p:txBody>
        </p:sp>
        <p:sp>
          <p:nvSpPr>
            <p:cNvPr id="23" name="Line 29">
              <a:extLst>
                <a:ext uri="{FF2B5EF4-FFF2-40B4-BE49-F238E27FC236}">
                  <a16:creationId xmlns:a16="http://schemas.microsoft.com/office/drawing/2014/main" id="{04890E8F-7BD1-2442-88AE-1640FC4B0C94}"/>
                </a:ext>
              </a:extLst>
            </p:cNvPr>
            <p:cNvSpPr>
              <a:spLocks noChangeShapeType="1"/>
            </p:cNvSpPr>
            <p:nvPr/>
          </p:nvSpPr>
          <p:spPr bwMode="auto">
            <a:xfrm>
              <a:off x="1624" y="2488"/>
              <a:ext cx="124" cy="2"/>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84399" tIns="42200" rIns="84399" bIns="42200" anchor="ctr"/>
            <a:lstStyle/>
            <a:p>
              <a:endParaRPr lang="en-US"/>
            </a:p>
          </p:txBody>
        </p:sp>
      </p:grpSp>
      <p:sp>
        <p:nvSpPr>
          <p:cNvPr id="24" name="Text Box 30">
            <a:extLst>
              <a:ext uri="{FF2B5EF4-FFF2-40B4-BE49-F238E27FC236}">
                <a16:creationId xmlns:a16="http://schemas.microsoft.com/office/drawing/2014/main" id="{23569AC4-7CE3-D640-B0ED-B1485FE0B778}"/>
              </a:ext>
            </a:extLst>
          </p:cNvPr>
          <p:cNvSpPr txBox="1">
            <a:spLocks noChangeArrowheads="1"/>
          </p:cNvSpPr>
          <p:nvPr/>
        </p:nvSpPr>
        <p:spPr bwMode="auto">
          <a:xfrm>
            <a:off x="1871097" y="2363255"/>
            <a:ext cx="486239" cy="4545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200" dirty="0">
                <a:latin typeface="+mn-lt"/>
              </a:rPr>
              <a:t>Pre-</a:t>
            </a:r>
          </a:p>
          <a:p>
            <a:r>
              <a:rPr lang="en-US" sz="1200" dirty="0">
                <a:latin typeface="+mn-lt"/>
              </a:rPr>
              <a:t>Amp</a:t>
            </a:r>
          </a:p>
        </p:txBody>
      </p:sp>
      <p:grpSp>
        <p:nvGrpSpPr>
          <p:cNvPr id="25" name="Group 31">
            <a:extLst>
              <a:ext uri="{FF2B5EF4-FFF2-40B4-BE49-F238E27FC236}">
                <a16:creationId xmlns:a16="http://schemas.microsoft.com/office/drawing/2014/main" id="{5FE52AE8-FE17-FF46-8818-2D5961BD6206}"/>
              </a:ext>
            </a:extLst>
          </p:cNvPr>
          <p:cNvGrpSpPr>
            <a:grpSpLocks/>
          </p:cNvGrpSpPr>
          <p:nvPr/>
        </p:nvGrpSpPr>
        <p:grpSpPr bwMode="auto">
          <a:xfrm>
            <a:off x="7474410" y="1642530"/>
            <a:ext cx="1479550" cy="1862137"/>
            <a:chOff x="4842" y="1845"/>
            <a:chExt cx="969" cy="1206"/>
          </a:xfrm>
        </p:grpSpPr>
        <p:sp>
          <p:nvSpPr>
            <p:cNvPr id="26" name="Rectangle 32">
              <a:extLst>
                <a:ext uri="{FF2B5EF4-FFF2-40B4-BE49-F238E27FC236}">
                  <a16:creationId xmlns:a16="http://schemas.microsoft.com/office/drawing/2014/main" id="{D96B26BD-2ABC-5A43-AE6F-116D7653C624}"/>
                </a:ext>
              </a:extLst>
            </p:cNvPr>
            <p:cNvSpPr>
              <a:spLocks noChangeArrowheads="1"/>
            </p:cNvSpPr>
            <p:nvPr/>
          </p:nvSpPr>
          <p:spPr bwMode="auto">
            <a:xfrm>
              <a:off x="4906" y="1899"/>
              <a:ext cx="453" cy="1152"/>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27" name="Text Box 33">
              <a:extLst>
                <a:ext uri="{FF2B5EF4-FFF2-40B4-BE49-F238E27FC236}">
                  <a16:creationId xmlns:a16="http://schemas.microsoft.com/office/drawing/2014/main" id="{B0D4BFD1-A57D-9E4E-A290-81E8A7FD189D}"/>
                </a:ext>
              </a:extLst>
            </p:cNvPr>
            <p:cNvSpPr txBox="1">
              <a:spLocks noChangeArrowheads="1"/>
            </p:cNvSpPr>
            <p:nvPr/>
          </p:nvSpPr>
          <p:spPr bwMode="auto">
            <a:xfrm>
              <a:off x="4842" y="2280"/>
              <a:ext cx="600" cy="3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200" dirty="0">
                  <a:latin typeface="+mn-lt"/>
                </a:rPr>
                <a:t>Active</a:t>
              </a:r>
            </a:p>
            <a:p>
              <a:pPr algn="ctr"/>
              <a:endParaRPr lang="en-US" sz="1200" dirty="0">
                <a:latin typeface="+mn-lt"/>
              </a:endParaRPr>
            </a:p>
            <a:p>
              <a:pPr algn="ctr"/>
              <a:r>
                <a:rPr lang="en-US" sz="1200" dirty="0">
                  <a:latin typeface="+mn-lt"/>
                </a:rPr>
                <a:t>Matrix</a:t>
              </a:r>
            </a:p>
          </p:txBody>
        </p:sp>
        <p:sp>
          <p:nvSpPr>
            <p:cNvPr id="28" name="Line 34">
              <a:extLst>
                <a:ext uri="{FF2B5EF4-FFF2-40B4-BE49-F238E27FC236}">
                  <a16:creationId xmlns:a16="http://schemas.microsoft.com/office/drawing/2014/main" id="{BAE7F24B-A3DF-5D41-A174-5F56AE19B489}"/>
                </a:ext>
              </a:extLst>
            </p:cNvPr>
            <p:cNvSpPr>
              <a:spLocks noChangeShapeType="1"/>
            </p:cNvSpPr>
            <p:nvPr/>
          </p:nvSpPr>
          <p:spPr bwMode="auto">
            <a:xfrm>
              <a:off x="5356" y="2115"/>
              <a:ext cx="236"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29" name="Line 35">
              <a:extLst>
                <a:ext uri="{FF2B5EF4-FFF2-40B4-BE49-F238E27FC236}">
                  <a16:creationId xmlns:a16="http://schemas.microsoft.com/office/drawing/2014/main" id="{DCBDF5BC-C1C4-A34B-A347-665873B16F42}"/>
                </a:ext>
              </a:extLst>
            </p:cNvPr>
            <p:cNvSpPr>
              <a:spLocks noChangeShapeType="1"/>
            </p:cNvSpPr>
            <p:nvPr/>
          </p:nvSpPr>
          <p:spPr bwMode="auto">
            <a:xfrm flipV="1">
              <a:off x="5353" y="1956"/>
              <a:ext cx="127"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30" name="Line 36">
              <a:extLst>
                <a:ext uri="{FF2B5EF4-FFF2-40B4-BE49-F238E27FC236}">
                  <a16:creationId xmlns:a16="http://schemas.microsoft.com/office/drawing/2014/main" id="{4720F378-616E-3C4E-94DE-3EC25C2DA66A}"/>
                </a:ext>
              </a:extLst>
            </p:cNvPr>
            <p:cNvSpPr>
              <a:spLocks noChangeShapeType="1"/>
            </p:cNvSpPr>
            <p:nvPr/>
          </p:nvSpPr>
          <p:spPr bwMode="auto">
            <a:xfrm>
              <a:off x="5361" y="2466"/>
              <a:ext cx="236" cy="1"/>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31" name="Line 37">
              <a:extLst>
                <a:ext uri="{FF2B5EF4-FFF2-40B4-BE49-F238E27FC236}">
                  <a16:creationId xmlns:a16="http://schemas.microsoft.com/office/drawing/2014/main" id="{A4D270FC-C0C0-F249-AB57-D6CDD043B71B}"/>
                </a:ext>
              </a:extLst>
            </p:cNvPr>
            <p:cNvSpPr>
              <a:spLocks noChangeShapeType="1"/>
            </p:cNvSpPr>
            <p:nvPr/>
          </p:nvSpPr>
          <p:spPr bwMode="auto">
            <a:xfrm flipV="1">
              <a:off x="5359" y="2289"/>
              <a:ext cx="127"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32" name="Line 38">
              <a:extLst>
                <a:ext uri="{FF2B5EF4-FFF2-40B4-BE49-F238E27FC236}">
                  <a16:creationId xmlns:a16="http://schemas.microsoft.com/office/drawing/2014/main" id="{0D0C858A-FBCA-5445-A580-C735C3304D63}"/>
                </a:ext>
              </a:extLst>
            </p:cNvPr>
            <p:cNvSpPr>
              <a:spLocks noChangeShapeType="1"/>
            </p:cNvSpPr>
            <p:nvPr/>
          </p:nvSpPr>
          <p:spPr bwMode="auto">
            <a:xfrm flipV="1">
              <a:off x="5364" y="2676"/>
              <a:ext cx="128"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33" name="Line 39">
              <a:extLst>
                <a:ext uri="{FF2B5EF4-FFF2-40B4-BE49-F238E27FC236}">
                  <a16:creationId xmlns:a16="http://schemas.microsoft.com/office/drawing/2014/main" id="{D592EB8C-CE3E-0C43-9E37-39AAF2F04F63}"/>
                </a:ext>
              </a:extLst>
            </p:cNvPr>
            <p:cNvSpPr>
              <a:spLocks noChangeShapeType="1"/>
            </p:cNvSpPr>
            <p:nvPr/>
          </p:nvSpPr>
          <p:spPr bwMode="auto">
            <a:xfrm>
              <a:off x="5360" y="2880"/>
              <a:ext cx="136"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p>
              <a:endParaRPr lang="en-US"/>
            </a:p>
          </p:txBody>
        </p:sp>
        <p:sp>
          <p:nvSpPr>
            <p:cNvPr id="34" name="Text Box 40">
              <a:extLst>
                <a:ext uri="{FF2B5EF4-FFF2-40B4-BE49-F238E27FC236}">
                  <a16:creationId xmlns:a16="http://schemas.microsoft.com/office/drawing/2014/main" id="{FC4B58C8-69BA-1546-B395-3ED29946A69A}"/>
                </a:ext>
              </a:extLst>
            </p:cNvPr>
            <p:cNvSpPr txBox="1">
              <a:spLocks noChangeArrowheads="1"/>
            </p:cNvSpPr>
            <p:nvPr/>
          </p:nvSpPr>
          <p:spPr bwMode="auto">
            <a:xfrm>
              <a:off x="5451" y="1845"/>
              <a:ext cx="198" cy="1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300">
                  <a:latin typeface="Comic Sans MS" charset="0"/>
                </a:rPr>
                <a:t>A</a:t>
              </a:r>
            </a:p>
          </p:txBody>
        </p:sp>
        <p:sp>
          <p:nvSpPr>
            <p:cNvPr id="35" name="Text Box 41">
              <a:extLst>
                <a:ext uri="{FF2B5EF4-FFF2-40B4-BE49-F238E27FC236}">
                  <a16:creationId xmlns:a16="http://schemas.microsoft.com/office/drawing/2014/main" id="{B2630F55-3778-BE4F-98C1-26AC83FE2801}"/>
                </a:ext>
              </a:extLst>
            </p:cNvPr>
            <p:cNvSpPr txBox="1">
              <a:spLocks noChangeArrowheads="1"/>
            </p:cNvSpPr>
            <p:nvPr/>
          </p:nvSpPr>
          <p:spPr bwMode="auto">
            <a:xfrm>
              <a:off x="5455" y="2193"/>
              <a:ext cx="187"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B</a:t>
              </a:r>
            </a:p>
          </p:txBody>
        </p:sp>
        <p:sp>
          <p:nvSpPr>
            <p:cNvPr id="36" name="Text Box 42">
              <a:extLst>
                <a:ext uri="{FF2B5EF4-FFF2-40B4-BE49-F238E27FC236}">
                  <a16:creationId xmlns:a16="http://schemas.microsoft.com/office/drawing/2014/main" id="{B3455082-E21C-EA41-9A62-38F5B131DCCD}"/>
                </a:ext>
              </a:extLst>
            </p:cNvPr>
            <p:cNvSpPr txBox="1">
              <a:spLocks noChangeArrowheads="1"/>
            </p:cNvSpPr>
            <p:nvPr/>
          </p:nvSpPr>
          <p:spPr bwMode="auto">
            <a:xfrm>
              <a:off x="5474" y="2586"/>
              <a:ext cx="183"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C</a:t>
              </a:r>
            </a:p>
          </p:txBody>
        </p:sp>
        <p:sp>
          <p:nvSpPr>
            <p:cNvPr id="37" name="Text Box 43">
              <a:extLst>
                <a:ext uri="{FF2B5EF4-FFF2-40B4-BE49-F238E27FC236}">
                  <a16:creationId xmlns:a16="http://schemas.microsoft.com/office/drawing/2014/main" id="{1361D207-080C-474A-A2FE-DE8287415737}"/>
                </a:ext>
              </a:extLst>
            </p:cNvPr>
            <p:cNvSpPr txBox="1">
              <a:spLocks noChangeArrowheads="1"/>
            </p:cNvSpPr>
            <p:nvPr/>
          </p:nvSpPr>
          <p:spPr bwMode="auto">
            <a:xfrm>
              <a:off x="5478" y="2796"/>
              <a:ext cx="197"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D</a:t>
              </a:r>
            </a:p>
          </p:txBody>
        </p:sp>
        <p:sp>
          <p:nvSpPr>
            <p:cNvPr id="38" name="Text Box 44">
              <a:extLst>
                <a:ext uri="{FF2B5EF4-FFF2-40B4-BE49-F238E27FC236}">
                  <a16:creationId xmlns:a16="http://schemas.microsoft.com/office/drawing/2014/main" id="{A2442C39-541E-6547-97CD-08CBB1B5BBF3}"/>
                </a:ext>
              </a:extLst>
            </p:cNvPr>
            <p:cNvSpPr txBox="1">
              <a:spLocks noChangeArrowheads="1"/>
            </p:cNvSpPr>
            <p:nvPr/>
          </p:nvSpPr>
          <p:spPr bwMode="auto">
            <a:xfrm>
              <a:off x="5608" y="2037"/>
              <a:ext cx="197"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X</a:t>
              </a:r>
            </a:p>
          </p:txBody>
        </p:sp>
        <p:sp>
          <p:nvSpPr>
            <p:cNvPr id="39" name="Text Box 45">
              <a:extLst>
                <a:ext uri="{FF2B5EF4-FFF2-40B4-BE49-F238E27FC236}">
                  <a16:creationId xmlns:a16="http://schemas.microsoft.com/office/drawing/2014/main" id="{CF51519A-686B-B940-ACEE-F06E4984BBE1}"/>
                </a:ext>
              </a:extLst>
            </p:cNvPr>
            <p:cNvSpPr txBox="1">
              <a:spLocks noChangeArrowheads="1"/>
            </p:cNvSpPr>
            <p:nvPr/>
          </p:nvSpPr>
          <p:spPr bwMode="auto">
            <a:xfrm>
              <a:off x="5624" y="2385"/>
              <a:ext cx="187" cy="1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52185" tIns="26094" rIns="52185" bIns="26094">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Y</a:t>
              </a:r>
            </a:p>
          </p:txBody>
        </p:sp>
      </p:grpSp>
      <p:grpSp>
        <p:nvGrpSpPr>
          <p:cNvPr id="40" name="Group 145">
            <a:extLst>
              <a:ext uri="{FF2B5EF4-FFF2-40B4-BE49-F238E27FC236}">
                <a16:creationId xmlns:a16="http://schemas.microsoft.com/office/drawing/2014/main" id="{76F78A8C-64EF-C04E-A0EB-E74CB8252D23}"/>
              </a:ext>
            </a:extLst>
          </p:cNvPr>
          <p:cNvGrpSpPr>
            <a:grpSpLocks/>
          </p:cNvGrpSpPr>
          <p:nvPr/>
        </p:nvGrpSpPr>
        <p:grpSpPr bwMode="auto">
          <a:xfrm>
            <a:off x="2156285" y="2887130"/>
            <a:ext cx="6578600" cy="1128712"/>
            <a:chOff x="1554" y="1881"/>
            <a:chExt cx="4144" cy="711"/>
          </a:xfrm>
        </p:grpSpPr>
        <p:sp>
          <p:nvSpPr>
            <p:cNvPr id="41" name="Rectangle 47">
              <a:extLst>
                <a:ext uri="{FF2B5EF4-FFF2-40B4-BE49-F238E27FC236}">
                  <a16:creationId xmlns:a16="http://schemas.microsoft.com/office/drawing/2014/main" id="{A407D141-4B47-1946-8DF1-CA23ED166BE3}"/>
                </a:ext>
              </a:extLst>
            </p:cNvPr>
            <p:cNvSpPr>
              <a:spLocks noChangeArrowheads="1"/>
            </p:cNvSpPr>
            <p:nvPr/>
          </p:nvSpPr>
          <p:spPr bwMode="auto">
            <a:xfrm>
              <a:off x="2185" y="2154"/>
              <a:ext cx="308" cy="292"/>
            </a:xfrm>
            <a:prstGeom prst="rect">
              <a:avLst/>
            </a:prstGeom>
            <a:solidFill>
              <a:srgbClr val="C0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pPr algn="ctr" defTabSz="844550"/>
              <a:r>
                <a:rPr lang="en-US" sz="1200" dirty="0">
                  <a:solidFill>
                    <a:schemeClr val="bg1"/>
                  </a:solidFill>
                </a:rPr>
                <a:t>AGC</a:t>
              </a:r>
            </a:p>
          </p:txBody>
        </p:sp>
        <p:sp>
          <p:nvSpPr>
            <p:cNvPr id="42" name="Line 48">
              <a:extLst>
                <a:ext uri="{FF2B5EF4-FFF2-40B4-BE49-F238E27FC236}">
                  <a16:creationId xmlns:a16="http://schemas.microsoft.com/office/drawing/2014/main" id="{DE61DB81-30C0-A646-918E-0A071BAD8191}"/>
                </a:ext>
              </a:extLst>
            </p:cNvPr>
            <p:cNvSpPr>
              <a:spLocks noChangeShapeType="1"/>
            </p:cNvSpPr>
            <p:nvPr/>
          </p:nvSpPr>
          <p:spPr bwMode="auto">
            <a:xfrm>
              <a:off x="1878" y="2307"/>
              <a:ext cx="317"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43" name="Line 49">
              <a:extLst>
                <a:ext uri="{FF2B5EF4-FFF2-40B4-BE49-F238E27FC236}">
                  <a16:creationId xmlns:a16="http://schemas.microsoft.com/office/drawing/2014/main" id="{3AFC94AB-4FAD-C14C-B8F3-5D83F90F5947}"/>
                </a:ext>
              </a:extLst>
            </p:cNvPr>
            <p:cNvSpPr>
              <a:spLocks noChangeShapeType="1"/>
            </p:cNvSpPr>
            <p:nvPr/>
          </p:nvSpPr>
          <p:spPr bwMode="auto">
            <a:xfrm flipH="1" flipV="1">
              <a:off x="1554" y="1898"/>
              <a:ext cx="313" cy="401"/>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44" name="Line 50">
              <a:extLst>
                <a:ext uri="{FF2B5EF4-FFF2-40B4-BE49-F238E27FC236}">
                  <a16:creationId xmlns:a16="http://schemas.microsoft.com/office/drawing/2014/main" id="{D0BC552E-21BD-F749-A889-FB8E8790F888}"/>
                </a:ext>
              </a:extLst>
            </p:cNvPr>
            <p:cNvSpPr>
              <a:spLocks noChangeShapeType="1"/>
            </p:cNvSpPr>
            <p:nvPr/>
          </p:nvSpPr>
          <p:spPr bwMode="auto">
            <a:xfrm flipV="1">
              <a:off x="2501" y="2310"/>
              <a:ext cx="749"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45" name="Line 51">
              <a:extLst>
                <a:ext uri="{FF2B5EF4-FFF2-40B4-BE49-F238E27FC236}">
                  <a16:creationId xmlns:a16="http://schemas.microsoft.com/office/drawing/2014/main" id="{701573C6-56B1-F84B-800F-D31E95F58290}"/>
                </a:ext>
              </a:extLst>
            </p:cNvPr>
            <p:cNvSpPr>
              <a:spLocks noChangeShapeType="1"/>
            </p:cNvSpPr>
            <p:nvPr/>
          </p:nvSpPr>
          <p:spPr bwMode="auto">
            <a:xfrm flipV="1">
              <a:off x="3250" y="1881"/>
              <a:ext cx="4" cy="429"/>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46" name="Line 52">
              <a:extLst>
                <a:ext uri="{FF2B5EF4-FFF2-40B4-BE49-F238E27FC236}">
                  <a16:creationId xmlns:a16="http://schemas.microsoft.com/office/drawing/2014/main" id="{69C5430A-5865-EA4B-8E09-3B39BD813BB7}"/>
                </a:ext>
              </a:extLst>
            </p:cNvPr>
            <p:cNvSpPr>
              <a:spLocks noChangeShapeType="1"/>
            </p:cNvSpPr>
            <p:nvPr/>
          </p:nvSpPr>
          <p:spPr bwMode="auto">
            <a:xfrm flipV="1">
              <a:off x="5202" y="2405"/>
              <a:ext cx="327" cy="1"/>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47" name="Text Box 53">
              <a:extLst>
                <a:ext uri="{FF2B5EF4-FFF2-40B4-BE49-F238E27FC236}">
                  <a16:creationId xmlns:a16="http://schemas.microsoft.com/office/drawing/2014/main" id="{2F208004-9084-0D40-8436-A38CE9D4F371}"/>
                </a:ext>
              </a:extLst>
            </p:cNvPr>
            <p:cNvSpPr txBox="1">
              <a:spLocks noChangeArrowheads="1"/>
            </p:cNvSpPr>
            <p:nvPr/>
          </p:nvSpPr>
          <p:spPr bwMode="auto">
            <a:xfrm>
              <a:off x="5523" y="2302"/>
              <a:ext cx="175" cy="1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i="1" dirty="0">
                  <a:latin typeface="+mn-lt"/>
                </a:rPr>
                <a:t>S</a:t>
              </a:r>
            </a:p>
          </p:txBody>
        </p:sp>
        <p:sp>
          <p:nvSpPr>
            <p:cNvPr id="48" name="Line 54">
              <a:extLst>
                <a:ext uri="{FF2B5EF4-FFF2-40B4-BE49-F238E27FC236}">
                  <a16:creationId xmlns:a16="http://schemas.microsoft.com/office/drawing/2014/main" id="{322EB98E-BAC8-834F-BB9D-4F0FF9645C37}"/>
                </a:ext>
              </a:extLst>
            </p:cNvPr>
            <p:cNvSpPr>
              <a:spLocks noChangeShapeType="1"/>
            </p:cNvSpPr>
            <p:nvPr/>
          </p:nvSpPr>
          <p:spPr bwMode="auto">
            <a:xfrm flipH="1">
              <a:off x="5193" y="2264"/>
              <a:ext cx="0" cy="328"/>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49" name="Line 55">
              <a:extLst>
                <a:ext uri="{FF2B5EF4-FFF2-40B4-BE49-F238E27FC236}">
                  <a16:creationId xmlns:a16="http://schemas.microsoft.com/office/drawing/2014/main" id="{F5D6110D-DDB0-7C46-A7C5-DFD1E4C8ADD1}"/>
                </a:ext>
              </a:extLst>
            </p:cNvPr>
            <p:cNvSpPr>
              <a:spLocks noChangeShapeType="1"/>
            </p:cNvSpPr>
            <p:nvPr/>
          </p:nvSpPr>
          <p:spPr bwMode="auto">
            <a:xfrm flipH="1">
              <a:off x="2330" y="2585"/>
              <a:ext cx="2865" cy="4"/>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sp>
          <p:nvSpPr>
            <p:cNvPr id="50" name="Line 56">
              <a:extLst>
                <a:ext uri="{FF2B5EF4-FFF2-40B4-BE49-F238E27FC236}">
                  <a16:creationId xmlns:a16="http://schemas.microsoft.com/office/drawing/2014/main" id="{FB65552B-2A41-D54F-B4DF-7D6E238A8C7C}"/>
                </a:ext>
              </a:extLst>
            </p:cNvPr>
            <p:cNvSpPr>
              <a:spLocks noChangeShapeType="1"/>
            </p:cNvSpPr>
            <p:nvPr/>
          </p:nvSpPr>
          <p:spPr bwMode="auto">
            <a:xfrm flipV="1">
              <a:off x="2326" y="2445"/>
              <a:ext cx="0" cy="144"/>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nchor="ctr"/>
            <a:lstStyle/>
            <a:p>
              <a:endParaRPr lang="en-US"/>
            </a:p>
          </p:txBody>
        </p:sp>
      </p:grpSp>
      <p:sp>
        <p:nvSpPr>
          <p:cNvPr id="51" name="Oval 57">
            <a:extLst>
              <a:ext uri="{FF2B5EF4-FFF2-40B4-BE49-F238E27FC236}">
                <a16:creationId xmlns:a16="http://schemas.microsoft.com/office/drawing/2014/main" id="{537141B0-1298-0B4A-913B-C1A6EA282332}"/>
              </a:ext>
            </a:extLst>
          </p:cNvPr>
          <p:cNvSpPr>
            <a:spLocks noChangeArrowheads="1"/>
          </p:cNvSpPr>
          <p:nvPr/>
        </p:nvSpPr>
        <p:spPr bwMode="auto">
          <a:xfrm>
            <a:off x="7902000" y="3690000"/>
            <a:ext cx="69850" cy="73025"/>
          </a:xfrm>
          <a:prstGeom prst="ellipse">
            <a:avLst/>
          </a:prstGeom>
          <a:solidFill>
            <a:schemeClr val="tx2"/>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52" name="Group 58">
            <a:extLst>
              <a:ext uri="{FF2B5EF4-FFF2-40B4-BE49-F238E27FC236}">
                <a16:creationId xmlns:a16="http://schemas.microsoft.com/office/drawing/2014/main" id="{BA81B958-C082-AE41-8352-7B208575F45F}"/>
              </a:ext>
            </a:extLst>
          </p:cNvPr>
          <p:cNvGrpSpPr>
            <a:grpSpLocks/>
          </p:cNvGrpSpPr>
          <p:nvPr/>
        </p:nvGrpSpPr>
        <p:grpSpPr bwMode="auto">
          <a:xfrm>
            <a:off x="3468782" y="2153705"/>
            <a:ext cx="986203" cy="963612"/>
            <a:chOff x="2221" y="2176"/>
            <a:chExt cx="646" cy="624"/>
          </a:xfrm>
        </p:grpSpPr>
        <p:sp>
          <p:nvSpPr>
            <p:cNvPr id="53" name="Rectangle 59">
              <a:extLst>
                <a:ext uri="{FF2B5EF4-FFF2-40B4-BE49-F238E27FC236}">
                  <a16:creationId xmlns:a16="http://schemas.microsoft.com/office/drawing/2014/main" id="{20EF638E-CBE5-994D-ABA6-3E4EB7EBE62A}"/>
                </a:ext>
              </a:extLst>
            </p:cNvPr>
            <p:cNvSpPr>
              <a:spLocks noChangeArrowheads="1"/>
            </p:cNvSpPr>
            <p:nvPr/>
          </p:nvSpPr>
          <p:spPr bwMode="auto">
            <a:xfrm>
              <a:off x="2221" y="2176"/>
              <a:ext cx="392" cy="624"/>
            </a:xfrm>
            <a:prstGeom prst="rect">
              <a:avLst/>
            </a:prstGeom>
            <a:solidFill>
              <a:srgbClr val="0000FF"/>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54" name="Text Box 60">
              <a:extLst>
                <a:ext uri="{FF2B5EF4-FFF2-40B4-BE49-F238E27FC236}">
                  <a16:creationId xmlns:a16="http://schemas.microsoft.com/office/drawing/2014/main" id="{85E74BC0-F95D-F744-9910-C849CC7C6122}"/>
                </a:ext>
              </a:extLst>
            </p:cNvPr>
            <p:cNvSpPr txBox="1">
              <a:spLocks noChangeArrowheads="1"/>
            </p:cNvSpPr>
            <p:nvPr/>
          </p:nvSpPr>
          <p:spPr bwMode="auto">
            <a:xfrm>
              <a:off x="2246" y="2218"/>
              <a:ext cx="335" cy="2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200" dirty="0">
                  <a:solidFill>
                    <a:schemeClr val="bg1"/>
                  </a:solidFill>
                  <a:latin typeface="+mn-lt"/>
                </a:rPr>
                <a:t>BP</a:t>
              </a:r>
            </a:p>
            <a:p>
              <a:pPr algn="ctr"/>
              <a:r>
                <a:rPr lang="en-US" sz="1200" dirty="0">
                  <a:solidFill>
                    <a:schemeClr val="bg1"/>
                  </a:solidFill>
                  <a:latin typeface="+mn-lt"/>
                </a:rPr>
                <a:t>Filter</a:t>
              </a:r>
            </a:p>
          </p:txBody>
        </p:sp>
        <p:sp>
          <p:nvSpPr>
            <p:cNvPr id="55" name="Line 61">
              <a:extLst>
                <a:ext uri="{FF2B5EF4-FFF2-40B4-BE49-F238E27FC236}">
                  <a16:creationId xmlns:a16="http://schemas.microsoft.com/office/drawing/2014/main" id="{D4089D2E-BFD6-CB42-94A0-AFDF18B770F6}"/>
                </a:ext>
              </a:extLst>
            </p:cNvPr>
            <p:cNvSpPr>
              <a:spLocks noChangeShapeType="1"/>
            </p:cNvSpPr>
            <p:nvPr/>
          </p:nvSpPr>
          <p:spPr bwMode="auto">
            <a:xfrm flipV="1">
              <a:off x="2618" y="2485"/>
              <a:ext cx="249"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grpSp>
          <p:nvGrpSpPr>
            <p:cNvPr id="56" name="Group 62">
              <a:extLst>
                <a:ext uri="{FF2B5EF4-FFF2-40B4-BE49-F238E27FC236}">
                  <a16:creationId xmlns:a16="http://schemas.microsoft.com/office/drawing/2014/main" id="{1C44C7BD-C41D-8944-B000-1D097E235029}"/>
                </a:ext>
              </a:extLst>
            </p:cNvPr>
            <p:cNvGrpSpPr>
              <a:grpSpLocks/>
            </p:cNvGrpSpPr>
            <p:nvPr/>
          </p:nvGrpSpPr>
          <p:grpSpPr bwMode="auto">
            <a:xfrm>
              <a:off x="2344" y="2541"/>
              <a:ext cx="136" cy="238"/>
              <a:chOff x="3348" y="3021"/>
              <a:chExt cx="136" cy="238"/>
            </a:xfrm>
          </p:grpSpPr>
          <p:sp>
            <p:nvSpPr>
              <p:cNvPr id="57" name="Freeform 63">
                <a:extLst>
                  <a:ext uri="{FF2B5EF4-FFF2-40B4-BE49-F238E27FC236}">
                    <a16:creationId xmlns:a16="http://schemas.microsoft.com/office/drawing/2014/main" id="{F65081B5-0FAA-4146-AEE8-005230113E51}"/>
                  </a:ext>
                </a:extLst>
              </p:cNvPr>
              <p:cNvSpPr>
                <a:spLocks/>
              </p:cNvSpPr>
              <p:nvPr/>
            </p:nvSpPr>
            <p:spPr bwMode="auto">
              <a:xfrm>
                <a:off x="3356" y="3021"/>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58" name="Line 64">
                <a:extLst>
                  <a:ext uri="{FF2B5EF4-FFF2-40B4-BE49-F238E27FC236}">
                    <a16:creationId xmlns:a16="http://schemas.microsoft.com/office/drawing/2014/main" id="{92AA2E38-5382-324C-9F4B-09C65978C45B}"/>
                  </a:ext>
                </a:extLst>
              </p:cNvPr>
              <p:cNvSpPr>
                <a:spLocks noChangeShapeType="1"/>
              </p:cNvSpPr>
              <p:nvPr/>
            </p:nvSpPr>
            <p:spPr bwMode="auto">
              <a:xfrm flipV="1">
                <a:off x="3400" y="3064"/>
                <a:ext cx="40" cy="36"/>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59" name="Freeform 65">
                <a:extLst>
                  <a:ext uri="{FF2B5EF4-FFF2-40B4-BE49-F238E27FC236}">
                    <a16:creationId xmlns:a16="http://schemas.microsoft.com/office/drawing/2014/main" id="{5A4B0556-5126-904B-A5FA-846209611E3D}"/>
                  </a:ext>
                </a:extLst>
              </p:cNvPr>
              <p:cNvSpPr>
                <a:spLocks/>
              </p:cNvSpPr>
              <p:nvPr/>
            </p:nvSpPr>
            <p:spPr bwMode="auto">
              <a:xfrm>
                <a:off x="3348" y="3141"/>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60" name="Line 66">
                <a:extLst>
                  <a:ext uri="{FF2B5EF4-FFF2-40B4-BE49-F238E27FC236}">
                    <a16:creationId xmlns:a16="http://schemas.microsoft.com/office/drawing/2014/main" id="{16025F47-2785-D245-BC1A-D3A3EEA7B1C0}"/>
                  </a:ext>
                </a:extLst>
              </p:cNvPr>
              <p:cNvSpPr>
                <a:spLocks noChangeShapeType="1"/>
              </p:cNvSpPr>
              <p:nvPr/>
            </p:nvSpPr>
            <p:spPr bwMode="auto">
              <a:xfrm flipV="1">
                <a:off x="3388" y="3180"/>
                <a:ext cx="40" cy="36"/>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61" name="Freeform 67">
                <a:extLst>
                  <a:ext uri="{FF2B5EF4-FFF2-40B4-BE49-F238E27FC236}">
                    <a16:creationId xmlns:a16="http://schemas.microsoft.com/office/drawing/2014/main" id="{BD7536BA-5095-DD42-9DAC-4D8B1710BE13}"/>
                  </a:ext>
                </a:extLst>
              </p:cNvPr>
              <p:cNvSpPr>
                <a:spLocks/>
              </p:cNvSpPr>
              <p:nvPr/>
            </p:nvSpPr>
            <p:spPr bwMode="auto">
              <a:xfrm>
                <a:off x="3356" y="3085"/>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grpSp>
      </p:grpSp>
      <p:grpSp>
        <p:nvGrpSpPr>
          <p:cNvPr id="62" name="Group 68">
            <a:extLst>
              <a:ext uri="{FF2B5EF4-FFF2-40B4-BE49-F238E27FC236}">
                <a16:creationId xmlns:a16="http://schemas.microsoft.com/office/drawing/2014/main" id="{9D741276-CF74-BD4B-8EDD-573F87562952}"/>
              </a:ext>
            </a:extLst>
          </p:cNvPr>
          <p:cNvGrpSpPr>
            <a:grpSpLocks/>
          </p:cNvGrpSpPr>
          <p:nvPr/>
        </p:nvGrpSpPr>
        <p:grpSpPr bwMode="auto">
          <a:xfrm>
            <a:off x="1098388" y="2158467"/>
            <a:ext cx="762623" cy="965200"/>
            <a:chOff x="669" y="2180"/>
            <a:chExt cx="500" cy="624"/>
          </a:xfrm>
        </p:grpSpPr>
        <p:sp>
          <p:nvSpPr>
            <p:cNvPr id="63" name="Line 69">
              <a:extLst>
                <a:ext uri="{FF2B5EF4-FFF2-40B4-BE49-F238E27FC236}">
                  <a16:creationId xmlns:a16="http://schemas.microsoft.com/office/drawing/2014/main" id="{258882C8-5176-5E44-A2AD-682E6F4075BE}"/>
                </a:ext>
              </a:extLst>
            </p:cNvPr>
            <p:cNvSpPr>
              <a:spLocks noChangeShapeType="1"/>
            </p:cNvSpPr>
            <p:nvPr/>
          </p:nvSpPr>
          <p:spPr bwMode="auto">
            <a:xfrm flipV="1">
              <a:off x="1052" y="2485"/>
              <a:ext cx="117" cy="3"/>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64" name="Rectangle 70">
              <a:extLst>
                <a:ext uri="{FF2B5EF4-FFF2-40B4-BE49-F238E27FC236}">
                  <a16:creationId xmlns:a16="http://schemas.microsoft.com/office/drawing/2014/main" id="{117A3DAF-FD87-0145-9E7E-620F2186A383}"/>
                </a:ext>
              </a:extLst>
            </p:cNvPr>
            <p:cNvSpPr>
              <a:spLocks noChangeArrowheads="1"/>
            </p:cNvSpPr>
            <p:nvPr/>
          </p:nvSpPr>
          <p:spPr bwMode="auto">
            <a:xfrm>
              <a:off x="669" y="2180"/>
              <a:ext cx="392" cy="624"/>
            </a:xfrm>
            <a:prstGeom prst="rect">
              <a:avLst/>
            </a:prstGeom>
            <a:solidFill>
              <a:srgbClr val="0000FF"/>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grpSp>
          <p:nvGrpSpPr>
            <p:cNvPr id="65" name="Group 71">
              <a:extLst>
                <a:ext uri="{FF2B5EF4-FFF2-40B4-BE49-F238E27FC236}">
                  <a16:creationId xmlns:a16="http://schemas.microsoft.com/office/drawing/2014/main" id="{FA43BF3D-79D8-F24B-8E71-CB5976DEF282}"/>
                </a:ext>
              </a:extLst>
            </p:cNvPr>
            <p:cNvGrpSpPr>
              <a:grpSpLocks/>
            </p:cNvGrpSpPr>
            <p:nvPr/>
          </p:nvGrpSpPr>
          <p:grpSpPr bwMode="auto">
            <a:xfrm>
              <a:off x="792" y="2545"/>
              <a:ext cx="136" cy="238"/>
              <a:chOff x="3348" y="3021"/>
              <a:chExt cx="136" cy="238"/>
            </a:xfrm>
          </p:grpSpPr>
          <p:sp>
            <p:nvSpPr>
              <p:cNvPr id="67" name="Freeform 72">
                <a:extLst>
                  <a:ext uri="{FF2B5EF4-FFF2-40B4-BE49-F238E27FC236}">
                    <a16:creationId xmlns:a16="http://schemas.microsoft.com/office/drawing/2014/main" id="{C897E3E8-FFE0-7542-B108-7342B8FBF041}"/>
                  </a:ext>
                </a:extLst>
              </p:cNvPr>
              <p:cNvSpPr>
                <a:spLocks/>
              </p:cNvSpPr>
              <p:nvPr/>
            </p:nvSpPr>
            <p:spPr bwMode="auto">
              <a:xfrm>
                <a:off x="3356" y="3021"/>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68" name="Line 73">
                <a:extLst>
                  <a:ext uri="{FF2B5EF4-FFF2-40B4-BE49-F238E27FC236}">
                    <a16:creationId xmlns:a16="http://schemas.microsoft.com/office/drawing/2014/main" id="{84CEB220-4EB4-F442-8E2C-73BD4689825F}"/>
                  </a:ext>
                </a:extLst>
              </p:cNvPr>
              <p:cNvSpPr>
                <a:spLocks noChangeShapeType="1"/>
              </p:cNvSpPr>
              <p:nvPr/>
            </p:nvSpPr>
            <p:spPr bwMode="auto">
              <a:xfrm flipV="1">
                <a:off x="3400" y="3064"/>
                <a:ext cx="40" cy="36"/>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69" name="Freeform 74">
                <a:extLst>
                  <a:ext uri="{FF2B5EF4-FFF2-40B4-BE49-F238E27FC236}">
                    <a16:creationId xmlns:a16="http://schemas.microsoft.com/office/drawing/2014/main" id="{609EA272-C907-C24A-9160-3D81615F1232}"/>
                  </a:ext>
                </a:extLst>
              </p:cNvPr>
              <p:cNvSpPr>
                <a:spLocks/>
              </p:cNvSpPr>
              <p:nvPr/>
            </p:nvSpPr>
            <p:spPr bwMode="auto">
              <a:xfrm>
                <a:off x="3348" y="3141"/>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70" name="Line 75">
                <a:extLst>
                  <a:ext uri="{FF2B5EF4-FFF2-40B4-BE49-F238E27FC236}">
                    <a16:creationId xmlns:a16="http://schemas.microsoft.com/office/drawing/2014/main" id="{7462EC09-7D00-A64C-9E2D-B6AF5788DEDF}"/>
                  </a:ext>
                </a:extLst>
              </p:cNvPr>
              <p:cNvSpPr>
                <a:spLocks noChangeShapeType="1"/>
              </p:cNvSpPr>
              <p:nvPr/>
            </p:nvSpPr>
            <p:spPr bwMode="auto">
              <a:xfrm flipV="1">
                <a:off x="3388" y="3180"/>
                <a:ext cx="40" cy="36"/>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sp>
            <p:nvSpPr>
              <p:cNvPr id="71" name="Freeform 76">
                <a:extLst>
                  <a:ext uri="{FF2B5EF4-FFF2-40B4-BE49-F238E27FC236}">
                    <a16:creationId xmlns:a16="http://schemas.microsoft.com/office/drawing/2014/main" id="{0A275B50-409B-A34B-8B42-FE25BB0A2460}"/>
                  </a:ext>
                </a:extLst>
              </p:cNvPr>
              <p:cNvSpPr>
                <a:spLocks/>
              </p:cNvSpPr>
              <p:nvPr/>
            </p:nvSpPr>
            <p:spPr bwMode="auto">
              <a:xfrm>
                <a:off x="3356" y="3085"/>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endParaRPr lang="en-US"/>
              </a:p>
            </p:txBody>
          </p:sp>
        </p:grpSp>
        <p:sp>
          <p:nvSpPr>
            <p:cNvPr id="66" name="Rectangle 77">
              <a:extLst>
                <a:ext uri="{FF2B5EF4-FFF2-40B4-BE49-F238E27FC236}">
                  <a16:creationId xmlns:a16="http://schemas.microsoft.com/office/drawing/2014/main" id="{430ABA9C-6C9C-5547-84CE-5AEEEB852605}"/>
                </a:ext>
              </a:extLst>
            </p:cNvPr>
            <p:cNvSpPr>
              <a:spLocks noChangeArrowheads="1"/>
            </p:cNvSpPr>
            <p:nvPr/>
          </p:nvSpPr>
          <p:spPr bwMode="auto">
            <a:xfrm>
              <a:off x="691" y="2212"/>
              <a:ext cx="336" cy="2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4399" tIns="42200" rIns="84399" bIns="42200">
              <a:spAutoFit/>
            </a:bodyPr>
            <a:lstStyle/>
            <a:p>
              <a:pPr algn="ctr" defTabSz="844550"/>
              <a:r>
                <a:rPr lang="en-US" sz="1200" dirty="0">
                  <a:solidFill>
                    <a:schemeClr val="bg1"/>
                  </a:solidFill>
                </a:rPr>
                <a:t>BP</a:t>
              </a:r>
            </a:p>
            <a:p>
              <a:pPr algn="ctr" defTabSz="844550"/>
              <a:r>
                <a:rPr lang="en-US" sz="1200" dirty="0">
                  <a:solidFill>
                    <a:schemeClr val="bg1"/>
                  </a:solidFill>
                </a:rPr>
                <a:t>Filter</a:t>
              </a:r>
            </a:p>
          </p:txBody>
        </p:sp>
      </p:grpSp>
      <p:sp>
        <p:nvSpPr>
          <p:cNvPr id="72" name="Line 78">
            <a:extLst>
              <a:ext uri="{FF2B5EF4-FFF2-40B4-BE49-F238E27FC236}">
                <a16:creationId xmlns:a16="http://schemas.microsoft.com/office/drawing/2014/main" id="{AEF1615B-45B9-044D-9261-FB0C17E0E56C}"/>
              </a:ext>
            </a:extLst>
          </p:cNvPr>
          <p:cNvSpPr>
            <a:spLocks noChangeShapeType="1"/>
          </p:cNvSpPr>
          <p:nvPr/>
        </p:nvSpPr>
        <p:spPr bwMode="auto">
          <a:xfrm flipV="1">
            <a:off x="6675898" y="2626780"/>
            <a:ext cx="417513" cy="7937"/>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grpSp>
        <p:nvGrpSpPr>
          <p:cNvPr id="73" name="Group 143">
            <a:extLst>
              <a:ext uri="{FF2B5EF4-FFF2-40B4-BE49-F238E27FC236}">
                <a16:creationId xmlns:a16="http://schemas.microsoft.com/office/drawing/2014/main" id="{41D32D30-64D6-184D-B6FC-C91F19060A5C}"/>
              </a:ext>
            </a:extLst>
          </p:cNvPr>
          <p:cNvGrpSpPr>
            <a:grpSpLocks/>
          </p:cNvGrpSpPr>
          <p:nvPr/>
        </p:nvGrpSpPr>
        <p:grpSpPr bwMode="auto">
          <a:xfrm>
            <a:off x="4308935" y="1163105"/>
            <a:ext cx="2560638" cy="2157412"/>
            <a:chOff x="2910" y="795"/>
            <a:chExt cx="1613" cy="1359"/>
          </a:xfrm>
        </p:grpSpPr>
        <p:sp>
          <p:nvSpPr>
            <p:cNvPr id="74" name="Rectangle 80">
              <a:extLst>
                <a:ext uri="{FF2B5EF4-FFF2-40B4-BE49-F238E27FC236}">
                  <a16:creationId xmlns:a16="http://schemas.microsoft.com/office/drawing/2014/main" id="{68BEAB9F-CA8D-E943-9AC4-5F499AF7108C}"/>
                </a:ext>
              </a:extLst>
            </p:cNvPr>
            <p:cNvSpPr>
              <a:spLocks noChangeArrowheads="1"/>
            </p:cNvSpPr>
            <p:nvPr/>
          </p:nvSpPr>
          <p:spPr bwMode="auto">
            <a:xfrm>
              <a:off x="3212" y="877"/>
              <a:ext cx="508" cy="292"/>
            </a:xfrm>
            <a:prstGeom prst="rect">
              <a:avLst/>
            </a:prstGeom>
            <a:solidFill>
              <a:srgbClr val="7030A0"/>
            </a:solidFill>
            <a:ln w="127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75" name="Rectangle 81">
              <a:extLst>
                <a:ext uri="{FF2B5EF4-FFF2-40B4-BE49-F238E27FC236}">
                  <a16:creationId xmlns:a16="http://schemas.microsoft.com/office/drawing/2014/main" id="{51D88D1A-42A6-4845-9CEC-BE90D33DD3F0}"/>
                </a:ext>
              </a:extLst>
            </p:cNvPr>
            <p:cNvSpPr>
              <a:spLocks noChangeArrowheads="1"/>
            </p:cNvSpPr>
            <p:nvPr/>
          </p:nvSpPr>
          <p:spPr bwMode="auto">
            <a:xfrm>
              <a:off x="3807" y="875"/>
              <a:ext cx="285" cy="292"/>
            </a:xfrm>
            <a:prstGeom prst="rect">
              <a:avLst/>
            </a:prstGeom>
            <a:solidFill>
              <a:srgbClr val="7030A0"/>
            </a:solidFill>
            <a:ln w="127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76" name="Rectangle 82">
              <a:extLst>
                <a:ext uri="{FF2B5EF4-FFF2-40B4-BE49-F238E27FC236}">
                  <a16:creationId xmlns:a16="http://schemas.microsoft.com/office/drawing/2014/main" id="{A283A046-089F-684C-AD5F-483E889ACEC9}"/>
                </a:ext>
              </a:extLst>
            </p:cNvPr>
            <p:cNvSpPr>
              <a:spLocks noChangeArrowheads="1"/>
            </p:cNvSpPr>
            <p:nvPr/>
          </p:nvSpPr>
          <p:spPr bwMode="auto">
            <a:xfrm>
              <a:off x="4195" y="877"/>
              <a:ext cx="284" cy="292"/>
            </a:xfrm>
            <a:prstGeom prst="rect">
              <a:avLst/>
            </a:prstGeom>
            <a:solidFill>
              <a:srgbClr val="7030A0"/>
            </a:solidFill>
            <a:ln w="127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77" name="Line 83">
              <a:extLst>
                <a:ext uri="{FF2B5EF4-FFF2-40B4-BE49-F238E27FC236}">
                  <a16:creationId xmlns:a16="http://schemas.microsoft.com/office/drawing/2014/main" id="{3DF9C29A-9B19-1247-A18D-44103206A576}"/>
                </a:ext>
              </a:extLst>
            </p:cNvPr>
            <p:cNvSpPr>
              <a:spLocks noChangeShapeType="1"/>
            </p:cNvSpPr>
            <p:nvPr/>
          </p:nvSpPr>
          <p:spPr bwMode="auto">
            <a:xfrm flipV="1">
              <a:off x="3290" y="1363"/>
              <a:ext cx="4" cy="229"/>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78" name="Line 84">
              <a:extLst>
                <a:ext uri="{FF2B5EF4-FFF2-40B4-BE49-F238E27FC236}">
                  <a16:creationId xmlns:a16="http://schemas.microsoft.com/office/drawing/2014/main" id="{04A474F6-92A1-0343-A5A5-E294D92E6A5E}"/>
                </a:ext>
              </a:extLst>
            </p:cNvPr>
            <p:cNvSpPr>
              <a:spLocks noChangeShapeType="1"/>
            </p:cNvSpPr>
            <p:nvPr/>
          </p:nvSpPr>
          <p:spPr bwMode="auto">
            <a:xfrm flipH="1">
              <a:off x="3120" y="1369"/>
              <a:ext cx="172"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79" name="Line 85">
              <a:extLst>
                <a:ext uri="{FF2B5EF4-FFF2-40B4-BE49-F238E27FC236}">
                  <a16:creationId xmlns:a16="http://schemas.microsoft.com/office/drawing/2014/main" id="{23343852-C018-FD4A-80E3-BC801CAE3318}"/>
                </a:ext>
              </a:extLst>
            </p:cNvPr>
            <p:cNvSpPr>
              <a:spLocks noChangeShapeType="1"/>
            </p:cNvSpPr>
            <p:nvPr/>
          </p:nvSpPr>
          <p:spPr bwMode="auto">
            <a:xfrm flipV="1">
              <a:off x="3120" y="1054"/>
              <a:ext cx="2" cy="315"/>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0" name="Line 86">
              <a:extLst>
                <a:ext uri="{FF2B5EF4-FFF2-40B4-BE49-F238E27FC236}">
                  <a16:creationId xmlns:a16="http://schemas.microsoft.com/office/drawing/2014/main" id="{CABC4E39-BBEE-E942-A0B4-C20941F3B423}"/>
                </a:ext>
              </a:extLst>
            </p:cNvPr>
            <p:cNvSpPr>
              <a:spLocks noChangeShapeType="1"/>
            </p:cNvSpPr>
            <p:nvPr/>
          </p:nvSpPr>
          <p:spPr bwMode="auto">
            <a:xfrm flipV="1">
              <a:off x="3120" y="1045"/>
              <a:ext cx="89" cy="7"/>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1" name="Line 87">
              <a:extLst>
                <a:ext uri="{FF2B5EF4-FFF2-40B4-BE49-F238E27FC236}">
                  <a16:creationId xmlns:a16="http://schemas.microsoft.com/office/drawing/2014/main" id="{0E529108-E222-DC48-A986-389197772DD8}"/>
                </a:ext>
              </a:extLst>
            </p:cNvPr>
            <p:cNvSpPr>
              <a:spLocks noChangeShapeType="1"/>
            </p:cNvSpPr>
            <p:nvPr/>
          </p:nvSpPr>
          <p:spPr bwMode="auto">
            <a:xfrm flipV="1">
              <a:off x="3712" y="1028"/>
              <a:ext cx="96" cy="3"/>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2" name="Line 88">
              <a:extLst>
                <a:ext uri="{FF2B5EF4-FFF2-40B4-BE49-F238E27FC236}">
                  <a16:creationId xmlns:a16="http://schemas.microsoft.com/office/drawing/2014/main" id="{30DC782D-E1F2-2E45-82FD-9F729032CE9E}"/>
                </a:ext>
              </a:extLst>
            </p:cNvPr>
            <p:cNvSpPr>
              <a:spLocks noChangeShapeType="1"/>
            </p:cNvSpPr>
            <p:nvPr/>
          </p:nvSpPr>
          <p:spPr bwMode="auto">
            <a:xfrm flipV="1">
              <a:off x="4087" y="1023"/>
              <a:ext cx="112"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3" name="Line 89">
              <a:extLst>
                <a:ext uri="{FF2B5EF4-FFF2-40B4-BE49-F238E27FC236}">
                  <a16:creationId xmlns:a16="http://schemas.microsoft.com/office/drawing/2014/main" id="{D9B66DAF-496A-CC4D-85D3-F1AC13312B84}"/>
                </a:ext>
              </a:extLst>
            </p:cNvPr>
            <p:cNvSpPr>
              <a:spLocks noChangeShapeType="1"/>
            </p:cNvSpPr>
            <p:nvPr/>
          </p:nvSpPr>
          <p:spPr bwMode="auto">
            <a:xfrm>
              <a:off x="4273" y="1172"/>
              <a:ext cx="0" cy="384"/>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4" name="Rectangle 90">
              <a:extLst>
                <a:ext uri="{FF2B5EF4-FFF2-40B4-BE49-F238E27FC236}">
                  <a16:creationId xmlns:a16="http://schemas.microsoft.com/office/drawing/2014/main" id="{E121E306-8A97-E242-AC17-98A00404775F}"/>
                </a:ext>
              </a:extLst>
            </p:cNvPr>
            <p:cNvSpPr>
              <a:spLocks noChangeArrowheads="1"/>
            </p:cNvSpPr>
            <p:nvPr/>
          </p:nvSpPr>
          <p:spPr bwMode="auto">
            <a:xfrm>
              <a:off x="2910" y="795"/>
              <a:ext cx="1613" cy="1359"/>
            </a:xfrm>
            <a:prstGeom prst="rect">
              <a:avLst/>
            </a:prstGeom>
            <a:noFill/>
            <a:ln w="12700" cap="rnd">
              <a:solidFill>
                <a:schemeClr val="tx1"/>
              </a:solidFill>
              <a:prstDash val="sysDot"/>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44458" tIns="22230" rIns="44458" bIns="22230" anchor="ctr"/>
            <a:lstStyle/>
            <a:p>
              <a:pPr algn="ctr" defTabSz="844550"/>
              <a:endParaRPr lang="en-GB" sz="1300"/>
            </a:p>
          </p:txBody>
        </p:sp>
        <p:sp>
          <p:nvSpPr>
            <p:cNvPr id="85" name="Rectangle 91">
              <a:extLst>
                <a:ext uri="{FF2B5EF4-FFF2-40B4-BE49-F238E27FC236}">
                  <a16:creationId xmlns:a16="http://schemas.microsoft.com/office/drawing/2014/main" id="{3309009F-D985-AB46-8FCC-0E1E8480DF0E}"/>
                </a:ext>
              </a:extLst>
            </p:cNvPr>
            <p:cNvSpPr>
              <a:spLocks noChangeArrowheads="1"/>
            </p:cNvSpPr>
            <p:nvPr/>
          </p:nvSpPr>
          <p:spPr bwMode="auto">
            <a:xfrm>
              <a:off x="3642" y="1419"/>
              <a:ext cx="357" cy="607"/>
            </a:xfrm>
            <a:prstGeom prst="rect">
              <a:avLst/>
            </a:prstGeom>
            <a:solidFill>
              <a:srgbClr val="0000FF"/>
            </a:solidFill>
            <a:ln w="127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6" name="AutoShape 92">
              <a:extLst>
                <a:ext uri="{FF2B5EF4-FFF2-40B4-BE49-F238E27FC236}">
                  <a16:creationId xmlns:a16="http://schemas.microsoft.com/office/drawing/2014/main" id="{C07A9912-B130-094E-838A-41E847110740}"/>
                </a:ext>
              </a:extLst>
            </p:cNvPr>
            <p:cNvSpPr>
              <a:spLocks noChangeArrowheads="1"/>
            </p:cNvSpPr>
            <p:nvPr/>
          </p:nvSpPr>
          <p:spPr bwMode="auto">
            <a:xfrm rot="5400000">
              <a:off x="2953" y="1480"/>
              <a:ext cx="607" cy="486"/>
            </a:xfrm>
            <a:prstGeom prst="triangle">
              <a:avLst>
                <a:gd name="adj" fmla="val 50000"/>
              </a:avLst>
            </a:prstGeom>
            <a:solidFill>
              <a:srgbClr val="FF0000"/>
            </a:solidFill>
            <a:ln w="127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pPr algn="r" defTabSz="844550"/>
              <a:endParaRPr lang="en-GB" sz="1300">
                <a:latin typeface="Times New Roman" charset="0"/>
              </a:endParaRPr>
            </a:p>
          </p:txBody>
        </p:sp>
        <p:sp>
          <p:nvSpPr>
            <p:cNvPr id="87" name="Oval 93">
              <a:extLst>
                <a:ext uri="{FF2B5EF4-FFF2-40B4-BE49-F238E27FC236}">
                  <a16:creationId xmlns:a16="http://schemas.microsoft.com/office/drawing/2014/main" id="{DF3552C3-7220-3244-91FE-E53754D73E6C}"/>
                </a:ext>
              </a:extLst>
            </p:cNvPr>
            <p:cNvSpPr>
              <a:spLocks noChangeArrowheads="1"/>
            </p:cNvSpPr>
            <p:nvPr/>
          </p:nvSpPr>
          <p:spPr bwMode="auto">
            <a:xfrm>
              <a:off x="4114" y="1556"/>
              <a:ext cx="307" cy="306"/>
            </a:xfrm>
            <a:prstGeom prst="ellipse">
              <a:avLst/>
            </a:prstGeom>
            <a:solidFill>
              <a:srgbClr val="00B050"/>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8" name="Line 94">
              <a:extLst>
                <a:ext uri="{FF2B5EF4-FFF2-40B4-BE49-F238E27FC236}">
                  <a16:creationId xmlns:a16="http://schemas.microsoft.com/office/drawing/2014/main" id="{885A65B3-88EE-BF49-B2A9-91B41234035D}"/>
                </a:ext>
              </a:extLst>
            </p:cNvPr>
            <p:cNvSpPr>
              <a:spLocks noChangeShapeType="1"/>
            </p:cNvSpPr>
            <p:nvPr/>
          </p:nvSpPr>
          <p:spPr bwMode="auto">
            <a:xfrm>
              <a:off x="3490" y="1719"/>
              <a:ext cx="150" cy="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89" name="Line 95">
              <a:extLst>
                <a:ext uri="{FF2B5EF4-FFF2-40B4-BE49-F238E27FC236}">
                  <a16:creationId xmlns:a16="http://schemas.microsoft.com/office/drawing/2014/main" id="{6CD0A733-7E5A-B442-BC66-20856DF9DDD4}"/>
                </a:ext>
              </a:extLst>
            </p:cNvPr>
            <p:cNvSpPr>
              <a:spLocks noChangeShapeType="1"/>
            </p:cNvSpPr>
            <p:nvPr/>
          </p:nvSpPr>
          <p:spPr bwMode="auto">
            <a:xfrm>
              <a:off x="3995" y="1713"/>
              <a:ext cx="128" cy="3"/>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90" name="Line 96">
              <a:extLst>
                <a:ext uri="{FF2B5EF4-FFF2-40B4-BE49-F238E27FC236}">
                  <a16:creationId xmlns:a16="http://schemas.microsoft.com/office/drawing/2014/main" id="{B2DC70FE-093F-274C-8575-1D1EE7311E33}"/>
                </a:ext>
              </a:extLst>
            </p:cNvPr>
            <p:cNvSpPr>
              <a:spLocks noChangeShapeType="1"/>
            </p:cNvSpPr>
            <p:nvPr/>
          </p:nvSpPr>
          <p:spPr bwMode="auto">
            <a:xfrm flipH="1">
              <a:off x="4174" y="1592"/>
              <a:ext cx="201" cy="233"/>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91" name="Line 97">
              <a:extLst>
                <a:ext uri="{FF2B5EF4-FFF2-40B4-BE49-F238E27FC236}">
                  <a16:creationId xmlns:a16="http://schemas.microsoft.com/office/drawing/2014/main" id="{53F3E2FB-8042-6D4B-9423-D34142727A14}"/>
                </a:ext>
              </a:extLst>
            </p:cNvPr>
            <p:cNvSpPr>
              <a:spLocks noChangeShapeType="1"/>
            </p:cNvSpPr>
            <p:nvPr/>
          </p:nvSpPr>
          <p:spPr bwMode="auto">
            <a:xfrm>
              <a:off x="4154" y="1605"/>
              <a:ext cx="227" cy="205"/>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92" name="Text Box 98">
              <a:extLst>
                <a:ext uri="{FF2B5EF4-FFF2-40B4-BE49-F238E27FC236}">
                  <a16:creationId xmlns:a16="http://schemas.microsoft.com/office/drawing/2014/main" id="{6365CF2D-EC5B-9B4A-B52D-9A262685EC9D}"/>
                </a:ext>
              </a:extLst>
            </p:cNvPr>
            <p:cNvSpPr txBox="1">
              <a:spLocks noChangeArrowheads="1"/>
            </p:cNvSpPr>
            <p:nvPr/>
          </p:nvSpPr>
          <p:spPr bwMode="auto">
            <a:xfrm rot="5400000">
              <a:off x="4248" y="892"/>
              <a:ext cx="158" cy="2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solidFill>
                    <a:schemeClr val="bg1"/>
                  </a:solidFill>
                  <a:latin typeface="+mn-lt"/>
                </a:rPr>
                <a:t>VCO</a:t>
              </a:r>
            </a:p>
          </p:txBody>
        </p:sp>
        <p:sp>
          <p:nvSpPr>
            <p:cNvPr id="93" name="Text Box 99">
              <a:extLst>
                <a:ext uri="{FF2B5EF4-FFF2-40B4-BE49-F238E27FC236}">
                  <a16:creationId xmlns:a16="http://schemas.microsoft.com/office/drawing/2014/main" id="{C3D0FDC7-403E-F549-8B95-3C12B6CCF82E}"/>
                </a:ext>
              </a:extLst>
            </p:cNvPr>
            <p:cNvSpPr txBox="1">
              <a:spLocks noChangeArrowheads="1"/>
            </p:cNvSpPr>
            <p:nvPr/>
          </p:nvSpPr>
          <p:spPr bwMode="auto">
            <a:xfrm rot="5400000">
              <a:off x="3861" y="927"/>
              <a:ext cx="184" cy="1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i="1" dirty="0">
                  <a:solidFill>
                    <a:schemeClr val="bg1"/>
                  </a:solidFill>
                  <a:latin typeface="+mn-lt"/>
                </a:rPr>
                <a:t>PLL</a:t>
              </a:r>
              <a:endParaRPr lang="en-US" sz="1200" dirty="0">
                <a:solidFill>
                  <a:schemeClr val="bg1"/>
                </a:solidFill>
                <a:latin typeface="+mn-lt"/>
              </a:endParaRPr>
            </a:p>
          </p:txBody>
        </p:sp>
        <p:sp>
          <p:nvSpPr>
            <p:cNvPr id="94" name="Text Box 100">
              <a:extLst>
                <a:ext uri="{FF2B5EF4-FFF2-40B4-BE49-F238E27FC236}">
                  <a16:creationId xmlns:a16="http://schemas.microsoft.com/office/drawing/2014/main" id="{B7ADC6F7-E37F-6546-8080-F07778FAB491}"/>
                </a:ext>
              </a:extLst>
            </p:cNvPr>
            <p:cNvSpPr txBox="1">
              <a:spLocks noChangeArrowheads="1"/>
            </p:cNvSpPr>
            <p:nvPr/>
          </p:nvSpPr>
          <p:spPr bwMode="auto">
            <a:xfrm rot="5400000">
              <a:off x="3284" y="791"/>
              <a:ext cx="219" cy="4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solidFill>
                    <a:schemeClr val="bg1"/>
                  </a:solidFill>
                  <a:latin typeface="+mn-lt"/>
                </a:rPr>
                <a:t>Limiter</a:t>
              </a:r>
            </a:p>
          </p:txBody>
        </p:sp>
        <p:sp>
          <p:nvSpPr>
            <p:cNvPr id="95" name="Text Box 101">
              <a:extLst>
                <a:ext uri="{FF2B5EF4-FFF2-40B4-BE49-F238E27FC236}">
                  <a16:creationId xmlns:a16="http://schemas.microsoft.com/office/drawing/2014/main" id="{31D73432-D461-534F-8F8B-A69CB06E25AE}"/>
                </a:ext>
              </a:extLst>
            </p:cNvPr>
            <p:cNvSpPr txBox="1">
              <a:spLocks noChangeArrowheads="1"/>
            </p:cNvSpPr>
            <p:nvPr/>
          </p:nvSpPr>
          <p:spPr bwMode="auto">
            <a:xfrm rot="5400000">
              <a:off x="3703" y="1447"/>
              <a:ext cx="224" cy="3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200" dirty="0">
                  <a:solidFill>
                    <a:schemeClr val="bg1"/>
                  </a:solidFill>
                  <a:latin typeface="+mn-lt"/>
                </a:rPr>
                <a:t>BP</a:t>
              </a:r>
            </a:p>
            <a:p>
              <a:pPr algn="ctr"/>
              <a:r>
                <a:rPr lang="en-US" sz="1200" dirty="0">
                  <a:solidFill>
                    <a:schemeClr val="bg1"/>
                  </a:solidFill>
                  <a:latin typeface="+mn-lt"/>
                </a:rPr>
                <a:t>Filter</a:t>
              </a:r>
            </a:p>
          </p:txBody>
        </p:sp>
        <p:sp>
          <p:nvSpPr>
            <p:cNvPr id="96" name="Text Box 102">
              <a:extLst>
                <a:ext uri="{FF2B5EF4-FFF2-40B4-BE49-F238E27FC236}">
                  <a16:creationId xmlns:a16="http://schemas.microsoft.com/office/drawing/2014/main" id="{E2A5869F-AD31-D54D-8807-32A62ADFA4D2}"/>
                </a:ext>
              </a:extLst>
            </p:cNvPr>
            <p:cNvSpPr txBox="1">
              <a:spLocks noChangeArrowheads="1"/>
            </p:cNvSpPr>
            <p:nvPr/>
          </p:nvSpPr>
          <p:spPr bwMode="auto">
            <a:xfrm rot="5400000">
              <a:off x="3043" y="1552"/>
              <a:ext cx="212" cy="3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200" dirty="0">
                  <a:latin typeface="+mn-lt"/>
                </a:rPr>
                <a:t>IF</a:t>
              </a:r>
            </a:p>
            <a:p>
              <a:pPr algn="ctr"/>
              <a:r>
                <a:rPr lang="en-US" sz="1200" dirty="0">
                  <a:latin typeface="+mn-lt"/>
                </a:rPr>
                <a:t>Amp</a:t>
              </a:r>
            </a:p>
          </p:txBody>
        </p:sp>
        <p:sp>
          <p:nvSpPr>
            <p:cNvPr id="97" name="Text Box 103">
              <a:extLst>
                <a:ext uri="{FF2B5EF4-FFF2-40B4-BE49-F238E27FC236}">
                  <a16:creationId xmlns:a16="http://schemas.microsoft.com/office/drawing/2014/main" id="{08D77C20-5B29-114F-A87F-2B5C03DD00D7}"/>
                </a:ext>
              </a:extLst>
            </p:cNvPr>
            <p:cNvSpPr txBox="1">
              <a:spLocks noChangeArrowheads="1"/>
            </p:cNvSpPr>
            <p:nvPr/>
          </p:nvSpPr>
          <p:spPr bwMode="auto">
            <a:xfrm rot="5400000">
              <a:off x="4159" y="1775"/>
              <a:ext cx="201" cy="3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i="1" dirty="0">
                  <a:latin typeface="+mn-lt"/>
                </a:rPr>
                <a:t>Mixer</a:t>
              </a:r>
              <a:endParaRPr lang="en-US" sz="1200" dirty="0">
                <a:latin typeface="+mn-lt"/>
              </a:endParaRPr>
            </a:p>
          </p:txBody>
        </p:sp>
        <p:grpSp>
          <p:nvGrpSpPr>
            <p:cNvPr id="98" name="Group 104">
              <a:extLst>
                <a:ext uri="{FF2B5EF4-FFF2-40B4-BE49-F238E27FC236}">
                  <a16:creationId xmlns:a16="http://schemas.microsoft.com/office/drawing/2014/main" id="{BDC2E317-A81B-B244-9B91-16C1FB62F255}"/>
                </a:ext>
              </a:extLst>
            </p:cNvPr>
            <p:cNvGrpSpPr>
              <a:grpSpLocks/>
            </p:cNvGrpSpPr>
            <p:nvPr/>
          </p:nvGrpSpPr>
          <p:grpSpPr bwMode="auto">
            <a:xfrm>
              <a:off x="3774" y="1770"/>
              <a:ext cx="130" cy="231"/>
              <a:chOff x="3348" y="3021"/>
              <a:chExt cx="136" cy="238"/>
            </a:xfrm>
          </p:grpSpPr>
          <p:sp>
            <p:nvSpPr>
              <p:cNvPr id="100" name="Freeform 105">
                <a:extLst>
                  <a:ext uri="{FF2B5EF4-FFF2-40B4-BE49-F238E27FC236}">
                    <a16:creationId xmlns:a16="http://schemas.microsoft.com/office/drawing/2014/main" id="{D0A33C70-0EBC-C842-9DA5-42636280D7DE}"/>
                  </a:ext>
                </a:extLst>
              </p:cNvPr>
              <p:cNvSpPr>
                <a:spLocks/>
              </p:cNvSpPr>
              <p:nvPr/>
            </p:nvSpPr>
            <p:spPr bwMode="auto">
              <a:xfrm>
                <a:off x="3356" y="3021"/>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101" name="Line 106">
                <a:extLst>
                  <a:ext uri="{FF2B5EF4-FFF2-40B4-BE49-F238E27FC236}">
                    <a16:creationId xmlns:a16="http://schemas.microsoft.com/office/drawing/2014/main" id="{1321650B-63CA-724E-A88F-E8DFB590352D}"/>
                  </a:ext>
                </a:extLst>
              </p:cNvPr>
              <p:cNvSpPr>
                <a:spLocks noChangeShapeType="1"/>
              </p:cNvSpPr>
              <p:nvPr/>
            </p:nvSpPr>
            <p:spPr bwMode="auto">
              <a:xfrm flipV="1">
                <a:off x="3400" y="3064"/>
                <a:ext cx="40" cy="36"/>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102" name="Freeform 107">
                <a:extLst>
                  <a:ext uri="{FF2B5EF4-FFF2-40B4-BE49-F238E27FC236}">
                    <a16:creationId xmlns:a16="http://schemas.microsoft.com/office/drawing/2014/main" id="{F5981B8C-77B2-9143-8B7C-345DC2E3F00F}"/>
                  </a:ext>
                </a:extLst>
              </p:cNvPr>
              <p:cNvSpPr>
                <a:spLocks/>
              </p:cNvSpPr>
              <p:nvPr/>
            </p:nvSpPr>
            <p:spPr bwMode="auto">
              <a:xfrm>
                <a:off x="3348" y="3141"/>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103" name="Line 108">
                <a:extLst>
                  <a:ext uri="{FF2B5EF4-FFF2-40B4-BE49-F238E27FC236}">
                    <a16:creationId xmlns:a16="http://schemas.microsoft.com/office/drawing/2014/main" id="{AEB119AF-CDCF-7A4E-B73F-FE5195AC370E}"/>
                  </a:ext>
                </a:extLst>
              </p:cNvPr>
              <p:cNvSpPr>
                <a:spLocks noChangeShapeType="1"/>
              </p:cNvSpPr>
              <p:nvPr/>
            </p:nvSpPr>
            <p:spPr bwMode="auto">
              <a:xfrm flipV="1">
                <a:off x="3388" y="3180"/>
                <a:ext cx="40" cy="36"/>
              </a:xfrm>
              <a:prstGeom prst="line">
                <a:avLst/>
              </a:prstGeom>
              <a:noFill/>
              <a:ln w="1905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sp>
            <p:nvSpPr>
              <p:cNvPr id="104" name="Freeform 109">
                <a:extLst>
                  <a:ext uri="{FF2B5EF4-FFF2-40B4-BE49-F238E27FC236}">
                    <a16:creationId xmlns:a16="http://schemas.microsoft.com/office/drawing/2014/main" id="{463EC1BF-4D35-D24C-962A-C2B7D98814CA}"/>
                  </a:ext>
                </a:extLst>
              </p:cNvPr>
              <p:cNvSpPr>
                <a:spLocks/>
              </p:cNvSpPr>
              <p:nvPr/>
            </p:nvSpPr>
            <p:spPr bwMode="auto">
              <a:xfrm>
                <a:off x="3356" y="3085"/>
                <a:ext cx="128" cy="118"/>
              </a:xfrm>
              <a:custGeom>
                <a:avLst/>
                <a:gdLst>
                  <a:gd name="T0" fmla="*/ 0 w 180"/>
                  <a:gd name="T1" fmla="*/ 63 h 166"/>
                  <a:gd name="T2" fmla="*/ 36 w 180"/>
                  <a:gd name="T3" fmla="*/ 15 h 166"/>
                  <a:gd name="T4" fmla="*/ 136 w 180"/>
                  <a:gd name="T5" fmla="*/ 151 h 166"/>
                  <a:gd name="T6" fmla="*/ 180 w 180"/>
                  <a:gd name="T7" fmla="*/ 103 h 166"/>
                </a:gdLst>
                <a:ahLst/>
                <a:cxnLst>
                  <a:cxn ang="0">
                    <a:pos x="T0" y="T1"/>
                  </a:cxn>
                  <a:cxn ang="0">
                    <a:pos x="T2" y="T3"/>
                  </a:cxn>
                  <a:cxn ang="0">
                    <a:pos x="T4" y="T5"/>
                  </a:cxn>
                  <a:cxn ang="0">
                    <a:pos x="T6" y="T7"/>
                  </a:cxn>
                </a:cxnLst>
                <a:rect l="0" t="0" r="r" b="b"/>
                <a:pathLst>
                  <a:path w="180" h="166">
                    <a:moveTo>
                      <a:pt x="0" y="63"/>
                    </a:moveTo>
                    <a:cubicBezTo>
                      <a:pt x="6" y="31"/>
                      <a:pt x="13" y="0"/>
                      <a:pt x="36" y="15"/>
                    </a:cubicBezTo>
                    <a:cubicBezTo>
                      <a:pt x="59" y="30"/>
                      <a:pt x="112" y="136"/>
                      <a:pt x="136" y="151"/>
                    </a:cubicBezTo>
                    <a:cubicBezTo>
                      <a:pt x="160" y="166"/>
                      <a:pt x="173" y="110"/>
                      <a:pt x="180" y="103"/>
                    </a:cubicBezTo>
                  </a:path>
                </a:pathLst>
              </a:custGeom>
              <a:noFill/>
              <a:ln w="19050" cmpd="sng">
                <a:solidFill>
                  <a:schemeClr val="bg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p>
                <a:endParaRPr lang="en-US"/>
              </a:p>
            </p:txBody>
          </p:sp>
        </p:grpSp>
        <p:sp>
          <p:nvSpPr>
            <p:cNvPr id="99" name="Text Box 110">
              <a:extLst>
                <a:ext uri="{FF2B5EF4-FFF2-40B4-BE49-F238E27FC236}">
                  <a16:creationId xmlns:a16="http://schemas.microsoft.com/office/drawing/2014/main" id="{A524FE4A-D786-ED4F-BB35-2B3E8697291D}"/>
                </a:ext>
              </a:extLst>
            </p:cNvPr>
            <p:cNvSpPr txBox="1">
              <a:spLocks noChangeArrowheads="1"/>
            </p:cNvSpPr>
            <p:nvPr/>
          </p:nvSpPr>
          <p:spPr bwMode="auto">
            <a:xfrm rot="5400000">
              <a:off x="3663" y="1144"/>
              <a:ext cx="184" cy="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44458" tIns="22230" rIns="44458" bIns="22230" anchor="ct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200" i="1" dirty="0">
                  <a:solidFill>
                    <a:srgbClr val="FF3300"/>
                  </a:solidFill>
                  <a:latin typeface="+mn-lt"/>
                </a:rPr>
                <a:t>VLSI</a:t>
              </a:r>
              <a:endParaRPr lang="en-US" sz="1200" dirty="0">
                <a:latin typeface="+mn-lt"/>
              </a:endParaRPr>
            </a:p>
          </p:txBody>
        </p:sp>
      </p:grpSp>
      <p:sp>
        <p:nvSpPr>
          <p:cNvPr id="105" name="Oval 112">
            <a:extLst>
              <a:ext uri="{FF2B5EF4-FFF2-40B4-BE49-F238E27FC236}">
                <a16:creationId xmlns:a16="http://schemas.microsoft.com/office/drawing/2014/main" id="{B64EDA9C-9D5A-FF41-B203-CC09D08546C3}"/>
              </a:ext>
            </a:extLst>
          </p:cNvPr>
          <p:cNvSpPr>
            <a:spLocks noChangeArrowheads="1"/>
          </p:cNvSpPr>
          <p:nvPr/>
        </p:nvSpPr>
        <p:spPr bwMode="auto">
          <a:xfrm>
            <a:off x="2748423" y="2390242"/>
            <a:ext cx="474663" cy="490537"/>
          </a:xfrm>
          <a:prstGeom prst="ellipse">
            <a:avLst/>
          </a:prstGeom>
          <a:solidFill>
            <a:srgbClr val="00B05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p>
            <a:endParaRPr lang="en-US"/>
          </a:p>
        </p:txBody>
      </p:sp>
      <p:sp>
        <p:nvSpPr>
          <p:cNvPr id="106" name="Rectangle 113">
            <a:extLst>
              <a:ext uri="{FF2B5EF4-FFF2-40B4-BE49-F238E27FC236}">
                <a16:creationId xmlns:a16="http://schemas.microsoft.com/office/drawing/2014/main" id="{1DE7847C-F490-5442-AC94-AD370AB67AEC}"/>
              </a:ext>
            </a:extLst>
          </p:cNvPr>
          <p:cNvSpPr>
            <a:spLocks noChangeArrowheads="1"/>
          </p:cNvSpPr>
          <p:nvPr/>
        </p:nvSpPr>
        <p:spPr bwMode="auto">
          <a:xfrm>
            <a:off x="2664285" y="1272642"/>
            <a:ext cx="650875" cy="569912"/>
          </a:xfrm>
          <a:prstGeom prst="rect">
            <a:avLst/>
          </a:prstGeom>
          <a:solidFill>
            <a:srgbClr val="7030A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p>
            <a:endParaRPr lang="en-US"/>
          </a:p>
        </p:txBody>
      </p:sp>
      <p:sp>
        <p:nvSpPr>
          <p:cNvPr id="107" name="Line 114">
            <a:extLst>
              <a:ext uri="{FF2B5EF4-FFF2-40B4-BE49-F238E27FC236}">
                <a16:creationId xmlns:a16="http://schemas.microsoft.com/office/drawing/2014/main" id="{4AF01497-699F-6C41-AF02-AAEBC91428D3}"/>
              </a:ext>
            </a:extLst>
          </p:cNvPr>
          <p:cNvSpPr>
            <a:spLocks noChangeShapeType="1"/>
          </p:cNvSpPr>
          <p:nvPr/>
        </p:nvSpPr>
        <p:spPr bwMode="auto">
          <a:xfrm>
            <a:off x="3237373" y="2639479"/>
            <a:ext cx="238125" cy="3175"/>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p>
            <a:endParaRPr lang="en-US"/>
          </a:p>
        </p:txBody>
      </p:sp>
      <p:sp>
        <p:nvSpPr>
          <p:cNvPr id="108" name="Line 115">
            <a:extLst>
              <a:ext uri="{FF2B5EF4-FFF2-40B4-BE49-F238E27FC236}">
                <a16:creationId xmlns:a16="http://schemas.microsoft.com/office/drawing/2014/main" id="{BAF0FBEE-B5D4-504D-BFB3-5393B7C0EE68}"/>
              </a:ext>
            </a:extLst>
          </p:cNvPr>
          <p:cNvSpPr>
            <a:spLocks noChangeShapeType="1"/>
          </p:cNvSpPr>
          <p:nvPr/>
        </p:nvSpPr>
        <p:spPr bwMode="auto">
          <a:xfrm flipH="1">
            <a:off x="2990351" y="1845729"/>
            <a:ext cx="0" cy="550609"/>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77900" tIns="38951" rIns="77900" bIns="38951">
            <a:spAutoFit/>
          </a:bodyPr>
          <a:lstStyle/>
          <a:p>
            <a:endParaRPr lang="en-US"/>
          </a:p>
        </p:txBody>
      </p:sp>
      <p:sp>
        <p:nvSpPr>
          <p:cNvPr id="109" name="Line 116">
            <a:extLst>
              <a:ext uri="{FF2B5EF4-FFF2-40B4-BE49-F238E27FC236}">
                <a16:creationId xmlns:a16="http://schemas.microsoft.com/office/drawing/2014/main" id="{113FF8FD-4AA2-A84E-A282-76F6F781038E}"/>
              </a:ext>
            </a:extLst>
          </p:cNvPr>
          <p:cNvSpPr>
            <a:spLocks noChangeShapeType="1"/>
          </p:cNvSpPr>
          <p:nvPr/>
        </p:nvSpPr>
        <p:spPr bwMode="auto">
          <a:xfrm flipH="1">
            <a:off x="2830973" y="2453742"/>
            <a:ext cx="319088" cy="360362"/>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p>
            <a:endParaRPr lang="en-US"/>
          </a:p>
        </p:txBody>
      </p:sp>
      <p:sp>
        <p:nvSpPr>
          <p:cNvPr id="110" name="Line 117">
            <a:extLst>
              <a:ext uri="{FF2B5EF4-FFF2-40B4-BE49-F238E27FC236}">
                <a16:creationId xmlns:a16="http://schemas.microsoft.com/office/drawing/2014/main" id="{47C85620-FDCB-BE4C-8033-E5C4E8C22389}"/>
              </a:ext>
            </a:extLst>
          </p:cNvPr>
          <p:cNvSpPr>
            <a:spLocks noChangeShapeType="1"/>
          </p:cNvSpPr>
          <p:nvPr/>
        </p:nvSpPr>
        <p:spPr bwMode="auto">
          <a:xfrm>
            <a:off x="2803985" y="2461679"/>
            <a:ext cx="371475" cy="339725"/>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p>
            <a:endParaRPr lang="en-US"/>
          </a:p>
        </p:txBody>
      </p:sp>
      <p:sp>
        <p:nvSpPr>
          <p:cNvPr id="111" name="Text Box 118">
            <a:extLst>
              <a:ext uri="{FF2B5EF4-FFF2-40B4-BE49-F238E27FC236}">
                <a16:creationId xmlns:a16="http://schemas.microsoft.com/office/drawing/2014/main" id="{7927E6E6-D65E-5F4E-A1CB-1EFD524F5270}"/>
              </a:ext>
            </a:extLst>
          </p:cNvPr>
          <p:cNvSpPr txBox="1">
            <a:spLocks noChangeArrowheads="1"/>
          </p:cNvSpPr>
          <p:nvPr/>
        </p:nvSpPr>
        <p:spPr bwMode="auto">
          <a:xfrm>
            <a:off x="2689931" y="1314260"/>
            <a:ext cx="593339" cy="4479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200" dirty="0">
                <a:solidFill>
                  <a:schemeClr val="bg1"/>
                </a:solidFill>
                <a:latin typeface="+mn-lt"/>
              </a:rPr>
              <a:t>Freq.</a:t>
            </a:r>
          </a:p>
          <a:p>
            <a:r>
              <a:rPr lang="en-US" sz="1200" dirty="0">
                <a:solidFill>
                  <a:schemeClr val="bg1"/>
                </a:solidFill>
                <a:latin typeface="+mn-lt"/>
              </a:rPr>
              <a:t>Synth.</a:t>
            </a:r>
          </a:p>
        </p:txBody>
      </p:sp>
      <p:sp>
        <p:nvSpPr>
          <p:cNvPr id="112" name="Text Box 119">
            <a:extLst>
              <a:ext uri="{FF2B5EF4-FFF2-40B4-BE49-F238E27FC236}">
                <a16:creationId xmlns:a16="http://schemas.microsoft.com/office/drawing/2014/main" id="{3EAD61CE-96AF-3E49-8051-D9F01AB03140}"/>
              </a:ext>
            </a:extLst>
          </p:cNvPr>
          <p:cNvSpPr txBox="1">
            <a:spLocks noChangeArrowheads="1"/>
          </p:cNvSpPr>
          <p:nvPr/>
        </p:nvSpPr>
        <p:spPr bwMode="auto">
          <a:xfrm>
            <a:off x="2715301" y="2866745"/>
            <a:ext cx="532424" cy="263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77900" tIns="38951" rIns="77900" bIns="38951">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i="1" dirty="0">
                <a:latin typeface="+mn-lt"/>
              </a:rPr>
              <a:t>Mixer</a:t>
            </a:r>
            <a:endParaRPr lang="en-US" sz="1200" dirty="0">
              <a:latin typeface="+mn-lt"/>
            </a:endParaRPr>
          </a:p>
        </p:txBody>
      </p:sp>
      <p:grpSp>
        <p:nvGrpSpPr>
          <p:cNvPr id="113" name="Group 120">
            <a:extLst>
              <a:ext uri="{FF2B5EF4-FFF2-40B4-BE49-F238E27FC236}">
                <a16:creationId xmlns:a16="http://schemas.microsoft.com/office/drawing/2014/main" id="{CA30D8C1-AE46-B349-A35E-E57F11C8CEA8}"/>
              </a:ext>
            </a:extLst>
          </p:cNvPr>
          <p:cNvGrpSpPr>
            <a:grpSpLocks/>
          </p:cNvGrpSpPr>
          <p:nvPr/>
        </p:nvGrpSpPr>
        <p:grpSpPr bwMode="auto">
          <a:xfrm>
            <a:off x="207776" y="1486871"/>
            <a:ext cx="891234" cy="1984709"/>
            <a:chOff x="87" y="1745"/>
            <a:chExt cx="583" cy="1284"/>
          </a:xfrm>
        </p:grpSpPr>
        <p:sp>
          <p:nvSpPr>
            <p:cNvPr id="114" name="Oval 121">
              <a:extLst>
                <a:ext uri="{FF2B5EF4-FFF2-40B4-BE49-F238E27FC236}">
                  <a16:creationId xmlns:a16="http://schemas.microsoft.com/office/drawing/2014/main" id="{F22E2F16-CC9C-A24D-8566-03E45B212A7E}"/>
                </a:ext>
              </a:extLst>
            </p:cNvPr>
            <p:cNvSpPr>
              <a:spLocks noChangeArrowheads="1"/>
            </p:cNvSpPr>
            <p:nvPr/>
          </p:nvSpPr>
          <p:spPr bwMode="auto">
            <a:xfrm>
              <a:off x="233" y="2313"/>
              <a:ext cx="318" cy="318"/>
            </a:xfrm>
            <a:prstGeom prst="ellipse">
              <a:avLst/>
            </a:prstGeom>
            <a:solidFill>
              <a:srgbClr val="FF00FF"/>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15" name="Line 122">
              <a:extLst>
                <a:ext uri="{FF2B5EF4-FFF2-40B4-BE49-F238E27FC236}">
                  <a16:creationId xmlns:a16="http://schemas.microsoft.com/office/drawing/2014/main" id="{38326A4D-0127-994C-A7D2-AF4137F5B7E1}"/>
                </a:ext>
              </a:extLst>
            </p:cNvPr>
            <p:cNvSpPr>
              <a:spLocks noChangeShapeType="1"/>
            </p:cNvSpPr>
            <p:nvPr/>
          </p:nvSpPr>
          <p:spPr bwMode="auto">
            <a:xfrm flipV="1">
              <a:off x="551" y="2469"/>
              <a:ext cx="119" cy="3"/>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16" name="Line 123">
              <a:extLst>
                <a:ext uri="{FF2B5EF4-FFF2-40B4-BE49-F238E27FC236}">
                  <a16:creationId xmlns:a16="http://schemas.microsoft.com/office/drawing/2014/main" id="{F41ACAEE-C8AB-A84D-A9A1-96CE9ADCC851}"/>
                </a:ext>
              </a:extLst>
            </p:cNvPr>
            <p:cNvSpPr>
              <a:spLocks noChangeShapeType="1"/>
            </p:cNvSpPr>
            <p:nvPr/>
          </p:nvSpPr>
          <p:spPr bwMode="auto">
            <a:xfrm flipH="1">
              <a:off x="395" y="2472"/>
              <a:ext cx="15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17" name="Line 124">
              <a:extLst>
                <a:ext uri="{FF2B5EF4-FFF2-40B4-BE49-F238E27FC236}">
                  <a16:creationId xmlns:a16="http://schemas.microsoft.com/office/drawing/2014/main" id="{B818F1C7-EAB3-A849-9F17-54FB4F4A55A8}"/>
                </a:ext>
              </a:extLst>
            </p:cNvPr>
            <p:cNvSpPr>
              <a:spLocks noChangeShapeType="1"/>
            </p:cNvSpPr>
            <p:nvPr/>
          </p:nvSpPr>
          <p:spPr bwMode="auto">
            <a:xfrm>
              <a:off x="152" y="3024"/>
              <a:ext cx="431"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18" name="Line 125">
              <a:extLst>
                <a:ext uri="{FF2B5EF4-FFF2-40B4-BE49-F238E27FC236}">
                  <a16:creationId xmlns:a16="http://schemas.microsoft.com/office/drawing/2014/main" id="{34D5F8EC-2CE0-F049-B575-5DD99D750323}"/>
                </a:ext>
              </a:extLst>
            </p:cNvPr>
            <p:cNvSpPr>
              <a:spLocks noChangeShapeType="1"/>
            </p:cNvSpPr>
            <p:nvPr/>
          </p:nvSpPr>
          <p:spPr bwMode="auto">
            <a:xfrm flipV="1">
              <a:off x="583" y="2730"/>
              <a:ext cx="0" cy="294"/>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19" name="Line 126">
              <a:extLst>
                <a:ext uri="{FF2B5EF4-FFF2-40B4-BE49-F238E27FC236}">
                  <a16:creationId xmlns:a16="http://schemas.microsoft.com/office/drawing/2014/main" id="{07E5FD45-C4AF-9844-8D13-61814EE0392C}"/>
                </a:ext>
              </a:extLst>
            </p:cNvPr>
            <p:cNvSpPr>
              <a:spLocks noChangeShapeType="1"/>
            </p:cNvSpPr>
            <p:nvPr/>
          </p:nvSpPr>
          <p:spPr bwMode="auto">
            <a:xfrm flipH="1" flipV="1">
              <a:off x="482" y="2598"/>
              <a:ext cx="104" cy="137"/>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0" name="Line 127">
              <a:extLst>
                <a:ext uri="{FF2B5EF4-FFF2-40B4-BE49-F238E27FC236}">
                  <a16:creationId xmlns:a16="http://schemas.microsoft.com/office/drawing/2014/main" id="{946E51C3-8809-1E47-BFD5-E16F53895C35}"/>
                </a:ext>
              </a:extLst>
            </p:cNvPr>
            <p:cNvSpPr>
              <a:spLocks noChangeShapeType="1"/>
            </p:cNvSpPr>
            <p:nvPr/>
          </p:nvSpPr>
          <p:spPr bwMode="auto">
            <a:xfrm flipV="1">
              <a:off x="158" y="1902"/>
              <a:ext cx="413"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1" name="Line 128">
              <a:extLst>
                <a:ext uri="{FF2B5EF4-FFF2-40B4-BE49-F238E27FC236}">
                  <a16:creationId xmlns:a16="http://schemas.microsoft.com/office/drawing/2014/main" id="{F7B77F54-366A-F94F-BAE3-C5595A4804A4}"/>
                </a:ext>
              </a:extLst>
            </p:cNvPr>
            <p:cNvSpPr>
              <a:spLocks noChangeShapeType="1"/>
            </p:cNvSpPr>
            <p:nvPr/>
          </p:nvSpPr>
          <p:spPr bwMode="auto">
            <a:xfrm>
              <a:off x="569" y="1906"/>
              <a:ext cx="2" cy="302"/>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2" name="Line 129">
              <a:extLst>
                <a:ext uri="{FF2B5EF4-FFF2-40B4-BE49-F238E27FC236}">
                  <a16:creationId xmlns:a16="http://schemas.microsoft.com/office/drawing/2014/main" id="{065CB102-4386-B345-8751-EFF99B5CFFB7}"/>
                </a:ext>
              </a:extLst>
            </p:cNvPr>
            <p:cNvSpPr>
              <a:spLocks noChangeShapeType="1"/>
            </p:cNvSpPr>
            <p:nvPr/>
          </p:nvSpPr>
          <p:spPr bwMode="auto">
            <a:xfrm flipH="1">
              <a:off x="475" y="2203"/>
              <a:ext cx="99" cy="143"/>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3" name="Line 130">
              <a:extLst>
                <a:ext uri="{FF2B5EF4-FFF2-40B4-BE49-F238E27FC236}">
                  <a16:creationId xmlns:a16="http://schemas.microsoft.com/office/drawing/2014/main" id="{ABF3FABD-CB14-074B-AF1F-6D12735A0ACF}"/>
                </a:ext>
              </a:extLst>
            </p:cNvPr>
            <p:cNvSpPr>
              <a:spLocks noChangeShapeType="1"/>
            </p:cNvSpPr>
            <p:nvPr/>
          </p:nvSpPr>
          <p:spPr bwMode="auto">
            <a:xfrm>
              <a:off x="158" y="2726"/>
              <a:ext cx="91"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4" name="Line 131">
              <a:extLst>
                <a:ext uri="{FF2B5EF4-FFF2-40B4-BE49-F238E27FC236}">
                  <a16:creationId xmlns:a16="http://schemas.microsoft.com/office/drawing/2014/main" id="{F1A0D8A5-F2F4-CA4D-A72F-9FDB0D52265C}"/>
                </a:ext>
              </a:extLst>
            </p:cNvPr>
            <p:cNvSpPr>
              <a:spLocks noChangeShapeType="1"/>
            </p:cNvSpPr>
            <p:nvPr/>
          </p:nvSpPr>
          <p:spPr bwMode="auto">
            <a:xfrm flipV="1">
              <a:off x="253" y="2610"/>
              <a:ext cx="61" cy="12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5" name="Line 132">
              <a:extLst>
                <a:ext uri="{FF2B5EF4-FFF2-40B4-BE49-F238E27FC236}">
                  <a16:creationId xmlns:a16="http://schemas.microsoft.com/office/drawing/2014/main" id="{46AD1BC1-8F73-0E46-894C-A08B0EF0ECE9}"/>
                </a:ext>
              </a:extLst>
            </p:cNvPr>
            <p:cNvSpPr>
              <a:spLocks noChangeShapeType="1"/>
            </p:cNvSpPr>
            <p:nvPr/>
          </p:nvSpPr>
          <p:spPr bwMode="auto">
            <a:xfrm flipH="1" flipV="1">
              <a:off x="335" y="2382"/>
              <a:ext cx="60"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6" name="Line 133">
              <a:extLst>
                <a:ext uri="{FF2B5EF4-FFF2-40B4-BE49-F238E27FC236}">
                  <a16:creationId xmlns:a16="http://schemas.microsoft.com/office/drawing/2014/main" id="{5B9CFEDF-7B18-6546-AA08-60747FD6DD97}"/>
                </a:ext>
              </a:extLst>
            </p:cNvPr>
            <p:cNvSpPr>
              <a:spLocks noChangeShapeType="1"/>
            </p:cNvSpPr>
            <p:nvPr/>
          </p:nvSpPr>
          <p:spPr bwMode="auto">
            <a:xfrm flipV="1">
              <a:off x="158" y="2208"/>
              <a:ext cx="91" cy="0"/>
            </a:xfrm>
            <a:prstGeom prst="line">
              <a:avLst/>
            </a:prstGeom>
            <a:noFill/>
            <a:ln w="12700">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7" name="Line 134">
              <a:extLst>
                <a:ext uri="{FF2B5EF4-FFF2-40B4-BE49-F238E27FC236}">
                  <a16:creationId xmlns:a16="http://schemas.microsoft.com/office/drawing/2014/main" id="{3390A7F7-BACC-B946-BBE4-C67A7F8F61B0}"/>
                </a:ext>
              </a:extLst>
            </p:cNvPr>
            <p:cNvSpPr>
              <a:spLocks noChangeShapeType="1"/>
            </p:cNvSpPr>
            <p:nvPr/>
          </p:nvSpPr>
          <p:spPr bwMode="auto">
            <a:xfrm>
              <a:off x="253" y="2208"/>
              <a:ext cx="61" cy="126"/>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28" name="Text Box 135">
              <a:extLst>
                <a:ext uri="{FF2B5EF4-FFF2-40B4-BE49-F238E27FC236}">
                  <a16:creationId xmlns:a16="http://schemas.microsoft.com/office/drawing/2014/main" id="{917AE976-E60A-9D4C-AF8A-F385906125A1}"/>
                </a:ext>
              </a:extLst>
            </p:cNvPr>
            <p:cNvSpPr txBox="1">
              <a:spLocks noChangeArrowheads="1"/>
            </p:cNvSpPr>
            <p:nvPr/>
          </p:nvSpPr>
          <p:spPr bwMode="auto">
            <a:xfrm>
              <a:off x="261" y="2473"/>
              <a:ext cx="347" cy="1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1256" tIns="30629" rIns="61256" bIns="30629">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000" dirty="0">
                  <a:latin typeface="Comic Sans MS" charset="0"/>
                </a:rPr>
                <a:t>MPX</a:t>
              </a:r>
            </a:p>
          </p:txBody>
        </p:sp>
        <p:sp>
          <p:nvSpPr>
            <p:cNvPr id="129" name="Line 136">
              <a:extLst>
                <a:ext uri="{FF2B5EF4-FFF2-40B4-BE49-F238E27FC236}">
                  <a16:creationId xmlns:a16="http://schemas.microsoft.com/office/drawing/2014/main" id="{62C8CDFE-3829-394C-89EB-92CB72CFE35F}"/>
                </a:ext>
              </a:extLst>
            </p:cNvPr>
            <p:cNvSpPr>
              <a:spLocks noChangeShapeType="1"/>
            </p:cNvSpPr>
            <p:nvPr/>
          </p:nvSpPr>
          <p:spPr bwMode="auto">
            <a:xfrm flipH="1">
              <a:off x="312" y="2364"/>
              <a:ext cx="45" cy="4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p>
              <a:endParaRPr lang="en-US"/>
            </a:p>
          </p:txBody>
        </p:sp>
        <p:sp>
          <p:nvSpPr>
            <p:cNvPr id="130" name="Text Box 137">
              <a:extLst>
                <a:ext uri="{FF2B5EF4-FFF2-40B4-BE49-F238E27FC236}">
                  <a16:creationId xmlns:a16="http://schemas.microsoft.com/office/drawing/2014/main" id="{D7E68687-0F6E-7A4F-9CE9-F2F5C79DD839}"/>
                </a:ext>
              </a:extLst>
            </p:cNvPr>
            <p:cNvSpPr txBox="1">
              <a:spLocks noChangeArrowheads="1"/>
            </p:cNvSpPr>
            <p:nvPr/>
          </p:nvSpPr>
          <p:spPr bwMode="auto">
            <a:xfrm>
              <a:off x="90" y="1745"/>
              <a:ext cx="198" cy="1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A</a:t>
              </a:r>
            </a:p>
          </p:txBody>
        </p:sp>
        <p:sp>
          <p:nvSpPr>
            <p:cNvPr id="131" name="Text Box 138">
              <a:extLst>
                <a:ext uri="{FF2B5EF4-FFF2-40B4-BE49-F238E27FC236}">
                  <a16:creationId xmlns:a16="http://schemas.microsoft.com/office/drawing/2014/main" id="{43DC3E85-4B00-044F-8F61-0BC4184E9BD8}"/>
                </a:ext>
              </a:extLst>
            </p:cNvPr>
            <p:cNvSpPr txBox="1">
              <a:spLocks noChangeArrowheads="1"/>
            </p:cNvSpPr>
            <p:nvPr/>
          </p:nvSpPr>
          <p:spPr bwMode="auto">
            <a:xfrm>
              <a:off x="98" y="2052"/>
              <a:ext cx="187" cy="1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B</a:t>
              </a:r>
            </a:p>
          </p:txBody>
        </p:sp>
        <p:sp>
          <p:nvSpPr>
            <p:cNvPr id="132" name="Text Box 139">
              <a:extLst>
                <a:ext uri="{FF2B5EF4-FFF2-40B4-BE49-F238E27FC236}">
                  <a16:creationId xmlns:a16="http://schemas.microsoft.com/office/drawing/2014/main" id="{BDECAAA9-332A-6D48-8F60-CE87E6826864}"/>
                </a:ext>
              </a:extLst>
            </p:cNvPr>
            <p:cNvSpPr txBox="1">
              <a:spLocks noChangeArrowheads="1"/>
            </p:cNvSpPr>
            <p:nvPr/>
          </p:nvSpPr>
          <p:spPr bwMode="auto">
            <a:xfrm>
              <a:off x="98" y="2579"/>
              <a:ext cx="183" cy="1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C</a:t>
              </a:r>
            </a:p>
          </p:txBody>
        </p:sp>
        <p:sp>
          <p:nvSpPr>
            <p:cNvPr id="133" name="Text Box 140">
              <a:extLst>
                <a:ext uri="{FF2B5EF4-FFF2-40B4-BE49-F238E27FC236}">
                  <a16:creationId xmlns:a16="http://schemas.microsoft.com/office/drawing/2014/main" id="{1CEDBDE1-6A91-F049-9906-CC6954B628BA}"/>
                </a:ext>
              </a:extLst>
            </p:cNvPr>
            <p:cNvSpPr txBox="1">
              <a:spLocks noChangeArrowheads="1"/>
            </p:cNvSpPr>
            <p:nvPr/>
          </p:nvSpPr>
          <p:spPr bwMode="auto">
            <a:xfrm>
              <a:off x="87" y="2870"/>
              <a:ext cx="197" cy="1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61256" tIns="30629" rIns="61256" bIns="30629">
              <a:spAutoFit/>
            </a:bodyPr>
            <a:lstStyle>
              <a:lvl1pPr defTabSz="844550">
                <a:defRPr sz="2400">
                  <a:solidFill>
                    <a:schemeClr val="tx1"/>
                  </a:solidFill>
                  <a:latin typeface="Times New Roman" charset="0"/>
                  <a:ea typeface="ＭＳ Ｐゴシック" charset="0"/>
                </a:defRPr>
              </a:lvl1pPr>
              <a:lvl2pPr marL="422275" defTabSz="844550">
                <a:defRPr sz="2400">
                  <a:solidFill>
                    <a:schemeClr val="tx1"/>
                  </a:solidFill>
                  <a:latin typeface="Times New Roman" charset="0"/>
                  <a:ea typeface="ＭＳ Ｐゴシック" charset="0"/>
                </a:defRPr>
              </a:lvl2pPr>
              <a:lvl3pPr marL="844550" defTabSz="844550">
                <a:defRPr sz="2400">
                  <a:solidFill>
                    <a:schemeClr val="tx1"/>
                  </a:solidFill>
                  <a:latin typeface="Times New Roman" charset="0"/>
                  <a:ea typeface="ＭＳ Ｐゴシック" charset="0"/>
                </a:defRPr>
              </a:lvl3pPr>
              <a:lvl4pPr marL="1265238" defTabSz="844550">
                <a:defRPr sz="2400">
                  <a:solidFill>
                    <a:schemeClr val="tx1"/>
                  </a:solidFill>
                  <a:latin typeface="Times New Roman" charset="0"/>
                  <a:ea typeface="ＭＳ Ｐゴシック" charset="0"/>
                </a:defRPr>
              </a:lvl4pPr>
              <a:lvl5pPr marL="1687513" defTabSz="844550">
                <a:defRPr sz="2400">
                  <a:solidFill>
                    <a:schemeClr val="tx1"/>
                  </a:solidFill>
                  <a:latin typeface="Times New Roman" charset="0"/>
                  <a:ea typeface="ＭＳ Ｐゴシック" charset="0"/>
                </a:defRPr>
              </a:lvl5pPr>
              <a:lvl6pPr marL="2144713" defTabSz="844550" eaLnBrk="0" fontAlgn="base" hangingPunct="0">
                <a:spcBef>
                  <a:spcPct val="0"/>
                </a:spcBef>
                <a:spcAft>
                  <a:spcPct val="0"/>
                </a:spcAft>
                <a:defRPr sz="2400">
                  <a:solidFill>
                    <a:schemeClr val="tx1"/>
                  </a:solidFill>
                  <a:latin typeface="Times New Roman" charset="0"/>
                  <a:ea typeface="ＭＳ Ｐゴシック" charset="0"/>
                </a:defRPr>
              </a:lvl6pPr>
              <a:lvl7pPr marL="2601913" defTabSz="844550" eaLnBrk="0" fontAlgn="base" hangingPunct="0">
                <a:spcBef>
                  <a:spcPct val="0"/>
                </a:spcBef>
                <a:spcAft>
                  <a:spcPct val="0"/>
                </a:spcAft>
                <a:defRPr sz="2400">
                  <a:solidFill>
                    <a:schemeClr val="tx1"/>
                  </a:solidFill>
                  <a:latin typeface="Times New Roman" charset="0"/>
                  <a:ea typeface="ＭＳ Ｐゴシック" charset="0"/>
                </a:defRPr>
              </a:lvl7pPr>
              <a:lvl8pPr marL="3059113" defTabSz="844550" eaLnBrk="0" fontAlgn="base" hangingPunct="0">
                <a:spcBef>
                  <a:spcPct val="0"/>
                </a:spcBef>
                <a:spcAft>
                  <a:spcPct val="0"/>
                </a:spcAft>
                <a:defRPr sz="2400">
                  <a:solidFill>
                    <a:schemeClr val="tx1"/>
                  </a:solidFill>
                  <a:latin typeface="Times New Roman" charset="0"/>
                  <a:ea typeface="ＭＳ Ｐゴシック" charset="0"/>
                </a:defRPr>
              </a:lvl8pPr>
              <a:lvl9pPr marL="3516313" defTabSz="844550" eaLnBrk="0" fontAlgn="base" hangingPunct="0">
                <a:spcBef>
                  <a:spcPct val="0"/>
                </a:spcBef>
                <a:spcAft>
                  <a:spcPct val="0"/>
                </a:spcAft>
                <a:defRPr sz="2400">
                  <a:solidFill>
                    <a:schemeClr val="tx1"/>
                  </a:solidFill>
                  <a:latin typeface="Times New Roman" charset="0"/>
                  <a:ea typeface="ＭＳ Ｐゴシック" charset="0"/>
                </a:defRPr>
              </a:lvl9pPr>
            </a:lstStyle>
            <a:p>
              <a:pPr algn="r"/>
              <a:r>
                <a:rPr lang="en-US" sz="1200" dirty="0">
                  <a:latin typeface="+mn-lt"/>
                </a:rPr>
                <a:t>D</a:t>
              </a:r>
            </a:p>
          </p:txBody>
        </p:sp>
      </p:grpSp>
      <p:sp>
        <p:nvSpPr>
          <p:cNvPr id="134" name="TextBox 133">
            <a:extLst>
              <a:ext uri="{FF2B5EF4-FFF2-40B4-BE49-F238E27FC236}">
                <a16:creationId xmlns:a16="http://schemas.microsoft.com/office/drawing/2014/main" id="{793C2629-8C39-8A41-9533-ADD7427AC7E6}"/>
              </a:ext>
            </a:extLst>
          </p:cNvPr>
          <p:cNvSpPr txBox="1"/>
          <p:nvPr/>
        </p:nvSpPr>
        <p:spPr>
          <a:xfrm>
            <a:off x="270640" y="3582620"/>
            <a:ext cx="2082621" cy="523220"/>
          </a:xfrm>
          <a:prstGeom prst="rect">
            <a:avLst/>
          </a:prstGeom>
          <a:noFill/>
        </p:spPr>
        <p:txBody>
          <a:bodyPr wrap="none" rtlCol="0">
            <a:spAutoFit/>
          </a:bodyPr>
          <a:lstStyle/>
          <a:p>
            <a:r>
              <a:rPr lang="en-US" sz="1400" b="1" dirty="0"/>
              <a:t>courtesy </a:t>
            </a:r>
            <a:r>
              <a:rPr lang="en-US" sz="1400" b="1" i="1" dirty="0"/>
              <a:t>J. </a:t>
            </a:r>
            <a:r>
              <a:rPr lang="en-US" sz="1400" b="1" i="1" dirty="0" err="1"/>
              <a:t>Hinckson</a:t>
            </a:r>
            <a:r>
              <a:rPr lang="en-US" sz="1400" b="1" i="1" dirty="0"/>
              <a:t>, </a:t>
            </a:r>
            <a:br>
              <a:rPr lang="en-US" sz="1400" b="1" i="1" dirty="0"/>
            </a:br>
            <a:r>
              <a:rPr lang="en-US" sz="1400" b="1" i="1" dirty="0"/>
              <a:t>K. Unser, J. </a:t>
            </a:r>
            <a:r>
              <a:rPr lang="en-US" sz="1400" b="1" i="1" dirty="0" err="1"/>
              <a:t>Bergoz</a:t>
            </a:r>
            <a:endParaRPr lang="en-US" sz="1400" b="1" dirty="0"/>
          </a:p>
        </p:txBody>
      </p:sp>
    </p:spTree>
    <p:extLst>
      <p:ext uri="{BB962C8B-B14F-4D97-AF65-F5344CB8AC3E}">
        <p14:creationId xmlns:p14="http://schemas.microsoft.com/office/powerpoint/2010/main" val="2035727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5F9F8A0-EE3D-C940-965D-F08B4B990BBF}"/>
              </a:ext>
            </a:extLst>
          </p:cNvPr>
          <p:cNvGrpSpPr/>
          <p:nvPr/>
        </p:nvGrpSpPr>
        <p:grpSpPr>
          <a:xfrm>
            <a:off x="82316" y="3691625"/>
            <a:ext cx="2226055" cy="1567470"/>
            <a:chOff x="82316" y="3691625"/>
            <a:chExt cx="2226055" cy="1567470"/>
          </a:xfrm>
        </p:grpSpPr>
        <p:pic>
          <p:nvPicPr>
            <p:cNvPr id="24" name="Picture 23">
              <a:extLst>
                <a:ext uri="{FF2B5EF4-FFF2-40B4-BE49-F238E27FC236}">
                  <a16:creationId xmlns:a16="http://schemas.microsoft.com/office/drawing/2014/main" id="{817684FD-3CF9-1C4D-9727-00C8140CEF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342" y="3744800"/>
              <a:ext cx="1905028" cy="1206518"/>
            </a:xfrm>
            <a:prstGeom prst="rect">
              <a:avLst/>
            </a:prstGeom>
          </p:spPr>
        </p:pic>
        <p:sp>
          <p:nvSpPr>
            <p:cNvPr id="40" name="Oval 39">
              <a:extLst>
                <a:ext uri="{FF2B5EF4-FFF2-40B4-BE49-F238E27FC236}">
                  <a16:creationId xmlns:a16="http://schemas.microsoft.com/office/drawing/2014/main" id="{12CED558-3788-5648-867F-F14E3ACE746D}"/>
                </a:ext>
              </a:extLst>
            </p:cNvPr>
            <p:cNvSpPr/>
            <p:nvPr/>
          </p:nvSpPr>
          <p:spPr bwMode="auto">
            <a:xfrm>
              <a:off x="2164371" y="3691625"/>
              <a:ext cx="144000" cy="144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44" name="TextBox 43">
              <a:extLst>
                <a:ext uri="{FF2B5EF4-FFF2-40B4-BE49-F238E27FC236}">
                  <a16:creationId xmlns:a16="http://schemas.microsoft.com/office/drawing/2014/main" id="{E738D76C-BECE-FF4F-96FD-7B2BF7205B3C}"/>
                </a:ext>
              </a:extLst>
            </p:cNvPr>
            <p:cNvSpPr txBox="1"/>
            <p:nvPr/>
          </p:nvSpPr>
          <p:spPr>
            <a:xfrm>
              <a:off x="82316" y="4951318"/>
              <a:ext cx="2113079" cy="307777"/>
            </a:xfrm>
            <a:prstGeom prst="rect">
              <a:avLst/>
            </a:prstGeom>
            <a:noFill/>
          </p:spPr>
          <p:txBody>
            <a:bodyPr wrap="none" rtlCol="0">
              <a:spAutoFit/>
            </a:bodyPr>
            <a:lstStyle/>
            <a:p>
              <a:r>
                <a:rPr lang="en-US" sz="1400" b="1" dirty="0">
                  <a:solidFill>
                    <a:srgbClr val="FF3300"/>
                  </a:solidFill>
                </a:rPr>
                <a:t>bunched beam current</a:t>
              </a:r>
            </a:p>
          </p:txBody>
        </p:sp>
      </p:grpSp>
      <p:sp>
        <p:nvSpPr>
          <p:cNvPr id="2" name="Title 1">
            <a:extLst>
              <a:ext uri="{FF2B5EF4-FFF2-40B4-BE49-F238E27FC236}">
                <a16:creationId xmlns:a16="http://schemas.microsoft.com/office/drawing/2014/main" id="{A5D2D18A-24F5-AA45-87F6-423FC3475BA1}"/>
              </a:ext>
            </a:extLst>
          </p:cNvPr>
          <p:cNvSpPr>
            <a:spLocks noGrp="1"/>
          </p:cNvSpPr>
          <p:nvPr>
            <p:ph type="title"/>
          </p:nvPr>
        </p:nvSpPr>
        <p:spPr/>
        <p:txBody>
          <a:bodyPr/>
          <a:lstStyle/>
          <a:p>
            <a:r>
              <a:rPr lang="en-US" dirty="0"/>
              <a:t>Time-multiplexed BPM signals</a:t>
            </a:r>
          </a:p>
        </p:txBody>
      </p:sp>
      <p:grpSp>
        <p:nvGrpSpPr>
          <p:cNvPr id="26" name="Group 25">
            <a:extLst>
              <a:ext uri="{FF2B5EF4-FFF2-40B4-BE49-F238E27FC236}">
                <a16:creationId xmlns:a16="http://schemas.microsoft.com/office/drawing/2014/main" id="{4F200510-0EA4-FB4A-B190-DCA671D04727}"/>
              </a:ext>
            </a:extLst>
          </p:cNvPr>
          <p:cNvGrpSpPr/>
          <p:nvPr/>
        </p:nvGrpSpPr>
        <p:grpSpPr>
          <a:xfrm>
            <a:off x="4649036" y="3076744"/>
            <a:ext cx="4291439" cy="900000"/>
            <a:chOff x="4649036" y="3076744"/>
            <a:chExt cx="4291439" cy="900000"/>
          </a:xfrm>
        </p:grpSpPr>
        <p:sp>
          <p:nvSpPr>
            <p:cNvPr id="12" name="Rounded Rectangle 11">
              <a:extLst>
                <a:ext uri="{FF2B5EF4-FFF2-40B4-BE49-F238E27FC236}">
                  <a16:creationId xmlns:a16="http://schemas.microsoft.com/office/drawing/2014/main" id="{07A2DECE-BC37-1041-80C9-612FF4B9184F}"/>
                </a:ext>
              </a:extLst>
            </p:cNvPr>
            <p:cNvSpPr/>
            <p:nvPr/>
          </p:nvSpPr>
          <p:spPr bwMode="auto">
            <a:xfrm>
              <a:off x="4649036" y="3166744"/>
              <a:ext cx="1260000" cy="720000"/>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effectLst/>
                  <a:latin typeface="+mn-lt"/>
                </a:rPr>
                <a:t>signal conditioning</a:t>
              </a:r>
            </a:p>
          </p:txBody>
        </p:sp>
        <p:sp>
          <p:nvSpPr>
            <p:cNvPr id="14" name="Rounded Rectangle 13">
              <a:extLst>
                <a:ext uri="{FF2B5EF4-FFF2-40B4-BE49-F238E27FC236}">
                  <a16:creationId xmlns:a16="http://schemas.microsoft.com/office/drawing/2014/main" id="{D18E08DC-01D4-3E49-97F4-417CDA0B8B4D}"/>
                </a:ext>
              </a:extLst>
            </p:cNvPr>
            <p:cNvSpPr/>
            <p:nvPr/>
          </p:nvSpPr>
          <p:spPr bwMode="auto">
            <a:xfrm>
              <a:off x="6240476" y="3076744"/>
              <a:ext cx="540000" cy="900000"/>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effectLst/>
                  <a:latin typeface="+mn-lt"/>
                </a:rPr>
                <a:t>ADC</a:t>
              </a:r>
            </a:p>
          </p:txBody>
        </p:sp>
        <p:cxnSp>
          <p:nvCxnSpPr>
            <p:cNvPr id="15" name="Straight Arrow Connector 14">
              <a:extLst>
                <a:ext uri="{FF2B5EF4-FFF2-40B4-BE49-F238E27FC236}">
                  <a16:creationId xmlns:a16="http://schemas.microsoft.com/office/drawing/2014/main" id="{C4AC1D43-64C1-F741-BC09-F12A67B4374B}"/>
                </a:ext>
              </a:extLst>
            </p:cNvPr>
            <p:cNvCxnSpPr>
              <a:cxnSpLocks/>
              <a:stCxn id="12" idx="3"/>
              <a:endCxn id="14" idx="1"/>
            </p:cNvCxnSpPr>
            <p:nvPr/>
          </p:nvCxnSpPr>
          <p:spPr bwMode="auto">
            <a:xfrm>
              <a:off x="5909036" y="3526744"/>
              <a:ext cx="331440" cy="0"/>
            </a:xfrm>
            <a:prstGeom prst="straightConnector1">
              <a:avLst/>
            </a:prstGeom>
            <a:solidFill>
              <a:schemeClr val="accent1"/>
            </a:solidFill>
            <a:ln w="25400" cap="flat" cmpd="sng" algn="ctr">
              <a:solidFill>
                <a:schemeClr val="tx1"/>
              </a:solidFill>
              <a:prstDash val="solid"/>
              <a:round/>
              <a:headEnd type="none" w="med" len="med"/>
              <a:tailEnd type="arrow" w="lg" len="lg"/>
            </a:ln>
            <a:effectLst/>
          </p:spPr>
        </p:cxnSp>
        <p:sp>
          <p:nvSpPr>
            <p:cNvPr id="16" name="Rounded Rectangle 15">
              <a:extLst>
                <a:ext uri="{FF2B5EF4-FFF2-40B4-BE49-F238E27FC236}">
                  <a16:creationId xmlns:a16="http://schemas.microsoft.com/office/drawing/2014/main" id="{F7148D5D-2742-144C-95AE-0BD4A61859E7}"/>
                </a:ext>
              </a:extLst>
            </p:cNvPr>
            <p:cNvSpPr/>
            <p:nvPr/>
          </p:nvSpPr>
          <p:spPr bwMode="auto">
            <a:xfrm>
              <a:off x="7320475" y="3076744"/>
              <a:ext cx="900000" cy="900000"/>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b="1" dirty="0">
                  <a:latin typeface="+mn-lt"/>
                </a:rPr>
                <a:t>DAQ</a:t>
              </a:r>
              <a:endParaRPr kumimoji="0" lang="en-US" b="1" i="0" u="none" strike="noStrike" cap="none" normalizeH="0" baseline="0" dirty="0">
                <a:ln>
                  <a:noFill/>
                </a:ln>
                <a:effectLst/>
                <a:latin typeface="+mn-lt"/>
              </a:endParaRPr>
            </a:p>
          </p:txBody>
        </p:sp>
        <p:sp>
          <p:nvSpPr>
            <p:cNvPr id="17" name="Right Arrow 16">
              <a:extLst>
                <a:ext uri="{FF2B5EF4-FFF2-40B4-BE49-F238E27FC236}">
                  <a16:creationId xmlns:a16="http://schemas.microsoft.com/office/drawing/2014/main" id="{89DC9023-9F7A-D04D-9CC7-214696E13E2C}"/>
                </a:ext>
              </a:extLst>
            </p:cNvPr>
            <p:cNvSpPr/>
            <p:nvPr/>
          </p:nvSpPr>
          <p:spPr bwMode="auto">
            <a:xfrm>
              <a:off x="6780476" y="3418744"/>
              <a:ext cx="540000" cy="216000"/>
            </a:xfrm>
            <a:prstGeom prst="rightArrow">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sp>
          <p:nvSpPr>
            <p:cNvPr id="23" name="Left-Right Arrow 22">
              <a:extLst>
                <a:ext uri="{FF2B5EF4-FFF2-40B4-BE49-F238E27FC236}">
                  <a16:creationId xmlns:a16="http://schemas.microsoft.com/office/drawing/2014/main" id="{EEC411D7-1A59-B14F-8538-124D2ACFE2B3}"/>
                </a:ext>
              </a:extLst>
            </p:cNvPr>
            <p:cNvSpPr/>
            <p:nvPr/>
          </p:nvSpPr>
          <p:spPr bwMode="auto">
            <a:xfrm>
              <a:off x="8220475" y="3407946"/>
              <a:ext cx="720000" cy="216000"/>
            </a:xfrm>
            <a:prstGeom prst="leftRightArrow">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grpSp>
      <p:grpSp>
        <p:nvGrpSpPr>
          <p:cNvPr id="3" name="Group 2">
            <a:extLst>
              <a:ext uri="{FF2B5EF4-FFF2-40B4-BE49-F238E27FC236}">
                <a16:creationId xmlns:a16="http://schemas.microsoft.com/office/drawing/2014/main" id="{FC6F30A9-3CA4-BF4A-9C51-58FBD758839D}"/>
              </a:ext>
            </a:extLst>
          </p:cNvPr>
          <p:cNvGrpSpPr/>
          <p:nvPr/>
        </p:nvGrpSpPr>
        <p:grpSpPr>
          <a:xfrm>
            <a:off x="984657" y="2259842"/>
            <a:ext cx="2439524" cy="2533946"/>
            <a:chOff x="984657" y="2259842"/>
            <a:chExt cx="2439524" cy="2533946"/>
          </a:xfrm>
        </p:grpSpPr>
        <p:sp>
          <p:nvSpPr>
            <p:cNvPr id="7" name="Oval 6">
              <a:extLst>
                <a:ext uri="{FF2B5EF4-FFF2-40B4-BE49-F238E27FC236}">
                  <a16:creationId xmlns:a16="http://schemas.microsoft.com/office/drawing/2014/main" id="{2FCD4FAE-9382-DD44-ABEB-A2E67EDFF4EB}"/>
                </a:ext>
              </a:extLst>
            </p:cNvPr>
            <p:cNvSpPr/>
            <p:nvPr/>
          </p:nvSpPr>
          <p:spPr bwMode="auto">
            <a:xfrm>
              <a:off x="1445640" y="2813788"/>
              <a:ext cx="1440000" cy="1440000"/>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cxnSp>
          <p:nvCxnSpPr>
            <p:cNvPr id="8" name="Straight Connector 7">
              <a:extLst>
                <a:ext uri="{FF2B5EF4-FFF2-40B4-BE49-F238E27FC236}">
                  <a16:creationId xmlns:a16="http://schemas.microsoft.com/office/drawing/2014/main" id="{60CD0835-3CA0-D940-9AEE-5F483EBC5D45}"/>
                </a:ext>
              </a:extLst>
            </p:cNvPr>
            <p:cNvCxnSpPr/>
            <p:nvPr/>
          </p:nvCxnSpPr>
          <p:spPr bwMode="auto">
            <a:xfrm>
              <a:off x="1985640" y="2993788"/>
              <a:ext cx="360000" cy="0"/>
            </a:xfrm>
            <a:prstGeom prst="line">
              <a:avLst/>
            </a:prstGeom>
            <a:solidFill>
              <a:schemeClr val="accent1"/>
            </a:solidFill>
            <a:ln w="50800" cap="flat" cmpd="sng" algn="ctr">
              <a:solidFill>
                <a:srgbClr val="0070C0"/>
              </a:solidFill>
              <a:prstDash val="solid"/>
              <a:round/>
              <a:headEnd type="none" w="med" len="med"/>
              <a:tailEnd type="none" w="med" len="med"/>
            </a:ln>
            <a:effectLst/>
          </p:spPr>
        </p:cxnSp>
        <p:cxnSp>
          <p:nvCxnSpPr>
            <p:cNvPr id="9" name="Straight Connector 8">
              <a:extLst>
                <a:ext uri="{FF2B5EF4-FFF2-40B4-BE49-F238E27FC236}">
                  <a16:creationId xmlns:a16="http://schemas.microsoft.com/office/drawing/2014/main" id="{5FCB9D66-3C4D-4648-AF2D-E19D98F38C82}"/>
                </a:ext>
              </a:extLst>
            </p:cNvPr>
            <p:cNvCxnSpPr/>
            <p:nvPr/>
          </p:nvCxnSpPr>
          <p:spPr bwMode="auto">
            <a:xfrm>
              <a:off x="1985640" y="4073788"/>
              <a:ext cx="360000" cy="0"/>
            </a:xfrm>
            <a:prstGeom prst="line">
              <a:avLst/>
            </a:prstGeom>
            <a:solidFill>
              <a:schemeClr val="accent1"/>
            </a:solidFill>
            <a:ln w="50800" cap="flat" cmpd="sng" algn="ctr">
              <a:solidFill>
                <a:srgbClr val="008000"/>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0EE1F2FC-4ADE-B14C-A72E-20D50CD88033}"/>
                </a:ext>
              </a:extLst>
            </p:cNvPr>
            <p:cNvCxnSpPr/>
            <p:nvPr/>
          </p:nvCxnSpPr>
          <p:spPr bwMode="auto">
            <a:xfrm>
              <a:off x="2167553" y="2259842"/>
              <a:ext cx="0" cy="720000"/>
            </a:xfrm>
            <a:prstGeom prst="line">
              <a:avLst/>
            </a:prstGeom>
            <a:solidFill>
              <a:schemeClr val="accent1"/>
            </a:solidFill>
            <a:ln w="25400" cap="flat" cmpd="sng" algn="ctr">
              <a:solidFill>
                <a:srgbClr val="0070C0"/>
              </a:solid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29C7B79F-F2BC-9745-9D7C-61604C8E805A}"/>
                </a:ext>
              </a:extLst>
            </p:cNvPr>
            <p:cNvCxnSpPr/>
            <p:nvPr/>
          </p:nvCxnSpPr>
          <p:spPr bwMode="auto">
            <a:xfrm>
              <a:off x="2164371" y="4073788"/>
              <a:ext cx="0" cy="720000"/>
            </a:xfrm>
            <a:prstGeom prst="line">
              <a:avLst/>
            </a:prstGeom>
            <a:solidFill>
              <a:schemeClr val="accent1"/>
            </a:solidFill>
            <a:ln w="25400" cap="flat" cmpd="sng" algn="ctr">
              <a:solidFill>
                <a:srgbClr val="008000"/>
              </a:solidFill>
              <a:prstDash val="solid"/>
              <a:round/>
              <a:headEnd type="none" w="med" len="med"/>
              <a:tailEnd type="none" w="med" len="med"/>
            </a:ln>
            <a:effectLst/>
          </p:spPr>
        </p:cxnSp>
        <p:cxnSp>
          <p:nvCxnSpPr>
            <p:cNvPr id="6" name="Straight Connector 5">
              <a:extLst>
                <a:ext uri="{FF2B5EF4-FFF2-40B4-BE49-F238E27FC236}">
                  <a16:creationId xmlns:a16="http://schemas.microsoft.com/office/drawing/2014/main" id="{FE5FF3B5-FA6C-D340-807F-0B1FB4395666}"/>
                </a:ext>
              </a:extLst>
            </p:cNvPr>
            <p:cNvCxnSpPr>
              <a:cxnSpLocks/>
              <a:stCxn id="7" idx="2"/>
              <a:endCxn id="7" idx="6"/>
            </p:cNvCxnSpPr>
            <p:nvPr/>
          </p:nvCxnSpPr>
          <p:spPr bwMode="auto">
            <a:xfrm>
              <a:off x="1445640" y="3533788"/>
              <a:ext cx="1440000" cy="0"/>
            </a:xfrm>
            <a:prstGeom prst="line">
              <a:avLst/>
            </a:prstGeom>
            <a:solidFill>
              <a:schemeClr val="accent1"/>
            </a:solidFill>
            <a:ln w="15875" cap="flat" cmpd="sng" algn="ctr">
              <a:solidFill>
                <a:schemeClr val="bg1">
                  <a:lumMod val="50000"/>
                </a:schemeClr>
              </a:solidFill>
              <a:prstDash val="sysDot"/>
              <a:round/>
              <a:headEnd type="none" w="med" len="med"/>
              <a:tailEnd type="none" w="med" len="med"/>
            </a:ln>
            <a:effectLst/>
          </p:spPr>
        </p:cxnSp>
        <p:sp>
          <p:nvSpPr>
            <p:cNvPr id="42" name="TextBox 41">
              <a:extLst>
                <a:ext uri="{FF2B5EF4-FFF2-40B4-BE49-F238E27FC236}">
                  <a16:creationId xmlns:a16="http://schemas.microsoft.com/office/drawing/2014/main" id="{899F020C-C81D-7D4C-A1D2-1D1E03C619DE}"/>
                </a:ext>
              </a:extLst>
            </p:cNvPr>
            <p:cNvSpPr txBox="1"/>
            <p:nvPr/>
          </p:nvSpPr>
          <p:spPr>
            <a:xfrm>
              <a:off x="984657" y="2475000"/>
              <a:ext cx="1173463" cy="307777"/>
            </a:xfrm>
            <a:prstGeom prst="rect">
              <a:avLst/>
            </a:prstGeom>
            <a:noFill/>
          </p:spPr>
          <p:txBody>
            <a:bodyPr wrap="none" rtlCol="0">
              <a:spAutoFit/>
            </a:bodyPr>
            <a:lstStyle/>
            <a:p>
              <a:r>
                <a:rPr lang="en-US" sz="1400" b="1" dirty="0">
                  <a:solidFill>
                    <a:srgbClr val="0070C0"/>
                  </a:solidFill>
                </a:rPr>
                <a:t>Electrode A</a:t>
              </a:r>
            </a:p>
          </p:txBody>
        </p:sp>
        <p:sp>
          <p:nvSpPr>
            <p:cNvPr id="43" name="TextBox 42">
              <a:extLst>
                <a:ext uri="{FF2B5EF4-FFF2-40B4-BE49-F238E27FC236}">
                  <a16:creationId xmlns:a16="http://schemas.microsoft.com/office/drawing/2014/main" id="{726F6C86-FD1B-9246-9C8C-AD18B7C9B188}"/>
                </a:ext>
              </a:extLst>
            </p:cNvPr>
            <p:cNvSpPr txBox="1"/>
            <p:nvPr/>
          </p:nvSpPr>
          <p:spPr>
            <a:xfrm>
              <a:off x="2244050" y="4262234"/>
              <a:ext cx="1180131" cy="307777"/>
            </a:xfrm>
            <a:prstGeom prst="rect">
              <a:avLst/>
            </a:prstGeom>
            <a:noFill/>
          </p:spPr>
          <p:txBody>
            <a:bodyPr wrap="none" rtlCol="0">
              <a:spAutoFit/>
            </a:bodyPr>
            <a:lstStyle/>
            <a:p>
              <a:r>
                <a:rPr lang="en-US" sz="1400" b="1" dirty="0">
                  <a:solidFill>
                    <a:srgbClr val="008000"/>
                  </a:solidFill>
                </a:rPr>
                <a:t>Electrode B</a:t>
              </a:r>
            </a:p>
          </p:txBody>
        </p:sp>
      </p:grpSp>
      <p:grpSp>
        <p:nvGrpSpPr>
          <p:cNvPr id="18" name="Group 17">
            <a:extLst>
              <a:ext uri="{FF2B5EF4-FFF2-40B4-BE49-F238E27FC236}">
                <a16:creationId xmlns:a16="http://schemas.microsoft.com/office/drawing/2014/main" id="{DC37FDF4-7B3B-534D-A967-3EF9073F7E90}"/>
              </a:ext>
            </a:extLst>
          </p:cNvPr>
          <p:cNvGrpSpPr/>
          <p:nvPr/>
        </p:nvGrpSpPr>
        <p:grpSpPr>
          <a:xfrm>
            <a:off x="2023490" y="3893788"/>
            <a:ext cx="3736510" cy="2298212"/>
            <a:chOff x="2023490" y="3893788"/>
            <a:chExt cx="3736510" cy="2298212"/>
          </a:xfrm>
        </p:grpSpPr>
        <p:pic>
          <p:nvPicPr>
            <p:cNvPr id="19" name="Picture 18">
              <a:extLst>
                <a:ext uri="{FF2B5EF4-FFF2-40B4-BE49-F238E27FC236}">
                  <a16:creationId xmlns:a16="http://schemas.microsoft.com/office/drawing/2014/main" id="{1A5819FA-143A-CC43-AABC-E5516588F4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0000" y="4680000"/>
              <a:ext cx="2520000" cy="1512000"/>
            </a:xfrm>
            <a:prstGeom prst="rect">
              <a:avLst/>
            </a:prstGeom>
          </p:spPr>
        </p:pic>
        <p:cxnSp>
          <p:nvCxnSpPr>
            <p:cNvPr id="35" name="Straight Connector 34">
              <a:extLst>
                <a:ext uri="{FF2B5EF4-FFF2-40B4-BE49-F238E27FC236}">
                  <a16:creationId xmlns:a16="http://schemas.microsoft.com/office/drawing/2014/main" id="{4735A6E3-6009-7140-A6A1-040DFBEDD970}"/>
                </a:ext>
              </a:extLst>
            </p:cNvPr>
            <p:cNvCxnSpPr>
              <a:cxnSpLocks/>
            </p:cNvCxnSpPr>
            <p:nvPr/>
          </p:nvCxnSpPr>
          <p:spPr bwMode="auto">
            <a:xfrm flipH="1">
              <a:off x="2149420" y="4793788"/>
              <a:ext cx="1605049" cy="0"/>
            </a:xfrm>
            <a:prstGeom prst="line">
              <a:avLst/>
            </a:prstGeom>
            <a:solidFill>
              <a:schemeClr val="accent1"/>
            </a:solidFill>
            <a:ln w="25400" cap="flat" cmpd="sng" algn="ctr">
              <a:solidFill>
                <a:srgbClr val="008000"/>
              </a:solidFill>
              <a:prstDash val="solid"/>
              <a:round/>
              <a:headEnd type="none" w="med" len="med"/>
              <a:tailEnd type="none" w="med" len="med"/>
            </a:ln>
            <a:effectLst/>
          </p:spPr>
        </p:cxnSp>
        <p:cxnSp>
          <p:nvCxnSpPr>
            <p:cNvPr id="37" name="Straight Arrow Connector 36">
              <a:extLst>
                <a:ext uri="{FF2B5EF4-FFF2-40B4-BE49-F238E27FC236}">
                  <a16:creationId xmlns:a16="http://schemas.microsoft.com/office/drawing/2014/main" id="{65F14592-5423-CC4B-8908-B4815EFF1AFD}"/>
                </a:ext>
              </a:extLst>
            </p:cNvPr>
            <p:cNvCxnSpPr>
              <a:cxnSpLocks/>
            </p:cNvCxnSpPr>
            <p:nvPr/>
          </p:nvCxnSpPr>
          <p:spPr bwMode="auto">
            <a:xfrm>
              <a:off x="3773466" y="3893788"/>
              <a:ext cx="0" cy="900000"/>
            </a:xfrm>
            <a:prstGeom prst="straightConnector1">
              <a:avLst/>
            </a:prstGeom>
            <a:solidFill>
              <a:schemeClr val="accent1"/>
            </a:solidFill>
            <a:ln w="25400" cap="flat" cmpd="sng" algn="ctr">
              <a:solidFill>
                <a:srgbClr val="008000"/>
              </a:solidFill>
              <a:prstDash val="solid"/>
              <a:round/>
              <a:headEnd type="arrow" w="lg" len="lg"/>
              <a:tailEnd type="none" w="lg" len="lg"/>
            </a:ln>
            <a:effectLst/>
          </p:spPr>
        </p:cxnSp>
        <p:sp>
          <p:nvSpPr>
            <p:cNvPr id="45" name="TextBox 44">
              <a:extLst>
                <a:ext uri="{FF2B5EF4-FFF2-40B4-BE49-F238E27FC236}">
                  <a16:creationId xmlns:a16="http://schemas.microsoft.com/office/drawing/2014/main" id="{91661B91-8657-334F-B91F-0E2951448621}"/>
                </a:ext>
              </a:extLst>
            </p:cNvPr>
            <p:cNvSpPr txBox="1"/>
            <p:nvPr/>
          </p:nvSpPr>
          <p:spPr>
            <a:xfrm>
              <a:off x="2023490" y="5668780"/>
              <a:ext cx="1165704" cy="523220"/>
            </a:xfrm>
            <a:prstGeom prst="rect">
              <a:avLst/>
            </a:prstGeom>
            <a:noFill/>
          </p:spPr>
          <p:txBody>
            <a:bodyPr wrap="none" rtlCol="0">
              <a:spAutoFit/>
            </a:bodyPr>
            <a:lstStyle/>
            <a:p>
              <a:r>
                <a:rPr lang="en-US" sz="1400" b="1" dirty="0" err="1">
                  <a:solidFill>
                    <a:srgbClr val="008000"/>
                  </a:solidFill>
                </a:rPr>
                <a:t>B</a:t>
              </a:r>
              <a:r>
                <a:rPr lang="en-US" sz="1400" b="1" baseline="-25000" dirty="0" err="1">
                  <a:solidFill>
                    <a:srgbClr val="008000"/>
                  </a:solidFill>
                </a:rPr>
                <a:t>elec</a:t>
              </a:r>
              <a:r>
                <a:rPr lang="en-US" sz="1400" b="1" dirty="0">
                  <a:solidFill>
                    <a:srgbClr val="008000"/>
                  </a:solidFill>
                </a:rPr>
                <a:t> signal,</a:t>
              </a:r>
            </a:p>
            <a:p>
              <a:r>
                <a:rPr lang="en-US" sz="1400" b="1" dirty="0">
                  <a:solidFill>
                    <a:srgbClr val="008000"/>
                  </a:solidFill>
                </a:rPr>
                <a:t>direct</a:t>
              </a:r>
            </a:p>
          </p:txBody>
        </p:sp>
      </p:grpSp>
      <p:grpSp>
        <p:nvGrpSpPr>
          <p:cNvPr id="27" name="Group 26">
            <a:extLst>
              <a:ext uri="{FF2B5EF4-FFF2-40B4-BE49-F238E27FC236}">
                <a16:creationId xmlns:a16="http://schemas.microsoft.com/office/drawing/2014/main" id="{4AE56B26-0949-6444-B95B-9CC6C4520F46}"/>
              </a:ext>
            </a:extLst>
          </p:cNvPr>
          <p:cNvGrpSpPr/>
          <p:nvPr/>
        </p:nvGrpSpPr>
        <p:grpSpPr>
          <a:xfrm>
            <a:off x="991831" y="1080000"/>
            <a:ext cx="5386447" cy="2084010"/>
            <a:chOff x="991831" y="1080000"/>
            <a:chExt cx="5386447" cy="2084010"/>
          </a:xfrm>
        </p:grpSpPr>
        <p:grpSp>
          <p:nvGrpSpPr>
            <p:cNvPr id="20" name="Group 19">
              <a:extLst>
                <a:ext uri="{FF2B5EF4-FFF2-40B4-BE49-F238E27FC236}">
                  <a16:creationId xmlns:a16="http://schemas.microsoft.com/office/drawing/2014/main" id="{5087BEFF-68AD-B943-B115-794E7C0A19C3}"/>
                </a:ext>
              </a:extLst>
            </p:cNvPr>
            <p:cNvGrpSpPr/>
            <p:nvPr/>
          </p:nvGrpSpPr>
          <p:grpSpPr>
            <a:xfrm>
              <a:off x="991831" y="1080000"/>
              <a:ext cx="5386447" cy="1988601"/>
              <a:chOff x="991831" y="1080000"/>
              <a:chExt cx="5386447" cy="1988601"/>
            </a:xfrm>
          </p:grpSpPr>
          <p:pic>
            <p:nvPicPr>
              <p:cNvPr id="5" name="Picture 4">
                <a:extLst>
                  <a:ext uri="{FF2B5EF4-FFF2-40B4-BE49-F238E27FC236}">
                    <a16:creationId xmlns:a16="http://schemas.microsoft.com/office/drawing/2014/main" id="{BE6AFAAF-FA4E-BD42-BC84-E52C56B8E5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000" y="1080000"/>
                <a:ext cx="2520000" cy="1512000"/>
              </a:xfrm>
              <a:prstGeom prst="rect">
                <a:avLst/>
              </a:prstGeom>
            </p:spPr>
          </p:pic>
          <p:cxnSp>
            <p:nvCxnSpPr>
              <p:cNvPr id="25" name="Straight Connector 24">
                <a:extLst>
                  <a:ext uri="{FF2B5EF4-FFF2-40B4-BE49-F238E27FC236}">
                    <a16:creationId xmlns:a16="http://schemas.microsoft.com/office/drawing/2014/main" id="{A8DB466D-0C4C-F24F-AD08-10C0EBF69916}"/>
                  </a:ext>
                </a:extLst>
              </p:cNvPr>
              <p:cNvCxnSpPr>
                <a:cxnSpLocks/>
              </p:cNvCxnSpPr>
              <p:nvPr/>
            </p:nvCxnSpPr>
            <p:spPr bwMode="auto">
              <a:xfrm flipH="1">
                <a:off x="2164372" y="2266744"/>
                <a:ext cx="540000" cy="0"/>
              </a:xfrm>
              <a:prstGeom prst="line">
                <a:avLst/>
              </a:prstGeom>
              <a:solidFill>
                <a:schemeClr val="accent1"/>
              </a:solidFill>
              <a:ln w="25400" cap="flat" cmpd="sng" algn="ctr">
                <a:solidFill>
                  <a:srgbClr val="0070C0"/>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CF715C06-6BCF-AA44-B94F-EC29DC1D0444}"/>
                  </a:ext>
                </a:extLst>
              </p:cNvPr>
              <p:cNvCxnSpPr/>
              <p:nvPr/>
            </p:nvCxnSpPr>
            <p:spPr bwMode="auto">
              <a:xfrm>
                <a:off x="2707553" y="2258298"/>
                <a:ext cx="0" cy="540000"/>
              </a:xfrm>
              <a:prstGeom prst="line">
                <a:avLst/>
              </a:prstGeom>
              <a:solidFill>
                <a:schemeClr val="accent1"/>
              </a:solidFill>
              <a:ln w="63500" cap="flat" cmpd="sng" algn="ctr">
                <a:solidFill>
                  <a:srgbClr val="0070C0"/>
                </a:solidFill>
                <a:prstDash val="solid"/>
                <a:round/>
                <a:headEnd type="none" w="med" len="med"/>
                <a:tailEnd type="none" w="med" len="med"/>
              </a:ln>
              <a:effectLst/>
            </p:spPr>
          </p:cxnSp>
          <p:sp>
            <p:nvSpPr>
              <p:cNvPr id="29" name="Arc 28">
                <a:extLst>
                  <a:ext uri="{FF2B5EF4-FFF2-40B4-BE49-F238E27FC236}">
                    <a16:creationId xmlns:a16="http://schemas.microsoft.com/office/drawing/2014/main" id="{C86418BD-830E-0B47-8EC0-2DE765876A89}"/>
                  </a:ext>
                </a:extLst>
              </p:cNvPr>
              <p:cNvSpPr/>
              <p:nvPr/>
            </p:nvSpPr>
            <p:spPr bwMode="auto">
              <a:xfrm rot="10800000">
                <a:off x="2707553" y="2528601"/>
                <a:ext cx="540000" cy="540000"/>
              </a:xfrm>
              <a:prstGeom prst="arc">
                <a:avLst>
                  <a:gd name="adj1" fmla="val 10815618"/>
                  <a:gd name="adj2" fmla="val 0"/>
                </a:avLst>
              </a:prstGeom>
              <a:noFill/>
              <a:ln w="635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omic Sans MS" pitchFamily="66" charset="0"/>
                </a:endParaRPr>
              </a:p>
            </p:txBody>
          </p:sp>
          <p:cxnSp>
            <p:nvCxnSpPr>
              <p:cNvPr id="30" name="Straight Connector 29">
                <a:extLst>
                  <a:ext uri="{FF2B5EF4-FFF2-40B4-BE49-F238E27FC236}">
                    <a16:creationId xmlns:a16="http://schemas.microsoft.com/office/drawing/2014/main" id="{AF4BBD13-0C78-7C4F-B9FA-84E1B9BE7DED}"/>
                  </a:ext>
                </a:extLst>
              </p:cNvPr>
              <p:cNvCxnSpPr/>
              <p:nvPr/>
            </p:nvCxnSpPr>
            <p:spPr bwMode="auto">
              <a:xfrm>
                <a:off x="3246591" y="2258298"/>
                <a:ext cx="0" cy="540000"/>
              </a:xfrm>
              <a:prstGeom prst="line">
                <a:avLst/>
              </a:prstGeom>
              <a:solidFill>
                <a:schemeClr val="accent1"/>
              </a:solidFill>
              <a:ln w="63500" cap="flat" cmpd="sng" algn="ctr">
                <a:solidFill>
                  <a:srgbClr val="0070C0"/>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524BBF8F-FD43-1F49-A2A1-55F3A4D4CE65}"/>
                  </a:ext>
                </a:extLst>
              </p:cNvPr>
              <p:cNvCxnSpPr>
                <a:cxnSpLocks/>
              </p:cNvCxnSpPr>
              <p:nvPr/>
            </p:nvCxnSpPr>
            <p:spPr bwMode="auto">
              <a:xfrm flipH="1">
                <a:off x="3229420" y="2266744"/>
                <a:ext cx="540000" cy="0"/>
              </a:xfrm>
              <a:prstGeom prst="line">
                <a:avLst/>
              </a:prstGeom>
              <a:solidFill>
                <a:schemeClr val="accent1"/>
              </a:solidFill>
              <a:ln w="25400" cap="flat" cmpd="sng" algn="ctr">
                <a:solidFill>
                  <a:srgbClr val="0070C0"/>
                </a:solidFill>
                <a:prstDash val="solid"/>
                <a:round/>
                <a:headEnd type="none" w="med" len="med"/>
                <a:tailEnd type="none" w="med" len="med"/>
              </a:ln>
              <a:effectLst/>
            </p:spPr>
          </p:cxnSp>
          <p:sp>
            <p:nvSpPr>
              <p:cNvPr id="41" name="TextBox 40">
                <a:extLst>
                  <a:ext uri="{FF2B5EF4-FFF2-40B4-BE49-F238E27FC236}">
                    <a16:creationId xmlns:a16="http://schemas.microsoft.com/office/drawing/2014/main" id="{BADCBB55-4C5B-D447-AED8-7B5D24506D0B}"/>
                  </a:ext>
                </a:extLst>
              </p:cNvPr>
              <p:cNvSpPr txBox="1"/>
              <p:nvPr/>
            </p:nvSpPr>
            <p:spPr>
              <a:xfrm>
                <a:off x="5212574" y="1184219"/>
                <a:ext cx="1165704" cy="523220"/>
              </a:xfrm>
              <a:prstGeom prst="rect">
                <a:avLst/>
              </a:prstGeom>
              <a:noFill/>
            </p:spPr>
            <p:txBody>
              <a:bodyPr wrap="none" rtlCol="0">
                <a:spAutoFit/>
              </a:bodyPr>
              <a:lstStyle/>
              <a:p>
                <a:r>
                  <a:rPr lang="en-US" sz="1400" b="1" dirty="0" err="1">
                    <a:solidFill>
                      <a:srgbClr val="0070C0"/>
                    </a:solidFill>
                  </a:rPr>
                  <a:t>A</a:t>
                </a:r>
                <a:r>
                  <a:rPr lang="en-US" sz="1400" b="1" baseline="-25000" dirty="0" err="1">
                    <a:solidFill>
                      <a:srgbClr val="0070C0"/>
                    </a:solidFill>
                  </a:rPr>
                  <a:t>elec</a:t>
                </a:r>
                <a:r>
                  <a:rPr lang="en-US" sz="1400" b="1" dirty="0">
                    <a:solidFill>
                      <a:srgbClr val="0070C0"/>
                    </a:solidFill>
                  </a:rPr>
                  <a:t> signal,</a:t>
                </a:r>
              </a:p>
              <a:p>
                <a:r>
                  <a:rPr lang="en-US" sz="1400" b="1" dirty="0">
                    <a:solidFill>
                      <a:srgbClr val="0070C0"/>
                    </a:solidFill>
                  </a:rPr>
                  <a:t>delayed</a:t>
                </a:r>
              </a:p>
            </p:txBody>
          </p:sp>
          <p:sp>
            <p:nvSpPr>
              <p:cNvPr id="46" name="TextBox 45">
                <a:extLst>
                  <a:ext uri="{FF2B5EF4-FFF2-40B4-BE49-F238E27FC236}">
                    <a16:creationId xmlns:a16="http://schemas.microsoft.com/office/drawing/2014/main" id="{378DBE17-A779-324B-934C-55DFF1907DB6}"/>
                  </a:ext>
                </a:extLst>
              </p:cNvPr>
              <p:cNvSpPr txBox="1"/>
              <p:nvPr/>
            </p:nvSpPr>
            <p:spPr>
              <a:xfrm>
                <a:off x="991831" y="1353370"/>
                <a:ext cx="1654620" cy="523220"/>
              </a:xfrm>
              <a:prstGeom prst="rect">
                <a:avLst/>
              </a:prstGeom>
              <a:noFill/>
            </p:spPr>
            <p:txBody>
              <a:bodyPr wrap="none" rtlCol="0">
                <a:spAutoFit/>
              </a:bodyPr>
              <a:lstStyle/>
              <a:p>
                <a:pPr algn="r"/>
                <a:r>
                  <a:rPr lang="en-US" sz="1400" b="1" dirty="0">
                    <a:solidFill>
                      <a:srgbClr val="0070C0"/>
                    </a:solidFill>
                  </a:rPr>
                  <a:t>signal delay,</a:t>
                </a:r>
              </a:p>
              <a:p>
                <a:pPr algn="r"/>
                <a:r>
                  <a:rPr lang="en-US" sz="1400" b="1" dirty="0">
                    <a:solidFill>
                      <a:srgbClr val="0070C0"/>
                    </a:solidFill>
                  </a:rPr>
                  <a:t>e.g. coaxial cable</a:t>
                </a:r>
              </a:p>
            </p:txBody>
          </p:sp>
          <p:cxnSp>
            <p:nvCxnSpPr>
              <p:cNvPr id="52" name="Straight Arrow Connector 51">
                <a:extLst>
                  <a:ext uri="{FF2B5EF4-FFF2-40B4-BE49-F238E27FC236}">
                    <a16:creationId xmlns:a16="http://schemas.microsoft.com/office/drawing/2014/main" id="{E2C5BBCD-07FF-FA4A-A018-44E371061B8F}"/>
                  </a:ext>
                </a:extLst>
              </p:cNvPr>
              <p:cNvCxnSpPr>
                <a:cxnSpLocks/>
              </p:cNvCxnSpPr>
              <p:nvPr/>
            </p:nvCxnSpPr>
            <p:spPr bwMode="auto">
              <a:xfrm>
                <a:off x="2653042" y="1865174"/>
                <a:ext cx="298902" cy="609826"/>
              </a:xfrm>
              <a:prstGeom prst="straightConnector1">
                <a:avLst/>
              </a:prstGeom>
              <a:solidFill>
                <a:schemeClr val="accent1"/>
              </a:solidFill>
              <a:ln w="19050" cap="flat" cmpd="sng" algn="ctr">
                <a:solidFill>
                  <a:srgbClr val="0070C0"/>
                </a:solidFill>
                <a:prstDash val="solid"/>
                <a:round/>
                <a:headEnd type="none" w="med" len="med"/>
                <a:tailEnd type="triangle"/>
              </a:ln>
              <a:effectLst/>
            </p:spPr>
          </p:cxnSp>
        </p:grpSp>
        <p:cxnSp>
          <p:nvCxnSpPr>
            <p:cNvPr id="13" name="Straight Arrow Connector 12">
              <a:extLst>
                <a:ext uri="{FF2B5EF4-FFF2-40B4-BE49-F238E27FC236}">
                  <a16:creationId xmlns:a16="http://schemas.microsoft.com/office/drawing/2014/main" id="{52FAD1C7-C929-B146-80B7-54E35EC3A8CF}"/>
                </a:ext>
              </a:extLst>
            </p:cNvPr>
            <p:cNvCxnSpPr>
              <a:cxnSpLocks/>
            </p:cNvCxnSpPr>
            <p:nvPr/>
          </p:nvCxnSpPr>
          <p:spPr bwMode="auto">
            <a:xfrm>
              <a:off x="3769420" y="2258298"/>
              <a:ext cx="0" cy="905712"/>
            </a:xfrm>
            <a:prstGeom prst="straightConnector1">
              <a:avLst/>
            </a:prstGeom>
            <a:solidFill>
              <a:schemeClr val="accent1"/>
            </a:solidFill>
            <a:ln w="25400" cap="flat" cmpd="sng" algn="ctr">
              <a:solidFill>
                <a:srgbClr val="0070C0"/>
              </a:solidFill>
              <a:prstDash val="solid"/>
              <a:round/>
              <a:headEnd type="none" w="med" len="med"/>
              <a:tailEnd type="arrow" w="lg" len="lg"/>
            </a:ln>
            <a:effectLst/>
          </p:spPr>
        </p:cxnSp>
      </p:grpSp>
      <p:sp>
        <p:nvSpPr>
          <p:cNvPr id="59" name="Content Placeholder 2">
            <a:extLst>
              <a:ext uri="{FF2B5EF4-FFF2-40B4-BE49-F238E27FC236}">
                <a16:creationId xmlns:a16="http://schemas.microsoft.com/office/drawing/2014/main" id="{8DCF59D9-315D-9A47-B334-118D94948A37}"/>
              </a:ext>
            </a:extLst>
          </p:cNvPr>
          <p:cNvSpPr>
            <a:spLocks noGrp="1"/>
          </p:cNvSpPr>
          <p:nvPr>
            <p:ph idx="1"/>
          </p:nvPr>
        </p:nvSpPr>
        <p:spPr>
          <a:xfrm>
            <a:off x="6731149" y="1576191"/>
            <a:ext cx="2222105" cy="1388705"/>
          </a:xfrm>
        </p:spPr>
        <p:txBody>
          <a:bodyPr/>
          <a:lstStyle/>
          <a:p>
            <a:pPr marL="0" indent="0">
              <a:buNone/>
            </a:pPr>
            <a:r>
              <a:rPr lang="en-US" dirty="0">
                <a:solidFill>
                  <a:srgbClr val="FF0000"/>
                </a:solidFill>
              </a:rPr>
              <a:t>requires every 2</a:t>
            </a:r>
            <a:r>
              <a:rPr lang="en-US" baseline="30000" dirty="0">
                <a:solidFill>
                  <a:srgbClr val="FF0000"/>
                </a:solidFill>
              </a:rPr>
              <a:t>nd</a:t>
            </a:r>
            <a:r>
              <a:rPr lang="en-US" dirty="0">
                <a:solidFill>
                  <a:srgbClr val="FF0000"/>
                </a:solidFill>
              </a:rPr>
              <a:t> or more RF buckets empty!</a:t>
            </a:r>
          </a:p>
        </p:txBody>
      </p:sp>
      <p:grpSp>
        <p:nvGrpSpPr>
          <p:cNvPr id="32" name="Group 31">
            <a:extLst>
              <a:ext uri="{FF2B5EF4-FFF2-40B4-BE49-F238E27FC236}">
                <a16:creationId xmlns:a16="http://schemas.microsoft.com/office/drawing/2014/main" id="{BD3D76A0-0506-EF41-8539-833772A78173}"/>
              </a:ext>
            </a:extLst>
          </p:cNvPr>
          <p:cNvGrpSpPr/>
          <p:nvPr/>
        </p:nvGrpSpPr>
        <p:grpSpPr>
          <a:xfrm>
            <a:off x="3409420" y="3172456"/>
            <a:ext cx="5289617" cy="3019544"/>
            <a:chOff x="3409420" y="3172456"/>
            <a:chExt cx="5289617" cy="3019544"/>
          </a:xfrm>
        </p:grpSpPr>
        <p:sp>
          <p:nvSpPr>
            <p:cNvPr id="47" name="TextBox 46">
              <a:extLst>
                <a:ext uri="{FF2B5EF4-FFF2-40B4-BE49-F238E27FC236}">
                  <a16:creationId xmlns:a16="http://schemas.microsoft.com/office/drawing/2014/main" id="{F7FCC7A3-AEA0-C14C-B330-A4731D014A1A}"/>
                </a:ext>
              </a:extLst>
            </p:cNvPr>
            <p:cNvSpPr txBox="1"/>
            <p:nvPr/>
          </p:nvSpPr>
          <p:spPr>
            <a:xfrm>
              <a:off x="6309185" y="5884223"/>
              <a:ext cx="2170274" cy="307777"/>
            </a:xfrm>
            <a:prstGeom prst="rect">
              <a:avLst/>
            </a:prstGeom>
            <a:noFill/>
          </p:spPr>
          <p:txBody>
            <a:bodyPr wrap="none" rtlCol="0">
              <a:spAutoFit/>
            </a:bodyPr>
            <a:lstStyle/>
            <a:p>
              <a:r>
                <a:rPr lang="en-US" sz="1400" b="1" dirty="0"/>
                <a:t>combined </a:t>
              </a:r>
              <a:r>
                <a:rPr lang="en-US" sz="1400" b="1" dirty="0">
                  <a:solidFill>
                    <a:srgbClr val="0070C0"/>
                  </a:solidFill>
                </a:rPr>
                <a:t>A</a:t>
              </a:r>
              <a:r>
                <a:rPr lang="en-US" sz="1400" b="1" dirty="0"/>
                <a:t> &amp; </a:t>
              </a:r>
              <a:r>
                <a:rPr lang="en-US" sz="1400" b="1" dirty="0">
                  <a:solidFill>
                    <a:srgbClr val="008000"/>
                  </a:solidFill>
                </a:rPr>
                <a:t>B</a:t>
              </a:r>
              <a:r>
                <a:rPr lang="en-US" sz="1400" b="1" dirty="0"/>
                <a:t> signal </a:t>
              </a:r>
            </a:p>
          </p:txBody>
        </p:sp>
        <p:grpSp>
          <p:nvGrpSpPr>
            <p:cNvPr id="22" name="Group 21">
              <a:extLst>
                <a:ext uri="{FF2B5EF4-FFF2-40B4-BE49-F238E27FC236}">
                  <a16:creationId xmlns:a16="http://schemas.microsoft.com/office/drawing/2014/main" id="{A5E44CEA-881B-C249-9C6F-2BA3EF50E9AB}"/>
                </a:ext>
              </a:extLst>
            </p:cNvPr>
            <p:cNvGrpSpPr/>
            <p:nvPr/>
          </p:nvGrpSpPr>
          <p:grpSpPr>
            <a:xfrm>
              <a:off x="3409420" y="3172456"/>
              <a:ext cx="5289617" cy="2715508"/>
              <a:chOff x="3409420" y="3172456"/>
              <a:chExt cx="5289617" cy="2715508"/>
            </a:xfrm>
          </p:grpSpPr>
          <p:pic>
            <p:nvPicPr>
              <p:cNvPr id="21" name="Picture 20">
                <a:extLst>
                  <a:ext uri="{FF2B5EF4-FFF2-40B4-BE49-F238E27FC236}">
                    <a16:creationId xmlns:a16="http://schemas.microsoft.com/office/drawing/2014/main" id="{2854658C-3FD9-554A-BDDA-4EF14B45B3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9036" y="4375964"/>
                <a:ext cx="2520001" cy="1512000"/>
              </a:xfrm>
              <a:prstGeom prst="rect">
                <a:avLst/>
              </a:prstGeom>
            </p:spPr>
          </p:pic>
          <p:sp>
            <p:nvSpPr>
              <p:cNvPr id="34" name="Rounded Rectangle 33">
                <a:extLst>
                  <a:ext uri="{FF2B5EF4-FFF2-40B4-BE49-F238E27FC236}">
                    <a16:creationId xmlns:a16="http://schemas.microsoft.com/office/drawing/2014/main" id="{51A0EC2D-78E1-E243-9254-0D9A9D797F49}"/>
                  </a:ext>
                </a:extLst>
              </p:cNvPr>
              <p:cNvSpPr/>
              <p:nvPr/>
            </p:nvSpPr>
            <p:spPr bwMode="auto">
              <a:xfrm>
                <a:off x="3409420" y="3172456"/>
                <a:ext cx="720000" cy="720000"/>
              </a:xfrm>
              <a:prstGeom prst="roundRect">
                <a:avLst/>
              </a:prstGeom>
              <a:gradFill>
                <a:gsLst>
                  <a:gs pos="0">
                    <a:srgbClr val="0070C0"/>
                  </a:gs>
                  <a:gs pos="100000">
                    <a:srgbClr val="008000"/>
                  </a:gs>
                </a:gsLst>
                <a:lin ang="5400000" scaled="0"/>
              </a:gradFill>
              <a:ln w="9525" cap="flat" cmpd="sng" algn="ctr">
                <a:solidFill>
                  <a:schemeClr val="tx1"/>
                </a:solidFill>
                <a:prstDash val="solid"/>
                <a:round/>
                <a:headEnd type="none" w="med" len="med"/>
                <a:tailEnd type="none" w="med" len="med"/>
              </a:ln>
              <a:effectLst/>
            </p:spPr>
            <p:txBody>
              <a:bodyPr vert="horz" wrap="square" lIns="0" tIns="45720" rIns="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b="1" dirty="0">
                    <a:solidFill>
                      <a:schemeClr val="bg1"/>
                    </a:solidFill>
                    <a:latin typeface="+mn-lt"/>
                  </a:rPr>
                  <a:t>+</a:t>
                </a:r>
                <a:endParaRPr kumimoji="0" lang="en-US" sz="4000" b="0" i="0" u="none" strike="noStrike" cap="none" normalizeH="0" baseline="0" dirty="0">
                  <a:ln>
                    <a:noFill/>
                  </a:ln>
                  <a:solidFill>
                    <a:schemeClr val="bg1"/>
                  </a:solidFill>
                  <a:effectLst/>
                  <a:latin typeface="+mn-lt"/>
                </a:endParaRPr>
              </a:p>
            </p:txBody>
          </p:sp>
          <p:cxnSp>
            <p:nvCxnSpPr>
              <p:cNvPr id="38" name="Straight Arrow Connector 37">
                <a:extLst>
                  <a:ext uri="{FF2B5EF4-FFF2-40B4-BE49-F238E27FC236}">
                    <a16:creationId xmlns:a16="http://schemas.microsoft.com/office/drawing/2014/main" id="{EED59105-1346-0648-8D53-EC38DF7871B6}"/>
                  </a:ext>
                </a:extLst>
              </p:cNvPr>
              <p:cNvCxnSpPr>
                <a:cxnSpLocks/>
                <a:stCxn id="34" idx="3"/>
                <a:endCxn id="12" idx="1"/>
              </p:cNvCxnSpPr>
              <p:nvPr/>
            </p:nvCxnSpPr>
            <p:spPr bwMode="auto">
              <a:xfrm flipV="1">
                <a:off x="4129420" y="3526744"/>
                <a:ext cx="519616" cy="5712"/>
              </a:xfrm>
              <a:prstGeom prst="straightConnector1">
                <a:avLst/>
              </a:prstGeom>
              <a:solidFill>
                <a:schemeClr val="accent1"/>
              </a:solidFill>
              <a:ln w="25400" cap="flat" cmpd="sng" algn="ctr">
                <a:solidFill>
                  <a:schemeClr val="tx1"/>
                </a:solidFill>
                <a:prstDash val="solid"/>
                <a:round/>
                <a:headEnd type="none" w="med" len="med"/>
                <a:tailEnd type="arrow" w="lg" len="lg"/>
              </a:ln>
              <a:effectLst/>
            </p:spPr>
          </p:cxnSp>
          <p:cxnSp>
            <p:nvCxnSpPr>
              <p:cNvPr id="55" name="Straight Arrow Connector 54">
                <a:extLst>
                  <a:ext uri="{FF2B5EF4-FFF2-40B4-BE49-F238E27FC236}">
                    <a16:creationId xmlns:a16="http://schemas.microsoft.com/office/drawing/2014/main" id="{5769540D-574D-934B-97FE-0C2974C0F5ED}"/>
                  </a:ext>
                </a:extLst>
              </p:cNvPr>
              <p:cNvCxnSpPr>
                <a:cxnSpLocks/>
              </p:cNvCxnSpPr>
              <p:nvPr/>
            </p:nvCxnSpPr>
            <p:spPr bwMode="auto">
              <a:xfrm flipH="1" flipV="1">
                <a:off x="4275428" y="3691625"/>
                <a:ext cx="1739154" cy="1259693"/>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sp>
          <p:nvSpPr>
            <p:cNvPr id="48" name="TextBox 47">
              <a:extLst>
                <a:ext uri="{FF2B5EF4-FFF2-40B4-BE49-F238E27FC236}">
                  <a16:creationId xmlns:a16="http://schemas.microsoft.com/office/drawing/2014/main" id="{DE0E2DB2-641E-4B41-A6DC-CE25F2261FBD}"/>
                </a:ext>
              </a:extLst>
            </p:cNvPr>
            <p:cNvSpPr txBox="1"/>
            <p:nvPr/>
          </p:nvSpPr>
          <p:spPr>
            <a:xfrm>
              <a:off x="6336863" y="4279899"/>
              <a:ext cx="314510" cy="307777"/>
            </a:xfrm>
            <a:prstGeom prst="rect">
              <a:avLst/>
            </a:prstGeom>
            <a:noFill/>
          </p:spPr>
          <p:txBody>
            <a:bodyPr wrap="none" rtlCol="0">
              <a:spAutoFit/>
            </a:bodyPr>
            <a:lstStyle/>
            <a:p>
              <a:r>
                <a:rPr lang="en-US" sz="1400" b="1" dirty="0">
                  <a:solidFill>
                    <a:srgbClr val="008000"/>
                  </a:solidFill>
                </a:rPr>
                <a:t>B</a:t>
              </a:r>
            </a:p>
          </p:txBody>
        </p:sp>
        <p:sp>
          <p:nvSpPr>
            <p:cNvPr id="49" name="TextBox 48">
              <a:extLst>
                <a:ext uri="{FF2B5EF4-FFF2-40B4-BE49-F238E27FC236}">
                  <a16:creationId xmlns:a16="http://schemas.microsoft.com/office/drawing/2014/main" id="{A74A58A4-006D-1F4B-AB2E-C942A81A4AA0}"/>
                </a:ext>
              </a:extLst>
            </p:cNvPr>
            <p:cNvSpPr txBox="1"/>
            <p:nvPr/>
          </p:nvSpPr>
          <p:spPr>
            <a:xfrm>
              <a:off x="7527692" y="4279899"/>
              <a:ext cx="314510" cy="307777"/>
            </a:xfrm>
            <a:prstGeom prst="rect">
              <a:avLst/>
            </a:prstGeom>
            <a:noFill/>
          </p:spPr>
          <p:txBody>
            <a:bodyPr wrap="none" rtlCol="0">
              <a:spAutoFit/>
            </a:bodyPr>
            <a:lstStyle/>
            <a:p>
              <a:r>
                <a:rPr lang="en-US" sz="1400" b="1" dirty="0">
                  <a:solidFill>
                    <a:srgbClr val="008000"/>
                  </a:solidFill>
                </a:rPr>
                <a:t>B</a:t>
              </a:r>
            </a:p>
          </p:txBody>
        </p:sp>
        <p:sp>
          <p:nvSpPr>
            <p:cNvPr id="50" name="TextBox 49">
              <a:extLst>
                <a:ext uri="{FF2B5EF4-FFF2-40B4-BE49-F238E27FC236}">
                  <a16:creationId xmlns:a16="http://schemas.microsoft.com/office/drawing/2014/main" id="{82A27450-0AB1-2F40-87D2-67216291475A}"/>
                </a:ext>
              </a:extLst>
            </p:cNvPr>
            <p:cNvSpPr txBox="1"/>
            <p:nvPr/>
          </p:nvSpPr>
          <p:spPr>
            <a:xfrm>
              <a:off x="6846409" y="4279899"/>
              <a:ext cx="314510" cy="307777"/>
            </a:xfrm>
            <a:prstGeom prst="rect">
              <a:avLst/>
            </a:prstGeom>
            <a:noFill/>
          </p:spPr>
          <p:txBody>
            <a:bodyPr wrap="none" rtlCol="0">
              <a:spAutoFit/>
            </a:bodyPr>
            <a:lstStyle/>
            <a:p>
              <a:r>
                <a:rPr lang="en-US" sz="1400" b="1" dirty="0">
                  <a:solidFill>
                    <a:srgbClr val="0070C0"/>
                  </a:solidFill>
                </a:rPr>
                <a:t>A</a:t>
              </a:r>
            </a:p>
          </p:txBody>
        </p:sp>
        <p:sp>
          <p:nvSpPr>
            <p:cNvPr id="54" name="TextBox 53">
              <a:extLst>
                <a:ext uri="{FF2B5EF4-FFF2-40B4-BE49-F238E27FC236}">
                  <a16:creationId xmlns:a16="http://schemas.microsoft.com/office/drawing/2014/main" id="{53FFEC1F-CF80-7D4B-9475-7008C682C6FF}"/>
                </a:ext>
              </a:extLst>
            </p:cNvPr>
            <p:cNvSpPr txBox="1"/>
            <p:nvPr/>
          </p:nvSpPr>
          <p:spPr>
            <a:xfrm>
              <a:off x="8006656" y="4279899"/>
              <a:ext cx="314510" cy="307777"/>
            </a:xfrm>
            <a:prstGeom prst="rect">
              <a:avLst/>
            </a:prstGeom>
            <a:noFill/>
          </p:spPr>
          <p:txBody>
            <a:bodyPr wrap="none" rtlCol="0">
              <a:spAutoFit/>
            </a:bodyPr>
            <a:lstStyle/>
            <a:p>
              <a:r>
                <a:rPr lang="en-US" sz="1400" b="1" dirty="0">
                  <a:solidFill>
                    <a:srgbClr val="0070C0"/>
                  </a:solidFill>
                </a:rPr>
                <a:t>A</a:t>
              </a:r>
            </a:p>
          </p:txBody>
        </p:sp>
      </p:grpSp>
    </p:spTree>
    <p:extLst>
      <p:ext uri="{BB962C8B-B14F-4D97-AF65-F5344CB8AC3E}">
        <p14:creationId xmlns:p14="http://schemas.microsoft.com/office/powerpoint/2010/main" val="3909510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dissolv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dissolv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59">
                                            <p:txEl>
                                              <p:pRg st="0" end="0"/>
                                            </p:txEl>
                                          </p:spTgt>
                                        </p:tgtEl>
                                        <p:attrNameLst>
                                          <p:attrName>style.visibility</p:attrName>
                                        </p:attrNameLst>
                                      </p:cBhvr>
                                      <p:to>
                                        <p:strVal val="visible"/>
                                      </p:to>
                                    </p:set>
                                    <p:anim calcmode="lin" valueType="num">
                                      <p:cBhvr additive="base">
                                        <p:cTn id="34" dur="5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5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94A6C-F895-FC4F-85E8-80790A588F8F}"/>
              </a:ext>
            </a:extLst>
          </p:cNvPr>
          <p:cNvSpPr>
            <a:spLocks noGrp="1"/>
          </p:cNvSpPr>
          <p:nvPr>
            <p:ph type="title"/>
          </p:nvPr>
        </p:nvSpPr>
        <p:spPr/>
        <p:txBody>
          <a:bodyPr/>
          <a:lstStyle/>
          <a:p>
            <a:r>
              <a:rPr lang="en-US" dirty="0"/>
              <a:t>DESYs early MPX BPM System</a:t>
            </a:r>
          </a:p>
        </p:txBody>
      </p:sp>
      <p:sp>
        <p:nvSpPr>
          <p:cNvPr id="3" name="Content Placeholder 2">
            <a:extLst>
              <a:ext uri="{FF2B5EF4-FFF2-40B4-BE49-F238E27FC236}">
                <a16:creationId xmlns:a16="http://schemas.microsoft.com/office/drawing/2014/main" id="{1E749EAF-42FC-F54D-BC38-D10F88AEE670}"/>
              </a:ext>
            </a:extLst>
          </p:cNvPr>
          <p:cNvSpPr>
            <a:spLocks noGrp="1"/>
          </p:cNvSpPr>
          <p:nvPr>
            <p:ph idx="1"/>
          </p:nvPr>
        </p:nvSpPr>
        <p:spPr>
          <a:xfrm>
            <a:off x="524486" y="5195630"/>
            <a:ext cx="8156849" cy="1036934"/>
          </a:xfrm>
        </p:spPr>
        <p:txBody>
          <a:bodyPr/>
          <a:lstStyle/>
          <a:p>
            <a:r>
              <a:rPr lang="en-US" dirty="0"/>
              <a:t>Developed and operated at the DESY HERA electron ring</a:t>
            </a:r>
          </a:p>
          <a:p>
            <a:pPr lvl="1"/>
            <a:r>
              <a:rPr lang="en-US" dirty="0"/>
              <a:t>Every 48</a:t>
            </a:r>
            <a:r>
              <a:rPr lang="en-US" baseline="30000" dirty="0"/>
              <a:t>th</a:t>
            </a:r>
            <a:r>
              <a:rPr lang="en-US" dirty="0"/>
              <a:t> 2 ns bucket filled (96 ns bunch-to-bunch distance)</a:t>
            </a:r>
          </a:p>
          <a:p>
            <a:r>
              <a:rPr lang="en-US" dirty="0"/>
              <a:t>“Exported” to the </a:t>
            </a:r>
            <a:r>
              <a:rPr lang="en-US" dirty="0" err="1"/>
              <a:t>Fermilab</a:t>
            </a:r>
            <a:r>
              <a:rPr lang="en-US" dirty="0"/>
              <a:t> A0-Photoinjector test facility </a:t>
            </a:r>
            <a:r>
              <a:rPr lang="en-US" dirty="0" err="1"/>
              <a:t>linac</a:t>
            </a:r>
            <a:endParaRPr lang="en-US" dirty="0"/>
          </a:p>
        </p:txBody>
      </p:sp>
      <p:pic>
        <p:nvPicPr>
          <p:cNvPr id="5" name="Picture 4">
            <a:extLst>
              <a:ext uri="{FF2B5EF4-FFF2-40B4-BE49-F238E27FC236}">
                <a16:creationId xmlns:a16="http://schemas.microsoft.com/office/drawing/2014/main" id="{8E1548DB-B8F9-B04E-B797-E3FBB715B4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857" y="1099299"/>
            <a:ext cx="8768689" cy="3982725"/>
          </a:xfrm>
          <a:prstGeom prst="rect">
            <a:avLst/>
          </a:prstGeom>
        </p:spPr>
      </p:pic>
    </p:spTree>
    <p:extLst>
      <p:ext uri="{BB962C8B-B14F-4D97-AF65-F5344CB8AC3E}">
        <p14:creationId xmlns:p14="http://schemas.microsoft.com/office/powerpoint/2010/main" val="2676635474"/>
      </p:ext>
    </p:extLst>
  </p:cSld>
  <p:clrMapOvr>
    <a:masterClrMapping/>
  </p:clrMapOvr>
</p:sld>
</file>

<file path=ppt/theme/theme1.xml><?xml version="1.0" encoding="utf-8"?>
<a:theme xmlns:a="http://schemas.openxmlformats.org/drawingml/2006/main" name="2_new-NLC">
  <a:themeElements>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new-NL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new-NLC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new-NLC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NLC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new-NLC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new-NLC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12019</TotalTime>
  <Words>2045</Words>
  <Application>Microsoft Macintosh PowerPoint</Application>
  <PresentationFormat>On-screen Show (4:3)</PresentationFormat>
  <Paragraphs>369</Paragraphs>
  <Slides>40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ＭＳ Ｐゴシック</vt:lpstr>
      <vt:lpstr>Arial</vt:lpstr>
      <vt:lpstr>Calibri</vt:lpstr>
      <vt:lpstr>Cambria</vt:lpstr>
      <vt:lpstr>Cambria Math</vt:lpstr>
      <vt:lpstr>Comic Sans MS</vt:lpstr>
      <vt:lpstr>Times New Roman</vt:lpstr>
      <vt:lpstr>Wingdings</vt:lpstr>
      <vt:lpstr>2_new-NLC</vt:lpstr>
      <vt:lpstr>BPM Signal Processing  using Time-Multiplexed Electrode Signals</vt:lpstr>
      <vt:lpstr>Outline</vt:lpstr>
      <vt:lpstr>Introduction: A typical BPM setup </vt:lpstr>
      <vt:lpstr>Beam Position Measurement</vt:lpstr>
      <vt:lpstr>Example: Aging of RF components</vt:lpstr>
      <vt:lpstr>Online Calibration Methods</vt:lpstr>
      <vt:lpstr>Single channel BPM: MPX Receiver</vt:lpstr>
      <vt:lpstr>Time-multiplexed BPM signals</vt:lpstr>
      <vt:lpstr>DESYs early MPX BPM System</vt:lpstr>
      <vt:lpstr>DESY MPX BPM Electronics @ FNAL</vt:lpstr>
      <vt:lpstr>DESY FLASH MPX BPM System</vt:lpstr>
      <vt:lpstr>DESY MPX BPM Electronics</vt:lpstr>
      <vt:lpstr>CERN LHC Interlock BPM R&amp;D</vt:lpstr>
      <vt:lpstr>LHC Interlock BPM: Key Elements</vt:lpstr>
      <vt:lpstr>Stripline BPM Bunch Signals</vt:lpstr>
      <vt:lpstr>Amplitude-balanced Power Combiner</vt:lpstr>
      <vt:lpstr>RF FIR Filter Theory</vt:lpstr>
      <vt:lpstr>High Isolation Power Combiner</vt:lpstr>
      <vt:lpstr>Stripline PCB Comb BPF</vt:lpstr>
      <vt:lpstr>Beam Measurements</vt:lpstr>
      <vt:lpstr>LHC Doublet Bunches (Simulation)</vt:lpstr>
      <vt:lpstr>Estimated Performance</vt:lpstr>
      <vt:lpstr>Summary</vt:lpstr>
      <vt:lpstr>Backup Slides…</vt:lpstr>
      <vt:lpstr>Stripline electrodes: Characteristics</vt:lpstr>
      <vt:lpstr>Stripline electrodes: Characteristics</vt:lpstr>
      <vt:lpstr>Stripline electrodes: Characteristics</vt:lpstr>
      <vt:lpstr>Wilkinson power divider</vt:lpstr>
      <vt:lpstr>PowerPoint Presentation</vt:lpstr>
      <vt:lpstr>PowerPoint Presentation</vt:lpstr>
      <vt:lpstr>Amplitude balanced power combiner:  Coaxial balun design</vt:lpstr>
      <vt:lpstr>PowerPoint Presentation</vt:lpstr>
      <vt:lpstr>PowerPoint Presentation</vt:lpstr>
      <vt:lpstr>PowerPoint Presentation</vt:lpstr>
      <vt:lpstr>PowerPoint Presentation</vt:lpstr>
      <vt:lpstr>Delay line filter: Theory</vt:lpstr>
      <vt:lpstr>Filter theory</vt:lpstr>
      <vt:lpstr>PowerPoint Presentation</vt:lpstr>
      <vt:lpstr>Amplitude balanced power combiner</vt:lpstr>
      <vt:lpstr>Power combiners: Dissipation</vt:lpstr>
    </vt:vector>
  </TitlesOfParts>
  <Company>FermiLab</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Laser-Based Beam Diagnostics R&amp;D for Project X</dc:title>
  <dc:creator>Beams Division</dc:creator>
  <cp:lastModifiedBy>Microsoft Office User</cp:lastModifiedBy>
  <cp:revision>1093</cp:revision>
  <dcterms:created xsi:type="dcterms:W3CDTF">2009-03-16T15:06:27Z</dcterms:created>
  <dcterms:modified xsi:type="dcterms:W3CDTF">2018-11-10T14:18:46Z</dcterms:modified>
</cp:coreProperties>
</file>