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2"/>
  </p:notesMasterIdLst>
  <p:handoutMasterIdLst>
    <p:handoutMasterId r:id="rId33"/>
  </p:handoutMasterIdLst>
  <p:sldIdLst>
    <p:sldId id="475" r:id="rId2"/>
    <p:sldId id="585" r:id="rId3"/>
    <p:sldId id="497" r:id="rId4"/>
    <p:sldId id="496" r:id="rId5"/>
    <p:sldId id="495" r:id="rId6"/>
    <p:sldId id="499" r:id="rId7"/>
    <p:sldId id="567" r:id="rId8"/>
    <p:sldId id="591" r:id="rId9"/>
    <p:sldId id="507" r:id="rId10"/>
    <p:sldId id="506" r:id="rId11"/>
    <p:sldId id="503" r:id="rId12"/>
    <p:sldId id="594" r:id="rId13"/>
    <p:sldId id="592" r:id="rId14"/>
    <p:sldId id="595" r:id="rId15"/>
    <p:sldId id="520" r:id="rId16"/>
    <p:sldId id="579" r:id="rId17"/>
    <p:sldId id="544" r:id="rId18"/>
    <p:sldId id="540" r:id="rId19"/>
    <p:sldId id="505" r:id="rId20"/>
    <p:sldId id="560" r:id="rId21"/>
    <p:sldId id="583" r:id="rId22"/>
    <p:sldId id="504" r:id="rId23"/>
    <p:sldId id="596" r:id="rId24"/>
    <p:sldId id="515" r:id="rId25"/>
    <p:sldId id="584" r:id="rId26"/>
    <p:sldId id="587" r:id="rId27"/>
    <p:sldId id="509" r:id="rId28"/>
    <p:sldId id="498" r:id="rId29"/>
    <p:sldId id="597" r:id="rId30"/>
    <p:sldId id="598" r:id="rId31"/>
  </p:sldIdLst>
  <p:sldSz cx="9144000" cy="6858000" type="screen4x3"/>
  <p:notesSz cx="7315200" cy="9601200"/>
  <p:defaultTextStyle>
    <a:defPPr>
      <a:defRPr lang="pl-PL"/>
    </a:defPPr>
    <a:lvl1pPr algn="ctr" rtl="0" fontAlgn="base">
      <a:spcBef>
        <a:spcPct val="0"/>
      </a:spcBef>
      <a:spcAft>
        <a:spcPct val="0"/>
      </a:spcAft>
      <a:defRPr sz="900" kern="1200">
        <a:solidFill>
          <a:schemeClr val="tx1"/>
        </a:solidFill>
        <a:latin typeface="Arial" charset="0"/>
        <a:ea typeface="+mn-ea"/>
        <a:cs typeface="+mn-cs"/>
      </a:defRPr>
    </a:lvl1pPr>
    <a:lvl2pPr marL="457200" algn="ctr" rtl="0" fontAlgn="base">
      <a:spcBef>
        <a:spcPct val="0"/>
      </a:spcBef>
      <a:spcAft>
        <a:spcPct val="0"/>
      </a:spcAft>
      <a:defRPr sz="900" kern="1200">
        <a:solidFill>
          <a:schemeClr val="tx1"/>
        </a:solidFill>
        <a:latin typeface="Arial" charset="0"/>
        <a:ea typeface="+mn-ea"/>
        <a:cs typeface="+mn-cs"/>
      </a:defRPr>
    </a:lvl2pPr>
    <a:lvl3pPr marL="914400" algn="ctr" rtl="0" fontAlgn="base">
      <a:spcBef>
        <a:spcPct val="0"/>
      </a:spcBef>
      <a:spcAft>
        <a:spcPct val="0"/>
      </a:spcAft>
      <a:defRPr sz="900" kern="1200">
        <a:solidFill>
          <a:schemeClr val="tx1"/>
        </a:solidFill>
        <a:latin typeface="Arial" charset="0"/>
        <a:ea typeface="+mn-ea"/>
        <a:cs typeface="+mn-cs"/>
      </a:defRPr>
    </a:lvl3pPr>
    <a:lvl4pPr marL="1371600" algn="ctr" rtl="0" fontAlgn="base">
      <a:spcBef>
        <a:spcPct val="0"/>
      </a:spcBef>
      <a:spcAft>
        <a:spcPct val="0"/>
      </a:spcAft>
      <a:defRPr sz="900" kern="1200">
        <a:solidFill>
          <a:schemeClr val="tx1"/>
        </a:solidFill>
        <a:latin typeface="Arial" charset="0"/>
        <a:ea typeface="+mn-ea"/>
        <a:cs typeface="+mn-cs"/>
      </a:defRPr>
    </a:lvl4pPr>
    <a:lvl5pPr marL="1828800" algn="ctr" rtl="0" fontAlgn="base">
      <a:spcBef>
        <a:spcPct val="0"/>
      </a:spcBef>
      <a:spcAft>
        <a:spcPct val="0"/>
      </a:spcAft>
      <a:defRPr sz="900" kern="1200">
        <a:solidFill>
          <a:schemeClr val="tx1"/>
        </a:solidFill>
        <a:latin typeface="Arial" charset="0"/>
        <a:ea typeface="+mn-ea"/>
        <a:cs typeface="+mn-cs"/>
      </a:defRPr>
    </a:lvl5pPr>
    <a:lvl6pPr marL="2286000" algn="l" defTabSz="914400" rtl="0" eaLnBrk="1" latinLnBrk="0" hangingPunct="1">
      <a:defRPr sz="900" kern="1200">
        <a:solidFill>
          <a:schemeClr val="tx1"/>
        </a:solidFill>
        <a:latin typeface="Arial" charset="0"/>
        <a:ea typeface="+mn-ea"/>
        <a:cs typeface="+mn-cs"/>
      </a:defRPr>
    </a:lvl6pPr>
    <a:lvl7pPr marL="2743200" algn="l" defTabSz="914400" rtl="0" eaLnBrk="1" latinLnBrk="0" hangingPunct="1">
      <a:defRPr sz="900" kern="1200">
        <a:solidFill>
          <a:schemeClr val="tx1"/>
        </a:solidFill>
        <a:latin typeface="Arial" charset="0"/>
        <a:ea typeface="+mn-ea"/>
        <a:cs typeface="+mn-cs"/>
      </a:defRPr>
    </a:lvl7pPr>
    <a:lvl8pPr marL="3200400" algn="l" defTabSz="914400" rtl="0" eaLnBrk="1" latinLnBrk="0" hangingPunct="1">
      <a:defRPr sz="900" kern="1200">
        <a:solidFill>
          <a:schemeClr val="tx1"/>
        </a:solidFill>
        <a:latin typeface="Arial" charset="0"/>
        <a:ea typeface="+mn-ea"/>
        <a:cs typeface="+mn-cs"/>
      </a:defRPr>
    </a:lvl8pPr>
    <a:lvl9pPr marL="3657600" algn="l" defTabSz="914400" rtl="0" eaLnBrk="1" latinLnBrk="0" hangingPunct="1">
      <a:defRPr sz="9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1200">
          <p15:clr>
            <a:srgbClr val="A4A3A4"/>
          </p15:clr>
        </p15:guide>
        <p15:guide id="2" pos="288">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CC"/>
    <a:srgbClr val="FF33CC"/>
    <a:srgbClr val="D60093"/>
    <a:srgbClr val="00FF00"/>
    <a:srgbClr val="3366FF"/>
    <a:srgbClr val="6666FF"/>
    <a:srgbClr val="FFCC00"/>
    <a:srgbClr val="FFCC66"/>
    <a:srgbClr val="33CC33"/>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611" autoAdjust="0"/>
    <p:restoredTop sz="94660" autoAdjust="0"/>
  </p:normalViewPr>
  <p:slideViewPr>
    <p:cSldViewPr>
      <p:cViewPr varScale="1">
        <p:scale>
          <a:sx n="123" d="100"/>
          <a:sy n="123" d="100"/>
        </p:scale>
        <p:origin x="696" y="102"/>
      </p:cViewPr>
      <p:guideLst>
        <p:guide orient="horz" pos="1200"/>
        <p:guide pos="28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3258"/>
    </p:cViewPr>
  </p:sorterViewPr>
  <p:notesViewPr>
    <p:cSldViewPr>
      <p:cViewPr varScale="1">
        <p:scale>
          <a:sx n="73" d="100"/>
          <a:sy n="73" d="100"/>
        </p:scale>
        <p:origin x="-1358" y="-67"/>
      </p:cViewPr>
      <p:guideLst>
        <p:guide orient="horz" pos="3024"/>
        <p:guide pos="2304"/>
      </p:guideLst>
    </p:cSldViewPr>
  </p:notesViewPr>
  <p:gridSpacing cx="38405" cy="3840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7.wmf"/><Relationship Id="rId2" Type="http://schemas.openxmlformats.org/officeDocument/2006/relationships/image" Target="../media/image6.wmf"/><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image" Target="../media/image21.wmf"/><Relationship Id="rId1" Type="http://schemas.openxmlformats.org/officeDocument/2006/relationships/image" Target="../media/image20.wmf"/><Relationship Id="rId4" Type="http://schemas.openxmlformats.org/officeDocument/2006/relationships/image" Target="../media/image23.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42" name="Rectangle 2"/>
          <p:cNvSpPr>
            <a:spLocks noGrp="1" noChangeArrowheads="1"/>
          </p:cNvSpPr>
          <p:nvPr>
            <p:ph type="hdr" sz="quarter"/>
          </p:nvPr>
        </p:nvSpPr>
        <p:spPr bwMode="auto">
          <a:xfrm>
            <a:off x="0" y="1"/>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pPr>
              <a:defRPr/>
            </a:pPr>
            <a:endParaRPr lang="en-US"/>
          </a:p>
        </p:txBody>
      </p:sp>
      <p:sp>
        <p:nvSpPr>
          <p:cNvPr id="61443" name="Rectangle 3"/>
          <p:cNvSpPr>
            <a:spLocks noGrp="1" noChangeArrowheads="1"/>
          </p:cNvSpPr>
          <p:nvPr>
            <p:ph type="dt" sz="quarter" idx="1"/>
          </p:nvPr>
        </p:nvSpPr>
        <p:spPr bwMode="auto">
          <a:xfrm>
            <a:off x="4144360" y="1"/>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61444" name="Rectangle 4"/>
          <p:cNvSpPr>
            <a:spLocks noGrp="1" noChangeArrowheads="1"/>
          </p:cNvSpPr>
          <p:nvPr>
            <p:ph type="ftr" sz="quarter" idx="2"/>
          </p:nvPr>
        </p:nvSpPr>
        <p:spPr bwMode="auto">
          <a:xfrm>
            <a:off x="0" y="9118899"/>
            <a:ext cx="3169114" cy="480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en-US"/>
          </a:p>
        </p:txBody>
      </p:sp>
      <p:sp>
        <p:nvSpPr>
          <p:cNvPr id="61445" name="Rectangle 5"/>
          <p:cNvSpPr>
            <a:spLocks noGrp="1" noChangeArrowheads="1"/>
          </p:cNvSpPr>
          <p:nvPr>
            <p:ph type="sldNum" sz="quarter" idx="3"/>
          </p:nvPr>
        </p:nvSpPr>
        <p:spPr bwMode="auto">
          <a:xfrm>
            <a:off x="4144360" y="9118899"/>
            <a:ext cx="3169114" cy="4807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B3DFFF63-8295-4EC5-94C4-D860BA5E8794}" type="slidenum">
              <a:rPr lang="en-US"/>
              <a:pPr>
                <a:defRPr/>
              </a:pPr>
              <a:t>‹#›</a:t>
            </a:fld>
            <a:endParaRPr lang="en-US"/>
          </a:p>
        </p:txBody>
      </p:sp>
    </p:spTree>
    <p:extLst>
      <p:ext uri="{BB962C8B-B14F-4D97-AF65-F5344CB8AC3E}">
        <p14:creationId xmlns:p14="http://schemas.microsoft.com/office/powerpoint/2010/main" val="220657505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1"/>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a:defRPr sz="1200">
                <a:latin typeface="Times New Roman" pitchFamily="18" charset="0"/>
              </a:defRPr>
            </a:lvl1pPr>
          </a:lstStyle>
          <a:p>
            <a:pPr>
              <a:defRPr/>
            </a:pPr>
            <a:endParaRPr lang="en-US"/>
          </a:p>
        </p:txBody>
      </p:sp>
      <p:sp>
        <p:nvSpPr>
          <p:cNvPr id="3075" name="Rectangle 3"/>
          <p:cNvSpPr>
            <a:spLocks noGrp="1" noChangeArrowheads="1"/>
          </p:cNvSpPr>
          <p:nvPr>
            <p:ph type="dt" idx="1"/>
          </p:nvPr>
        </p:nvSpPr>
        <p:spPr bwMode="auto">
          <a:xfrm>
            <a:off x="4146086" y="1"/>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Times New Roman" pitchFamily="18" charset="0"/>
              </a:defRPr>
            </a:lvl1pPr>
          </a:lstStyle>
          <a:p>
            <a:pPr>
              <a:defRPr/>
            </a:pPr>
            <a:endParaRPr lang="en-US"/>
          </a:p>
        </p:txBody>
      </p:sp>
      <p:sp>
        <p:nvSpPr>
          <p:cNvPr id="15364" name="Rectangle 4"/>
          <p:cNvSpPr>
            <a:spLocks noGrp="1" noRot="1" noChangeAspect="1" noChangeArrowheads="1" noTextEdit="1"/>
          </p:cNvSpPr>
          <p:nvPr>
            <p:ph type="sldImg" idx="2"/>
          </p:nvPr>
        </p:nvSpPr>
        <p:spPr bwMode="auto">
          <a:xfrm>
            <a:off x="1258888" y="720725"/>
            <a:ext cx="4800600" cy="3600450"/>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75246" y="4560222"/>
            <a:ext cx="5364710" cy="4320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pl-PL" noProof="0" smtClean="0"/>
              <a:t>Kliknij, aby edytować style wzorca tekstu</a:t>
            </a:r>
          </a:p>
          <a:p>
            <a:pPr lvl="1"/>
            <a:r>
              <a:rPr lang="pl-PL" noProof="0" smtClean="0"/>
              <a:t>Drugi poziom</a:t>
            </a:r>
          </a:p>
          <a:p>
            <a:pPr lvl="2"/>
            <a:r>
              <a:rPr lang="pl-PL" noProof="0" smtClean="0"/>
              <a:t>Trzeci poziom</a:t>
            </a:r>
          </a:p>
          <a:p>
            <a:pPr lvl="3"/>
            <a:r>
              <a:rPr lang="pl-PL" noProof="0" smtClean="0"/>
              <a:t>Czwarty poziom</a:t>
            </a:r>
          </a:p>
          <a:p>
            <a:pPr lvl="4"/>
            <a:r>
              <a:rPr lang="pl-PL" noProof="0" smtClean="0"/>
              <a:t>Piąty poziom</a:t>
            </a:r>
          </a:p>
        </p:txBody>
      </p:sp>
      <p:sp>
        <p:nvSpPr>
          <p:cNvPr id="3078" name="Rectangle 6"/>
          <p:cNvSpPr>
            <a:spLocks noGrp="1" noChangeArrowheads="1"/>
          </p:cNvSpPr>
          <p:nvPr>
            <p:ph type="ftr" sz="quarter" idx="4"/>
          </p:nvPr>
        </p:nvSpPr>
        <p:spPr bwMode="auto">
          <a:xfrm>
            <a:off x="0" y="9120444"/>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l">
              <a:defRPr sz="1200">
                <a:latin typeface="Times New Roman" pitchFamily="18" charset="0"/>
              </a:defRPr>
            </a:lvl1pPr>
          </a:lstStyle>
          <a:p>
            <a:pPr>
              <a:defRPr/>
            </a:pPr>
            <a:endParaRPr lang="en-US"/>
          </a:p>
        </p:txBody>
      </p:sp>
      <p:sp>
        <p:nvSpPr>
          <p:cNvPr id="3079" name="Rectangle 7"/>
          <p:cNvSpPr>
            <a:spLocks noGrp="1" noChangeArrowheads="1"/>
          </p:cNvSpPr>
          <p:nvPr>
            <p:ph type="sldNum" sz="quarter" idx="5"/>
          </p:nvPr>
        </p:nvSpPr>
        <p:spPr bwMode="auto">
          <a:xfrm>
            <a:off x="4146086" y="9120444"/>
            <a:ext cx="3169114" cy="480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atin typeface="Times New Roman" pitchFamily="18" charset="0"/>
              </a:defRPr>
            </a:lvl1pPr>
          </a:lstStyle>
          <a:p>
            <a:pPr>
              <a:defRPr/>
            </a:pPr>
            <a:fld id="{1F2AAAB1-FCD8-4F5B-AD4F-1B65BFC954E5}" type="slidenum">
              <a:rPr lang="en-US"/>
              <a:pPr>
                <a:defRPr/>
              </a:pPr>
              <a:t>‹#›</a:t>
            </a:fld>
            <a:endParaRPr lang="en-US"/>
          </a:p>
        </p:txBody>
      </p:sp>
    </p:spTree>
    <p:extLst>
      <p:ext uri="{BB962C8B-B14F-4D97-AF65-F5344CB8AC3E}">
        <p14:creationId xmlns:p14="http://schemas.microsoft.com/office/powerpoint/2010/main" val="399518712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6"/>
          <p:cNvSpPr>
            <a:spLocks noGrp="1" noChangeArrowheads="1"/>
          </p:cNvSpPr>
          <p:nvPr>
            <p:ph type="sldNum" sz="quarter" idx="11"/>
          </p:nvPr>
        </p:nvSpPr>
        <p:spPr>
          <a:ln/>
        </p:spPr>
        <p:txBody>
          <a:bodyPr/>
          <a:lstStyle>
            <a:lvl1pPr>
              <a:defRPr/>
            </a:lvl1pPr>
          </a:lstStyle>
          <a:p>
            <a:pPr>
              <a:defRPr/>
            </a:pPr>
            <a:fld id="{6EC31B24-9669-4D48-BABB-C044D511E05D}" type="slidenum">
              <a:rPr lang="en-US"/>
              <a:pPr>
                <a:defRPr/>
              </a:pPr>
              <a:t>‹#›</a:t>
            </a:fld>
            <a:endParaRPr lang="en-US"/>
          </a:p>
        </p:txBody>
      </p:sp>
      <p:sp>
        <p:nvSpPr>
          <p:cNvPr id="6" name="Footer Placeholder 3"/>
          <p:cNvSpPr>
            <a:spLocks noGrp="1"/>
          </p:cNvSpPr>
          <p:nvPr>
            <p:ph type="ftr" sz="quarter" idx="10"/>
          </p:nvPr>
        </p:nvSpPr>
        <p:spPr>
          <a:xfrm>
            <a:off x="1192360" y="6656388"/>
            <a:ext cx="7083278" cy="152252"/>
          </a:xfrm>
          <a:noFill/>
        </p:spPr>
        <p:txBody>
          <a:bodyPr/>
          <a:lstStyle>
            <a:lvl1pPr eaLnBrk="0" hangingPunct="0">
              <a:defRPr sz="900">
                <a:solidFill>
                  <a:schemeClr val="tx1"/>
                </a:solidFill>
                <a:latin typeface="Arial" charset="0"/>
              </a:defRPr>
            </a:lvl1pPr>
            <a:lvl2pPr marL="742950" indent="-285750" eaLnBrk="0" hangingPunct="0">
              <a:defRPr sz="900">
                <a:solidFill>
                  <a:schemeClr val="tx1"/>
                </a:solidFill>
                <a:latin typeface="Arial" charset="0"/>
              </a:defRPr>
            </a:lvl2pPr>
            <a:lvl3pPr marL="1143000" indent="-228600" eaLnBrk="0" hangingPunct="0">
              <a:defRPr sz="900">
                <a:solidFill>
                  <a:schemeClr val="tx1"/>
                </a:solidFill>
                <a:latin typeface="Arial" charset="0"/>
              </a:defRPr>
            </a:lvl3pPr>
            <a:lvl4pPr marL="1600200" indent="-228600" eaLnBrk="0" hangingPunct="0">
              <a:defRPr sz="900">
                <a:solidFill>
                  <a:schemeClr val="tx1"/>
                </a:solidFill>
                <a:latin typeface="Arial" charset="0"/>
              </a:defRPr>
            </a:lvl4pPr>
            <a:lvl5pPr marL="2057400" indent="-228600" eaLnBrk="0" hangingPunct="0">
              <a:defRPr sz="900">
                <a:solidFill>
                  <a:schemeClr val="tx1"/>
                </a:solidFill>
                <a:latin typeface="Arial" charset="0"/>
              </a:defRPr>
            </a:lvl5pPr>
            <a:lvl6pPr marL="2514600" indent="-228600" algn="ctr" eaLnBrk="0" fontAlgn="base" hangingPunct="0">
              <a:spcBef>
                <a:spcPct val="0"/>
              </a:spcBef>
              <a:spcAft>
                <a:spcPct val="0"/>
              </a:spcAft>
              <a:defRPr sz="900">
                <a:solidFill>
                  <a:schemeClr val="tx1"/>
                </a:solidFill>
                <a:latin typeface="Arial" charset="0"/>
              </a:defRPr>
            </a:lvl6pPr>
            <a:lvl7pPr marL="2971800" indent="-228600" algn="ctr" eaLnBrk="0" fontAlgn="base" hangingPunct="0">
              <a:spcBef>
                <a:spcPct val="0"/>
              </a:spcBef>
              <a:spcAft>
                <a:spcPct val="0"/>
              </a:spcAft>
              <a:defRPr sz="900">
                <a:solidFill>
                  <a:schemeClr val="tx1"/>
                </a:solidFill>
                <a:latin typeface="Arial" charset="0"/>
              </a:defRPr>
            </a:lvl7pPr>
            <a:lvl8pPr marL="3429000" indent="-228600" algn="ctr" eaLnBrk="0" fontAlgn="base" hangingPunct="0">
              <a:spcBef>
                <a:spcPct val="0"/>
              </a:spcBef>
              <a:spcAft>
                <a:spcPct val="0"/>
              </a:spcAft>
              <a:defRPr sz="900">
                <a:solidFill>
                  <a:schemeClr val="tx1"/>
                </a:solidFill>
                <a:latin typeface="Arial" charset="0"/>
              </a:defRPr>
            </a:lvl8pPr>
            <a:lvl9pPr marL="3886200" indent="-228600" algn="ctr" eaLnBrk="0" fontAlgn="base" hangingPunct="0">
              <a:spcBef>
                <a:spcPct val="0"/>
              </a:spcBef>
              <a:spcAft>
                <a:spcPct val="0"/>
              </a:spcAft>
              <a:defRPr sz="900">
                <a:solidFill>
                  <a:schemeClr val="tx1"/>
                </a:solidFill>
                <a:latin typeface="Arial" charset="0"/>
              </a:defRPr>
            </a:lvl9pPr>
          </a:lstStyle>
          <a:p>
            <a:pPr eaLnBrk="1" hangingPunct="1"/>
            <a:r>
              <a:rPr lang="en-GB" dirty="0" smtClean="0"/>
              <a:t>BPM Signal Processing with Diode Detectors </a:t>
            </a:r>
          </a:p>
        </p:txBody>
      </p:sp>
    </p:spTree>
    <p:extLst>
      <p:ext uri="{BB962C8B-B14F-4D97-AF65-F5344CB8AC3E}">
        <p14:creationId xmlns:p14="http://schemas.microsoft.com/office/powerpoint/2010/main" val="21945143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eaLnBrk="1" hangingPunct="1"/>
            <a:r>
              <a:rPr lang="en-GB" dirty="0" smtClean="0"/>
              <a:t>BPM Signal Processing with Diode Detectors </a:t>
            </a:r>
          </a:p>
        </p:txBody>
      </p:sp>
      <p:sp>
        <p:nvSpPr>
          <p:cNvPr id="3" name="Rectangle 6"/>
          <p:cNvSpPr>
            <a:spLocks noGrp="1" noChangeArrowheads="1"/>
          </p:cNvSpPr>
          <p:nvPr>
            <p:ph type="sldNum" sz="quarter" idx="11"/>
          </p:nvPr>
        </p:nvSpPr>
        <p:spPr>
          <a:ln/>
        </p:spPr>
        <p:txBody>
          <a:bodyPr/>
          <a:lstStyle>
            <a:lvl1pPr>
              <a:defRPr/>
            </a:lvl1pPr>
          </a:lstStyle>
          <a:p>
            <a:pPr>
              <a:defRPr/>
            </a:pPr>
            <a:fld id="{950B0EA8-5F68-442C-8463-C4715621530A}" type="slidenum">
              <a:rPr lang="en-US"/>
              <a:pPr>
                <a:defRPr/>
              </a:pPr>
              <a:t>‹#›</a:t>
            </a:fld>
            <a:endParaRPr lang="en-US"/>
          </a:p>
        </p:txBody>
      </p:sp>
    </p:spTree>
    <p:extLst>
      <p:ext uri="{BB962C8B-B14F-4D97-AF65-F5344CB8AC3E}">
        <p14:creationId xmlns:p14="http://schemas.microsoft.com/office/powerpoint/2010/main" val="366012731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7"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oleObject" Target="../embeddings/oleObject1.bin"/><Relationship Id="rId4" Type="http://schemas.openxmlformats.org/officeDocument/2006/relationships/vmlDrawing" Target="../drawings/vmlDrawing1.v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54050" y="34925"/>
            <a:ext cx="783590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Kliknij, aby edytować styl wzorca tytułu</a:t>
            </a:r>
          </a:p>
        </p:txBody>
      </p:sp>
      <p:sp>
        <p:nvSpPr>
          <p:cNvPr id="1027" name="Rectangle 3"/>
          <p:cNvSpPr>
            <a:spLocks noGrp="1" noChangeArrowheads="1"/>
          </p:cNvSpPr>
          <p:nvPr>
            <p:ph type="body" idx="1"/>
          </p:nvPr>
        </p:nvSpPr>
        <p:spPr bwMode="auto">
          <a:xfrm>
            <a:off x="228600" y="533400"/>
            <a:ext cx="8686800" cy="6019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46800" rIns="90000" bIns="46800" numCol="1" anchor="t" anchorCtr="0" compatLnSpc="1">
            <a:prstTxWarp prst="textNoShape">
              <a:avLst/>
            </a:prstTxWarp>
          </a:bodyPr>
          <a:lstStyle/>
          <a:p>
            <a:pPr lvl="0"/>
            <a:r>
              <a:rPr lang="en-US" smtClean="0"/>
              <a:t>Kliknij, aby edytować style wzorca tekstu</a:t>
            </a:r>
          </a:p>
          <a:p>
            <a:pPr lvl="1"/>
            <a:r>
              <a:rPr lang="en-US" smtClean="0"/>
              <a:t>Drugi poziom</a:t>
            </a:r>
          </a:p>
          <a:p>
            <a:pPr lvl="2"/>
            <a:r>
              <a:rPr lang="en-US" smtClean="0"/>
              <a:t>Trzeci poziom</a:t>
            </a:r>
          </a:p>
          <a:p>
            <a:pPr lvl="3"/>
            <a:r>
              <a:rPr lang="en-US" smtClean="0"/>
              <a:t>Czwarty poziom</a:t>
            </a:r>
          </a:p>
          <a:p>
            <a:pPr lvl="4"/>
            <a:r>
              <a:rPr lang="en-US" smtClean="0"/>
              <a:t>Piąty poziom</a:t>
            </a:r>
          </a:p>
        </p:txBody>
      </p:sp>
      <p:sp>
        <p:nvSpPr>
          <p:cNvPr id="1029" name="Rectangle 5"/>
          <p:cNvSpPr>
            <a:spLocks noGrp="1" noChangeArrowheads="1"/>
          </p:cNvSpPr>
          <p:nvPr>
            <p:ph type="ftr" sz="quarter" idx="3"/>
          </p:nvPr>
        </p:nvSpPr>
        <p:spPr bwMode="auto">
          <a:xfrm>
            <a:off x="1153955" y="6656388"/>
            <a:ext cx="7121683" cy="150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bodyPr>
          <a:lstStyle>
            <a:lvl1pPr>
              <a:defRPr>
                <a:latin typeface="Arial" pitchFamily="34" charset="0"/>
              </a:defRPr>
            </a:lvl1pPr>
          </a:lstStyle>
          <a:p>
            <a:pPr eaLnBrk="1" hangingPunct="1"/>
            <a:r>
              <a:rPr lang="en-GB" dirty="0" smtClean="0"/>
              <a:t>BPM Signal Processing with Diode Detectors </a:t>
            </a:r>
            <a:endParaRPr lang="en-US" dirty="0" smtClean="0"/>
          </a:p>
        </p:txBody>
      </p:sp>
      <p:sp>
        <p:nvSpPr>
          <p:cNvPr id="1030" name="Rectangle 6"/>
          <p:cNvSpPr>
            <a:spLocks noGrp="1" noChangeArrowheads="1"/>
          </p:cNvSpPr>
          <p:nvPr>
            <p:ph type="sldNum" sz="quarter" idx="4"/>
          </p:nvPr>
        </p:nvSpPr>
        <p:spPr bwMode="auto">
          <a:xfrm>
            <a:off x="8610600" y="6656388"/>
            <a:ext cx="3048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ctr" anchorCtr="0" compatLnSpc="1">
            <a:prstTxWarp prst="textNoShape">
              <a:avLst/>
            </a:prstTxWarp>
          </a:bodyPr>
          <a:lstStyle>
            <a:lvl1pPr algn="r">
              <a:defRPr>
                <a:latin typeface="Arial" pitchFamily="34" charset="0"/>
              </a:defRPr>
            </a:lvl1pPr>
          </a:lstStyle>
          <a:p>
            <a:pPr>
              <a:defRPr/>
            </a:pPr>
            <a:fld id="{F8961558-8EB1-4DC0-B367-60568E8BA0EA}" type="slidenum">
              <a:rPr lang="en-US"/>
              <a:pPr>
                <a:defRPr/>
              </a:pPr>
              <a:t>‹#›</a:t>
            </a:fld>
            <a:endParaRPr lang="en-US"/>
          </a:p>
        </p:txBody>
      </p:sp>
      <p:graphicFrame>
        <p:nvGraphicFramePr>
          <p:cNvPr id="2" name="Object 10"/>
          <p:cNvGraphicFramePr>
            <a:graphicFrameLocks noChangeAspect="1"/>
          </p:cNvGraphicFramePr>
          <p:nvPr userDrawn="1"/>
        </p:nvGraphicFramePr>
        <p:xfrm>
          <a:off x="228600" y="57150"/>
          <a:ext cx="333375" cy="333375"/>
        </p:xfrm>
        <a:graphic>
          <a:graphicData uri="http://schemas.openxmlformats.org/presentationml/2006/ole">
            <mc:AlternateContent xmlns:mc="http://schemas.openxmlformats.org/markup-compatibility/2006">
              <mc:Choice xmlns:v="urn:schemas-microsoft-com:vml" Requires="v">
                <p:oleObj spid="_x0000_s42403" name="CorelPhotoPaint.Image.10" r:id="rId5" imgW="1219048" imgH="1219048" progId="CorelPhotoPaint.Image.10">
                  <p:embed/>
                </p:oleObj>
              </mc:Choice>
              <mc:Fallback>
                <p:oleObj name="CorelPhotoPaint.Image.10" r:id="rId5" imgW="1219048" imgH="1219048" progId="CorelPhotoPaint.Image.10">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28600" y="57150"/>
                        <a:ext cx="33337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32" name="Line 62"/>
          <p:cNvSpPr>
            <a:spLocks noChangeShapeType="1"/>
          </p:cNvSpPr>
          <p:nvPr userDrawn="1"/>
        </p:nvSpPr>
        <p:spPr bwMode="auto">
          <a:xfrm>
            <a:off x="228600" y="457200"/>
            <a:ext cx="8686800" cy="0"/>
          </a:xfrm>
          <a:prstGeom prst="line">
            <a:avLst/>
          </a:prstGeom>
          <a:noFill/>
          <a:ln w="254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sp>
        <p:nvSpPr>
          <p:cNvPr id="1033" name="Line 63"/>
          <p:cNvSpPr>
            <a:spLocks noChangeShapeType="1"/>
          </p:cNvSpPr>
          <p:nvPr userDrawn="1"/>
        </p:nvSpPr>
        <p:spPr bwMode="auto">
          <a:xfrm>
            <a:off x="228600" y="6602413"/>
            <a:ext cx="8686800" cy="0"/>
          </a:xfrm>
          <a:prstGeom prst="line">
            <a:avLst/>
          </a:prstGeom>
          <a:noFill/>
          <a:ln w="25400">
            <a:solidFill>
              <a:srgbClr val="CC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GB"/>
          </a:p>
        </p:txBody>
      </p:sp>
      <p:graphicFrame>
        <p:nvGraphicFramePr>
          <p:cNvPr id="1034" name="Object 71"/>
          <p:cNvGraphicFramePr>
            <a:graphicFrameLocks noChangeAspect="1"/>
          </p:cNvGraphicFramePr>
          <p:nvPr userDrawn="1"/>
        </p:nvGraphicFramePr>
        <p:xfrm>
          <a:off x="8566150" y="57150"/>
          <a:ext cx="333375" cy="333375"/>
        </p:xfrm>
        <a:graphic>
          <a:graphicData uri="http://schemas.openxmlformats.org/presentationml/2006/ole">
            <mc:AlternateContent xmlns:mc="http://schemas.openxmlformats.org/markup-compatibility/2006">
              <mc:Choice xmlns:v="urn:schemas-microsoft-com:vml" Requires="v">
                <p:oleObj spid="_x0000_s42404" name="CorelPhotoPaint.Image.10" r:id="rId7" imgW="1219048" imgH="1219048" progId="CorelPhotoPaint.Image.10">
                  <p:embed/>
                </p:oleObj>
              </mc:Choice>
              <mc:Fallback>
                <p:oleObj name="CorelPhotoPaint.Image.10" r:id="rId7" imgW="1219048" imgH="1219048" progId="CorelPhotoPaint.Image.10">
                  <p:embed/>
                  <p:pic>
                    <p:nvPicPr>
                      <p:cNvPr id="0" name="Object 7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66150" y="57150"/>
                        <a:ext cx="33337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cSld>
  <p:clrMap bg1="lt1" tx1="dk1" bg2="lt2" tx2="dk2" accent1="accent1" accent2="accent2" accent3="accent3" accent4="accent4" accent5="accent5" accent6="accent6" hlink="hlink" folHlink="folHlink"/>
  <p:sldLayoutIdLst>
    <p:sldLayoutId id="2147483650" r:id="rId1"/>
    <p:sldLayoutId id="2147483655" r:id="rId2"/>
  </p:sldLayoutIdLst>
  <p:hf hdr="0" dt="0"/>
  <p:txStyles>
    <p:title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p:titleStyle>
    <p:bodyStyle>
      <a:lvl1pPr marL="342900" indent="-227013" algn="l" rtl="0" eaLnBrk="0" fontAlgn="base" hangingPunct="0">
        <a:spcBef>
          <a:spcPct val="20000"/>
        </a:spcBef>
        <a:spcAft>
          <a:spcPct val="0"/>
        </a:spcAft>
        <a:buFont typeface="Wingdings" pitchFamily="2" charset="2"/>
        <a:buChar char="§"/>
        <a:defRPr sz="1600">
          <a:solidFill>
            <a:schemeClr val="tx1"/>
          </a:solidFill>
          <a:latin typeface="+mn-lt"/>
          <a:ea typeface="+mn-ea"/>
          <a:cs typeface="+mn-cs"/>
        </a:defRPr>
      </a:lvl1pPr>
      <a:lvl2pPr marL="742950" indent="-174625" algn="l" rtl="0" eaLnBrk="0" fontAlgn="base" hangingPunct="0">
        <a:spcBef>
          <a:spcPct val="20000"/>
        </a:spcBef>
        <a:spcAft>
          <a:spcPct val="0"/>
        </a:spcAft>
        <a:buChar char="–"/>
        <a:defRPr sz="1400">
          <a:solidFill>
            <a:schemeClr val="tx1"/>
          </a:solidFill>
          <a:latin typeface="+mn-lt"/>
        </a:defRPr>
      </a:lvl2pPr>
      <a:lvl3pPr marL="1143000" indent="-112713" algn="l" rtl="0" eaLnBrk="0" fontAlgn="base" hangingPunct="0">
        <a:spcBef>
          <a:spcPct val="20000"/>
        </a:spcBef>
        <a:spcAft>
          <a:spcPct val="0"/>
        </a:spcAft>
        <a:buChar char="•"/>
        <a:defRPr sz="1600">
          <a:solidFill>
            <a:schemeClr val="tx1"/>
          </a:solidFill>
          <a:latin typeface="+mn-lt"/>
        </a:defRPr>
      </a:lvl3pPr>
      <a:lvl4pPr marL="1600200" indent="-117475" algn="l" rtl="0" eaLnBrk="0" fontAlgn="base" hangingPunct="0">
        <a:spcBef>
          <a:spcPct val="20000"/>
        </a:spcBef>
        <a:spcAft>
          <a:spcPct val="0"/>
        </a:spcAft>
        <a:buChar char="–"/>
        <a:defRPr sz="1200">
          <a:solidFill>
            <a:schemeClr val="tx1"/>
          </a:solidFill>
          <a:latin typeface="+mn-lt"/>
        </a:defRPr>
      </a:lvl4pPr>
      <a:lvl5pPr marL="2057400" indent="-112713" algn="l" rtl="0" eaLnBrk="0" fontAlgn="base" hangingPunct="0">
        <a:spcBef>
          <a:spcPct val="20000"/>
        </a:spcBef>
        <a:spcAft>
          <a:spcPct val="0"/>
        </a:spcAft>
        <a:buChar char="»"/>
        <a:defRPr sz="1000">
          <a:solidFill>
            <a:schemeClr val="tx1"/>
          </a:solidFill>
          <a:latin typeface="+mn-lt"/>
        </a:defRPr>
      </a:lvl5pPr>
      <a:lvl6pPr marL="2514600" indent="-112713" algn="l" rtl="0" fontAlgn="base">
        <a:spcBef>
          <a:spcPct val="20000"/>
        </a:spcBef>
        <a:spcAft>
          <a:spcPct val="0"/>
        </a:spcAft>
        <a:buChar char="»"/>
        <a:defRPr sz="1000">
          <a:solidFill>
            <a:schemeClr val="tx1"/>
          </a:solidFill>
          <a:latin typeface="+mn-lt"/>
        </a:defRPr>
      </a:lvl6pPr>
      <a:lvl7pPr marL="2971800" indent="-112713" algn="l" rtl="0" fontAlgn="base">
        <a:spcBef>
          <a:spcPct val="20000"/>
        </a:spcBef>
        <a:spcAft>
          <a:spcPct val="0"/>
        </a:spcAft>
        <a:buChar char="»"/>
        <a:defRPr sz="1000">
          <a:solidFill>
            <a:schemeClr val="tx1"/>
          </a:solidFill>
          <a:latin typeface="+mn-lt"/>
        </a:defRPr>
      </a:lvl7pPr>
      <a:lvl8pPr marL="3429000" indent="-112713" algn="l" rtl="0" fontAlgn="base">
        <a:spcBef>
          <a:spcPct val="20000"/>
        </a:spcBef>
        <a:spcAft>
          <a:spcPct val="0"/>
        </a:spcAft>
        <a:buChar char="»"/>
        <a:defRPr sz="1000">
          <a:solidFill>
            <a:schemeClr val="tx1"/>
          </a:solidFill>
          <a:latin typeface="+mn-lt"/>
        </a:defRPr>
      </a:lvl8pPr>
      <a:lvl9pPr marL="3886200" indent="-112713" algn="l" rtl="0" fontAlgn="base">
        <a:spcBef>
          <a:spcPct val="20000"/>
        </a:spcBef>
        <a:spcAft>
          <a:spcPct val="0"/>
        </a:spcAft>
        <a:buChar char="»"/>
        <a:defRPr sz="1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21.wmf"/><Relationship Id="rId13" Type="http://schemas.openxmlformats.org/officeDocument/2006/relationships/image" Target="../media/image26.png"/><Relationship Id="rId3" Type="http://schemas.openxmlformats.org/officeDocument/2006/relationships/image" Target="../media/image24.png"/><Relationship Id="rId7" Type="http://schemas.openxmlformats.org/officeDocument/2006/relationships/oleObject" Target="../embeddings/oleObject7.bin"/><Relationship Id="rId12" Type="http://schemas.openxmlformats.org/officeDocument/2006/relationships/image" Target="../media/image23.wmf"/><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25.png"/><Relationship Id="rId11" Type="http://schemas.openxmlformats.org/officeDocument/2006/relationships/oleObject" Target="../embeddings/oleObject9.bin"/><Relationship Id="rId5" Type="http://schemas.openxmlformats.org/officeDocument/2006/relationships/image" Target="../media/image20.wmf"/><Relationship Id="rId10" Type="http://schemas.openxmlformats.org/officeDocument/2006/relationships/image" Target="../media/image22.wmf"/><Relationship Id="rId4" Type="http://schemas.openxmlformats.org/officeDocument/2006/relationships/oleObject" Target="../embeddings/oleObject6.bin"/><Relationship Id="rId9" Type="http://schemas.openxmlformats.org/officeDocument/2006/relationships/oleObject" Target="../embeddings/oleObject8.bin"/></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8.w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7.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29.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5.bin"/><Relationship Id="rId3" Type="http://schemas.openxmlformats.org/officeDocument/2006/relationships/image" Target="../media/image8.png"/><Relationship Id="rId7" Type="http://schemas.openxmlformats.org/officeDocument/2006/relationships/image" Target="../media/image6.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4.bin"/><Relationship Id="rId5" Type="http://schemas.openxmlformats.org/officeDocument/2006/relationships/image" Target="../media/image5.wmf"/><Relationship Id="rId10" Type="http://schemas.openxmlformats.org/officeDocument/2006/relationships/image" Target="../media/image9.png"/><Relationship Id="rId4" Type="http://schemas.openxmlformats.org/officeDocument/2006/relationships/oleObject" Target="../embeddings/oleObject3.bin"/><Relationship Id="rId9" Type="http://schemas.openxmlformats.org/officeDocument/2006/relationships/image" Target="../media/image7.wmf"/></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a:xfrm>
            <a:off x="805" y="3098"/>
            <a:ext cx="9144000" cy="2957185"/>
          </a:xfrm>
          <a:prstGeom prst="rect">
            <a:avLst/>
          </a:prstGeom>
          <a:solidFill>
            <a:schemeClr val="bg1"/>
          </a:solidFill>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sz="2800" dirty="0" smtClean="0"/>
              <a:t> </a:t>
            </a:r>
          </a:p>
          <a:p>
            <a:pPr eaLnBrk="1" hangingPunct="1"/>
            <a:endParaRPr lang="en-GB" sz="2800" dirty="0"/>
          </a:p>
          <a:p>
            <a:pPr eaLnBrk="1" hangingPunct="1"/>
            <a:endParaRPr lang="en-GB" sz="2800" dirty="0" smtClean="0"/>
          </a:p>
          <a:p>
            <a:pPr eaLnBrk="1" hangingPunct="1"/>
            <a:r>
              <a:rPr lang="en-GB" sz="3600" dirty="0"/>
              <a:t>Diode </a:t>
            </a:r>
            <a:r>
              <a:rPr lang="en-GB" sz="3600" dirty="0" smtClean="0"/>
              <a:t>orbit electronics</a:t>
            </a:r>
          </a:p>
          <a:p>
            <a:pPr eaLnBrk="1" hangingPunct="1"/>
            <a:endParaRPr lang="en-GB" sz="2800" dirty="0" smtClean="0"/>
          </a:p>
          <a:p>
            <a:pPr eaLnBrk="1" hangingPunct="1"/>
            <a:r>
              <a:rPr lang="en-GB" sz="1400" b="0" dirty="0" smtClean="0"/>
              <a:t>Marek Gasior</a:t>
            </a:r>
          </a:p>
          <a:p>
            <a:pPr eaLnBrk="1" hangingPunct="1"/>
            <a:endParaRPr lang="en-GB" sz="1400" b="0" dirty="0" smtClean="0"/>
          </a:p>
          <a:p>
            <a:pPr eaLnBrk="1" hangingPunct="1"/>
            <a:endParaRPr lang="en-GB" sz="1400" b="0" dirty="0"/>
          </a:p>
          <a:p>
            <a:pPr eaLnBrk="1" hangingPunct="1"/>
            <a:r>
              <a:rPr lang="en-GB" sz="1400" b="0" dirty="0" smtClean="0"/>
              <a:t>CERN Beam Instrumentation Group</a:t>
            </a:r>
          </a:p>
        </p:txBody>
      </p:sp>
      <p:sp>
        <p:nvSpPr>
          <p:cNvPr id="9" name="Rectangle 2"/>
          <p:cNvSpPr txBox="1">
            <a:spLocks noChangeArrowheads="1"/>
          </p:cNvSpPr>
          <p:nvPr/>
        </p:nvSpPr>
        <p:spPr>
          <a:xfrm>
            <a:off x="805" y="3659431"/>
            <a:ext cx="9144000" cy="3202230"/>
          </a:xfrm>
          <a:prstGeom prst="rect">
            <a:avLst/>
          </a:prstGeom>
          <a:solidFill>
            <a:schemeClr val="bg1"/>
          </a:solidFill>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sz="2800" dirty="0" smtClean="0"/>
              <a:t> </a:t>
            </a:r>
          </a:p>
          <a:p>
            <a:pPr eaLnBrk="1" hangingPunct="1"/>
            <a:endParaRPr lang="en-GB" sz="2800" dirty="0"/>
          </a:p>
          <a:p>
            <a:pPr eaLnBrk="1" hangingPunct="1"/>
            <a:r>
              <a:rPr lang="en-GB" sz="1200" b="0" dirty="0" smtClean="0"/>
              <a:t>Next </a:t>
            </a:r>
            <a:r>
              <a:rPr lang="en-GB" sz="1200" b="0" dirty="0"/>
              <a:t>Generation Beam Position Acquisition and Feedback </a:t>
            </a:r>
            <a:r>
              <a:rPr lang="en-GB" sz="1200" b="0" dirty="0" smtClean="0"/>
              <a:t>Systems</a:t>
            </a:r>
          </a:p>
          <a:p>
            <a:pPr eaLnBrk="1" hangingPunct="1"/>
            <a:endParaRPr lang="en-GB" sz="1200" b="0" dirty="0" smtClean="0"/>
          </a:p>
          <a:p>
            <a:pPr eaLnBrk="1" hangingPunct="1"/>
            <a:r>
              <a:rPr lang="en-GB" sz="1200" b="0" dirty="0" smtClean="0"/>
              <a:t>Joint </a:t>
            </a:r>
            <a:r>
              <a:rPr lang="en-GB" sz="1200" b="0" dirty="0"/>
              <a:t>ARIES Workshop on Electron and Hadron </a:t>
            </a:r>
            <a:r>
              <a:rPr lang="en-GB" sz="1200" b="0" dirty="0" smtClean="0"/>
              <a:t>Synchrotrons</a:t>
            </a:r>
          </a:p>
          <a:p>
            <a:pPr eaLnBrk="1" hangingPunct="1"/>
            <a:r>
              <a:rPr lang="en-GB" sz="1200" b="0" dirty="0"/>
              <a:t>ALBA </a:t>
            </a:r>
            <a:r>
              <a:rPr lang="en-GB" sz="1200" b="0" dirty="0" smtClean="0"/>
              <a:t>Synchrotron, 12 – 14 </a:t>
            </a:r>
            <a:r>
              <a:rPr lang="en-GB" sz="1200" b="0" dirty="0"/>
              <a:t> </a:t>
            </a:r>
            <a:r>
              <a:rPr lang="en-GB" sz="1200" b="0" dirty="0" smtClean="0"/>
              <a:t>November 2018</a:t>
            </a:r>
            <a:endParaRPr lang="en-GB" sz="1200" b="0" dirty="0"/>
          </a:p>
          <a:p>
            <a:pPr eaLnBrk="1" hangingPunct="1"/>
            <a:endParaRPr lang="en-GB" sz="1200" b="0" dirty="0"/>
          </a:p>
          <a:p>
            <a:pPr eaLnBrk="1" hangingPunct="1"/>
            <a:endParaRPr lang="en-GB" sz="1200" b="0" dirty="0" smtClean="0"/>
          </a:p>
          <a:p>
            <a:pPr eaLnBrk="1" hangingPunct="1"/>
            <a:endParaRPr lang="en-GB" sz="1200" b="0" dirty="0"/>
          </a:p>
          <a:p>
            <a:pPr eaLnBrk="1" hangingPunct="1"/>
            <a:endParaRPr lang="en-GB" sz="1200" b="0" dirty="0"/>
          </a:p>
          <a:p>
            <a:pPr eaLnBrk="1" hangingPunct="1"/>
            <a:endParaRPr lang="en-GB" sz="1200" b="0" dirty="0" smtClean="0"/>
          </a:p>
        </p:txBody>
      </p:sp>
      <p:pic>
        <p:nvPicPr>
          <p:cNvPr id="49154" name="Picture 2" descr="Joint ARIES Workshop on Electron and Hadron Synchrotro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75675" y="5656490"/>
            <a:ext cx="4992650" cy="8487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118865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10</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Automatic gain control of the RF amplifier</a:t>
            </a:r>
            <a:endParaRPr lang="en-GB" dirty="0"/>
          </a:p>
        </p:txBody>
      </p:sp>
      <p:sp>
        <p:nvSpPr>
          <p:cNvPr id="10" name="Rectangle 4"/>
          <p:cNvSpPr>
            <a:spLocks noChangeArrowheads="1"/>
          </p:cNvSpPr>
          <p:nvPr/>
        </p:nvSpPr>
        <p:spPr bwMode="auto">
          <a:xfrm>
            <a:off x="348081" y="5080415"/>
            <a:ext cx="8384139" cy="14209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0"/>
              </a:spcBef>
              <a:spcAft>
                <a:spcPts val="600"/>
              </a:spcAft>
              <a:buFont typeface="Wingdings" pitchFamily="2" charset="2"/>
              <a:buChar char="§"/>
            </a:pPr>
            <a:r>
              <a:rPr lang="en-GB" sz="1300" dirty="0" smtClean="0"/>
              <a:t>Four channels of one pick-up have the same gain</a:t>
            </a:r>
          </a:p>
          <a:p>
            <a:pPr marL="152400" indent="-152400" algn="l">
              <a:spcBef>
                <a:spcPts val="0"/>
              </a:spcBef>
              <a:spcAft>
                <a:spcPts val="600"/>
              </a:spcAft>
              <a:buFont typeface="Wingdings" pitchFamily="2" charset="2"/>
              <a:buChar char="§"/>
            </a:pPr>
            <a:r>
              <a:rPr lang="en-GB" sz="1300" dirty="0" smtClean="0"/>
              <a:t>Gain control is based on the largest signal of all four electrodes</a:t>
            </a:r>
          </a:p>
          <a:p>
            <a:pPr marL="152400" indent="-152400" algn="l">
              <a:spcBef>
                <a:spcPts val="0"/>
              </a:spcBef>
              <a:spcAft>
                <a:spcPts val="600"/>
              </a:spcAft>
              <a:buFont typeface="Wingdings" pitchFamily="2" charset="2"/>
              <a:buChar char="§"/>
            </a:pPr>
            <a:r>
              <a:rPr lang="en-GB" sz="1300" dirty="0" smtClean="0"/>
              <a:t>The gain is adjusted to cause the largest signal to have the amplitude in the green zone</a:t>
            </a:r>
          </a:p>
          <a:p>
            <a:pPr marL="152400" indent="-152400" algn="l">
              <a:spcBef>
                <a:spcPts val="0"/>
              </a:spcBef>
              <a:spcAft>
                <a:spcPts val="600"/>
              </a:spcAft>
              <a:buFont typeface="Wingdings" pitchFamily="2" charset="2"/>
              <a:buChar char="§"/>
            </a:pPr>
            <a:r>
              <a:rPr lang="en-GB" sz="1300" dirty="0" smtClean="0"/>
              <a:t>The gain control levels are programmable and can be changed according to actual beam conditions</a:t>
            </a:r>
          </a:p>
          <a:p>
            <a:pPr marL="152400" indent="-152400" algn="l">
              <a:spcBef>
                <a:spcPts val="0"/>
              </a:spcBef>
              <a:spcAft>
                <a:spcPts val="600"/>
              </a:spcAft>
              <a:buFont typeface="Wingdings" pitchFamily="2" charset="2"/>
              <a:buChar char="§"/>
            </a:pPr>
            <a:r>
              <a:rPr lang="en-GB" sz="1300" dirty="0" smtClean="0"/>
              <a:t>One gain step is 1 dB i.e. about 12 %</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8081" y="827920"/>
            <a:ext cx="8497808" cy="3686880"/>
          </a:xfrm>
          <a:prstGeom prst="rect">
            <a:avLst/>
          </a:prstGeom>
        </p:spPr>
      </p:pic>
    </p:spTree>
    <p:extLst>
      <p:ext uri="{BB962C8B-B14F-4D97-AF65-F5344CB8AC3E}">
        <p14:creationId xmlns:p14="http://schemas.microsoft.com/office/powerpoint/2010/main" val="5107652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11</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Channel asymmetry compensation (“auto-calibration”)</a:t>
            </a:r>
            <a:endParaRPr lang="en-GB"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972000"/>
            <a:ext cx="1799848" cy="5544323"/>
          </a:xfrm>
          <a:prstGeom prst="rect">
            <a:avLst/>
          </a:prstGeom>
        </p:spPr>
      </p:pic>
      <p:grpSp>
        <p:nvGrpSpPr>
          <p:cNvPr id="22" name="Group 21"/>
          <p:cNvGrpSpPr/>
          <p:nvPr/>
        </p:nvGrpSpPr>
        <p:grpSpPr>
          <a:xfrm>
            <a:off x="0" y="548645"/>
            <a:ext cx="6428914" cy="5967678"/>
            <a:chOff x="0" y="548645"/>
            <a:chExt cx="6428914" cy="5967678"/>
          </a:xfrm>
        </p:grpSpPr>
        <p:graphicFrame>
          <p:nvGraphicFramePr>
            <p:cNvPr id="8" name="Object 7"/>
            <p:cNvGraphicFramePr>
              <a:graphicFrameLocks noChangeAspect="1"/>
            </p:cNvGraphicFramePr>
            <p:nvPr>
              <p:extLst>
                <p:ext uri="{D42A27DB-BD31-4B8C-83A1-F6EECF244321}">
                  <p14:modId xmlns:p14="http://schemas.microsoft.com/office/powerpoint/2010/main" val="1951313486"/>
                </p:ext>
              </p:extLst>
            </p:nvPr>
          </p:nvGraphicFramePr>
          <p:xfrm>
            <a:off x="5035066" y="548645"/>
            <a:ext cx="1393848" cy="754272"/>
          </p:xfrm>
          <a:graphic>
            <a:graphicData uri="http://schemas.openxmlformats.org/presentationml/2006/ole">
              <mc:AlternateContent xmlns:mc="http://schemas.openxmlformats.org/markup-compatibility/2006">
                <mc:Choice xmlns:v="urn:schemas-microsoft-com:vml" Requires="v">
                  <p:oleObj spid="_x0000_s44698" name="Equation" r:id="rId4" imgW="774360" imgH="419040" progId="Equation.3">
                    <p:embed/>
                  </p:oleObj>
                </mc:Choice>
                <mc:Fallback>
                  <p:oleObj name="Equation" r:id="rId4" imgW="774360" imgH="419040" progId="Equation.3">
                    <p:embed/>
                    <p:pic>
                      <p:nvPicPr>
                        <p:cNvPr id="0" name=""/>
                        <p:cNvPicPr>
                          <a:picLocks noChangeAspect="1" noChangeArrowheads="1"/>
                        </p:cNvPicPr>
                        <p:nvPr/>
                      </p:nvPicPr>
                      <p:blipFill>
                        <a:blip r:embed="rId5"/>
                        <a:srcRect/>
                        <a:stretch>
                          <a:fillRect/>
                        </a:stretch>
                      </p:blipFill>
                      <p:spPr bwMode="auto">
                        <a:xfrm>
                          <a:off x="5035066" y="548645"/>
                          <a:ext cx="1393848" cy="754272"/>
                        </a:xfrm>
                        <a:prstGeom prst="rect">
                          <a:avLst/>
                        </a:prstGeom>
                        <a:noFill/>
                        <a:ln>
                          <a:noFill/>
                        </a:ln>
                        <a:extLst/>
                      </p:spPr>
                    </p:pic>
                  </p:oleObj>
                </mc:Fallback>
              </mc:AlternateContent>
            </a:graphicData>
          </a:graphic>
        </p:graphicFrame>
        <p:grpSp>
          <p:nvGrpSpPr>
            <p:cNvPr id="12" name="Group 11"/>
            <p:cNvGrpSpPr/>
            <p:nvPr/>
          </p:nvGrpSpPr>
          <p:grpSpPr>
            <a:xfrm>
              <a:off x="0" y="604838"/>
              <a:ext cx="1799848" cy="5911485"/>
              <a:chOff x="0" y="604838"/>
              <a:chExt cx="1799848" cy="5911485"/>
            </a:xfrm>
          </p:grpSpPr>
          <p:sp>
            <p:nvSpPr>
              <p:cNvPr id="9" name="Rectangle 4"/>
              <p:cNvSpPr>
                <a:spLocks noChangeArrowheads="1"/>
              </p:cNvSpPr>
              <p:nvPr/>
            </p:nvSpPr>
            <p:spPr bwMode="auto">
              <a:xfrm>
                <a:off x="55014" y="604838"/>
                <a:ext cx="1689820" cy="3047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r>
                  <a:rPr lang="en-GB" sz="1200" dirty="0" smtClean="0"/>
                  <a:t>measurement 1</a:t>
                </a:r>
              </a:p>
            </p:txBody>
          </p:sp>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972000"/>
                <a:ext cx="1799848" cy="5544323"/>
              </a:xfrm>
              <a:prstGeom prst="rect">
                <a:avLst/>
              </a:prstGeom>
            </p:spPr>
          </p:pic>
        </p:grpSp>
      </p:grpSp>
      <p:graphicFrame>
        <p:nvGraphicFramePr>
          <p:cNvPr id="16" name="Object 15"/>
          <p:cNvGraphicFramePr>
            <a:graphicFrameLocks noChangeAspect="1"/>
          </p:cNvGraphicFramePr>
          <p:nvPr>
            <p:extLst>
              <p:ext uri="{D42A27DB-BD31-4B8C-83A1-F6EECF244321}">
                <p14:modId xmlns:p14="http://schemas.microsoft.com/office/powerpoint/2010/main" val="999221282"/>
              </p:ext>
            </p:extLst>
          </p:nvPr>
        </p:nvGraphicFramePr>
        <p:xfrm>
          <a:off x="3985296" y="2748981"/>
          <a:ext cx="4777704" cy="685584"/>
        </p:xfrm>
        <a:graphic>
          <a:graphicData uri="http://schemas.openxmlformats.org/presentationml/2006/ole">
            <mc:AlternateContent xmlns:mc="http://schemas.openxmlformats.org/markup-compatibility/2006">
              <mc:Choice xmlns:v="urn:schemas-microsoft-com:vml" Requires="v">
                <p:oleObj spid="_x0000_s44699" name="Equation" r:id="rId7" imgW="2654280" imgH="380880" progId="Equation.3">
                  <p:embed/>
                </p:oleObj>
              </mc:Choice>
              <mc:Fallback>
                <p:oleObj name="Equation" r:id="rId7" imgW="2654280" imgH="380880" progId="Equation.3">
                  <p:embed/>
                  <p:pic>
                    <p:nvPicPr>
                      <p:cNvPr id="0" name=""/>
                      <p:cNvPicPr>
                        <a:picLocks noChangeAspect="1" noChangeArrowheads="1"/>
                      </p:cNvPicPr>
                      <p:nvPr/>
                    </p:nvPicPr>
                    <p:blipFill>
                      <a:blip r:embed="rId8"/>
                      <a:srcRect/>
                      <a:stretch>
                        <a:fillRect/>
                      </a:stretch>
                    </p:blipFill>
                    <p:spPr bwMode="auto">
                      <a:xfrm>
                        <a:off x="3985296" y="2748981"/>
                        <a:ext cx="4777704" cy="685584"/>
                      </a:xfrm>
                      <a:prstGeom prst="rect">
                        <a:avLst/>
                      </a:prstGeom>
                      <a:noFill/>
                      <a:ln>
                        <a:noFill/>
                      </a:ln>
                      <a:extLst/>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2660998600"/>
              </p:ext>
            </p:extLst>
          </p:nvPr>
        </p:nvGraphicFramePr>
        <p:xfrm>
          <a:off x="7029920" y="819149"/>
          <a:ext cx="1302480" cy="1302480"/>
        </p:xfrm>
        <a:graphic>
          <a:graphicData uri="http://schemas.openxmlformats.org/presentationml/2006/ole">
            <mc:AlternateContent xmlns:mc="http://schemas.openxmlformats.org/markup-compatibility/2006">
              <mc:Choice xmlns:v="urn:schemas-microsoft-com:vml" Requires="v">
                <p:oleObj spid="_x0000_s44700" name="Equation" r:id="rId9" imgW="723600" imgH="723600" progId="Equation.3">
                  <p:embed/>
                </p:oleObj>
              </mc:Choice>
              <mc:Fallback>
                <p:oleObj name="Equation" r:id="rId9" imgW="723600" imgH="723600" progId="Equation.3">
                  <p:embed/>
                  <p:pic>
                    <p:nvPicPr>
                      <p:cNvPr id="0" name=""/>
                      <p:cNvPicPr>
                        <a:picLocks noChangeAspect="1" noChangeArrowheads="1"/>
                      </p:cNvPicPr>
                      <p:nvPr/>
                    </p:nvPicPr>
                    <p:blipFill>
                      <a:blip r:embed="rId10"/>
                      <a:srcRect/>
                      <a:stretch>
                        <a:fillRect/>
                      </a:stretch>
                    </p:blipFill>
                    <p:spPr bwMode="auto">
                      <a:xfrm>
                        <a:off x="7029920" y="819149"/>
                        <a:ext cx="1302480" cy="1302480"/>
                      </a:xfrm>
                      <a:prstGeom prst="rect">
                        <a:avLst/>
                      </a:prstGeom>
                      <a:noFill/>
                      <a:ln>
                        <a:noFill/>
                      </a:ln>
                      <a:extLst/>
                    </p:spPr>
                  </p:pic>
                </p:oleObj>
              </mc:Fallback>
            </mc:AlternateContent>
          </a:graphicData>
        </a:graphic>
      </p:graphicFrame>
      <p:grpSp>
        <p:nvGrpSpPr>
          <p:cNvPr id="23" name="Group 22"/>
          <p:cNvGrpSpPr/>
          <p:nvPr/>
        </p:nvGrpSpPr>
        <p:grpSpPr>
          <a:xfrm>
            <a:off x="1800000" y="607695"/>
            <a:ext cx="4628914" cy="5908627"/>
            <a:chOff x="1800000" y="607695"/>
            <a:chExt cx="4628914" cy="5908627"/>
          </a:xfrm>
        </p:grpSpPr>
        <p:graphicFrame>
          <p:nvGraphicFramePr>
            <p:cNvPr id="13" name="Object 12"/>
            <p:cNvGraphicFramePr>
              <a:graphicFrameLocks noChangeAspect="1"/>
            </p:cNvGraphicFramePr>
            <p:nvPr>
              <p:extLst>
                <p:ext uri="{D42A27DB-BD31-4B8C-83A1-F6EECF244321}">
                  <p14:modId xmlns:p14="http://schemas.microsoft.com/office/powerpoint/2010/main" val="3186582671"/>
                </p:ext>
              </p:extLst>
            </p:nvPr>
          </p:nvGraphicFramePr>
          <p:xfrm>
            <a:off x="5011738" y="1611524"/>
            <a:ext cx="1417176" cy="754272"/>
          </p:xfrm>
          <a:graphic>
            <a:graphicData uri="http://schemas.openxmlformats.org/presentationml/2006/ole">
              <mc:AlternateContent xmlns:mc="http://schemas.openxmlformats.org/markup-compatibility/2006">
                <mc:Choice xmlns:v="urn:schemas-microsoft-com:vml" Requires="v">
                  <p:oleObj spid="_x0000_s44701" name="Equation" r:id="rId11" imgW="787320" imgH="419040" progId="Equation.3">
                    <p:embed/>
                  </p:oleObj>
                </mc:Choice>
                <mc:Fallback>
                  <p:oleObj name="Equation" r:id="rId11" imgW="787320" imgH="419040" progId="Equation.3">
                    <p:embed/>
                    <p:pic>
                      <p:nvPicPr>
                        <p:cNvPr id="0" name=""/>
                        <p:cNvPicPr>
                          <a:picLocks noChangeAspect="1" noChangeArrowheads="1"/>
                        </p:cNvPicPr>
                        <p:nvPr/>
                      </p:nvPicPr>
                      <p:blipFill>
                        <a:blip r:embed="rId12"/>
                        <a:srcRect/>
                        <a:stretch>
                          <a:fillRect/>
                        </a:stretch>
                      </p:blipFill>
                      <p:spPr bwMode="auto">
                        <a:xfrm>
                          <a:off x="5011738" y="1611524"/>
                          <a:ext cx="1417176" cy="754272"/>
                        </a:xfrm>
                        <a:prstGeom prst="rect">
                          <a:avLst/>
                        </a:prstGeom>
                        <a:noFill/>
                        <a:ln>
                          <a:noFill/>
                        </a:ln>
                        <a:extLst/>
                      </p:spPr>
                    </p:pic>
                  </p:oleObj>
                </mc:Fallback>
              </mc:AlternateContent>
            </a:graphicData>
          </a:graphic>
        </p:graphicFrame>
        <p:grpSp>
          <p:nvGrpSpPr>
            <p:cNvPr id="21" name="Group 20"/>
            <p:cNvGrpSpPr/>
            <p:nvPr/>
          </p:nvGrpSpPr>
          <p:grpSpPr>
            <a:xfrm>
              <a:off x="1800000" y="607695"/>
              <a:ext cx="1799848" cy="5908627"/>
              <a:chOff x="1800000" y="607695"/>
              <a:chExt cx="1799848" cy="5908627"/>
            </a:xfrm>
          </p:grpSpPr>
          <p:pic>
            <p:nvPicPr>
              <p:cNvPr id="19" name="Picture 18"/>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1800000" y="971999"/>
                <a:ext cx="1799848" cy="5544323"/>
              </a:xfrm>
              <a:prstGeom prst="rect">
                <a:avLst/>
              </a:prstGeom>
            </p:spPr>
          </p:pic>
          <p:sp>
            <p:nvSpPr>
              <p:cNvPr id="20" name="Rectangle 4"/>
              <p:cNvSpPr>
                <a:spLocks noChangeArrowheads="1"/>
              </p:cNvSpPr>
              <p:nvPr/>
            </p:nvSpPr>
            <p:spPr bwMode="auto">
              <a:xfrm>
                <a:off x="1886989" y="607695"/>
                <a:ext cx="1689820" cy="304799"/>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r>
                  <a:rPr lang="en-GB" sz="1200" dirty="0" smtClean="0"/>
                  <a:t>measurement 2</a:t>
                </a:r>
              </a:p>
            </p:txBody>
          </p:sp>
        </p:grpSp>
      </p:grpSp>
      <p:sp>
        <p:nvSpPr>
          <p:cNvPr id="24" name="Rectangle 4"/>
          <p:cNvSpPr>
            <a:spLocks noChangeArrowheads="1"/>
          </p:cNvSpPr>
          <p:nvPr/>
        </p:nvSpPr>
        <p:spPr bwMode="auto">
          <a:xfrm>
            <a:off x="3765494" y="3817751"/>
            <a:ext cx="5261486" cy="2530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0"/>
              </a:spcBef>
              <a:spcAft>
                <a:spcPts val="600"/>
              </a:spcAft>
              <a:buFont typeface="Wingdings" pitchFamily="2" charset="2"/>
              <a:buChar char="§"/>
            </a:pPr>
            <a:r>
              <a:rPr lang="en-GB" sz="1200" dirty="0" smtClean="0"/>
              <a:t>Channel switching is done typically every 1 s.</a:t>
            </a:r>
            <a:br>
              <a:rPr lang="en-GB" sz="1200" dirty="0" smtClean="0"/>
            </a:br>
            <a:r>
              <a:rPr lang="en-GB" sz="1200" dirty="0" smtClean="0"/>
              <a:t>The fastest can be 12.5 Hz. </a:t>
            </a:r>
          </a:p>
          <a:p>
            <a:pPr marL="152400" indent="-152400" algn="l">
              <a:spcBef>
                <a:spcPts val="0"/>
              </a:spcBef>
              <a:spcAft>
                <a:spcPts val="600"/>
              </a:spcAft>
              <a:buFont typeface="Wingdings" pitchFamily="2" charset="2"/>
              <a:buChar char="§"/>
            </a:pPr>
            <a:r>
              <a:rPr lang="en-GB" sz="1200" dirty="0" smtClean="0"/>
              <a:t>One calibrated measurement comes from two simple ones using moving average = one calibrated measurement every 1 s with 1 s delay</a:t>
            </a:r>
            <a:endParaRPr lang="en-GB" sz="1200" dirty="0"/>
          </a:p>
          <a:p>
            <a:pPr marL="152400" indent="-152400" algn="l">
              <a:spcBef>
                <a:spcPts val="0"/>
              </a:spcBef>
              <a:spcAft>
                <a:spcPts val="600"/>
              </a:spcAft>
              <a:buFont typeface="Wingdings" pitchFamily="2" charset="2"/>
              <a:buChar char="§"/>
            </a:pPr>
            <a:r>
              <a:rPr lang="en-GB" sz="1200" dirty="0" smtClean="0"/>
              <a:t>Typically </a:t>
            </a:r>
            <a:r>
              <a:rPr lang="en-GB" sz="1200" i="1" dirty="0" err="1" smtClean="0"/>
              <a:t>g</a:t>
            </a:r>
            <a:r>
              <a:rPr lang="en-GB" sz="1200" i="1" baseline="-25000" dirty="0" err="1" smtClean="0"/>
              <a:t>A</a:t>
            </a:r>
            <a:r>
              <a:rPr lang="en-GB" sz="1200" dirty="0"/>
              <a:t>, </a:t>
            </a:r>
            <a:r>
              <a:rPr lang="en-GB" sz="1200" i="1" dirty="0" err="1"/>
              <a:t>g</a:t>
            </a:r>
            <a:r>
              <a:rPr lang="en-GB" sz="1200" i="1" baseline="-25000" dirty="0" err="1"/>
              <a:t>B</a:t>
            </a:r>
            <a:r>
              <a:rPr lang="en-GB" sz="1200" i="1" baseline="-25000" dirty="0"/>
              <a:t> </a:t>
            </a:r>
            <a:r>
              <a:rPr lang="en-GB" sz="1200" dirty="0">
                <a:sym typeface="Symbol" panose="05050102010706020507" pitchFamily="18" charset="2"/>
              </a:rPr>
              <a:t></a:t>
            </a:r>
            <a:r>
              <a:rPr lang="en-GB" sz="1200" dirty="0"/>
              <a:t> [0.95, 1.05], </a:t>
            </a:r>
            <a:r>
              <a:rPr lang="en-GB" sz="1200" i="1" dirty="0" err="1"/>
              <a:t>o</a:t>
            </a:r>
            <a:r>
              <a:rPr lang="en-GB" sz="1200" i="1" baseline="-25000" dirty="0" err="1"/>
              <a:t>A</a:t>
            </a:r>
            <a:r>
              <a:rPr lang="en-GB" sz="1200" dirty="0"/>
              <a:t>, </a:t>
            </a:r>
            <a:r>
              <a:rPr lang="en-GB" sz="1200" i="1" dirty="0" err="1"/>
              <a:t>o</a:t>
            </a:r>
            <a:r>
              <a:rPr lang="en-GB" sz="1200" i="1" baseline="-25000" dirty="0" err="1"/>
              <a:t>B</a:t>
            </a:r>
            <a:r>
              <a:rPr lang="en-GB" sz="1200" i="1" baseline="-25000" dirty="0"/>
              <a:t> </a:t>
            </a:r>
            <a:r>
              <a:rPr lang="en-GB" sz="1200" dirty="0">
                <a:sym typeface="Symbol" panose="05050102010706020507" pitchFamily="18" charset="2"/>
              </a:rPr>
              <a:t></a:t>
            </a:r>
            <a:r>
              <a:rPr lang="en-GB" sz="1200" dirty="0"/>
              <a:t> [-</a:t>
            </a:r>
            <a:r>
              <a:rPr lang="en-GB" sz="1200" dirty="0" smtClean="0"/>
              <a:t>0.001, 0.001]</a:t>
            </a:r>
            <a:endParaRPr lang="en-GB" sz="1200" dirty="0"/>
          </a:p>
          <a:p>
            <a:pPr algn="l">
              <a:spcBef>
                <a:spcPts val="0"/>
              </a:spcBef>
              <a:spcAft>
                <a:spcPts val="600"/>
              </a:spcAft>
            </a:pPr>
            <a:endParaRPr lang="en-GB" sz="1200" dirty="0"/>
          </a:p>
          <a:p>
            <a:pPr algn="l">
              <a:spcBef>
                <a:spcPts val="0"/>
              </a:spcBef>
              <a:spcAft>
                <a:spcPts val="600"/>
              </a:spcAft>
            </a:pPr>
            <a:r>
              <a:rPr lang="en-GB" sz="1200" dirty="0" smtClean="0"/>
              <a:t>A numerical example (assuming simple linear characteristic of the pick-up):</a:t>
            </a:r>
          </a:p>
          <a:p>
            <a:pPr marL="152400" indent="-152400" algn="l">
              <a:spcBef>
                <a:spcPts val="0"/>
              </a:spcBef>
              <a:spcAft>
                <a:spcPts val="600"/>
              </a:spcAft>
              <a:buFont typeface="Wingdings" pitchFamily="2" charset="2"/>
              <a:buChar char="§"/>
            </a:pPr>
            <a:r>
              <a:rPr lang="en-GB" sz="1200" dirty="0"/>
              <a:t>Perfect amplifiers </a:t>
            </a:r>
            <a:r>
              <a:rPr lang="en-GB" sz="1200" dirty="0" smtClean="0"/>
              <a:t>(</a:t>
            </a:r>
            <a:r>
              <a:rPr lang="en-GB" sz="1200" i="1" dirty="0" err="1" smtClean="0"/>
              <a:t>g</a:t>
            </a:r>
            <a:r>
              <a:rPr lang="en-GB" sz="1200" i="1" baseline="-25000" dirty="0" err="1" smtClean="0"/>
              <a:t>A</a:t>
            </a:r>
            <a:r>
              <a:rPr lang="en-GB" sz="1200" dirty="0" smtClean="0"/>
              <a:t> </a:t>
            </a:r>
            <a:r>
              <a:rPr lang="en-GB" sz="1200" dirty="0"/>
              <a:t>= </a:t>
            </a:r>
            <a:r>
              <a:rPr lang="en-GB" sz="1200" i="1" dirty="0" err="1"/>
              <a:t>g</a:t>
            </a:r>
            <a:r>
              <a:rPr lang="en-GB" sz="1200" i="1" baseline="-25000" dirty="0" err="1"/>
              <a:t>B</a:t>
            </a:r>
            <a:r>
              <a:rPr lang="en-GB" sz="1200" i="1" baseline="-25000" dirty="0"/>
              <a:t> </a:t>
            </a:r>
            <a:r>
              <a:rPr lang="en-GB" sz="1200" dirty="0"/>
              <a:t>= 1 and </a:t>
            </a:r>
            <a:r>
              <a:rPr lang="en-GB" sz="1200" i="1" dirty="0" err="1"/>
              <a:t>o</a:t>
            </a:r>
            <a:r>
              <a:rPr lang="en-GB" sz="1200" i="1" baseline="-25000" dirty="0" err="1"/>
              <a:t>A</a:t>
            </a:r>
            <a:r>
              <a:rPr lang="en-GB" sz="1200" dirty="0"/>
              <a:t> = </a:t>
            </a:r>
            <a:r>
              <a:rPr lang="en-GB" sz="1200" dirty="0" err="1"/>
              <a:t>o</a:t>
            </a:r>
            <a:r>
              <a:rPr lang="en-GB" sz="1200" i="1" baseline="-25000" dirty="0" err="1"/>
              <a:t>B</a:t>
            </a:r>
            <a:r>
              <a:rPr lang="en-GB" sz="1200" i="1" baseline="-25000" dirty="0"/>
              <a:t> </a:t>
            </a:r>
            <a:r>
              <a:rPr lang="en-GB" sz="1200" dirty="0"/>
              <a:t>= </a:t>
            </a:r>
            <a:r>
              <a:rPr lang="en-GB" sz="1200" dirty="0" smtClean="0"/>
              <a:t>0):</a:t>
            </a:r>
            <a:br>
              <a:rPr lang="en-GB" sz="1200" dirty="0" smtClean="0"/>
            </a:br>
            <a:r>
              <a:rPr lang="en-GB" sz="1200" dirty="0" smtClean="0"/>
              <a:t>for </a:t>
            </a:r>
            <a:r>
              <a:rPr lang="en-GB" sz="1200" i="1" dirty="0" smtClean="0"/>
              <a:t>l</a:t>
            </a:r>
            <a:r>
              <a:rPr lang="en-GB" sz="1200" i="1" baseline="-25000" dirty="0" smtClean="0"/>
              <a:t> </a:t>
            </a:r>
            <a:r>
              <a:rPr lang="en-GB" sz="1200" dirty="0" smtClean="0"/>
              <a:t>=</a:t>
            </a:r>
            <a:r>
              <a:rPr lang="en-GB" sz="1200" i="1" baseline="-25000" dirty="0"/>
              <a:t> </a:t>
            </a:r>
            <a:r>
              <a:rPr lang="en-GB" sz="1200" dirty="0" smtClean="0"/>
              <a:t>0.5, </a:t>
            </a:r>
            <a:r>
              <a:rPr lang="en-GB" sz="1200" i="1" dirty="0" smtClean="0"/>
              <a:t>r</a:t>
            </a:r>
            <a:r>
              <a:rPr lang="en-GB" sz="1200" i="1" baseline="-25000" dirty="0"/>
              <a:t> </a:t>
            </a:r>
            <a:r>
              <a:rPr lang="en-GB" sz="1200" dirty="0" smtClean="0"/>
              <a:t>=</a:t>
            </a:r>
            <a:r>
              <a:rPr lang="en-GB" sz="1200" i="1" baseline="-25000" dirty="0"/>
              <a:t> </a:t>
            </a:r>
            <a:r>
              <a:rPr lang="en-GB" sz="1200" dirty="0" smtClean="0"/>
              <a:t>1, </a:t>
            </a:r>
            <a:r>
              <a:rPr lang="en-GB" sz="1200" i="1" dirty="0" smtClean="0"/>
              <a:t>p</a:t>
            </a:r>
            <a:r>
              <a:rPr lang="en-GB" sz="1200" i="1" baseline="-25000" dirty="0" smtClean="0"/>
              <a:t>H</a:t>
            </a:r>
            <a:r>
              <a:rPr lang="en-GB" sz="1200" dirty="0" smtClean="0"/>
              <a:t> = 0.3333 and </a:t>
            </a:r>
            <a:r>
              <a:rPr lang="en-GB" sz="1200" i="1" dirty="0" smtClean="0"/>
              <a:t>P</a:t>
            </a:r>
            <a:r>
              <a:rPr lang="en-GB" sz="1200" i="1" baseline="-25000" dirty="0" smtClean="0"/>
              <a:t>H </a:t>
            </a:r>
            <a:r>
              <a:rPr lang="en-GB" sz="1200" dirty="0" smtClean="0"/>
              <a:t>= 5.083 mm for </a:t>
            </a:r>
            <a:br>
              <a:rPr lang="en-GB" sz="1200" dirty="0" smtClean="0"/>
            </a:br>
            <a:r>
              <a:rPr lang="en-GB" sz="1200" dirty="0" smtClean="0"/>
              <a:t>Q1 BPM with </a:t>
            </a:r>
            <a:r>
              <a:rPr lang="en-GB" sz="1200" i="1" dirty="0" smtClean="0"/>
              <a:t>d</a:t>
            </a:r>
            <a:r>
              <a:rPr lang="en-GB" sz="1200" dirty="0" smtClean="0"/>
              <a:t> </a:t>
            </a:r>
            <a:r>
              <a:rPr lang="en-GB" sz="1200" dirty="0"/>
              <a:t>= 61 </a:t>
            </a:r>
            <a:r>
              <a:rPr lang="en-GB" sz="1200" dirty="0" smtClean="0"/>
              <a:t>mm.</a:t>
            </a:r>
          </a:p>
          <a:p>
            <a:pPr marL="152400" indent="-152400" algn="l">
              <a:spcBef>
                <a:spcPts val="0"/>
              </a:spcBef>
              <a:spcAft>
                <a:spcPts val="600"/>
              </a:spcAft>
              <a:buFont typeface="Wingdings" pitchFamily="2" charset="2"/>
              <a:buChar char="§"/>
            </a:pPr>
            <a:r>
              <a:rPr lang="en-GB" sz="1200" dirty="0" smtClean="0"/>
              <a:t>Assume amplifiers with </a:t>
            </a:r>
            <a:r>
              <a:rPr lang="en-GB" sz="1200" i="1" dirty="0" err="1" smtClean="0"/>
              <a:t>g</a:t>
            </a:r>
            <a:r>
              <a:rPr lang="en-GB" sz="1200" i="1" baseline="-25000" dirty="0" err="1" smtClean="0"/>
              <a:t>A</a:t>
            </a:r>
            <a:r>
              <a:rPr lang="en-GB" sz="1200" dirty="0" smtClean="0"/>
              <a:t> = </a:t>
            </a:r>
            <a:r>
              <a:rPr lang="en-GB" sz="1200" i="1" dirty="0" err="1" smtClean="0"/>
              <a:t>g</a:t>
            </a:r>
            <a:r>
              <a:rPr lang="en-GB" sz="1200" i="1" baseline="-25000" dirty="0" err="1" smtClean="0"/>
              <a:t>B</a:t>
            </a:r>
            <a:r>
              <a:rPr lang="en-GB" sz="1200" i="1" baseline="-25000" dirty="0" smtClean="0"/>
              <a:t> </a:t>
            </a:r>
            <a:r>
              <a:rPr lang="en-GB" sz="1200" dirty="0" smtClean="0"/>
              <a:t>= 1.05 and </a:t>
            </a:r>
            <a:r>
              <a:rPr lang="en-GB" sz="1200" i="1" dirty="0" err="1" smtClean="0"/>
              <a:t>o</a:t>
            </a:r>
            <a:r>
              <a:rPr lang="en-GB" sz="1200" i="1" baseline="-25000" dirty="0" err="1" smtClean="0"/>
              <a:t>A</a:t>
            </a:r>
            <a:r>
              <a:rPr lang="en-GB" sz="1200" dirty="0" smtClean="0"/>
              <a:t> </a:t>
            </a:r>
            <a:r>
              <a:rPr lang="en-GB" sz="1200" dirty="0"/>
              <a:t>= </a:t>
            </a:r>
            <a:r>
              <a:rPr lang="en-GB" sz="1200" dirty="0" err="1" smtClean="0"/>
              <a:t>o</a:t>
            </a:r>
            <a:r>
              <a:rPr lang="en-GB" sz="1200" i="1" baseline="-25000" dirty="0" err="1" smtClean="0"/>
              <a:t>B</a:t>
            </a:r>
            <a:r>
              <a:rPr lang="en-GB" sz="1200" i="1" baseline="-25000" dirty="0" smtClean="0"/>
              <a:t> </a:t>
            </a:r>
            <a:r>
              <a:rPr lang="en-GB" sz="1200" dirty="0"/>
              <a:t>= </a:t>
            </a:r>
            <a:r>
              <a:rPr lang="en-GB" sz="1200" dirty="0" smtClean="0"/>
              <a:t>0.001:</a:t>
            </a:r>
            <a:br>
              <a:rPr lang="en-GB" sz="1200" dirty="0" smtClean="0"/>
            </a:br>
            <a:r>
              <a:rPr lang="en-GB" sz="1200" i="1" dirty="0" smtClean="0"/>
              <a:t>p</a:t>
            </a:r>
            <a:r>
              <a:rPr lang="en-GB" sz="1200" i="1" baseline="-25000" dirty="0" smtClean="0"/>
              <a:t>H</a:t>
            </a:r>
            <a:r>
              <a:rPr lang="en-GB" sz="1200" dirty="0" smtClean="0"/>
              <a:t> = 0.3329 and </a:t>
            </a:r>
            <a:r>
              <a:rPr lang="en-GB" sz="1200" i="1" dirty="0" smtClean="0"/>
              <a:t>P</a:t>
            </a:r>
            <a:r>
              <a:rPr lang="en-GB" sz="1200" i="1" baseline="-25000" dirty="0" smtClean="0"/>
              <a:t>H </a:t>
            </a:r>
            <a:r>
              <a:rPr lang="en-GB" sz="1200" dirty="0" smtClean="0"/>
              <a:t>= 4.927 mm, resulting in an error of 6 </a:t>
            </a:r>
            <a:r>
              <a:rPr lang="el-GR" sz="1200" dirty="0" smtClean="0"/>
              <a:t>μ</a:t>
            </a:r>
            <a:r>
              <a:rPr lang="en-GB" sz="1200" dirty="0" smtClean="0"/>
              <a:t>m</a:t>
            </a:r>
          </a:p>
        </p:txBody>
      </p:sp>
    </p:spTree>
    <p:extLst>
      <p:ext uri="{BB962C8B-B14F-4D97-AF65-F5344CB8AC3E}">
        <p14:creationId xmlns:p14="http://schemas.microsoft.com/office/powerpoint/2010/main" val="2340939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grpId="0" nodeType="click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wipe(up)">
                                      <p:cBhvr>
                                        <p:cTn id="27" dur="10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12</a:t>
            </a:fld>
            <a:endParaRPr lang="en-GB" dirty="0"/>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Orbit auto-calibration dealing with drifts</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0212" y="695108"/>
            <a:ext cx="7913129" cy="5693935"/>
          </a:xfrm>
          <a:prstGeom prst="rect">
            <a:avLst/>
          </a:prstGeom>
        </p:spPr>
      </p:pic>
    </p:spTree>
    <p:extLst>
      <p:ext uri="{BB962C8B-B14F-4D97-AF65-F5344CB8AC3E}">
        <p14:creationId xmlns:p14="http://schemas.microsoft.com/office/powerpoint/2010/main" val="1708446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13</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Orbit auto-calibration dealing with noise</a:t>
            </a:r>
            <a:endParaRPr lang="en-GB" dirty="0"/>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384828" y="630396"/>
            <a:ext cx="7890810" cy="5811520"/>
          </a:xfrm>
          <a:prstGeom prst="rect">
            <a:avLst/>
          </a:prstGeom>
          <a:noFill/>
          <a:ln>
            <a:noFill/>
          </a:ln>
        </p:spPr>
      </p:pic>
    </p:spTree>
    <p:extLst>
      <p:ext uri="{BB962C8B-B14F-4D97-AF65-F5344CB8AC3E}">
        <p14:creationId xmlns:p14="http://schemas.microsoft.com/office/powerpoint/2010/main" val="52755517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14</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Thermal sensitivity</a:t>
            </a:r>
            <a:endParaRPr lang="en-GB" dirty="0"/>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84385" y="539753"/>
            <a:ext cx="6061967" cy="4387861"/>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t="34202" b="25631"/>
          <a:stretch/>
        </p:blipFill>
        <p:spPr>
          <a:xfrm>
            <a:off x="2256556" y="5063823"/>
            <a:ext cx="4916480" cy="1481117"/>
          </a:xfrm>
          <a:prstGeom prst="rect">
            <a:avLst/>
          </a:prstGeom>
        </p:spPr>
      </p:pic>
    </p:spTree>
    <p:extLst>
      <p:ext uri="{BB962C8B-B14F-4D97-AF65-F5344CB8AC3E}">
        <p14:creationId xmlns:p14="http://schemas.microsoft.com/office/powerpoint/2010/main" val="29698067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15</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Stability with LHC beam and collimator BPMs</a:t>
            </a:r>
            <a:endParaRPr lang="en-GB" dirty="0"/>
          </a:p>
        </p:txBody>
      </p:sp>
      <p:pic>
        <p:nvPicPr>
          <p:cNvPr id="4" name="Picture 3"/>
          <p:cNvPicPr>
            <a:picLocks noChangeAspect="1"/>
          </p:cNvPicPr>
          <p:nvPr/>
        </p:nvPicPr>
        <p:blipFill>
          <a:blip r:embed="rId2"/>
          <a:stretch>
            <a:fillRect/>
          </a:stretch>
        </p:blipFill>
        <p:spPr>
          <a:xfrm>
            <a:off x="314515" y="702245"/>
            <a:ext cx="8514969" cy="5795010"/>
          </a:xfrm>
          <a:prstGeom prst="rect">
            <a:avLst/>
          </a:prstGeom>
        </p:spPr>
      </p:pic>
    </p:spTree>
    <p:extLst>
      <p:ext uri="{BB962C8B-B14F-4D97-AF65-F5344CB8AC3E}">
        <p14:creationId xmlns:p14="http://schemas.microsoft.com/office/powerpoint/2010/main" val="32110091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16</a:t>
            </a:fld>
            <a:endParaRPr lang="en-GB" dirty="0"/>
          </a:p>
        </p:txBody>
      </p:sp>
      <p:sp>
        <p:nvSpPr>
          <p:cNvPr id="5"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Stability at LHC P8 and the detector linearity correction</a:t>
            </a:r>
            <a:endParaRPr lang="en-GB"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679065" y="587365"/>
            <a:ext cx="4041656" cy="2833122"/>
          </a:xfrm>
          <a:prstGeom prst="rect">
            <a:avLst/>
          </a:prstGeo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48847" y="3611027"/>
            <a:ext cx="3942596" cy="2882652"/>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70640" y="587365"/>
            <a:ext cx="3920803" cy="2882652"/>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778125" y="3614177"/>
            <a:ext cx="3942596" cy="2882652"/>
          </a:xfrm>
          <a:prstGeom prst="rect">
            <a:avLst/>
          </a:prstGeom>
        </p:spPr>
      </p:pic>
    </p:spTree>
    <p:extLst>
      <p:ext uri="{BB962C8B-B14F-4D97-AF65-F5344CB8AC3E}">
        <p14:creationId xmlns:p14="http://schemas.microsoft.com/office/powerpoint/2010/main" val="439019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17</a:t>
            </a:fld>
            <a:endParaRPr lang="en-GB" dirty="0"/>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Stability with (almost) constant intensity</a:t>
            </a:r>
            <a:endParaRPr lang="en-GB" dirty="0"/>
          </a:p>
        </p:txBody>
      </p:sp>
      <p:pic>
        <p:nvPicPr>
          <p:cNvPr id="6" name="Picture 5"/>
          <p:cNvPicPr>
            <a:picLocks noChangeAspect="1"/>
          </p:cNvPicPr>
          <p:nvPr/>
        </p:nvPicPr>
        <p:blipFill>
          <a:blip r:embed="rId2"/>
          <a:stretch>
            <a:fillRect/>
          </a:stretch>
        </p:blipFill>
        <p:spPr>
          <a:xfrm>
            <a:off x="501070" y="548625"/>
            <a:ext cx="7887898" cy="5795010"/>
          </a:xfrm>
          <a:prstGeom prst="rect">
            <a:avLst/>
          </a:prstGeom>
        </p:spPr>
      </p:pic>
    </p:spTree>
    <p:extLst>
      <p:ext uri="{BB962C8B-B14F-4D97-AF65-F5344CB8AC3E}">
        <p14:creationId xmlns:p14="http://schemas.microsoft.com/office/powerpoint/2010/main" val="1106843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18</a:t>
            </a:fld>
            <a:endParaRPr lang="en-GB" dirty="0"/>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a:t>B</a:t>
            </a:r>
            <a:r>
              <a:rPr lang="en-GB" dirty="0" smtClean="0"/>
              <a:t>eam orbit stability and noise</a:t>
            </a:r>
            <a:endParaRPr lang="en-GB" dirty="0"/>
          </a:p>
        </p:txBody>
      </p:sp>
      <p:pic>
        <p:nvPicPr>
          <p:cNvPr id="6" name="Picture 5"/>
          <p:cNvPicPr>
            <a:picLocks noChangeAspect="1"/>
          </p:cNvPicPr>
          <p:nvPr/>
        </p:nvPicPr>
        <p:blipFill>
          <a:blip r:embed="rId2"/>
          <a:stretch>
            <a:fillRect/>
          </a:stretch>
        </p:blipFill>
        <p:spPr>
          <a:xfrm>
            <a:off x="485069" y="548625"/>
            <a:ext cx="7986909" cy="5795010"/>
          </a:xfrm>
          <a:prstGeom prst="rect">
            <a:avLst/>
          </a:prstGeom>
        </p:spPr>
      </p:pic>
    </p:spTree>
    <p:extLst>
      <p:ext uri="{BB962C8B-B14F-4D97-AF65-F5344CB8AC3E}">
        <p14:creationId xmlns:p14="http://schemas.microsoft.com/office/powerpoint/2010/main" val="9208193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19</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An example from the LHC logbook: beams separation in IP8</a:t>
            </a:r>
            <a:endParaRPr lang="en-GB" dirty="0"/>
          </a:p>
        </p:txBody>
      </p:sp>
      <p:grpSp>
        <p:nvGrpSpPr>
          <p:cNvPr id="5" name="Group 4"/>
          <p:cNvGrpSpPr/>
          <p:nvPr/>
        </p:nvGrpSpPr>
        <p:grpSpPr>
          <a:xfrm>
            <a:off x="270640" y="625435"/>
            <a:ext cx="8531744" cy="4992650"/>
            <a:chOff x="270640" y="625435"/>
            <a:chExt cx="8531744" cy="499265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640" y="625435"/>
              <a:ext cx="8531744" cy="4992650"/>
            </a:xfrm>
            <a:prstGeom prst="rect">
              <a:avLst/>
            </a:prstGeom>
          </p:spPr>
        </p:pic>
        <p:sp>
          <p:nvSpPr>
            <p:cNvPr id="7" name="Rectangle 4"/>
            <p:cNvSpPr>
              <a:spLocks noChangeArrowheads="1"/>
            </p:cNvSpPr>
            <p:nvPr/>
          </p:nvSpPr>
          <p:spPr bwMode="auto">
            <a:xfrm>
              <a:off x="5224885" y="625435"/>
              <a:ext cx="1689820" cy="2304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r">
                <a:spcBef>
                  <a:spcPts val="0"/>
                </a:spcBef>
                <a:spcAft>
                  <a:spcPts val="600"/>
                </a:spcAft>
              </a:pPr>
              <a:r>
                <a:rPr lang="en-GB" sz="800" dirty="0" smtClean="0"/>
                <a:t>Time stamp: 8:58:48 25/04/18</a:t>
              </a:r>
            </a:p>
          </p:txBody>
        </p:sp>
      </p:grpSp>
      <p:sp>
        <p:nvSpPr>
          <p:cNvPr id="8" name="Rectangle 4"/>
          <p:cNvSpPr>
            <a:spLocks noChangeArrowheads="1"/>
          </p:cNvSpPr>
          <p:nvPr/>
        </p:nvSpPr>
        <p:spPr bwMode="auto">
          <a:xfrm>
            <a:off x="347450" y="5843240"/>
            <a:ext cx="8454934" cy="65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0"/>
              </a:spcBef>
              <a:spcAft>
                <a:spcPts val="600"/>
              </a:spcAft>
              <a:buFont typeface="Wingdings" pitchFamily="2" charset="2"/>
              <a:buChar char="§"/>
            </a:pPr>
            <a:r>
              <a:rPr lang="en-GB" sz="1200" dirty="0" smtClean="0"/>
              <a:t>Beam 1 to beam 2 separation in the interaction point (IP) is calculated using beam positions from the left and right BPMs closest to the experiment, interpolated to the IP</a:t>
            </a:r>
          </a:p>
          <a:p>
            <a:pPr marL="152400" indent="-152400" algn="l">
              <a:spcBef>
                <a:spcPts val="0"/>
              </a:spcBef>
              <a:spcAft>
                <a:spcPts val="600"/>
              </a:spcAft>
              <a:buFont typeface="Wingdings" pitchFamily="2" charset="2"/>
              <a:buChar char="§"/>
            </a:pPr>
            <a:r>
              <a:rPr lang="en-GB" sz="1200" dirty="0" smtClean="0"/>
              <a:t>Please note that each separation on the plot is calculated upon readings from 4 BPMs.</a:t>
            </a:r>
            <a:endParaRPr lang="en-GB" sz="1200" dirty="0"/>
          </a:p>
          <a:p>
            <a:pPr marL="152400" indent="-152400" algn="l">
              <a:spcBef>
                <a:spcPts val="0"/>
              </a:spcBef>
              <a:spcAft>
                <a:spcPts val="600"/>
              </a:spcAft>
              <a:buFont typeface="Wingdings" pitchFamily="2" charset="2"/>
              <a:buChar char="§"/>
            </a:pPr>
            <a:endParaRPr lang="en-GB" sz="1200" dirty="0"/>
          </a:p>
        </p:txBody>
      </p:sp>
    </p:spTree>
    <p:extLst>
      <p:ext uri="{BB962C8B-B14F-4D97-AF65-F5344CB8AC3E}">
        <p14:creationId xmlns:p14="http://schemas.microsoft.com/office/powerpoint/2010/main" val="159513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2</a:t>
            </a:fld>
            <a:endParaRPr lang="en-GB" dirty="0"/>
          </a:p>
        </p:txBody>
      </p:sp>
      <p:sp>
        <p:nvSpPr>
          <p:cNvPr id="11"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Why diodes for orbit measurements ?</a:t>
            </a:r>
            <a:endParaRPr lang="en-GB" dirty="0"/>
          </a:p>
        </p:txBody>
      </p:sp>
      <p:pic>
        <p:nvPicPr>
          <p:cNvPr id="13" name="Picture 12"/>
          <p:cNvPicPr>
            <a:picLocks noChangeAspect="1"/>
          </p:cNvPicPr>
          <p:nvPr/>
        </p:nvPicPr>
        <p:blipFill rotWithShape="1">
          <a:blip r:embed="rId2" cstate="print">
            <a:extLst>
              <a:ext uri="{28A0092B-C50C-407E-A947-70E740481C1C}">
                <a14:useLocalDpi xmlns:a14="http://schemas.microsoft.com/office/drawing/2010/main" val="0"/>
              </a:ext>
            </a:extLst>
          </a:blip>
          <a:srcRect t="21688" b="21149"/>
          <a:stretch/>
        </p:blipFill>
        <p:spPr>
          <a:xfrm>
            <a:off x="3995926" y="608107"/>
            <a:ext cx="4420210" cy="1894828"/>
          </a:xfrm>
          <a:prstGeom prst="rect">
            <a:avLst/>
          </a:prstGeom>
        </p:spPr>
      </p:pic>
      <p:sp>
        <p:nvSpPr>
          <p:cNvPr id="7" name="Rectangle 4"/>
          <p:cNvSpPr>
            <a:spLocks noChangeArrowheads="1"/>
          </p:cNvSpPr>
          <p:nvPr/>
        </p:nvSpPr>
        <p:spPr bwMode="auto">
          <a:xfrm>
            <a:off x="155425" y="932675"/>
            <a:ext cx="3264425" cy="32260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ct val="10000"/>
              </a:spcBef>
              <a:spcAft>
                <a:spcPct val="10000"/>
              </a:spcAft>
              <a:buFont typeface="Wingdings" pitchFamily="2" charset="2"/>
              <a:buChar char="§"/>
            </a:pPr>
            <a:r>
              <a:rPr lang="en-GB" sz="1400" dirty="0" smtClean="0"/>
              <a:t>With diode detectors short beam pulses are converted to slowly varying DC voltages</a:t>
            </a:r>
          </a:p>
          <a:p>
            <a:pPr marL="152400" indent="-152400" algn="l">
              <a:spcBef>
                <a:spcPct val="10000"/>
              </a:spcBef>
              <a:spcAft>
                <a:spcPct val="10000"/>
              </a:spcAft>
              <a:buFont typeface="Wingdings" pitchFamily="2" charset="2"/>
              <a:buChar char="§"/>
            </a:pPr>
            <a:endParaRPr lang="en-GB" sz="1400" dirty="0" smtClean="0"/>
          </a:p>
          <a:p>
            <a:pPr marL="152400" indent="-152400" algn="l">
              <a:spcBef>
                <a:spcPct val="10000"/>
              </a:spcBef>
              <a:spcAft>
                <a:spcPct val="10000"/>
              </a:spcAft>
              <a:buFont typeface="Wingdings" pitchFamily="2" charset="2"/>
              <a:buChar char="§"/>
            </a:pPr>
            <a:r>
              <a:rPr lang="en-GB" sz="1400" dirty="0" smtClean="0"/>
              <a:t>DC voltages can be measured with high resolution ADCs, resulting in large resolution of orbit measurements</a:t>
            </a:r>
          </a:p>
          <a:p>
            <a:pPr marL="152400" indent="-152400" algn="l">
              <a:spcBef>
                <a:spcPct val="10000"/>
              </a:spcBef>
              <a:spcAft>
                <a:spcPct val="10000"/>
              </a:spcAft>
              <a:buFont typeface="Wingdings" pitchFamily="2" charset="2"/>
              <a:buChar char="§"/>
            </a:pPr>
            <a:endParaRPr lang="en-GB" sz="1400" dirty="0"/>
          </a:p>
          <a:p>
            <a:pPr marL="152400" indent="-152400" algn="l">
              <a:spcBef>
                <a:spcPct val="10000"/>
              </a:spcBef>
              <a:spcAft>
                <a:spcPct val="10000"/>
              </a:spcAft>
              <a:buFont typeface="Wingdings" pitchFamily="2" charset="2"/>
              <a:buChar char="§"/>
            </a:pPr>
            <a:r>
              <a:rPr lang="en-GB" sz="1400" dirty="0" smtClean="0"/>
              <a:t>Very good long term stability</a:t>
            </a:r>
            <a:endParaRPr lang="en-GB" sz="1400" baseline="30000" dirty="0" smtClean="0"/>
          </a:p>
          <a:p>
            <a:pPr marL="152400" indent="-152400" algn="l">
              <a:spcBef>
                <a:spcPct val="10000"/>
              </a:spcBef>
              <a:spcAft>
                <a:spcPct val="10000"/>
              </a:spcAft>
              <a:buFont typeface="Wingdings" pitchFamily="2" charset="2"/>
              <a:buChar char="§"/>
            </a:pPr>
            <a:endParaRPr lang="en-GB" sz="1400" dirty="0"/>
          </a:p>
          <a:p>
            <a:pPr marL="152400" indent="-152400" algn="l">
              <a:spcBef>
                <a:spcPct val="10000"/>
              </a:spcBef>
              <a:spcAft>
                <a:spcPct val="10000"/>
              </a:spcAft>
              <a:buFont typeface="Wingdings" pitchFamily="2" charset="2"/>
              <a:buChar char="§"/>
            </a:pPr>
            <a:r>
              <a:rPr lang="en-GB" sz="1400" dirty="0" smtClean="0"/>
              <a:t>With large detector time constants the output signal changes little with the number of circulating bunches</a:t>
            </a:r>
            <a:br>
              <a:rPr lang="en-GB" sz="1400" dirty="0" smtClean="0"/>
            </a:br>
            <a:r>
              <a:rPr lang="en-GB" sz="1400" dirty="0" smtClean="0"/>
              <a:t>(LHC: 1 .. 2600) </a:t>
            </a:r>
          </a:p>
          <a:p>
            <a:pPr algn="l">
              <a:spcBef>
                <a:spcPct val="10000"/>
              </a:spcBef>
              <a:spcAft>
                <a:spcPct val="10000"/>
              </a:spcAft>
            </a:pPr>
            <a:endParaRPr lang="en-GB" sz="1400" dirty="0" smtClean="0"/>
          </a:p>
          <a:p>
            <a:pPr marL="152400" indent="-152400" algn="l">
              <a:spcBef>
                <a:spcPct val="10000"/>
              </a:spcBef>
              <a:spcAft>
                <a:spcPct val="10000"/>
              </a:spcAft>
              <a:buFont typeface="Wingdings" pitchFamily="2" charset="2"/>
              <a:buChar char="§"/>
            </a:pPr>
            <a:r>
              <a:rPr lang="en-GB" sz="1400" dirty="0" smtClean="0"/>
              <a:t>Simplicity and robustness</a:t>
            </a:r>
          </a:p>
          <a:p>
            <a:pPr marL="152400" indent="-152400" algn="l">
              <a:spcBef>
                <a:spcPct val="10000"/>
              </a:spcBef>
              <a:spcAft>
                <a:spcPct val="10000"/>
              </a:spcAft>
              <a:buFont typeface="Wingdings" pitchFamily="2" charset="2"/>
              <a:buChar char="§"/>
            </a:pPr>
            <a:endParaRPr lang="en-GB" sz="1400" dirty="0" smtClean="0"/>
          </a:p>
          <a:p>
            <a:pPr marL="152400" indent="-152400" algn="l">
              <a:spcBef>
                <a:spcPct val="10000"/>
              </a:spcBef>
              <a:spcAft>
                <a:spcPct val="10000"/>
              </a:spcAft>
              <a:buFont typeface="Wingdings" pitchFamily="2" charset="2"/>
              <a:buChar char="§"/>
            </a:pPr>
            <a:endParaRPr lang="en-GB" sz="1400" dirty="0" smtClean="0"/>
          </a:p>
          <a:p>
            <a:pPr marL="152400" indent="-152400" algn="l">
              <a:spcBef>
                <a:spcPct val="10000"/>
              </a:spcBef>
              <a:spcAft>
                <a:spcPct val="10000"/>
              </a:spcAft>
              <a:buFont typeface="Wingdings" pitchFamily="2" charset="2"/>
              <a:buChar char="§"/>
            </a:pPr>
            <a:endParaRPr lang="en-GB" sz="1400" dirty="0" smtClean="0"/>
          </a:p>
          <a:p>
            <a:pPr marL="152400" indent="-152400" algn="l">
              <a:spcBef>
                <a:spcPct val="10000"/>
              </a:spcBef>
              <a:spcAft>
                <a:spcPct val="10000"/>
              </a:spcAft>
              <a:buFont typeface="Wingdings" pitchFamily="2" charset="2"/>
              <a:buChar char="§"/>
            </a:pPr>
            <a:r>
              <a:rPr lang="en-GB" sz="1400" dirty="0" smtClean="0"/>
              <a:t>The most important limitation:</a:t>
            </a:r>
            <a:br>
              <a:rPr lang="en-GB" sz="1400" dirty="0" smtClean="0"/>
            </a:br>
            <a:r>
              <a:rPr lang="en-GB" sz="1400" dirty="0" smtClean="0"/>
              <a:t>slow</a:t>
            </a:r>
          </a:p>
          <a:p>
            <a:pPr algn="l">
              <a:spcBef>
                <a:spcPct val="10000"/>
              </a:spcBef>
              <a:spcAft>
                <a:spcPct val="10000"/>
              </a:spcAft>
            </a:pPr>
            <a:endParaRPr lang="en-GB" sz="600" dirty="0" smtClean="0"/>
          </a:p>
          <a:p>
            <a:pPr algn="l">
              <a:spcBef>
                <a:spcPct val="10000"/>
              </a:spcBef>
              <a:spcAft>
                <a:spcPct val="10000"/>
              </a:spcAft>
            </a:pPr>
            <a:endParaRPr lang="en-GB" sz="600"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496661" y="2819134"/>
            <a:ext cx="5418740" cy="3614977"/>
          </a:xfrm>
          <a:prstGeom prst="rect">
            <a:avLst/>
          </a:prstGeom>
        </p:spPr>
      </p:pic>
    </p:spTree>
    <p:extLst>
      <p:ext uri="{BB962C8B-B14F-4D97-AF65-F5344CB8AC3E}">
        <p14:creationId xmlns:p14="http://schemas.microsoft.com/office/powerpoint/2010/main" val="3108050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20</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Beam-beam orbit effects observed with DOROS</a:t>
            </a:r>
            <a:endParaRPr lang="en-GB" dirty="0"/>
          </a:p>
        </p:txBody>
      </p:sp>
      <p:sp>
        <p:nvSpPr>
          <p:cNvPr id="8" name="Rectangle 4"/>
          <p:cNvSpPr>
            <a:spLocks noChangeArrowheads="1"/>
          </p:cNvSpPr>
          <p:nvPr/>
        </p:nvSpPr>
        <p:spPr bwMode="auto">
          <a:xfrm>
            <a:off x="308066" y="6235155"/>
            <a:ext cx="8454934" cy="2688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l">
              <a:spcBef>
                <a:spcPts val="0"/>
              </a:spcBef>
              <a:spcAft>
                <a:spcPts val="600"/>
              </a:spcAft>
            </a:pPr>
            <a:r>
              <a:rPr lang="en-GB" sz="1100" dirty="0" smtClean="0"/>
              <a:t>Measurements first reported </a:t>
            </a:r>
            <a:r>
              <a:rPr lang="en-GB" sz="1100" dirty="0"/>
              <a:t>as </a:t>
            </a:r>
            <a:r>
              <a:rPr lang="en-GB" sz="1100" dirty="0" smtClean="0"/>
              <a:t>a DOROS non-linearity, later explained by beam-beam forces. Plots curtesy of M. Hostettler et al. </a:t>
            </a:r>
          </a:p>
          <a:p>
            <a:pPr algn="l">
              <a:spcBef>
                <a:spcPts val="0"/>
              </a:spcBef>
              <a:spcAft>
                <a:spcPts val="600"/>
              </a:spcAft>
            </a:pPr>
            <a:endParaRPr lang="en-GB" sz="1100" dirty="0" smtClean="0"/>
          </a:p>
        </p:txBody>
      </p:sp>
      <p:pic>
        <p:nvPicPr>
          <p:cNvPr id="16" name="Picture 1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2299" y="432514"/>
            <a:ext cx="4224550" cy="2438363"/>
          </a:xfrm>
          <a:prstGeom prst="rect">
            <a:avLst/>
          </a:prstGeom>
        </p:spPr>
      </p:pic>
      <p:pic>
        <p:nvPicPr>
          <p:cNvPr id="17" name="Picture 1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9203" y="412956"/>
            <a:ext cx="4210701" cy="2457921"/>
          </a:xfrm>
          <a:prstGeom prst="rect">
            <a:avLst/>
          </a:prstGeom>
        </p:spPr>
      </p:pic>
      <p:grpSp>
        <p:nvGrpSpPr>
          <p:cNvPr id="4" name="Group 3"/>
          <p:cNvGrpSpPr/>
          <p:nvPr/>
        </p:nvGrpSpPr>
        <p:grpSpPr>
          <a:xfrm>
            <a:off x="1805" y="2887466"/>
            <a:ext cx="9140390" cy="3191479"/>
            <a:chOff x="1805" y="2887466"/>
            <a:chExt cx="9140390" cy="3191479"/>
          </a:xfrm>
        </p:grpSpPr>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5" y="2887466"/>
              <a:ext cx="4401551" cy="3191479"/>
            </a:xfrm>
            <a:prstGeom prst="rect">
              <a:avLst/>
            </a:prstGeom>
          </p:spPr>
        </p:pic>
        <p:grpSp>
          <p:nvGrpSpPr>
            <p:cNvPr id="21" name="Group 20"/>
            <p:cNvGrpSpPr/>
            <p:nvPr/>
          </p:nvGrpSpPr>
          <p:grpSpPr>
            <a:xfrm>
              <a:off x="4706914" y="2940230"/>
              <a:ext cx="4435281" cy="3138715"/>
              <a:chOff x="4706914" y="2940230"/>
              <a:chExt cx="4435281" cy="3138715"/>
            </a:xfrm>
          </p:grpSpPr>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06914" y="2940230"/>
                <a:ext cx="4435281" cy="3138715"/>
              </a:xfrm>
              <a:prstGeom prst="rect">
                <a:avLst/>
              </a:prstGeom>
            </p:spPr>
          </p:pic>
          <p:sp>
            <p:nvSpPr>
              <p:cNvPr id="20" name="Rectangle 4"/>
              <p:cNvSpPr>
                <a:spLocks noChangeArrowheads="1"/>
              </p:cNvSpPr>
              <p:nvPr/>
            </p:nvSpPr>
            <p:spPr bwMode="auto">
              <a:xfrm>
                <a:off x="8109806" y="5502870"/>
                <a:ext cx="760288" cy="123111"/>
              </a:xfrm>
              <a:prstGeom prst="rect">
                <a:avLst/>
              </a:prstGeom>
              <a:solidFill>
                <a:schemeClr val="bg1"/>
              </a:solidFill>
              <a:ln>
                <a:noFill/>
              </a:ln>
              <a:effectLst/>
              <a:extLst/>
            </p:spPr>
            <p:txBody>
              <a:bodyPr wrap="square" lIns="0" tIns="0" rIns="0" bIns="0">
                <a:spAutoFit/>
              </a:bodyPr>
              <a:lstStyle/>
              <a:p>
                <a:pPr>
                  <a:spcBef>
                    <a:spcPts val="0"/>
                  </a:spcBef>
                  <a:spcAft>
                    <a:spcPts val="600"/>
                  </a:spcAft>
                </a:pPr>
                <a:r>
                  <a:rPr lang="en-GB" sz="800" dirty="0" smtClean="0">
                    <a:solidFill>
                      <a:schemeClr val="tx1">
                        <a:lumMod val="75000"/>
                        <a:lumOff val="25000"/>
                      </a:schemeClr>
                    </a:solidFill>
                  </a:rPr>
                  <a:t>[micrometres]</a:t>
                </a:r>
              </a:p>
            </p:txBody>
          </p:sp>
        </p:grpSp>
      </p:grpSp>
    </p:spTree>
    <p:extLst>
      <p:ext uri="{BB962C8B-B14F-4D97-AF65-F5344CB8AC3E}">
        <p14:creationId xmlns:p14="http://schemas.microsoft.com/office/powerpoint/2010/main" val="849758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21</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2 </a:t>
            </a:r>
            <a:r>
              <a:rPr lang="en-GB" dirty="0" err="1" smtClean="0"/>
              <a:t>Mturn</a:t>
            </a:r>
            <a:r>
              <a:rPr lang="en-GB" dirty="0" smtClean="0"/>
              <a:t> LHC orbit spectra at P1</a:t>
            </a:r>
            <a:endParaRPr lang="en-GB" dirty="0"/>
          </a:p>
        </p:txBody>
      </p:sp>
      <p:grpSp>
        <p:nvGrpSpPr>
          <p:cNvPr id="24" name="Group 23"/>
          <p:cNvGrpSpPr>
            <a:grpSpLocks noChangeAspect="1"/>
          </p:cNvGrpSpPr>
          <p:nvPr/>
        </p:nvGrpSpPr>
        <p:grpSpPr>
          <a:xfrm>
            <a:off x="309045" y="510220"/>
            <a:ext cx="8353645" cy="5890949"/>
            <a:chOff x="4842447" y="577345"/>
            <a:chExt cx="4062072" cy="2864553"/>
          </a:xfrm>
        </p:grpSpPr>
        <p:pic>
          <p:nvPicPr>
            <p:cNvPr id="25" name="Picture 2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42447" y="577345"/>
              <a:ext cx="4062072" cy="2864553"/>
            </a:xfrm>
            <a:prstGeom prst="rect">
              <a:avLst/>
            </a:prstGeom>
          </p:spPr>
        </p:pic>
        <p:sp>
          <p:nvSpPr>
            <p:cNvPr id="26" name="TextBox 25"/>
            <p:cNvSpPr txBox="1"/>
            <p:nvPr/>
          </p:nvSpPr>
          <p:spPr>
            <a:xfrm>
              <a:off x="7167042" y="894270"/>
              <a:ext cx="1667913" cy="360850"/>
            </a:xfrm>
            <a:prstGeom prst="rect">
              <a:avLst/>
            </a:prstGeom>
            <a:solidFill>
              <a:schemeClr val="bg1"/>
            </a:solidFill>
          </p:spPr>
          <p:txBody>
            <a:bodyPr wrap="square" lIns="180000" tIns="72000" rIns="180000" bIns="72000" rtlCol="0">
              <a:spAutoFit/>
            </a:bodyPr>
            <a:lstStyle/>
            <a:p>
              <a:pPr algn="l"/>
              <a:r>
                <a:rPr lang="en-GB" sz="700" dirty="0" smtClean="0">
                  <a:latin typeface="Times New Roman" panose="02020603050405020304" pitchFamily="18" charset="0"/>
                  <a:cs typeface="Times New Roman" panose="02020603050405020304" pitchFamily="18" charset="0"/>
                </a:rPr>
                <a:t>fill #7052, 13/08/18</a:t>
              </a:r>
            </a:p>
            <a:p>
              <a:pPr algn="l"/>
              <a:r>
                <a:rPr lang="en-GB" sz="700" dirty="0" smtClean="0">
                  <a:latin typeface="Times New Roman" panose="02020603050405020304" pitchFamily="18" charset="0"/>
                  <a:cs typeface="Times New Roman" panose="02020603050405020304" pitchFamily="18" charset="0"/>
                </a:rPr>
                <a:t>2 </a:t>
              </a:r>
              <a:r>
                <a:rPr lang="en-GB" sz="700" dirty="0" err="1" smtClean="0">
                  <a:latin typeface="Times New Roman" panose="02020603050405020304" pitchFamily="18" charset="0"/>
                  <a:cs typeface="Times New Roman" panose="02020603050405020304" pitchFamily="18" charset="0"/>
                </a:rPr>
                <a:t>Mturn</a:t>
              </a:r>
              <a:r>
                <a:rPr lang="en-GB" sz="700" dirty="0" smtClean="0">
                  <a:latin typeface="Times New Roman" panose="02020603050405020304" pitchFamily="18" charset="0"/>
                  <a:cs typeface="Times New Roman" panose="02020603050405020304" pitchFamily="18" charset="0"/>
                </a:rPr>
                <a:t> spectra, </a:t>
              </a:r>
              <a:r>
                <a:rPr lang="en-GB" sz="700" dirty="0" err="1" smtClean="0">
                  <a:latin typeface="Times New Roman" panose="02020603050405020304" pitchFamily="18" charset="0"/>
                  <a:cs typeface="Times New Roman" panose="02020603050405020304" pitchFamily="18" charset="0"/>
                </a:rPr>
                <a:t>Hanning</a:t>
              </a:r>
              <a:r>
                <a:rPr lang="en-GB" sz="700" dirty="0" smtClean="0">
                  <a:latin typeface="Times New Roman" panose="02020603050405020304" pitchFamily="18" charset="0"/>
                  <a:cs typeface="Times New Roman" panose="02020603050405020304" pitchFamily="18" charset="0"/>
                </a:rPr>
                <a:t> window</a:t>
              </a:r>
              <a:endParaRPr lang="en-GB" sz="700" dirty="0">
                <a:latin typeface="Times New Roman" panose="02020603050405020304" pitchFamily="18" charset="0"/>
                <a:cs typeface="Times New Roman" panose="02020603050405020304" pitchFamily="18" charset="0"/>
              </a:endParaRPr>
            </a:p>
          </p:txBody>
        </p:sp>
      </p:grpSp>
    </p:spTree>
    <p:extLst>
      <p:ext uri="{BB962C8B-B14F-4D97-AF65-F5344CB8AC3E}">
        <p14:creationId xmlns:p14="http://schemas.microsoft.com/office/powerpoint/2010/main" val="12933228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22</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b="0" dirty="0" smtClean="0"/>
              <a:t>DOR</a:t>
            </a:r>
            <a:r>
              <a:rPr lang="en-GB" dirty="0" smtClean="0"/>
              <a:t>OS – oscillation part</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91376" y="666155"/>
            <a:ext cx="6336825" cy="5819128"/>
          </a:xfrm>
          <a:prstGeom prst="rect">
            <a:avLst/>
          </a:prstGeom>
        </p:spPr>
      </p:pic>
      <p:sp>
        <p:nvSpPr>
          <p:cNvPr id="6" name="Rectangle 4"/>
          <p:cNvSpPr>
            <a:spLocks noChangeArrowheads="1"/>
          </p:cNvSpPr>
          <p:nvPr/>
        </p:nvSpPr>
        <p:spPr bwMode="auto">
          <a:xfrm>
            <a:off x="155425" y="740650"/>
            <a:ext cx="5415105" cy="1536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0"/>
              </a:spcBef>
              <a:spcAft>
                <a:spcPts val="600"/>
              </a:spcAft>
              <a:buFont typeface="Wingdings" pitchFamily="2" charset="2"/>
              <a:buChar char="§"/>
            </a:pPr>
            <a:r>
              <a:rPr lang="en-GB" sz="1300" dirty="0" smtClean="0"/>
              <a:t>Separate analogue processing optimised for beam oscillation signals</a:t>
            </a:r>
          </a:p>
          <a:p>
            <a:pPr marL="152400" indent="-152400" algn="l">
              <a:spcBef>
                <a:spcPts val="0"/>
              </a:spcBef>
              <a:spcAft>
                <a:spcPts val="600"/>
              </a:spcAft>
              <a:buFont typeface="Wingdings" pitchFamily="2" charset="2"/>
              <a:buChar char="§"/>
            </a:pPr>
            <a:r>
              <a:rPr lang="en-GB" sz="1300" dirty="0" smtClean="0"/>
              <a:t>Designed for betatron coupling and phase advance measurements</a:t>
            </a:r>
          </a:p>
          <a:p>
            <a:pPr marL="152400" indent="-152400" algn="l">
              <a:spcBef>
                <a:spcPts val="0"/>
              </a:spcBef>
              <a:spcAft>
                <a:spcPts val="600"/>
              </a:spcAft>
              <a:buFont typeface="Wingdings" pitchFamily="2" charset="2"/>
              <a:buChar char="§"/>
            </a:pPr>
            <a:r>
              <a:rPr lang="en-GB" sz="1300" dirty="0" smtClean="0"/>
              <a:t>Shares with the orbit a lot of the front-end resources</a:t>
            </a:r>
          </a:p>
          <a:p>
            <a:pPr marL="152400" indent="-152400" algn="l">
              <a:spcBef>
                <a:spcPts val="0"/>
              </a:spcBef>
              <a:spcAft>
                <a:spcPts val="600"/>
              </a:spcAft>
              <a:buFont typeface="Wingdings" pitchFamily="2" charset="2"/>
              <a:buChar char="§"/>
            </a:pPr>
            <a:r>
              <a:rPr lang="en-GB" sz="1300" dirty="0" smtClean="0"/>
              <a:t>Processing bandwidth is from about 0.05 to 0.5 </a:t>
            </a:r>
            <a:r>
              <a:rPr lang="en-GB" sz="1300" i="1" dirty="0" err="1" smtClean="0"/>
              <a:t>f</a:t>
            </a:r>
            <a:r>
              <a:rPr lang="en-GB" sz="1300" i="1" baseline="-25000" dirty="0" err="1" smtClean="0"/>
              <a:t>re</a:t>
            </a:r>
            <a:r>
              <a:rPr lang="en-GB" sz="1300" baseline="-25000" dirty="0" err="1" smtClean="0"/>
              <a:t>v</a:t>
            </a:r>
            <a:r>
              <a:rPr lang="en-GB" sz="1300" dirty="0" smtClean="0"/>
              <a:t> </a:t>
            </a:r>
          </a:p>
          <a:p>
            <a:pPr marL="152400" indent="-152400" algn="l">
              <a:spcBef>
                <a:spcPts val="0"/>
              </a:spcBef>
              <a:spcAft>
                <a:spcPts val="600"/>
              </a:spcAft>
              <a:buFont typeface="Wingdings" pitchFamily="2" charset="2"/>
              <a:buChar char="§"/>
            </a:pPr>
            <a:r>
              <a:rPr lang="en-GB" sz="1300" dirty="0" smtClean="0"/>
              <a:t>Signals are digitised synchronously to the </a:t>
            </a:r>
            <a:r>
              <a:rPr lang="en-GB" sz="1300" i="1" dirty="0" err="1" smtClean="0"/>
              <a:t>f</a:t>
            </a:r>
            <a:r>
              <a:rPr lang="en-GB" sz="1300" i="1" baseline="-25000" dirty="0" err="1" smtClean="0"/>
              <a:t>rev</a:t>
            </a:r>
            <a:endParaRPr lang="en-GB" sz="1300" i="1" baseline="-25000" dirty="0" smtClean="0"/>
          </a:p>
          <a:p>
            <a:pPr marL="152400" indent="-152400" algn="l">
              <a:spcBef>
                <a:spcPts val="0"/>
              </a:spcBef>
              <a:spcAft>
                <a:spcPts val="600"/>
              </a:spcAft>
              <a:buFont typeface="Wingdings" pitchFamily="2" charset="2"/>
              <a:buChar char="§"/>
            </a:pPr>
            <a:endParaRPr lang="en-GB" sz="1300" dirty="0"/>
          </a:p>
        </p:txBody>
      </p:sp>
    </p:spTree>
    <p:extLst>
      <p:ext uri="{BB962C8B-B14F-4D97-AF65-F5344CB8AC3E}">
        <p14:creationId xmlns:p14="http://schemas.microsoft.com/office/powerpoint/2010/main" val="31091831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23</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Summary</a:t>
            </a:r>
            <a:endParaRPr lang="en-GB" dirty="0"/>
          </a:p>
        </p:txBody>
      </p:sp>
      <p:sp>
        <p:nvSpPr>
          <p:cNvPr id="7" name="Rectangle 4"/>
          <p:cNvSpPr>
            <a:spLocks noChangeArrowheads="1"/>
          </p:cNvSpPr>
          <p:nvPr/>
        </p:nvSpPr>
        <p:spPr bwMode="auto">
          <a:xfrm>
            <a:off x="193832" y="663840"/>
            <a:ext cx="4186144" cy="36100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l">
              <a:spcBef>
                <a:spcPct val="10000"/>
              </a:spcBef>
              <a:spcAft>
                <a:spcPct val="10000"/>
              </a:spcAft>
            </a:pPr>
            <a:r>
              <a:rPr lang="en-GB" sz="1300" dirty="0" smtClean="0"/>
              <a:t>Diode orbit strengths:</a:t>
            </a:r>
          </a:p>
          <a:p>
            <a:pPr algn="l">
              <a:spcBef>
                <a:spcPct val="10000"/>
              </a:spcBef>
              <a:spcAft>
                <a:spcPct val="10000"/>
              </a:spcAft>
            </a:pPr>
            <a:endParaRPr lang="en-GB" sz="1300" dirty="0" smtClean="0"/>
          </a:p>
          <a:p>
            <a:pPr marL="152400" indent="-152400" algn="l">
              <a:spcBef>
                <a:spcPct val="10000"/>
              </a:spcBef>
              <a:spcAft>
                <a:spcPct val="10000"/>
              </a:spcAft>
              <a:buFont typeface="Wingdings" pitchFamily="2" charset="2"/>
              <a:buChar char="§"/>
            </a:pPr>
            <a:r>
              <a:rPr lang="en-GB" sz="1300" dirty="0" smtClean="0"/>
              <a:t>Excellent </a:t>
            </a:r>
            <a:r>
              <a:rPr lang="en-GB" sz="1300" dirty="0"/>
              <a:t>resolution</a:t>
            </a:r>
          </a:p>
          <a:p>
            <a:pPr marL="152400" indent="-152400" algn="l">
              <a:spcBef>
                <a:spcPct val="10000"/>
              </a:spcBef>
              <a:spcAft>
                <a:spcPct val="10000"/>
              </a:spcAft>
              <a:buFont typeface="Wingdings" pitchFamily="2" charset="2"/>
              <a:buChar char="§"/>
            </a:pPr>
            <a:r>
              <a:rPr lang="en-GB" sz="1300" dirty="0" smtClean="0"/>
              <a:t>Very good long </a:t>
            </a:r>
            <a:r>
              <a:rPr lang="en-GB" sz="1300" dirty="0"/>
              <a:t>term stability</a:t>
            </a:r>
          </a:p>
          <a:p>
            <a:pPr marL="152400" indent="-152400" algn="l">
              <a:spcBef>
                <a:spcPct val="10000"/>
              </a:spcBef>
              <a:spcAft>
                <a:spcPct val="10000"/>
              </a:spcAft>
              <a:buFont typeface="Wingdings" pitchFamily="2" charset="2"/>
              <a:buChar char="§"/>
            </a:pPr>
            <a:r>
              <a:rPr lang="en-GB" sz="1300" dirty="0"/>
              <a:t>Limited dependence of the output voltages </a:t>
            </a:r>
            <a:r>
              <a:rPr lang="en-GB" sz="1300" dirty="0" smtClean="0"/>
              <a:t>on</a:t>
            </a:r>
            <a:br>
              <a:rPr lang="en-GB" sz="1300" dirty="0" smtClean="0"/>
            </a:br>
            <a:r>
              <a:rPr lang="en-GB" sz="1300" dirty="0" smtClean="0"/>
              <a:t>the </a:t>
            </a:r>
            <a:r>
              <a:rPr lang="en-GB" sz="1300" dirty="0"/>
              <a:t>number of circulating </a:t>
            </a:r>
            <a:r>
              <a:rPr lang="en-GB" sz="1300" dirty="0" smtClean="0"/>
              <a:t>bunches</a:t>
            </a:r>
          </a:p>
          <a:p>
            <a:pPr marL="152400" indent="-152400" algn="l">
              <a:spcBef>
                <a:spcPct val="10000"/>
              </a:spcBef>
              <a:spcAft>
                <a:spcPct val="10000"/>
              </a:spcAft>
              <a:buFont typeface="Wingdings" pitchFamily="2" charset="2"/>
              <a:buChar char="§"/>
            </a:pPr>
            <a:r>
              <a:rPr lang="en-GB" sz="1300" dirty="0" smtClean="0"/>
              <a:t>Simple and robust</a:t>
            </a:r>
          </a:p>
          <a:p>
            <a:pPr marL="152400" indent="-152400" algn="l">
              <a:spcBef>
                <a:spcPct val="10000"/>
              </a:spcBef>
              <a:spcAft>
                <a:spcPct val="10000"/>
              </a:spcAft>
              <a:buFont typeface="Wingdings" pitchFamily="2" charset="2"/>
              <a:buChar char="§"/>
            </a:pPr>
            <a:r>
              <a:rPr lang="en-GB" sz="1300" dirty="0"/>
              <a:t>Very low rates of the digital </a:t>
            </a:r>
            <a:r>
              <a:rPr lang="en-GB" sz="1300" dirty="0" smtClean="0"/>
              <a:t>data</a:t>
            </a:r>
          </a:p>
          <a:p>
            <a:pPr marL="152400" indent="-152400" algn="l">
              <a:spcBef>
                <a:spcPct val="10000"/>
              </a:spcBef>
              <a:spcAft>
                <a:spcPct val="10000"/>
              </a:spcAft>
              <a:buFont typeface="Wingdings" pitchFamily="2" charset="2"/>
              <a:buChar char="§"/>
            </a:pPr>
            <a:r>
              <a:rPr lang="en-GB" sz="1300" dirty="0" smtClean="0"/>
              <a:t>“Perfect beam sampling” even for very short bunches without any precise timing</a:t>
            </a:r>
          </a:p>
          <a:p>
            <a:pPr marL="152400" indent="-152400" algn="l">
              <a:spcBef>
                <a:spcPct val="10000"/>
              </a:spcBef>
              <a:spcAft>
                <a:spcPct val="10000"/>
              </a:spcAft>
              <a:buFont typeface="Wingdings" pitchFamily="2" charset="2"/>
              <a:buChar char="§"/>
            </a:pPr>
            <a:r>
              <a:rPr lang="en-GB" sz="1300" dirty="0" smtClean="0"/>
              <a:t>Slowly varying signals at the detector output, easy for precise signal processing and high resolution digitization</a:t>
            </a:r>
          </a:p>
          <a:p>
            <a:pPr marL="152400" indent="-152400" algn="l">
              <a:spcBef>
                <a:spcPct val="10000"/>
              </a:spcBef>
              <a:spcAft>
                <a:spcPct val="10000"/>
              </a:spcAft>
              <a:buFont typeface="Wingdings" pitchFamily="2" charset="2"/>
              <a:buChar char="§"/>
            </a:pPr>
            <a:r>
              <a:rPr lang="en-GB" sz="1300" dirty="0" smtClean="0"/>
              <a:t>“Natural noise gating” due to very low “diode detector gain” for noise between beam pulses</a:t>
            </a:r>
          </a:p>
          <a:p>
            <a:pPr marL="152400" indent="-152400" algn="l">
              <a:spcBef>
                <a:spcPct val="10000"/>
              </a:spcBef>
              <a:spcAft>
                <a:spcPct val="10000"/>
              </a:spcAft>
              <a:buFont typeface="Wingdings" pitchFamily="2" charset="2"/>
              <a:buChar char="§"/>
            </a:pPr>
            <a:r>
              <a:rPr lang="en-GB" sz="1300" dirty="0" smtClean="0"/>
              <a:t>No limit for beam offsets, as signals from each electrode are processed separately</a:t>
            </a:r>
          </a:p>
        </p:txBody>
      </p:sp>
      <p:sp>
        <p:nvSpPr>
          <p:cNvPr id="8" name="Rectangle 4"/>
          <p:cNvSpPr>
            <a:spLocks noChangeArrowheads="1"/>
          </p:cNvSpPr>
          <p:nvPr/>
        </p:nvSpPr>
        <p:spPr bwMode="auto">
          <a:xfrm>
            <a:off x="4920119" y="663841"/>
            <a:ext cx="3994120" cy="36100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l">
              <a:spcBef>
                <a:spcPct val="10000"/>
              </a:spcBef>
              <a:spcAft>
                <a:spcPct val="10000"/>
              </a:spcAft>
            </a:pPr>
            <a:r>
              <a:rPr lang="en-GB" sz="1300" dirty="0" smtClean="0"/>
              <a:t>Diode orbit weaknesses:</a:t>
            </a:r>
          </a:p>
          <a:p>
            <a:pPr algn="l">
              <a:spcBef>
                <a:spcPct val="10000"/>
              </a:spcBef>
              <a:spcAft>
                <a:spcPct val="10000"/>
              </a:spcAft>
            </a:pPr>
            <a:endParaRPr lang="en-GB" sz="1300" dirty="0" smtClean="0"/>
          </a:p>
          <a:p>
            <a:pPr marL="152400" indent="-152400" algn="l">
              <a:spcBef>
                <a:spcPct val="10000"/>
              </a:spcBef>
              <a:spcAft>
                <a:spcPct val="10000"/>
              </a:spcAft>
              <a:buFont typeface="Wingdings" pitchFamily="2" charset="2"/>
              <a:buChar char="§"/>
            </a:pPr>
            <a:r>
              <a:rPr lang="en-GB" sz="1300" dirty="0" smtClean="0"/>
              <a:t>Limited dynamic range of the detector linear operation, variable gain amplifiers required to compensate important bunch intensity variations</a:t>
            </a:r>
          </a:p>
          <a:p>
            <a:pPr marL="152400" indent="-152400" algn="l">
              <a:spcBef>
                <a:spcPct val="10000"/>
              </a:spcBef>
              <a:spcAft>
                <a:spcPct val="10000"/>
              </a:spcAft>
              <a:buFont typeface="Wingdings" pitchFamily="2" charset="2"/>
              <a:buChar char="§"/>
            </a:pPr>
            <a:r>
              <a:rPr lang="en-GB" sz="1300" dirty="0" smtClean="0"/>
              <a:t>Only turn by turn, bunch by bunch not easy</a:t>
            </a:r>
            <a:br>
              <a:rPr lang="en-GB" sz="1300" dirty="0" smtClean="0"/>
            </a:br>
            <a:r>
              <a:rPr lang="en-GB" sz="1300" dirty="0" smtClean="0"/>
              <a:t>(some ”reset techniques” required)</a:t>
            </a:r>
          </a:p>
          <a:p>
            <a:pPr marL="152400" indent="-152400" algn="l">
              <a:spcBef>
                <a:spcPct val="10000"/>
              </a:spcBef>
              <a:spcAft>
                <a:spcPct val="10000"/>
              </a:spcAft>
              <a:buFont typeface="Wingdings" pitchFamily="2" charset="2"/>
              <a:buChar char="§"/>
            </a:pPr>
            <a:r>
              <a:rPr lang="en-GB" sz="1300" dirty="0" smtClean="0"/>
              <a:t>Large bunches favoured </a:t>
            </a:r>
            <a:br>
              <a:rPr lang="en-GB" sz="1300" dirty="0" smtClean="0"/>
            </a:br>
            <a:r>
              <a:rPr lang="en-GB" sz="1300" dirty="0" smtClean="0"/>
              <a:t>(good for masking undesirable reflections)</a:t>
            </a:r>
          </a:p>
          <a:p>
            <a:pPr marL="152400" indent="-152400" algn="l">
              <a:spcBef>
                <a:spcPct val="10000"/>
              </a:spcBef>
              <a:spcAft>
                <a:spcPct val="10000"/>
              </a:spcAft>
              <a:buFont typeface="Wingdings" pitchFamily="2" charset="2"/>
              <a:buChar char="§"/>
            </a:pPr>
            <a:r>
              <a:rPr lang="en-GB" sz="1300" dirty="0" smtClean="0"/>
              <a:t>Important dependence of the measured position on the signal amplitude change for large beam offsets. Related errors some two orders of magnitude larger than the system resolution…</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57311" y="4521826"/>
            <a:ext cx="3546541" cy="1981065"/>
          </a:xfrm>
          <a:prstGeom prst="rect">
            <a:avLst/>
          </a:prstGeom>
        </p:spPr>
      </p:pic>
      <p:sp>
        <p:nvSpPr>
          <p:cNvPr id="10" name="Rectangle 4"/>
          <p:cNvSpPr>
            <a:spLocks noChangeArrowheads="1"/>
          </p:cNvSpPr>
          <p:nvPr/>
        </p:nvSpPr>
        <p:spPr bwMode="auto">
          <a:xfrm>
            <a:off x="193831" y="4888390"/>
            <a:ext cx="5299890" cy="1614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l">
              <a:spcBef>
                <a:spcPct val="10000"/>
              </a:spcBef>
              <a:spcAft>
                <a:spcPct val="10000"/>
              </a:spcAft>
            </a:pPr>
            <a:r>
              <a:rPr lang="en-GB" sz="1300" dirty="0" smtClean="0"/>
              <a:t>LHC DOROS system:</a:t>
            </a:r>
          </a:p>
          <a:p>
            <a:pPr marL="152400" indent="-152400" algn="l">
              <a:spcBef>
                <a:spcPct val="10000"/>
              </a:spcBef>
              <a:spcAft>
                <a:spcPct val="10000"/>
              </a:spcAft>
              <a:buFont typeface="Wingdings" pitchFamily="2" charset="2"/>
              <a:buChar char="§"/>
            </a:pPr>
            <a:r>
              <a:rPr lang="en-GB" sz="1300" dirty="0" smtClean="0"/>
              <a:t>Currently some 50 FEs in use on some 100 BPMs;</a:t>
            </a:r>
            <a:br>
              <a:rPr lang="en-GB" sz="1300" dirty="0" smtClean="0"/>
            </a:br>
            <a:r>
              <a:rPr lang="en-GB" sz="1300" dirty="0" smtClean="0"/>
              <a:t>about 50/50 on collimator and standard BPMs</a:t>
            </a:r>
          </a:p>
          <a:p>
            <a:pPr marL="152400" indent="-152400" algn="l">
              <a:spcBef>
                <a:spcPct val="10000"/>
              </a:spcBef>
              <a:spcAft>
                <a:spcPct val="10000"/>
              </a:spcAft>
              <a:buFont typeface="Wingdings" pitchFamily="2" charset="2"/>
              <a:buChar char="§"/>
            </a:pPr>
            <a:r>
              <a:rPr lang="en-GB" sz="1300" dirty="0" smtClean="0"/>
              <a:t>Very good performance on BPMs with small beam offsets</a:t>
            </a:r>
          </a:p>
          <a:p>
            <a:pPr marL="152400" indent="-152400" algn="l">
              <a:spcBef>
                <a:spcPct val="10000"/>
              </a:spcBef>
              <a:spcAft>
                <a:spcPct val="10000"/>
              </a:spcAft>
              <a:buFont typeface="Wingdings" pitchFamily="2" charset="2"/>
              <a:buChar char="§"/>
            </a:pPr>
            <a:r>
              <a:rPr lang="en-GB" sz="1300" dirty="0" smtClean="0"/>
              <a:t>Ongoing development to improve systematics with large beam offsets and changing intensity. The most promising strategy: smaller gain step. Currently studied PIN diode attenuators.</a:t>
            </a:r>
          </a:p>
        </p:txBody>
      </p:sp>
    </p:spTree>
    <p:extLst>
      <p:ext uri="{BB962C8B-B14F-4D97-AF65-F5344CB8AC3E}">
        <p14:creationId xmlns:p14="http://schemas.microsoft.com/office/powerpoint/2010/main" val="221007368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dirty="0"/>
              <a:t>Diode orbit </a:t>
            </a:r>
            <a:r>
              <a:rPr lang="en-GB" dirty="0" smtClean="0"/>
              <a:t>electronics</a:t>
            </a:r>
            <a:endParaRPr lang="en-GB" dirty="0"/>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24</a:t>
            </a:fld>
            <a:endParaRPr lang="en-GB" dirty="0"/>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endParaRPr lang="en-GB" dirty="0"/>
          </a:p>
        </p:txBody>
      </p:sp>
      <p:sp>
        <p:nvSpPr>
          <p:cNvPr id="11" name="Rectangle 4"/>
          <p:cNvSpPr>
            <a:spLocks noChangeArrowheads="1"/>
          </p:cNvSpPr>
          <p:nvPr/>
        </p:nvSpPr>
        <p:spPr bwMode="auto">
          <a:xfrm>
            <a:off x="0" y="2584090"/>
            <a:ext cx="9143999" cy="1613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spcBef>
                <a:spcPts val="0"/>
              </a:spcBef>
              <a:spcAft>
                <a:spcPts val="600"/>
              </a:spcAft>
            </a:pPr>
            <a:r>
              <a:rPr lang="en-GB" sz="3600" b="1" dirty="0" smtClean="0"/>
              <a:t>Spare slides</a:t>
            </a:r>
            <a:endParaRPr lang="en-GB" sz="3600" dirty="0" smtClean="0"/>
          </a:p>
        </p:txBody>
      </p:sp>
    </p:spTree>
    <p:extLst>
      <p:ext uri="{BB962C8B-B14F-4D97-AF65-F5344CB8AC3E}">
        <p14:creationId xmlns:p14="http://schemas.microsoft.com/office/powerpoint/2010/main" val="215831680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25</a:t>
            </a:fld>
            <a:endParaRPr lang="en-GB"/>
          </a:p>
        </p:txBody>
      </p:sp>
      <p:sp>
        <p:nvSpPr>
          <p:cNvPr id="10" name="Rectangle 2"/>
          <p:cNvSpPr txBox="1">
            <a:spLocks noChangeArrowheads="1"/>
          </p:cNvSpPr>
          <p:nvPr/>
        </p:nvSpPr>
        <p:spPr>
          <a:xfrm>
            <a:off x="654050" y="34925"/>
            <a:ext cx="7835900" cy="381000"/>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r>
              <a:rPr lang="en-GB" dirty="0" smtClean="0"/>
              <a:t>Analogue orbit processing</a:t>
            </a: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93830" y="1086295"/>
            <a:ext cx="8698578" cy="3955715"/>
          </a:xfrm>
          <a:prstGeom prst="rect">
            <a:avLst/>
          </a:prstGeom>
        </p:spPr>
      </p:pic>
    </p:spTree>
    <p:extLst>
      <p:ext uri="{BB962C8B-B14F-4D97-AF65-F5344CB8AC3E}">
        <p14:creationId xmlns:p14="http://schemas.microsoft.com/office/powerpoint/2010/main" val="203217471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26</a:t>
            </a:fld>
            <a:endParaRPr lang="en-GB"/>
          </a:p>
        </p:txBody>
      </p:sp>
      <p:sp>
        <p:nvSpPr>
          <p:cNvPr id="11"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Systematic errors due to signal amplitude changes</a:t>
            </a:r>
            <a:endParaRPr lang="en-GB"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4299" y="702245"/>
            <a:ext cx="8689561" cy="5765304"/>
          </a:xfrm>
          <a:prstGeom prst="rect">
            <a:avLst/>
          </a:prstGeom>
        </p:spPr>
      </p:pic>
    </p:spTree>
    <p:extLst>
      <p:ext uri="{BB962C8B-B14F-4D97-AF65-F5344CB8AC3E}">
        <p14:creationId xmlns:p14="http://schemas.microsoft.com/office/powerpoint/2010/main" val="24836293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27</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DOROS vs. standard BPMs for orbits</a:t>
            </a:r>
            <a:endParaRPr lang="en-GB" dirty="0"/>
          </a:p>
        </p:txBody>
      </p:sp>
      <p:pic>
        <p:nvPicPr>
          <p:cNvPr id="6" name="Picture 5"/>
          <p:cNvPicPr>
            <a:picLocks noChangeAspect="1"/>
          </p:cNvPicPr>
          <p:nvPr/>
        </p:nvPicPr>
        <p:blipFill>
          <a:blip r:embed="rId2"/>
          <a:stretch>
            <a:fillRect/>
          </a:stretch>
        </p:blipFill>
        <p:spPr>
          <a:xfrm>
            <a:off x="654050" y="625435"/>
            <a:ext cx="7874302" cy="5795010"/>
          </a:xfrm>
          <a:prstGeom prst="rect">
            <a:avLst/>
          </a:prstGeom>
        </p:spPr>
      </p:pic>
    </p:spTree>
    <p:extLst>
      <p:ext uri="{BB962C8B-B14F-4D97-AF65-F5344CB8AC3E}">
        <p14:creationId xmlns:p14="http://schemas.microsoft.com/office/powerpoint/2010/main" val="121289039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dirty="0" smtClean="0"/>
              <a:t>Diode </a:t>
            </a:r>
            <a:r>
              <a:rPr lang="en-GB" dirty="0"/>
              <a:t>orbit </a:t>
            </a:r>
            <a:r>
              <a:rPr lang="en-GB" dirty="0" smtClean="0"/>
              <a:t>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28</a:t>
            </a:fld>
            <a:endParaRPr lang="en-GB" dirty="0"/>
          </a:p>
        </p:txBody>
      </p:sp>
      <p:pic>
        <p:nvPicPr>
          <p:cNvPr id="11" name="Picture 1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14421" y="2557191"/>
            <a:ext cx="4895098" cy="1078994"/>
          </a:xfrm>
          <a:prstGeom prst="rect">
            <a:avLst/>
          </a:prstGeom>
        </p:spPr>
      </p:pic>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 A simple detector and short pulse signals </a:t>
            </a:r>
            <a:endParaRPr lang="en-GB" dirty="0"/>
          </a:p>
        </p:txBody>
      </p:sp>
      <p:sp>
        <p:nvSpPr>
          <p:cNvPr id="15" name="TextBox 14"/>
          <p:cNvSpPr txBox="1"/>
          <p:nvPr/>
        </p:nvSpPr>
        <p:spPr>
          <a:xfrm>
            <a:off x="40210" y="3280587"/>
            <a:ext cx="2854237" cy="307777"/>
          </a:xfrm>
          <a:prstGeom prst="rect">
            <a:avLst/>
          </a:prstGeom>
          <a:noFill/>
        </p:spPr>
        <p:txBody>
          <a:bodyPr wrap="square" rtlCol="0">
            <a:spAutoFit/>
          </a:bodyPr>
          <a:lstStyle/>
          <a:p>
            <a:r>
              <a:rPr lang="en-GB" sz="1400" dirty="0" smtClean="0"/>
              <a:t>peak detector, ideal diode</a:t>
            </a:r>
          </a:p>
        </p:txBody>
      </p:sp>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20302" y="3934923"/>
            <a:ext cx="4895098" cy="1078994"/>
          </a:xfrm>
          <a:prstGeom prst="rect">
            <a:avLst/>
          </a:prstGeom>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20302" y="5310845"/>
            <a:ext cx="4895098" cy="1078994"/>
          </a:xfrm>
          <a:prstGeom prst="rect">
            <a:avLst/>
          </a:prstGeom>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4214" y="682474"/>
            <a:ext cx="2573135" cy="1553392"/>
          </a:xfrm>
          <a:prstGeom prst="rect">
            <a:avLst/>
          </a:prstGeom>
        </p:spPr>
      </p:pic>
      <p:sp>
        <p:nvSpPr>
          <p:cNvPr id="21" name="TextBox 20"/>
          <p:cNvSpPr txBox="1"/>
          <p:nvPr/>
        </p:nvSpPr>
        <p:spPr>
          <a:xfrm>
            <a:off x="5032860" y="1464361"/>
            <a:ext cx="3010267" cy="307777"/>
          </a:xfrm>
          <a:prstGeom prst="rect">
            <a:avLst/>
          </a:prstGeom>
          <a:noFill/>
        </p:spPr>
        <p:txBody>
          <a:bodyPr wrap="square" rtlCol="0">
            <a:spAutoFit/>
          </a:bodyPr>
          <a:lstStyle/>
          <a:p>
            <a:pPr algn="l"/>
            <a:r>
              <a:rPr lang="en-GB" sz="1400" dirty="0" smtClean="0"/>
              <a:t>Input (</a:t>
            </a:r>
            <a:r>
              <a:rPr lang="en-GB" sz="1400" b="1" i="1" dirty="0" smtClean="0">
                <a:solidFill>
                  <a:srgbClr val="6666FF"/>
                </a:solidFill>
              </a:rPr>
              <a:t>V</a:t>
            </a:r>
            <a:r>
              <a:rPr lang="en-GB" sz="1400" b="1" i="1" baseline="-25000" dirty="0" smtClean="0">
                <a:solidFill>
                  <a:srgbClr val="6666FF"/>
                </a:solidFill>
              </a:rPr>
              <a:t>i</a:t>
            </a:r>
            <a:r>
              <a:rPr lang="en-GB" sz="1400" dirty="0" smtClean="0"/>
              <a:t>) and output (</a:t>
            </a:r>
            <a:r>
              <a:rPr lang="en-GB" sz="1400" b="1" i="1" dirty="0" smtClean="0">
                <a:solidFill>
                  <a:srgbClr val="FF0000"/>
                </a:solidFill>
              </a:rPr>
              <a:t>V</a:t>
            </a:r>
            <a:r>
              <a:rPr lang="en-GB" sz="1400" b="1" i="1" baseline="-25000" dirty="0" smtClean="0">
                <a:solidFill>
                  <a:srgbClr val="FF0000"/>
                </a:solidFill>
              </a:rPr>
              <a:t>o</a:t>
            </a:r>
            <a:r>
              <a:rPr lang="en-GB" sz="1400" dirty="0" smtClean="0"/>
              <a:t>) voltages</a:t>
            </a:r>
          </a:p>
        </p:txBody>
      </p:sp>
      <p:sp>
        <p:nvSpPr>
          <p:cNvPr id="22" name="TextBox 21"/>
          <p:cNvSpPr txBox="1"/>
          <p:nvPr/>
        </p:nvSpPr>
        <p:spPr>
          <a:xfrm>
            <a:off x="40210" y="4675760"/>
            <a:ext cx="2854237" cy="307777"/>
          </a:xfrm>
          <a:prstGeom prst="rect">
            <a:avLst/>
          </a:prstGeom>
          <a:noFill/>
        </p:spPr>
        <p:txBody>
          <a:bodyPr wrap="square" rtlCol="0">
            <a:spAutoFit/>
          </a:bodyPr>
          <a:lstStyle/>
          <a:p>
            <a:r>
              <a:rPr lang="en-GB" sz="1400" dirty="0" smtClean="0"/>
              <a:t>peak detector, real diode</a:t>
            </a:r>
          </a:p>
        </p:txBody>
      </p:sp>
      <p:sp>
        <p:nvSpPr>
          <p:cNvPr id="24" name="TextBox 23"/>
          <p:cNvSpPr txBox="1"/>
          <p:nvPr/>
        </p:nvSpPr>
        <p:spPr>
          <a:xfrm>
            <a:off x="40209" y="5917044"/>
            <a:ext cx="2854237" cy="307777"/>
          </a:xfrm>
          <a:prstGeom prst="rect">
            <a:avLst/>
          </a:prstGeom>
          <a:noFill/>
        </p:spPr>
        <p:txBody>
          <a:bodyPr wrap="square" rtlCol="0">
            <a:spAutoFit/>
          </a:bodyPr>
          <a:lstStyle/>
          <a:p>
            <a:r>
              <a:rPr lang="en-GB" sz="1400" dirty="0" smtClean="0"/>
              <a:t>“average” detector, real diode</a:t>
            </a:r>
          </a:p>
        </p:txBody>
      </p:sp>
    </p:spTree>
    <p:extLst>
      <p:ext uri="{BB962C8B-B14F-4D97-AF65-F5344CB8AC3E}">
        <p14:creationId xmlns:p14="http://schemas.microsoft.com/office/powerpoint/2010/main" val="7907410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29</a:t>
            </a:fld>
            <a:endParaRPr lang="en-GB"/>
          </a:p>
        </p:txBody>
      </p:sp>
      <p:sp>
        <p:nvSpPr>
          <p:cNvPr id="10" name="Rectangle 2"/>
          <p:cNvSpPr txBox="1">
            <a:spLocks noChangeArrowheads="1"/>
          </p:cNvSpPr>
          <p:nvPr/>
        </p:nvSpPr>
        <p:spPr>
          <a:xfrm>
            <a:off x="654050" y="34925"/>
            <a:ext cx="7835900" cy="381000"/>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r>
              <a:rPr lang="en-GB" dirty="0" smtClean="0"/>
              <a:t>Diode </a:t>
            </a:r>
            <a:r>
              <a:rPr lang="en-GB" dirty="0" err="1"/>
              <a:t>ORbit</a:t>
            </a:r>
            <a:r>
              <a:rPr lang="en-GB" dirty="0"/>
              <a:t> and </a:t>
            </a:r>
            <a:r>
              <a:rPr lang="en-GB" dirty="0" err="1"/>
              <a:t>OScillation</a:t>
            </a:r>
            <a:r>
              <a:rPr lang="en-GB" dirty="0"/>
              <a:t> system (DOROS)</a:t>
            </a:r>
          </a:p>
          <a:p>
            <a:endParaRPr lang="en-GB" dirty="0" smtClean="0"/>
          </a:p>
        </p:txBody>
      </p:sp>
      <p:sp>
        <p:nvSpPr>
          <p:cNvPr id="7" name="Rectangle 4"/>
          <p:cNvSpPr>
            <a:spLocks noChangeArrowheads="1"/>
          </p:cNvSpPr>
          <p:nvPr/>
        </p:nvSpPr>
        <p:spPr bwMode="auto">
          <a:xfrm>
            <a:off x="232235" y="510220"/>
            <a:ext cx="6144800" cy="2496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ct val="10000"/>
              </a:spcBef>
              <a:spcAft>
                <a:spcPct val="10000"/>
              </a:spcAft>
              <a:buFont typeface="Wingdings" pitchFamily="2" charset="2"/>
              <a:buChar char="§"/>
            </a:pPr>
            <a:r>
              <a:rPr lang="en-GB" sz="1000" dirty="0" smtClean="0"/>
              <a:t>DOROS is a beam position measurement system based on diode detectors</a:t>
            </a:r>
          </a:p>
          <a:p>
            <a:pPr marL="152400" indent="-152400" algn="l">
              <a:spcBef>
                <a:spcPts val="600"/>
              </a:spcBef>
              <a:spcAft>
                <a:spcPts val="0"/>
              </a:spcAft>
              <a:buFont typeface="Wingdings" pitchFamily="2" charset="2"/>
              <a:buChar char="§"/>
            </a:pPr>
            <a:r>
              <a:rPr lang="en-GB" sz="1000" dirty="0" smtClean="0"/>
              <a:t>The system has been developed to be used with the LHC collimators equipped with embedded BPMs.</a:t>
            </a:r>
            <a:br>
              <a:rPr lang="en-GB" sz="1000" dirty="0" smtClean="0"/>
            </a:br>
            <a:r>
              <a:rPr lang="en-GB" sz="1000" dirty="0" smtClean="0"/>
              <a:t>It is also installed </a:t>
            </a:r>
            <a:r>
              <a:rPr lang="en-GB" sz="1000" dirty="0"/>
              <a:t>on </a:t>
            </a:r>
            <a:r>
              <a:rPr lang="en-GB" sz="1000" dirty="0" smtClean="0"/>
              <a:t>selected LHC standard BPMs.</a:t>
            </a:r>
          </a:p>
          <a:p>
            <a:pPr marL="152400" indent="-152400" algn="l">
              <a:spcBef>
                <a:spcPts val="600"/>
              </a:spcBef>
              <a:spcAft>
                <a:spcPts val="0"/>
              </a:spcAft>
              <a:buFont typeface="Wingdings" pitchFamily="2" charset="2"/>
              <a:buChar char="§"/>
            </a:pPr>
            <a:r>
              <a:rPr lang="en-GB" sz="1000" dirty="0" smtClean="0"/>
              <a:t>DOROS front-ends contain two parallel subsystems which share the same RF processing:</a:t>
            </a:r>
          </a:p>
          <a:p>
            <a:pPr marL="609600" lvl="1" indent="-152400" algn="l">
              <a:spcBef>
                <a:spcPct val="10000"/>
              </a:spcBef>
              <a:spcAft>
                <a:spcPct val="10000"/>
              </a:spcAft>
              <a:buFont typeface="Wingdings" pitchFamily="2" charset="2"/>
              <a:buChar char="§"/>
            </a:pPr>
            <a:r>
              <a:rPr lang="en-GB" sz="1000" b="1" dirty="0" smtClean="0"/>
              <a:t>DOR </a:t>
            </a:r>
            <a:r>
              <a:rPr lang="en-GB" sz="1000" dirty="0" smtClean="0"/>
              <a:t>– diode orbit processing</a:t>
            </a:r>
          </a:p>
          <a:p>
            <a:pPr marL="1066800" lvl="2" indent="-152400" algn="l">
              <a:spcBef>
                <a:spcPct val="10000"/>
              </a:spcBef>
              <a:spcAft>
                <a:spcPct val="10000"/>
              </a:spcAft>
              <a:buFont typeface="Wingdings" pitchFamily="2" charset="2"/>
              <a:buChar char="§"/>
            </a:pPr>
            <a:r>
              <a:rPr lang="en-GB" sz="1000" dirty="0" smtClean="0"/>
              <a:t>optimised for sub-micrometre resolution and micrometre precision</a:t>
            </a:r>
          </a:p>
          <a:p>
            <a:pPr marL="1066800" lvl="2" indent="-152400" algn="l">
              <a:spcBef>
                <a:spcPct val="10000"/>
              </a:spcBef>
              <a:spcAft>
                <a:spcPct val="10000"/>
              </a:spcAft>
              <a:buFont typeface="Wingdings" pitchFamily="2" charset="2"/>
              <a:buChar char="§"/>
            </a:pPr>
            <a:r>
              <a:rPr lang="en-GB" sz="1000" dirty="0" smtClean="0"/>
              <a:t>does not require beam synchronous timing</a:t>
            </a:r>
          </a:p>
          <a:p>
            <a:pPr marL="1066800" lvl="2" indent="-152400" algn="l">
              <a:spcBef>
                <a:spcPct val="10000"/>
              </a:spcBef>
              <a:spcAft>
                <a:spcPct val="10000"/>
              </a:spcAft>
              <a:buFont typeface="Wingdings" pitchFamily="2" charset="2"/>
              <a:buChar char="§"/>
            </a:pPr>
            <a:r>
              <a:rPr lang="en-GB" sz="1000" dirty="0"/>
              <a:t>c</a:t>
            </a:r>
            <a:r>
              <a:rPr lang="en-GB" sz="1000" dirty="0" smtClean="0"/>
              <a:t>ost 1: bandwidth limited to some 100 Hz</a:t>
            </a:r>
          </a:p>
          <a:p>
            <a:pPr marL="1066800" lvl="2" indent="-152400" algn="l">
              <a:spcBef>
                <a:spcPct val="10000"/>
              </a:spcBef>
              <a:spcAft>
                <a:spcPct val="10000"/>
              </a:spcAft>
              <a:buFont typeface="Wingdings" pitchFamily="2" charset="2"/>
              <a:buChar char="§"/>
            </a:pPr>
            <a:r>
              <a:rPr lang="en-GB" sz="1000" dirty="0"/>
              <a:t>c</a:t>
            </a:r>
            <a:r>
              <a:rPr lang="en-GB" sz="1000" dirty="0" smtClean="0"/>
              <a:t>ost 2: not bunch-by-bunch, it measures an “average” of all bunches</a:t>
            </a:r>
          </a:p>
          <a:p>
            <a:pPr marL="609600" lvl="1" indent="-152400" algn="l">
              <a:spcBef>
                <a:spcPct val="10000"/>
              </a:spcBef>
              <a:spcAft>
                <a:spcPct val="10000"/>
              </a:spcAft>
              <a:buFont typeface="Wingdings" pitchFamily="2" charset="2"/>
              <a:buChar char="§"/>
            </a:pPr>
            <a:r>
              <a:rPr lang="en-GB" sz="1000" b="1" dirty="0" smtClean="0"/>
              <a:t>DOS </a:t>
            </a:r>
            <a:r>
              <a:rPr lang="en-GB" sz="1000" dirty="0" smtClean="0"/>
              <a:t>– diode </a:t>
            </a:r>
            <a:r>
              <a:rPr lang="en-GB" sz="1000" dirty="0"/>
              <a:t>o</a:t>
            </a:r>
            <a:r>
              <a:rPr lang="en-GB" sz="1000" dirty="0" smtClean="0"/>
              <a:t>scillation processing</a:t>
            </a:r>
          </a:p>
          <a:p>
            <a:pPr marL="1066800" lvl="2" indent="-152400" algn="l">
              <a:spcBef>
                <a:spcPct val="10000"/>
              </a:spcBef>
              <a:spcAft>
                <a:spcPct val="10000"/>
              </a:spcAft>
              <a:buFont typeface="Wingdings" pitchFamily="2" charset="2"/>
              <a:buChar char="§"/>
            </a:pPr>
            <a:r>
              <a:rPr lang="en-GB" sz="1000" dirty="0" smtClean="0"/>
              <a:t>optimised for processing of small beam oscillations in the bandwidth 0.05 – 0.5 </a:t>
            </a:r>
            <a:r>
              <a:rPr lang="en-GB" sz="1000" dirty="0" err="1" smtClean="0"/>
              <a:t>frev</a:t>
            </a:r>
            <a:endParaRPr lang="en-GB" sz="1000" dirty="0" smtClean="0"/>
          </a:p>
          <a:p>
            <a:pPr marL="1066800" lvl="2" indent="-152400" algn="l">
              <a:spcBef>
                <a:spcPct val="10000"/>
              </a:spcBef>
              <a:spcAft>
                <a:spcPct val="10000"/>
              </a:spcAft>
              <a:buFont typeface="Wingdings" pitchFamily="2" charset="2"/>
              <a:buChar char="§"/>
            </a:pPr>
            <a:r>
              <a:rPr lang="en-GB" sz="1000" dirty="0" smtClean="0"/>
              <a:t>cost 1: orbit information removed from the processing</a:t>
            </a:r>
          </a:p>
          <a:p>
            <a:pPr marL="1066800" lvl="2" indent="-152400" algn="l">
              <a:spcBef>
                <a:spcPct val="10000"/>
              </a:spcBef>
              <a:spcAft>
                <a:spcPct val="10000"/>
              </a:spcAft>
              <a:buFont typeface="Wingdings" pitchFamily="2" charset="2"/>
              <a:buChar char="§"/>
            </a:pPr>
            <a:r>
              <a:rPr lang="en-GB" sz="1000" dirty="0"/>
              <a:t>c</a:t>
            </a:r>
            <a:r>
              <a:rPr lang="en-GB" sz="1000" dirty="0" smtClean="0"/>
              <a:t>ost 2: signals not in mm and changing with the beam intensity</a:t>
            </a:r>
          </a:p>
        </p:txBody>
      </p:sp>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521162" y="3082352"/>
            <a:ext cx="7656800" cy="3505684"/>
          </a:xfrm>
          <a:prstGeom prst="rect">
            <a:avLst/>
          </a:prstGeom>
          <a:noFill/>
          <a:ln>
            <a:noFill/>
          </a:ln>
        </p:spPr>
      </p:pic>
      <p:sp>
        <p:nvSpPr>
          <p:cNvPr id="11" name="Rectangle 10"/>
          <p:cNvSpPr/>
          <p:nvPr/>
        </p:nvSpPr>
        <p:spPr>
          <a:xfrm>
            <a:off x="7185345" y="1943413"/>
            <a:ext cx="1958655" cy="1061829"/>
          </a:xfrm>
          <a:prstGeom prst="rect">
            <a:avLst/>
          </a:prstGeom>
        </p:spPr>
        <p:txBody>
          <a:bodyPr wrap="square">
            <a:spAutoFit/>
          </a:bodyPr>
          <a:lstStyle/>
          <a:p>
            <a:pPr algn="l"/>
            <a:r>
              <a:rPr lang="en-GB" dirty="0" smtClean="0">
                <a:latin typeface="Times New Roman" panose="02020603050405020304" pitchFamily="18" charset="0"/>
                <a:ea typeface="Times New Roman" panose="02020603050405020304" pitchFamily="18" charset="0"/>
              </a:rPr>
              <a:t>LPF</a:t>
            </a:r>
            <a:r>
              <a:rPr lang="en-GB" dirty="0">
                <a:latin typeface="Times New Roman" panose="02020603050405020304" pitchFamily="18" charset="0"/>
                <a:ea typeface="Times New Roman" panose="02020603050405020304" pitchFamily="18" charset="0"/>
              </a:rPr>
              <a:t> – low-pass </a:t>
            </a:r>
            <a:r>
              <a:rPr lang="en-GB" dirty="0" smtClean="0">
                <a:latin typeface="Times New Roman" panose="02020603050405020304" pitchFamily="18" charset="0"/>
                <a:ea typeface="Times New Roman" panose="02020603050405020304" pitchFamily="18" charset="0"/>
              </a:rPr>
              <a:t>filter,</a:t>
            </a:r>
          </a:p>
          <a:p>
            <a:pPr algn="l"/>
            <a:r>
              <a:rPr lang="en-GB" dirty="0" smtClean="0">
                <a:latin typeface="Times New Roman" panose="02020603050405020304" pitchFamily="18" charset="0"/>
                <a:ea typeface="Times New Roman" panose="02020603050405020304" pitchFamily="18" charset="0"/>
              </a:rPr>
              <a:t>TSG </a:t>
            </a:r>
            <a:r>
              <a:rPr lang="en-GB" dirty="0">
                <a:latin typeface="Times New Roman" panose="02020603050405020304" pitchFamily="18" charset="0"/>
                <a:ea typeface="Times New Roman" panose="02020603050405020304" pitchFamily="18" charset="0"/>
              </a:rPr>
              <a:t>– test signal generator</a:t>
            </a:r>
            <a:r>
              <a:rPr lang="en-GB" dirty="0" smtClean="0">
                <a:latin typeface="Times New Roman" panose="02020603050405020304" pitchFamily="18" charset="0"/>
                <a:ea typeface="Times New Roman" panose="02020603050405020304" pitchFamily="18" charset="0"/>
              </a:rPr>
              <a:t>,</a:t>
            </a:r>
          </a:p>
          <a:p>
            <a:pPr algn="l"/>
            <a:r>
              <a:rPr lang="en-GB" dirty="0" smtClean="0">
                <a:latin typeface="Times New Roman" panose="02020603050405020304" pitchFamily="18" charset="0"/>
                <a:ea typeface="Times New Roman" panose="02020603050405020304" pitchFamily="18" charset="0"/>
              </a:rPr>
              <a:t>PGA </a:t>
            </a:r>
            <a:r>
              <a:rPr lang="en-GB" dirty="0">
                <a:latin typeface="Times New Roman" panose="02020603050405020304" pitchFamily="18" charset="0"/>
                <a:ea typeface="Times New Roman" panose="02020603050405020304" pitchFamily="18" charset="0"/>
              </a:rPr>
              <a:t>– programmable gain amplifier</a:t>
            </a:r>
            <a:r>
              <a:rPr lang="en-GB" dirty="0" smtClean="0">
                <a:latin typeface="Times New Roman" panose="02020603050405020304" pitchFamily="18" charset="0"/>
                <a:ea typeface="Times New Roman" panose="02020603050405020304" pitchFamily="18" charset="0"/>
              </a:rPr>
              <a:t>,</a:t>
            </a:r>
          </a:p>
          <a:p>
            <a:pPr algn="l"/>
            <a:r>
              <a:rPr lang="en-GB" dirty="0" smtClean="0">
                <a:latin typeface="Times New Roman" panose="02020603050405020304" pitchFamily="18" charset="0"/>
                <a:ea typeface="Times New Roman" panose="02020603050405020304" pitchFamily="18" charset="0"/>
              </a:rPr>
              <a:t>FGA </a:t>
            </a:r>
            <a:r>
              <a:rPr lang="en-GB" dirty="0">
                <a:latin typeface="Times New Roman" panose="02020603050405020304" pitchFamily="18" charset="0"/>
                <a:ea typeface="Times New Roman" panose="02020603050405020304" pitchFamily="18" charset="0"/>
              </a:rPr>
              <a:t>– fixed gain amplifier, </a:t>
            </a:r>
            <a:r>
              <a:rPr lang="en-GB" dirty="0" smtClean="0">
                <a:latin typeface="Times New Roman" panose="02020603050405020304" pitchFamily="18" charset="0"/>
                <a:ea typeface="Times New Roman" panose="02020603050405020304" pitchFamily="18" charset="0"/>
              </a:rPr>
              <a:t/>
            </a:r>
            <a:br>
              <a:rPr lang="en-GB" dirty="0" smtClean="0">
                <a:latin typeface="Times New Roman" panose="02020603050405020304" pitchFamily="18" charset="0"/>
                <a:ea typeface="Times New Roman" panose="02020603050405020304" pitchFamily="18" charset="0"/>
              </a:rPr>
            </a:br>
            <a:r>
              <a:rPr lang="en-GB" dirty="0" smtClean="0">
                <a:latin typeface="Times New Roman" panose="02020603050405020304" pitchFamily="18" charset="0"/>
                <a:ea typeface="Times New Roman" panose="02020603050405020304" pitchFamily="18" charset="0"/>
              </a:rPr>
              <a:t>CDD </a:t>
            </a:r>
            <a:r>
              <a:rPr lang="en-GB" dirty="0">
                <a:latin typeface="Times New Roman" panose="02020603050405020304" pitchFamily="18" charset="0"/>
                <a:ea typeface="Times New Roman" panose="02020603050405020304" pitchFamily="18" charset="0"/>
              </a:rPr>
              <a:t>– compensated diode detector</a:t>
            </a:r>
            <a:r>
              <a:rPr lang="en-GB" dirty="0" smtClean="0">
                <a:latin typeface="Times New Roman" panose="02020603050405020304" pitchFamily="18" charset="0"/>
                <a:ea typeface="Times New Roman" panose="02020603050405020304" pitchFamily="18" charset="0"/>
              </a:rPr>
              <a:t>,</a:t>
            </a:r>
          </a:p>
          <a:p>
            <a:pPr algn="l"/>
            <a:r>
              <a:rPr lang="en-GB" dirty="0" smtClean="0">
                <a:latin typeface="Times New Roman" panose="02020603050405020304" pitchFamily="18" charset="0"/>
                <a:ea typeface="Times New Roman" panose="02020603050405020304" pitchFamily="18" charset="0"/>
              </a:rPr>
              <a:t>ODD </a:t>
            </a:r>
            <a:r>
              <a:rPr lang="en-GB" dirty="0">
                <a:latin typeface="Times New Roman" panose="02020603050405020304" pitchFamily="18" charset="0"/>
                <a:ea typeface="Times New Roman" panose="02020603050405020304" pitchFamily="18" charset="0"/>
              </a:rPr>
              <a:t>– oscillation diode detector, </a:t>
            </a:r>
            <a:endParaRPr lang="en-GB" dirty="0" smtClean="0">
              <a:latin typeface="Times New Roman" panose="02020603050405020304" pitchFamily="18" charset="0"/>
              <a:ea typeface="Times New Roman" panose="02020603050405020304" pitchFamily="18" charset="0"/>
            </a:endParaRPr>
          </a:p>
          <a:p>
            <a:pPr algn="l"/>
            <a:r>
              <a:rPr lang="en-GB" dirty="0" smtClean="0">
                <a:latin typeface="Times New Roman" panose="02020603050405020304" pitchFamily="18" charset="0"/>
                <a:ea typeface="Times New Roman" panose="02020603050405020304" pitchFamily="18" charset="0"/>
              </a:rPr>
              <a:t>OSP </a:t>
            </a:r>
            <a:r>
              <a:rPr lang="en-GB" dirty="0">
                <a:latin typeface="Times New Roman" panose="02020603050405020304" pitchFamily="18" charset="0"/>
                <a:ea typeface="Times New Roman" panose="02020603050405020304" pitchFamily="18" charset="0"/>
              </a:rPr>
              <a:t>– oscillation signal processing.</a:t>
            </a:r>
            <a:endParaRPr lang="en-US" dirty="0"/>
          </a:p>
        </p:txBody>
      </p:sp>
    </p:spTree>
    <p:extLst>
      <p:ext uri="{BB962C8B-B14F-4D97-AF65-F5344CB8AC3E}">
        <p14:creationId xmlns:p14="http://schemas.microsoft.com/office/powerpoint/2010/main" val="487045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dirty="0"/>
              <a:t>Diode orbit </a:t>
            </a:r>
            <a:r>
              <a:rPr lang="en-GB" dirty="0" smtClean="0"/>
              <a:t>electronics</a:t>
            </a:r>
            <a:endParaRPr lang="en-GB" dirty="0"/>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3</a:t>
            </a:fld>
            <a:endParaRPr lang="en-GB"/>
          </a:p>
        </p:txBody>
      </p:sp>
      <p:sp>
        <p:nvSpPr>
          <p:cNvPr id="10" name="Rectangle 4"/>
          <p:cNvSpPr>
            <a:spLocks noChangeArrowheads="1"/>
          </p:cNvSpPr>
          <p:nvPr/>
        </p:nvSpPr>
        <p:spPr bwMode="auto">
          <a:xfrm>
            <a:off x="210229" y="2528888"/>
            <a:ext cx="5053061" cy="35116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lvl="0" indent="-152400" algn="l">
              <a:spcBef>
                <a:spcPts val="600"/>
              </a:spcBef>
              <a:spcAft>
                <a:spcPct val="10000"/>
              </a:spcAft>
              <a:buFont typeface="Wingdings" pitchFamily="2" charset="2"/>
              <a:buChar char="§"/>
            </a:pPr>
            <a:r>
              <a:rPr lang="en-GB" sz="1300" dirty="0" smtClean="0"/>
              <a:t>Charge balance equation for the following assumptions:</a:t>
            </a:r>
          </a:p>
          <a:p>
            <a:pPr marL="536575" lvl="1" indent="-204788" algn="l">
              <a:spcBef>
                <a:spcPts val="0"/>
              </a:spcBef>
              <a:buFontTx/>
              <a:buChar char="•"/>
            </a:pPr>
            <a:r>
              <a:rPr lang="en-GB" sz="1300" dirty="0" smtClean="0"/>
              <a:t>a simple diode model with a </a:t>
            </a:r>
            <a:r>
              <a:rPr lang="en-GB" sz="1300" b="1" dirty="0" smtClean="0"/>
              <a:t>constant</a:t>
            </a:r>
            <a:r>
              <a:rPr lang="en-GB" sz="1300" dirty="0" smtClean="0"/>
              <a:t> forward voltage </a:t>
            </a:r>
            <a:r>
              <a:rPr lang="en-GB" sz="1300" i="1" dirty="0" err="1" smtClean="0"/>
              <a:t>V</a:t>
            </a:r>
            <a:r>
              <a:rPr lang="en-GB" sz="1300" i="1" baseline="-25000" dirty="0" err="1" smtClean="0"/>
              <a:t>d</a:t>
            </a:r>
            <a:r>
              <a:rPr lang="en-GB" sz="1300" dirty="0" smtClean="0"/>
              <a:t> and a </a:t>
            </a:r>
            <a:r>
              <a:rPr lang="en-GB" sz="1300" b="1" dirty="0" smtClean="0"/>
              <a:t>constant</a:t>
            </a:r>
            <a:r>
              <a:rPr lang="en-GB" sz="1300" dirty="0" smtClean="0"/>
              <a:t> series resistance </a:t>
            </a:r>
            <a:r>
              <a:rPr lang="en-GB" sz="1300" i="1" dirty="0" smtClean="0"/>
              <a:t>r</a:t>
            </a:r>
          </a:p>
          <a:p>
            <a:pPr marL="536575" lvl="1" indent="-204788" algn="l">
              <a:spcBef>
                <a:spcPts val="0"/>
              </a:spcBef>
              <a:buFontTx/>
              <a:buChar char="•"/>
            </a:pPr>
            <a:r>
              <a:rPr lang="en-GB" sz="1300" dirty="0" smtClean="0"/>
              <a:t>constant charging and discharging current, i.e. output voltage changes are small w.r.t. the input voltage</a:t>
            </a:r>
          </a:p>
          <a:p>
            <a:pPr marL="152400" lvl="0" indent="-152400" algn="l">
              <a:spcBef>
                <a:spcPts val="600"/>
              </a:spcBef>
              <a:spcAft>
                <a:spcPct val="10000"/>
              </a:spcAft>
              <a:buFont typeface="Wingdings" pitchFamily="2" charset="2"/>
              <a:buChar char="§"/>
            </a:pPr>
            <a:endParaRPr lang="en-GB" sz="1300" dirty="0" smtClean="0"/>
          </a:p>
          <a:p>
            <a:pPr marL="152400" lvl="0" indent="-152400" algn="l">
              <a:spcBef>
                <a:spcPts val="600"/>
              </a:spcBef>
              <a:spcAft>
                <a:spcPct val="10000"/>
              </a:spcAft>
              <a:buFont typeface="Wingdings" pitchFamily="2" charset="2"/>
              <a:buChar char="§"/>
            </a:pPr>
            <a:r>
              <a:rPr lang="en-GB" sz="1300" dirty="0" smtClean="0"/>
              <a:t>For large </a:t>
            </a:r>
            <a:r>
              <a:rPr lang="en-GB" sz="1300" i="1" dirty="0" smtClean="0">
                <a:solidFill>
                  <a:srgbClr val="000000"/>
                </a:solidFill>
                <a:cs typeface="Times New Roman"/>
              </a:rPr>
              <a:t>T </a:t>
            </a:r>
            <a:r>
              <a:rPr lang="en-GB" sz="1300" dirty="0" smtClean="0">
                <a:solidFill>
                  <a:srgbClr val="000000"/>
                </a:solidFill>
                <a:cs typeface="Times New Roman"/>
              </a:rPr>
              <a:t>to </a:t>
            </a:r>
            <a:r>
              <a:rPr lang="en-GB" sz="1300" i="1" dirty="0" smtClean="0">
                <a:solidFill>
                  <a:srgbClr val="000000"/>
                </a:solidFill>
                <a:latin typeface="Times New Roman"/>
                <a:cs typeface="Times New Roman"/>
              </a:rPr>
              <a:t>τ</a:t>
            </a:r>
            <a:r>
              <a:rPr lang="en-GB" sz="1300" dirty="0" smtClean="0"/>
              <a:t> rations (small signal duty cycle) peak detectors require large </a:t>
            </a:r>
            <a:r>
              <a:rPr lang="en-GB" sz="1300" i="1" dirty="0" smtClean="0"/>
              <a:t>R</a:t>
            </a:r>
            <a:r>
              <a:rPr lang="en-GB" sz="1300" dirty="0" smtClean="0"/>
              <a:t> values and a high input impedance amplifier, typically a JFET-input op-amp</a:t>
            </a:r>
          </a:p>
          <a:p>
            <a:pPr marL="152400" lvl="0" indent="-152400" algn="l">
              <a:spcBef>
                <a:spcPts val="600"/>
              </a:spcBef>
              <a:spcAft>
                <a:spcPct val="10000"/>
              </a:spcAft>
              <a:buFont typeface="Wingdings" pitchFamily="2" charset="2"/>
              <a:buChar char="§"/>
            </a:pPr>
            <a:endParaRPr lang="en-GB" sz="1300" dirty="0"/>
          </a:p>
          <a:p>
            <a:pPr marL="152400" indent="-152400" algn="l">
              <a:spcBef>
                <a:spcPts val="600"/>
              </a:spcBef>
              <a:spcAft>
                <a:spcPct val="10000"/>
              </a:spcAft>
              <a:buFont typeface="Wingdings" pitchFamily="2" charset="2"/>
              <a:buChar char="§"/>
            </a:pPr>
            <a:r>
              <a:rPr lang="en-GB" sz="1300" dirty="0"/>
              <a:t>For </a:t>
            </a:r>
            <a:r>
              <a:rPr lang="en-GB" sz="1300" dirty="0" smtClean="0"/>
              <a:t>LHC with one bunch the duty cycle is very small:</a:t>
            </a:r>
            <a:br>
              <a:rPr lang="en-GB" sz="1300" dirty="0" smtClean="0"/>
            </a:br>
            <a:r>
              <a:rPr lang="en-GB" sz="1300" i="1" dirty="0" smtClean="0">
                <a:latin typeface="Times New Roman"/>
                <a:cs typeface="Times New Roman"/>
              </a:rPr>
              <a:t>τ</a:t>
            </a:r>
            <a:r>
              <a:rPr lang="en-GB" sz="1300" dirty="0" smtClean="0">
                <a:latin typeface="Times New Roman"/>
                <a:cs typeface="Times New Roman"/>
              </a:rPr>
              <a:t> ≈ </a:t>
            </a:r>
            <a:r>
              <a:rPr lang="en-GB" sz="1300" dirty="0" smtClean="0"/>
              <a:t>1</a:t>
            </a:r>
            <a:r>
              <a:rPr lang="en-GB" sz="1300" baseline="-25000" dirty="0" smtClean="0"/>
              <a:t> </a:t>
            </a:r>
            <a:r>
              <a:rPr lang="en-GB" sz="1300" dirty="0"/>
              <a:t>ns and </a:t>
            </a:r>
            <a:r>
              <a:rPr lang="en-GB" sz="1300" i="1" dirty="0"/>
              <a:t>T</a:t>
            </a:r>
            <a:r>
              <a:rPr lang="en-GB" sz="1300" dirty="0">
                <a:latin typeface="Times New Roman"/>
                <a:cs typeface="Times New Roman"/>
              </a:rPr>
              <a:t> </a:t>
            </a:r>
            <a:r>
              <a:rPr lang="en-GB" sz="1300" dirty="0" smtClean="0">
                <a:latin typeface="Times New Roman"/>
                <a:cs typeface="Times New Roman"/>
              </a:rPr>
              <a:t>≈</a:t>
            </a:r>
            <a:r>
              <a:rPr lang="en-GB" sz="1300" dirty="0">
                <a:latin typeface="Times New Roman"/>
                <a:cs typeface="Times New Roman"/>
              </a:rPr>
              <a:t> </a:t>
            </a:r>
            <a:r>
              <a:rPr lang="en-GB" sz="1300" dirty="0" smtClean="0"/>
              <a:t>89</a:t>
            </a:r>
            <a:r>
              <a:rPr lang="en-GB" sz="1300" baseline="-25000" dirty="0" smtClean="0"/>
              <a:t> </a:t>
            </a:r>
            <a:r>
              <a:rPr lang="en-GB" sz="1300" dirty="0" err="1"/>
              <a:t>μs</a:t>
            </a:r>
            <a:r>
              <a:rPr lang="en-GB" sz="1300" dirty="0"/>
              <a:t>, so </a:t>
            </a:r>
            <a:r>
              <a:rPr lang="en-GB" sz="1300" i="1" dirty="0" smtClean="0">
                <a:solidFill>
                  <a:srgbClr val="000000"/>
                </a:solidFill>
                <a:latin typeface="Times New Roman"/>
                <a:cs typeface="Times New Roman"/>
              </a:rPr>
              <a:t>τ </a:t>
            </a:r>
            <a:r>
              <a:rPr lang="en-GB" sz="1300" dirty="0" smtClean="0">
                <a:solidFill>
                  <a:srgbClr val="000000"/>
                </a:solidFill>
                <a:latin typeface="Times New Roman"/>
                <a:cs typeface="Times New Roman"/>
              </a:rPr>
              <a:t>/</a:t>
            </a:r>
            <a:r>
              <a:rPr lang="en-GB" sz="1300" i="1" dirty="0" smtClean="0">
                <a:solidFill>
                  <a:srgbClr val="000000"/>
                </a:solidFill>
                <a:latin typeface="Times New Roman"/>
                <a:cs typeface="Times New Roman"/>
              </a:rPr>
              <a:t>T  </a:t>
            </a:r>
            <a:r>
              <a:rPr lang="en-GB" sz="1300" dirty="0" smtClean="0">
                <a:latin typeface="Times New Roman"/>
                <a:cs typeface="Times New Roman"/>
              </a:rPr>
              <a:t>≈</a:t>
            </a:r>
            <a:r>
              <a:rPr lang="en-GB" sz="1300" dirty="0" smtClean="0">
                <a:latin typeface="+mj-lt"/>
                <a:cs typeface="Times New Roman"/>
              </a:rPr>
              <a:t> 10 ppm.</a:t>
            </a:r>
            <a:br>
              <a:rPr lang="en-GB" sz="1300" dirty="0" smtClean="0">
                <a:latin typeface="+mj-lt"/>
                <a:cs typeface="Times New Roman"/>
              </a:rPr>
            </a:br>
            <a:r>
              <a:rPr lang="en-GB" sz="1300" dirty="0" smtClean="0">
                <a:latin typeface="+mj-lt"/>
                <a:cs typeface="Times New Roman"/>
              </a:rPr>
              <a:t>In practice 10 </a:t>
            </a:r>
            <a:r>
              <a:rPr lang="en-GB" sz="1300" dirty="0" smtClean="0"/>
              <a:t>MΩ resistors in </a:t>
            </a:r>
            <a:r>
              <a:rPr lang="en-GB" sz="1300" dirty="0" smtClean="0"/>
              <a:t>use.</a:t>
            </a:r>
            <a:endParaRPr lang="en-GB" sz="1300" dirty="0" smtClean="0"/>
          </a:p>
          <a:p>
            <a:pPr marL="152400" lvl="0" indent="-152400" algn="l">
              <a:spcBef>
                <a:spcPts val="600"/>
              </a:spcBef>
              <a:spcAft>
                <a:spcPct val="10000"/>
              </a:spcAft>
              <a:buFont typeface="Wingdings" pitchFamily="2" charset="2"/>
              <a:buChar char="§"/>
            </a:pPr>
            <a:endParaRPr lang="en-GB" sz="1300" dirty="0" smtClean="0"/>
          </a:p>
          <a:p>
            <a:pPr marL="152400" lvl="0" indent="-152400" algn="l">
              <a:spcBef>
                <a:spcPts val="600"/>
              </a:spcBef>
              <a:spcAft>
                <a:spcPct val="10000"/>
              </a:spcAft>
              <a:buFont typeface="Wingdings" pitchFamily="2" charset="2"/>
              <a:buChar char="§"/>
            </a:pPr>
            <a:r>
              <a:rPr lang="en-GB" sz="1300" dirty="0" smtClean="0"/>
              <a:t>The </a:t>
            </a:r>
            <a:r>
              <a:rPr lang="en-GB" sz="1300" dirty="0"/>
              <a:t>slowest capacitor discharge is limited by the reverse leakage current of the diode (in </a:t>
            </a:r>
            <a:r>
              <a:rPr lang="en-GB" sz="1300" dirty="0" smtClean="0"/>
              <a:t>the </a:t>
            </a:r>
            <a:r>
              <a:rPr lang="en-GB" sz="1300" dirty="0"/>
              <a:t>order of 10 </a:t>
            </a:r>
            <a:r>
              <a:rPr lang="en-GB" sz="1300" dirty="0" err="1"/>
              <a:t>nA</a:t>
            </a:r>
            <a:r>
              <a:rPr lang="en-GB" sz="1300" dirty="0"/>
              <a:t> for RF </a:t>
            </a:r>
            <a:r>
              <a:rPr lang="en-GB" sz="1300" dirty="0" err="1"/>
              <a:t>Schottky</a:t>
            </a:r>
            <a:r>
              <a:rPr lang="en-GB" sz="1300" dirty="0"/>
              <a:t> diodes</a:t>
            </a:r>
            <a:r>
              <a:rPr lang="en-GB" sz="1300" dirty="0" smtClean="0"/>
              <a:t>)</a:t>
            </a:r>
            <a:endParaRPr lang="en-GB" sz="1300" dirty="0" smtClean="0"/>
          </a:p>
          <a:p>
            <a:pPr algn="l">
              <a:spcBef>
                <a:spcPts val="600"/>
              </a:spcBef>
              <a:spcAft>
                <a:spcPct val="10000"/>
              </a:spcAft>
            </a:pPr>
            <a:endParaRPr lang="en-GB" sz="1300" dirty="0" smtClean="0"/>
          </a:p>
          <a:p>
            <a:pPr marL="152400" indent="-152400" algn="l">
              <a:spcBef>
                <a:spcPts val="600"/>
              </a:spcBef>
              <a:spcAft>
                <a:spcPct val="10000"/>
              </a:spcAft>
              <a:buFont typeface="Wingdings" pitchFamily="2" charset="2"/>
              <a:buChar char="§"/>
            </a:pPr>
            <a:endParaRPr lang="en-GB" sz="1200" dirty="0" smtClean="0"/>
          </a:p>
          <a:p>
            <a:pPr marL="152400" indent="-152400" algn="l">
              <a:spcBef>
                <a:spcPts val="600"/>
              </a:spcBef>
              <a:spcAft>
                <a:spcPct val="10000"/>
              </a:spcAft>
              <a:buFont typeface="Wingdings" pitchFamily="2" charset="2"/>
              <a:buChar char="§"/>
            </a:pPr>
            <a:endParaRPr lang="en-GB" sz="1200" dirty="0" smtClean="0"/>
          </a:p>
          <a:p>
            <a:pPr marL="152400" indent="-152400" algn="l">
              <a:spcBef>
                <a:spcPts val="600"/>
              </a:spcBef>
              <a:spcAft>
                <a:spcPct val="10000"/>
              </a:spcAft>
              <a:buFont typeface="Wingdings" pitchFamily="2" charset="2"/>
              <a:buChar char="§"/>
            </a:pPr>
            <a:endParaRPr lang="en-GB" sz="1200" dirty="0"/>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Diode detectors for short pulses</a:t>
            </a:r>
            <a:endParaRPr lang="en-GB" dirty="0"/>
          </a:p>
        </p:txBody>
      </p:sp>
      <p:pic>
        <p:nvPicPr>
          <p:cNvPr id="16" name="Picture 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5788" y="790939"/>
            <a:ext cx="5703819" cy="1257255"/>
          </a:xfrm>
          <a:prstGeom prst="rect">
            <a:avLst/>
          </a:prstGeom>
        </p:spPr>
      </p:pic>
      <p:graphicFrame>
        <p:nvGraphicFramePr>
          <p:cNvPr id="4" name="Object 3"/>
          <p:cNvGraphicFramePr>
            <a:graphicFrameLocks noChangeAspect="1"/>
          </p:cNvGraphicFramePr>
          <p:nvPr>
            <p:extLst>
              <p:ext uri="{D42A27DB-BD31-4B8C-83A1-F6EECF244321}">
                <p14:modId xmlns:p14="http://schemas.microsoft.com/office/powerpoint/2010/main" val="2081395467"/>
              </p:ext>
            </p:extLst>
          </p:nvPr>
        </p:nvGraphicFramePr>
        <p:xfrm>
          <a:off x="5668628" y="2528889"/>
          <a:ext cx="2285496" cy="708264"/>
        </p:xfrm>
        <a:graphic>
          <a:graphicData uri="http://schemas.openxmlformats.org/presentationml/2006/ole">
            <mc:AlternateContent xmlns:mc="http://schemas.openxmlformats.org/markup-compatibility/2006">
              <mc:Choice xmlns:v="urn:schemas-microsoft-com:vml" Requires="v">
                <p:oleObj spid="_x0000_s41729" name="Equation" r:id="rId4" imgW="1269720" imgH="393480" progId="Equation.3">
                  <p:embed/>
                </p:oleObj>
              </mc:Choice>
              <mc:Fallback>
                <p:oleObj name="Equation" r:id="rId4" imgW="1269720" imgH="393480" progId="Equation.3">
                  <p:embed/>
                  <p:pic>
                    <p:nvPicPr>
                      <p:cNvPr id="0" name="Object 6"/>
                      <p:cNvPicPr>
                        <a:picLocks noChangeAspect="1" noChangeArrowheads="1"/>
                      </p:cNvPicPr>
                      <p:nvPr/>
                    </p:nvPicPr>
                    <p:blipFill>
                      <a:blip r:embed="rId5"/>
                      <a:srcRect/>
                      <a:stretch>
                        <a:fillRect/>
                      </a:stretch>
                    </p:blipFill>
                    <p:spPr bwMode="auto">
                      <a:xfrm>
                        <a:off x="5668628" y="2528889"/>
                        <a:ext cx="2285496" cy="708264"/>
                      </a:xfrm>
                      <a:prstGeom prst="rect">
                        <a:avLst/>
                      </a:prstGeom>
                      <a:noFill/>
                      <a:ln>
                        <a:noFill/>
                      </a:ln>
                      <a:extLst/>
                    </p:spPr>
                  </p:pic>
                </p:oleObj>
              </mc:Fallback>
            </mc:AlternateContent>
          </a:graphicData>
        </a:graphic>
      </p:graphicFrame>
      <p:sp>
        <p:nvSpPr>
          <p:cNvPr id="19" name="Rectangle 4"/>
          <p:cNvSpPr>
            <a:spLocks noChangeArrowheads="1"/>
          </p:cNvSpPr>
          <p:nvPr/>
        </p:nvSpPr>
        <p:spPr bwMode="auto">
          <a:xfrm>
            <a:off x="424259" y="3742141"/>
            <a:ext cx="3802095" cy="15110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l">
              <a:spcBef>
                <a:spcPct val="10000"/>
              </a:spcBef>
              <a:spcAft>
                <a:spcPct val="10000"/>
              </a:spcAft>
            </a:pPr>
            <a:endParaRPr lang="en-GB" sz="1300" dirty="0" smtClean="0"/>
          </a:p>
          <a:p>
            <a:pPr algn="l">
              <a:spcBef>
                <a:spcPct val="10000"/>
              </a:spcBef>
              <a:spcAft>
                <a:spcPct val="10000"/>
              </a:spcAft>
            </a:pPr>
            <a:endParaRPr lang="en-GB" sz="1300" dirty="0"/>
          </a:p>
        </p:txBody>
      </p:sp>
      <p:sp>
        <p:nvSpPr>
          <p:cNvPr id="13" name="Rectangle 4"/>
          <p:cNvSpPr>
            <a:spLocks noChangeArrowheads="1"/>
          </p:cNvSpPr>
          <p:nvPr/>
        </p:nvSpPr>
        <p:spPr bwMode="auto">
          <a:xfrm>
            <a:off x="210229" y="3970669"/>
            <a:ext cx="4492165" cy="2377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71450" indent="-171450" algn="l">
              <a:spcBef>
                <a:spcPct val="10000"/>
              </a:spcBef>
              <a:spcAft>
                <a:spcPct val="10000"/>
              </a:spcAft>
              <a:buFontTx/>
              <a:buChar char="-"/>
            </a:pPr>
            <a:endParaRPr lang="en-GB" sz="1300" dirty="0" smtClean="0"/>
          </a:p>
        </p:txBody>
      </p:sp>
      <p:grpSp>
        <p:nvGrpSpPr>
          <p:cNvPr id="12" name="Group 11"/>
          <p:cNvGrpSpPr/>
          <p:nvPr/>
        </p:nvGrpSpPr>
        <p:grpSpPr>
          <a:xfrm>
            <a:off x="5758463" y="3329902"/>
            <a:ext cx="2080080" cy="1318457"/>
            <a:chOff x="5758463" y="3329902"/>
            <a:chExt cx="2080080" cy="1318457"/>
          </a:xfrm>
        </p:grpSpPr>
        <p:graphicFrame>
          <p:nvGraphicFramePr>
            <p:cNvPr id="5" name="Object 4"/>
            <p:cNvGraphicFramePr>
              <a:graphicFrameLocks noChangeAspect="1"/>
            </p:cNvGraphicFramePr>
            <p:nvPr>
              <p:extLst>
                <p:ext uri="{D42A27DB-BD31-4B8C-83A1-F6EECF244321}">
                  <p14:modId xmlns:p14="http://schemas.microsoft.com/office/powerpoint/2010/main" val="871008460"/>
                </p:ext>
              </p:extLst>
            </p:nvPr>
          </p:nvGraphicFramePr>
          <p:xfrm>
            <a:off x="5758463" y="3597303"/>
            <a:ext cx="2080080" cy="1051056"/>
          </p:xfrm>
          <a:graphic>
            <a:graphicData uri="http://schemas.openxmlformats.org/presentationml/2006/ole">
              <mc:AlternateContent xmlns:mc="http://schemas.openxmlformats.org/markup-compatibility/2006">
                <mc:Choice xmlns:v="urn:schemas-microsoft-com:vml" Requires="v">
                  <p:oleObj spid="_x0000_s41730" name="Equation" r:id="rId6" imgW="1155600" imgH="583920" progId="Equation.3">
                    <p:embed/>
                  </p:oleObj>
                </mc:Choice>
                <mc:Fallback>
                  <p:oleObj name="Equation" r:id="rId6" imgW="1155600" imgH="583920" progId="Equation.3">
                    <p:embed/>
                    <p:pic>
                      <p:nvPicPr>
                        <p:cNvPr id="0" name="Object 3"/>
                        <p:cNvPicPr>
                          <a:picLocks noChangeAspect="1" noChangeArrowheads="1"/>
                        </p:cNvPicPr>
                        <p:nvPr/>
                      </p:nvPicPr>
                      <p:blipFill>
                        <a:blip r:embed="rId7"/>
                        <a:srcRect/>
                        <a:stretch>
                          <a:fillRect/>
                        </a:stretch>
                      </p:blipFill>
                      <p:spPr bwMode="auto">
                        <a:xfrm>
                          <a:off x="5758463" y="3597303"/>
                          <a:ext cx="2080080" cy="105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Down Arrow 6"/>
            <p:cNvSpPr/>
            <p:nvPr/>
          </p:nvSpPr>
          <p:spPr bwMode="auto">
            <a:xfrm>
              <a:off x="6556187" y="3329902"/>
              <a:ext cx="484632" cy="412239"/>
            </a:xfrm>
            <a:prstGeom prst="downArrow">
              <a:avLst/>
            </a:prstGeom>
            <a:solidFill>
              <a:srgbClr val="FFC000"/>
            </a:solidFill>
            <a:ln>
              <a:noFill/>
            </a:ln>
            <a:effectLst/>
            <a:ex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900" b="0" i="0" u="none" strike="noStrike" cap="none" normalizeH="0" baseline="0" smtClean="0">
                <a:ln>
                  <a:noFill/>
                </a:ln>
                <a:solidFill>
                  <a:schemeClr val="tx1"/>
                </a:solidFill>
                <a:effectLst/>
                <a:latin typeface="Arial" pitchFamily="34" charset="0"/>
              </a:endParaRPr>
            </a:p>
          </p:txBody>
        </p:sp>
      </p:grpSp>
      <p:grpSp>
        <p:nvGrpSpPr>
          <p:cNvPr id="11" name="Group 10"/>
          <p:cNvGrpSpPr/>
          <p:nvPr/>
        </p:nvGrpSpPr>
        <p:grpSpPr>
          <a:xfrm>
            <a:off x="5929859" y="4778919"/>
            <a:ext cx="2387136" cy="1621387"/>
            <a:chOff x="5929859" y="4778919"/>
            <a:chExt cx="2387136" cy="1621387"/>
          </a:xfrm>
        </p:grpSpPr>
        <p:graphicFrame>
          <p:nvGraphicFramePr>
            <p:cNvPr id="9" name="Object 8"/>
            <p:cNvGraphicFramePr>
              <a:graphicFrameLocks noChangeAspect="1"/>
            </p:cNvGraphicFramePr>
            <p:nvPr>
              <p:extLst>
                <p:ext uri="{D42A27DB-BD31-4B8C-83A1-F6EECF244321}">
                  <p14:modId xmlns:p14="http://schemas.microsoft.com/office/powerpoint/2010/main" val="2733852058"/>
                </p:ext>
              </p:extLst>
            </p:nvPr>
          </p:nvGraphicFramePr>
          <p:xfrm>
            <a:off x="5929859" y="5349250"/>
            <a:ext cx="1737288" cy="1051056"/>
          </p:xfrm>
          <a:graphic>
            <a:graphicData uri="http://schemas.openxmlformats.org/presentationml/2006/ole">
              <mc:AlternateContent xmlns:mc="http://schemas.openxmlformats.org/markup-compatibility/2006">
                <mc:Choice xmlns:v="urn:schemas-microsoft-com:vml" Requires="v">
                  <p:oleObj spid="_x0000_s41731" name="Equation" r:id="rId8" imgW="965160" imgH="583920" progId="Equation.3">
                    <p:embed/>
                  </p:oleObj>
                </mc:Choice>
                <mc:Fallback>
                  <p:oleObj name="Equation" r:id="rId8" imgW="965160" imgH="583920" progId="Equation.3">
                    <p:embed/>
                    <p:pic>
                      <p:nvPicPr>
                        <p:cNvPr id="0" name="Object 4"/>
                        <p:cNvPicPr>
                          <a:picLocks noChangeAspect="1" noChangeArrowheads="1"/>
                        </p:cNvPicPr>
                        <p:nvPr/>
                      </p:nvPicPr>
                      <p:blipFill>
                        <a:blip r:embed="rId9"/>
                        <a:srcRect/>
                        <a:stretch>
                          <a:fillRect/>
                        </a:stretch>
                      </p:blipFill>
                      <p:spPr bwMode="auto">
                        <a:xfrm>
                          <a:off x="5929859" y="5349250"/>
                          <a:ext cx="1737288" cy="1051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5" name="Down Arrow 14"/>
            <p:cNvSpPr/>
            <p:nvPr/>
          </p:nvSpPr>
          <p:spPr bwMode="auto">
            <a:xfrm>
              <a:off x="6556187" y="4840999"/>
              <a:ext cx="484632" cy="412239"/>
            </a:xfrm>
            <a:prstGeom prst="downArrow">
              <a:avLst/>
            </a:prstGeom>
            <a:solidFill>
              <a:srgbClr val="FFC000"/>
            </a:solidFill>
            <a:ln>
              <a:noFill/>
            </a:ln>
            <a:effectLst/>
            <a:extLst/>
          </p:spPr>
          <p:txBody>
            <a:bodyPr vert="horz" wrap="square" lIns="0" tIns="45720" rIns="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GB" sz="900" b="0" i="0" u="none" strike="noStrike" cap="none" normalizeH="0" baseline="0" smtClean="0">
                <a:ln>
                  <a:noFill/>
                </a:ln>
                <a:solidFill>
                  <a:schemeClr val="tx1"/>
                </a:solidFill>
                <a:effectLst/>
                <a:latin typeface="Arial" pitchFamily="34" charset="0"/>
              </a:endParaRPr>
            </a:p>
          </p:txBody>
        </p:sp>
        <p:sp>
          <p:nvSpPr>
            <p:cNvPr id="17" name="Rectangle 4"/>
            <p:cNvSpPr>
              <a:spLocks noChangeArrowheads="1"/>
            </p:cNvSpPr>
            <p:nvPr/>
          </p:nvSpPr>
          <p:spPr bwMode="auto">
            <a:xfrm>
              <a:off x="7175744" y="4778919"/>
              <a:ext cx="1141251" cy="474320"/>
            </a:xfrm>
            <a:prstGeom prst="rect">
              <a:avLst/>
            </a:prstGeom>
            <a:noFill/>
            <a:ln w="9525">
              <a:solidFill>
                <a:srgbClr val="FFC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79375" indent="-204788" algn="l">
                <a:buFontTx/>
                <a:buChar char="•"/>
              </a:pPr>
              <a:r>
                <a:rPr lang="en-GB" sz="1200" i="1" dirty="0" smtClean="0"/>
                <a:t>V</a:t>
              </a:r>
              <a:r>
                <a:rPr lang="en-GB" sz="1200" i="1" baseline="-25000" dirty="0" smtClean="0"/>
                <a:t>i </a:t>
              </a:r>
              <a:r>
                <a:rPr lang="en-GB" sz="1200" dirty="0" smtClean="0">
                  <a:sym typeface="Symbol"/>
                </a:rPr>
                <a:t></a:t>
              </a:r>
              <a:r>
                <a:rPr lang="en-GB" sz="1200" i="1" dirty="0" err="1" smtClean="0"/>
                <a:t>V</a:t>
              </a:r>
              <a:r>
                <a:rPr lang="en-GB" sz="1200" i="1" baseline="-25000" dirty="0" err="1" smtClean="0"/>
                <a:t>d</a:t>
              </a:r>
              <a:endParaRPr lang="en-GB" sz="1200" i="1" baseline="-25000" dirty="0" smtClean="0"/>
            </a:p>
            <a:p>
              <a:pPr marL="79375" indent="-204788" algn="l">
                <a:buFontTx/>
                <a:buChar char="•"/>
              </a:pPr>
              <a:r>
                <a:rPr lang="en-GB" sz="1200" i="1" dirty="0" smtClean="0"/>
                <a:t>n</a:t>
              </a:r>
              <a:r>
                <a:rPr lang="en-GB" sz="1200" dirty="0" smtClean="0"/>
                <a:t> bunches</a:t>
              </a:r>
            </a:p>
          </p:txBody>
        </p:sp>
      </p:grpSp>
      <p:pic>
        <p:nvPicPr>
          <p:cNvPr id="8" name="Picture 7"/>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09045" y="661619"/>
            <a:ext cx="2226569" cy="1344171"/>
          </a:xfrm>
          <a:prstGeom prst="rect">
            <a:avLst/>
          </a:prstGeom>
        </p:spPr>
      </p:pic>
    </p:spTree>
    <p:extLst>
      <p:ext uri="{BB962C8B-B14F-4D97-AF65-F5344CB8AC3E}">
        <p14:creationId xmlns:p14="http://schemas.microsoft.com/office/powerpoint/2010/main" val="4148396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nodePh="1">
                                  <p:stCondLst>
                                    <p:cond delay="0"/>
                                  </p:stCondLst>
                                  <p:endCondLst>
                                    <p:cond evt="begin" delay="0">
                                      <p:tn val="5"/>
                                    </p:cond>
                                  </p:endCondLst>
                                  <p:childTnLst>
                                    <p:set>
                                      <p:cBhvr>
                                        <p:cTn id="6" dur="1" fill="hold">
                                          <p:stCondLst>
                                            <p:cond delay="0"/>
                                          </p:stCondLst>
                                        </p:cTn>
                                        <p:tgtEl>
                                          <p:spTgt spid="19"/>
                                        </p:tgtEl>
                                        <p:attrNameLst>
                                          <p:attrName>style.visibility</p:attrName>
                                        </p:attrNameLst>
                                      </p:cBhvr>
                                      <p:to>
                                        <p:strVal val="visible"/>
                                      </p:to>
                                    </p:set>
                                    <p:animEffect transition="in" filter="dissolv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nodePh="1">
                                  <p:stCondLst>
                                    <p:cond delay="0"/>
                                  </p:stCondLst>
                                  <p:endCondLst>
                                    <p:cond evt="begin" delay="0">
                                      <p:tn val="10"/>
                                    </p:cond>
                                  </p:endCondLst>
                                  <p:childTnLst>
                                    <p:set>
                                      <p:cBhvr>
                                        <p:cTn id="11" dur="1" fill="hold">
                                          <p:stCondLst>
                                            <p:cond delay="0"/>
                                          </p:stCondLst>
                                        </p:cTn>
                                        <p:tgtEl>
                                          <p:spTgt spid="13"/>
                                        </p:tgtEl>
                                        <p:attrNameLst>
                                          <p:attrName>style.visibility</p:attrName>
                                        </p:attrNameLst>
                                      </p:cBhvr>
                                      <p:to>
                                        <p:strVal val="visible"/>
                                      </p:to>
                                    </p:set>
                                    <p:animEffect transition="in" filter="dissolve">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30</a:t>
            </a:fld>
            <a:endParaRPr lang="en-GB"/>
          </a:p>
        </p:txBody>
      </p:sp>
      <p:sp>
        <p:nvSpPr>
          <p:cNvPr id="10" name="Rectangle 2"/>
          <p:cNvSpPr txBox="1">
            <a:spLocks noChangeArrowheads="1"/>
          </p:cNvSpPr>
          <p:nvPr/>
        </p:nvSpPr>
        <p:spPr>
          <a:xfrm>
            <a:off x="654050" y="34925"/>
            <a:ext cx="7835900" cy="381000"/>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r>
              <a:rPr lang="en-GB" dirty="0" smtClean="0"/>
              <a:t>Features of the DOROS orbit part</a:t>
            </a:r>
          </a:p>
        </p:txBody>
      </p:sp>
      <p:sp>
        <p:nvSpPr>
          <p:cNvPr id="9" name="Rectangle 4"/>
          <p:cNvSpPr>
            <a:spLocks noChangeArrowheads="1"/>
          </p:cNvSpPr>
          <p:nvPr/>
        </p:nvSpPr>
        <p:spPr bwMode="auto">
          <a:xfrm>
            <a:off x="232235" y="702245"/>
            <a:ext cx="8679530" cy="5924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ct val="10000"/>
              </a:spcBef>
              <a:spcAft>
                <a:spcPct val="10000"/>
              </a:spcAft>
              <a:buFont typeface="Wingdings" pitchFamily="2" charset="2"/>
              <a:buChar char="§"/>
            </a:pPr>
            <a:r>
              <a:rPr lang="en-GB" sz="1200" dirty="0"/>
              <a:t>M</a:t>
            </a:r>
            <a:r>
              <a:rPr lang="en-GB" sz="1200" dirty="0" smtClean="0"/>
              <a:t>easuring orbits in the frequency range 0</a:t>
            </a:r>
            <a:r>
              <a:rPr lang="en-GB" sz="1200" dirty="0"/>
              <a:t> – </a:t>
            </a:r>
            <a:r>
              <a:rPr lang="en-GB" sz="1200" dirty="0" smtClean="0"/>
              <a:t>100 Hz </a:t>
            </a:r>
            <a:r>
              <a:rPr lang="en-GB" sz="1200" dirty="0"/>
              <a:t>limited </a:t>
            </a:r>
            <a:r>
              <a:rPr lang="en-GB" sz="1200" dirty="0" smtClean="0"/>
              <a:t>by analogue low-pass filters</a:t>
            </a:r>
          </a:p>
          <a:p>
            <a:pPr marL="152400" indent="-152400" algn="l">
              <a:spcBef>
                <a:spcPct val="10000"/>
              </a:spcBef>
              <a:spcAft>
                <a:spcPct val="10000"/>
              </a:spcAft>
              <a:buFont typeface="Wingdings" pitchFamily="2" charset="2"/>
              <a:buChar char="§"/>
            </a:pPr>
            <a:r>
              <a:rPr lang="en-GB" sz="1200" dirty="0" smtClean="0"/>
              <a:t>Each BPM electrode signal processed by a dedicated diode detector</a:t>
            </a:r>
          </a:p>
          <a:p>
            <a:pPr marL="152400" indent="-152400" algn="l">
              <a:spcBef>
                <a:spcPct val="10000"/>
              </a:spcBef>
              <a:spcAft>
                <a:spcPct val="10000"/>
              </a:spcAft>
              <a:buFont typeface="Wingdings" pitchFamily="2" charset="2"/>
              <a:buChar char="§"/>
            </a:pPr>
            <a:r>
              <a:rPr lang="en-GB" sz="1200" dirty="0" smtClean="0"/>
              <a:t>Cancellation of the residual asymmetry in the analogue processing of the signals from opposing BPM electrodes with periodic signal multiplexing (1 Hz rate)</a:t>
            </a:r>
          </a:p>
          <a:p>
            <a:pPr marL="152400" indent="-152400" algn="l">
              <a:spcBef>
                <a:spcPct val="10000"/>
              </a:spcBef>
              <a:spcAft>
                <a:spcPct val="10000"/>
              </a:spcAft>
              <a:buFont typeface="Wingdings" pitchFamily="2" charset="2"/>
              <a:buChar char="§"/>
            </a:pPr>
            <a:r>
              <a:rPr lang="en-GB" sz="1200" dirty="0" smtClean="0"/>
              <a:t>Processed electrode signals sampled simultaneously with 24-bit ADCs at the LHC </a:t>
            </a:r>
            <a:r>
              <a:rPr lang="en-GB" sz="1200" i="1" dirty="0" err="1" smtClean="0"/>
              <a:t>f</a:t>
            </a:r>
            <a:r>
              <a:rPr lang="en-GB" sz="1200" i="1" baseline="-25000" dirty="0" err="1" smtClean="0"/>
              <a:t>rev</a:t>
            </a:r>
            <a:r>
              <a:rPr lang="en-GB" sz="1200" dirty="0" smtClean="0"/>
              <a:t> (11.2 kHz )</a:t>
            </a:r>
            <a:endParaRPr lang="en-GB" sz="1200" i="1" dirty="0" smtClean="0"/>
          </a:p>
          <a:p>
            <a:pPr marL="152400" indent="-152400" algn="l">
              <a:spcBef>
                <a:spcPct val="10000"/>
              </a:spcBef>
              <a:spcAft>
                <a:spcPct val="10000"/>
              </a:spcAft>
              <a:buFont typeface="Wingdings" pitchFamily="2" charset="2"/>
              <a:buChar char="§"/>
            </a:pPr>
            <a:r>
              <a:rPr lang="en-GB" sz="1200" dirty="0" smtClean="0"/>
              <a:t>Real-time UDP </a:t>
            </a:r>
            <a:r>
              <a:rPr lang="en-GB" sz="1200" dirty="0"/>
              <a:t>streaming of the </a:t>
            </a:r>
            <a:r>
              <a:rPr lang="en-GB" sz="1200" dirty="0" smtClean="0"/>
              <a:t>processed </a:t>
            </a:r>
            <a:r>
              <a:rPr lang="en-GB" sz="1200" dirty="0"/>
              <a:t>ADC data </a:t>
            </a:r>
            <a:r>
              <a:rPr lang="en-GB" sz="1200" dirty="0" smtClean="0"/>
              <a:t>from the diode orbit channels</a:t>
            </a:r>
            <a:endParaRPr lang="en-GB" sz="1200" dirty="0"/>
          </a:p>
          <a:p>
            <a:pPr marL="609600" lvl="1" indent="-152400" algn="l">
              <a:spcBef>
                <a:spcPct val="10000"/>
              </a:spcBef>
              <a:spcAft>
                <a:spcPct val="10000"/>
              </a:spcAft>
              <a:buFont typeface="Wingdings" pitchFamily="2" charset="2"/>
              <a:buChar char="§"/>
            </a:pPr>
            <a:r>
              <a:rPr lang="en-GB" sz="1200" dirty="0"/>
              <a:t>Raw electrode data IIR filtered, decimated and sent </a:t>
            </a:r>
            <a:r>
              <a:rPr lang="en-GB" sz="1200" dirty="0" smtClean="0"/>
              <a:t>to a system server at a 25 </a:t>
            </a:r>
            <a:r>
              <a:rPr lang="en-GB" sz="1200" dirty="0"/>
              <a:t>Hz rate </a:t>
            </a:r>
          </a:p>
          <a:p>
            <a:pPr marL="609600" lvl="1" indent="-152400" algn="l">
              <a:spcBef>
                <a:spcPct val="10000"/>
              </a:spcBef>
              <a:spcAft>
                <a:spcPct val="10000"/>
              </a:spcAft>
              <a:buFont typeface="Wingdings" pitchFamily="2" charset="2"/>
              <a:buChar char="§"/>
            </a:pPr>
            <a:r>
              <a:rPr lang="en-GB" sz="1200" dirty="0" smtClean="0"/>
              <a:t>Cut-off of the IIR filter can be programmed in the range 0.01 Hz – 2 kHz.</a:t>
            </a:r>
            <a:endParaRPr lang="en-GB" sz="1200" dirty="0"/>
          </a:p>
          <a:p>
            <a:pPr marL="609600" lvl="1" indent="-152400" algn="l">
              <a:spcBef>
                <a:spcPct val="10000"/>
              </a:spcBef>
              <a:spcAft>
                <a:spcPct val="10000"/>
              </a:spcAft>
              <a:buFont typeface="Wingdings" pitchFamily="2" charset="2"/>
              <a:buChar char="§"/>
            </a:pPr>
            <a:r>
              <a:rPr lang="en-GB" sz="1200" dirty="0" smtClean="0"/>
              <a:t>System server computes orbit data and absolute beam orbits </a:t>
            </a:r>
            <a:r>
              <a:rPr lang="en-GB" sz="1200" dirty="0"/>
              <a:t>in </a:t>
            </a:r>
            <a:r>
              <a:rPr lang="en-GB" sz="1200" dirty="0" smtClean="0"/>
              <a:t>mm;</a:t>
            </a:r>
            <a:br>
              <a:rPr lang="en-GB" sz="1200" dirty="0" smtClean="0"/>
            </a:br>
            <a:r>
              <a:rPr lang="en-GB" sz="1200" dirty="0" smtClean="0"/>
              <a:t>they are published </a:t>
            </a:r>
            <a:r>
              <a:rPr lang="en-GB" sz="1200" dirty="0"/>
              <a:t>at 1 </a:t>
            </a:r>
            <a:r>
              <a:rPr lang="en-GB" sz="1200" dirty="0" smtClean="0"/>
              <a:t>Hz rate with 1 s latency.</a:t>
            </a:r>
            <a:endParaRPr lang="en-GB" sz="1200" dirty="0"/>
          </a:p>
          <a:p>
            <a:pPr marL="609600" lvl="1" indent="-152400" algn="l">
              <a:spcBef>
                <a:spcPct val="10000"/>
              </a:spcBef>
              <a:spcAft>
                <a:spcPct val="10000"/>
              </a:spcAft>
              <a:buFont typeface="Wingdings" pitchFamily="2" charset="2"/>
              <a:buChar char="§"/>
            </a:pPr>
            <a:r>
              <a:rPr lang="en-GB" sz="1200" dirty="0" smtClean="0"/>
              <a:t>Beam data and front-end parameters are logged</a:t>
            </a:r>
          </a:p>
          <a:p>
            <a:pPr marL="609600" lvl="1" indent="-152400" algn="l">
              <a:spcBef>
                <a:spcPct val="10000"/>
              </a:spcBef>
              <a:spcAft>
                <a:spcPct val="10000"/>
              </a:spcAft>
              <a:buFont typeface="Wingdings" pitchFamily="2" charset="2"/>
              <a:buChar char="§"/>
            </a:pPr>
            <a:r>
              <a:rPr lang="en-GB" sz="1200" dirty="0" smtClean="0"/>
              <a:t>12.5 Hz asymmetry calibration </a:t>
            </a:r>
            <a:r>
              <a:rPr lang="en-GB" sz="1200" dirty="0"/>
              <a:t>switching </a:t>
            </a:r>
            <a:r>
              <a:rPr lang="en-GB" sz="1200" dirty="0" smtClean="0"/>
              <a:t>available to reach data rates and latency compatible with the current orbit feedback operation</a:t>
            </a:r>
          </a:p>
          <a:p>
            <a:pPr marL="152400" indent="-152400" algn="l">
              <a:spcBef>
                <a:spcPct val="10000"/>
              </a:spcBef>
              <a:spcAft>
                <a:spcPct val="10000"/>
              </a:spcAft>
              <a:buFont typeface="Wingdings" pitchFamily="2" charset="2"/>
              <a:buChar char="§"/>
            </a:pPr>
            <a:r>
              <a:rPr lang="en-GB" sz="1200" dirty="0" smtClean="0"/>
              <a:t>On-demand “Capture/Freeze” mode:</a:t>
            </a:r>
          </a:p>
          <a:p>
            <a:pPr marL="609600" lvl="1" indent="-152400" algn="l">
              <a:spcBef>
                <a:spcPct val="10000"/>
              </a:spcBef>
              <a:spcAft>
                <a:spcPct val="10000"/>
              </a:spcAft>
              <a:buFont typeface="Wingdings" pitchFamily="2" charset="2"/>
              <a:buChar char="§"/>
            </a:pPr>
            <a:r>
              <a:rPr lang="en-GB" sz="1200" dirty="0"/>
              <a:t>Electrode ADC samples stored </a:t>
            </a:r>
            <a:r>
              <a:rPr lang="en-GB" sz="1200" dirty="0" smtClean="0"/>
              <a:t>at </a:t>
            </a:r>
            <a:r>
              <a:rPr lang="en-GB" sz="1200" i="1" dirty="0" err="1"/>
              <a:t>f</a:t>
            </a:r>
            <a:r>
              <a:rPr lang="en-GB" sz="1200" i="1" baseline="-25000" dirty="0" err="1"/>
              <a:t>rev</a:t>
            </a:r>
            <a:r>
              <a:rPr lang="en-GB" sz="1200" dirty="0"/>
              <a:t> rate in the front-end memory.</a:t>
            </a:r>
            <a:endParaRPr lang="en-GB" sz="1200" dirty="0" smtClean="0"/>
          </a:p>
          <a:p>
            <a:pPr marL="609600" lvl="1" indent="-152400" algn="l">
              <a:spcBef>
                <a:spcPct val="10000"/>
              </a:spcBef>
              <a:spcAft>
                <a:spcPct val="10000"/>
              </a:spcAft>
              <a:buFont typeface="Wingdings" pitchFamily="2" charset="2"/>
              <a:buChar char="§"/>
            </a:pPr>
            <a:r>
              <a:rPr lang="en-US" sz="1200" dirty="0" smtClean="0"/>
              <a:t>Rolling turn-by-turn buffer depth of about 1.8 million turns (up to 3.5 minutes @</a:t>
            </a:r>
            <a:r>
              <a:rPr lang="en-GB" sz="1200" dirty="0"/>
              <a:t> </a:t>
            </a:r>
            <a:r>
              <a:rPr lang="en-GB" sz="1200" i="1" dirty="0" err="1"/>
              <a:t>f</a:t>
            </a:r>
            <a:r>
              <a:rPr lang="en-GB" sz="1200" i="1" baseline="-25000" dirty="0" err="1"/>
              <a:t>rev</a:t>
            </a:r>
            <a:r>
              <a:rPr lang="en-US" sz="1200" dirty="0" smtClean="0"/>
              <a:t>)</a:t>
            </a:r>
          </a:p>
          <a:p>
            <a:pPr marL="609600" lvl="1" indent="-152400" algn="l">
              <a:spcBef>
                <a:spcPct val="10000"/>
              </a:spcBef>
              <a:spcAft>
                <a:spcPct val="10000"/>
              </a:spcAft>
              <a:buFont typeface="Wingdings" pitchFamily="2" charset="2"/>
              <a:buChar char="§"/>
            </a:pPr>
            <a:r>
              <a:rPr lang="en-GB" sz="1200" dirty="0" smtClean="0"/>
              <a:t>If enabled in the front-end the </a:t>
            </a:r>
            <a:r>
              <a:rPr lang="en-GB" sz="1200" dirty="0"/>
              <a:t>c</a:t>
            </a:r>
            <a:r>
              <a:rPr lang="en-GB" sz="1200" dirty="0" smtClean="0"/>
              <a:t>apture can be </a:t>
            </a:r>
            <a:r>
              <a:rPr lang="en-GB" sz="1200" dirty="0"/>
              <a:t>triggered with dedicated Beam Synchronous Timing (BST) </a:t>
            </a:r>
            <a:r>
              <a:rPr lang="en-GB" sz="1200" dirty="0" smtClean="0"/>
              <a:t>event</a:t>
            </a:r>
          </a:p>
          <a:p>
            <a:pPr marL="609600" lvl="1" indent="-152400" algn="l">
              <a:spcBef>
                <a:spcPct val="10000"/>
              </a:spcBef>
              <a:spcAft>
                <a:spcPct val="10000"/>
              </a:spcAft>
              <a:buFont typeface="Wingdings" pitchFamily="2" charset="2"/>
              <a:buChar char="§"/>
            </a:pPr>
            <a:r>
              <a:rPr lang="en-GB" sz="1200" dirty="0" smtClean="0"/>
              <a:t>Optional capture/freeze triggers upon server commands</a:t>
            </a:r>
          </a:p>
          <a:p>
            <a:pPr marL="609600" lvl="1" indent="-152400" algn="l">
              <a:spcBef>
                <a:spcPct val="10000"/>
              </a:spcBef>
              <a:spcAft>
                <a:spcPct val="10000"/>
              </a:spcAft>
              <a:buFont typeface="Wingdings" pitchFamily="2" charset="2"/>
              <a:buChar char="§"/>
            </a:pPr>
            <a:r>
              <a:rPr lang="en-US" sz="1200" dirty="0" smtClean="0"/>
              <a:t>Optional data decimation during front-end </a:t>
            </a:r>
            <a:r>
              <a:rPr lang="en-US" sz="1200" dirty="0"/>
              <a:t>readout</a:t>
            </a:r>
            <a:endParaRPr lang="en-GB" sz="1200" dirty="0"/>
          </a:p>
          <a:p>
            <a:pPr marL="609600" lvl="1" indent="-152400" algn="l">
              <a:spcBef>
                <a:spcPct val="10000"/>
              </a:spcBef>
              <a:spcAft>
                <a:spcPct val="10000"/>
              </a:spcAft>
              <a:buFont typeface="Wingdings" pitchFamily="2" charset="2"/>
              <a:buChar char="§"/>
            </a:pPr>
            <a:r>
              <a:rPr lang="en-GB" sz="1200" dirty="0" smtClean="0"/>
              <a:t>Acquired data </a:t>
            </a:r>
            <a:r>
              <a:rPr lang="en-GB" sz="1200" dirty="0"/>
              <a:t>can be used to compute orbit spectra in the bandwidth 0 – </a:t>
            </a:r>
            <a:r>
              <a:rPr lang="en-GB" sz="1200" dirty="0" smtClean="0"/>
              <a:t>100 Hz.</a:t>
            </a:r>
            <a:br>
              <a:rPr lang="en-GB" sz="1200" dirty="0" smtClean="0"/>
            </a:br>
            <a:r>
              <a:rPr lang="en-GB" sz="1200" dirty="0" smtClean="0"/>
              <a:t>(limited by the available signal bandwidth form the analogue processing)</a:t>
            </a:r>
          </a:p>
          <a:p>
            <a:pPr marL="152400" indent="-152400" algn="l">
              <a:spcBef>
                <a:spcPct val="10000"/>
              </a:spcBef>
              <a:spcAft>
                <a:spcPct val="10000"/>
              </a:spcAft>
              <a:buFont typeface="Wingdings" pitchFamily="2" charset="2"/>
              <a:buChar char="§"/>
            </a:pPr>
            <a:r>
              <a:rPr lang="en-US" sz="1200" dirty="0" smtClean="0"/>
              <a:t>Post-mortem rolling buffers:</a:t>
            </a:r>
          </a:p>
          <a:p>
            <a:pPr marL="609600" lvl="1" indent="-152400" algn="l">
              <a:spcBef>
                <a:spcPct val="10000"/>
              </a:spcBef>
              <a:spcAft>
                <a:spcPct val="10000"/>
              </a:spcAft>
              <a:buFont typeface="Wingdings" pitchFamily="2" charset="2"/>
              <a:buChar char="§"/>
            </a:pPr>
            <a:r>
              <a:rPr lang="en-US" sz="1200" dirty="0" smtClean="0"/>
              <a:t>UDP datagrams stored in the front-end memory</a:t>
            </a:r>
          </a:p>
          <a:p>
            <a:pPr marL="609600" lvl="1" indent="-152400" algn="l">
              <a:spcBef>
                <a:spcPct val="10000"/>
              </a:spcBef>
              <a:spcAft>
                <a:spcPct val="10000"/>
              </a:spcAft>
              <a:buFont typeface="Wingdings" pitchFamily="2" charset="2"/>
              <a:buChar char="§"/>
            </a:pPr>
            <a:r>
              <a:rPr lang="en-US" sz="1200" dirty="0" smtClean="0"/>
              <a:t>The UDPs contain information on the electrode signals + statuses, temperatures, flags, settings…</a:t>
            </a:r>
          </a:p>
          <a:p>
            <a:pPr marL="609600" lvl="1" indent="-152400" algn="l">
              <a:spcBef>
                <a:spcPct val="10000"/>
              </a:spcBef>
              <a:spcAft>
                <a:spcPct val="10000"/>
              </a:spcAft>
              <a:buFont typeface="Wingdings" pitchFamily="2" charset="2"/>
              <a:buChar char="§"/>
            </a:pPr>
            <a:r>
              <a:rPr lang="en-US" sz="1200" dirty="0" smtClean="0"/>
              <a:t>Rolling UDP buffer depth of about 4600 UDPs (up to 3 minutes @ 25 Hz rate)</a:t>
            </a:r>
          </a:p>
          <a:p>
            <a:pPr marL="609600" lvl="1" indent="-152400" algn="l">
              <a:spcBef>
                <a:spcPct val="10000"/>
              </a:spcBef>
              <a:spcAft>
                <a:spcPct val="10000"/>
              </a:spcAft>
              <a:buFont typeface="Wingdings" pitchFamily="2" charset="2"/>
              <a:buChar char="§"/>
            </a:pPr>
            <a:r>
              <a:rPr lang="en-US" sz="1200" dirty="0" smtClean="0"/>
              <a:t>Buffer start/stop control and readout from the system server</a:t>
            </a:r>
            <a:endParaRPr lang="en-US" sz="1200" dirty="0"/>
          </a:p>
          <a:p>
            <a:pPr marL="152400" indent="-152400" algn="l">
              <a:spcBef>
                <a:spcPct val="10000"/>
              </a:spcBef>
              <a:spcAft>
                <a:spcPct val="10000"/>
              </a:spcAft>
              <a:buFont typeface="Wingdings" pitchFamily="2" charset="2"/>
              <a:buChar char="§"/>
            </a:pPr>
            <a:endParaRPr lang="en-GB" sz="1200" dirty="0" smtClean="0"/>
          </a:p>
          <a:p>
            <a:pPr marL="1066800" lvl="2" indent="-152400" algn="l">
              <a:spcBef>
                <a:spcPct val="10000"/>
              </a:spcBef>
              <a:spcAft>
                <a:spcPct val="10000"/>
              </a:spcAft>
              <a:buFont typeface="Wingdings" pitchFamily="2" charset="2"/>
              <a:buChar char="§"/>
            </a:pPr>
            <a:endParaRPr lang="en-GB" sz="1200" dirty="0" smtClean="0"/>
          </a:p>
          <a:p>
            <a:pPr algn="l">
              <a:spcBef>
                <a:spcPct val="10000"/>
              </a:spcBef>
              <a:spcAft>
                <a:spcPct val="10000"/>
              </a:spcAft>
            </a:pPr>
            <a:endParaRPr lang="en-GB" sz="1200" dirty="0" smtClean="0"/>
          </a:p>
        </p:txBody>
      </p:sp>
    </p:spTree>
    <p:extLst>
      <p:ext uri="{BB962C8B-B14F-4D97-AF65-F5344CB8AC3E}">
        <p14:creationId xmlns:p14="http://schemas.microsoft.com/office/powerpoint/2010/main" val="407917432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4</a:t>
            </a:fld>
            <a:endParaRPr lang="en-GB"/>
          </a:p>
        </p:txBody>
      </p:sp>
      <p:sp>
        <p:nvSpPr>
          <p:cNvPr id="10" name="Rectangle 4"/>
          <p:cNvSpPr>
            <a:spLocks noChangeArrowheads="1"/>
          </p:cNvSpPr>
          <p:nvPr/>
        </p:nvSpPr>
        <p:spPr bwMode="auto">
          <a:xfrm>
            <a:off x="232235" y="3697835"/>
            <a:ext cx="8670010" cy="26499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600"/>
              </a:spcBef>
              <a:spcAft>
                <a:spcPct val="10000"/>
              </a:spcAft>
              <a:buFont typeface="Wingdings" pitchFamily="2" charset="2"/>
              <a:buChar char="§"/>
            </a:pPr>
            <a:r>
              <a:rPr lang="en-GB" sz="1400" dirty="0" smtClean="0"/>
              <a:t>One diode detector for each BPM electrode</a:t>
            </a:r>
          </a:p>
          <a:p>
            <a:pPr marL="152400" indent="-152400" algn="l">
              <a:spcBef>
                <a:spcPts val="600"/>
              </a:spcBef>
              <a:spcAft>
                <a:spcPct val="10000"/>
              </a:spcAft>
              <a:buFont typeface="Wingdings" pitchFamily="2" charset="2"/>
              <a:buChar char="§"/>
            </a:pPr>
            <a:r>
              <a:rPr lang="en-GB" sz="1400" dirty="0"/>
              <a:t>Subtracting signals before the detectors (e.g. by a 180° hybrid) does not help,  as the resulting signal</a:t>
            </a:r>
            <a:br>
              <a:rPr lang="en-GB" sz="1400" dirty="0"/>
            </a:br>
            <a:r>
              <a:rPr lang="en-GB" sz="1400" dirty="0"/>
              <a:t>would be:</a:t>
            </a:r>
          </a:p>
          <a:p>
            <a:pPr marL="536575" lvl="1" indent="-204788" algn="l">
              <a:spcBef>
                <a:spcPts val="0"/>
              </a:spcBef>
              <a:buFontTx/>
              <a:buChar char="•"/>
            </a:pPr>
            <a:r>
              <a:rPr lang="en-GB" sz="1400" dirty="0"/>
              <a:t>smaller, resulting in larger position errors</a:t>
            </a:r>
          </a:p>
          <a:p>
            <a:pPr marL="536575" lvl="1" indent="-204788" algn="l">
              <a:spcBef>
                <a:spcPts val="0"/>
              </a:spcBef>
              <a:buFontTx/>
              <a:buChar char="•"/>
            </a:pPr>
            <a:r>
              <a:rPr lang="en-GB" sz="1400" dirty="0"/>
              <a:t>changing the sign when crossing the BPM </a:t>
            </a:r>
            <a:r>
              <a:rPr lang="en-GB" sz="1400" dirty="0" smtClean="0"/>
              <a:t>centre</a:t>
            </a:r>
            <a:endParaRPr lang="en-GB" sz="1400" dirty="0" smtClean="0">
              <a:solidFill>
                <a:srgbClr val="000000"/>
              </a:solidFill>
            </a:endParaRPr>
          </a:p>
          <a:p>
            <a:pPr marL="152400" lvl="0" indent="-152400" algn="l">
              <a:spcBef>
                <a:spcPts val="600"/>
              </a:spcBef>
              <a:spcAft>
                <a:spcPct val="10000"/>
              </a:spcAft>
              <a:buFont typeface="Wingdings" pitchFamily="2" charset="2"/>
              <a:buChar char="§"/>
            </a:pPr>
            <a:r>
              <a:rPr lang="en-GB" sz="1400" dirty="0" smtClean="0">
                <a:solidFill>
                  <a:srgbClr val="000000"/>
                </a:solidFill>
              </a:rPr>
              <a:t>The diode forward volt</a:t>
            </a:r>
            <a:r>
              <a:rPr lang="pl-PL" sz="1400" dirty="0" smtClean="0">
                <a:solidFill>
                  <a:srgbClr val="000000"/>
                </a:solidFill>
              </a:rPr>
              <a:t>age </a:t>
            </a:r>
            <a:r>
              <a:rPr lang="en-GB" sz="1400" i="1" dirty="0" err="1" smtClean="0">
                <a:solidFill>
                  <a:srgbClr val="000000"/>
                </a:solidFill>
              </a:rPr>
              <a:t>V</a:t>
            </a:r>
            <a:r>
              <a:rPr lang="en-GB" sz="1400" i="1" baseline="-25000" dirty="0" err="1" smtClean="0">
                <a:solidFill>
                  <a:srgbClr val="000000"/>
                </a:solidFill>
              </a:rPr>
              <a:t>d</a:t>
            </a:r>
            <a:r>
              <a:rPr lang="en-GB" sz="1400" dirty="0" smtClean="0">
                <a:solidFill>
                  <a:srgbClr val="000000"/>
                </a:solidFill>
              </a:rPr>
              <a:t> introduces a significant position error</a:t>
            </a:r>
          </a:p>
          <a:p>
            <a:pPr marL="152400" lvl="0" indent="-152400" algn="l">
              <a:spcBef>
                <a:spcPts val="600"/>
              </a:spcBef>
              <a:spcAft>
                <a:spcPct val="10000"/>
              </a:spcAft>
              <a:buFont typeface="Wingdings" pitchFamily="2" charset="2"/>
              <a:buChar char="§"/>
            </a:pPr>
            <a:r>
              <a:rPr lang="en-GB" sz="1400" i="1" dirty="0" err="1" smtClean="0">
                <a:solidFill>
                  <a:srgbClr val="000000"/>
                </a:solidFill>
              </a:rPr>
              <a:t>V</a:t>
            </a:r>
            <a:r>
              <a:rPr lang="en-GB" sz="1400" i="1" baseline="-25000" dirty="0" err="1" smtClean="0">
                <a:solidFill>
                  <a:srgbClr val="000000"/>
                </a:solidFill>
              </a:rPr>
              <a:t>d</a:t>
            </a:r>
            <a:r>
              <a:rPr lang="en-GB" sz="1400" dirty="0" smtClean="0">
                <a:solidFill>
                  <a:srgbClr val="000000"/>
                </a:solidFill>
              </a:rPr>
              <a:t> depends on the diode current (and by consequence on </a:t>
            </a:r>
            <a:r>
              <a:rPr lang="en-GB" sz="1400" i="1" dirty="0" smtClean="0">
                <a:solidFill>
                  <a:srgbClr val="000000"/>
                </a:solidFill>
              </a:rPr>
              <a:t>V</a:t>
            </a:r>
            <a:r>
              <a:rPr lang="en-GB" sz="1400" i="1" baseline="-25000" dirty="0" smtClean="0">
                <a:solidFill>
                  <a:srgbClr val="000000"/>
                </a:solidFill>
              </a:rPr>
              <a:t>i</a:t>
            </a:r>
            <a:r>
              <a:rPr lang="en-GB" sz="1400" dirty="0" smtClean="0">
                <a:solidFill>
                  <a:srgbClr val="000000"/>
                </a:solidFill>
              </a:rPr>
              <a:t>) and temperature</a:t>
            </a:r>
          </a:p>
          <a:p>
            <a:pPr marL="152400" lvl="0" indent="-152400" algn="l">
              <a:spcBef>
                <a:spcPts val="600"/>
              </a:spcBef>
              <a:spcAft>
                <a:spcPct val="10000"/>
              </a:spcAft>
              <a:buFont typeface="Wingdings" pitchFamily="2" charset="2"/>
              <a:buChar char="§"/>
            </a:pPr>
            <a:r>
              <a:rPr lang="en-GB" sz="1400" dirty="0" smtClean="0">
                <a:solidFill>
                  <a:srgbClr val="000000"/>
                </a:solidFill>
              </a:rPr>
              <a:t>Simple diode detectors can be used for applications when beam position errors are not important, e.g. </a:t>
            </a:r>
          </a:p>
          <a:p>
            <a:pPr marL="536575" lvl="1" indent="-204788" algn="l">
              <a:spcBef>
                <a:spcPts val="0"/>
              </a:spcBef>
              <a:buFontTx/>
              <a:buChar char="•"/>
            </a:pPr>
            <a:r>
              <a:rPr lang="en-GB" sz="1400" dirty="0" smtClean="0"/>
              <a:t>tune measurement systems</a:t>
            </a:r>
          </a:p>
          <a:p>
            <a:pPr marL="536575" lvl="1" indent="-204788" algn="l">
              <a:spcBef>
                <a:spcPts val="0"/>
              </a:spcBef>
              <a:buFontTx/>
              <a:buChar char="•"/>
            </a:pPr>
            <a:r>
              <a:rPr lang="en-GB" sz="1400" dirty="0" smtClean="0"/>
              <a:t>“intensity” beam presence detection systems (LHC Beam Presence Flag System)</a:t>
            </a:r>
          </a:p>
        </p:txBody>
      </p:sp>
      <p:sp>
        <p:nvSpPr>
          <p:cNvPr id="11"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smtClean="0"/>
              <a:t>Simple diode detectors for BPM signals</a:t>
            </a:r>
            <a:endParaRPr lang="en-GB"/>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32235" y="724534"/>
            <a:ext cx="3206115" cy="2573135"/>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3688685" y="1156666"/>
                <a:ext cx="3341235" cy="572593"/>
              </a:xfrm>
              <a:prstGeom prst="rect">
                <a:avLst/>
              </a:prstGeom>
              <a:noFill/>
            </p:spPr>
            <p:txBody>
              <a:bodyPr wrap="square" lIns="0" tIns="0" rIns="0" bIns="0" rtlCol="0">
                <a:spAutoFit/>
              </a:bodyPr>
              <a:lstStyle/>
              <a:p>
                <a:r>
                  <a:rPr lang="en-GB" sz="2400" b="0" dirty="0" smtClean="0">
                    <a:latin typeface="Times New Roman" panose="02020603050405020304" pitchFamily="18" charset="0"/>
                    <a:cs typeface="Times New Roman" panose="02020603050405020304" pitchFamily="18" charset="0"/>
                  </a:rPr>
                  <a:t>ideal:   </a:t>
                </a:r>
                <a14:m>
                  <m:oMath xmlns:m="http://schemas.openxmlformats.org/officeDocument/2006/math">
                    <m:r>
                      <a:rPr lang="en-GB" sz="2400" b="0" i="1" smtClean="0">
                        <a:latin typeface="Cambria Math" panose="02040503050406030204" pitchFamily="18" charset="0"/>
                      </a:rPr>
                      <m:t>𝑝</m:t>
                    </m:r>
                    <m:r>
                      <a:rPr lang="en-GB" sz="2400" b="0" i="1" smtClean="0">
                        <a:latin typeface="Cambria Math" panose="02040503050406030204" pitchFamily="18" charset="0"/>
                      </a:rPr>
                      <m:t>=</m:t>
                    </m:r>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𝑐</m:t>
                        </m:r>
                      </m:e>
                      <m:sub>
                        <m:r>
                          <a:rPr lang="en-GB" sz="2400" b="0" i="1" smtClean="0">
                            <a:latin typeface="Cambria Math" panose="02040503050406030204" pitchFamily="18" charset="0"/>
                          </a:rPr>
                          <m:t>𝑔</m:t>
                        </m:r>
                      </m:sub>
                    </m:sSub>
                    <m:f>
                      <m:fPr>
                        <m:ctrlPr>
                          <a:rPr lang="en-GB" sz="2400" i="1" smtClean="0">
                            <a:latin typeface="Cambria Math" panose="02040503050406030204" pitchFamily="18" charset="0"/>
                          </a:rPr>
                        </m:ctrlPr>
                      </m:fPr>
                      <m:num>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𝑉</m:t>
                            </m:r>
                          </m:e>
                          <m:sub>
                            <m:r>
                              <a:rPr lang="en-GB" sz="2400" b="0" i="1" smtClean="0">
                                <a:latin typeface="Cambria Math" panose="02040503050406030204" pitchFamily="18" charset="0"/>
                              </a:rPr>
                              <m:t>𝑖</m:t>
                            </m:r>
                            <m:r>
                              <a:rPr lang="en-GB" sz="2400" b="0" i="1" smtClean="0">
                                <a:latin typeface="Cambria Math" panose="02040503050406030204" pitchFamily="18" charset="0"/>
                              </a:rPr>
                              <m:t>1</m:t>
                            </m:r>
                          </m:sub>
                        </m:sSub>
                        <m:r>
                          <a:rPr lang="en-GB" sz="2400" i="1" smtClean="0">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𝑉</m:t>
                            </m:r>
                          </m:e>
                          <m:sub>
                            <m:r>
                              <a:rPr lang="en-GB" sz="2400" i="1">
                                <a:latin typeface="Cambria Math" panose="02040503050406030204" pitchFamily="18" charset="0"/>
                              </a:rPr>
                              <m:t>𝑖</m:t>
                            </m:r>
                            <m:r>
                              <a:rPr lang="en-GB" sz="2400" b="0" i="1" smtClean="0">
                                <a:latin typeface="Cambria Math" panose="02040503050406030204" pitchFamily="18" charset="0"/>
                              </a:rPr>
                              <m:t>2</m:t>
                            </m:r>
                          </m:sub>
                        </m:sSub>
                      </m:num>
                      <m:den>
                        <m:sSub>
                          <m:sSubPr>
                            <m:ctrlPr>
                              <a:rPr lang="en-GB" sz="2400" i="1">
                                <a:latin typeface="Cambria Math" panose="02040503050406030204" pitchFamily="18" charset="0"/>
                              </a:rPr>
                            </m:ctrlPr>
                          </m:sSubPr>
                          <m:e>
                            <m:r>
                              <a:rPr lang="en-GB" sz="2400" i="1">
                                <a:latin typeface="Cambria Math" panose="02040503050406030204" pitchFamily="18" charset="0"/>
                              </a:rPr>
                              <m:t>𝑉</m:t>
                            </m:r>
                          </m:e>
                          <m:sub>
                            <m:r>
                              <a:rPr lang="en-GB" sz="2400" i="1">
                                <a:latin typeface="Cambria Math" panose="02040503050406030204" pitchFamily="18" charset="0"/>
                              </a:rPr>
                              <m:t>𝑖</m:t>
                            </m:r>
                            <m:r>
                              <a:rPr lang="en-GB" sz="2400" i="1">
                                <a:latin typeface="Cambria Math" panose="02040503050406030204" pitchFamily="18" charset="0"/>
                              </a:rPr>
                              <m:t>1</m:t>
                            </m:r>
                          </m:sub>
                        </m:sSub>
                        <m:sSub>
                          <m:sSubPr>
                            <m:ctrlPr>
                              <a:rPr lang="en-GB" sz="2400" i="1">
                                <a:latin typeface="Cambria Math" panose="02040503050406030204" pitchFamily="18" charset="0"/>
                              </a:rPr>
                            </m:ctrlPr>
                          </m:sSubPr>
                          <m:e>
                            <m:r>
                              <a:rPr lang="en-GB" sz="2400" b="0" i="1" smtClean="0">
                                <a:latin typeface="Cambria Math" panose="02040503050406030204" pitchFamily="18" charset="0"/>
                              </a:rPr>
                              <m:t>+</m:t>
                            </m:r>
                            <m:r>
                              <a:rPr lang="en-GB" sz="2400" i="1">
                                <a:latin typeface="Cambria Math" panose="02040503050406030204" pitchFamily="18" charset="0"/>
                              </a:rPr>
                              <m:t>𝑉</m:t>
                            </m:r>
                          </m:e>
                          <m:sub>
                            <m:r>
                              <a:rPr lang="en-GB" sz="2400" i="1">
                                <a:latin typeface="Cambria Math" panose="02040503050406030204" pitchFamily="18" charset="0"/>
                              </a:rPr>
                              <m:t>𝑖</m:t>
                            </m:r>
                            <m:r>
                              <a:rPr lang="en-GB" sz="2400" i="1">
                                <a:latin typeface="Cambria Math" panose="02040503050406030204" pitchFamily="18" charset="0"/>
                              </a:rPr>
                              <m:t>2</m:t>
                            </m:r>
                          </m:sub>
                        </m:sSub>
                      </m:den>
                    </m:f>
                  </m:oMath>
                </a14:m>
                <a:endParaRPr lang="en-GB" sz="2400" dirty="0"/>
              </a:p>
            </p:txBody>
          </p:sp>
        </mc:Choice>
        <mc:Fallback xmlns="">
          <p:sp>
            <p:nvSpPr>
              <p:cNvPr id="6" name="TextBox 5"/>
              <p:cNvSpPr txBox="1">
                <a:spLocks noRot="1" noChangeAspect="1" noMove="1" noResize="1" noEditPoints="1" noAdjustHandles="1" noChangeArrowheads="1" noChangeShapeType="1" noTextEdit="1"/>
              </p:cNvSpPr>
              <p:nvPr/>
            </p:nvSpPr>
            <p:spPr>
              <a:xfrm>
                <a:off x="3688685" y="1156666"/>
                <a:ext cx="3341235" cy="572593"/>
              </a:xfrm>
              <a:prstGeom prst="rect">
                <a:avLst/>
              </a:prstGeom>
              <a:blipFill>
                <a:blip r:embed="rId3"/>
                <a:stretch>
                  <a:fillRect t="-4255" b="-851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870079" y="2169860"/>
                <a:ext cx="5273921" cy="572593"/>
              </a:xfrm>
              <a:prstGeom prst="rect">
                <a:avLst/>
              </a:prstGeom>
              <a:noFill/>
            </p:spPr>
            <p:txBody>
              <a:bodyPr wrap="square" lIns="0" tIns="0" rIns="0" bIns="0" rtlCol="0">
                <a:spAutoFit/>
              </a:bodyPr>
              <a:lstStyle/>
              <a:p>
                <a:r>
                  <a:rPr lang="en-GB" sz="2400" b="0" dirty="0" smtClean="0">
                    <a:latin typeface="Times New Roman" panose="02020603050405020304" pitchFamily="18" charset="0"/>
                    <a:cs typeface="Times New Roman" panose="02020603050405020304" pitchFamily="18" charset="0"/>
                  </a:rPr>
                  <a:t>real:   </a:t>
                </a:r>
                <a14:m>
                  <m:oMath xmlns:m="http://schemas.openxmlformats.org/officeDocument/2006/math">
                    <m:r>
                      <a:rPr lang="en-GB" sz="2400" b="0" i="1" smtClean="0">
                        <a:latin typeface="Cambria Math" panose="02040503050406030204" pitchFamily="18" charset="0"/>
                      </a:rPr>
                      <m:t>𝑝</m:t>
                    </m:r>
                    <m:r>
                      <a:rPr lang="en-GB" sz="2400" b="0" i="1" smtClean="0">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𝑐</m:t>
                        </m:r>
                      </m:e>
                      <m:sub>
                        <m:r>
                          <a:rPr lang="en-GB" sz="2400" i="1">
                            <a:latin typeface="Cambria Math" panose="02040503050406030204" pitchFamily="18" charset="0"/>
                          </a:rPr>
                          <m:t>𝑔</m:t>
                        </m:r>
                      </m:sub>
                    </m:sSub>
                    <m:f>
                      <m:fPr>
                        <m:ctrlPr>
                          <a:rPr lang="en-GB" sz="2400" i="1" smtClean="0">
                            <a:latin typeface="Cambria Math" panose="02040503050406030204" pitchFamily="18" charset="0"/>
                          </a:rPr>
                        </m:ctrlPr>
                      </m:fPr>
                      <m:num>
                        <m:sSub>
                          <m:sSubPr>
                            <m:ctrlPr>
                              <a:rPr lang="en-GB" sz="2400" b="0" i="1" smtClean="0">
                                <a:latin typeface="Cambria Math" panose="02040503050406030204" pitchFamily="18" charset="0"/>
                              </a:rPr>
                            </m:ctrlPr>
                          </m:sSubPr>
                          <m:e>
                            <m:r>
                              <a:rPr lang="en-GB" sz="2400" b="0" i="1" smtClean="0">
                                <a:latin typeface="Cambria Math" panose="02040503050406030204" pitchFamily="18" charset="0"/>
                              </a:rPr>
                              <m:t>𝑉</m:t>
                            </m:r>
                          </m:e>
                          <m:sub>
                            <m:r>
                              <a:rPr lang="en-GB" sz="2400" b="0" i="1" smtClean="0">
                                <a:latin typeface="Cambria Math" panose="02040503050406030204" pitchFamily="18" charset="0"/>
                              </a:rPr>
                              <m:t>𝑜</m:t>
                            </m:r>
                            <m:r>
                              <a:rPr lang="en-GB" sz="2400" b="0" i="1" smtClean="0">
                                <a:latin typeface="Cambria Math" panose="02040503050406030204" pitchFamily="18" charset="0"/>
                              </a:rPr>
                              <m:t>1</m:t>
                            </m:r>
                          </m:sub>
                        </m:sSub>
                        <m:r>
                          <a:rPr lang="en-GB" sz="2400" i="1" smtClean="0">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𝑉</m:t>
                            </m:r>
                          </m:e>
                          <m:sub>
                            <m:r>
                              <a:rPr lang="en-GB" sz="2400" b="0" i="1" smtClean="0">
                                <a:latin typeface="Cambria Math" panose="02040503050406030204" pitchFamily="18" charset="0"/>
                              </a:rPr>
                              <m:t>𝑜</m:t>
                            </m:r>
                            <m:r>
                              <a:rPr lang="en-GB" sz="2400" b="0" i="1" smtClean="0">
                                <a:latin typeface="Cambria Math" panose="02040503050406030204" pitchFamily="18" charset="0"/>
                              </a:rPr>
                              <m:t>2</m:t>
                            </m:r>
                          </m:sub>
                        </m:sSub>
                      </m:num>
                      <m:den>
                        <m:sSub>
                          <m:sSubPr>
                            <m:ctrlPr>
                              <a:rPr lang="en-GB" sz="2400" i="1">
                                <a:latin typeface="Cambria Math" panose="02040503050406030204" pitchFamily="18" charset="0"/>
                              </a:rPr>
                            </m:ctrlPr>
                          </m:sSubPr>
                          <m:e>
                            <m:r>
                              <a:rPr lang="en-GB" sz="2400" i="1">
                                <a:latin typeface="Cambria Math" panose="02040503050406030204" pitchFamily="18" charset="0"/>
                              </a:rPr>
                              <m:t>𝑉</m:t>
                            </m:r>
                          </m:e>
                          <m:sub>
                            <m:r>
                              <a:rPr lang="en-GB" sz="2400" b="0" i="1" smtClean="0">
                                <a:latin typeface="Cambria Math" panose="02040503050406030204" pitchFamily="18" charset="0"/>
                              </a:rPr>
                              <m:t>𝑜</m:t>
                            </m:r>
                            <m:r>
                              <a:rPr lang="en-GB" sz="2400" i="1">
                                <a:latin typeface="Cambria Math" panose="02040503050406030204" pitchFamily="18" charset="0"/>
                              </a:rPr>
                              <m:t>1</m:t>
                            </m:r>
                          </m:sub>
                        </m:sSub>
                        <m:sSub>
                          <m:sSubPr>
                            <m:ctrlPr>
                              <a:rPr lang="en-GB" sz="2400" i="1">
                                <a:latin typeface="Cambria Math" panose="02040503050406030204" pitchFamily="18" charset="0"/>
                              </a:rPr>
                            </m:ctrlPr>
                          </m:sSubPr>
                          <m:e>
                            <m:r>
                              <a:rPr lang="en-GB" sz="2400" b="0" i="1" smtClean="0">
                                <a:latin typeface="Cambria Math" panose="02040503050406030204" pitchFamily="18" charset="0"/>
                              </a:rPr>
                              <m:t>+</m:t>
                            </m:r>
                            <m:r>
                              <a:rPr lang="en-GB" sz="2400" i="1">
                                <a:latin typeface="Cambria Math" panose="02040503050406030204" pitchFamily="18" charset="0"/>
                              </a:rPr>
                              <m:t>𝑉</m:t>
                            </m:r>
                          </m:e>
                          <m:sub>
                            <m:r>
                              <a:rPr lang="en-GB" sz="2400" b="0" i="1" smtClean="0">
                                <a:latin typeface="Cambria Math" panose="02040503050406030204" pitchFamily="18" charset="0"/>
                              </a:rPr>
                              <m:t>𝑜</m:t>
                            </m:r>
                            <m:r>
                              <a:rPr lang="en-GB" sz="2400" i="1">
                                <a:latin typeface="Cambria Math" panose="02040503050406030204" pitchFamily="18" charset="0"/>
                              </a:rPr>
                              <m:t>2</m:t>
                            </m:r>
                          </m:sub>
                        </m:sSub>
                      </m:den>
                    </m:f>
                    <m:r>
                      <a:rPr lang="en-GB" sz="2400" b="0" i="1" smtClean="0">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𝑐</m:t>
                        </m:r>
                      </m:e>
                      <m:sub>
                        <m:r>
                          <a:rPr lang="en-GB" sz="2400" i="1">
                            <a:latin typeface="Cambria Math" panose="02040503050406030204" pitchFamily="18" charset="0"/>
                          </a:rPr>
                          <m:t>𝑔</m:t>
                        </m:r>
                      </m:sub>
                    </m:sSub>
                    <m:f>
                      <m:fPr>
                        <m:ctrlPr>
                          <a:rPr lang="en-GB" sz="2400" i="1">
                            <a:latin typeface="Cambria Math" panose="02040503050406030204" pitchFamily="18" charset="0"/>
                          </a:rPr>
                        </m:ctrlPr>
                      </m:fPr>
                      <m:num>
                        <m:sSub>
                          <m:sSubPr>
                            <m:ctrlPr>
                              <a:rPr lang="en-GB" sz="2400" i="1">
                                <a:latin typeface="Cambria Math" panose="02040503050406030204" pitchFamily="18" charset="0"/>
                              </a:rPr>
                            </m:ctrlPr>
                          </m:sSubPr>
                          <m:e>
                            <m:r>
                              <a:rPr lang="en-GB" sz="2400" i="1">
                                <a:latin typeface="Cambria Math" panose="02040503050406030204" pitchFamily="18" charset="0"/>
                              </a:rPr>
                              <m:t>𝑉</m:t>
                            </m:r>
                          </m:e>
                          <m:sub>
                            <m:r>
                              <a:rPr lang="en-GB" sz="2400" b="0" i="1" smtClean="0">
                                <a:latin typeface="Cambria Math" panose="02040503050406030204" pitchFamily="18" charset="0"/>
                              </a:rPr>
                              <m:t>𝑖</m:t>
                            </m:r>
                            <m:r>
                              <a:rPr lang="en-GB" sz="2400" i="1">
                                <a:latin typeface="Cambria Math" panose="02040503050406030204" pitchFamily="18" charset="0"/>
                              </a:rPr>
                              <m:t>1</m:t>
                            </m:r>
                          </m:sub>
                        </m:sSub>
                        <m:r>
                          <a:rPr lang="en-GB" sz="2400" i="1">
                            <a:latin typeface="Cambria Math" panose="02040503050406030204" pitchFamily="18" charset="0"/>
                          </a:rPr>
                          <m:t>−</m:t>
                        </m:r>
                        <m:sSub>
                          <m:sSubPr>
                            <m:ctrlPr>
                              <a:rPr lang="en-GB" sz="2400" i="1">
                                <a:latin typeface="Cambria Math" panose="02040503050406030204" pitchFamily="18" charset="0"/>
                              </a:rPr>
                            </m:ctrlPr>
                          </m:sSubPr>
                          <m:e>
                            <m:r>
                              <a:rPr lang="en-GB" sz="2400" i="1">
                                <a:latin typeface="Cambria Math" panose="02040503050406030204" pitchFamily="18" charset="0"/>
                              </a:rPr>
                              <m:t>𝑉</m:t>
                            </m:r>
                          </m:e>
                          <m:sub>
                            <m:r>
                              <a:rPr lang="en-GB" sz="2400" b="0" i="1" smtClean="0">
                                <a:latin typeface="Cambria Math" panose="02040503050406030204" pitchFamily="18" charset="0"/>
                              </a:rPr>
                              <m:t>𝑖</m:t>
                            </m:r>
                            <m:r>
                              <a:rPr lang="en-GB" sz="2400" i="1">
                                <a:latin typeface="Cambria Math" panose="02040503050406030204" pitchFamily="18" charset="0"/>
                              </a:rPr>
                              <m:t>2</m:t>
                            </m:r>
                          </m:sub>
                        </m:sSub>
                      </m:num>
                      <m:den>
                        <m:sSub>
                          <m:sSubPr>
                            <m:ctrlPr>
                              <a:rPr lang="en-GB" sz="2400" i="1">
                                <a:latin typeface="Cambria Math" panose="02040503050406030204" pitchFamily="18" charset="0"/>
                              </a:rPr>
                            </m:ctrlPr>
                          </m:sSubPr>
                          <m:e>
                            <m:r>
                              <a:rPr lang="en-GB" sz="2400" i="1">
                                <a:latin typeface="Cambria Math" panose="02040503050406030204" pitchFamily="18" charset="0"/>
                              </a:rPr>
                              <m:t>𝑉</m:t>
                            </m:r>
                          </m:e>
                          <m:sub>
                            <m:r>
                              <a:rPr lang="en-GB" sz="2400" b="0" i="1" smtClean="0">
                                <a:latin typeface="Cambria Math" panose="02040503050406030204" pitchFamily="18" charset="0"/>
                              </a:rPr>
                              <m:t>𝑖</m:t>
                            </m:r>
                            <m:r>
                              <a:rPr lang="en-GB" sz="2400" i="1">
                                <a:latin typeface="Cambria Math" panose="02040503050406030204" pitchFamily="18" charset="0"/>
                              </a:rPr>
                              <m:t>1</m:t>
                            </m:r>
                          </m:sub>
                        </m:sSub>
                        <m:sSub>
                          <m:sSubPr>
                            <m:ctrlPr>
                              <a:rPr lang="en-GB" sz="2400" i="1">
                                <a:latin typeface="Cambria Math" panose="02040503050406030204" pitchFamily="18" charset="0"/>
                              </a:rPr>
                            </m:ctrlPr>
                          </m:sSubPr>
                          <m:e>
                            <m:r>
                              <a:rPr lang="en-GB" sz="2400" i="1">
                                <a:latin typeface="Cambria Math" panose="02040503050406030204" pitchFamily="18" charset="0"/>
                              </a:rPr>
                              <m:t>+</m:t>
                            </m:r>
                            <m:r>
                              <a:rPr lang="en-GB" sz="2400" i="1">
                                <a:latin typeface="Cambria Math" panose="02040503050406030204" pitchFamily="18" charset="0"/>
                              </a:rPr>
                              <m:t>𝑉</m:t>
                            </m:r>
                          </m:e>
                          <m:sub>
                            <m:r>
                              <a:rPr lang="en-GB" sz="2400" b="0" i="1" smtClean="0">
                                <a:latin typeface="Cambria Math" panose="02040503050406030204" pitchFamily="18" charset="0"/>
                              </a:rPr>
                              <m:t>𝑖</m:t>
                            </m:r>
                            <m:r>
                              <a:rPr lang="en-GB" sz="2400" i="1">
                                <a:latin typeface="Cambria Math" panose="02040503050406030204" pitchFamily="18" charset="0"/>
                              </a:rPr>
                              <m:t>2</m:t>
                            </m:r>
                          </m:sub>
                        </m:sSub>
                        <m:r>
                          <a:rPr lang="en-GB" sz="2400" b="0" i="1" smtClean="0">
                            <a:latin typeface="Cambria Math" panose="02040503050406030204" pitchFamily="18" charset="0"/>
                          </a:rPr>
                          <m:t>−2</m:t>
                        </m:r>
                        <m:sSub>
                          <m:sSubPr>
                            <m:ctrlPr>
                              <a:rPr lang="en-GB" sz="2400" b="0" i="1" smtClean="0">
                                <a:latin typeface="Cambria Math" panose="02040503050406030204" pitchFamily="18" charset="0"/>
                              </a:rPr>
                            </m:ctrlPr>
                          </m:sSubPr>
                          <m:e>
                            <m:r>
                              <a:rPr lang="en-GB" sz="2400" b="0" i="1" baseline="-25000" smtClean="0">
                                <a:latin typeface="Cambria Math" panose="02040503050406030204" pitchFamily="18" charset="0"/>
                              </a:rPr>
                              <m:t> </m:t>
                            </m:r>
                            <m:r>
                              <a:rPr lang="en-GB" sz="2400" b="0" i="1" smtClean="0">
                                <a:latin typeface="Cambria Math" panose="02040503050406030204" pitchFamily="18" charset="0"/>
                              </a:rPr>
                              <m:t>𝑉</m:t>
                            </m:r>
                          </m:e>
                          <m:sub>
                            <m:r>
                              <a:rPr lang="en-GB" sz="2400" b="0" i="1" smtClean="0">
                                <a:latin typeface="Cambria Math" panose="02040503050406030204" pitchFamily="18" charset="0"/>
                              </a:rPr>
                              <m:t>𝑑</m:t>
                            </m:r>
                          </m:sub>
                        </m:sSub>
                      </m:den>
                    </m:f>
                  </m:oMath>
                </a14:m>
                <a:endParaRPr lang="en-GB" sz="2400" dirty="0"/>
              </a:p>
            </p:txBody>
          </p:sp>
        </mc:Choice>
        <mc:Fallback xmlns="">
          <p:sp>
            <p:nvSpPr>
              <p:cNvPr id="12" name="TextBox 11"/>
              <p:cNvSpPr txBox="1">
                <a:spLocks noRot="1" noChangeAspect="1" noMove="1" noResize="1" noEditPoints="1" noAdjustHandles="1" noChangeArrowheads="1" noChangeShapeType="1" noTextEdit="1"/>
              </p:cNvSpPr>
              <p:nvPr/>
            </p:nvSpPr>
            <p:spPr>
              <a:xfrm>
                <a:off x="3870079" y="2169860"/>
                <a:ext cx="5273921" cy="572593"/>
              </a:xfrm>
              <a:prstGeom prst="rect">
                <a:avLst/>
              </a:prstGeom>
              <a:blipFill>
                <a:blip r:embed="rId4"/>
                <a:stretch>
                  <a:fillRect t="-4255" b="-8511"/>
                </a:stretch>
              </a:blipFill>
            </p:spPr>
            <p:txBody>
              <a:bodyPr/>
              <a:lstStyle/>
              <a:p>
                <a:r>
                  <a:rPr lang="en-GB">
                    <a:noFill/>
                  </a:rPr>
                  <a:t> </a:t>
                </a:r>
              </a:p>
            </p:txBody>
          </p:sp>
        </mc:Fallback>
      </mc:AlternateContent>
    </p:spTree>
    <p:extLst>
      <p:ext uri="{BB962C8B-B14F-4D97-AF65-F5344CB8AC3E}">
        <p14:creationId xmlns:p14="http://schemas.microsoft.com/office/powerpoint/2010/main" val="5751638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5</a:t>
            </a:fld>
            <a:endParaRPr lang="en-GB"/>
          </a:p>
        </p:txBody>
      </p:sp>
      <p:sp>
        <p:nvSpPr>
          <p:cNvPr id="10" name="Rectangle 2"/>
          <p:cNvSpPr txBox="1">
            <a:spLocks noChangeArrowheads="1"/>
          </p:cNvSpPr>
          <p:nvPr/>
        </p:nvSpPr>
        <p:spPr>
          <a:xfrm>
            <a:off x="654050" y="34925"/>
            <a:ext cx="7835900" cy="381000"/>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r>
              <a:rPr lang="en-GB" smtClean="0"/>
              <a:t>Compensated diode detector</a:t>
            </a:r>
          </a:p>
        </p:txBody>
      </p:sp>
      <p:sp>
        <p:nvSpPr>
          <p:cNvPr id="7" name="Rectangle 4"/>
          <p:cNvSpPr>
            <a:spLocks noChangeArrowheads="1"/>
          </p:cNvSpPr>
          <p:nvPr/>
        </p:nvSpPr>
        <p:spPr bwMode="auto">
          <a:xfrm>
            <a:off x="193830" y="4081886"/>
            <a:ext cx="8721569" cy="2380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0"/>
              </a:spcBef>
              <a:spcAft>
                <a:spcPts val="800"/>
              </a:spcAft>
              <a:buFont typeface="Wingdings" pitchFamily="2" charset="2"/>
              <a:buChar char="§"/>
            </a:pPr>
            <a:r>
              <a:rPr lang="en-GB" sz="1350" dirty="0" smtClean="0"/>
              <a:t>Compensated diode detector consists of two diode peak detectors, one with single, second – with two diodes. </a:t>
            </a:r>
            <a:br>
              <a:rPr lang="en-GB" sz="1350" dirty="0" smtClean="0"/>
            </a:br>
            <a:r>
              <a:rPr lang="en-GB" sz="1350" dirty="0" smtClean="0"/>
              <a:t>All three diodes are in one package, for good thermal coupling and symmetry of the forward voltages </a:t>
            </a:r>
            <a:r>
              <a:rPr lang="en-GB" sz="1350" i="1" dirty="0" err="1" smtClean="0"/>
              <a:t>V</a:t>
            </a:r>
            <a:r>
              <a:rPr lang="en-GB" sz="1350" i="1" baseline="-25000" dirty="0" err="1" smtClean="0"/>
              <a:t>d</a:t>
            </a:r>
            <a:r>
              <a:rPr lang="en-GB" sz="1350" dirty="0" smtClean="0"/>
              <a:t>.  </a:t>
            </a:r>
          </a:p>
          <a:p>
            <a:pPr marL="152400" indent="-152400" algn="l">
              <a:spcBef>
                <a:spcPts val="0"/>
              </a:spcBef>
              <a:spcAft>
                <a:spcPts val="800"/>
              </a:spcAft>
              <a:buFont typeface="Wingdings" pitchFamily="2" charset="2"/>
              <a:buChar char="§"/>
            </a:pPr>
            <a:r>
              <a:rPr lang="en-GB" sz="1350" dirty="0" smtClean="0"/>
              <a:t>Two operational amplifiers are used to derive 2</a:t>
            </a:r>
            <a:r>
              <a:rPr lang="en-GB" sz="1350" baseline="-25000" dirty="0" smtClean="0"/>
              <a:t> </a:t>
            </a:r>
            <a:r>
              <a:rPr lang="en-GB" sz="1350" i="1" dirty="0" err="1" smtClean="0"/>
              <a:t>V</a:t>
            </a:r>
            <a:r>
              <a:rPr lang="en-GB" sz="1350" i="1" baseline="-25000" dirty="0" err="1" smtClean="0"/>
              <a:t>d</a:t>
            </a:r>
            <a:r>
              <a:rPr lang="en-GB" sz="1350" dirty="0" smtClean="0"/>
              <a:t> voltage and to add it to the output of the two-diode detector. This way the resulting output voltage is equal to the input peak voltage.</a:t>
            </a:r>
          </a:p>
          <a:p>
            <a:pPr marL="152400" indent="-152400" algn="l">
              <a:spcBef>
                <a:spcPts val="0"/>
              </a:spcBef>
              <a:spcAft>
                <a:spcPts val="800"/>
              </a:spcAft>
              <a:buFont typeface="Wingdings" pitchFamily="2" charset="2"/>
              <a:buChar char="§"/>
            </a:pPr>
            <a:r>
              <a:rPr lang="en-GB" sz="1350" dirty="0" smtClean="0"/>
              <a:t>To get an “ultimate peak mode operation”, the discharge resistors are in practice omitted.</a:t>
            </a:r>
            <a:br>
              <a:rPr lang="en-GB" sz="1350" dirty="0" smtClean="0"/>
            </a:br>
            <a:r>
              <a:rPr lang="en-GB" sz="1350" dirty="0" smtClean="0"/>
              <a:t>In this case the discharge is done by the reverse leakage current of the diodes.</a:t>
            </a:r>
          </a:p>
          <a:p>
            <a:pPr marL="152400" indent="-152400" algn="l">
              <a:spcBef>
                <a:spcPts val="0"/>
              </a:spcBef>
              <a:spcAft>
                <a:spcPts val="800"/>
              </a:spcAft>
              <a:buFont typeface="Wingdings" pitchFamily="2" charset="2"/>
              <a:buChar char="§"/>
            </a:pPr>
            <a:r>
              <a:rPr lang="en-GB" sz="1350" dirty="0" smtClean="0"/>
              <a:t>The asymmetry in the charging conditions for each individual detector becomes less important for larger input voltages. Therefore, the compensation improves with increasing signal levels</a:t>
            </a:r>
          </a:p>
          <a:p>
            <a:pPr marL="152400" indent="-152400" algn="l">
              <a:spcBef>
                <a:spcPts val="0"/>
              </a:spcBef>
              <a:spcAft>
                <a:spcPts val="800"/>
              </a:spcAft>
              <a:buFont typeface="Wingdings" pitchFamily="2" charset="2"/>
              <a:buChar char="§"/>
            </a:pPr>
            <a:r>
              <a:rPr lang="en-GB" sz="1350" dirty="0" smtClean="0"/>
              <a:t>In practice the largest signal level is limited by the linear operation levels of the driving amplifier </a:t>
            </a:r>
          </a:p>
        </p:txBody>
      </p:sp>
      <p:pic>
        <p:nvPicPr>
          <p:cNvPr id="9221"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1570" y="561187"/>
            <a:ext cx="4491971" cy="32557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70640" y="971080"/>
            <a:ext cx="3407884" cy="2358540"/>
          </a:xfrm>
          <a:prstGeom prst="rect">
            <a:avLst/>
          </a:prstGeom>
        </p:spPr>
      </p:pic>
    </p:spTree>
    <p:extLst>
      <p:ext uri="{BB962C8B-B14F-4D97-AF65-F5344CB8AC3E}">
        <p14:creationId xmlns:p14="http://schemas.microsoft.com/office/powerpoint/2010/main" val="2725222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Diode orbit processing overview</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5033" y="680627"/>
            <a:ext cx="4140739" cy="5711058"/>
          </a:xfrm>
          <a:prstGeom prst="rect">
            <a:avLst/>
          </a:prstGeom>
        </p:spPr>
      </p:pic>
      <p:sp>
        <p:nvSpPr>
          <p:cNvPr id="10" name="Rectangle 4"/>
          <p:cNvSpPr>
            <a:spLocks noChangeArrowheads="1"/>
          </p:cNvSpPr>
          <p:nvPr/>
        </p:nvSpPr>
        <p:spPr bwMode="auto">
          <a:xfrm>
            <a:off x="5071265" y="894269"/>
            <a:ext cx="3844134" cy="54535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0"/>
              </a:spcBef>
              <a:spcAft>
                <a:spcPts val="800"/>
              </a:spcAft>
              <a:buFont typeface="Wingdings" pitchFamily="2" charset="2"/>
              <a:buChar char="§"/>
            </a:pPr>
            <a:r>
              <a:rPr lang="en-GB" sz="1300" dirty="0" smtClean="0"/>
              <a:t>Short pick-up pulses go through input low-pass filters to limit their slew rate and reduce peak amplitudes</a:t>
            </a:r>
          </a:p>
          <a:p>
            <a:pPr marL="152400" indent="-152400" algn="l">
              <a:spcBef>
                <a:spcPts val="0"/>
              </a:spcBef>
              <a:spcAft>
                <a:spcPts val="800"/>
              </a:spcAft>
              <a:buFont typeface="Wingdings" pitchFamily="2" charset="2"/>
              <a:buChar char="§"/>
            </a:pPr>
            <a:r>
              <a:rPr lang="en-GB" sz="1300" dirty="0" smtClean="0"/>
              <a:t>RF amplifiers provide optimal amplitude of the pulses on the compensated diode detectors</a:t>
            </a:r>
          </a:p>
          <a:p>
            <a:pPr marL="152400" indent="-152400" algn="l">
              <a:spcBef>
                <a:spcPts val="0"/>
              </a:spcBef>
              <a:spcAft>
                <a:spcPts val="800"/>
              </a:spcAft>
              <a:buFont typeface="Wingdings" pitchFamily="2" charset="2"/>
              <a:buChar char="§"/>
            </a:pPr>
            <a:r>
              <a:rPr lang="en-GB" sz="1300" dirty="0" smtClean="0"/>
              <a:t>Diode detectors convert pulses into slowly varying signals</a:t>
            </a:r>
          </a:p>
          <a:p>
            <a:pPr marL="152400" indent="-152400" algn="l">
              <a:spcBef>
                <a:spcPts val="0"/>
              </a:spcBef>
              <a:spcAft>
                <a:spcPts val="800"/>
              </a:spcAft>
              <a:buFont typeface="Wingdings" pitchFamily="2" charset="2"/>
              <a:buChar char="§"/>
            </a:pPr>
            <a:r>
              <a:rPr lang="en-GB" sz="1300" dirty="0" smtClean="0"/>
              <a:t>Low frequency low-pass filters remove bunch pattern ripple and act as anti-aliasing filters</a:t>
            </a:r>
          </a:p>
          <a:p>
            <a:pPr marL="152400" indent="-152400" algn="l">
              <a:spcBef>
                <a:spcPts val="0"/>
              </a:spcBef>
              <a:spcAft>
                <a:spcPts val="800"/>
              </a:spcAft>
              <a:buFont typeface="Wingdings" pitchFamily="2" charset="2"/>
              <a:buChar char="§"/>
            </a:pPr>
            <a:r>
              <a:rPr lang="en-GB" sz="1300" dirty="0" smtClean="0"/>
              <a:t>24-bit ADC digitises detector signals at the </a:t>
            </a:r>
            <a:r>
              <a:rPr lang="en-GB" sz="1300" i="1" dirty="0" err="1" smtClean="0"/>
              <a:t>f</a:t>
            </a:r>
            <a:r>
              <a:rPr lang="en-GB" sz="1300" i="1" baseline="-25000" dirty="0" err="1" smtClean="0"/>
              <a:t>rev</a:t>
            </a:r>
            <a:r>
              <a:rPr lang="en-GB" sz="1300" dirty="0" smtClean="0"/>
              <a:t> rate (for LHC 11.2 kHz)</a:t>
            </a:r>
          </a:p>
          <a:p>
            <a:pPr marL="152400" indent="-152400" algn="l">
              <a:spcBef>
                <a:spcPts val="0"/>
              </a:spcBef>
              <a:spcAft>
                <a:spcPts val="800"/>
              </a:spcAft>
              <a:buFont typeface="Wingdings" pitchFamily="2" charset="2"/>
              <a:buChar char="§"/>
            </a:pPr>
            <a:r>
              <a:rPr lang="en-GB" sz="1300" dirty="0" smtClean="0"/>
              <a:t>IIR acts as an averaging filter to decrease signal noise and as an mailbox between two clock domains (</a:t>
            </a:r>
            <a:r>
              <a:rPr lang="en-GB" sz="1300" i="1" dirty="0" err="1" smtClean="0"/>
              <a:t>f</a:t>
            </a:r>
            <a:r>
              <a:rPr lang="en-GB" sz="1300" i="1" baseline="-25000" dirty="0" err="1" smtClean="0"/>
              <a:t>rev</a:t>
            </a:r>
            <a:r>
              <a:rPr lang="en-GB" sz="1300" dirty="0" smtClean="0"/>
              <a:t> of the machine and </a:t>
            </a:r>
            <a:r>
              <a:rPr lang="en-GB" sz="1300" dirty="0" err="1" smtClean="0"/>
              <a:t>ms</a:t>
            </a:r>
            <a:r>
              <a:rPr lang="en-GB" sz="1300" dirty="0" smtClean="0"/>
              <a:t> of the control system)</a:t>
            </a:r>
          </a:p>
          <a:p>
            <a:pPr marL="152400" indent="-152400" algn="l">
              <a:spcBef>
                <a:spcPts val="0"/>
              </a:spcBef>
              <a:spcAft>
                <a:spcPts val="800"/>
              </a:spcAft>
              <a:buFont typeface="Wingdings" pitchFamily="2" charset="2"/>
              <a:buChar char="§"/>
            </a:pPr>
            <a:r>
              <a:rPr lang="en-GB" sz="1300" dirty="0" smtClean="0"/>
              <a:t>The filtered signals are decimated to 25 Hz</a:t>
            </a:r>
            <a:br>
              <a:rPr lang="en-GB" sz="1300" dirty="0" smtClean="0"/>
            </a:br>
            <a:r>
              <a:rPr lang="en-GB" sz="1300" dirty="0" smtClean="0"/>
              <a:t>for compatibility with the LHC orbit feed-back system</a:t>
            </a:r>
          </a:p>
        </p:txBody>
      </p:sp>
      <p:sp>
        <p:nvSpPr>
          <p:cNvPr id="11" name="Slide Number Placeholder 2"/>
          <p:cNvSpPr>
            <a:spLocks noGrp="1"/>
          </p:cNvSpPr>
          <p:nvPr>
            <p:ph type="sldNum" sz="quarter" idx="11"/>
          </p:nvPr>
        </p:nvSpPr>
        <p:spPr>
          <a:xfrm>
            <a:off x="8610600" y="6656388"/>
            <a:ext cx="304800" cy="152400"/>
          </a:xfrm>
        </p:spPr>
        <p:txBody>
          <a:bodyPr/>
          <a:lstStyle/>
          <a:p>
            <a:pPr>
              <a:defRPr/>
            </a:pPr>
            <a:fld id="{950B0EA8-5F68-442C-8463-C4715621530A}" type="slidenum">
              <a:rPr lang="en-GB" smtClean="0"/>
              <a:pPr>
                <a:defRPr/>
              </a:pPr>
              <a:t>6</a:t>
            </a:fld>
            <a:endParaRPr lang="en-GB" dirty="0"/>
          </a:p>
        </p:txBody>
      </p:sp>
    </p:spTree>
    <p:extLst>
      <p:ext uri="{BB962C8B-B14F-4D97-AF65-F5344CB8AC3E}">
        <p14:creationId xmlns:p14="http://schemas.microsoft.com/office/powerpoint/2010/main" val="376071384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pPr>
              <a:defRPr/>
            </a:pPr>
            <a:fld id="{950B0EA8-5F68-442C-8463-C4715621530A}" type="slidenum">
              <a:rPr lang="en-US" smtClean="0"/>
              <a:pPr>
                <a:defRPr/>
              </a:pPr>
              <a:t>7</a:t>
            </a:fld>
            <a:endParaRPr lang="en-US" dirty="0"/>
          </a:p>
        </p:txBody>
      </p:sp>
      <p:sp>
        <p:nvSpPr>
          <p:cNvPr id="5"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Is it really so simple ?</a:t>
            </a:r>
            <a:endParaRPr lang="en-GB" dirty="0"/>
          </a:p>
        </p:txBody>
      </p:sp>
      <p:pic>
        <p:nvPicPr>
          <p:cNvPr id="45" name="Picture 44"/>
          <p:cNvPicPr>
            <a:picLocks noChangeAspect="1"/>
          </p:cNvPicPr>
          <p:nvPr/>
        </p:nvPicPr>
        <p:blipFill rotWithShape="1">
          <a:blip r:embed="rId2">
            <a:extLst>
              <a:ext uri="{28A0092B-C50C-407E-A947-70E740481C1C}">
                <a14:useLocalDpi xmlns:a14="http://schemas.microsoft.com/office/drawing/2010/main" val="0"/>
              </a:ext>
            </a:extLst>
          </a:blip>
          <a:srcRect l="14225" t="4827" r="14441" b="612"/>
          <a:stretch/>
        </p:blipFill>
        <p:spPr>
          <a:xfrm>
            <a:off x="623337" y="510220"/>
            <a:ext cx="7987263" cy="5955635"/>
          </a:xfrm>
          <a:prstGeom prst="rect">
            <a:avLst/>
          </a:prstGeom>
        </p:spPr>
      </p:pic>
      <p:sp>
        <p:nvSpPr>
          <p:cNvPr id="50" name="Footer Placeholder 1"/>
          <p:cNvSpPr>
            <a:spLocks noGrp="1"/>
          </p:cNvSpPr>
          <p:nvPr>
            <p:ph type="ftr" sz="quarter" idx="10"/>
          </p:nvPr>
        </p:nvSpPr>
        <p:spPr>
          <a:xfrm>
            <a:off x="1153955" y="6656388"/>
            <a:ext cx="7121683" cy="150812"/>
          </a:xfrm>
        </p:spPr>
        <p:txBody>
          <a:bodyPr/>
          <a:lstStyle/>
          <a:p>
            <a:pPr eaLnBrk="1" hangingPunct="1"/>
            <a:r>
              <a:rPr lang="en-GB" dirty="0"/>
              <a:t>Diode orbit electronics</a:t>
            </a:r>
          </a:p>
        </p:txBody>
      </p:sp>
      <p:sp>
        <p:nvSpPr>
          <p:cNvPr id="7" name="Rectangle 4"/>
          <p:cNvSpPr>
            <a:spLocks noChangeArrowheads="1"/>
          </p:cNvSpPr>
          <p:nvPr/>
        </p:nvSpPr>
        <p:spPr bwMode="auto">
          <a:xfrm>
            <a:off x="731500" y="4350720"/>
            <a:ext cx="991478" cy="920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algn="l">
              <a:spcBef>
                <a:spcPts val="400"/>
              </a:spcBef>
              <a:spcAft>
                <a:spcPts val="0"/>
              </a:spcAft>
            </a:pPr>
            <a:r>
              <a:rPr lang="en-GB" sz="1300" dirty="0" smtClean="0"/>
              <a:t>DOROS = Diode</a:t>
            </a:r>
            <a:br>
              <a:rPr lang="en-GB" sz="1300" dirty="0" smtClean="0"/>
            </a:br>
            <a:r>
              <a:rPr lang="en-GB" sz="1300" dirty="0" err="1" smtClean="0"/>
              <a:t>ORbit</a:t>
            </a:r>
            <a:r>
              <a:rPr lang="en-GB" sz="1300" dirty="0" smtClean="0"/>
              <a:t> and</a:t>
            </a:r>
            <a:br>
              <a:rPr lang="en-GB" sz="1300" dirty="0" smtClean="0"/>
            </a:br>
            <a:r>
              <a:rPr lang="en-GB" sz="1300" dirty="0" err="1" smtClean="0"/>
              <a:t>OScillation</a:t>
            </a:r>
            <a:r>
              <a:rPr lang="en-GB" sz="1300" dirty="0" smtClean="0"/>
              <a:t> system</a:t>
            </a:r>
          </a:p>
        </p:txBody>
      </p:sp>
    </p:spTree>
    <p:extLst>
      <p:ext uri="{BB962C8B-B14F-4D97-AF65-F5344CB8AC3E}">
        <p14:creationId xmlns:p14="http://schemas.microsoft.com/office/powerpoint/2010/main" val="18213228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r>
              <a:rPr lang="en-GB" dirty="0"/>
              <a:t>Diode orbit </a:t>
            </a:r>
            <a:r>
              <a:rPr lang="en-GB" dirty="0" smtClean="0"/>
              <a:t>electronics</a:t>
            </a:r>
            <a:endParaRPr lang="en-GB" dirty="0"/>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8</a:t>
            </a:fld>
            <a:endParaRPr lang="en-GB" dirty="0"/>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Linearity of orbit diode detectors</a:t>
            </a:r>
            <a:endParaRPr lang="en-GB" dirty="0"/>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704775" y="587030"/>
            <a:ext cx="3359412" cy="2388605"/>
          </a:xfrm>
          <a:prstGeom prst="rect">
            <a:avLst/>
          </a:prstGeom>
          <a:noFill/>
          <a:ln>
            <a:noFill/>
          </a:ln>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4931905" y="594053"/>
            <a:ext cx="3343733" cy="2341286"/>
          </a:xfrm>
          <a:prstGeom prst="rect">
            <a:avLst/>
          </a:prstGeom>
          <a:noFill/>
          <a:ln>
            <a:noFill/>
          </a:ln>
        </p:spPr>
      </p:pic>
      <p:sp>
        <p:nvSpPr>
          <p:cNvPr id="8" name="Rectangle 4"/>
          <p:cNvSpPr>
            <a:spLocks noChangeArrowheads="1"/>
          </p:cNvSpPr>
          <p:nvPr/>
        </p:nvSpPr>
        <p:spPr bwMode="auto">
          <a:xfrm>
            <a:off x="193830" y="3544216"/>
            <a:ext cx="3917311" cy="11889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800"/>
              </a:spcBef>
              <a:spcAft>
                <a:spcPts val="0"/>
              </a:spcAft>
              <a:buFont typeface="Wingdings" pitchFamily="2" charset="2"/>
              <a:buChar char="§"/>
            </a:pPr>
            <a:r>
              <a:rPr lang="en-GB" sz="1300" dirty="0" smtClean="0"/>
              <a:t>The left upper plot shows a laboratory measurement of the detector linearity together with its linear fit.</a:t>
            </a:r>
          </a:p>
          <a:p>
            <a:pPr marL="152400" indent="-152400" algn="l">
              <a:spcBef>
                <a:spcPts val="800"/>
              </a:spcBef>
              <a:spcAft>
                <a:spcPts val="0"/>
              </a:spcAft>
              <a:buFont typeface="Wingdings" pitchFamily="2" charset="2"/>
              <a:buChar char="§"/>
            </a:pPr>
            <a:r>
              <a:rPr lang="en-GB" sz="1300" dirty="0" smtClean="0"/>
              <a:t>The right upper plot shows the deviation of the detector characteristic from the linear fit for three detector time constants. Which time constant is used depends on the number of circulating bunches. </a:t>
            </a:r>
          </a:p>
          <a:p>
            <a:pPr marL="152400" indent="-152400" algn="l">
              <a:spcBef>
                <a:spcPts val="800"/>
              </a:spcBef>
              <a:spcAft>
                <a:spcPts val="0"/>
              </a:spcAft>
              <a:buFont typeface="Wingdings" pitchFamily="2" charset="2"/>
              <a:buChar char="§"/>
            </a:pPr>
            <a:r>
              <a:rPr lang="en-GB" sz="1300" dirty="0" smtClean="0"/>
              <a:t>Systematic position errors show up when there is at the same time a larger position offset and important signal amplitude change</a:t>
            </a:r>
          </a:p>
          <a:p>
            <a:pPr marL="152400" indent="-152400" algn="l">
              <a:spcBef>
                <a:spcPts val="800"/>
              </a:spcBef>
              <a:spcAft>
                <a:spcPts val="0"/>
              </a:spcAft>
              <a:buFont typeface="Wingdings" pitchFamily="2" charset="2"/>
              <a:buChar char="§"/>
            </a:pPr>
            <a:endParaRPr lang="en-GB" sz="1300" dirty="0" smtClean="0"/>
          </a:p>
        </p:txBody>
      </p:sp>
      <p:pic>
        <p:nvPicPr>
          <p:cNvPr id="11" name="Picture 10"/>
          <p:cNvPicPr>
            <a:picLocks noChangeAspect="1"/>
          </p:cNvPicPr>
          <p:nvPr/>
        </p:nvPicPr>
        <p:blipFill>
          <a:blip r:embed="rId4"/>
          <a:stretch>
            <a:fillRect/>
          </a:stretch>
        </p:blipFill>
        <p:spPr>
          <a:xfrm>
            <a:off x="4456786" y="3275379"/>
            <a:ext cx="4381804" cy="3205771"/>
          </a:xfrm>
          <a:prstGeom prst="rect">
            <a:avLst/>
          </a:prstGeom>
        </p:spPr>
      </p:pic>
    </p:spTree>
    <p:extLst>
      <p:ext uri="{BB962C8B-B14F-4D97-AF65-F5344CB8AC3E}">
        <p14:creationId xmlns:p14="http://schemas.microsoft.com/office/powerpoint/2010/main" val="38722217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eaLnBrk="1" hangingPunct="1"/>
            <a:r>
              <a:rPr lang="en-GB" dirty="0"/>
              <a:t>Diode orbit electronics</a:t>
            </a:r>
          </a:p>
        </p:txBody>
      </p:sp>
      <p:sp>
        <p:nvSpPr>
          <p:cNvPr id="3" name="Slide Number Placeholder 2"/>
          <p:cNvSpPr>
            <a:spLocks noGrp="1"/>
          </p:cNvSpPr>
          <p:nvPr>
            <p:ph type="sldNum" sz="quarter" idx="11"/>
          </p:nvPr>
        </p:nvSpPr>
        <p:spPr/>
        <p:txBody>
          <a:bodyPr/>
          <a:lstStyle/>
          <a:p>
            <a:pPr>
              <a:defRPr/>
            </a:pPr>
            <a:fld id="{950B0EA8-5F68-442C-8463-C4715621530A}" type="slidenum">
              <a:rPr lang="en-GB" smtClean="0"/>
              <a:pPr>
                <a:defRPr/>
              </a:pPr>
              <a:t>9</a:t>
            </a:fld>
            <a:endParaRPr lang="en-GB"/>
          </a:p>
        </p:txBody>
      </p:sp>
      <p:sp>
        <p:nvSpPr>
          <p:cNvPr id="14" name="Rectangle 2"/>
          <p:cNvSpPr txBox="1">
            <a:spLocks noChangeArrowheads="1"/>
          </p:cNvSpPr>
          <p:nvPr/>
        </p:nvSpPr>
        <p:spPr>
          <a:xfrm>
            <a:off x="654050" y="12700"/>
            <a:ext cx="7835900" cy="403225"/>
          </a:xfrm>
          <a:prstGeom prst="rect">
            <a:avLst/>
          </a:prstGeom>
        </p:spPr>
        <p:txBody>
          <a:bodyPr/>
          <a:lstStyle>
            <a:lvl1pPr algn="ctr" rtl="0" eaLnBrk="0" fontAlgn="base" hangingPunct="0">
              <a:spcBef>
                <a:spcPct val="0"/>
              </a:spcBef>
              <a:spcAft>
                <a:spcPct val="0"/>
              </a:spcAft>
              <a:defRPr sz="2000" b="1">
                <a:solidFill>
                  <a:schemeClr val="tx2"/>
                </a:solidFill>
                <a:latin typeface="+mj-lt"/>
                <a:ea typeface="+mj-ea"/>
                <a:cs typeface="+mj-cs"/>
              </a:defRPr>
            </a:lvl1pPr>
            <a:lvl2pPr algn="ctr" rtl="0" eaLnBrk="0" fontAlgn="base" hangingPunct="0">
              <a:spcBef>
                <a:spcPct val="0"/>
              </a:spcBef>
              <a:spcAft>
                <a:spcPct val="0"/>
              </a:spcAft>
              <a:defRPr sz="2000" b="1">
                <a:solidFill>
                  <a:schemeClr val="tx2"/>
                </a:solidFill>
                <a:latin typeface="Arial" pitchFamily="34" charset="0"/>
              </a:defRPr>
            </a:lvl2pPr>
            <a:lvl3pPr algn="ctr" rtl="0" eaLnBrk="0" fontAlgn="base" hangingPunct="0">
              <a:spcBef>
                <a:spcPct val="0"/>
              </a:spcBef>
              <a:spcAft>
                <a:spcPct val="0"/>
              </a:spcAft>
              <a:defRPr sz="2000" b="1">
                <a:solidFill>
                  <a:schemeClr val="tx2"/>
                </a:solidFill>
                <a:latin typeface="Arial" pitchFamily="34" charset="0"/>
              </a:defRPr>
            </a:lvl3pPr>
            <a:lvl4pPr algn="ctr" rtl="0" eaLnBrk="0" fontAlgn="base" hangingPunct="0">
              <a:spcBef>
                <a:spcPct val="0"/>
              </a:spcBef>
              <a:spcAft>
                <a:spcPct val="0"/>
              </a:spcAft>
              <a:defRPr sz="2000" b="1">
                <a:solidFill>
                  <a:schemeClr val="tx2"/>
                </a:solidFill>
                <a:latin typeface="Arial" pitchFamily="34" charset="0"/>
              </a:defRPr>
            </a:lvl4pPr>
            <a:lvl5pPr algn="ctr" rtl="0" eaLnBrk="0" fontAlgn="base" hangingPunct="0">
              <a:spcBef>
                <a:spcPct val="0"/>
              </a:spcBef>
              <a:spcAft>
                <a:spcPct val="0"/>
              </a:spcAft>
              <a:defRPr sz="2000" b="1">
                <a:solidFill>
                  <a:schemeClr val="tx2"/>
                </a:solidFill>
                <a:latin typeface="Arial" pitchFamily="34" charset="0"/>
              </a:defRPr>
            </a:lvl5pPr>
            <a:lvl6pPr marL="457200" algn="ctr" rtl="0" fontAlgn="base">
              <a:spcBef>
                <a:spcPct val="0"/>
              </a:spcBef>
              <a:spcAft>
                <a:spcPct val="0"/>
              </a:spcAft>
              <a:defRPr sz="2000" b="1">
                <a:solidFill>
                  <a:schemeClr val="tx2"/>
                </a:solidFill>
                <a:latin typeface="Arial" pitchFamily="34" charset="0"/>
              </a:defRPr>
            </a:lvl6pPr>
            <a:lvl7pPr marL="914400" algn="ctr" rtl="0" fontAlgn="base">
              <a:spcBef>
                <a:spcPct val="0"/>
              </a:spcBef>
              <a:spcAft>
                <a:spcPct val="0"/>
              </a:spcAft>
              <a:defRPr sz="2000" b="1">
                <a:solidFill>
                  <a:schemeClr val="tx2"/>
                </a:solidFill>
                <a:latin typeface="Arial" pitchFamily="34" charset="0"/>
              </a:defRPr>
            </a:lvl7pPr>
            <a:lvl8pPr marL="1371600" algn="ctr" rtl="0" fontAlgn="base">
              <a:spcBef>
                <a:spcPct val="0"/>
              </a:spcBef>
              <a:spcAft>
                <a:spcPct val="0"/>
              </a:spcAft>
              <a:defRPr sz="2000" b="1">
                <a:solidFill>
                  <a:schemeClr val="tx2"/>
                </a:solidFill>
                <a:latin typeface="Arial" pitchFamily="34" charset="0"/>
              </a:defRPr>
            </a:lvl8pPr>
            <a:lvl9pPr marL="1828800" algn="ctr" rtl="0" fontAlgn="base">
              <a:spcBef>
                <a:spcPct val="0"/>
              </a:spcBef>
              <a:spcAft>
                <a:spcPct val="0"/>
              </a:spcAft>
              <a:defRPr sz="2000" b="1">
                <a:solidFill>
                  <a:schemeClr val="tx2"/>
                </a:solidFill>
                <a:latin typeface="Arial" pitchFamily="34" charset="0"/>
              </a:defRPr>
            </a:lvl9pPr>
          </a:lstStyle>
          <a:p>
            <a:pPr eaLnBrk="1" hangingPunct="1"/>
            <a:r>
              <a:rPr lang="en-GB" dirty="0" smtClean="0"/>
              <a:t>RF amplifier</a:t>
            </a:r>
            <a:endParaRPr lang="en-GB" dirty="0"/>
          </a:p>
        </p:txBody>
      </p:sp>
      <p:sp>
        <p:nvSpPr>
          <p:cNvPr id="10" name="Rectangle 4"/>
          <p:cNvSpPr>
            <a:spLocks noChangeArrowheads="1"/>
          </p:cNvSpPr>
          <p:nvPr/>
        </p:nvSpPr>
        <p:spPr bwMode="auto">
          <a:xfrm>
            <a:off x="270640" y="4619555"/>
            <a:ext cx="8525910" cy="1805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000" tIns="46800" rIns="90000" bIns="46800"/>
          <a:lstStyle/>
          <a:p>
            <a:pPr marL="152400" indent="-152400" algn="l">
              <a:spcBef>
                <a:spcPts val="0"/>
              </a:spcBef>
              <a:spcAft>
                <a:spcPts val="600"/>
              </a:spcAft>
              <a:buFont typeface="Wingdings" pitchFamily="2" charset="2"/>
              <a:buChar char="§"/>
            </a:pPr>
            <a:r>
              <a:rPr lang="en-GB" sz="1200" dirty="0" smtClean="0"/>
              <a:t>Shown one RF amplifier pair for one BPM plane (out of 4 of one DOROS front-end)</a:t>
            </a:r>
          </a:p>
          <a:p>
            <a:pPr marL="152400" indent="-152400" algn="l">
              <a:spcBef>
                <a:spcPts val="0"/>
              </a:spcBef>
              <a:spcAft>
                <a:spcPts val="600"/>
              </a:spcAft>
              <a:buFont typeface="Wingdings" pitchFamily="2" charset="2"/>
              <a:buChar char="§"/>
            </a:pPr>
            <a:r>
              <a:rPr lang="en-GB" sz="1200" dirty="0" smtClean="0"/>
              <a:t>Each RF amplifier is identical</a:t>
            </a:r>
          </a:p>
          <a:p>
            <a:pPr marL="152400" indent="-152400" algn="l">
              <a:spcBef>
                <a:spcPts val="0"/>
              </a:spcBef>
              <a:spcAft>
                <a:spcPts val="600"/>
              </a:spcAft>
              <a:buFont typeface="Wingdings" pitchFamily="2" charset="2"/>
              <a:buChar char="§"/>
            </a:pPr>
            <a:r>
              <a:rPr lang="en-GB" sz="1200" dirty="0" smtClean="0"/>
              <a:t>The RF amplifier block is the most complex analogue part of the DOROS front-end and required the longest development</a:t>
            </a:r>
          </a:p>
          <a:p>
            <a:pPr marL="152400" indent="-152400" algn="l">
              <a:spcBef>
                <a:spcPts val="0"/>
              </a:spcBef>
              <a:spcAft>
                <a:spcPts val="600"/>
              </a:spcAft>
              <a:buFont typeface="Wingdings" pitchFamily="2" charset="2"/>
              <a:buChar char="§"/>
            </a:pPr>
            <a:r>
              <a:rPr lang="en-GB" sz="1200" dirty="0" smtClean="0"/>
              <a:t>Each channel consists of 4 attenuators, 5 fixed gain amplifiers and one programmable gain amplifier with 1 dB gain step</a:t>
            </a:r>
          </a:p>
          <a:p>
            <a:pPr marL="152400" indent="-152400" algn="l">
              <a:spcBef>
                <a:spcPts val="0"/>
              </a:spcBef>
              <a:spcAft>
                <a:spcPts val="600"/>
              </a:spcAft>
              <a:buFont typeface="Wingdings" pitchFamily="2" charset="2"/>
              <a:buChar char="§"/>
            </a:pPr>
            <a:r>
              <a:rPr lang="en-GB" sz="1200" dirty="0" smtClean="0"/>
              <a:t>Each RF amplifier has at least 200 MHz bandwidth</a:t>
            </a:r>
          </a:p>
          <a:p>
            <a:pPr marL="152400" indent="-152400" algn="l">
              <a:spcBef>
                <a:spcPts val="0"/>
              </a:spcBef>
              <a:spcAft>
                <a:spcPts val="600"/>
              </a:spcAft>
              <a:buFont typeface="Wingdings" pitchFamily="2" charset="2"/>
              <a:buChar char="§"/>
            </a:pPr>
            <a:r>
              <a:rPr lang="en-GB" sz="1200" dirty="0" smtClean="0"/>
              <a:t>The gain of the RF amplifier can be changed from -14 dB to 72 dB in 1 dB steps, covering an 86 dB dynamic range</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56997" y="647723"/>
            <a:ext cx="7630006" cy="3297528"/>
          </a:xfrm>
          <a:prstGeom prst="rect">
            <a:avLst/>
          </a:prstGeom>
        </p:spPr>
      </p:pic>
    </p:spTree>
    <p:extLst>
      <p:ext uri="{BB962C8B-B14F-4D97-AF65-F5344CB8AC3E}">
        <p14:creationId xmlns:p14="http://schemas.microsoft.com/office/powerpoint/2010/main" val="2325916110"/>
      </p:ext>
    </p:extLst>
  </p:cSld>
  <p:clrMapOvr>
    <a:masterClrMapping/>
  </p:clrMapOvr>
  <p:timing>
    <p:tnLst>
      <p:par>
        <p:cTn id="1" dur="indefinite" restart="never" nodeType="tmRoot"/>
      </p:par>
    </p:tnLst>
  </p:timing>
</p:sld>
</file>

<file path=ppt/theme/theme1.xml><?xml version="1.0" encoding="utf-8"?>
<a:theme xmlns:a="http://schemas.openxmlformats.org/drawingml/2006/main" name="Projekt domyślny">
  <a:themeElements>
    <a:clrScheme name="Projekt domyślny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Projekt domyślny">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45720" rIns="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pl-PL" sz="9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0" tIns="45720" rIns="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pl-PL" sz="9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Projekt domyślny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Projekt domyślny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Projekt domyślny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Projekt domyślny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Projekt domyślny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Projekt domyślny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Projekt domyślny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24821</TotalTime>
  <Words>1248</Words>
  <Application>Microsoft Office PowerPoint</Application>
  <PresentationFormat>On-screen Show (4:3)</PresentationFormat>
  <Paragraphs>256</Paragraphs>
  <Slides>30</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2</vt:i4>
      </vt:variant>
      <vt:variant>
        <vt:lpstr>Slide Titles</vt:lpstr>
      </vt:variant>
      <vt:variant>
        <vt:i4>30</vt:i4>
      </vt:variant>
    </vt:vector>
  </HeadingPairs>
  <TitlesOfParts>
    <vt:vector size="38" baseType="lpstr">
      <vt:lpstr>Arial</vt:lpstr>
      <vt:lpstr>Cambria Math</vt:lpstr>
      <vt:lpstr>Symbol</vt:lpstr>
      <vt:lpstr>Times New Roman</vt:lpstr>
      <vt:lpstr>Wingdings</vt:lpstr>
      <vt:lpstr>Projekt domyślny</vt:lpstr>
      <vt:lpstr>CorelPhotoPaint.Image.10</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jest tytuł</dc:title>
  <dc:creator>*</dc:creator>
  <cp:lastModifiedBy>Marek Gasior</cp:lastModifiedBy>
  <cp:revision>1652</cp:revision>
  <cp:lastPrinted>2012-01-18T08:21:44Z</cp:lastPrinted>
  <dcterms:created xsi:type="dcterms:W3CDTF">2002-06-12T21:02:32Z</dcterms:created>
  <dcterms:modified xsi:type="dcterms:W3CDTF">2018-11-12T07:21:52Z</dcterms:modified>
</cp:coreProperties>
</file>