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9" r:id="rId3"/>
    <p:sldId id="301" r:id="rId4"/>
    <p:sldId id="307" r:id="rId5"/>
    <p:sldId id="311" r:id="rId6"/>
    <p:sldId id="312" r:id="rId7"/>
    <p:sldId id="310" r:id="rId8"/>
    <p:sldId id="314" r:id="rId9"/>
    <p:sldId id="302" r:id="rId10"/>
    <p:sldId id="320" r:id="rId11"/>
    <p:sldId id="303" r:id="rId12"/>
    <p:sldId id="306" r:id="rId13"/>
    <p:sldId id="315" r:id="rId14"/>
    <p:sldId id="316" r:id="rId15"/>
    <p:sldId id="317" r:id="rId16"/>
    <p:sldId id="321" r:id="rId17"/>
    <p:sldId id="308" r:id="rId18"/>
    <p:sldId id="319" r:id="rId19"/>
    <p:sldId id="318" r:id="rId2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ørgen S. Nielsen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6449" autoAdjust="0"/>
  </p:normalViewPr>
  <p:slideViewPr>
    <p:cSldViewPr snapToGrid="0">
      <p:cViewPr varScale="1">
        <p:scale>
          <a:sx n="79" d="100"/>
          <a:sy n="79" d="100"/>
        </p:scale>
        <p:origin x="1140" y="3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r">
              <a:defRPr sz="1200"/>
            </a:lvl1pPr>
          </a:lstStyle>
          <a:p>
            <a:fld id="{9394FC49-F78B-4FF8-9376-C50452A67C20}" type="datetimeFigureOut">
              <a:rPr lang="en-US" smtClean="0"/>
              <a:pPr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>
              <a:defRPr sz="1200"/>
            </a:lvl1pPr>
          </a:lstStyle>
          <a:p>
            <a:fld id="{5601EEC0-E54E-44B5-A782-C2E380877E5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545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r">
              <a:defRPr sz="1200"/>
            </a:lvl1pPr>
          </a:lstStyle>
          <a:p>
            <a:fld id="{023E2BB9-0C65-4730-8E9B-671617FA6CAE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2" rIns="91423" bIns="4571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23" tIns="45712" rIns="91423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>
              <a:defRPr sz="1200"/>
            </a:lvl1pPr>
          </a:lstStyle>
          <a:p>
            <a:fld id="{A5EF1139-C632-4E0A-8166-EED5B8673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6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09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91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69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Beam position plot from \\isa\data\Astrid2\AccPhys\Orbit\FAdata\FOFB\170811-CommisioningFOFBforUserOp\170816a-Testing (170816_174231-A2UBX_all_Y_SOFB_noFB_FOFB_annotated.png),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77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09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86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948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864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Beam position FOFB plot from \\isa\data\Astrid2\AccPhys\Orbit\FAdata\FOFB\170811-CommisioningFOFBforUserOp\170816b-FAdata\forESLS_2017,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28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 smtClean="0"/>
              <a:t>Corrector</a:t>
            </a:r>
            <a:r>
              <a:rPr lang="da-DK" dirty="0" smtClean="0"/>
              <a:t> </a:t>
            </a:r>
            <a:r>
              <a:rPr lang="da-DK" dirty="0" err="1" smtClean="0"/>
              <a:t>responce</a:t>
            </a:r>
            <a:r>
              <a:rPr lang="da-DK" dirty="0" smtClean="0"/>
              <a:t> plot from \\isa\data\Astrid2\AccPhys\PowerSupplies\CorrectorSupplies\160329-TestingFastCorrectorUpgrade\analyse (FastCorrector_Overall_1f.png), </a:t>
            </a:r>
          </a:p>
          <a:p>
            <a:r>
              <a:rPr lang="da-DK" dirty="0" smtClean="0"/>
              <a:t>See ELOG http://isaelog:5717/Ast2Facility/801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26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Beam position FOFB plot from \\isa\data\Astrid2\AccPhys\Orbit\FAdata\FOFB\170811-CommisioningFOFBforUserOp\170816b-FAdata\forESLS_2017,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1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33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 smtClean="0"/>
              <a:t>Microtron</a:t>
            </a:r>
            <a:r>
              <a:rPr lang="da-DK" dirty="0" smtClean="0"/>
              <a:t>, Booster, </a:t>
            </a:r>
            <a:r>
              <a:rPr lang="da-DK" dirty="0" err="1" smtClean="0"/>
              <a:t>Inj</a:t>
            </a:r>
            <a:r>
              <a:rPr lang="da-DK" dirty="0" smtClean="0"/>
              <a:t>. </a:t>
            </a:r>
            <a:r>
              <a:rPr lang="da-DK" dirty="0" err="1" smtClean="0"/>
              <a:t>Bl</a:t>
            </a:r>
            <a:r>
              <a:rPr lang="da-DK" dirty="0" smtClean="0"/>
              <a:t>., A2 ring, 6 </a:t>
            </a:r>
            <a:r>
              <a:rPr lang="da-DK" dirty="0" err="1" smtClean="0"/>
              <a:t>beamlines</a:t>
            </a:r>
            <a:r>
              <a:rPr lang="da-DK" dirty="0" smtClean="0"/>
              <a:t>, 7 </a:t>
            </a:r>
            <a:r>
              <a:rPr lang="da-DK" dirty="0" err="1" smtClean="0"/>
              <a:t>experiments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33DDB6-3B1E-4D16-90ED-4628F4ED093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533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35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5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Beam position FF plot from \\</a:t>
            </a:r>
            <a:r>
              <a:rPr lang="da-DK" smtClean="0"/>
              <a:t>isa\data\Astrid2\AccPhys\Orbit\FAdata\FOFB\161118-AllNewFOcorrectorsInstalled (FA_2016-11-18-095051-20sec_150mA_allNewFOcorPSinstalled_UBXmean_Y.png), </a:t>
            </a:r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94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01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45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F1139-C632-4E0A-8166-EED5B8673C3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43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50ADB2C-7B64-43EF-9211-C031AB7047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ISA3Dsss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286500"/>
            <a:ext cx="857250" cy="571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2CD74E-AB9E-4037-B9AF-D421D1D102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2BA442-8D4E-4B5C-8575-D516FACDAE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547383"/>
            <a:ext cx="4261357" cy="22568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ESLS-RF 16 (9-10/9 2012), ASTRID/ASTRID2 RF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547383"/>
            <a:ext cx="365760" cy="225686"/>
          </a:xfrm>
        </p:spPr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B2662-3B56-4086-B104-4EED3E2CEF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29AC5-4CAA-43F6-9450-1B1C874ACA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3E8131-3310-4ED1-BFA8-93688FD0F5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24B80-B14B-4990-84A4-8E191CD68E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B619E-E2CE-4535-B95C-865C2930E9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ACCBB-8D8C-4DF7-B357-CF75C1BC8D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A015728-517F-4306-9F4A-4B86F50AC7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27/9-2007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ESLS-RF 11 (4-5/10-2007), A new LLRF system for ASTRIDx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C7B5BFE-98B6-493F-888D-4EDFF79B3E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10" descr="ISA3Dsss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6286500"/>
            <a:ext cx="857250" cy="571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70545"/>
            <a:ext cx="7772400" cy="1829761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new ASTRID2 Fast Orbit Feedback system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857250" y="3100388"/>
            <a:ext cx="7429500" cy="2114550"/>
          </a:xfrm>
        </p:spPr>
        <p:txBody>
          <a:bodyPr>
            <a:normAutofit fontScale="92500" lnSpcReduction="10000"/>
          </a:bodyPr>
          <a:lstStyle/>
          <a:p>
            <a:pPr marR="0"/>
            <a:r>
              <a:rPr lang="en-US" dirty="0" smtClean="0"/>
              <a:t>Jørgen S. Nielsen</a:t>
            </a:r>
          </a:p>
          <a:p>
            <a:pPr marR="0"/>
            <a:r>
              <a:rPr lang="en-US" dirty="0" smtClean="0"/>
              <a:t>Center for Storage Ring Facilities (ISA)</a:t>
            </a:r>
          </a:p>
          <a:p>
            <a:pPr marR="0"/>
            <a:r>
              <a:rPr lang="en-US" dirty="0" smtClean="0"/>
              <a:t>Department of Physics and </a:t>
            </a:r>
            <a:r>
              <a:rPr lang="en-US" dirty="0" smtClean="0"/>
              <a:t>Astronomy</a:t>
            </a:r>
            <a:endParaRPr lang="en-US" dirty="0" smtClean="0"/>
          </a:p>
          <a:p>
            <a:pPr marR="0"/>
            <a:r>
              <a:rPr lang="en-US" dirty="0" smtClean="0"/>
              <a:t>Aarhus University</a:t>
            </a:r>
          </a:p>
          <a:p>
            <a:pPr marR="0"/>
            <a:r>
              <a:rPr lang="en-US" dirty="0" smtClean="0"/>
              <a:t>Denmark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86525"/>
            <a:ext cx="4249737" cy="2873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Aries workshop (13/11 2018), </a:t>
            </a:r>
            <a:r>
              <a:rPr lang="en-US" dirty="0"/>
              <a:t>ASTRID2 </a:t>
            </a:r>
            <a:r>
              <a:rPr lang="en-US" dirty="0" smtClean="0"/>
              <a:t>FOFB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0ADB2C-7B64-43EF-9211-C031AB70471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429814" cy="5244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Timed loops for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High priority (10 kHz):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Receive network data (FA data) and unpack these</a:t>
            </a:r>
          </a:p>
          <a:p>
            <a:pPr lvl="4"/>
            <a:r>
              <a:rPr lang="en-US" dirty="0" smtClean="0">
                <a:solidFill>
                  <a:srgbClr val="002060"/>
                </a:solidFill>
              </a:rPr>
              <a:t>~45% CPU load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Orbit correction calculation, summing (PID), and transfer of new </a:t>
            </a:r>
            <a:r>
              <a:rPr lang="en-US" dirty="0" err="1" smtClean="0">
                <a:solidFill>
                  <a:srgbClr val="0070C0"/>
                </a:solidFill>
              </a:rPr>
              <a:t>dac</a:t>
            </a:r>
            <a:r>
              <a:rPr lang="en-US" dirty="0" smtClean="0">
                <a:solidFill>
                  <a:srgbClr val="0070C0"/>
                </a:solidFill>
              </a:rPr>
              <a:t> values to FPGA card (for transmission)</a:t>
            </a:r>
          </a:p>
          <a:p>
            <a:pPr lvl="4"/>
            <a:r>
              <a:rPr lang="en-US" dirty="0" smtClean="0">
                <a:solidFill>
                  <a:srgbClr val="002060"/>
                </a:solidFill>
              </a:rPr>
              <a:t>~20% CPU load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Low priority (1-10 Hz)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Analyses</a:t>
            </a:r>
          </a:p>
          <a:p>
            <a:pPr lvl="4"/>
            <a:r>
              <a:rPr lang="en-US" dirty="0" smtClean="0">
                <a:solidFill>
                  <a:srgbClr val="0070C0"/>
                </a:solidFill>
              </a:rPr>
              <a:t>Averaging, </a:t>
            </a:r>
            <a:r>
              <a:rPr lang="en-US" dirty="0" err="1" smtClean="0">
                <a:solidFill>
                  <a:srgbClr val="0070C0"/>
                </a:solidFill>
              </a:rPr>
              <a:t>rms</a:t>
            </a:r>
            <a:r>
              <a:rPr lang="en-US" dirty="0" smtClean="0">
                <a:solidFill>
                  <a:srgbClr val="0070C0"/>
                </a:solidFill>
              </a:rPr>
              <a:t>, min/max</a:t>
            </a:r>
          </a:p>
          <a:p>
            <a:pPr lvl="4"/>
            <a:r>
              <a:rPr lang="en-US" dirty="0" smtClean="0">
                <a:solidFill>
                  <a:srgbClr val="0070C0"/>
                </a:solidFill>
              </a:rPr>
              <a:t>Optional FFT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Data are transferred between the loops via </a:t>
            </a:r>
            <a:r>
              <a:rPr lang="en-US" dirty="0" err="1" smtClean="0">
                <a:solidFill>
                  <a:srgbClr val="00B050"/>
                </a:solidFill>
              </a:rPr>
              <a:t>Realtime</a:t>
            </a:r>
            <a:r>
              <a:rPr lang="en-US" dirty="0" smtClean="0">
                <a:solidFill>
                  <a:srgbClr val="00B050"/>
                </a:solidFill>
              </a:rPr>
              <a:t> FIFO’s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Software loops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1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555834" cy="5244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Clear improvement below ~100 Hz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Much improvement 0.1~10 Hz range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Where SOFB made noise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1800" dirty="0" smtClean="0">
                <a:solidFill>
                  <a:srgbClr val="00B050"/>
                </a:solidFill>
              </a:rPr>
              <a:t>(partly due to insufficient resolution)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Disturbance from ASTRID during injections</a:t>
            </a:r>
          </a:p>
          <a:p>
            <a:pPr lvl="1"/>
            <a:r>
              <a:rPr lang="en-US" dirty="0" err="1" smtClean="0">
                <a:solidFill>
                  <a:srgbClr val="0070C0"/>
                </a:solidFill>
              </a:rPr>
              <a:t>Hor</a:t>
            </a:r>
            <a:r>
              <a:rPr lang="en-US" dirty="0" smtClean="0">
                <a:solidFill>
                  <a:srgbClr val="0070C0"/>
                </a:solidFill>
              </a:rPr>
              <a:t>: From ~20 µm (after feedforward) </a:t>
            </a:r>
            <a:r>
              <a:rPr lang="en-US" dirty="0">
                <a:solidFill>
                  <a:srgbClr val="0070C0"/>
                </a:solidFill>
              </a:rPr>
              <a:t>to </a:t>
            </a:r>
            <a:r>
              <a:rPr lang="en-US" dirty="0" smtClean="0">
                <a:solidFill>
                  <a:srgbClr val="0070C0"/>
                </a:solidFill>
              </a:rPr>
              <a:t>a few µm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Vert: From ~10 µm to not really noticeable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Cars on parking lot above ASTRID2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From ~5 µm to almost not noticeable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50 Hz noise peaks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50 Hz: ~3 µm -&gt; ~</a:t>
            </a:r>
            <a:r>
              <a:rPr lang="en-US" dirty="0">
                <a:solidFill>
                  <a:srgbClr val="0070C0"/>
                </a:solidFill>
              </a:rPr>
              <a:t>1 µm</a:t>
            </a:r>
            <a:endParaRPr lang="en-US" dirty="0" smtClean="0">
              <a:solidFill>
                <a:srgbClr val="0070C0"/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150 Hz: ~0.5 µm -&gt; same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Very pleased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127" y="4307844"/>
            <a:ext cx="3199606" cy="255015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FOFB results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90665" y="624615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FOFB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9575" y="513563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OFB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89575" y="584151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8000"/>
                </a:solidFill>
              </a:rPr>
              <a:t>noFB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73806" y="4265564"/>
            <a:ext cx="311299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/>
              <a:t>Average of FFT </a:t>
            </a:r>
            <a:r>
              <a:rPr lang="en-GB" sz="800" dirty="0" smtClean="0"/>
              <a:t>of FA </a:t>
            </a:r>
            <a:r>
              <a:rPr lang="en-GB" sz="800" dirty="0"/>
              <a:t>beam positions from all 24 vertical pickups</a:t>
            </a:r>
          </a:p>
        </p:txBody>
      </p:sp>
    </p:spTree>
    <p:extLst>
      <p:ext uri="{BB962C8B-B14F-4D97-AF65-F5344CB8AC3E}">
        <p14:creationId xmlns:p14="http://schemas.microsoft.com/office/powerpoint/2010/main" val="212305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FOFB </a:t>
            </a:r>
            <a:r>
              <a:rPr lang="da-DK" dirty="0" err="1" smtClean="0"/>
              <a:t>results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57" y="1075996"/>
            <a:ext cx="8859486" cy="4706007"/>
          </a:xfrm>
          <a:prstGeom prst="rect">
            <a:avLst/>
          </a:prstGeom>
        </p:spPr>
      </p:pic>
      <p:sp>
        <p:nvSpPr>
          <p:cNvPr id="10" name="Left Brace 9"/>
          <p:cNvSpPr/>
          <p:nvPr/>
        </p:nvSpPr>
        <p:spPr>
          <a:xfrm rot="5400000">
            <a:off x="1764064" y="1302821"/>
            <a:ext cx="469338" cy="2298137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/>
          <p:cNvSpPr/>
          <p:nvPr/>
        </p:nvSpPr>
        <p:spPr>
          <a:xfrm rot="5400000">
            <a:off x="4033881" y="1331145"/>
            <a:ext cx="469338" cy="224149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Brace 11"/>
          <p:cNvSpPr/>
          <p:nvPr/>
        </p:nvSpPr>
        <p:spPr>
          <a:xfrm rot="5400000">
            <a:off x="5935862" y="1671363"/>
            <a:ext cx="469338" cy="156105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609963" y="1909720"/>
            <a:ext cx="83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SOFB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736609" y="1909720"/>
            <a:ext cx="83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</a:t>
            </a:r>
            <a:r>
              <a:rPr lang="en-GB" dirty="0" smtClean="0"/>
              <a:t>OFB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494407" y="1932545"/>
            <a:ext cx="1700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</a:t>
            </a:r>
            <a:r>
              <a:rPr lang="en-GB" dirty="0" err="1" smtClean="0"/>
              <a:t>OrbitFB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968511" y="4449270"/>
            <a:ext cx="297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Vertical orbit (SA data from 24 </a:t>
            </a:r>
            <a:r>
              <a:rPr lang="en-GB" dirty="0" err="1" smtClean="0"/>
              <a:t>Libera</a:t>
            </a:r>
            <a:r>
              <a:rPr lang="en-GB" dirty="0" smtClean="0"/>
              <a:t> Electrons)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39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89"/>
            <a:ext cx="8555834" cy="56576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Still much 50 Hz and harmonics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Bandwidth is limited (only up to ~150 Hz)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Latency is 600-800 µs </a:t>
            </a:r>
            <a:r>
              <a:rPr lang="en-US" sz="1400" dirty="0" smtClean="0">
                <a:solidFill>
                  <a:srgbClr val="00B0F0"/>
                </a:solidFill>
              </a:rPr>
              <a:t>(delay of 400 µs + change takes 400 µs)</a:t>
            </a:r>
            <a:endParaRPr lang="en-US" dirty="0" smtClean="0">
              <a:solidFill>
                <a:srgbClr val="00B0F0"/>
              </a:solidFill>
            </a:endParaRPr>
          </a:p>
          <a:p>
            <a:pPr lvl="3"/>
            <a:r>
              <a:rPr lang="en-US" dirty="0" err="1" smtClean="0">
                <a:solidFill>
                  <a:srgbClr val="00B0F0"/>
                </a:solidFill>
              </a:rPr>
              <a:t>Libera</a:t>
            </a:r>
            <a:r>
              <a:rPr lang="en-US" dirty="0" smtClean="0">
                <a:solidFill>
                  <a:srgbClr val="00B0F0"/>
                </a:solidFill>
              </a:rPr>
              <a:t>: ~250 µs, RT program:  100-200 µs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Ideas: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Improve feedback algorithm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Tried with proper PID, but no improvement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Tried with in-loop filter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but no success</a:t>
            </a:r>
          </a:p>
          <a:p>
            <a:pPr lvl="2"/>
            <a:r>
              <a:rPr lang="en-US" sz="2000" dirty="0" smtClean="0">
                <a:solidFill>
                  <a:srgbClr val="0070C0"/>
                </a:solidFill>
              </a:rPr>
              <a:t>50 Hz is predictable 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(on short term)</a:t>
            </a:r>
          </a:p>
          <a:p>
            <a:pPr lvl="3"/>
            <a:r>
              <a:rPr lang="en-US" sz="1600" dirty="0" smtClean="0">
                <a:solidFill>
                  <a:srgbClr val="0070C0"/>
                </a:solidFill>
              </a:rPr>
              <a:t>Should allow some</a:t>
            </a:r>
            <a:br>
              <a:rPr lang="en-US" sz="1600" dirty="0" smtClean="0">
                <a:solidFill>
                  <a:srgbClr val="0070C0"/>
                </a:solidFill>
              </a:rPr>
            </a:br>
            <a:r>
              <a:rPr lang="en-US" sz="1600" dirty="0" smtClean="0">
                <a:solidFill>
                  <a:srgbClr val="0070C0"/>
                </a:solidFill>
              </a:rPr>
              <a:t>feed-forward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Inputs from you</a:t>
            </a:r>
          </a:p>
          <a:p>
            <a:pPr lvl="2"/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FOFB improvements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154" y="3829696"/>
            <a:ext cx="4289050" cy="294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1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555834" cy="5244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Following a suggestion from Gunther </a:t>
            </a:r>
            <a:r>
              <a:rPr lang="en-US" dirty="0" err="1" smtClean="0">
                <a:solidFill>
                  <a:srgbClr val="0070C0"/>
                </a:solidFill>
              </a:rPr>
              <a:t>Rehm</a:t>
            </a:r>
            <a:r>
              <a:rPr lang="en-US" dirty="0" smtClean="0">
                <a:solidFill>
                  <a:srgbClr val="0070C0"/>
                </a:solidFill>
              </a:rPr>
              <a:t> we are contemplating using a Red Pitaya for a </a:t>
            </a:r>
            <a:r>
              <a:rPr lang="en-US" dirty="0" err="1" smtClean="0">
                <a:solidFill>
                  <a:srgbClr val="0070C0"/>
                </a:solidFill>
              </a:rPr>
              <a:t>LBbB</a:t>
            </a:r>
            <a:r>
              <a:rPr lang="en-US" dirty="0" smtClean="0">
                <a:solidFill>
                  <a:srgbClr val="0070C0"/>
                </a:solidFill>
              </a:rPr>
              <a:t> feedback processor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Red Pitaya: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Xilinx ZYNQ XC7Z010 </a:t>
            </a:r>
            <a:r>
              <a:rPr lang="en-US" dirty="0" err="1" smtClean="0">
                <a:solidFill>
                  <a:srgbClr val="00B050"/>
                </a:solidFill>
              </a:rPr>
              <a:t>SoC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125 MS/s ADC and DAC (x2)</a:t>
            </a:r>
          </a:p>
          <a:p>
            <a:pPr lvl="2"/>
            <a:r>
              <a:rPr lang="en-US" sz="1800" dirty="0" smtClean="0">
                <a:solidFill>
                  <a:srgbClr val="00B0F0"/>
                </a:solidFill>
              </a:rPr>
              <a:t>ASTRID2 RF frequency is 105 MHz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Price: ~300 €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Status: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We have made our first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FPGA code modifications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for the Red Pitaya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Ideas for </a:t>
            </a:r>
            <a:r>
              <a:rPr lang="da-DK" dirty="0" err="1" smtClean="0"/>
              <a:t>LBbB</a:t>
            </a:r>
            <a:r>
              <a:rPr lang="da-DK" dirty="0" smtClean="0"/>
              <a:t> feedback system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450" y="3460686"/>
            <a:ext cx="401955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51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555834" cy="5244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Have shown you a FOFB system, which is simple and cheap, but still does a quite good job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Good value for money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Thanks to</a:t>
            </a:r>
            <a:r>
              <a:rPr lang="en-US" sz="2400" dirty="0" smtClean="0">
                <a:solidFill>
                  <a:schemeClr val="accent6"/>
                </a:solidFill>
              </a:rPr>
              <a:t/>
            </a:r>
            <a:br>
              <a:rPr lang="en-US" sz="2400" dirty="0" smtClean="0">
                <a:solidFill>
                  <a:schemeClr val="accent6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Martin </a:t>
            </a:r>
            <a:r>
              <a:rPr lang="en-US" sz="2000" dirty="0" err="1" smtClean="0">
                <a:solidFill>
                  <a:srgbClr val="00B050"/>
                </a:solidFill>
              </a:rPr>
              <a:t>Stougaard</a:t>
            </a:r>
            <a:r>
              <a:rPr lang="en-US" sz="2000" dirty="0" smtClean="0">
                <a:solidFill>
                  <a:srgbClr val="00B050"/>
                </a:solidFill>
              </a:rPr>
              <a:t> and Per Christensen from Department of Physics </a:t>
            </a:r>
            <a:r>
              <a:rPr lang="en-US" sz="2000" smtClean="0">
                <a:solidFill>
                  <a:srgbClr val="00B050"/>
                </a:solidFill>
              </a:rPr>
              <a:t>and Astronomy </a:t>
            </a:r>
            <a:r>
              <a:rPr lang="en-US" sz="2000" dirty="0" smtClean="0">
                <a:solidFill>
                  <a:srgbClr val="00B050"/>
                </a:solidFill>
              </a:rPr>
              <a:t>for power supply modifications, DAC modules and DAC data transmit system (incl. LabVIEW FPGA code)</a:t>
            </a:r>
          </a:p>
          <a:p>
            <a:pPr marL="109728" indent="0"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marL="109728" indent="0">
              <a:buNone/>
            </a:pPr>
            <a:endParaRPr lang="en-US" sz="2400" dirty="0">
              <a:solidFill>
                <a:schemeClr val="accent6"/>
              </a:solidFill>
            </a:endParaRPr>
          </a:p>
          <a:p>
            <a:pPr marL="109728" indent="0">
              <a:buNone/>
            </a:pPr>
            <a:r>
              <a:rPr lang="en-US" sz="2400" dirty="0" smtClean="0">
                <a:solidFill>
                  <a:schemeClr val="accent6"/>
                </a:solidFill>
              </a:rPr>
              <a:t>		Thank </a:t>
            </a:r>
            <a:r>
              <a:rPr lang="en-US" sz="2400" dirty="0">
                <a:solidFill>
                  <a:schemeClr val="accent6"/>
                </a:solidFill>
              </a:rPr>
              <a:t>you for your attention</a:t>
            </a:r>
            <a:endParaRPr lang="en-US" dirty="0">
              <a:solidFill>
                <a:schemeClr val="accent6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3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555834" cy="5244999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Extra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8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FOFB </a:t>
            </a:r>
            <a:r>
              <a:rPr lang="da-DK" dirty="0" err="1" smtClean="0"/>
              <a:t>results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68" y="835340"/>
            <a:ext cx="7556454" cy="60226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95918" y="856114"/>
            <a:ext cx="678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Average of FFT </a:t>
            </a:r>
            <a:r>
              <a:rPr lang="en-GB" dirty="0" smtClean="0"/>
              <a:t>of FA </a:t>
            </a:r>
            <a:r>
              <a:rPr lang="en-GB" dirty="0"/>
              <a:t>beam positions from all 24 vertical pickups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3513" y="5305955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FOFB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9969" y="3211045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S</a:t>
            </a:r>
            <a:r>
              <a:rPr lang="en-GB" sz="2800" dirty="0" smtClean="0">
                <a:solidFill>
                  <a:srgbClr val="0000FF"/>
                </a:solidFill>
              </a:rPr>
              <a:t>OFB</a:t>
            </a:r>
            <a:endParaRPr lang="en-GB" sz="28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2405" y="452011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008000"/>
                </a:solidFill>
              </a:rPr>
              <a:t>noFB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1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40" y="1416018"/>
            <a:ext cx="6841821" cy="5131365"/>
          </a:xfrm>
          <a:prstGeom prst="rect">
            <a:avLst/>
          </a:prstGeom>
        </p:spPr>
      </p:pic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429814" cy="5244999"/>
          </a:xfrm>
        </p:spPr>
        <p:txBody>
          <a:bodyPr>
            <a:normAutofit/>
          </a:bodyPr>
          <a:lstStyle/>
          <a:p>
            <a:r>
              <a:rPr lang="en-US" dirty="0" smtClean="0"/>
              <a:t>Measured frequency response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err="1" smtClean="0"/>
              <a:t>Corrector</a:t>
            </a:r>
            <a:r>
              <a:rPr lang="da-DK" dirty="0" smtClean="0"/>
              <a:t> </a:t>
            </a:r>
            <a:r>
              <a:rPr lang="da-DK" dirty="0" err="1" smtClean="0"/>
              <a:t>Responce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19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FOFB Open Loop </a:t>
            </a:r>
            <a:r>
              <a:rPr lang="da-DK" dirty="0" err="1" smtClean="0"/>
              <a:t>Responce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323" y="1169474"/>
            <a:ext cx="6843353" cy="451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4938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ASTRID2 is since </a:t>
            </a:r>
            <a:r>
              <a:rPr lang="en-US" dirty="0">
                <a:solidFill>
                  <a:schemeClr val="accent1"/>
                </a:solidFill>
              </a:rPr>
              <a:t>2013 </a:t>
            </a:r>
            <a:r>
              <a:rPr lang="en-US" dirty="0" smtClean="0">
                <a:solidFill>
                  <a:schemeClr val="accent1"/>
                </a:solidFill>
              </a:rPr>
              <a:t>the new synchrotron light source in Aarhus, Denmark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ASTRID2 main parameters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</a:rPr>
              <a:t>Electron energy:	580 MeV</a:t>
            </a:r>
          </a:p>
          <a:p>
            <a:pPr lvl="1"/>
            <a:r>
              <a:rPr lang="en-US" dirty="0" smtClean="0"/>
              <a:t>Emittance:		12 nm</a:t>
            </a:r>
          </a:p>
          <a:p>
            <a:pPr lvl="1"/>
            <a:r>
              <a:rPr lang="en-US" dirty="0" smtClean="0"/>
              <a:t>Beam Current:		200 mA</a:t>
            </a:r>
          </a:p>
          <a:p>
            <a:pPr lvl="1"/>
            <a:r>
              <a:rPr lang="en-US" dirty="0" smtClean="0"/>
              <a:t>Circumference:	45.7 m</a:t>
            </a:r>
          </a:p>
          <a:p>
            <a:pPr lvl="1"/>
            <a:r>
              <a:rPr lang="en-US" dirty="0" smtClean="0"/>
              <a:t>6-fold symmetry</a:t>
            </a:r>
          </a:p>
          <a:p>
            <a:pPr lvl="2"/>
            <a:r>
              <a:rPr lang="en-US" dirty="0" smtClean="0"/>
              <a:t>lattice: DBA with 12 combined function dipole magnets</a:t>
            </a:r>
          </a:p>
          <a:p>
            <a:pPr lvl="3"/>
            <a:r>
              <a:rPr lang="en-US" dirty="0" smtClean="0"/>
              <a:t>Integrated quadrupole gradient</a:t>
            </a:r>
          </a:p>
          <a:p>
            <a:pPr lvl="1"/>
            <a:r>
              <a:rPr lang="en-US" dirty="0" smtClean="0"/>
              <a:t>4 straight sections for insertion devices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</a:rPr>
              <a:t>Using ASTRID as booster (full energy injection)</a:t>
            </a:r>
          </a:p>
          <a:p>
            <a:pPr lvl="3"/>
            <a:r>
              <a:rPr lang="en-US" dirty="0" smtClean="0"/>
              <a:t>Allows top-up operation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ASTRID2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5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2" t="3622" r="13339"/>
          <a:stretch/>
        </p:blipFill>
        <p:spPr bwMode="auto">
          <a:xfrm>
            <a:off x="813097" y="855662"/>
            <a:ext cx="7822581" cy="5779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6727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ASTRID 2 facility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250529" y="6556230"/>
            <a:ext cx="1317990" cy="28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88" dirty="0" err="1"/>
              <a:t>Microtron</a:t>
            </a:r>
            <a:r>
              <a:rPr lang="da-DK" sz="988" dirty="0"/>
              <a:t> (100MeV</a:t>
            </a:r>
            <a:r>
              <a:rPr lang="da-DK" sz="1270" dirty="0"/>
              <a:t>)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978368" y="5562431"/>
            <a:ext cx="203184" cy="863532"/>
          </a:xfrm>
          <a:prstGeom prst="line">
            <a:avLst/>
          </a:prstGeom>
          <a:noFill/>
          <a:ln w="1270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8" name="Straight Connector 7"/>
          <p:cNvCxnSpPr/>
          <p:nvPr/>
        </p:nvCxnSpPr>
        <p:spPr bwMode="auto">
          <a:xfrm>
            <a:off x="5181552" y="6425963"/>
            <a:ext cx="0" cy="432037"/>
          </a:xfrm>
          <a:prstGeom prst="line">
            <a:avLst/>
          </a:prstGeom>
          <a:noFill/>
          <a:ln w="1270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288814" y="6686497"/>
            <a:ext cx="0" cy="171503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/>
          </a:ln>
        </p:spPr>
      </p:cxnSp>
      <p:sp>
        <p:nvSpPr>
          <p:cNvPr id="11" name="Rectangle 10"/>
          <p:cNvSpPr/>
          <p:nvPr/>
        </p:nvSpPr>
        <p:spPr bwMode="auto">
          <a:xfrm>
            <a:off x="5079960" y="6375167"/>
            <a:ext cx="101592" cy="181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575589" indent="-575589" defTabSz="645018">
              <a:lnSpc>
                <a:spcPct val="83000"/>
              </a:lnSpc>
            </a:pPr>
            <a:endParaRPr lang="da-DK" sz="3386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1878" y="3991681"/>
            <a:ext cx="3786136" cy="2585323"/>
          </a:xfrm>
          <a:prstGeom prst="rect">
            <a:avLst/>
          </a:prstGeom>
          <a:solidFill>
            <a:srgbClr val="FFFFFF"/>
          </a:solidFill>
          <a:ln>
            <a:solidFill>
              <a:srgbClr val="03428E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ASTRID2 main parameters</a:t>
            </a:r>
            <a:endParaRPr kumimoji="0" lang="en-US" sz="400" b="0" i="0" u="none" strike="noStrike" kern="0" cap="none" spc="0" normalizeH="0" baseline="0" dirty="0" smtClean="0">
              <a:ln>
                <a:noFill/>
              </a:ln>
              <a:solidFill>
                <a:srgbClr val="03428E"/>
              </a:solidFill>
              <a:effectLst/>
              <a:uLnTx/>
              <a:uFillTx/>
              <a:latin typeface="Verdan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dirty="0" smtClean="0">
              <a:ln>
                <a:noFill/>
              </a:ln>
              <a:solidFill>
                <a:srgbClr val="03428E"/>
              </a:solidFill>
              <a:effectLst/>
              <a:uLnTx/>
              <a:uFillTx/>
              <a:latin typeface="Verdan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Circumference		45.71m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Energy			580MeV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Current			200mA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Characteristic energy	257eV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RF frequency		105MHz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Harmonic			16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Horiz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. emittance		12nmrad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#Straight sections		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Length of straight sections	2.82m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srgbClr val="03428E"/>
                </a:solidFill>
                <a:effectLst/>
                <a:uLnTx/>
                <a:uFillTx/>
                <a:latin typeface="Verdana" pitchFamily="34" charset="0"/>
              </a:rPr>
              <a:t>#ID’s			3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61685" y="5097982"/>
            <a:ext cx="195018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20021" y="48147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53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429814" cy="5244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Design/Construction</a:t>
            </a:r>
            <a:r>
              <a:rPr lang="en-US" sz="2000" dirty="0" smtClean="0">
                <a:solidFill>
                  <a:srgbClr val="0070C0"/>
                </a:solidFill>
              </a:rPr>
              <a:t> (2010-2012)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12 HV window frame correctors + 12 H correctors</a:t>
            </a:r>
          </a:p>
          <a:p>
            <a:pPr lvl="2"/>
            <a:r>
              <a:rPr lang="en-US" dirty="0" smtClean="0">
                <a:solidFill>
                  <a:srgbClr val="92D050"/>
                </a:solidFill>
              </a:rPr>
              <a:t>Home-made ±15 A power supplies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24 </a:t>
            </a:r>
            <a:r>
              <a:rPr lang="en-US" dirty="0" smtClean="0">
                <a:solidFill>
                  <a:schemeClr val="accent1"/>
                </a:solidFill>
              </a:rPr>
              <a:t>Button </a:t>
            </a:r>
            <a:r>
              <a:rPr lang="en-US" dirty="0">
                <a:solidFill>
                  <a:schemeClr val="accent1"/>
                </a:solidFill>
              </a:rPr>
              <a:t>BPM’s (4 in each arc)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24 </a:t>
            </a:r>
            <a:r>
              <a:rPr lang="en-US" dirty="0" err="1" smtClean="0">
                <a:solidFill>
                  <a:schemeClr val="accent1"/>
                </a:solidFill>
              </a:rPr>
              <a:t>Libera</a:t>
            </a:r>
            <a:r>
              <a:rPr lang="en-US" dirty="0" smtClean="0">
                <a:solidFill>
                  <a:schemeClr val="accent1"/>
                </a:solidFill>
              </a:rPr>
              <a:t> Electron BPM processors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Slow Orbit </a:t>
            </a:r>
            <a:r>
              <a:rPr lang="en-US" dirty="0" err="1" smtClean="0">
                <a:solidFill>
                  <a:schemeClr val="accent1"/>
                </a:solidFill>
              </a:rPr>
              <a:t>FeedBack</a:t>
            </a:r>
            <a:endParaRPr lang="en-US" dirty="0" smtClean="0">
              <a:solidFill>
                <a:schemeClr val="accent1"/>
              </a:solidFill>
            </a:endParaRPr>
          </a:p>
          <a:p>
            <a:pPr lvl="2"/>
            <a:r>
              <a:rPr lang="en-US" dirty="0" smtClean="0">
                <a:solidFill>
                  <a:schemeClr val="accent1"/>
                </a:solidFill>
              </a:rPr>
              <a:t>LabVIEW</a:t>
            </a:r>
          </a:p>
          <a:p>
            <a:pPr lvl="2"/>
            <a:r>
              <a:rPr lang="en-US" dirty="0" smtClean="0">
                <a:solidFill>
                  <a:schemeClr val="accent1"/>
                </a:solidFill>
              </a:rPr>
              <a:t>Only using the 12 HV correctors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 Fast Orbit Feedback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To keep cost and complexity down</a:t>
            </a: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ASTRID2 </a:t>
            </a:r>
            <a:r>
              <a:rPr lang="da-DK" dirty="0" err="1" smtClean="0"/>
              <a:t>Orbit</a:t>
            </a:r>
            <a:r>
              <a:rPr lang="da-DK" dirty="0" smtClean="0"/>
              <a:t> Control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702" y="3020278"/>
            <a:ext cx="1592216" cy="28306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75887" y="2456437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HV window </a:t>
            </a:r>
          </a:p>
          <a:p>
            <a:r>
              <a:rPr lang="en-GB" dirty="0" smtClean="0"/>
              <a:t>frame corrector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075887" y="2456437"/>
            <a:ext cx="1811125" cy="35476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9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429814" cy="5244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Disturbance from ASTRID during injections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Up to ~20 µm </a:t>
            </a:r>
            <a:r>
              <a:rPr lang="en-US" dirty="0" smtClean="0">
                <a:solidFill>
                  <a:srgbClr val="0070C0"/>
                </a:solidFill>
              </a:rPr>
              <a:t>(with </a:t>
            </a:r>
            <a:r>
              <a:rPr lang="en-US" dirty="0" smtClean="0">
                <a:solidFill>
                  <a:srgbClr val="0070C0"/>
                </a:solidFill>
              </a:rPr>
              <a:t>feedforward)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Cars on parking lot above ASTRID2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Up to ~5 µm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Fairly strong 50 Hz noise peaks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50 Hz: ~3 µm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150 Hz: ~0.4 µm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250 Hz</a:t>
            </a:r>
            <a:r>
              <a:rPr lang="en-US" dirty="0">
                <a:solidFill>
                  <a:srgbClr val="0070C0"/>
                </a:solidFill>
              </a:rPr>
              <a:t>: ~</a:t>
            </a:r>
            <a:r>
              <a:rPr lang="en-US" dirty="0" smtClean="0">
                <a:solidFill>
                  <a:srgbClr val="0070C0"/>
                </a:solidFill>
              </a:rPr>
              <a:t>0.2 </a:t>
            </a:r>
            <a:r>
              <a:rPr lang="en-US" dirty="0">
                <a:solidFill>
                  <a:srgbClr val="0070C0"/>
                </a:solidFill>
              </a:rPr>
              <a:t>µm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350 </a:t>
            </a:r>
            <a:r>
              <a:rPr lang="en-US" dirty="0">
                <a:solidFill>
                  <a:srgbClr val="0070C0"/>
                </a:solidFill>
              </a:rPr>
              <a:t>Hz: ~</a:t>
            </a:r>
            <a:r>
              <a:rPr lang="en-US" dirty="0" smtClean="0">
                <a:solidFill>
                  <a:srgbClr val="0070C0"/>
                </a:solidFill>
              </a:rPr>
              <a:t>0.3 </a:t>
            </a:r>
            <a:r>
              <a:rPr lang="en-US" dirty="0">
                <a:solidFill>
                  <a:srgbClr val="0070C0"/>
                </a:solidFill>
              </a:rPr>
              <a:t>µm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550 </a:t>
            </a:r>
            <a:r>
              <a:rPr lang="en-US" dirty="0">
                <a:solidFill>
                  <a:srgbClr val="0070C0"/>
                </a:solidFill>
              </a:rPr>
              <a:t>Hz: ~</a:t>
            </a:r>
            <a:r>
              <a:rPr lang="en-US" dirty="0" smtClean="0">
                <a:solidFill>
                  <a:srgbClr val="0070C0"/>
                </a:solidFill>
              </a:rPr>
              <a:t>0.2 </a:t>
            </a:r>
            <a:r>
              <a:rPr lang="en-US" dirty="0">
                <a:solidFill>
                  <a:srgbClr val="0070C0"/>
                </a:solidFill>
              </a:rPr>
              <a:t>µm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Insufficient resolution in PS (16 bit)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~1 </a:t>
            </a:r>
            <a:r>
              <a:rPr lang="en-US" dirty="0">
                <a:solidFill>
                  <a:srgbClr val="0070C0"/>
                </a:solidFill>
              </a:rPr>
              <a:t>µm</a:t>
            </a:r>
          </a:p>
          <a:p>
            <a:pPr lvl="2"/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err="1" smtClean="0"/>
              <a:t>Orbit</a:t>
            </a:r>
            <a:r>
              <a:rPr lang="da-DK" dirty="0" smtClean="0"/>
              <a:t> problems (</a:t>
            </a:r>
            <a:r>
              <a:rPr lang="da-DK" dirty="0" err="1" smtClean="0"/>
              <a:t>disturbances</a:t>
            </a:r>
            <a:r>
              <a:rPr lang="da-DK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64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Orbit disturbances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05060" y="968980"/>
            <a:ext cx="8481740" cy="5370501"/>
            <a:chOff x="662260" y="958290"/>
            <a:chExt cx="8481740" cy="537050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260" y="958290"/>
              <a:ext cx="8481740" cy="537050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811973" y="958290"/>
              <a:ext cx="6434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Average of FFT of beam positions from all 24 vertical pickups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76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429814" cy="5244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Beam positions from the 10 kHz </a:t>
            </a:r>
            <a:r>
              <a:rPr lang="en-US" dirty="0" err="1" smtClean="0">
                <a:solidFill>
                  <a:srgbClr val="C00000"/>
                </a:solidFill>
              </a:rPr>
              <a:t>Libera</a:t>
            </a:r>
            <a:r>
              <a:rPr lang="en-US" dirty="0" smtClean="0">
                <a:solidFill>
                  <a:srgbClr val="C00000"/>
                </a:solidFill>
              </a:rPr>
              <a:t> Electron FA output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Tested the original window frame correctors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Verified bandwidth &gt;~1 kHz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Possible to upgrade the existing power supplies with a fast (1 kHz) analog input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Summing existing 10 Hz control with fast input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Bandwidth </a:t>
            </a:r>
            <a:r>
              <a:rPr lang="en-US" dirty="0">
                <a:solidFill>
                  <a:srgbClr val="002060"/>
                </a:solidFill>
              </a:rPr>
              <a:t>of supply and magnet &gt;~1 </a:t>
            </a:r>
            <a:r>
              <a:rPr lang="en-US" dirty="0" smtClean="0">
                <a:solidFill>
                  <a:srgbClr val="002060"/>
                </a:solidFill>
              </a:rPr>
              <a:t>kHz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But latency (</a:t>
            </a:r>
            <a:r>
              <a:rPr lang="en-US" dirty="0" err="1">
                <a:solidFill>
                  <a:srgbClr val="00B0F0"/>
                </a:solidFill>
              </a:rPr>
              <a:t>L</a:t>
            </a:r>
            <a:r>
              <a:rPr lang="en-US" dirty="0" err="1" smtClean="0">
                <a:solidFill>
                  <a:srgbClr val="00B0F0"/>
                </a:solidFill>
              </a:rPr>
              <a:t>iberas</a:t>
            </a:r>
            <a:r>
              <a:rPr lang="en-US" dirty="0" smtClean="0">
                <a:solidFill>
                  <a:srgbClr val="00B0F0"/>
                </a:solidFill>
              </a:rPr>
              <a:t>) is limiting feedback bandwidth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Only 1% range =&gt; (much) improved resolution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Ideas for Fast </a:t>
            </a:r>
            <a:r>
              <a:rPr lang="da-DK" dirty="0" err="1" smtClean="0"/>
              <a:t>Orbit</a:t>
            </a:r>
            <a:r>
              <a:rPr lang="da-DK" dirty="0" smtClean="0"/>
              <a:t> </a:t>
            </a:r>
            <a:r>
              <a:rPr lang="da-DK" dirty="0" err="1" smtClean="0"/>
              <a:t>FeedBack</a:t>
            </a:r>
            <a:endParaRPr lang="en-US" dirty="0"/>
          </a:p>
        </p:txBody>
      </p:sp>
      <p:grpSp>
        <p:nvGrpSpPr>
          <p:cNvPr id="16384" name="Group 16383"/>
          <p:cNvGrpSpPr/>
          <p:nvPr/>
        </p:nvGrpSpPr>
        <p:grpSpPr>
          <a:xfrm>
            <a:off x="1744749" y="5394810"/>
            <a:ext cx="3271004" cy="808486"/>
            <a:chOff x="1744749" y="5394810"/>
            <a:chExt cx="3271004" cy="808486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3891751" y="5391296"/>
              <a:ext cx="702879" cy="709907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21592" y="5484387"/>
              <a:ext cx="260007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+</a:t>
              </a:r>
              <a:endParaRPr lang="en-GB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37620" y="5743682"/>
              <a:ext cx="227947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-</a:t>
              </a:r>
              <a:endParaRPr lang="en-GB" sz="10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 flipV="1">
              <a:off x="3742832" y="5881095"/>
              <a:ext cx="150147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3742830" y="5879640"/>
              <a:ext cx="141" cy="2670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3676353" y="6090009"/>
              <a:ext cx="132956" cy="1132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3151471" y="5605483"/>
              <a:ext cx="732913" cy="40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2755980" y="5503368"/>
              <a:ext cx="401226" cy="193713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755980" y="5933152"/>
              <a:ext cx="401226" cy="193713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 flipV="1">
              <a:off x="3152324" y="6022902"/>
              <a:ext cx="150147" cy="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299179" y="5600224"/>
              <a:ext cx="3294" cy="42978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2013493" y="5604247"/>
              <a:ext cx="732913" cy="40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2013493" y="6023026"/>
              <a:ext cx="732913" cy="402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962513" y="5415936"/>
              <a:ext cx="768160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Slow DAC</a:t>
              </a:r>
              <a:endParaRPr lang="en-GB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44749" y="5809616"/>
              <a:ext cx="987770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New fast DAC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4598145" y="5743682"/>
              <a:ext cx="417608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954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198" y="958290"/>
            <a:ext cx="8429814" cy="5244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Cheap and simple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k€ (and not 10’s of k€)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Tested various solutions</a:t>
            </a:r>
          </a:p>
          <a:p>
            <a:pPr lvl="2"/>
            <a:r>
              <a:rPr lang="en-US" dirty="0" err="1" smtClean="0">
                <a:solidFill>
                  <a:srgbClr val="00B050"/>
                </a:solidFill>
              </a:rPr>
              <a:t>CompactRIO</a:t>
            </a:r>
            <a:r>
              <a:rPr lang="en-US" dirty="0" smtClean="0">
                <a:solidFill>
                  <a:srgbClr val="00B050"/>
                </a:solidFill>
              </a:rPr>
              <a:t> (NI-9066): too slow</a:t>
            </a:r>
          </a:p>
          <a:p>
            <a:pPr lvl="2"/>
            <a:r>
              <a:rPr lang="en-US" dirty="0" err="1" smtClean="0">
                <a:solidFill>
                  <a:srgbClr val="00B050"/>
                </a:solidFill>
              </a:rPr>
              <a:t>Ethercat</a:t>
            </a:r>
            <a:r>
              <a:rPr lang="en-US" dirty="0" smtClean="0">
                <a:solidFill>
                  <a:srgbClr val="00B050"/>
                </a:solidFill>
              </a:rPr>
              <a:t> (from LabVIEW </a:t>
            </a:r>
            <a:r>
              <a:rPr lang="en-US" dirty="0" err="1" smtClean="0">
                <a:solidFill>
                  <a:srgbClr val="00B050"/>
                </a:solidFill>
              </a:rPr>
              <a:t>realtime</a:t>
            </a:r>
            <a:r>
              <a:rPr lang="en-US" dirty="0" smtClean="0">
                <a:solidFill>
                  <a:srgbClr val="00B050"/>
                </a:solidFill>
              </a:rPr>
              <a:t>): too slow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Final solution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Standard </a:t>
            </a:r>
            <a:r>
              <a:rPr lang="en-US" dirty="0">
                <a:solidFill>
                  <a:srgbClr val="0070C0"/>
                </a:solidFill>
              </a:rPr>
              <a:t>PC running LabVIEW real-time </a:t>
            </a:r>
            <a:endParaRPr lang="en-US" dirty="0" smtClean="0">
              <a:solidFill>
                <a:srgbClr val="0070C0"/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Receive </a:t>
            </a:r>
            <a:r>
              <a:rPr lang="en-US" dirty="0" err="1" smtClean="0">
                <a:solidFill>
                  <a:srgbClr val="0070C0"/>
                </a:solidFill>
              </a:rPr>
              <a:t>Libera</a:t>
            </a:r>
            <a:r>
              <a:rPr lang="en-US" dirty="0" smtClean="0">
                <a:solidFill>
                  <a:srgbClr val="0070C0"/>
                </a:solidFill>
              </a:rPr>
              <a:t> FA data through dedicated network card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Does </a:t>
            </a:r>
            <a:r>
              <a:rPr lang="en-US" dirty="0">
                <a:solidFill>
                  <a:srgbClr val="0070C0"/>
                </a:solidFill>
              </a:rPr>
              <a:t>the orbit calculations (at 10 </a:t>
            </a:r>
            <a:r>
              <a:rPr lang="en-US" dirty="0" err="1">
                <a:solidFill>
                  <a:srgbClr val="0070C0"/>
                </a:solidFill>
              </a:rPr>
              <a:t>kCalc</a:t>
            </a:r>
            <a:r>
              <a:rPr lang="en-US" dirty="0">
                <a:solidFill>
                  <a:srgbClr val="0070C0"/>
                </a:solidFill>
              </a:rPr>
              <a:t>/s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Output: Using </a:t>
            </a:r>
            <a:r>
              <a:rPr lang="en-US" dirty="0">
                <a:solidFill>
                  <a:srgbClr val="0070C0"/>
                </a:solidFill>
              </a:rPr>
              <a:t>a FPGA enabled </a:t>
            </a:r>
            <a:r>
              <a:rPr lang="en-US" dirty="0" smtClean="0">
                <a:solidFill>
                  <a:srgbClr val="0070C0"/>
                </a:solidFill>
              </a:rPr>
              <a:t>DAQ-card digital values are feed to 4 DAC chips (</a:t>
            </a:r>
            <a:r>
              <a:rPr lang="en-US" dirty="0">
                <a:solidFill>
                  <a:srgbClr val="0070C0"/>
                </a:solidFill>
              </a:rPr>
              <a:t>TI DAC8568 (8 </a:t>
            </a:r>
            <a:r>
              <a:rPr lang="en-US" dirty="0" err="1">
                <a:solidFill>
                  <a:srgbClr val="0070C0"/>
                </a:solidFill>
              </a:rPr>
              <a:t>ch</a:t>
            </a:r>
            <a:r>
              <a:rPr lang="en-US" dirty="0">
                <a:solidFill>
                  <a:srgbClr val="0070C0"/>
                </a:solidFill>
              </a:rPr>
              <a:t>, 16 bit</a:t>
            </a:r>
            <a:r>
              <a:rPr lang="en-US" dirty="0" smtClean="0">
                <a:solidFill>
                  <a:srgbClr val="0070C0"/>
                </a:solidFill>
              </a:rPr>
              <a:t>)) via SPI-like lines at a rate of 24*10 </a:t>
            </a:r>
            <a:r>
              <a:rPr lang="en-US" dirty="0" err="1" smtClean="0">
                <a:solidFill>
                  <a:srgbClr val="0070C0"/>
                </a:solidFill>
              </a:rPr>
              <a:t>kS</a:t>
            </a:r>
            <a:r>
              <a:rPr lang="en-US" dirty="0" smtClean="0">
                <a:solidFill>
                  <a:srgbClr val="0070C0"/>
                </a:solidFill>
              </a:rPr>
              <a:t>/s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Price: ~3 k€ (plus some work)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Fast </a:t>
            </a:r>
            <a:r>
              <a:rPr lang="da-DK" dirty="0" err="1" smtClean="0"/>
              <a:t>Orbit</a:t>
            </a:r>
            <a:r>
              <a:rPr lang="da-DK" dirty="0" smtClean="0"/>
              <a:t> </a:t>
            </a:r>
            <a:r>
              <a:rPr lang="da-DK" dirty="0" err="1" smtClean="0"/>
              <a:t>FeedBack</a:t>
            </a:r>
            <a:r>
              <a:rPr lang="da-DK" dirty="0" smtClean="0"/>
              <a:t> </a:t>
            </a:r>
            <a:r>
              <a:rPr lang="da-DK" dirty="0" err="1" smtClean="0"/>
              <a:t>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21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Aries workshop (13/11 2018), ASTRID2 FOFB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E7889-9A01-410D-8355-8E4946BDB7E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1247"/>
            <a:ext cx="8229600" cy="84953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FOFB overview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94"/>
          <a:stretch/>
        </p:blipFill>
        <p:spPr>
          <a:xfrm>
            <a:off x="3548939" y="2484921"/>
            <a:ext cx="1461974" cy="1687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9" t="3172" r="18092" b="6908"/>
          <a:stretch/>
        </p:blipFill>
        <p:spPr>
          <a:xfrm>
            <a:off x="3781959" y="3094330"/>
            <a:ext cx="753466" cy="7607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08"/>
          <a:stretch/>
        </p:blipFill>
        <p:spPr>
          <a:xfrm>
            <a:off x="574239" y="1043565"/>
            <a:ext cx="1181405" cy="1653235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2853618" y="5400176"/>
            <a:ext cx="652743" cy="848225"/>
            <a:chOff x="2853618" y="4793016"/>
            <a:chExt cx="652743" cy="848225"/>
          </a:xfrm>
        </p:grpSpPr>
        <p:sp>
          <p:nvSpPr>
            <p:cNvPr id="13" name="TextBox 12"/>
            <p:cNvSpPr txBox="1"/>
            <p:nvPr/>
          </p:nvSpPr>
          <p:spPr>
            <a:xfrm>
              <a:off x="2942548" y="4793016"/>
              <a:ext cx="35102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sz="1200" dirty="0" smtClean="0"/>
                <a:t>DAC</a:t>
              </a:r>
            </a:p>
            <a:p>
              <a:r>
                <a:rPr lang="da-DK" sz="1200" dirty="0" smtClean="0"/>
                <a:t>8568</a:t>
              </a:r>
              <a:endParaRPr lang="da-DK" sz="1200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962275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092904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267075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005818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049361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136447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179990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223533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853618" y="5241131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 Power</a:t>
              </a:r>
            </a:p>
            <a:p>
              <a:r>
                <a:rPr lang="en-US" sz="1000" dirty="0" smtClean="0"/>
                <a:t>supplies</a:t>
              </a:r>
              <a:endParaRPr lang="en-US" sz="10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041611" y="5400176"/>
            <a:ext cx="652743" cy="848225"/>
            <a:chOff x="2853618" y="4793016"/>
            <a:chExt cx="652743" cy="848225"/>
          </a:xfrm>
        </p:grpSpPr>
        <p:sp>
          <p:nvSpPr>
            <p:cNvPr id="33" name="TextBox 32"/>
            <p:cNvSpPr txBox="1"/>
            <p:nvPr/>
          </p:nvSpPr>
          <p:spPr>
            <a:xfrm>
              <a:off x="2942548" y="4793016"/>
              <a:ext cx="35102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sz="1200" dirty="0" smtClean="0"/>
                <a:t>DAC</a:t>
              </a:r>
            </a:p>
            <a:p>
              <a:r>
                <a:rPr lang="da-DK" sz="1200" dirty="0" smtClean="0"/>
                <a:t>8568</a:t>
              </a:r>
              <a:endParaRPr lang="da-DK" sz="12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2962275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092904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267075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005818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049361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136447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179990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223533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853618" y="5241131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 Power</a:t>
              </a:r>
            </a:p>
            <a:p>
              <a:r>
                <a:rPr lang="en-US" sz="1000" dirty="0" smtClean="0"/>
                <a:t>supplies</a:t>
              </a:r>
              <a:endParaRPr lang="en-US" sz="1000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542153" y="5400176"/>
            <a:ext cx="652743" cy="848225"/>
            <a:chOff x="2853618" y="4793016"/>
            <a:chExt cx="652743" cy="848225"/>
          </a:xfrm>
        </p:grpSpPr>
        <p:sp>
          <p:nvSpPr>
            <p:cNvPr id="44" name="TextBox 43"/>
            <p:cNvSpPr txBox="1"/>
            <p:nvPr/>
          </p:nvSpPr>
          <p:spPr>
            <a:xfrm>
              <a:off x="2942548" y="4793016"/>
              <a:ext cx="35102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sz="1200" dirty="0" smtClean="0"/>
                <a:t>DAC</a:t>
              </a:r>
            </a:p>
            <a:p>
              <a:r>
                <a:rPr lang="da-DK" sz="1200" dirty="0" smtClean="0"/>
                <a:t>8568</a:t>
              </a:r>
              <a:endParaRPr lang="da-DK" sz="12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2962275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092904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3267075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005818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049361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136447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179990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223533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2853618" y="5241131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 Power</a:t>
              </a:r>
            </a:p>
            <a:p>
              <a:r>
                <a:rPr lang="en-US" sz="1000" dirty="0" smtClean="0"/>
                <a:t>supplies</a:t>
              </a:r>
              <a:endParaRPr lang="en-US" sz="1000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054018" y="5400176"/>
            <a:ext cx="652743" cy="848225"/>
            <a:chOff x="2853618" y="4793016"/>
            <a:chExt cx="652743" cy="848225"/>
          </a:xfrm>
        </p:grpSpPr>
        <p:sp>
          <p:nvSpPr>
            <p:cNvPr id="55" name="TextBox 54"/>
            <p:cNvSpPr txBox="1"/>
            <p:nvPr/>
          </p:nvSpPr>
          <p:spPr>
            <a:xfrm>
              <a:off x="2942548" y="4793016"/>
              <a:ext cx="35102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sz="1200" dirty="0" smtClean="0"/>
                <a:t>DAC</a:t>
              </a:r>
            </a:p>
            <a:p>
              <a:r>
                <a:rPr lang="da-DK" sz="1200" dirty="0" smtClean="0"/>
                <a:t>8568</a:t>
              </a:r>
              <a:endParaRPr lang="da-DK" sz="1200" dirty="0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2962275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092904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267075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005818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049361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136447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3179990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223533" y="5162348"/>
              <a:ext cx="0" cy="78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2853618" y="5241131"/>
              <a:ext cx="6527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 Power</a:t>
              </a:r>
            </a:p>
            <a:p>
              <a:r>
                <a:rPr lang="en-US" sz="1000" dirty="0" smtClean="0"/>
                <a:t>supplies</a:t>
              </a:r>
              <a:endParaRPr lang="en-US" sz="1000" dirty="0"/>
            </a:p>
          </p:txBody>
        </p:sp>
      </p:grpSp>
      <p:cxnSp>
        <p:nvCxnSpPr>
          <p:cNvPr id="16384" name="Elbow Connector 16383"/>
          <p:cNvCxnSpPr>
            <a:stCxn id="13" idx="0"/>
          </p:cNvCxnSpPr>
          <p:nvPr/>
        </p:nvCxnSpPr>
        <p:spPr>
          <a:xfrm rot="5400000" flipH="1" flipV="1">
            <a:off x="2439766" y="4006777"/>
            <a:ext cx="2071694" cy="715104"/>
          </a:xfrm>
          <a:prstGeom prst="bentConnector3">
            <a:avLst>
              <a:gd name="adj1" fmla="val 10049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88" name="Elbow Connector 16387"/>
          <p:cNvCxnSpPr>
            <a:stCxn id="33" idx="0"/>
            <a:endCxn id="7" idx="1"/>
          </p:cNvCxnSpPr>
          <p:nvPr/>
        </p:nvCxnSpPr>
        <p:spPr>
          <a:xfrm rot="16200000" flipV="1">
            <a:off x="3081280" y="4175401"/>
            <a:ext cx="1925455" cy="524095"/>
          </a:xfrm>
          <a:prstGeom prst="bentConnector4">
            <a:avLst>
              <a:gd name="adj1" fmla="val 7069"/>
              <a:gd name="adj2" fmla="val 20642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08" name="Group 16407"/>
          <p:cNvGrpSpPr/>
          <p:nvPr/>
        </p:nvGrpSpPr>
        <p:grpSpPr>
          <a:xfrm>
            <a:off x="3373427" y="3599079"/>
            <a:ext cx="1433170" cy="1783586"/>
            <a:chOff x="3373427" y="3703301"/>
            <a:chExt cx="1433170" cy="1679363"/>
          </a:xfrm>
        </p:grpSpPr>
        <p:cxnSp>
          <p:nvCxnSpPr>
            <p:cNvPr id="16401" name="Elbow Connector 16400"/>
            <p:cNvCxnSpPr/>
            <p:nvPr/>
          </p:nvCxnSpPr>
          <p:spPr>
            <a:xfrm rot="16200000" flipV="1">
              <a:off x="3253206" y="3829273"/>
              <a:ext cx="1673612" cy="1433170"/>
            </a:xfrm>
            <a:prstGeom prst="bentConnector3">
              <a:avLst>
                <a:gd name="adj1" fmla="val 1590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06" name="Straight Connector 16405"/>
            <p:cNvCxnSpPr/>
            <p:nvPr/>
          </p:nvCxnSpPr>
          <p:spPr>
            <a:xfrm>
              <a:off x="3373427" y="3703301"/>
              <a:ext cx="4085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3506361" y="3723439"/>
            <a:ext cx="2812100" cy="1676737"/>
            <a:chOff x="3506361" y="3723439"/>
            <a:chExt cx="2812100" cy="1676737"/>
          </a:xfrm>
        </p:grpSpPr>
        <p:cxnSp>
          <p:nvCxnSpPr>
            <p:cNvPr id="16414" name="Elbow Connector 16413"/>
            <p:cNvCxnSpPr>
              <a:stCxn id="55" idx="0"/>
            </p:cNvCxnSpPr>
            <p:nvPr/>
          </p:nvCxnSpPr>
          <p:spPr>
            <a:xfrm rot="16200000" flipV="1">
              <a:off x="4706806" y="3788521"/>
              <a:ext cx="411210" cy="2812100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Elbow Connector 64"/>
            <p:cNvCxnSpPr/>
            <p:nvPr/>
          </p:nvCxnSpPr>
          <p:spPr>
            <a:xfrm rot="5400000" flipH="1" flipV="1">
              <a:off x="3018192" y="4211609"/>
              <a:ext cx="1251937" cy="275598"/>
            </a:xfrm>
            <a:prstGeom prst="bentConnector3">
              <a:avLst>
                <a:gd name="adj1" fmla="val 99666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2433925" y="243095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solidFill>
                  <a:schemeClr val="accent1"/>
                </a:solidFill>
              </a:rPr>
              <a:t>Ethernet</a:t>
            </a:r>
            <a:endParaRPr lang="da-DK" dirty="0">
              <a:solidFill>
                <a:schemeClr val="accent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062884" y="1387935"/>
            <a:ext cx="354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24 </a:t>
            </a:r>
            <a:r>
              <a:rPr lang="da-DK" dirty="0" err="1" smtClean="0"/>
              <a:t>Libera</a:t>
            </a:r>
            <a:r>
              <a:rPr lang="da-DK" dirty="0" smtClean="0"/>
              <a:t> </a:t>
            </a:r>
            <a:r>
              <a:rPr lang="da-DK" dirty="0" err="1" smtClean="0"/>
              <a:t>Electron</a:t>
            </a:r>
            <a:r>
              <a:rPr lang="da-DK" dirty="0" smtClean="0"/>
              <a:t> with </a:t>
            </a:r>
            <a:r>
              <a:rPr lang="da-DK" dirty="0" err="1" smtClean="0"/>
              <a:t>Grouping</a:t>
            </a:r>
            <a:endParaRPr lang="da-DK" dirty="0" smtClean="0"/>
          </a:p>
          <a:p>
            <a:r>
              <a:rPr lang="da-DK" dirty="0" smtClean="0"/>
              <a:t>One 10 kHz FA output</a:t>
            </a:r>
            <a:endParaRPr lang="da-DK" dirty="0"/>
          </a:p>
        </p:txBody>
      </p:sp>
      <p:sp>
        <p:nvSpPr>
          <p:cNvPr id="72" name="TextBox 71"/>
          <p:cNvSpPr txBox="1"/>
          <p:nvPr/>
        </p:nvSpPr>
        <p:spPr>
          <a:xfrm>
            <a:off x="4939531" y="2807425"/>
            <a:ext cx="386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Standard PC (i7-6700)</a:t>
            </a:r>
          </a:p>
          <a:p>
            <a:r>
              <a:rPr lang="en-US" dirty="0" smtClean="0"/>
              <a:t>with NI PCI-7811R </a:t>
            </a:r>
            <a:r>
              <a:rPr lang="en-US" sz="1400" dirty="0" smtClean="0"/>
              <a:t>(FPGA enabled DAQ)</a:t>
            </a:r>
            <a:endParaRPr lang="en-US" dirty="0" smtClean="0"/>
          </a:p>
          <a:p>
            <a:r>
              <a:rPr lang="en-US" dirty="0" smtClean="0"/>
              <a:t>Running LabVIEW real-time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3511858" y="4389116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SPI-like connections</a:t>
            </a:r>
          </a:p>
          <a:p>
            <a:r>
              <a:rPr lang="en-US" dirty="0" smtClean="0"/>
              <a:t>4 wire each</a:t>
            </a:r>
            <a:endParaRPr lang="en-US" dirty="0"/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08"/>
          <a:stretch/>
        </p:blipFill>
        <p:spPr>
          <a:xfrm>
            <a:off x="726639" y="1195965"/>
            <a:ext cx="1181405" cy="1653235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08"/>
          <a:stretch/>
        </p:blipFill>
        <p:spPr>
          <a:xfrm>
            <a:off x="879039" y="1348365"/>
            <a:ext cx="1181405" cy="1653235"/>
          </a:xfrm>
          <a:prstGeom prst="rect">
            <a:avLst/>
          </a:prstGeom>
        </p:spPr>
      </p:pic>
      <p:cxnSp>
        <p:nvCxnSpPr>
          <p:cNvPr id="69" name="Straight Connector 68"/>
          <p:cNvCxnSpPr/>
          <p:nvPr/>
        </p:nvCxnSpPr>
        <p:spPr>
          <a:xfrm>
            <a:off x="2039500" y="2782157"/>
            <a:ext cx="1742459" cy="85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5" t="5368" r="14962" b="24129"/>
          <a:stretch/>
        </p:blipFill>
        <p:spPr>
          <a:xfrm>
            <a:off x="9881" y="4837139"/>
            <a:ext cx="2702202" cy="13955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48412" y="503953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DAC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8568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00108" y="5035447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cable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driver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0" t="5928" r="7021" b="6647"/>
          <a:stretch/>
        </p:blipFill>
        <p:spPr>
          <a:xfrm>
            <a:off x="7175155" y="5002235"/>
            <a:ext cx="1902759" cy="1230406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7227554" y="4679070"/>
            <a:ext cx="141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DAC 8568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886" y="859030"/>
            <a:ext cx="1335266" cy="1780355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7347920" y="486913"/>
            <a:ext cx="1557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Cable driver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15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9584</TotalTime>
  <Words>1075</Words>
  <Application>Microsoft Office PowerPoint</Application>
  <PresentationFormat>On-screen Show (4:3)</PresentationFormat>
  <Paragraphs>252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The new ASTRID2 Fast Orbit Feedback system</vt:lpstr>
      <vt:lpstr>ASTRID2</vt:lpstr>
      <vt:lpstr>The ASTRID 2 facility</vt:lpstr>
      <vt:lpstr>ASTRID2 Orbit Control</vt:lpstr>
      <vt:lpstr>Orbit problems (disturbances)</vt:lpstr>
      <vt:lpstr>Orbit disturbances</vt:lpstr>
      <vt:lpstr>Ideas for Fast Orbit FeedBack</vt:lpstr>
      <vt:lpstr>Fast Orbit FeedBack control</vt:lpstr>
      <vt:lpstr>FOFB overview</vt:lpstr>
      <vt:lpstr>Software loops</vt:lpstr>
      <vt:lpstr>FOFB results</vt:lpstr>
      <vt:lpstr>FOFB results</vt:lpstr>
      <vt:lpstr>FOFB improvements</vt:lpstr>
      <vt:lpstr>Ideas for LBbB feedback system</vt:lpstr>
      <vt:lpstr>Conclusions</vt:lpstr>
      <vt:lpstr>Extra slides</vt:lpstr>
      <vt:lpstr>FOFB results</vt:lpstr>
      <vt:lpstr>Corrector Responce</vt:lpstr>
      <vt:lpstr>FOFB Open Loop Responce</vt:lpstr>
    </vt:vector>
  </TitlesOfParts>
  <Company>IFA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LLRF system for  ASTRID and the proposed ASTRID2</dc:title>
  <dc:creator>Jørgen S. Nielsen</dc:creator>
  <cp:lastModifiedBy>Jørgen S. Nielsen</cp:lastModifiedBy>
  <cp:revision>356</cp:revision>
  <cp:lastPrinted>2015-09-25T12:59:05Z</cp:lastPrinted>
  <dcterms:created xsi:type="dcterms:W3CDTF">2007-09-27T11:14:36Z</dcterms:created>
  <dcterms:modified xsi:type="dcterms:W3CDTF">2018-11-12T20:58:09Z</dcterms:modified>
</cp:coreProperties>
</file>