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356" r:id="rId2"/>
    <p:sldId id="357" r:id="rId3"/>
    <p:sldId id="451" r:id="rId4"/>
    <p:sldId id="454" r:id="rId5"/>
    <p:sldId id="458" r:id="rId6"/>
    <p:sldId id="484" r:id="rId7"/>
    <p:sldId id="486" r:id="rId8"/>
    <p:sldId id="487" r:id="rId9"/>
    <p:sldId id="491" r:id="rId10"/>
    <p:sldId id="462" r:id="rId11"/>
    <p:sldId id="468" r:id="rId12"/>
    <p:sldId id="469" r:id="rId13"/>
    <p:sldId id="470" r:id="rId14"/>
    <p:sldId id="492" r:id="rId15"/>
    <p:sldId id="463" r:id="rId16"/>
    <p:sldId id="464" r:id="rId17"/>
    <p:sldId id="465" r:id="rId18"/>
    <p:sldId id="480" r:id="rId19"/>
    <p:sldId id="474" r:id="rId20"/>
    <p:sldId id="475" r:id="rId21"/>
    <p:sldId id="476" r:id="rId22"/>
    <p:sldId id="471" r:id="rId23"/>
    <p:sldId id="472" r:id="rId24"/>
    <p:sldId id="493" r:id="rId25"/>
    <p:sldId id="402" r:id="rId26"/>
    <p:sldId id="435" r:id="rId27"/>
    <p:sldId id="436" r:id="rId28"/>
    <p:sldId id="437" r:id="rId29"/>
    <p:sldId id="490" r:id="rId30"/>
    <p:sldId id="404" r:id="rId31"/>
    <p:sldId id="488" r:id="rId32"/>
    <p:sldId id="442" r:id="rId33"/>
  </p:sldIdLst>
  <p:sldSz cx="9144000" cy="6858000" type="screen4x3"/>
  <p:notesSz cx="9926638" cy="6797675"/>
  <p:embeddedFontLst>
    <p:embeddedFont>
      <p:font typeface="CityBlueprint" panose="00000400000000000000" pitchFamily="2" charset="2"/>
      <p:regular r:id="rId36"/>
    </p:embeddedFont>
    <p:embeddedFont>
      <p:font typeface="Vrinda" panose="020B0502040204020203" pitchFamily="34" charset="0"/>
      <p:regular r:id="rId37"/>
      <p:bold r:id="rId38"/>
    </p:embeddedFont>
    <p:embeddedFont>
      <p:font typeface="Cambria Math" panose="02040503050406030204" pitchFamily="18" charset="0"/>
      <p:regular r:id="rId39"/>
    </p:embeddedFont>
    <p:embeddedFont>
      <p:font typeface="Times" panose="02020603050405020304" pitchFamily="18" charset="0"/>
      <p:regular r:id="rId40"/>
      <p:bold r:id="rId41"/>
      <p:italic r:id="rId42"/>
      <p:boldItalic r:id="rId43"/>
    </p:embeddedFont>
    <p:embeddedFont>
      <p:font typeface="ＭＳ Ｐゴシック" panose="020B0600070205080204" pitchFamily="34" charset="-128"/>
      <p:regular r:id="rId44"/>
    </p:embeddedFont>
    <p:embeddedFont>
      <p:font typeface="Calibri" panose="020F0502020204030204" pitchFamily="34" charset="0"/>
      <p:regular r:id="rId45"/>
      <p:bold r:id="rId46"/>
      <p:italic r:id="rId47"/>
      <p:boldItalic r:id="rId48"/>
    </p:embeddedFont>
  </p:embeddedFont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FFFF00"/>
    <a:srgbClr val="FFFF66"/>
    <a:srgbClr val="006600"/>
    <a:srgbClr val="996600"/>
    <a:srgbClr val="00CC00"/>
    <a:srgbClr val="FFCCCC"/>
    <a:srgbClr val="6276CA"/>
    <a:srgbClr val="33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74" autoAdjust="0"/>
    <p:restoredTop sz="92718" autoAdjust="0"/>
  </p:normalViewPr>
  <p:slideViewPr>
    <p:cSldViewPr>
      <p:cViewPr>
        <p:scale>
          <a:sx n="70" d="100"/>
          <a:sy n="70" d="100"/>
        </p:scale>
        <p:origin x="-906" y="-12"/>
      </p:cViewPr>
      <p:guideLst>
        <p:guide orient="horz" pos="2160"/>
        <p:guide pos="79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2442" y="-78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42" Type="http://schemas.openxmlformats.org/officeDocument/2006/relationships/font" Target="fonts/font7.fntdata"/><Relationship Id="rId47" Type="http://schemas.openxmlformats.org/officeDocument/2006/relationships/font" Target="fonts/font12.fntdata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3.fntdata"/><Relationship Id="rId46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2.fntdata"/><Relationship Id="rId40" Type="http://schemas.openxmlformats.org/officeDocument/2006/relationships/font" Target="fonts/font5.fntdata"/><Relationship Id="rId45" Type="http://schemas.openxmlformats.org/officeDocument/2006/relationships/font" Target="fonts/font10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1.fntdata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9.fntdata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43" Type="http://schemas.openxmlformats.org/officeDocument/2006/relationships/font" Target="fonts/font8.fntdata"/><Relationship Id="rId48" Type="http://schemas.openxmlformats.org/officeDocument/2006/relationships/font" Target="fonts/font13.fntdata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7" y="0"/>
            <a:ext cx="4301543" cy="339884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2807" y="0"/>
            <a:ext cx="4301543" cy="339884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pPr>
              <a:defRPr/>
            </a:pPr>
            <a:fld id="{4E2C61B5-7F63-475C-AD15-E468E422862C}" type="datetimeFigureOut">
              <a:rPr lang="de-DE"/>
              <a:pPr>
                <a:defRPr/>
              </a:pPr>
              <a:t>06.11.2018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7" y="6456612"/>
            <a:ext cx="4301543" cy="339884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2807" y="6456612"/>
            <a:ext cx="4301543" cy="339884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pPr>
              <a:defRPr/>
            </a:pPr>
            <a:fld id="{06B0716E-D809-4F97-9672-A740D05C141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010076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7" y="0"/>
            <a:ext cx="4301543" cy="339884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807" y="0"/>
            <a:ext cx="4301543" cy="339884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B84BF6B-6225-43E2-B5C0-0AEC42BF9C32}" type="datetimeFigureOut">
              <a:rPr lang="de-DE"/>
              <a:pPr>
                <a:defRPr/>
              </a:pPr>
              <a:t>06.11.2018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77" tIns="45789" rIns="91577" bIns="45789" rtlCol="0" anchor="ctr"/>
          <a:lstStyle/>
          <a:p>
            <a:pPr lvl="0"/>
            <a:endParaRPr lang="de-DE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vert="horz" lIns="91577" tIns="45789" rIns="91577" bIns="45789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de-DE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7" y="6456612"/>
            <a:ext cx="4301543" cy="339884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807" y="6456612"/>
            <a:ext cx="4301543" cy="339884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04DA3B5-7710-433F-9102-4F3DFC218C7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06039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Enough of 3D plots, lets come back to 2D,</a:t>
            </a:r>
            <a:r>
              <a:rPr lang="en-US" baseline="0" dirty="0" smtClean="0"/>
              <a:t> visualization easier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069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First characteristic</a:t>
            </a:r>
            <a:r>
              <a:rPr lang="en-US" baseline="0" dirty="0" smtClean="0"/>
              <a:t> of SVD to decompose any matrix</a:t>
            </a:r>
            <a:endParaRPr lang="en-US" dirty="0" smtClean="0"/>
          </a:p>
          <a:p>
            <a:r>
              <a:rPr lang="en-US" dirty="0" smtClean="0"/>
              <a:t>singular</a:t>
            </a:r>
            <a:r>
              <a:rPr lang="en-US" baseline="0" dirty="0" smtClean="0"/>
              <a:t> values are positive scalars</a:t>
            </a:r>
          </a:p>
          <a:p>
            <a:r>
              <a:rPr lang="en-US" baseline="0" dirty="0" err="1" smtClean="0"/>
              <a:t>orthoganal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matirx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measn</a:t>
            </a:r>
            <a:r>
              <a:rPr lang="en-US" baseline="0" dirty="0" smtClean="0"/>
              <a:t> all the </a:t>
            </a:r>
            <a:r>
              <a:rPr lang="en-US" baseline="0" dirty="0" err="1" smtClean="0"/>
              <a:t>coloumns</a:t>
            </a:r>
            <a:r>
              <a:rPr lang="en-US" baseline="0" dirty="0" smtClean="0"/>
              <a:t> are </a:t>
            </a:r>
            <a:r>
              <a:rPr lang="en-US" baseline="0" dirty="0" err="1" smtClean="0"/>
              <a:t>othogonal</a:t>
            </a:r>
            <a:r>
              <a:rPr lang="en-US" baseline="0" dirty="0" smtClean="0"/>
              <a:t> to each other </a:t>
            </a:r>
            <a:r>
              <a:rPr lang="en-US" baseline="0" dirty="0" err="1" smtClean="0"/>
              <a:t>i.e.their</a:t>
            </a:r>
            <a:r>
              <a:rPr lang="en-US" baseline="0" dirty="0" smtClean="0"/>
              <a:t> dot product equals zero (necessary conditions)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1466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1235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whole information is the magnitude and phase of</a:t>
            </a:r>
            <a:r>
              <a:rPr lang="en-US" baseline="0" dirty="0" smtClean="0"/>
              <a:t> Fourier </a:t>
            </a:r>
            <a:r>
              <a:rPr lang="en-US" baseline="0" dirty="0" err="1" smtClean="0"/>
              <a:t>coefficinets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differnetly</a:t>
            </a:r>
            <a:r>
              <a:rPr lang="en-US" baseline="0" dirty="0" smtClean="0"/>
              <a:t> distributed in case of SVD. </a:t>
            </a:r>
          </a:p>
          <a:p>
            <a:endParaRPr lang="en-US" dirty="0" smtClean="0"/>
          </a:p>
          <a:p>
            <a:r>
              <a:rPr lang="en-US" dirty="0" smtClean="0"/>
              <a:t>phase and magnitude of weighting</a:t>
            </a:r>
            <a:r>
              <a:rPr lang="en-US" baseline="0" dirty="0" smtClean="0"/>
              <a:t> factors is only in the </a:t>
            </a:r>
            <a:r>
              <a:rPr lang="en-US" baseline="0" dirty="0" err="1" smtClean="0"/>
              <a:t>middl</a:t>
            </a:r>
            <a:r>
              <a:rPr lang="en-US" baseline="0" dirty="0" smtClean="0"/>
              <a:t> matrix in case of DFT</a:t>
            </a:r>
          </a:p>
          <a:p>
            <a:endParaRPr lang="en-US" baseline="0" dirty="0" smtClean="0"/>
          </a:p>
          <a:p>
            <a:r>
              <a:rPr lang="en-US" baseline="0" dirty="0" smtClean="0"/>
              <a:t>in case of SVD the information is distributed which means finding U and V for each new values of R </a:t>
            </a:r>
          </a:p>
          <a:p>
            <a:endParaRPr lang="en-US" baseline="0" dirty="0" smtClean="0"/>
          </a:p>
          <a:p>
            <a:r>
              <a:rPr lang="en-US" baseline="0" dirty="0" smtClean="0"/>
              <a:t>DFT gives possibility of online calculation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112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/>
          <p:cNvPicPr>
            <a:picLocks noChangeAspect="1" noChangeArrowheads="1"/>
          </p:cNvPicPr>
          <p:nvPr userDrawn="1"/>
        </p:nvPicPr>
        <p:blipFill>
          <a:blip r:embed="rId2" cstate="print">
            <a:lum bright="6000"/>
          </a:blip>
          <a:srcRect t="2449" b="1224"/>
          <a:stretch>
            <a:fillRect/>
          </a:stretch>
        </p:blipFill>
        <p:spPr bwMode="auto">
          <a:xfrm>
            <a:off x="673100" y="3213100"/>
            <a:ext cx="7853363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9163" y="5834063"/>
            <a:ext cx="7366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0"/>
          </p:nvPr>
        </p:nvSpPr>
        <p:spPr>
          <a:xfrm>
            <a:off x="8487072" y="6364683"/>
            <a:ext cx="2133600" cy="52070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EFBE39-1B2D-42EA-891F-77B19BED5BB7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5905008"/>
            <a:ext cx="1403634" cy="620336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ECC95-48DD-45DE-91B8-87A26EA749D1}" type="datetime1">
              <a:rPr lang="en-US" smtClean="0"/>
              <a:t>11/12/2018</a:t>
            </a:fld>
            <a:endParaRPr lang="de-DE" dirty="0"/>
          </a:p>
        </p:txBody>
      </p:sp>
      <p:pic>
        <p:nvPicPr>
          <p:cNvPr id="1026" name="Picture 2" descr="D:\tud_logo_web_druck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4708" y="5661248"/>
            <a:ext cx="1591788" cy="733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liennummernplatzhalter 5"/>
          <p:cNvSpPr txBox="1">
            <a:spLocks/>
          </p:cNvSpPr>
          <p:nvPr userDrawn="1"/>
        </p:nvSpPr>
        <p:spPr>
          <a:xfrm>
            <a:off x="8703096" y="6364683"/>
            <a:ext cx="2133600" cy="520701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6BEFBE39-1B2D-42EA-891F-77B19BED5BB7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524328" y="6608385"/>
            <a:ext cx="8643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S.H.</a:t>
            </a:r>
            <a:r>
              <a:rPr lang="en-US" sz="1200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Mirza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Date Placeholder 10"/>
          <p:cNvSpPr>
            <a:spLocks noGrp="1"/>
          </p:cNvSpPr>
          <p:nvPr>
            <p:ph type="dt" sz="half" idx="11"/>
          </p:nvPr>
        </p:nvSpPr>
        <p:spPr>
          <a:xfrm>
            <a:off x="12700" y="6572236"/>
            <a:ext cx="1102916" cy="31314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AB2E1C-D8C0-42B9-BFAF-C74888AAF1F0}" type="datetime1">
              <a:rPr lang="en-US" smtClean="0"/>
              <a:t>11/12/2018</a:t>
            </a:fld>
            <a:endParaRPr lang="de-DE" dirty="0"/>
          </a:p>
        </p:txBody>
      </p:sp>
      <p:sp>
        <p:nvSpPr>
          <p:cNvPr id="6" name="Rectangle 5"/>
          <p:cNvSpPr/>
          <p:nvPr userDrawn="1"/>
        </p:nvSpPr>
        <p:spPr>
          <a:xfrm>
            <a:off x="1115616" y="6577607"/>
            <a:ext cx="63367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0" i="0" u="none" strike="noStrike" kern="1200" baseline="0" dirty="0" smtClean="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rPr>
              <a:t>Workshop on “</a:t>
            </a:r>
            <a:r>
              <a:rPr lang="en-US" sz="1400" b="1" i="0" u="none" strike="noStrike" kern="1200" baseline="0" dirty="0" smtClean="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rPr>
              <a:t>Next Generation Beam Position Acquisition and Feedback Systems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8748464" y="6385688"/>
            <a:ext cx="2133600" cy="52070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EFBE39-1B2D-42EA-891F-77B19BED5BB7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4" name="Date Placeholder 10"/>
          <p:cNvSpPr>
            <a:spLocks noGrp="1"/>
          </p:cNvSpPr>
          <p:nvPr>
            <p:ph type="dt" sz="half" idx="12"/>
          </p:nvPr>
        </p:nvSpPr>
        <p:spPr>
          <a:xfrm>
            <a:off x="12700" y="6572236"/>
            <a:ext cx="1102916" cy="31314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709663-A808-4933-B289-F59C3024DB08}" type="datetime1">
              <a:rPr lang="en-US" smtClean="0"/>
              <a:t>11/12/2018</a:t>
            </a:fld>
            <a:endParaRPr lang="de-DE" dirty="0"/>
          </a:p>
        </p:txBody>
      </p:sp>
      <p:sp>
        <p:nvSpPr>
          <p:cNvPr id="6" name="Rectangle 5"/>
          <p:cNvSpPr/>
          <p:nvPr userDrawn="1"/>
        </p:nvSpPr>
        <p:spPr>
          <a:xfrm>
            <a:off x="1115616" y="6577607"/>
            <a:ext cx="63367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0" i="0" u="none" strike="noStrike" kern="1200" baseline="0" dirty="0" smtClean="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rPr>
              <a:t>Workshop on “</a:t>
            </a:r>
            <a:r>
              <a:rPr lang="en-US" sz="1400" b="1" i="0" u="none" strike="noStrike" kern="1200" baseline="0" dirty="0" smtClean="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rPr>
              <a:t>Next Generation Beam Position Acquisition and Feedback Systems</a:t>
            </a:r>
            <a:endParaRPr lang="en-US" sz="1400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524328" y="6608385"/>
            <a:ext cx="8643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S.H.</a:t>
            </a:r>
            <a:r>
              <a:rPr lang="en-US" sz="1200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Mirza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37895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  <a:prstGeom prst="rect">
            <a:avLst/>
          </a:prstGeom>
        </p:spPr>
        <p:txBody>
          <a:bodyPr/>
          <a:lstStyle>
            <a:lvl1pPr algn="l">
              <a:defRPr sz="3200">
                <a:latin typeface="Vrinda" panose="020B0502040204020203" pitchFamily="34" charset="0"/>
                <a:cs typeface="Vrinda" panose="020B0502040204020203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Vrinda" panose="020B0502040204020203" pitchFamily="34" charset="0"/>
                <a:cs typeface="Vrinda" panose="020B0502040204020203" pitchFamily="34" charset="0"/>
              </a:defRPr>
            </a:lvl1pPr>
            <a:lvl2pPr>
              <a:defRPr sz="2400">
                <a:latin typeface="Vrinda" panose="020B0502040204020203" pitchFamily="34" charset="0"/>
                <a:cs typeface="Vrinda" panose="020B0502040204020203" pitchFamily="34" charset="0"/>
              </a:defRPr>
            </a:lvl2pPr>
            <a:lvl3pPr>
              <a:defRPr>
                <a:latin typeface="Vrinda" panose="020B0502040204020203" pitchFamily="34" charset="0"/>
                <a:cs typeface="Vrinda" panose="020B0502040204020203" pitchFamily="34" charset="0"/>
              </a:defRPr>
            </a:lvl3pPr>
            <a:lvl4pPr>
              <a:defRPr sz="1800">
                <a:latin typeface="Vrinda" panose="020B0502040204020203" pitchFamily="34" charset="0"/>
                <a:cs typeface="Vrinda" panose="020B0502040204020203" pitchFamily="34" charset="0"/>
              </a:defRPr>
            </a:lvl4pPr>
            <a:lvl5pPr>
              <a:defRPr sz="1800">
                <a:latin typeface="Vrinda" panose="020B0502040204020203" pitchFamily="34" charset="0"/>
                <a:cs typeface="Vrinda" panose="020B0502040204020203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4" name="Foliennummernplatzhalter 5"/>
          <p:cNvSpPr txBox="1">
            <a:spLocks/>
          </p:cNvSpPr>
          <p:nvPr userDrawn="1"/>
        </p:nvSpPr>
        <p:spPr>
          <a:xfrm>
            <a:off x="8703096" y="6364683"/>
            <a:ext cx="2133600" cy="520701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6BEFBE39-1B2D-42EA-891F-77B19BED5BB7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8" name="Date Placeholder 10"/>
          <p:cNvSpPr>
            <a:spLocks noGrp="1"/>
          </p:cNvSpPr>
          <p:nvPr>
            <p:ph type="dt" sz="half" idx="11"/>
          </p:nvPr>
        </p:nvSpPr>
        <p:spPr>
          <a:xfrm>
            <a:off x="12700" y="6572236"/>
            <a:ext cx="1102916" cy="28576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394E19-D106-4098-942E-A628F0AF20A7}" type="datetime1">
              <a:rPr lang="en-US" smtClean="0"/>
              <a:t>11/12/2018</a:t>
            </a:fld>
            <a:endParaRPr lang="de-DE" dirty="0"/>
          </a:p>
        </p:txBody>
      </p:sp>
      <p:sp>
        <p:nvSpPr>
          <p:cNvPr id="9" name="Rectangle 8"/>
          <p:cNvSpPr/>
          <p:nvPr userDrawn="1"/>
        </p:nvSpPr>
        <p:spPr>
          <a:xfrm>
            <a:off x="1115616" y="6577607"/>
            <a:ext cx="63367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0" i="0" u="none" strike="noStrike" kern="1200" baseline="0" dirty="0" smtClean="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rPr>
              <a:t>Workshop on “</a:t>
            </a:r>
            <a:r>
              <a:rPr lang="en-US" sz="1400" b="1" i="0" u="none" strike="noStrike" kern="1200" baseline="0" dirty="0" smtClean="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rPr>
              <a:t>Next Generation Beam Position Acquisition and Feedback Systems</a:t>
            </a:r>
            <a:endParaRPr lang="en-US" sz="1400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7524328" y="6608385"/>
            <a:ext cx="8643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S.H.</a:t>
            </a:r>
            <a:r>
              <a:rPr lang="en-US" sz="1200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Mirza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398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liennummernplatzhalter 5"/>
          <p:cNvSpPr txBox="1">
            <a:spLocks/>
          </p:cNvSpPr>
          <p:nvPr userDrawn="1"/>
        </p:nvSpPr>
        <p:spPr>
          <a:xfrm>
            <a:off x="8703096" y="6364683"/>
            <a:ext cx="2133600" cy="520701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6BEFBE39-1B2D-42EA-891F-77B19BED5BB7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524328" y="6608385"/>
            <a:ext cx="8643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S.H.</a:t>
            </a:r>
            <a:r>
              <a:rPr lang="en-US" sz="1200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Mirza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Date Placeholder 10"/>
          <p:cNvSpPr>
            <a:spLocks noGrp="1"/>
          </p:cNvSpPr>
          <p:nvPr>
            <p:ph type="dt" sz="half" idx="11"/>
          </p:nvPr>
        </p:nvSpPr>
        <p:spPr>
          <a:xfrm>
            <a:off x="12700" y="6572236"/>
            <a:ext cx="1102916" cy="31314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08185D-838A-49CC-8AC1-7A8A27524981}" type="datetime1">
              <a:rPr lang="en-US" smtClean="0"/>
              <a:t>11/12/2018</a:t>
            </a:fld>
            <a:endParaRPr lang="de-DE" dirty="0"/>
          </a:p>
        </p:txBody>
      </p:sp>
      <p:sp>
        <p:nvSpPr>
          <p:cNvPr id="5" name="Rectangle 4"/>
          <p:cNvSpPr/>
          <p:nvPr userDrawn="1"/>
        </p:nvSpPr>
        <p:spPr>
          <a:xfrm>
            <a:off x="1115616" y="6577607"/>
            <a:ext cx="63367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0" i="0" u="none" strike="noStrike" kern="1200" baseline="0" dirty="0" smtClean="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rPr>
              <a:t>Workshop on “</a:t>
            </a:r>
            <a:r>
              <a:rPr lang="en-US" sz="1400" b="1" i="0" u="none" strike="noStrike" kern="1200" baseline="0" dirty="0" smtClean="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rPr>
              <a:t>Next Generation Beam Position Acquisition and Feedback Systems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61708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liennummernplatzhalter 5"/>
          <p:cNvSpPr txBox="1">
            <a:spLocks/>
          </p:cNvSpPr>
          <p:nvPr userDrawn="1"/>
        </p:nvSpPr>
        <p:spPr>
          <a:xfrm>
            <a:off x="8703096" y="6364683"/>
            <a:ext cx="2133600" cy="520701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6BEFBE39-1B2D-42EA-891F-77B19BED5BB7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524328" y="6608385"/>
            <a:ext cx="8643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S.H.</a:t>
            </a:r>
            <a:r>
              <a:rPr lang="en-US" sz="1200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Mirza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Date Placeholder 10"/>
          <p:cNvSpPr>
            <a:spLocks noGrp="1"/>
          </p:cNvSpPr>
          <p:nvPr>
            <p:ph type="dt" sz="half" idx="11"/>
          </p:nvPr>
        </p:nvSpPr>
        <p:spPr>
          <a:xfrm>
            <a:off x="12700" y="6572236"/>
            <a:ext cx="1102916" cy="31314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128CC7-50BD-492E-BF08-007B01B06BAF}" type="datetime1">
              <a:rPr lang="en-US" smtClean="0"/>
              <a:t>11/12/2018</a:t>
            </a:fld>
            <a:endParaRPr lang="de-DE" dirty="0"/>
          </a:p>
        </p:txBody>
      </p:sp>
      <p:sp>
        <p:nvSpPr>
          <p:cNvPr id="5" name="Rectangle 4"/>
          <p:cNvSpPr/>
          <p:nvPr userDrawn="1"/>
        </p:nvSpPr>
        <p:spPr>
          <a:xfrm>
            <a:off x="1115616" y="6577607"/>
            <a:ext cx="63367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0" i="0" u="none" strike="noStrike" kern="1200" baseline="0" dirty="0" smtClean="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rPr>
              <a:t>Workshop on “</a:t>
            </a:r>
            <a:r>
              <a:rPr lang="en-US" sz="1400" b="1" i="0" u="none" strike="noStrike" kern="1200" baseline="0" dirty="0" smtClean="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rPr>
              <a:t>Next Generation Beam Position Acquisition and Feedback Systems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681561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ine 8"/>
          <p:cNvSpPr>
            <a:spLocks noChangeShapeType="1"/>
          </p:cNvSpPr>
          <p:nvPr/>
        </p:nvSpPr>
        <p:spPr bwMode="auto">
          <a:xfrm>
            <a:off x="0" y="6597650"/>
            <a:ext cx="7451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pic>
        <p:nvPicPr>
          <p:cNvPr id="1032" name="Picture 9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24750" y="6361113"/>
            <a:ext cx="874713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7"/>
          <p:cNvPicPr>
            <a:picLocks noChangeAspect="1" noChangeArrowheads="1"/>
          </p:cNvPicPr>
          <p:nvPr userDrawn="1"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9455"/>
            <a:ext cx="9144000" cy="1116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 userDrawn="1"/>
        </p:nvSpPr>
        <p:spPr>
          <a:xfrm>
            <a:off x="0" y="908720"/>
            <a:ext cx="9144000" cy="2525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12700" y="6572236"/>
            <a:ext cx="958900" cy="328612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04A204DF-73DF-49F6-9A4A-06143FF27C20}" type="datetime1">
              <a:rPr lang="en-US" smtClean="0"/>
              <a:t>11/12/2018</a:t>
            </a:fld>
            <a:endParaRPr lang="de-DE" dirty="0"/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532440" y="6364683"/>
            <a:ext cx="2133600" cy="520701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EFBE39-1B2D-42EA-891F-77B19BED5BB7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3" r:id="rId3"/>
    <p:sldLayoutId id="2147483664" r:id="rId4"/>
    <p:sldLayoutId id="2147483665" r:id="rId5"/>
    <p:sldLayoutId id="2147483666" r:id="rId6"/>
  </p:sldLayoutIdLst>
  <p:timing>
    <p:tnLst>
      <p:par>
        <p:cTn id="1" dur="indefinite" restart="never" nodeType="tmRoot"/>
      </p:par>
    </p:tnLst>
  </p:timing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0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42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6" Type="http://schemas.openxmlformats.org/officeDocument/2006/relationships/image" Target="../media/image460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Relationship Id="rId9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45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30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53.png"/><Relationship Id="rId7" Type="http://schemas.openxmlformats.org/officeDocument/2006/relationships/image" Target="../media/image99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8.png"/><Relationship Id="rId5" Type="http://schemas.openxmlformats.org/officeDocument/2006/relationships/image" Target="../media/image97.png"/><Relationship Id="rId4" Type="http://schemas.openxmlformats.org/officeDocument/2006/relationships/image" Target="../media/image96.png"/><Relationship Id="rId9" Type="http://schemas.openxmlformats.org/officeDocument/2006/relationships/image" Target="../media/image5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1.png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Relationship Id="rId9" Type="http://schemas.openxmlformats.org/officeDocument/2006/relationships/image" Target="../media/image6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4.png"/><Relationship Id="rId7" Type="http://schemas.openxmlformats.org/officeDocument/2006/relationships/image" Target="../media/image67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91.png"/><Relationship Id="rId5" Type="http://schemas.openxmlformats.org/officeDocument/2006/relationships/image" Target="../media/image66.png"/><Relationship Id="rId10" Type="http://schemas.openxmlformats.org/officeDocument/2006/relationships/image" Target="../media/image73.png"/><Relationship Id="rId4" Type="http://schemas.openxmlformats.org/officeDocument/2006/relationships/image" Target="../media/image65.png"/><Relationship Id="rId9" Type="http://schemas.openxmlformats.org/officeDocument/2006/relationships/image" Target="../media/image7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0.png"/><Relationship Id="rId3" Type="http://schemas.openxmlformats.org/officeDocument/2006/relationships/image" Target="../media/image350.png"/><Relationship Id="rId7" Type="http://schemas.openxmlformats.org/officeDocument/2006/relationships/image" Target="../media/image390.png"/><Relationship Id="rId12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80.png"/><Relationship Id="rId11" Type="http://schemas.openxmlformats.org/officeDocument/2006/relationships/image" Target="../media/image430.png"/><Relationship Id="rId5" Type="http://schemas.openxmlformats.org/officeDocument/2006/relationships/image" Target="../media/image370.png"/><Relationship Id="rId10" Type="http://schemas.openxmlformats.org/officeDocument/2006/relationships/image" Target="../media/image420.png"/><Relationship Id="rId4" Type="http://schemas.openxmlformats.org/officeDocument/2006/relationships/image" Target="../media/image360.png"/><Relationship Id="rId9" Type="http://schemas.openxmlformats.org/officeDocument/2006/relationships/image" Target="../media/image4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81.png"/><Relationship Id="rId7" Type="http://schemas.openxmlformats.org/officeDocument/2006/relationships/image" Target="../media/image85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Relationship Id="rId9" Type="http://schemas.openxmlformats.org/officeDocument/2006/relationships/image" Target="../media/image8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png"/><Relationship Id="rId3" Type="http://schemas.openxmlformats.org/officeDocument/2006/relationships/image" Target="../media/image89.png"/><Relationship Id="rId7" Type="http://schemas.openxmlformats.org/officeDocument/2006/relationships/image" Target="../media/image93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90.png"/><Relationship Id="rId9" Type="http://schemas.openxmlformats.org/officeDocument/2006/relationships/image" Target="../media/image10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png"/><Relationship Id="rId13" Type="http://schemas.openxmlformats.org/officeDocument/2006/relationships/image" Target="../media/image114.png"/><Relationship Id="rId3" Type="http://schemas.openxmlformats.org/officeDocument/2006/relationships/image" Target="../media/image104.png"/><Relationship Id="rId7" Type="http://schemas.openxmlformats.org/officeDocument/2006/relationships/image" Target="../media/image108.png"/><Relationship Id="rId12" Type="http://schemas.openxmlformats.org/officeDocument/2006/relationships/image" Target="../media/image113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7.png"/><Relationship Id="rId11" Type="http://schemas.openxmlformats.org/officeDocument/2006/relationships/image" Target="../media/image112.png"/><Relationship Id="rId5" Type="http://schemas.openxmlformats.org/officeDocument/2006/relationships/image" Target="../media/image106.png"/><Relationship Id="rId10" Type="http://schemas.openxmlformats.org/officeDocument/2006/relationships/image" Target="../media/image111.png"/><Relationship Id="rId4" Type="http://schemas.openxmlformats.org/officeDocument/2006/relationships/image" Target="../media/image105.png"/><Relationship Id="rId9" Type="http://schemas.openxmlformats.org/officeDocument/2006/relationships/image" Target="../media/image110.png"/><Relationship Id="rId14" Type="http://schemas.openxmlformats.org/officeDocument/2006/relationships/image" Target="../media/image115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png"/><Relationship Id="rId3" Type="http://schemas.openxmlformats.org/officeDocument/2006/relationships/image" Target="../media/image116.png"/><Relationship Id="rId7" Type="http://schemas.openxmlformats.org/officeDocument/2006/relationships/image" Target="../media/image107.png"/><Relationship Id="rId12" Type="http://schemas.openxmlformats.org/officeDocument/2006/relationships/image" Target="../media/image112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6.png"/><Relationship Id="rId11" Type="http://schemas.openxmlformats.org/officeDocument/2006/relationships/image" Target="../media/image111.png"/><Relationship Id="rId5" Type="http://schemas.openxmlformats.org/officeDocument/2006/relationships/image" Target="../media/image105.png"/><Relationship Id="rId10" Type="http://schemas.openxmlformats.org/officeDocument/2006/relationships/image" Target="../media/image110.png"/><Relationship Id="rId4" Type="http://schemas.openxmlformats.org/officeDocument/2006/relationships/image" Target="../media/image117.png"/><Relationship Id="rId9" Type="http://schemas.openxmlformats.org/officeDocument/2006/relationships/image" Target="../media/image109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png"/><Relationship Id="rId13" Type="http://schemas.openxmlformats.org/officeDocument/2006/relationships/image" Target="../media/image109.png"/><Relationship Id="rId3" Type="http://schemas.openxmlformats.org/officeDocument/2006/relationships/image" Target="../media/image421.png"/><Relationship Id="rId7" Type="http://schemas.openxmlformats.org/officeDocument/2006/relationships/image" Target="../media/image116.png"/><Relationship Id="rId12" Type="http://schemas.openxmlformats.org/officeDocument/2006/relationships/image" Target="../media/image108.png"/><Relationship Id="rId2" Type="http://schemas.openxmlformats.org/officeDocument/2006/relationships/image" Target="../media/image411.png"/><Relationship Id="rId16" Type="http://schemas.openxmlformats.org/officeDocument/2006/relationships/image" Target="../media/image1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50.png"/><Relationship Id="rId11" Type="http://schemas.openxmlformats.org/officeDocument/2006/relationships/image" Target="../media/image107.png"/><Relationship Id="rId5" Type="http://schemas.openxmlformats.org/officeDocument/2006/relationships/image" Target="../media/image440.png"/><Relationship Id="rId15" Type="http://schemas.openxmlformats.org/officeDocument/2006/relationships/image" Target="../media/image111.png"/><Relationship Id="rId10" Type="http://schemas.openxmlformats.org/officeDocument/2006/relationships/image" Target="../media/image106.png"/><Relationship Id="rId4" Type="http://schemas.openxmlformats.org/officeDocument/2006/relationships/image" Target="../media/image431.png"/><Relationship Id="rId9" Type="http://schemas.openxmlformats.org/officeDocument/2006/relationships/image" Target="../media/image105.png"/><Relationship Id="rId14" Type="http://schemas.openxmlformats.org/officeDocument/2006/relationships/image" Target="../media/image110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png"/><Relationship Id="rId13" Type="http://schemas.openxmlformats.org/officeDocument/2006/relationships/image" Target="../media/image119.png"/><Relationship Id="rId3" Type="http://schemas.openxmlformats.org/officeDocument/2006/relationships/image" Target="../media/image117.png"/><Relationship Id="rId7" Type="http://schemas.openxmlformats.org/officeDocument/2006/relationships/image" Target="../media/image108.png"/><Relationship Id="rId12" Type="http://schemas.openxmlformats.org/officeDocument/2006/relationships/image" Target="../media/image118.png"/><Relationship Id="rId2" Type="http://schemas.openxmlformats.org/officeDocument/2006/relationships/image" Target="../media/image116.png"/><Relationship Id="rId16" Type="http://schemas.openxmlformats.org/officeDocument/2006/relationships/image" Target="../media/image12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7.png"/><Relationship Id="rId11" Type="http://schemas.openxmlformats.org/officeDocument/2006/relationships/image" Target="../media/image112.png"/><Relationship Id="rId5" Type="http://schemas.openxmlformats.org/officeDocument/2006/relationships/image" Target="../media/image106.png"/><Relationship Id="rId15" Type="http://schemas.openxmlformats.org/officeDocument/2006/relationships/image" Target="../media/image121.png"/><Relationship Id="rId10" Type="http://schemas.openxmlformats.org/officeDocument/2006/relationships/image" Target="../media/image111.png"/><Relationship Id="rId4" Type="http://schemas.openxmlformats.org/officeDocument/2006/relationships/image" Target="../media/image105.png"/><Relationship Id="rId9" Type="http://schemas.openxmlformats.org/officeDocument/2006/relationships/image" Target="../media/image110.png"/><Relationship Id="rId14" Type="http://schemas.openxmlformats.org/officeDocument/2006/relationships/image" Target="../media/image120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png"/><Relationship Id="rId13" Type="http://schemas.openxmlformats.org/officeDocument/2006/relationships/image" Target="../media/image131.png"/><Relationship Id="rId3" Type="http://schemas.openxmlformats.org/officeDocument/2006/relationships/image" Target="../media/image119.png"/><Relationship Id="rId7" Type="http://schemas.openxmlformats.org/officeDocument/2006/relationships/image" Target="../media/image125.png"/><Relationship Id="rId12" Type="http://schemas.openxmlformats.org/officeDocument/2006/relationships/image" Target="../media/image130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2.png"/><Relationship Id="rId11" Type="http://schemas.openxmlformats.org/officeDocument/2006/relationships/image" Target="../media/image129.png"/><Relationship Id="rId5" Type="http://schemas.openxmlformats.org/officeDocument/2006/relationships/image" Target="../media/image124.png"/><Relationship Id="rId10" Type="http://schemas.openxmlformats.org/officeDocument/2006/relationships/image" Target="../media/image128.png"/><Relationship Id="rId4" Type="http://schemas.openxmlformats.org/officeDocument/2006/relationships/image" Target="../media/image123.png"/><Relationship Id="rId9" Type="http://schemas.openxmlformats.org/officeDocument/2006/relationships/image" Target="../media/image127.png"/><Relationship Id="rId14" Type="http://schemas.openxmlformats.org/officeDocument/2006/relationships/image" Target="../media/image13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8.png"/><Relationship Id="rId3" Type="http://schemas.openxmlformats.org/officeDocument/2006/relationships/image" Target="../media/image134.png"/><Relationship Id="rId7" Type="http://schemas.openxmlformats.org/officeDocument/2006/relationships/image" Target="../media/image137.png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6.png"/><Relationship Id="rId5" Type="http://schemas.openxmlformats.org/officeDocument/2006/relationships/image" Target="../media/image27.png"/><Relationship Id="rId10" Type="http://schemas.openxmlformats.org/officeDocument/2006/relationships/image" Target="../media/image140.png"/><Relationship Id="rId4" Type="http://schemas.openxmlformats.org/officeDocument/2006/relationships/image" Target="../media/image135.png"/><Relationship Id="rId9" Type="http://schemas.openxmlformats.org/officeDocument/2006/relationships/image" Target="../media/image13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5.png"/><Relationship Id="rId5" Type="http://schemas.openxmlformats.org/officeDocument/2006/relationships/image" Target="../media/image144.png"/><Relationship Id="rId4" Type="http://schemas.openxmlformats.org/officeDocument/2006/relationships/image" Target="../media/image143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0.png"/><Relationship Id="rId7" Type="http://schemas.openxmlformats.org/officeDocument/2006/relationships/image" Target="../media/image2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microsoft.com/office/2007/relationships/hdphoto" Target="../media/hdphoto1.wdp"/><Relationship Id="rId4" Type="http://schemas.openxmlformats.org/officeDocument/2006/relationships/image" Target="../media/image21.png"/><Relationship Id="rId9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5"/>
          <p:cNvSpPr>
            <a:spLocks noGrp="1"/>
          </p:cNvSpPr>
          <p:nvPr>
            <p:ph type="sldNum" sz="quarter" idx="10"/>
          </p:nvPr>
        </p:nvSpPr>
        <p:spPr>
          <a:xfrm>
            <a:off x="8703096" y="6382741"/>
            <a:ext cx="405408" cy="430635"/>
          </a:xfrm>
        </p:spPr>
        <p:txBody>
          <a:bodyPr/>
          <a:lstStyle/>
          <a:p>
            <a:pPr>
              <a:defRPr/>
            </a:pPr>
            <a:fld id="{5CA53D44-F675-4AF2-A031-209E4821FC39}" type="slidenum">
              <a:rPr lang="de-DE" sz="1400">
                <a:latin typeface="Vrinda" panose="020B0502040204020203" pitchFamily="34" charset="0"/>
                <a:cs typeface="Vrinda" panose="020B0502040204020203" pitchFamily="34" charset="0"/>
              </a:rPr>
              <a:pPr>
                <a:defRPr/>
              </a:pPr>
              <a:t>1</a:t>
            </a:fld>
            <a:endParaRPr lang="de-DE" sz="1400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>
          <a:xfrm>
            <a:off x="12700" y="6572236"/>
            <a:ext cx="1246932" cy="285764"/>
          </a:xfrm>
        </p:spPr>
        <p:txBody>
          <a:bodyPr/>
          <a:lstStyle/>
          <a:p>
            <a:pPr>
              <a:defRPr/>
            </a:pPr>
            <a:fld id="{100C4670-8BDE-494B-AC24-109299EEE3D2}" type="datetime1">
              <a:rPr lang="en-US" smtClean="0">
                <a:latin typeface="Vrinda" panose="020B0502040204020203" pitchFamily="34" charset="0"/>
                <a:cs typeface="Vrinda" panose="020B0502040204020203" pitchFamily="34" charset="0"/>
              </a:rPr>
              <a:t>11/12/2018</a:t>
            </a:fld>
            <a:endParaRPr lang="de-DE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sp>
        <p:nvSpPr>
          <p:cNvPr id="15364" name="Rectangle 7"/>
          <p:cNvSpPr>
            <a:spLocks noChangeArrowheads="1"/>
          </p:cNvSpPr>
          <p:nvPr/>
        </p:nvSpPr>
        <p:spPr bwMode="auto">
          <a:xfrm>
            <a:off x="539552" y="4005064"/>
            <a:ext cx="7560840" cy="172819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42900" indent="-342900" algn="ctr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de-DE" sz="2000" b="1" baseline="30000" dirty="0" smtClean="0">
                <a:latin typeface="Vrinda" panose="020B0502040204020203" pitchFamily="34" charset="0"/>
                <a:cs typeface="Vrinda" panose="020B0502040204020203" pitchFamily="34" charset="0"/>
              </a:rPr>
              <a:t>1</a:t>
            </a:r>
            <a:r>
              <a:rPr lang="de-DE" sz="2000" b="1" dirty="0" smtClean="0">
                <a:latin typeface="Vrinda" panose="020B0502040204020203" pitchFamily="34" charset="0"/>
                <a:cs typeface="Vrinda" panose="020B0502040204020203" pitchFamily="34" charset="0"/>
              </a:rPr>
              <a:t>Beam Instrumentation Group,</a:t>
            </a:r>
          </a:p>
          <a:p>
            <a:pPr marL="342900" indent="-342900" algn="ctr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GB" sz="2000" b="1" dirty="0">
                <a:latin typeface="Vrinda" panose="020B0502040204020203" pitchFamily="34" charset="0"/>
                <a:cs typeface="Vrinda" panose="020B0502040204020203" pitchFamily="34" charset="0"/>
              </a:rPr>
              <a:t>GSI Helmholtz Centre for Heavy Ion Research </a:t>
            </a:r>
            <a:endParaRPr lang="de-DE" sz="2000" b="1" baseline="30000" dirty="0">
              <a:latin typeface="Vrinda" panose="020B0502040204020203" pitchFamily="34" charset="0"/>
              <a:cs typeface="Vrinda" panose="020B0502040204020203" pitchFamily="34" charset="0"/>
            </a:endParaRPr>
          </a:p>
          <a:p>
            <a:pPr marL="342900" indent="-342900" algn="ctr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de-DE" sz="2000" b="1" dirty="0" smtClean="0">
                <a:latin typeface="Vrinda" panose="020B0502040204020203" pitchFamily="34" charset="0"/>
                <a:cs typeface="Vrinda" panose="020B0502040204020203" pitchFamily="34" charset="0"/>
              </a:rPr>
              <a:t>GSI</a:t>
            </a:r>
            <a:r>
              <a:rPr lang="de-DE" sz="2000" b="1" dirty="0">
                <a:latin typeface="Vrinda" panose="020B0502040204020203" pitchFamily="34" charset="0"/>
                <a:cs typeface="Vrinda" panose="020B0502040204020203" pitchFamily="34" charset="0"/>
              </a:rPr>
              <a:t>, </a:t>
            </a:r>
            <a:r>
              <a:rPr lang="de-DE" sz="2000" b="1" dirty="0" smtClean="0">
                <a:latin typeface="Vrinda" panose="020B0502040204020203" pitchFamily="34" charset="0"/>
                <a:cs typeface="Vrinda" panose="020B0502040204020203" pitchFamily="34" charset="0"/>
              </a:rPr>
              <a:t>Darmstadt</a:t>
            </a:r>
          </a:p>
          <a:p>
            <a:pPr marL="342900" indent="-342900" algn="ctr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endParaRPr lang="de-DE" sz="800" b="1" dirty="0" smtClean="0">
              <a:latin typeface="Vrinda" panose="020B0502040204020203" pitchFamily="34" charset="0"/>
              <a:cs typeface="Vrinda" panose="020B0502040204020203" pitchFamily="34" charset="0"/>
            </a:endParaRPr>
          </a:p>
          <a:p>
            <a:pPr marL="342900" indent="-342900" algn="ctr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de-DE" sz="2000" b="1" baseline="30000" dirty="0" smtClean="0">
                <a:latin typeface="Vrinda" panose="020B0502040204020203" pitchFamily="34" charset="0"/>
                <a:cs typeface="Vrinda" panose="020B0502040204020203" pitchFamily="34" charset="0"/>
              </a:rPr>
              <a:t>2</a:t>
            </a:r>
            <a:r>
              <a:rPr lang="de-DE" sz="2000" b="1" dirty="0" smtClean="0">
                <a:latin typeface="Vrinda" panose="020B0502040204020203" pitchFamily="34" charset="0"/>
                <a:cs typeface="Vrinda" panose="020B0502040204020203" pitchFamily="34" charset="0"/>
              </a:rPr>
              <a:t>TEMF, TU, Darmstadt</a:t>
            </a:r>
          </a:p>
          <a:p>
            <a:pPr marL="342900" indent="-342900" algn="ctr" eaLnBrk="0" hangingPunct="0">
              <a:lnSpc>
                <a:spcPct val="90000"/>
              </a:lnSpc>
              <a:spcBef>
                <a:spcPct val="20000"/>
              </a:spcBef>
            </a:pPr>
            <a:r>
              <a:rPr lang="de-DE" sz="2000" b="1" dirty="0" smtClean="0">
                <a:latin typeface="Vrinda" panose="020B0502040204020203" pitchFamily="34" charset="0"/>
                <a:cs typeface="Vrinda" panose="020B0502040204020203" pitchFamily="34" charset="0"/>
              </a:rPr>
              <a:t> </a:t>
            </a:r>
            <a:r>
              <a:rPr lang="de-DE" sz="2000" b="1" dirty="0">
                <a:latin typeface="Vrinda" panose="020B0502040204020203" pitchFamily="34" charset="0"/>
                <a:cs typeface="Vrinda" panose="020B0502040204020203" pitchFamily="34" charset="0"/>
              </a:rPr>
              <a:t>Germany</a:t>
            </a:r>
          </a:p>
          <a:p>
            <a:pPr marL="342900" indent="-342900" algn="ctr" eaLnBrk="0" hangingPunct="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endParaRPr lang="de-DE" sz="2000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sp>
        <p:nvSpPr>
          <p:cNvPr id="5" name="Titel 5"/>
          <p:cNvSpPr txBox="1">
            <a:spLocks/>
          </p:cNvSpPr>
          <p:nvPr/>
        </p:nvSpPr>
        <p:spPr bwMode="auto">
          <a:xfrm>
            <a:off x="35496" y="0"/>
            <a:ext cx="896448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2800" b="1" dirty="0">
                <a:latin typeface="Vrinda" panose="020B0502040204020203" pitchFamily="34" charset="0"/>
                <a:cs typeface="Vrinda" panose="020B0502040204020203" pitchFamily="34" charset="0"/>
              </a:rPr>
              <a:t>Robustness considerations for a fast</a:t>
            </a:r>
          </a:p>
          <a:p>
            <a:r>
              <a:rPr lang="en-US" sz="2800" b="1" dirty="0">
                <a:latin typeface="Vrinda" panose="020B0502040204020203" pitchFamily="34" charset="0"/>
                <a:cs typeface="Vrinda" panose="020B0502040204020203" pitchFamily="34" charset="0"/>
              </a:rPr>
              <a:t>orbit feedback at hadron </a:t>
            </a:r>
            <a:r>
              <a:rPr lang="en-US" sz="2800" b="1" dirty="0" smtClean="0">
                <a:latin typeface="Vrinda" panose="020B0502040204020203" pitchFamily="34" charset="0"/>
                <a:cs typeface="Vrinda" panose="020B0502040204020203" pitchFamily="34" charset="0"/>
              </a:rPr>
              <a:t>synchrotrons</a:t>
            </a:r>
            <a:endParaRPr lang="en-GB" sz="2800" b="1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71800" y="1340768"/>
            <a:ext cx="32335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Vrinda" panose="020B0502040204020203" pitchFamily="34" charset="0"/>
                <a:cs typeface="Vrinda" panose="020B0502040204020203" pitchFamily="34" charset="0"/>
              </a:rPr>
              <a:t>Sajjad Hussain Mirza</a:t>
            </a:r>
            <a:r>
              <a:rPr lang="en-US" sz="2400" b="1" baseline="30000" dirty="0" smtClean="0">
                <a:latin typeface="Vrinda" panose="020B0502040204020203" pitchFamily="34" charset="0"/>
                <a:cs typeface="Vrinda" panose="020B0502040204020203" pitchFamily="34" charset="0"/>
              </a:rPr>
              <a:t>1,2</a:t>
            </a:r>
            <a:endParaRPr lang="en-US" sz="2400" b="1" baseline="30000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68521" y="2562549"/>
            <a:ext cx="1829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Dr. Rahul Singh</a:t>
            </a:r>
            <a:r>
              <a:rPr lang="en-US" b="1" baseline="30000" dirty="0" smtClean="0">
                <a:latin typeface="Vrinda" panose="020B0502040204020203" pitchFamily="34" charset="0"/>
                <a:cs typeface="Vrinda" panose="020B0502040204020203" pitchFamily="34" charset="0"/>
              </a:rPr>
              <a:t>1</a:t>
            </a:r>
            <a:endParaRPr lang="en-US" b="1" dirty="0" smtClean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32040" y="2552940"/>
            <a:ext cx="1776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Dr. Peter Forck</a:t>
            </a:r>
            <a:r>
              <a:rPr lang="en-US" b="1" baseline="30000" dirty="0" smtClean="0">
                <a:latin typeface="Vrinda" panose="020B0502040204020203" pitchFamily="34" charset="0"/>
                <a:cs typeface="Vrinda" panose="020B0502040204020203" pitchFamily="34" charset="0"/>
              </a:rPr>
              <a:t>1</a:t>
            </a:r>
            <a:endParaRPr lang="en-US" b="1" dirty="0" smtClean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93E2A20B-C434-4DE0-89FC-6997FA73527D}" type="datetime1">
              <a:rPr lang="en-US" smtClean="0">
                <a:latin typeface="Vrinda" panose="020B0502040204020203" pitchFamily="34" charset="0"/>
                <a:cs typeface="Vrinda" panose="020B0502040204020203" pitchFamily="34" charset="0"/>
              </a:rPr>
              <a:t>11/12/2018</a:t>
            </a:fld>
            <a:endParaRPr lang="de-DE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3000" y="159326"/>
            <a:ext cx="9105504" cy="677386"/>
          </a:xfrm>
        </p:spPr>
        <p:txBody>
          <a:bodyPr/>
          <a:lstStyle/>
          <a:p>
            <a:r>
              <a:rPr lang="en-US" sz="3000" b="1" dirty="0" smtClean="0"/>
              <a:t>Harmonic analysis (global correction)</a:t>
            </a:r>
            <a:endParaRPr lang="en-US" sz="3000" b="1" dirty="0"/>
          </a:p>
        </p:txBody>
      </p:sp>
      <p:grpSp>
        <p:nvGrpSpPr>
          <p:cNvPr id="5" name="Group 4"/>
          <p:cNvGrpSpPr/>
          <p:nvPr/>
        </p:nvGrpSpPr>
        <p:grpSpPr>
          <a:xfrm>
            <a:off x="5291648" y="1236348"/>
            <a:ext cx="2837126" cy="1723659"/>
            <a:chOff x="571684" y="2924944"/>
            <a:chExt cx="5241295" cy="3289523"/>
          </a:xfrm>
        </p:grpSpPr>
        <p:grpSp>
          <p:nvGrpSpPr>
            <p:cNvPr id="3" name="Group 2"/>
            <p:cNvGrpSpPr/>
            <p:nvPr/>
          </p:nvGrpSpPr>
          <p:grpSpPr>
            <a:xfrm>
              <a:off x="715700" y="2924944"/>
              <a:ext cx="5097279" cy="3289523"/>
              <a:chOff x="715700" y="2924944"/>
              <a:chExt cx="5097279" cy="3289523"/>
            </a:xfrm>
          </p:grpSpPr>
          <p:pic>
            <p:nvPicPr>
              <p:cNvPr id="31" name="Picture 30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15700" y="2924944"/>
                <a:ext cx="5097279" cy="3289523"/>
              </a:xfrm>
              <a:prstGeom prst="rect">
                <a:avLst/>
              </a:prstGeom>
            </p:spPr>
          </p:pic>
          <p:grpSp>
            <p:nvGrpSpPr>
              <p:cNvPr id="33" name="Group 32"/>
              <p:cNvGrpSpPr/>
              <p:nvPr/>
            </p:nvGrpSpPr>
            <p:grpSpPr>
              <a:xfrm>
                <a:off x="715700" y="4054227"/>
                <a:ext cx="1944216" cy="792088"/>
                <a:chOff x="1907704" y="2924944"/>
                <a:chExt cx="1944216" cy="792088"/>
              </a:xfrm>
            </p:grpSpPr>
            <p:cxnSp>
              <p:nvCxnSpPr>
                <p:cNvPr id="34" name="Straight Connector 33"/>
                <p:cNvCxnSpPr/>
                <p:nvPr/>
              </p:nvCxnSpPr>
              <p:spPr>
                <a:xfrm>
                  <a:off x="2699792" y="2924944"/>
                  <a:ext cx="0" cy="7920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2843808" y="2924944"/>
                  <a:ext cx="0" cy="7920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6" name="Group 35"/>
                <p:cNvGrpSpPr/>
                <p:nvPr/>
              </p:nvGrpSpPr>
              <p:grpSpPr>
                <a:xfrm>
                  <a:off x="1907704" y="2924944"/>
                  <a:ext cx="1944216" cy="792088"/>
                  <a:chOff x="1907704" y="2924944"/>
                  <a:chExt cx="1944216" cy="792088"/>
                </a:xfrm>
              </p:grpSpPr>
              <p:cxnSp>
                <p:nvCxnSpPr>
                  <p:cNvPr id="37" name="Straight Connector 36"/>
                  <p:cNvCxnSpPr/>
                  <p:nvPr/>
                </p:nvCxnSpPr>
                <p:spPr>
                  <a:xfrm>
                    <a:off x="1907704" y="2924944"/>
                    <a:ext cx="0" cy="79208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Straight Connector 37"/>
                  <p:cNvCxnSpPr/>
                  <p:nvPr/>
                </p:nvCxnSpPr>
                <p:spPr>
                  <a:xfrm>
                    <a:off x="2060104" y="2924944"/>
                    <a:ext cx="0" cy="79208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Straight Connector 38"/>
                  <p:cNvCxnSpPr/>
                  <p:nvPr/>
                </p:nvCxnSpPr>
                <p:spPr>
                  <a:xfrm>
                    <a:off x="2267744" y="2924944"/>
                    <a:ext cx="0" cy="79208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Connector 39"/>
                  <p:cNvCxnSpPr/>
                  <p:nvPr/>
                </p:nvCxnSpPr>
                <p:spPr>
                  <a:xfrm>
                    <a:off x="2411760" y="2924944"/>
                    <a:ext cx="0" cy="79208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Straight Connector 40"/>
                  <p:cNvCxnSpPr/>
                  <p:nvPr/>
                </p:nvCxnSpPr>
                <p:spPr>
                  <a:xfrm>
                    <a:off x="2555776" y="2924944"/>
                    <a:ext cx="0" cy="79208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Straight Connector 41"/>
                  <p:cNvCxnSpPr/>
                  <p:nvPr/>
                </p:nvCxnSpPr>
                <p:spPr>
                  <a:xfrm>
                    <a:off x="2996208" y="2924944"/>
                    <a:ext cx="0" cy="79208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Straight Connector 42"/>
                  <p:cNvCxnSpPr/>
                  <p:nvPr/>
                </p:nvCxnSpPr>
                <p:spPr>
                  <a:xfrm>
                    <a:off x="3203848" y="2924944"/>
                    <a:ext cx="0" cy="79208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Straight Connector 43"/>
                  <p:cNvCxnSpPr/>
                  <p:nvPr/>
                </p:nvCxnSpPr>
                <p:spPr>
                  <a:xfrm>
                    <a:off x="3419872" y="2924944"/>
                    <a:ext cx="0" cy="79208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Straight Connector 44"/>
                  <p:cNvCxnSpPr/>
                  <p:nvPr/>
                </p:nvCxnSpPr>
                <p:spPr>
                  <a:xfrm>
                    <a:off x="3635896" y="2924944"/>
                    <a:ext cx="0" cy="79208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Straight Connector 45"/>
                  <p:cNvCxnSpPr/>
                  <p:nvPr/>
                </p:nvCxnSpPr>
                <p:spPr>
                  <a:xfrm>
                    <a:off x="3851920" y="2924944"/>
                    <a:ext cx="0" cy="79208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32" name="Straight Connector 31"/>
            <p:cNvCxnSpPr/>
            <p:nvPr/>
          </p:nvCxnSpPr>
          <p:spPr>
            <a:xfrm>
              <a:off x="571684" y="4486275"/>
              <a:ext cx="230425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TextBox 58"/>
          <p:cNvSpPr txBox="1"/>
          <p:nvPr/>
        </p:nvSpPr>
        <p:spPr>
          <a:xfrm>
            <a:off x="99580" y="4161810"/>
            <a:ext cx="4976476" cy="2031325"/>
          </a:xfrm>
          <a:prstGeom prst="rect">
            <a:avLst/>
          </a:prstGeom>
          <a:noFill/>
          <a:ln>
            <a:noFill/>
            <a:prstDash val="dash"/>
          </a:ln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Modes to be removed (corrected) are selected before-hand </a:t>
            </a:r>
            <a:endParaRPr lang="en-US" dirty="0" smtClean="0">
              <a:latin typeface="Vrinda" panose="020B0502040204020203" pitchFamily="34" charset="0"/>
              <a:cs typeface="Vrinda" panose="020B0502040204020203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measured </a:t>
            </a: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orbit is fitted over corresponding mode e.g. modes around tune </a:t>
            </a: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frequency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US" u="sng" dirty="0">
                <a:latin typeface="Vrinda" panose="020B0502040204020203" pitchFamily="34" charset="0"/>
                <a:cs typeface="Vrinda" panose="020B0502040204020203" pitchFamily="34" charset="0"/>
              </a:rPr>
              <a:t>Corrector strengths are proportional to the Fourier coefficients 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Mathematically </a:t>
            </a:r>
            <a:r>
              <a:rPr lang="en-US" dirty="0">
                <a:latin typeface="Vrinda" panose="020B0502040204020203" pitchFamily="34" charset="0"/>
                <a:cs typeface="Vrinda" panose="020B0502040204020203" pitchFamily="34" charset="0"/>
              </a:rPr>
              <a:t>complicated </a:t>
            </a: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procedure</a:t>
            </a:r>
            <a:endParaRPr lang="en-US" dirty="0" smtClean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4" name="TextBox 63"/>
              <p:cNvSpPr txBox="1"/>
              <p:nvPr/>
            </p:nvSpPr>
            <p:spPr>
              <a:xfrm>
                <a:off x="395536" y="2604152"/>
                <a:ext cx="33456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b="0" i="1" smtClean="0">
                          <a:latin typeface="Cambria Math"/>
                        </a:rPr>
                        <m:t>η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𝑡</m:t>
                      </m:r>
                      <m:r>
                        <a:rPr lang="en-US" b="0" i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>
                          <a:latin typeface="Cambria Math"/>
                        </a:rPr>
                        <m:t>cos</m:t>
                      </m:r>
                      <m:r>
                        <a:rPr lang="en-US" b="0" i="0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𝑄</m:t>
                      </m:r>
                      <m:r>
                        <a:rPr lang="en-US" i="1">
                          <a:latin typeface="Cambria Math"/>
                        </a:rPr>
                        <m:t>(</m:t>
                      </m:r>
                      <m:d>
                        <m:dPr>
                          <m:begChr m:val="|"/>
                          <m:endChr m:val="|"/>
                          <m:ctrlPr>
                            <a:rPr lang="en-US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 smtClean="0">
                              <a:latin typeface="Cambria Math"/>
                              <a:ea typeface="Cambria Math"/>
                            </a:rPr>
                            <m:t>𝜑</m:t>
                          </m:r>
                          <m:d>
                            <m:dPr>
                              <m:ctrlPr>
                                <a:rPr lang="en-US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𝑠</m:t>
                              </m:r>
                            </m:e>
                          </m:d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  <m:t>𝑠</m:t>
                              </m:r>
                              <m: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en-US" i="1" smtClean="0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en-US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2604152"/>
                <a:ext cx="3345659" cy="369332"/>
              </a:xfrm>
              <a:prstGeom prst="rect">
                <a:avLst/>
              </a:prstGeom>
              <a:blipFill rotWithShape="1">
                <a:blip r:embed="rId3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/>
              <p:cNvSpPr txBox="1"/>
              <p:nvPr/>
            </p:nvSpPr>
            <p:spPr>
              <a:xfrm>
                <a:off x="467544" y="3053862"/>
                <a:ext cx="3742435" cy="8485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/>
                        </a:rPr>
                        <m:t>η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𝑡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/>
                            </a:rPr>
                            <m:t>𝑘</m:t>
                          </m:r>
                          <m:r>
                            <a:rPr lang="en-US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i="1">
                              <a:latin typeface="Cambria Math"/>
                            </a:rPr>
                            <m:t>𝑛</m:t>
                          </m:r>
                        </m:sup>
                        <m:e>
                          <m:d>
                            <m:d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l-GR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i="1" smtClean="0">
                                      <a:latin typeface="Cambria Math"/>
                                      <a:ea typeface="Cambria Math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𝑘</m:t>
                                  </m:r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,</m:t>
                                  </m:r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𝑟</m:t>
                                  </m:r>
                                </m:sub>
                              </m:sSub>
                              <m:func>
                                <m:func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𝑘</m:t>
                                  </m:r>
                                  <m:r>
                                    <a:rPr lang="en-US" i="1">
                                      <a:latin typeface="Cambria Math"/>
                                      <a:ea typeface="Cambria Math"/>
                                    </a:rPr>
                                    <m:t>𝜑</m:t>
                                  </m:r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l-GR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i="1">
                                          <a:latin typeface="Cambria Math"/>
                                          <a:ea typeface="Cambria Math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/>
                                          <a:ea typeface="Cambria Math"/>
                                        </a:rPr>
                                        <m:t>𝑘</m:t>
                                      </m:r>
                                      <m:r>
                                        <a:rPr lang="en-US" i="1">
                                          <a:latin typeface="Cambria Math"/>
                                          <a:ea typeface="Cambria Math"/>
                                        </a:rPr>
                                        <m:t>,</m:t>
                                      </m:r>
                                      <m:r>
                                        <a:rPr lang="en-US" b="0" i="1" smtClean="0">
                                          <a:latin typeface="Cambria Math"/>
                                          <a:ea typeface="Cambria Math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func>
                                    <m:funcPr>
                                      <m:ctrlPr>
                                        <a:rPr lang="en-US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>
                                          <a:latin typeface="Cambria Math"/>
                                          <a:ea typeface="Cambria Math"/>
                                        </a:rPr>
                                        <m:t>sin</m:t>
                                      </m:r>
                                    </m:fName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  <a:ea typeface="Cambria Math"/>
                                        </a:rPr>
                                        <m:t>𝑘</m:t>
                                      </m:r>
                                      <m:r>
                                        <a:rPr lang="en-US" i="1">
                                          <a:latin typeface="Cambria Math"/>
                                          <a:ea typeface="Cambria Math"/>
                                        </a:rPr>
                                        <m:t>𝜑</m:t>
                                      </m:r>
                                    </m:e>
                                  </m:func>
                                </m:e>
                              </m:func>
                            </m:e>
                          </m:d>
                        </m:e>
                      </m:nary>
                    </m:oMath>
                  </m:oMathPara>
                </a14:m>
                <a:endParaRPr lang="en-US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3053862"/>
                <a:ext cx="3742435" cy="84850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 25"/>
          <p:cNvSpPr/>
          <p:nvPr/>
        </p:nvSpPr>
        <p:spPr>
          <a:xfrm>
            <a:off x="12834" y="6320353"/>
            <a:ext cx="783061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 smtClean="0">
                <a:latin typeface="Vrinda" panose="020B0502040204020203" pitchFamily="34" charset="0"/>
                <a:cs typeface="Vrinda" panose="020B0502040204020203" pitchFamily="34" charset="0"/>
              </a:rPr>
              <a:t>L.H.Yu</a:t>
            </a:r>
            <a:r>
              <a:rPr lang="en-US" sz="1200" dirty="0">
                <a:latin typeface="Vrinda" panose="020B0502040204020203" pitchFamily="34" charset="0"/>
                <a:cs typeface="Vrinda" panose="020B0502040204020203" pitchFamily="34" charset="0"/>
              </a:rPr>
              <a:t> </a:t>
            </a:r>
            <a:r>
              <a:rPr lang="en-US" sz="1200" dirty="0" smtClean="0">
                <a:latin typeface="Vrinda" panose="020B0502040204020203" pitchFamily="34" charset="0"/>
                <a:cs typeface="Vrinda" panose="020B0502040204020203" pitchFamily="34" charset="0"/>
              </a:rPr>
              <a:t>et </a:t>
            </a:r>
            <a:r>
              <a:rPr lang="en-US" sz="1200" dirty="0" err="1">
                <a:latin typeface="Vrinda" panose="020B0502040204020203" pitchFamily="34" charset="0"/>
                <a:cs typeface="Vrinda" panose="020B0502040204020203" pitchFamily="34" charset="0"/>
              </a:rPr>
              <a:t>al</a:t>
            </a:r>
            <a:r>
              <a:rPr lang="en-US" sz="1200" dirty="0" err="1" smtClean="0">
                <a:latin typeface="Vrinda" panose="020B0502040204020203" pitchFamily="34" charset="0"/>
                <a:cs typeface="Vrinda" panose="020B0502040204020203" pitchFamily="34" charset="0"/>
              </a:rPr>
              <a:t>.“</a:t>
            </a:r>
            <a:r>
              <a:rPr lang="en-US" sz="1200" dirty="0" err="1">
                <a:latin typeface="Vrinda" panose="020B0502040204020203" pitchFamily="34" charset="0"/>
                <a:cs typeface="Vrinda" panose="020B0502040204020203" pitchFamily="34" charset="0"/>
              </a:rPr>
              <a:t>Real</a:t>
            </a:r>
            <a:r>
              <a:rPr lang="en-US" sz="1200" dirty="0">
                <a:latin typeface="Vrinda" panose="020B0502040204020203" pitchFamily="34" charset="0"/>
                <a:cs typeface="Vrinda" panose="020B0502040204020203" pitchFamily="34" charset="0"/>
              </a:rPr>
              <a:t> time harmonic closed orbit correction</a:t>
            </a:r>
            <a:r>
              <a:rPr lang="en-US" sz="1200" dirty="0" smtClean="0">
                <a:latin typeface="Vrinda" panose="020B0502040204020203" pitchFamily="34" charset="0"/>
                <a:cs typeface="Vrinda" panose="020B0502040204020203" pitchFamily="34" charset="0"/>
              </a:rPr>
              <a:t>”, </a:t>
            </a:r>
            <a:r>
              <a:rPr lang="en-US" sz="1200" dirty="0" err="1" smtClean="0">
                <a:latin typeface="Vrinda" panose="020B0502040204020203" pitchFamily="34" charset="0"/>
                <a:cs typeface="Vrinda" panose="020B0502040204020203" pitchFamily="34" charset="0"/>
              </a:rPr>
              <a:t>Nucl</a:t>
            </a:r>
            <a:r>
              <a:rPr lang="en-US" sz="1200" dirty="0">
                <a:latin typeface="Vrinda" panose="020B0502040204020203" pitchFamily="34" charset="0"/>
                <a:cs typeface="Vrinda" panose="020B0502040204020203" pitchFamily="34" charset="0"/>
              </a:rPr>
              <a:t>. Instr. Meth. </a:t>
            </a:r>
            <a:r>
              <a:rPr lang="en-US" sz="1200" dirty="0" smtClean="0">
                <a:latin typeface="Vrinda" panose="020B0502040204020203" pitchFamily="34" charset="0"/>
                <a:cs typeface="Vrinda" panose="020B0502040204020203" pitchFamily="34" charset="0"/>
              </a:rPr>
              <a:t>A, </a:t>
            </a:r>
            <a:r>
              <a:rPr lang="en-US" sz="1200" dirty="0">
                <a:latin typeface="Vrinda" panose="020B0502040204020203" pitchFamily="34" charset="0"/>
                <a:cs typeface="Vrinda" panose="020B0502040204020203" pitchFamily="34" charset="0"/>
              </a:rPr>
              <a:t>vol. 284, pp. 268–285, 1989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7" name="TextBox 46"/>
              <p:cNvSpPr txBox="1"/>
              <p:nvPr/>
            </p:nvSpPr>
            <p:spPr>
              <a:xfrm>
                <a:off x="6103819" y="3327250"/>
                <a:ext cx="1924565" cy="6778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den>
                      </m:f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𝑄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3819" y="3327250"/>
                <a:ext cx="1924565" cy="67781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9" name="TextBox 48"/>
              <p:cNvSpPr txBox="1"/>
              <p:nvPr/>
            </p:nvSpPr>
            <p:spPr>
              <a:xfrm>
                <a:off x="467544" y="941752"/>
                <a:ext cx="3800079" cy="6150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US" sz="1400" b="0" i="1" smtClean="0">
                          <a:latin typeface="Cambria Math"/>
                        </a:rPr>
                        <m:t>=</m:t>
                      </m:r>
                      <m:r>
                        <a:rPr lang="en-US" sz="1400" b="0" i="1" smtClean="0">
                          <a:latin typeface="Cambria Math"/>
                          <a:ea typeface="Cambria Math"/>
                        </a:rPr>
                        <m:t>𝜃</m:t>
                      </m:r>
                      <m:f>
                        <m:fPr>
                          <m:ctrlPr>
                            <a:rPr lang="en-US" sz="14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1400" i="1">
                                  <a:latin typeface="Cambria Math"/>
                                  <a:ea typeface="Cambria Math"/>
                                </a:rPr>
                                <m:t>𝛽</m:t>
                              </m:r>
                              <m:r>
                                <a:rPr lang="en-US" sz="1400" i="1">
                                  <a:latin typeface="Cambria Math"/>
                                  <a:ea typeface="Cambria Math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140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de-DE" sz="1400" b="0" i="1" smtClean="0">
                                      <a:latin typeface="Cambria Math"/>
                                      <a:ea typeface="Cambria Math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de-DE" sz="1400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400" i="1">
                                  <a:latin typeface="Cambria Math"/>
                                  <a:ea typeface="Cambria Math"/>
                                </a:rPr>
                                <m:t>)</m:t>
                              </m:r>
                              <m:r>
                                <a:rPr lang="en-US" sz="1400" i="1">
                                  <a:latin typeface="Cambria Math"/>
                                  <a:ea typeface="Cambria Math"/>
                                </a:rPr>
                                <m:t>𝛽</m:t>
                              </m:r>
                              <m:r>
                                <a:rPr lang="en-US" sz="1400" i="1">
                                  <a:latin typeface="Cambria Math"/>
                                  <a:ea typeface="Cambria Math"/>
                                </a:rPr>
                                <m:t>(</m:t>
                              </m:r>
                              <m:r>
                                <a:rPr lang="en-US" sz="1400" i="1">
                                  <a:latin typeface="Cambria Math"/>
                                  <a:ea typeface="Cambria Math"/>
                                </a:rPr>
                                <m:t>𝑠</m:t>
                              </m:r>
                              <m:r>
                                <a:rPr lang="en-US" sz="1400" i="1">
                                  <a:latin typeface="Cambria Math"/>
                                  <a:ea typeface="Cambria Math"/>
                                </a:rPr>
                                <m:t>)</m:t>
                              </m:r>
                            </m:e>
                          </m:rad>
                        </m:num>
                        <m:den>
                          <m:r>
                            <a:rPr lang="en-US" sz="14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n-US" sz="1400" b="0" i="0" smtClean="0">
                              <a:latin typeface="Cambria Math"/>
                              <a:ea typeface="Cambria Math"/>
                            </a:rPr>
                            <m:t>sin</m:t>
                          </m:r>
                          <m:r>
                            <a:rPr lang="en-US" sz="1400" b="0" i="1" smtClean="0">
                              <a:latin typeface="Cambria Math"/>
                              <a:ea typeface="Cambria Math"/>
                            </a:rPr>
                            <m:t>⁡(</m:t>
                          </m:r>
                          <m:r>
                            <a:rPr lang="en-US" sz="14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DE" sz="1400" b="0" i="1" smtClean="0">
                                  <a:latin typeface="Cambria Math"/>
                                  <a:ea typeface="Cambria Math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de-DE" sz="1400" b="0" i="1" smtClean="0">
                                  <a:latin typeface="Cambria Math"/>
                                  <a:ea typeface="Cambria Math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sz="1400" b="0" i="1" smtClean="0">
                              <a:latin typeface="Cambria Math"/>
                              <a:ea typeface="Cambria Math"/>
                            </a:rPr>
                            <m:t>)</m:t>
                          </m:r>
                        </m:den>
                      </m:f>
                      <m:r>
                        <a:rPr lang="en-US" sz="1400" i="1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400">
                          <a:latin typeface="Cambria Math"/>
                        </a:rPr>
                        <m:t>cos</m:t>
                      </m:r>
                      <m:r>
                        <a:rPr lang="en-US" sz="1400" i="1">
                          <a:latin typeface="Cambria Math"/>
                        </a:rPr>
                        <m:t>⁡(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14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i="1">
                              <a:latin typeface="Cambria Math"/>
                              <a:ea typeface="Cambria Math"/>
                            </a:rPr>
                            <m:t>𝜇</m:t>
                          </m:r>
                          <m:d>
                            <m:dPr>
                              <m:ctrlPr>
                                <a:rPr lang="en-US" sz="1400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1400" i="1">
                                  <a:latin typeface="Cambria Math"/>
                                  <a:ea typeface="Cambria Math"/>
                                </a:rPr>
                                <m:t>𝑠</m:t>
                              </m:r>
                            </m:e>
                          </m:d>
                          <m:r>
                            <a:rPr lang="de-DE" sz="1400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DE" sz="1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DE" sz="1400" b="0" i="1" smtClean="0">
                                  <a:latin typeface="Cambria Math"/>
                                  <a:ea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de-DE" sz="1400" b="0" i="1" smtClean="0">
                                  <a:latin typeface="Cambria Math"/>
                                  <a:ea typeface="Cambria Math"/>
                                </a:rPr>
                                <m:t>𝑠</m:t>
                              </m:r>
                              <m:r>
                                <a:rPr lang="de-DE" sz="1400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sz="1400" i="1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en-US" sz="1400" i="1" smtClean="0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en-US" sz="1400" b="0" i="1" smtClean="0">
                          <a:latin typeface="Cambria Math"/>
                          <a:ea typeface="Cambria Math"/>
                        </a:rPr>
                        <m:t>𝑄</m:t>
                      </m:r>
                      <m:r>
                        <a:rPr lang="en-US" sz="1400" b="0" i="1" baseline="-25000" smtClean="0">
                          <a:latin typeface="Cambria Math"/>
                          <a:ea typeface="Cambria Math"/>
                        </a:rPr>
                        <m:t>𝑦</m:t>
                      </m:r>
                      <m:r>
                        <a:rPr lang="en-US" sz="1400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1400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941752"/>
                <a:ext cx="3800079" cy="61504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/>
          <p:cNvGrpSpPr/>
          <p:nvPr/>
        </p:nvGrpSpPr>
        <p:grpSpPr>
          <a:xfrm>
            <a:off x="395536" y="1764601"/>
            <a:ext cx="3789813" cy="668985"/>
            <a:chOff x="494155" y="1764601"/>
            <a:chExt cx="3789813" cy="668985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" name="TextBox 6"/>
                <p:cNvSpPr txBox="1"/>
                <p:nvPr/>
              </p:nvSpPr>
              <p:spPr>
                <a:xfrm>
                  <a:off x="606093" y="1764601"/>
                  <a:ext cx="1271374" cy="5928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latin typeface="Cambria Math"/>
                          </a:rPr>
                          <m:t>𝑡</m:t>
                        </m:r>
                        <m:r>
                          <a:rPr lang="en-US" sz="1400" b="0" i="1" smtClean="0"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en-US" sz="1400" b="0" i="1" smtClean="0">
                                <a:latin typeface="Cambria Math"/>
                              </a:rPr>
                            </m:ctrlPr>
                          </m:fPr>
                          <m:num>
                            <m:rad>
                              <m:radPr>
                                <m:degHide m:val="on"/>
                                <m:ctrlPr>
                                  <a:rPr lang="en-US" sz="1400" b="0" i="1" smtClean="0"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sSub>
                                  <m:sSubPr>
                                    <m:ctrlPr>
                                      <a:rPr lang="en-US" sz="1400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latin typeface="Cambria Math"/>
                                        <a:ea typeface="Cambria Math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rad>
                            <m:r>
                              <a:rPr lang="en-US" sz="1400" b="0" i="1" smtClean="0">
                                <a:latin typeface="Cambria Math"/>
                                <a:ea typeface="Cambria Math"/>
                              </a:rPr>
                              <m:t>𝜃</m:t>
                            </m:r>
                          </m:num>
                          <m:den>
                            <m:r>
                              <a:rPr lang="en-US" sz="1400" b="0" i="1" smtClean="0">
                                <a:latin typeface="Cambria Math"/>
                              </a:rPr>
                              <m:t>2</m:t>
                            </m:r>
                            <m:func>
                              <m:funcPr>
                                <m:ctrlPr>
                                  <a:rPr lang="en-US" sz="1400" b="0" i="1" smtClean="0">
                                    <a:latin typeface="Cambria Math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sz="1400" b="0" i="0" smtClean="0">
                                    <a:latin typeface="Cambria Math"/>
                                  </a:rPr>
                                  <m:t>sin</m:t>
                                </m:r>
                              </m:fName>
                              <m:e>
                                <m:r>
                                  <a:rPr lang="en-US" sz="1400" b="0" i="1" smtClean="0"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en-US" sz="1400" b="0" i="1" smtClean="0">
                                    <a:latin typeface="Cambria Math"/>
                                    <a:ea typeface="Cambria Math"/>
                                  </a:rPr>
                                  <m:t>𝜋</m:t>
                                </m:r>
                                <m:r>
                                  <a:rPr lang="en-US" sz="1400" b="0" i="1" smtClean="0">
                                    <a:latin typeface="Cambria Math"/>
                                    <a:ea typeface="Cambria Math"/>
                                  </a:rPr>
                                  <m:t>𝑄</m:t>
                                </m:r>
                                <m:r>
                                  <a:rPr lang="en-US" sz="1400" b="0" i="1" smtClean="0">
                                    <a:latin typeface="Cambria Math"/>
                                  </a:rPr>
                                  <m:t>)</m:t>
                                </m:r>
                              </m:e>
                            </m:func>
                          </m:den>
                        </m:f>
                      </m:oMath>
                    </m:oMathPara>
                  </a14:m>
                  <a:endParaRPr lang="en-US" sz="1400" dirty="0"/>
                </a:p>
              </p:txBody>
            </p:sp>
          </mc:Choice>
          <mc:Fallback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6093" y="1764601"/>
                  <a:ext cx="1271374" cy="592855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8" name="TextBox 47"/>
                <p:cNvSpPr txBox="1"/>
                <p:nvPr/>
              </p:nvSpPr>
              <p:spPr>
                <a:xfrm>
                  <a:off x="2352478" y="1881960"/>
                  <a:ext cx="804707" cy="55162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1400" i="1" smtClean="0">
                            <a:latin typeface="Cambria Math"/>
                          </a:rPr>
                          <m:t>η</m:t>
                        </m:r>
                        <m:r>
                          <a:rPr lang="en-US" sz="1400" b="0" i="1" smtClean="0"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en-US" sz="14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1400" b="0" i="1" smtClean="0">
                                <a:latin typeface="Cambria Math"/>
                              </a:rPr>
                              <m:t>𝑦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sz="1400" b="0" i="1" smtClean="0">
                                    <a:latin typeface="Cambria Math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1400" b="0" i="1" smtClean="0">
                                    <a:latin typeface="Cambria Math"/>
                                    <a:ea typeface="Cambria Math"/>
                                  </a:rPr>
                                  <m:t>𝛽</m:t>
                                </m:r>
                              </m:e>
                            </m:rad>
                          </m:den>
                        </m:f>
                      </m:oMath>
                    </m:oMathPara>
                  </a14:m>
                  <a:endParaRPr lang="en-US" sz="1400" dirty="0"/>
                </a:p>
              </p:txBody>
            </p:sp>
          </mc:Choice>
          <mc:Fallback>
            <p:sp>
              <p:nvSpPr>
                <p:cNvPr id="48" name="TextBox 4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52478" y="1881960"/>
                  <a:ext cx="804707" cy="551626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b="-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0" name="TextBox 49"/>
                <p:cNvSpPr txBox="1"/>
                <p:nvPr/>
              </p:nvSpPr>
              <p:spPr>
                <a:xfrm>
                  <a:off x="3504606" y="1886896"/>
                  <a:ext cx="711925" cy="4918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latin typeface="Cambria Math"/>
                            <a:ea typeface="Cambria Math"/>
                          </a:rPr>
                          <m:t>𝜑</m:t>
                        </m:r>
                        <m:r>
                          <a:rPr lang="en-US" sz="1400" b="0" i="1" smtClean="0"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en-US" sz="14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1400" b="0" i="1" smtClean="0">
                                <a:latin typeface="Cambria Math"/>
                                <a:ea typeface="Cambria Math"/>
                              </a:rPr>
                              <m:t>𝜇</m:t>
                            </m:r>
                          </m:num>
                          <m:den>
                            <m:r>
                              <a:rPr lang="en-US" sz="1400" b="0" i="1" smtClean="0">
                                <a:latin typeface="Cambria Math"/>
                              </a:rPr>
                              <m:t>𝑄</m:t>
                            </m:r>
                          </m:den>
                        </m:f>
                      </m:oMath>
                    </m:oMathPara>
                  </a14:m>
                  <a:endParaRPr lang="en-US" sz="1400" dirty="0"/>
                </a:p>
              </p:txBody>
            </p:sp>
          </mc:Choice>
          <mc:Fallback>
            <p:sp>
              <p:nvSpPr>
                <p:cNvPr id="50" name="TextBox 4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04606" y="1886896"/>
                  <a:ext cx="711925" cy="491866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b="-625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" name="Rectangle 7"/>
            <p:cNvSpPr/>
            <p:nvPr/>
          </p:nvSpPr>
          <p:spPr>
            <a:xfrm>
              <a:off x="494155" y="1764601"/>
              <a:ext cx="3789813" cy="668985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6151" name="Picture 7" descr="D:\conferences attended\ARIES barcelona\Fourer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284221"/>
            <a:ext cx="3789268" cy="180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4174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24" grpId="0"/>
      <p:bldP spid="4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23375" y="188640"/>
            <a:ext cx="8229600" cy="576064"/>
          </a:xfrm>
        </p:spPr>
        <p:txBody>
          <a:bodyPr/>
          <a:lstStyle/>
          <a:p>
            <a:r>
              <a:rPr lang="de-DE" b="1" dirty="0" smtClean="0"/>
              <a:t>Singular Value </a:t>
            </a:r>
            <a:r>
              <a:rPr lang="en-US" b="1" dirty="0" smtClean="0"/>
              <a:t>Decomposition</a:t>
            </a:r>
            <a:r>
              <a:rPr lang="de-DE" b="1" dirty="0" smtClean="0"/>
              <a:t> (SVD)</a:t>
            </a:r>
            <a:endParaRPr lang="de-DE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93795" y="1876762"/>
            <a:ext cx="1847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000" dirty="0">
              <a:latin typeface="Vrinda" panose="020B0502040204020203" pitchFamily="34" charset="0"/>
              <a:cs typeface="Vrinda" panose="020B0502040204020203" pitchFamily="34" charset="0"/>
            </a:endParaRPr>
          </a:p>
          <a:p>
            <a:endParaRPr lang="en-US" sz="2000" dirty="0" smtClean="0">
              <a:latin typeface="Vrinda" panose="020B0502040204020203" pitchFamily="34" charset="0"/>
              <a:cs typeface="Vrinda" panose="020B0502040204020203" pitchFamily="34" charset="0"/>
            </a:endParaRPr>
          </a:p>
          <a:p>
            <a:endParaRPr lang="en-US" sz="2000" dirty="0">
              <a:latin typeface="Vrinda" panose="020B0502040204020203" pitchFamily="34" charset="0"/>
              <a:cs typeface="Vrinda" panose="020B0502040204020203" pitchFamily="34" charset="0"/>
            </a:endParaRPr>
          </a:p>
          <a:p>
            <a:endParaRPr lang="en-US" sz="2000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3995936" y="1064455"/>
                <a:ext cx="2132373" cy="4682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0" smtClean="0">
                          <a:latin typeface="Cambria Math"/>
                          <a:cs typeface="Times New Roman" panose="02020603050405020304" pitchFamily="18" charset="0"/>
                        </a:rPr>
                        <m:t>𝐑</m:t>
                      </m:r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400" b="1" i="0" smtClean="0">
                          <a:latin typeface="Cambria Math"/>
                          <a:cs typeface="Times New Roman" panose="02020603050405020304" pitchFamily="18" charset="0"/>
                        </a:rPr>
                        <m:t>𝐔𝐒</m:t>
                      </m:r>
                      <m:sSup>
                        <m:sSupPr>
                          <m:ctrlPr>
                            <a:rPr lang="en-US" sz="2400" b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400" b="1" i="0" smtClean="0">
                              <a:latin typeface="Cambria Math"/>
                              <a:cs typeface="Times New Roman" panose="02020603050405020304" pitchFamily="18" charset="0"/>
                            </a:rPr>
                            <m:t>𝐕</m:t>
                          </m:r>
                        </m:e>
                        <m:sup>
                          <m:r>
                            <a:rPr lang="en-US" sz="2400" b="1" i="0" smtClean="0">
                              <a:latin typeface="Cambria Math"/>
                              <a:cs typeface="Times New Roman" panose="02020603050405020304" pitchFamily="18" charset="0"/>
                            </a:rPr>
                            <m:t>𝐓</m:t>
                          </m:r>
                        </m:sup>
                      </m:sSup>
                    </m:oMath>
                  </m:oMathPara>
                </a14:m>
                <a:endParaRPr lang="en-US" sz="2400" b="1" baseline="30000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5936" y="1064455"/>
                <a:ext cx="2132373" cy="46820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395536" y="3356992"/>
            <a:ext cx="4634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U and V are orthogonal matrices such that</a:t>
            </a:r>
            <a:endParaRPr lang="en-US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3357421" y="3779748"/>
                <a:ext cx="310302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𝑈</m:t>
                        </m:r>
                      </m:e>
                      <m:sup>
                        <m:r>
                          <a:rPr lang="en-US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  <m:r>
                      <m:rPr>
                        <m:nor/>
                      </m:rPr>
                      <a:rPr lang="en-US" dirty="0" smtClean="0">
                        <a:latin typeface="Vrinda" panose="020B0502040204020203" pitchFamily="34" charset="0"/>
                        <a:cs typeface="Vrinda" panose="020B0502040204020203" pitchFamily="34" charset="0"/>
                      </a:rPr>
                      <m:t> = </m:t>
                    </m:r>
                    <m:sSup>
                      <m:sSupPr>
                        <m:ctrlPr>
                          <a:rPr lang="en-US" i="1" dirty="0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𝑈</m:t>
                        </m:r>
                      </m:e>
                      <m:sup>
                        <m:r>
                          <a:rPr lang="en-US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𝑇</m:t>
                        </m:r>
                      </m:sup>
                    </m:sSup>
                  </m:oMath>
                </a14:m>
                <a:r>
                  <a:rPr lang="en-US" dirty="0" smtClean="0">
                    <a:latin typeface="Vrinda" panose="020B0502040204020203" pitchFamily="34" charset="0"/>
                    <a:cs typeface="Vrinda" panose="020B0502040204020203" pitchFamily="34" charset="0"/>
                  </a:rPr>
                  <a:t> 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p>
                        <m:r>
                          <a:rPr lang="en-US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  <m:r>
                      <m:rPr>
                        <m:nor/>
                      </m:rPr>
                      <a:rPr lang="en-US" dirty="0">
                        <a:latin typeface="Vrinda" panose="020B0502040204020203" pitchFamily="34" charset="0"/>
                        <a:cs typeface="Vrinda" panose="020B0502040204020203" pitchFamily="34" charset="0"/>
                      </a:rPr>
                      <m:t> = </m:t>
                    </m:r>
                    <m:sSup>
                      <m:sSupPr>
                        <m:ctrlPr>
                          <a:rPr lang="en-US" i="1" dirty="0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p>
                        <m:r>
                          <a:rPr lang="en-US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𝑇</m:t>
                        </m:r>
                      </m:sup>
                    </m:sSup>
                  </m:oMath>
                </a14:m>
                <a:endParaRPr lang="en-US" baseline="30000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7421" y="3779748"/>
                <a:ext cx="3103029" cy="369332"/>
              </a:xfrm>
              <a:prstGeom prst="rect">
                <a:avLst/>
              </a:prstGeom>
              <a:blipFill rotWithShape="1">
                <a:blip r:embed="rId5"/>
                <a:stretch>
                  <a:fillRect t="-4918" b="-278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467544" y="4643844"/>
            <a:ext cx="6306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Which helps to find inverse </a:t>
            </a:r>
            <a:r>
              <a:rPr lang="en-US" i="1" dirty="0" smtClean="0">
                <a:latin typeface="Vrinda" panose="020B0502040204020203" pitchFamily="34" charset="0"/>
                <a:cs typeface="Vrinda" panose="020B0502040204020203" pitchFamily="34" charset="0"/>
              </a:rPr>
              <a:t>R</a:t>
            </a:r>
            <a:r>
              <a:rPr lang="en-US" i="1" baseline="30000" dirty="0" smtClean="0">
                <a:latin typeface="Vrinda" panose="020B0502040204020203" pitchFamily="34" charset="0"/>
                <a:cs typeface="Vrinda" panose="020B0502040204020203" pitchFamily="34" charset="0"/>
              </a:rPr>
              <a:t>-1</a:t>
            </a: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 </a:t>
            </a:r>
            <a:r>
              <a:rPr lang="en-US" dirty="0">
                <a:latin typeface="Vrinda" panose="020B0502040204020203" pitchFamily="34" charset="0"/>
                <a:cs typeface="Vrinda" panose="020B0502040204020203" pitchFamily="34" charset="0"/>
              </a:rPr>
              <a:t> </a:t>
            </a: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(if </a:t>
            </a:r>
            <a:r>
              <a:rPr lang="en-US" i="1" dirty="0" smtClean="0">
                <a:latin typeface="Vrinda" panose="020B0502040204020203" pitchFamily="34" charset="0"/>
                <a:cs typeface="Vrinda" panose="020B0502040204020203" pitchFamily="34" charset="0"/>
              </a:rPr>
              <a:t>R</a:t>
            </a: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 is invertible) as  </a:t>
            </a:r>
            <a:endParaRPr lang="en-US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899592" y="5075892"/>
            <a:ext cx="7339060" cy="1089412"/>
            <a:chOff x="899592" y="5184498"/>
            <a:chExt cx="7339060" cy="1089412"/>
          </a:xfrm>
        </p:grpSpPr>
        <p:sp>
          <p:nvSpPr>
            <p:cNvPr id="12" name="TextBox 11"/>
            <p:cNvSpPr txBox="1"/>
            <p:nvPr/>
          </p:nvSpPr>
          <p:spPr>
            <a:xfrm>
              <a:off x="2466782" y="5184498"/>
              <a:ext cx="4171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Vrinda" panose="020B0502040204020203" pitchFamily="34" charset="0"/>
                  <a:cs typeface="Vrinda" panose="020B0502040204020203" pitchFamily="34" charset="0"/>
                </a:rPr>
                <a:t>-1</a:t>
              </a:r>
              <a:endParaRPr lang="en-US" dirty="0">
                <a:latin typeface="Vrinda" panose="020B0502040204020203" pitchFamily="34" charset="0"/>
                <a:cs typeface="Vrinda" panose="020B0502040204020203" pitchFamily="34" charset="0"/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899592" y="5256506"/>
              <a:ext cx="7339060" cy="1017404"/>
              <a:chOff x="899592" y="5256506"/>
              <a:chExt cx="7339060" cy="1017404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" name="TextBox 10"/>
                  <p:cNvSpPr txBox="1"/>
                  <p:nvPr/>
                </p:nvSpPr>
                <p:spPr>
                  <a:xfrm>
                    <a:off x="899592" y="5301208"/>
                    <a:ext cx="7339060" cy="97270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d>
                          <m:dPr>
                            <m:begChr m:val="["/>
                            <m:endChr m:val="]"/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3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i="1" smtClean="0">
                                    <a:latin typeface="Cambria Math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b="0" i="1" smtClean="0">
                                      <a:latin typeface="Cambria Math"/>
                                    </a:rPr>
                                    <m:t>𝑅</m:t>
                                  </m:r>
                                  <m:r>
                                    <a:rPr lang="en-US" b="0" i="1" baseline="-25000" smtClean="0">
                                      <a:latin typeface="Cambria Math"/>
                                    </a:rPr>
                                    <m:t>11</m:t>
                                  </m:r>
                                </m:e>
                                <m:e>
                                  <m:r>
                                    <a:rPr lang="en-US" i="1" smtClean="0">
                                      <a:latin typeface="Cambria Math"/>
                                    </a:rPr>
                                    <m:t>⋯</m:t>
                                  </m:r>
                                </m:e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latin typeface="Cambria Math"/>
                                    </a:rPr>
                                    <m:t>𝑅</m:t>
                                  </m:r>
                                  <m:r>
                                    <a:rPr lang="en-US" i="1" baseline="-25000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en-US" b="0" i="1" baseline="-25000" smtClean="0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US" i="1" smtClean="0">
                                      <a:latin typeface="Cambria Math"/>
                                    </a:rPr>
                                    <m:t>⋮</m:t>
                                  </m:r>
                                </m:e>
                                <m:e>
                                  <m:r>
                                    <a:rPr lang="en-US" i="1" smtClean="0">
                                      <a:latin typeface="Cambria Math"/>
                                    </a:rPr>
                                    <m:t>⋱</m:t>
                                  </m:r>
                                </m:e>
                                <m:e>
                                  <m:r>
                                    <a:rPr lang="en-US" i="1" smtClean="0">
                                      <a:latin typeface="Cambria Math"/>
                                    </a:rPr>
                                    <m:t>⋮</m:t>
                                  </m:r>
                                </m:e>
                              </m:mr>
                              <m:m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latin typeface="Cambria Math"/>
                                    </a:rPr>
                                    <m:t>𝑅</m:t>
                                  </m:r>
                                  <m:r>
                                    <a:rPr lang="en-US" b="0" i="1" baseline="-25000" smtClean="0">
                                      <a:latin typeface="Cambria Math"/>
                                    </a:rPr>
                                    <m:t>𝑚</m:t>
                                  </m:r>
                                  <m:r>
                                    <a:rPr lang="en-US" b="0" i="1" baseline="-25000" smtClean="0">
                                      <a:latin typeface="Cambria Math"/>
                                    </a:rPr>
                                    <m:t>1</m:t>
                                  </m:r>
                                </m:e>
                                <m:e>
                                  <m:r>
                                    <a:rPr lang="en-US" i="1" smtClean="0">
                                      <a:latin typeface="Cambria Math"/>
                                    </a:rPr>
                                    <m:t>⋯</m:t>
                                  </m:r>
                                </m:e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latin typeface="Cambria Math"/>
                                    </a:rPr>
                                    <m:t>𝑅</m:t>
                                  </m:r>
                                  <m:r>
                                    <a:rPr lang="en-US" b="0" i="1" baseline="-25000" smtClean="0">
                                      <a:latin typeface="Cambria Math"/>
                                    </a:rPr>
                                    <m:t>𝑚𝑛</m:t>
                                  </m:r>
                                </m:e>
                              </m:mr>
                            </m:m>
                          </m:e>
                        </m:d>
                      </m:oMath>
                    </a14:m>
                    <a:r>
                      <a:rPr lang="en-US" dirty="0" smtClean="0">
                        <a:latin typeface="Vrinda" panose="020B0502040204020203" pitchFamily="34" charset="0"/>
                        <a:cs typeface="Vrinda" panose="020B0502040204020203" pitchFamily="34" charset="0"/>
                      </a:rPr>
                      <a:t> = </a:t>
                    </a:r>
                    <a14:m>
                      <m:oMath xmlns:m="http://schemas.openxmlformats.org/officeDocument/2006/math">
                        <m:d>
                          <m:dPr>
                            <m:begChr m:val="["/>
                            <m:endChr m:val="]"/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3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i="1" smtClean="0">
                                    <a:latin typeface="Cambria Math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b="0" i="1" smtClean="0">
                                      <a:latin typeface="Cambria Math"/>
                                    </a:rPr>
                                    <m:t>𝑉</m:t>
                                  </m:r>
                                  <m:r>
                                    <a:rPr lang="en-US" i="1" baseline="-25000">
                                      <a:latin typeface="Cambria Math"/>
                                    </a:rPr>
                                    <m:t>11</m:t>
                                  </m:r>
                                </m:e>
                                <m:e>
                                  <m:r>
                                    <a:rPr lang="en-US" i="1" smtClean="0">
                                      <a:latin typeface="Cambria Math"/>
                                    </a:rPr>
                                    <m:t>⋯</m:t>
                                  </m:r>
                                </m:e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𝑉</m:t>
                                  </m:r>
                                  <m:r>
                                    <a:rPr lang="en-US" i="1" baseline="-25000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en-US" b="0" i="1" baseline="-25000" smtClean="0">
                                      <a:latin typeface="Cambria Math"/>
                                    </a:rPr>
                                    <m:t>𝑚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US" i="1" smtClean="0">
                                      <a:latin typeface="Cambria Math"/>
                                    </a:rPr>
                                    <m:t>⋮</m:t>
                                  </m:r>
                                </m:e>
                                <m:e>
                                  <m:r>
                                    <a:rPr lang="en-US" i="1" smtClean="0">
                                      <a:latin typeface="Cambria Math"/>
                                    </a:rPr>
                                    <m:t>⋱</m:t>
                                  </m:r>
                                </m:e>
                                <m:e>
                                  <m:r>
                                    <a:rPr lang="en-US" i="1" smtClean="0">
                                      <a:latin typeface="Cambria Math"/>
                                    </a:rPr>
                                    <m:t>⋮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𝑉</m:t>
                                  </m:r>
                                  <m:r>
                                    <a:rPr lang="en-US" b="0" i="1" baseline="-25000" smtClean="0">
                                      <a:latin typeface="Cambria Math"/>
                                    </a:rPr>
                                    <m:t>𝑚</m:t>
                                  </m:r>
                                  <m:r>
                                    <a:rPr lang="en-US" b="0" i="1" baseline="-25000" smtClean="0">
                                      <a:latin typeface="Cambria Math"/>
                                    </a:rPr>
                                    <m:t>1</m:t>
                                  </m:r>
                                </m:e>
                                <m:e>
                                  <m:r>
                                    <a:rPr lang="en-US" i="1" smtClean="0">
                                      <a:latin typeface="Cambria Math"/>
                                    </a:rPr>
                                    <m:t>⋯</m:t>
                                  </m:r>
                                </m:e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𝑉</m:t>
                                  </m:r>
                                  <m:r>
                                    <a:rPr lang="en-US" b="0" i="1" baseline="-25000" smtClean="0">
                                      <a:latin typeface="Cambria Math"/>
                                    </a:rPr>
                                    <m:t>𝑚𝑚</m:t>
                                  </m:r>
                                </m:e>
                              </m:mr>
                            </m:m>
                          </m:e>
                        </m:d>
                        <m:d>
                          <m:dPr>
                            <m:begChr m:val="["/>
                            <m:endChr m:val="]"/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3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i="1" smtClean="0">
                                    <a:latin typeface="Cambria Math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b="0" i="1" smtClean="0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/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𝑠</m:t>
                                  </m:r>
                                  <m:r>
                                    <a:rPr lang="en-US" b="0" i="1" baseline="-25000" smtClean="0">
                                      <a:latin typeface="Cambria Math"/>
                                    </a:rPr>
                                    <m:t>1</m:t>
                                  </m:r>
                                </m:e>
                                <m:e>
                                  <m:r>
                                    <a:rPr lang="en-US" i="1" smtClean="0">
                                      <a:latin typeface="Cambria Math"/>
                                    </a:rPr>
                                    <m:t>⋯</m:t>
                                  </m:r>
                                </m:e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0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US" i="1" smtClean="0">
                                      <a:latin typeface="Cambria Math"/>
                                    </a:rPr>
                                    <m:t>⋮</m:t>
                                  </m:r>
                                </m:e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1/</m:t>
                                  </m:r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𝑠</m:t>
                                  </m:r>
                                  <m:r>
                                    <a:rPr lang="en-US" b="0" i="1" baseline="-25000" smtClean="0">
                                      <a:latin typeface="Cambria Math"/>
                                    </a:rPr>
                                    <m:t>2</m:t>
                                  </m:r>
                                </m:e>
                                <m:e>
                                  <m:r>
                                    <a:rPr lang="en-US" i="1" smtClean="0">
                                      <a:latin typeface="Cambria Math"/>
                                    </a:rPr>
                                    <m:t>⋮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0</m:t>
                                  </m:r>
                                </m:e>
                                <m:e>
                                  <m:r>
                                    <a:rPr lang="en-US" i="1" smtClean="0">
                                      <a:latin typeface="Cambria Math"/>
                                    </a:rPr>
                                    <m:t>⋯</m:t>
                                  </m:r>
                                </m:e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1/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𝑠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𝑛</m:t>
                                      </m:r>
                                    </m:sub>
                                  </m:sSub>
                                </m:e>
                              </m:mr>
                            </m:m>
                          </m:e>
                        </m:d>
                        <m:d>
                          <m:dPr>
                            <m:begChr m:val="["/>
                            <m:endChr m:val="]"/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3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i="1" smtClean="0">
                                    <a:latin typeface="Cambria Math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b="0" i="1" smtClean="0">
                                      <a:latin typeface="Cambria Math"/>
                                    </a:rPr>
                                    <m:t>𝑈</m:t>
                                  </m:r>
                                  <m:r>
                                    <a:rPr lang="en-US" b="0" i="1" baseline="-25000" smtClean="0">
                                      <a:latin typeface="Cambria Math"/>
                                    </a:rPr>
                                    <m:t>11</m:t>
                                  </m:r>
                                </m:e>
                                <m:e>
                                  <m:r>
                                    <a:rPr lang="en-US" i="1" smtClean="0">
                                      <a:latin typeface="Cambria Math"/>
                                    </a:rPr>
                                    <m:t>⋯</m:t>
                                  </m:r>
                                </m:e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𝑈</m:t>
                                  </m:r>
                                  <m:r>
                                    <m:rPr>
                                      <m:brk m:alnAt="7"/>
                                    </m:rPr>
                                    <a:rPr lang="en-US" b="0" i="1" baseline="-25000" smtClean="0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en-US" b="0" i="1" baseline="-25000" smtClean="0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US" i="1" smtClean="0">
                                      <a:latin typeface="Cambria Math"/>
                                    </a:rPr>
                                    <m:t>⋮</m:t>
                                  </m:r>
                                </m:e>
                                <m:e>
                                  <m:r>
                                    <a:rPr lang="en-US" i="1" smtClean="0">
                                      <a:latin typeface="Cambria Math"/>
                                    </a:rPr>
                                    <m:t>⋱</m:t>
                                  </m:r>
                                </m:e>
                                <m:e>
                                  <m:r>
                                    <a:rPr lang="en-US" i="1" smtClean="0">
                                      <a:latin typeface="Cambria Math"/>
                                    </a:rPr>
                                    <m:t>⋮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𝑈</m:t>
                                  </m:r>
                                  <m:r>
                                    <m:rPr>
                                      <m:brk m:alnAt="7"/>
                                    </m:rPr>
                                    <a:rPr lang="en-US" b="0" i="1" baseline="-25000" smtClean="0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n-US" i="1" baseline="-25000">
                                      <a:latin typeface="Cambria Math"/>
                                    </a:rPr>
                                    <m:t>1</m:t>
                                  </m:r>
                                </m:e>
                                <m:e>
                                  <m:r>
                                    <a:rPr lang="en-US" i="1" smtClean="0">
                                      <a:latin typeface="Cambria Math"/>
                                    </a:rPr>
                                    <m:t>⋯</m:t>
                                  </m:r>
                                </m:e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𝑈</m:t>
                                  </m:r>
                                  <m:r>
                                    <a:rPr lang="en-US" b="0" i="1" baseline="-25000" smtClean="0">
                                      <a:latin typeface="Cambria Math"/>
                                    </a:rPr>
                                    <m:t>𝑛𝑛</m:t>
                                  </m:r>
                                </m:e>
                              </m:mr>
                            </m:m>
                          </m:e>
                        </m:d>
                      </m:oMath>
                    </a14:m>
                    <a:endParaRPr lang="en-US" dirty="0">
                      <a:latin typeface="Vrinda" panose="020B0502040204020203" pitchFamily="34" charset="0"/>
                      <a:cs typeface="Vrinda" panose="020B0502040204020203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11" name="TextBox 1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99592" y="5301208"/>
                    <a:ext cx="7153112" cy="972702"/>
                  </a:xfrm>
                  <a:prstGeom prst="rect">
                    <a:avLst/>
                  </a:prstGeom>
                  <a:blipFill rotWithShape="1"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4" name="TextBox 13"/>
              <p:cNvSpPr txBox="1"/>
              <p:nvPr/>
            </p:nvSpPr>
            <p:spPr>
              <a:xfrm>
                <a:off x="7812360" y="5256506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>
                    <a:latin typeface="Vrinda" panose="020B0502040204020203" pitchFamily="34" charset="0"/>
                    <a:cs typeface="Vrinda" panose="020B0502040204020203" pitchFamily="34" charset="0"/>
                  </a:rPr>
                  <a:t>T</a:t>
                </a:r>
                <a:endParaRPr lang="en-US" i="1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p:grp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/>
              <p:cNvSpPr txBox="1"/>
              <p:nvPr/>
            </p:nvSpPr>
            <p:spPr>
              <a:xfrm>
                <a:off x="323528" y="2924944"/>
                <a:ext cx="6104555" cy="3629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baseline="-25000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𝑠</m:t>
                      </m:r>
                      <m:r>
                        <a:rPr lang="en-US" b="0" i="1" baseline="-25000" smtClean="0">
                          <a:latin typeface="Cambria Math"/>
                        </a:rPr>
                        <m:t>𝑖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are</m:t>
                      </m:r>
                      <m:r>
                        <a:rPr lang="en-US" b="0" i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called</m:t>
                      </m:r>
                      <m:r>
                        <a:rPr lang="en-US" b="0" i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singular</m:t>
                      </m:r>
                      <m:r>
                        <a:rPr lang="en-US" b="0" i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values</m:t>
                      </m:r>
                      <m:r>
                        <a:rPr lang="en-US" b="0" i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arranged</m:t>
                      </m:r>
                      <m:r>
                        <a:rPr lang="en-US" b="0" i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as</m:t>
                      </m:r>
                      <m:r>
                        <a:rPr lang="en-US" b="0" i="0" smtClean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𝑠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0" smtClean="0">
                          <a:latin typeface="Cambria Math"/>
                        </a:rPr>
                        <m:t>&gt;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𝑠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0" smtClean="0">
                          <a:latin typeface="Cambria Math"/>
                        </a:rPr>
                        <m:t>&gt;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𝑠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n-US" b="0" i="0" smtClean="0">
                          <a:latin typeface="Cambria Math"/>
                        </a:rPr>
                        <m:t>….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𝑠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en-US" baseline="-25000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2924944"/>
                <a:ext cx="6104555" cy="362984"/>
              </a:xfrm>
              <a:prstGeom prst="rect">
                <a:avLst/>
              </a:prstGeom>
              <a:blipFill rotWithShape="1">
                <a:blip r:embed="rId7"/>
                <a:stretch>
                  <a:fillRect b="-169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 12"/>
          <p:cNvGrpSpPr/>
          <p:nvPr/>
        </p:nvGrpSpPr>
        <p:grpSpPr>
          <a:xfrm>
            <a:off x="107504" y="1772816"/>
            <a:ext cx="7632218" cy="4824536"/>
            <a:chOff x="107504" y="1484784"/>
            <a:chExt cx="7632218" cy="4824536"/>
          </a:xfrm>
        </p:grpSpPr>
        <p:grpSp>
          <p:nvGrpSpPr>
            <p:cNvPr id="16" name="Group 15"/>
            <p:cNvGrpSpPr/>
            <p:nvPr/>
          </p:nvGrpSpPr>
          <p:grpSpPr>
            <a:xfrm>
              <a:off x="1127708" y="1484784"/>
              <a:ext cx="6594177" cy="864096"/>
              <a:chOff x="1127708" y="1835532"/>
              <a:chExt cx="6594177" cy="864096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" name="TextBox 4"/>
                  <p:cNvSpPr txBox="1"/>
                  <p:nvPr/>
                </p:nvSpPr>
                <p:spPr>
                  <a:xfrm>
                    <a:off x="1127708" y="1874659"/>
                    <a:ext cx="6594177" cy="82496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d>
                          <m:dPr>
                            <m:begChr m:val="["/>
                            <m:endChr m:val="]"/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3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i="1" smtClean="0">
                                    <a:latin typeface="Cambria Math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b="0" i="1" smtClean="0">
                                      <a:latin typeface="Cambria Math"/>
                                    </a:rPr>
                                    <m:t>𝑅</m:t>
                                  </m:r>
                                  <m:r>
                                    <a:rPr lang="en-US" b="0" i="1" baseline="-25000" smtClean="0">
                                      <a:latin typeface="Cambria Math"/>
                                    </a:rPr>
                                    <m:t>11</m:t>
                                  </m:r>
                                </m:e>
                                <m:e>
                                  <m:r>
                                    <a:rPr lang="en-US" i="1" smtClean="0">
                                      <a:latin typeface="Cambria Math"/>
                                    </a:rPr>
                                    <m:t>⋯</m:t>
                                  </m:r>
                                </m:e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latin typeface="Cambria Math"/>
                                    </a:rPr>
                                    <m:t>𝑅</m:t>
                                  </m:r>
                                  <m:r>
                                    <a:rPr lang="en-US" i="1" baseline="-25000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en-US" b="0" i="1" baseline="-25000" smtClean="0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US" i="1" smtClean="0">
                                      <a:latin typeface="Cambria Math"/>
                                    </a:rPr>
                                    <m:t>⋮</m:t>
                                  </m:r>
                                </m:e>
                                <m:e>
                                  <m:r>
                                    <a:rPr lang="en-US" i="1" smtClean="0">
                                      <a:latin typeface="Cambria Math"/>
                                    </a:rPr>
                                    <m:t>⋱</m:t>
                                  </m:r>
                                </m:e>
                                <m:e>
                                  <m:r>
                                    <a:rPr lang="en-US" i="1" smtClean="0">
                                      <a:latin typeface="Cambria Math"/>
                                    </a:rPr>
                                    <m:t>⋮</m:t>
                                  </m:r>
                                </m:e>
                              </m:mr>
                              <m:m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latin typeface="Cambria Math"/>
                                    </a:rPr>
                                    <m:t>𝑅</m:t>
                                  </m:r>
                                  <m:r>
                                    <a:rPr lang="en-US" b="0" i="1" baseline="-25000" smtClean="0">
                                      <a:latin typeface="Cambria Math"/>
                                    </a:rPr>
                                    <m:t>𝑚</m:t>
                                  </m:r>
                                  <m:r>
                                    <a:rPr lang="en-US" b="0" i="1" baseline="-25000" smtClean="0">
                                      <a:latin typeface="Cambria Math"/>
                                    </a:rPr>
                                    <m:t>1</m:t>
                                  </m:r>
                                </m:e>
                                <m:e>
                                  <m:r>
                                    <a:rPr lang="en-US" i="1" smtClean="0">
                                      <a:latin typeface="Cambria Math"/>
                                    </a:rPr>
                                    <m:t>⋯</m:t>
                                  </m:r>
                                </m:e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latin typeface="Cambria Math"/>
                                    </a:rPr>
                                    <m:t>𝑅</m:t>
                                  </m:r>
                                  <m:r>
                                    <a:rPr lang="en-US" b="0" i="1" baseline="-25000" smtClean="0">
                                      <a:latin typeface="Cambria Math"/>
                                    </a:rPr>
                                    <m:t>𝑚𝑛</m:t>
                                  </m:r>
                                </m:e>
                              </m:mr>
                            </m:m>
                          </m:e>
                        </m:d>
                      </m:oMath>
                    </a14:m>
                    <a:r>
                      <a:rPr lang="en-US" dirty="0" smtClean="0">
                        <a:latin typeface="Vrinda" panose="020B0502040204020203" pitchFamily="34" charset="0"/>
                        <a:cs typeface="Vrinda" panose="020B0502040204020203" pitchFamily="34" charset="0"/>
                      </a:rPr>
                      <a:t> = </a:t>
                    </a:r>
                    <a14:m>
                      <m:oMath xmlns:m="http://schemas.openxmlformats.org/officeDocument/2006/math">
                        <m:d>
                          <m:dPr>
                            <m:begChr m:val="["/>
                            <m:endChr m:val="]"/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3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i="1" smtClean="0">
                                    <a:latin typeface="Cambria Math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b="0" i="1" smtClean="0">
                                      <a:latin typeface="Cambria Math"/>
                                    </a:rPr>
                                    <m:t>𝑈</m:t>
                                  </m:r>
                                  <m:r>
                                    <a:rPr lang="en-US" i="1" baseline="-25000">
                                      <a:latin typeface="Cambria Math"/>
                                    </a:rPr>
                                    <m:t>11</m:t>
                                  </m:r>
                                </m:e>
                                <m:e>
                                  <m:r>
                                    <a:rPr lang="en-US" i="1" smtClean="0">
                                      <a:latin typeface="Cambria Math"/>
                                    </a:rPr>
                                    <m:t>⋯</m:t>
                                  </m:r>
                                </m:e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𝑈</m:t>
                                  </m:r>
                                  <m:r>
                                    <a:rPr lang="en-US" i="1" baseline="-25000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en-US" b="0" i="1" baseline="-25000" smtClean="0">
                                      <a:latin typeface="Cambria Math"/>
                                    </a:rPr>
                                    <m:t>𝑚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US" i="1" smtClean="0">
                                      <a:latin typeface="Cambria Math"/>
                                    </a:rPr>
                                    <m:t>⋮</m:t>
                                  </m:r>
                                </m:e>
                                <m:e>
                                  <m:r>
                                    <a:rPr lang="en-US" i="1" smtClean="0">
                                      <a:latin typeface="Cambria Math"/>
                                    </a:rPr>
                                    <m:t>⋱</m:t>
                                  </m:r>
                                </m:e>
                                <m:e>
                                  <m:r>
                                    <a:rPr lang="en-US" i="1" smtClean="0">
                                      <a:latin typeface="Cambria Math"/>
                                    </a:rPr>
                                    <m:t>⋮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𝑈</m:t>
                                  </m:r>
                                  <m:r>
                                    <a:rPr lang="en-US" b="0" i="1" baseline="-25000" smtClean="0">
                                      <a:latin typeface="Cambria Math"/>
                                    </a:rPr>
                                    <m:t>𝑚</m:t>
                                  </m:r>
                                  <m:r>
                                    <a:rPr lang="en-US" b="0" i="1" baseline="-25000" smtClean="0">
                                      <a:latin typeface="Cambria Math"/>
                                    </a:rPr>
                                    <m:t>1</m:t>
                                  </m:r>
                                </m:e>
                                <m:e>
                                  <m:r>
                                    <a:rPr lang="en-US" i="1" smtClean="0">
                                      <a:latin typeface="Cambria Math"/>
                                    </a:rPr>
                                    <m:t>⋯</m:t>
                                  </m:r>
                                </m:e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𝑈</m:t>
                                  </m:r>
                                  <m:r>
                                    <a:rPr lang="en-US" b="0" i="1" baseline="-25000" smtClean="0">
                                      <a:latin typeface="Cambria Math"/>
                                    </a:rPr>
                                    <m:t>𝑚𝑚</m:t>
                                  </m:r>
                                </m:e>
                              </m:mr>
                            </m:m>
                          </m:e>
                        </m:d>
                        <m:d>
                          <m:dPr>
                            <m:begChr m:val="["/>
                            <m:endChr m:val="]"/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3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i="1" smtClean="0">
                                    <a:latin typeface="Cambria Math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b="0" i="1" smtClean="0">
                                      <a:latin typeface="Cambria Math"/>
                                    </a:rPr>
                                    <m:t>𝑠</m:t>
                                  </m:r>
                                  <m:r>
                                    <a:rPr lang="en-US" b="0" i="1" baseline="-25000" smtClean="0">
                                      <a:latin typeface="Cambria Math"/>
                                    </a:rPr>
                                    <m:t>1</m:t>
                                  </m:r>
                                </m:e>
                                <m:e>
                                  <m:r>
                                    <a:rPr lang="en-US" i="1" smtClean="0">
                                      <a:latin typeface="Cambria Math"/>
                                    </a:rPr>
                                    <m:t>⋯</m:t>
                                  </m:r>
                                </m:e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0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US" i="1" smtClean="0">
                                      <a:latin typeface="Cambria Math"/>
                                    </a:rPr>
                                    <m:t>⋮</m:t>
                                  </m:r>
                                </m:e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𝑠</m:t>
                                  </m:r>
                                  <m:r>
                                    <a:rPr lang="en-US" b="0" i="1" baseline="-25000" smtClean="0">
                                      <a:latin typeface="Cambria Math"/>
                                    </a:rPr>
                                    <m:t>2</m:t>
                                  </m:r>
                                </m:e>
                                <m:e>
                                  <m:r>
                                    <a:rPr lang="en-US" i="1" smtClean="0">
                                      <a:latin typeface="Cambria Math"/>
                                    </a:rPr>
                                    <m:t>⋮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0</m:t>
                                  </m:r>
                                </m:e>
                                <m:e>
                                  <m:r>
                                    <a:rPr lang="en-US" i="1" smtClean="0">
                                      <a:latin typeface="Cambria Math"/>
                                    </a:rPr>
                                    <m:t>⋯</m:t>
                                  </m:r>
                                </m:e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𝑠</m:t>
                                  </m:r>
                                  <m:r>
                                    <a:rPr lang="en-US" b="0" i="1" baseline="-25000" smtClean="0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</m:mr>
                            </m:m>
                          </m:e>
                        </m:d>
                        <m:d>
                          <m:dPr>
                            <m:begChr m:val="["/>
                            <m:endChr m:val="]"/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3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i="1" smtClean="0">
                                    <a:latin typeface="Cambria Math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b="0" i="1" smtClean="0">
                                      <a:latin typeface="Cambria Math"/>
                                    </a:rPr>
                                    <m:t>𝑉</m:t>
                                  </m:r>
                                  <m:r>
                                    <a:rPr lang="en-US" b="0" i="1" baseline="-25000" smtClean="0">
                                      <a:latin typeface="Cambria Math"/>
                                    </a:rPr>
                                    <m:t>11</m:t>
                                  </m:r>
                                </m:e>
                                <m:e>
                                  <m:r>
                                    <a:rPr lang="en-US" i="1" smtClean="0">
                                      <a:latin typeface="Cambria Math"/>
                                    </a:rPr>
                                    <m:t>⋯</m:t>
                                  </m:r>
                                </m:e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latin typeface="Cambria Math"/>
                                    </a:rPr>
                                    <m:t>𝑉</m:t>
                                  </m:r>
                                  <m:r>
                                    <a:rPr lang="en-US" b="0" i="1" baseline="-25000" smtClean="0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en-US" b="0" i="1" baseline="-25000" smtClean="0">
                                      <a:latin typeface="Cambria Math"/>
                                    </a:rPr>
                                    <m:t>𝑛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US" i="1" smtClean="0">
                                      <a:latin typeface="Cambria Math"/>
                                    </a:rPr>
                                    <m:t>⋮</m:t>
                                  </m:r>
                                </m:e>
                                <m:e>
                                  <m:r>
                                    <a:rPr lang="en-US" i="1" smtClean="0">
                                      <a:latin typeface="Cambria Math"/>
                                    </a:rPr>
                                    <m:t>⋱</m:t>
                                  </m:r>
                                </m:e>
                                <m:e>
                                  <m:r>
                                    <a:rPr lang="en-US" i="1" smtClean="0">
                                      <a:latin typeface="Cambria Math"/>
                                    </a:rPr>
                                    <m:t>⋮</m:t>
                                  </m:r>
                                </m:e>
                              </m:mr>
                              <m:m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latin typeface="Cambria Math"/>
                                    </a:rPr>
                                    <m:t>𝑉</m:t>
                                  </m:r>
                                  <m:r>
                                    <a:rPr lang="en-US" b="0" i="1" baseline="-25000" smtClean="0">
                                      <a:latin typeface="Cambria Math"/>
                                    </a:rPr>
                                    <m:t>𝑛</m:t>
                                  </m:r>
                                  <m:r>
                                    <a:rPr lang="en-US" i="1" baseline="-25000">
                                      <a:latin typeface="Cambria Math"/>
                                    </a:rPr>
                                    <m:t>1</m:t>
                                  </m:r>
                                </m:e>
                                <m:e>
                                  <m:r>
                                    <a:rPr lang="en-US" i="1" smtClean="0">
                                      <a:latin typeface="Cambria Math"/>
                                    </a:rPr>
                                    <m:t>⋯</m:t>
                                  </m:r>
                                </m:e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latin typeface="Cambria Math"/>
                                    </a:rPr>
                                    <m:t>𝑉</m:t>
                                  </m:r>
                                  <m:r>
                                    <a:rPr lang="en-US" b="0" i="1" baseline="-25000" smtClean="0">
                                      <a:latin typeface="Cambria Math"/>
                                    </a:rPr>
                                    <m:t>𝑛𝑛</m:t>
                                  </m:r>
                                </m:e>
                              </m:mr>
                            </m:m>
                          </m:e>
                        </m:d>
                      </m:oMath>
                    </a14:m>
                    <a:endParaRPr lang="en-US" dirty="0">
                      <a:latin typeface="Vrinda" panose="020B0502040204020203" pitchFamily="34" charset="0"/>
                      <a:cs typeface="Vrinda" panose="020B0502040204020203" pitchFamily="34" charset="0"/>
                    </a:endParaRPr>
                  </a:p>
                </p:txBody>
              </p:sp>
            </mc:Choice>
            <mc:Fallback xmlns="">
              <p:sp>
                <p:nvSpPr>
                  <p:cNvPr id="5" name="TextBox 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127708" y="1874659"/>
                    <a:ext cx="6449907" cy="824969"/>
                  </a:xfrm>
                  <a:prstGeom prst="rect">
                    <a:avLst/>
                  </a:prstGeom>
                  <a:blipFill rotWithShape="1"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6" name="TextBox 5"/>
              <p:cNvSpPr txBox="1"/>
              <p:nvPr/>
            </p:nvSpPr>
            <p:spPr>
              <a:xfrm>
                <a:off x="7308304" y="1835532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>
                    <a:latin typeface="Vrinda" panose="020B0502040204020203" pitchFamily="34" charset="0"/>
                    <a:cs typeface="Vrinda" panose="020B0502040204020203" pitchFamily="34" charset="0"/>
                  </a:rPr>
                  <a:t>T</a:t>
                </a:r>
                <a:endParaRPr lang="en-US" i="1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p:grpSp>
        <p:sp>
          <p:nvSpPr>
            <p:cNvPr id="3" name="TextBox 2"/>
            <p:cNvSpPr txBox="1"/>
            <p:nvPr/>
          </p:nvSpPr>
          <p:spPr>
            <a:xfrm>
              <a:off x="107504" y="6032321"/>
              <a:ext cx="763221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Vrinda" panose="020B0502040204020203" pitchFamily="34" charset="0"/>
                  <a:cs typeface="Vrinda" panose="020B0502040204020203" pitchFamily="34" charset="0"/>
                </a:rPr>
                <a:t>William </a:t>
              </a:r>
              <a:r>
                <a:rPr lang="en-US" sz="1200" dirty="0">
                  <a:latin typeface="Vrinda" panose="020B0502040204020203" pitchFamily="34" charset="0"/>
                  <a:cs typeface="Vrinda" panose="020B0502040204020203" pitchFamily="34" charset="0"/>
                </a:rPr>
                <a:t>H. </a:t>
              </a:r>
              <a:r>
                <a:rPr lang="en-US" sz="1200" dirty="0" smtClean="0">
                  <a:latin typeface="Vrinda" panose="020B0502040204020203" pitchFamily="34" charset="0"/>
                  <a:cs typeface="Vrinda" panose="020B0502040204020203" pitchFamily="34" charset="0"/>
                </a:rPr>
                <a:t>Press,  Numerical </a:t>
              </a:r>
              <a:r>
                <a:rPr lang="en-US" sz="1200" dirty="0">
                  <a:latin typeface="Vrinda" panose="020B0502040204020203" pitchFamily="34" charset="0"/>
                  <a:cs typeface="Vrinda" panose="020B0502040204020203" pitchFamily="34" charset="0"/>
                </a:rPr>
                <a:t>recipes; The art of scientific </a:t>
              </a:r>
              <a:r>
                <a:rPr lang="en-US" sz="1200" dirty="0" smtClean="0">
                  <a:latin typeface="Vrinda" panose="020B0502040204020203" pitchFamily="34" charset="0"/>
                  <a:cs typeface="Vrinda" panose="020B0502040204020203" pitchFamily="34" charset="0"/>
                </a:rPr>
                <a:t>computing  (2007)  Cambridge </a:t>
              </a:r>
              <a:r>
                <a:rPr lang="en-US" sz="1200" dirty="0">
                  <a:latin typeface="Vrinda" panose="020B0502040204020203" pitchFamily="34" charset="0"/>
                  <a:cs typeface="Vrinda" panose="020B0502040204020203" pitchFamily="34" charset="0"/>
                </a:rPr>
                <a:t>university press</a:t>
              </a: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395536" y="4139788"/>
            <a:ext cx="7462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where the columns of </a:t>
            </a:r>
            <a:r>
              <a:rPr lang="en-US" i="1" dirty="0" smtClean="0">
                <a:latin typeface="Vrinda" panose="020B0502040204020203" pitchFamily="34" charset="0"/>
                <a:cs typeface="Vrinda" panose="020B0502040204020203" pitchFamily="34" charset="0"/>
              </a:rPr>
              <a:t>U</a:t>
            </a: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 and </a:t>
            </a:r>
            <a:r>
              <a:rPr lang="en-US" i="1" dirty="0" smtClean="0">
                <a:latin typeface="Vrinda" panose="020B0502040204020203" pitchFamily="34" charset="0"/>
                <a:cs typeface="Vrinda" panose="020B0502040204020203" pitchFamily="34" charset="0"/>
              </a:rPr>
              <a:t>V</a:t>
            </a: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 are the eigenvectors of RR</a:t>
            </a:r>
            <a:r>
              <a:rPr lang="en-US" baseline="30000" dirty="0" smtClean="0">
                <a:latin typeface="Vrinda" panose="020B0502040204020203" pitchFamily="34" charset="0"/>
                <a:cs typeface="Vrinda" panose="020B0502040204020203" pitchFamily="34" charset="0"/>
              </a:rPr>
              <a:t>T</a:t>
            </a: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 and R</a:t>
            </a:r>
            <a:r>
              <a:rPr lang="en-US" baseline="30000" dirty="0" smtClean="0">
                <a:latin typeface="Vrinda" panose="020B0502040204020203" pitchFamily="34" charset="0"/>
                <a:cs typeface="Vrinda" panose="020B0502040204020203" pitchFamily="34" charset="0"/>
              </a:rPr>
              <a:t>T</a:t>
            </a: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R</a:t>
            </a:r>
            <a:endParaRPr lang="en-US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4A8FA1C9-E767-4519-981D-5EB32AD8F4B0}" type="datetime1">
              <a:rPr lang="en-US" smtClean="0">
                <a:latin typeface="Vrinda" panose="020B0502040204020203" pitchFamily="34" charset="0"/>
                <a:cs typeface="Vrinda" panose="020B0502040204020203" pitchFamily="34" charset="0"/>
              </a:rPr>
              <a:t>11/12/2018</a:t>
            </a:fld>
            <a:endParaRPr lang="de-DE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3995936" y="5288710"/>
            <a:ext cx="3672408" cy="948602"/>
            <a:chOff x="3995936" y="5288710"/>
            <a:chExt cx="3672408" cy="948602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3995936" y="5288999"/>
              <a:ext cx="0" cy="839707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6444208" y="6005576"/>
              <a:ext cx="1224136" cy="11215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4499992" y="6011183"/>
              <a:ext cx="1512168" cy="21997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5940152" y="5288710"/>
              <a:ext cx="0" cy="839707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Oval 26"/>
            <p:cNvSpPr/>
            <p:nvPr/>
          </p:nvSpPr>
          <p:spPr>
            <a:xfrm>
              <a:off x="5724128" y="5812655"/>
              <a:ext cx="576064" cy="424657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Vrinda" panose="020B0502040204020203" pitchFamily="34" charset="0"/>
                <a:cs typeface="Vrinda" panose="020B0502040204020203" pitchFamily="34" charset="0"/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7191870" y="4564652"/>
            <a:ext cx="1973617" cy="369332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txBody>
          <a:bodyPr wrap="none">
            <a:spAutoFit/>
          </a:bodyPr>
          <a:lstStyle/>
          <a:p>
            <a:r>
              <a:rPr lang="en-US" dirty="0">
                <a:latin typeface="Vrinda" panose="020B0502040204020203" pitchFamily="34" charset="0"/>
                <a:cs typeface="Vrinda" panose="020B0502040204020203" pitchFamily="34" charset="0"/>
              </a:rPr>
              <a:t> </a:t>
            </a: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Pseudo-inverse </a:t>
            </a:r>
            <a:endParaRPr lang="en-US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/>
              <p:cNvSpPr txBox="1"/>
              <p:nvPr/>
            </p:nvSpPr>
            <p:spPr>
              <a:xfrm>
                <a:off x="193030" y="1132550"/>
                <a:ext cx="2894317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1" i="1" dirty="0" smtClean="0">
                              <a:latin typeface="Cambria Math"/>
                            </a:rPr>
                            <m:t>[</m:t>
                          </m:r>
                          <m:r>
                            <a:rPr lang="en-US" sz="2000" b="1" i="0" dirty="0" smtClean="0">
                              <a:latin typeface="Cambria Math"/>
                            </a:rPr>
                            <m:t>𝐘</m:t>
                          </m:r>
                          <m:r>
                            <a:rPr lang="en-US" sz="2000" b="1" i="1" dirty="0" smtClean="0">
                              <a:latin typeface="Cambria Math"/>
                            </a:rPr>
                            <m:t>]</m:t>
                          </m:r>
                        </m:e>
                        <m:sub>
                          <m:r>
                            <a:rPr lang="en-US" sz="2000" b="1" i="1" dirty="0" smtClean="0">
                              <a:latin typeface="Cambria Math"/>
                            </a:rPr>
                            <m:t>𝒎</m:t>
                          </m:r>
                          <m:r>
                            <a:rPr lang="en-US" sz="2000" b="1" i="1" dirty="0" smtClean="0">
                              <a:latin typeface="Cambria Math"/>
                              <a:ea typeface="Cambria Math"/>
                            </a:rPr>
                            <m:t>×</m:t>
                          </m:r>
                          <m:r>
                            <a:rPr lang="en-US" sz="2000" b="1" i="1" dirty="0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</m:sub>
                      </m:sSub>
                      <m:r>
                        <a:rPr lang="en-US" sz="2000" b="1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0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/>
                            </a:rPr>
                            <m:t>[</m:t>
                          </m:r>
                          <m:r>
                            <a:rPr lang="en-US" sz="2000" b="1" i="0" smtClean="0">
                              <a:latin typeface="Cambria Math"/>
                            </a:rPr>
                            <m:t>𝐑</m:t>
                          </m:r>
                          <m:r>
                            <a:rPr lang="en-US" sz="2000" b="1" i="1" smtClean="0">
                              <a:latin typeface="Cambria Math"/>
                            </a:rPr>
                            <m:t>]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/>
                            </a:rPr>
                            <m:t>𝒎</m:t>
                          </m:r>
                          <m:r>
                            <a:rPr lang="en-US" sz="2000" b="1" i="1" smtClean="0">
                              <a:latin typeface="Cambria Math"/>
                              <a:ea typeface="Cambria Math"/>
                            </a:rPr>
                            <m:t>×</m:t>
                          </m:r>
                          <m:r>
                            <a:rPr lang="en-US" sz="2000" b="1" i="1" smtClean="0">
                              <a:latin typeface="Cambria Math"/>
                              <a:ea typeface="Cambria Math"/>
                            </a:rPr>
                            <m:t>𝒏</m:t>
                          </m:r>
                        </m:sub>
                      </m:sSub>
                      <m:sSub>
                        <m:sSubPr>
                          <m:ctrlPr>
                            <a:rPr lang="az-Cyrl-AZ" sz="20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/>
                            </a:rPr>
                            <m:t>[</m:t>
                          </m:r>
                          <m:r>
                            <a:rPr lang="az-Cyrl-AZ" sz="2000" b="1" i="1">
                              <a:latin typeface="Cambria Math"/>
                            </a:rPr>
                            <m:t>Ѳ</m:t>
                          </m:r>
                          <m:r>
                            <a:rPr lang="en-US" sz="2000" b="1" i="1" smtClean="0">
                              <a:latin typeface="Cambria Math"/>
                            </a:rPr>
                            <m:t>]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/>
                            </a:rPr>
                            <m:t>𝒏</m:t>
                          </m:r>
                          <m:r>
                            <a:rPr lang="en-US" sz="2000" b="1" i="1" smtClean="0">
                              <a:latin typeface="Cambria Math"/>
                              <a:ea typeface="Cambria Math"/>
                            </a:rPr>
                            <m:t>×</m:t>
                          </m:r>
                          <m:r>
                            <a:rPr lang="en-US" sz="2000" b="1" i="1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</m:sub>
                      </m:sSub>
                      <m:r>
                        <m:rPr>
                          <m:nor/>
                        </m:rPr>
                        <a:rPr lang="en-US" sz="2000" b="1" dirty="0">
                          <a:latin typeface="Vrinda" panose="020B0502040204020203" pitchFamily="34" charset="0"/>
                          <a:cs typeface="Vrinda" panose="020B0502040204020203" pitchFamily="34" charset="0"/>
                        </a:rPr>
                        <m:t> </m:t>
                      </m:r>
                    </m:oMath>
                  </m:oMathPara>
                </a14:m>
                <a:endParaRPr lang="en-US" sz="2000" b="1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030" y="1132550"/>
                <a:ext cx="2894317" cy="400110"/>
              </a:xfrm>
              <a:prstGeom prst="rect">
                <a:avLst/>
              </a:prstGeom>
              <a:blipFill rotWithShape="1">
                <a:blip r:embed="rId9"/>
                <a:stretch>
                  <a:fillRect b="-1230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170680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DE732924-B5CA-4178-BD43-E430A87726BD}" type="datetime1">
              <a:rPr lang="en-US" smtClean="0">
                <a:latin typeface="Vrinda" panose="020B0502040204020203" pitchFamily="34" charset="0"/>
                <a:cs typeface="Vrinda" panose="020B0502040204020203" pitchFamily="34" charset="0"/>
              </a:rPr>
              <a:t>11/12/2018</a:t>
            </a:fld>
            <a:endParaRPr lang="de-DE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081" y="980728"/>
            <a:ext cx="595407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b="1" u="sng" dirty="0" smtClean="0">
                <a:latin typeface="Vrinda" panose="020B0502040204020203" pitchFamily="34" charset="0"/>
                <a:cs typeface="Vrinda" panose="020B0502040204020203" pitchFamily="34" charset="0"/>
              </a:rPr>
              <a:t>Features </a:t>
            </a:r>
            <a:r>
              <a:rPr lang="en-US" b="1" u="sng" dirty="0">
                <a:latin typeface="Vrinda" panose="020B0502040204020203" pitchFamily="34" charset="0"/>
                <a:cs typeface="Vrinda" panose="020B0502040204020203" pitchFamily="34" charset="0"/>
              </a:rPr>
              <a:t>of </a:t>
            </a:r>
            <a:r>
              <a:rPr lang="en-US" b="1" u="sng" dirty="0" smtClean="0">
                <a:latin typeface="Vrinda" panose="020B0502040204020203" pitchFamily="34" charset="0"/>
                <a:cs typeface="Vrinda" panose="020B0502040204020203" pitchFamily="34" charset="0"/>
              </a:rPr>
              <a:t>SVD</a:t>
            </a:r>
            <a:endParaRPr lang="en-US" dirty="0" smtClean="0">
              <a:latin typeface="Vrinda" panose="020B0502040204020203" pitchFamily="34" charset="0"/>
              <a:cs typeface="Vrinda" panose="020B0502040204020203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U</a:t>
            </a: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 and </a:t>
            </a:r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V</a:t>
            </a: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 matrices form the BPM and corrector spaces. 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SVD </a:t>
            </a: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can decompose and invert (or pseudo-invert) “any” </a:t>
            </a: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matrix</a:t>
            </a:r>
            <a:endParaRPr lang="en-US" dirty="0" smtClean="0">
              <a:latin typeface="Vrinda" panose="020B0502040204020203" pitchFamily="34" charset="0"/>
              <a:cs typeface="Vrinda" panose="020B0502040204020203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A </a:t>
            </a: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robust </a:t>
            </a: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algorithm </a:t>
            </a: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for global </a:t>
            </a: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orbit correction </a:t>
            </a:r>
            <a:endParaRPr lang="en-US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8311" y="3717032"/>
            <a:ext cx="589384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b="1" u="sng" dirty="0" smtClean="0">
                <a:latin typeface="Vrinda" panose="020B0502040204020203" pitchFamily="34" charset="0"/>
                <a:cs typeface="Vrinda" panose="020B0502040204020203" pitchFamily="34" charset="0"/>
              </a:rPr>
              <a:t>Benefits </a:t>
            </a:r>
            <a:r>
              <a:rPr lang="en-US" b="1" u="sng" dirty="0" smtClean="0">
                <a:latin typeface="Vrinda" panose="020B0502040204020203" pitchFamily="34" charset="0"/>
                <a:cs typeface="Vrinda" panose="020B0502040204020203" pitchFamily="34" charset="0"/>
              </a:rPr>
              <a:t>of SVD over harmonic </a:t>
            </a:r>
            <a:r>
              <a:rPr lang="en-US" b="1" u="sng" dirty="0" smtClean="0">
                <a:latin typeface="Vrinda" panose="020B0502040204020203" pitchFamily="34" charset="0"/>
                <a:cs typeface="Vrinda" panose="020B0502040204020203" pitchFamily="34" charset="0"/>
              </a:rPr>
              <a:t>analysis</a:t>
            </a:r>
            <a:endParaRPr lang="en-US" dirty="0" smtClean="0">
              <a:latin typeface="Vrinda" panose="020B0502040204020203" pitchFamily="34" charset="0"/>
              <a:cs typeface="Vrinda" panose="020B0502040204020203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One needs not to select the modes to be corrected before correction:  decompose in </a:t>
            </a: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all possible modes</a:t>
            </a:r>
            <a:endParaRPr lang="en-US" dirty="0">
              <a:latin typeface="Vrinda" panose="020B0502040204020203" pitchFamily="34" charset="0"/>
              <a:cs typeface="Vrinda" panose="020B0502040204020203" pitchFamily="34" charset="0"/>
            </a:endParaRP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“simple” matrix inversion 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Mode-by-mode correction </a:t>
            </a: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is still </a:t>
            </a: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possible </a:t>
            </a: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through </a:t>
            </a: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selecting certain </a:t>
            </a: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eigenvalues </a:t>
            </a:r>
            <a:endParaRPr lang="en-US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pic>
        <p:nvPicPr>
          <p:cNvPr id="11" name="Picture 2" descr="D:\PhD work\2018\SVDMODES21.ep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980728"/>
            <a:ext cx="2902525" cy="4837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876256" y="5818269"/>
            <a:ext cx="19688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Columns of U:Black</a:t>
            </a:r>
          </a:p>
          <a:p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Columns of V: Red</a:t>
            </a:r>
            <a:endParaRPr lang="en-US" sz="1600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/>
              <p:cNvSpPr/>
              <p:nvPr/>
            </p:nvSpPr>
            <p:spPr>
              <a:xfrm>
                <a:off x="6712692" y="224491"/>
                <a:ext cx="2132373" cy="4682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0" smtClean="0">
                          <a:latin typeface="Cambria Math"/>
                          <a:cs typeface="Times New Roman" panose="02020603050405020304" pitchFamily="18" charset="0"/>
                        </a:rPr>
                        <m:t>𝐑</m:t>
                      </m:r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400" b="1" i="0" smtClean="0">
                          <a:latin typeface="Cambria Math"/>
                          <a:cs typeface="Times New Roman" panose="02020603050405020304" pitchFamily="18" charset="0"/>
                        </a:rPr>
                        <m:t>𝐔𝐒</m:t>
                      </m:r>
                      <m:sSup>
                        <m:sSupPr>
                          <m:ctrlPr>
                            <a:rPr lang="en-US" sz="2400" b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400" b="1" i="0" smtClean="0">
                              <a:latin typeface="Cambria Math"/>
                              <a:cs typeface="Times New Roman" panose="02020603050405020304" pitchFamily="18" charset="0"/>
                            </a:rPr>
                            <m:t>𝐕</m:t>
                          </m:r>
                        </m:e>
                        <m:sup>
                          <m:r>
                            <a:rPr lang="en-US" sz="2400" b="1" i="0" smtClean="0">
                              <a:latin typeface="Cambria Math"/>
                              <a:cs typeface="Times New Roman" panose="02020603050405020304" pitchFamily="18" charset="0"/>
                            </a:rPr>
                            <m:t>𝐓</m:t>
                          </m:r>
                        </m:sup>
                      </m:sSup>
                    </m:oMath>
                  </m:oMathPara>
                </a14:m>
                <a:endParaRPr lang="en-US" sz="24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2692" y="224491"/>
                <a:ext cx="2132373" cy="46820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itel 1"/>
          <p:cNvSpPr txBox="1">
            <a:spLocks/>
          </p:cNvSpPr>
          <p:nvPr/>
        </p:nvSpPr>
        <p:spPr>
          <a:xfrm>
            <a:off x="-23375" y="188640"/>
            <a:ext cx="8229600" cy="576064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Vrinda" panose="020B0502040204020203" pitchFamily="34" charset="0"/>
                <a:ea typeface="+mj-ea"/>
                <a:cs typeface="Vrinda" panose="020B0502040204020203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b="1" smtClean="0"/>
              <a:t>Singular Value </a:t>
            </a:r>
            <a:r>
              <a:rPr lang="en-US" b="1" smtClean="0"/>
              <a:t>Decomposition</a:t>
            </a:r>
            <a:r>
              <a:rPr lang="de-DE" b="1" smtClean="0"/>
              <a:t> (SVD)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1055297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BE04CA2C-7D39-4B8E-BD82-7803698D14E4}" type="datetime1">
              <a:rPr lang="en-US" smtClean="0"/>
              <a:t>11/12/2018</a:t>
            </a:fld>
            <a:endParaRPr lang="de-DE" dirty="0"/>
          </a:p>
        </p:txBody>
      </p:sp>
      <p:sp>
        <p:nvSpPr>
          <p:cNvPr id="55" name="TextBox 54"/>
          <p:cNvSpPr txBox="1"/>
          <p:nvPr/>
        </p:nvSpPr>
        <p:spPr>
          <a:xfrm>
            <a:off x="35496" y="908720"/>
            <a:ext cx="60486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b="1" u="sng" dirty="0" smtClean="0">
                <a:latin typeface="Vrinda" panose="020B0502040204020203" pitchFamily="34" charset="0"/>
                <a:cs typeface="Vrinda" panose="020B0502040204020203" pitchFamily="34" charset="0"/>
              </a:rPr>
              <a:t>U</a:t>
            </a:r>
            <a:r>
              <a:rPr lang="en-US" u="sng" dirty="0" smtClean="0">
                <a:latin typeface="Vrinda" panose="020B0502040204020203" pitchFamily="34" charset="0"/>
                <a:cs typeface="Vrinda" panose="020B0502040204020203" pitchFamily="34" charset="0"/>
              </a:rPr>
              <a:t> </a:t>
            </a:r>
            <a:r>
              <a:rPr lang="en-US" u="sng" dirty="0">
                <a:latin typeface="Vrinda" panose="020B0502040204020203" pitchFamily="34" charset="0"/>
                <a:cs typeface="Vrinda" panose="020B0502040204020203" pitchFamily="34" charset="0"/>
              </a:rPr>
              <a:t>and </a:t>
            </a:r>
            <a:r>
              <a:rPr lang="en-US" b="1" u="sng" dirty="0">
                <a:latin typeface="Vrinda" panose="020B0502040204020203" pitchFamily="34" charset="0"/>
                <a:cs typeface="Vrinda" panose="020B0502040204020203" pitchFamily="34" charset="0"/>
              </a:rPr>
              <a:t>V</a:t>
            </a:r>
            <a:r>
              <a:rPr lang="en-US" u="sng" dirty="0">
                <a:latin typeface="Vrinda" panose="020B0502040204020203" pitchFamily="34" charset="0"/>
                <a:cs typeface="Vrinda" panose="020B0502040204020203" pitchFamily="34" charset="0"/>
              </a:rPr>
              <a:t> </a:t>
            </a:r>
            <a:r>
              <a:rPr lang="en-US" u="sng" dirty="0" smtClean="0">
                <a:latin typeface="Vrinda" panose="020B0502040204020203" pitchFamily="34" charset="0"/>
                <a:cs typeface="Vrinda" panose="020B0502040204020203" pitchFamily="34" charset="0"/>
              </a:rPr>
              <a:t>are interconnected </a:t>
            </a:r>
            <a:r>
              <a:rPr lang="en-US" u="sng" dirty="0">
                <a:latin typeface="Vrinda" panose="020B0502040204020203" pitchFamily="34" charset="0"/>
                <a:cs typeface="Vrinda" panose="020B0502040204020203" pitchFamily="34" charset="0"/>
              </a:rPr>
              <a:t>through a phase relation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u="sng" dirty="0" smtClean="0">
                <a:latin typeface="Vrinda" panose="020B0502040204020203" pitchFamily="34" charset="0"/>
                <a:cs typeface="Vrinda" panose="020B0502040204020203" pitchFamily="34" charset="0"/>
              </a:rPr>
              <a:t>Over </a:t>
            </a:r>
            <a:r>
              <a:rPr lang="en-US" u="sng" dirty="0">
                <a:latin typeface="Vrinda" panose="020B0502040204020203" pitchFamily="34" charset="0"/>
                <a:cs typeface="Vrinda" panose="020B0502040204020203" pitchFamily="34" charset="0"/>
              </a:rPr>
              <a:t>the ramp, updating of all three matrices </a:t>
            </a:r>
            <a:r>
              <a:rPr lang="en-US" u="sng" dirty="0" smtClean="0">
                <a:latin typeface="Vrinda" panose="020B0502040204020203" pitchFamily="34" charset="0"/>
                <a:cs typeface="Vrinda" panose="020B0502040204020203" pitchFamily="34" charset="0"/>
              </a:rPr>
              <a:t>required</a:t>
            </a:r>
            <a:endParaRPr lang="en-US" u="sng" dirty="0">
              <a:latin typeface="Vrinda" panose="020B0502040204020203" pitchFamily="34" charset="0"/>
              <a:cs typeface="Vrinda" panose="020B0502040204020203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u="sng" dirty="0" smtClean="0">
                <a:latin typeface="Vrinda" panose="020B0502040204020203" pitchFamily="34" charset="0"/>
                <a:cs typeface="Vrinda" panose="020B0502040204020203" pitchFamily="34" charset="0"/>
              </a:rPr>
              <a:t>U</a:t>
            </a:r>
            <a:r>
              <a:rPr lang="en-US" u="sng" dirty="0" smtClean="0">
                <a:latin typeface="Vrinda" panose="020B0502040204020203" pitchFamily="34" charset="0"/>
                <a:cs typeface="Vrinda" panose="020B0502040204020203" pitchFamily="34" charset="0"/>
              </a:rPr>
              <a:t>ncertainty modeling is required </a:t>
            </a:r>
            <a:r>
              <a:rPr lang="en-US" u="sng" dirty="0" smtClean="0">
                <a:latin typeface="Vrinda" panose="020B0502040204020203" pitchFamily="34" charset="0"/>
                <a:cs typeface="Vrinda" panose="020B0502040204020203" pitchFamily="34" charset="0"/>
              </a:rPr>
              <a:t>in all three </a:t>
            </a:r>
            <a:r>
              <a:rPr lang="en-US" u="sng" dirty="0" smtClean="0">
                <a:latin typeface="Vrinda" panose="020B0502040204020203" pitchFamily="34" charset="0"/>
                <a:cs typeface="Vrinda" panose="020B0502040204020203" pitchFamily="34" charset="0"/>
              </a:rPr>
              <a:t>matrices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>
                <a:latin typeface="Vrinda" panose="020B0502040204020203" pitchFamily="34" charset="0"/>
                <a:cs typeface="Vrinda" panose="020B0502040204020203" pitchFamily="34" charset="0"/>
              </a:rPr>
              <a:t>Time complexity of the order of </a:t>
            </a:r>
            <a:r>
              <a:rPr lang="en-US" i="1" dirty="0">
                <a:latin typeface="Vrinda" panose="020B0502040204020203" pitchFamily="34" charset="0"/>
                <a:cs typeface="Vrinda" panose="020B0502040204020203" pitchFamily="34" charset="0"/>
              </a:rPr>
              <a:t>n</a:t>
            </a:r>
            <a:r>
              <a:rPr lang="en-US" i="1" baseline="30000" dirty="0">
                <a:latin typeface="Vrinda" panose="020B0502040204020203" pitchFamily="34" charset="0"/>
                <a:cs typeface="Vrinda" panose="020B0502040204020203" pitchFamily="34" charset="0"/>
              </a:rPr>
              <a:t>3</a:t>
            </a:r>
            <a:r>
              <a:rPr lang="en-US" baseline="30000" dirty="0">
                <a:latin typeface="Vrinda" panose="020B0502040204020203" pitchFamily="34" charset="0"/>
                <a:cs typeface="Vrinda" panose="020B0502040204020203" pitchFamily="34" charset="0"/>
              </a:rPr>
              <a:t> </a:t>
            </a:r>
            <a:r>
              <a:rPr lang="en-US" dirty="0">
                <a:latin typeface="Vrinda" panose="020B0502040204020203" pitchFamily="34" charset="0"/>
                <a:cs typeface="Vrinda" panose="020B0502040204020203" pitchFamily="34" charset="0"/>
              </a:rPr>
              <a:t>, </a:t>
            </a:r>
            <a:r>
              <a:rPr lang="en-US" i="1" dirty="0">
                <a:latin typeface="Vrinda" panose="020B0502040204020203" pitchFamily="34" charset="0"/>
                <a:cs typeface="Vrinda" panose="020B0502040204020203" pitchFamily="34" charset="0"/>
              </a:rPr>
              <a:t>n </a:t>
            </a:r>
            <a:r>
              <a:rPr lang="en-US" dirty="0">
                <a:latin typeface="Vrinda" panose="020B0502040204020203" pitchFamily="34" charset="0"/>
                <a:cs typeface="Vrinda" panose="020B0502040204020203" pitchFamily="34" charset="0"/>
              </a:rPr>
              <a:t>being dimension of matrix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u="sng" dirty="0">
                <a:latin typeface="Vrinda" panose="020B0502040204020203" pitchFamily="34" charset="0"/>
                <a:cs typeface="Vrinda" panose="020B0502040204020203" pitchFamily="34" charset="0"/>
              </a:rPr>
              <a:t>Loss of physical meaning of </a:t>
            </a:r>
            <a:r>
              <a:rPr lang="en-US" u="sng" dirty="0" smtClean="0">
                <a:latin typeface="Vrinda" panose="020B0502040204020203" pitchFamily="34" charset="0"/>
                <a:cs typeface="Vrinda" panose="020B0502040204020203" pitchFamily="34" charset="0"/>
              </a:rPr>
              <a:t>modes (interpolation)</a:t>
            </a:r>
            <a:endParaRPr lang="en-US" u="sng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sp>
        <p:nvSpPr>
          <p:cNvPr id="13" name="Titel 1"/>
          <p:cNvSpPr>
            <a:spLocks noGrp="1"/>
          </p:cNvSpPr>
          <p:nvPr>
            <p:ph type="title"/>
          </p:nvPr>
        </p:nvSpPr>
        <p:spPr>
          <a:xfrm>
            <a:off x="35496" y="188640"/>
            <a:ext cx="8229600" cy="648072"/>
          </a:xfrm>
        </p:spPr>
        <p:txBody>
          <a:bodyPr/>
          <a:lstStyle/>
          <a:p>
            <a:r>
              <a:rPr lang="en-US" b="1" dirty="0" smtClean="0"/>
              <a:t>Weaknesses </a:t>
            </a:r>
            <a:r>
              <a:rPr lang="en-US" b="1" dirty="0" smtClean="0"/>
              <a:t>of SVD</a:t>
            </a:r>
            <a:endParaRPr lang="en-US" b="1" dirty="0"/>
          </a:p>
        </p:txBody>
      </p:sp>
      <p:pic>
        <p:nvPicPr>
          <p:cNvPr id="14" name="Picture 2" descr="D:\PhD work\2018\SVDMODES21.ep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980728"/>
            <a:ext cx="2902525" cy="4837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6876256" y="5818269"/>
            <a:ext cx="18854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Columns of U:Black</a:t>
            </a:r>
          </a:p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Columns of V: Red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496" y="3573016"/>
            <a:ext cx="5688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Fourier coefficients of harmonic analysis have been proposed for uncertainty modeling</a:t>
            </a:r>
            <a:endParaRPr lang="en-US" dirty="0" smtClean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3491880" y="4293096"/>
            <a:ext cx="2448272" cy="1850142"/>
            <a:chOff x="2929718" y="4177729"/>
            <a:chExt cx="3154450" cy="2225315"/>
          </a:xfrm>
        </p:grpSpPr>
        <p:pic>
          <p:nvPicPr>
            <p:cNvPr id="20" name="Picture 3" descr="D:\PhD work\2018\singular-values.eps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9718" y="4177729"/>
              <a:ext cx="3154450" cy="22253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TextBox 20"/>
            <p:cNvSpPr txBox="1"/>
            <p:nvPr/>
          </p:nvSpPr>
          <p:spPr>
            <a:xfrm>
              <a:off x="4355976" y="4680009"/>
              <a:ext cx="112242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>
                  <a:latin typeface="Vrinda" panose="020B0502040204020203" pitchFamily="34" charset="0"/>
                  <a:cs typeface="Vrinda" panose="020B0502040204020203" pitchFamily="34" charset="0"/>
                </a:rPr>
                <a:t>Q</a:t>
              </a:r>
              <a:r>
                <a:rPr lang="en-US" sz="1600" baseline="-25000" dirty="0" err="1" smtClean="0">
                  <a:latin typeface="Vrinda" panose="020B0502040204020203" pitchFamily="34" charset="0"/>
                  <a:cs typeface="Vrinda" panose="020B0502040204020203" pitchFamily="34" charset="0"/>
                </a:rPr>
                <a:t>y</a:t>
              </a:r>
              <a:r>
                <a:rPr lang="en-US" sz="1600" baseline="-25000" dirty="0" smtClean="0">
                  <a:latin typeface="Vrinda" panose="020B0502040204020203" pitchFamily="34" charset="0"/>
                  <a:cs typeface="Vrinda" panose="020B0502040204020203" pitchFamily="34" charset="0"/>
                </a:rPr>
                <a:t> </a:t>
              </a:r>
              <a:r>
                <a:rPr lang="en-US" sz="1600" dirty="0" smtClean="0">
                  <a:latin typeface="Vrinda" panose="020B0502040204020203" pitchFamily="34" charset="0"/>
                  <a:cs typeface="Vrinda" panose="020B0502040204020203" pitchFamily="34" charset="0"/>
                </a:rPr>
                <a:t>= 3.28</a:t>
              </a:r>
              <a:endParaRPr lang="en-US" sz="1600" dirty="0">
                <a:latin typeface="Vrinda" panose="020B0502040204020203" pitchFamily="34" charset="0"/>
                <a:cs typeface="Vrinda" panose="020B0502040204020203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635896" y="4214348"/>
              <a:ext cx="50526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Vrinda" panose="020B0502040204020203" pitchFamily="34" charset="0"/>
                  <a:cs typeface="Vrinda" panose="020B0502040204020203" pitchFamily="34" charset="0"/>
                </a:rPr>
                <a:t>k=3</a:t>
              </a:r>
              <a:endParaRPr lang="en-US" sz="1600" dirty="0">
                <a:latin typeface="Vrinda" panose="020B0502040204020203" pitchFamily="34" charset="0"/>
                <a:cs typeface="Vrinda" panose="020B0502040204020203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867524" y="5157728"/>
              <a:ext cx="50526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Vrinda" panose="020B0502040204020203" pitchFamily="34" charset="0"/>
                  <a:cs typeface="Vrinda" panose="020B0502040204020203" pitchFamily="34" charset="0"/>
                </a:rPr>
                <a:t>k=4</a:t>
              </a:r>
              <a:endParaRPr lang="en-US" sz="1600" dirty="0">
                <a:latin typeface="Vrinda" panose="020B0502040204020203" pitchFamily="34" charset="0"/>
                <a:cs typeface="Vrinda" panose="020B0502040204020203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369425" y="5466710"/>
              <a:ext cx="50526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Vrinda" panose="020B0502040204020203" pitchFamily="34" charset="0"/>
                  <a:cs typeface="Vrinda" panose="020B0502040204020203" pitchFamily="34" charset="0"/>
                </a:rPr>
                <a:t>k=5</a:t>
              </a:r>
              <a:endParaRPr lang="en-US" sz="1600" dirty="0">
                <a:latin typeface="Vrinda" panose="020B0502040204020203" pitchFamily="34" charset="0"/>
                <a:cs typeface="Vrinda" panose="020B0502040204020203" pitchFamily="34" charset="0"/>
              </a:endParaRPr>
            </a:p>
          </p:txBody>
        </p:sp>
      </p:grpSp>
      <p:pic>
        <p:nvPicPr>
          <p:cNvPr id="7171" name="Picture 3" descr="D:\conferences attended\ARIES barcelona\Fourer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94" y="4221088"/>
            <a:ext cx="3059690" cy="1974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-16406" y="6146140"/>
            <a:ext cx="68926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S. </a:t>
            </a:r>
            <a:r>
              <a:rPr lang="en-US" sz="1400" dirty="0" err="1"/>
              <a:t>Gayadeen</a:t>
            </a:r>
            <a:r>
              <a:rPr lang="en-US" sz="1400" dirty="0"/>
              <a:t>, “Synchrotron Electron Beam Control”, </a:t>
            </a:r>
            <a:r>
              <a:rPr lang="en-US" sz="1400" dirty="0" smtClean="0"/>
              <a:t>Ph.D. thesis</a:t>
            </a:r>
            <a:r>
              <a:rPr lang="en-US" sz="1400" dirty="0"/>
              <a:t>, St. Hugh’s College, University of Oxford, UK, 2014.</a:t>
            </a:r>
            <a:endParaRPr lang="en-US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Rectangle 28"/>
              <p:cNvSpPr/>
              <p:nvPr/>
            </p:nvSpPr>
            <p:spPr>
              <a:xfrm>
                <a:off x="6712692" y="224491"/>
                <a:ext cx="2132373" cy="4682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0" smtClean="0">
                          <a:latin typeface="Cambria Math"/>
                          <a:cs typeface="Times New Roman" panose="02020603050405020304" pitchFamily="18" charset="0"/>
                        </a:rPr>
                        <m:t>𝐑</m:t>
                      </m:r>
                      <m:r>
                        <a:rPr lang="en-US" sz="2400" b="0" i="1" smtClean="0"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sz="2400" b="1" i="0" smtClean="0">
                          <a:latin typeface="Cambria Math"/>
                          <a:cs typeface="Times New Roman" panose="02020603050405020304" pitchFamily="18" charset="0"/>
                        </a:rPr>
                        <m:t>𝐔𝐒</m:t>
                      </m:r>
                      <m:sSup>
                        <m:sSupPr>
                          <m:ctrlPr>
                            <a:rPr lang="en-US" sz="2400" b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400" b="1" i="0" smtClean="0">
                              <a:latin typeface="Cambria Math"/>
                              <a:cs typeface="Times New Roman" panose="02020603050405020304" pitchFamily="18" charset="0"/>
                            </a:rPr>
                            <m:t>𝐕</m:t>
                          </m:r>
                        </m:e>
                        <m:sup>
                          <m:r>
                            <a:rPr lang="en-US" sz="2400" b="1" i="0" smtClean="0">
                              <a:latin typeface="Cambria Math"/>
                              <a:cs typeface="Times New Roman" panose="02020603050405020304" pitchFamily="18" charset="0"/>
                            </a:rPr>
                            <m:t>𝐓</m:t>
                          </m:r>
                        </m:sup>
                      </m:sSup>
                    </m:oMath>
                  </m:oMathPara>
                </a14:m>
                <a:endParaRPr lang="en-US" sz="24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2692" y="224491"/>
                <a:ext cx="2132373" cy="468205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4239549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>
          <a:xfrm>
            <a:off x="12700" y="6597352"/>
            <a:ext cx="1462956" cy="3286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0CF3F12-720C-4808-913C-3781CE2281A3}" type="datetime1">
              <a:rPr lang="en-US" smtClean="0">
                <a:latin typeface="Vrinda" panose="020B0502040204020203" pitchFamily="34" charset="0"/>
                <a:cs typeface="Vrinda" panose="020B0502040204020203" pitchFamily="34" charset="0"/>
              </a:rPr>
              <a:t>11/12/2018</a:t>
            </a:fld>
            <a:endParaRPr lang="de-DE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sp>
        <p:nvSpPr>
          <p:cNvPr id="17410" name="Title 1"/>
          <p:cNvSpPr>
            <a:spLocks noGrp="1"/>
          </p:cNvSpPr>
          <p:nvPr>
            <p:ph type="title" idx="4294967295"/>
          </p:nvPr>
        </p:nvSpPr>
        <p:spPr>
          <a:xfrm>
            <a:off x="-36512" y="116632"/>
            <a:ext cx="9144000" cy="647676"/>
          </a:xfrm>
          <a:prstGeom prst="rect">
            <a:avLst/>
          </a:prstGeom>
        </p:spPr>
        <p:txBody>
          <a:bodyPr/>
          <a:lstStyle/>
          <a:p>
            <a:pPr algn="l" eaLnBrk="1" hangingPunct="1"/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Outline</a:t>
            </a:r>
            <a:r>
              <a:rPr lang="en-US" sz="4000" b="1" dirty="0" smtClean="0">
                <a:latin typeface="Vrinda" panose="020B0502040204020203" pitchFamily="34" charset="0"/>
                <a:cs typeface="Vrinda" panose="020B0502040204020203" pitchFamily="34" charset="0"/>
              </a:rPr>
              <a:t> </a:t>
            </a:r>
            <a:endParaRPr lang="de-DE" sz="4000" b="1" dirty="0" smtClean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186" y="1052736"/>
            <a:ext cx="8799286" cy="5607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40000"/>
              </a:lnSpc>
              <a:buFont typeface="+mj-lt"/>
              <a:buAutoNum type="arabicPeriod"/>
            </a:pP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GSI and FAIR project</a:t>
            </a:r>
          </a:p>
          <a:p>
            <a:pPr marL="342900" indent="-342900">
              <a:lnSpc>
                <a:spcPct val="140000"/>
              </a:lnSpc>
              <a:buFont typeface="+mj-lt"/>
              <a:buAutoNum type="arabicPeriod"/>
            </a:pP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Upgrade of SIS18</a:t>
            </a:r>
            <a:endParaRPr lang="en-US" sz="1600" dirty="0" smtClean="0">
              <a:solidFill>
                <a:schemeClr val="bg1">
                  <a:lumMod val="95000"/>
                </a:schemeClr>
              </a:solidFill>
              <a:latin typeface="Vrinda" panose="020B0502040204020203" pitchFamily="34" charset="0"/>
              <a:cs typeface="Vrinda" panose="020B0502040204020203" pitchFamily="34" charset="0"/>
            </a:endParaRPr>
          </a:p>
          <a:p>
            <a:pPr marL="800100" lvl="1" indent="-342900">
              <a:lnSpc>
                <a:spcPct val="140000"/>
              </a:lnSpc>
              <a:buFont typeface="Wingdings" panose="05000000000000000000" pitchFamily="2" charset="2"/>
              <a:buChar char="v"/>
            </a:pP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Robustness requirements of SIS18 </a:t>
            </a: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Closed orbit feedback (COFB) 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system</a:t>
            </a:r>
            <a:endParaRPr lang="en-US" sz="1600" dirty="0" smtClean="0">
              <a:solidFill>
                <a:schemeClr val="bg1">
                  <a:lumMod val="95000"/>
                </a:schemeClr>
              </a:solidFill>
              <a:latin typeface="Vrinda" panose="020B0502040204020203" pitchFamily="34" charset="0"/>
              <a:cs typeface="Vrinda" panose="020B0502040204020203" pitchFamily="34" charset="0"/>
            </a:endParaRPr>
          </a:p>
          <a:p>
            <a:pPr marL="342900" indent="-342900">
              <a:lnSpc>
                <a:spcPct val="140000"/>
              </a:lnSpc>
              <a:buFont typeface="+mj-lt"/>
              <a:buAutoNum type="arabicPeriod"/>
            </a:pP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Global orbit c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orrection methods</a:t>
            </a:r>
            <a:endParaRPr lang="en-US" sz="1600" dirty="0" smtClean="0">
              <a:solidFill>
                <a:schemeClr val="bg1">
                  <a:lumMod val="95000"/>
                </a:schemeClr>
              </a:solidFill>
              <a:latin typeface="Vrinda" panose="020B0502040204020203" pitchFamily="34" charset="0"/>
              <a:cs typeface="Vrinda" panose="020B0502040204020203" pitchFamily="34" charset="0"/>
            </a:endParaRPr>
          </a:p>
          <a:p>
            <a:pPr marL="800100" lvl="1" indent="-342900">
              <a:lnSpc>
                <a:spcPct val="140000"/>
              </a:lnSpc>
              <a:buFont typeface="Wingdings" panose="05000000000000000000" pitchFamily="2" charset="2"/>
              <a:buChar char="v"/>
            </a:pP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Harmonic analysis of the perturbed orbit</a:t>
            </a:r>
          </a:p>
          <a:p>
            <a:pPr marL="800100" lvl="1" indent="-342900">
              <a:lnSpc>
                <a:spcPct val="140000"/>
              </a:lnSpc>
              <a:buFont typeface="Wingdings" panose="05000000000000000000" pitchFamily="2" charset="2"/>
              <a:buChar char="v"/>
            </a:pP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Singular value decomposition (SVD) of response matrix</a:t>
            </a:r>
          </a:p>
          <a:p>
            <a:pPr marL="800100" lvl="1" indent="-342900">
              <a:lnSpc>
                <a:spcPct val="140000"/>
              </a:lnSpc>
              <a:buFont typeface="Wingdings" panose="05000000000000000000" pitchFamily="2" charset="2"/>
              <a:buChar char="v"/>
            </a:pP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Missing connection between two methods</a:t>
            </a:r>
          </a:p>
          <a:p>
            <a:pPr marL="342900" indent="-342900">
              <a:lnSpc>
                <a:spcPct val="140000"/>
              </a:lnSpc>
              <a:buFont typeface="+mj-lt"/>
              <a:buAutoNum type="arabicPeriod"/>
            </a:pPr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Exploitation of Circulant symmetry in response matrix</a:t>
            </a:r>
          </a:p>
          <a:p>
            <a:pPr marL="800100" lvl="1" indent="-342900">
              <a:lnSpc>
                <a:spcPct val="140000"/>
              </a:lnSpc>
              <a:buFont typeface="Wingdings" panose="05000000000000000000" pitchFamily="2" charset="2"/>
              <a:buChar char="v"/>
            </a:pPr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Simple symmetry</a:t>
            </a:r>
            <a:endParaRPr lang="en-US" sz="1600" dirty="0" smtClean="0">
              <a:latin typeface="Vrinda" panose="020B0502040204020203" pitchFamily="34" charset="0"/>
              <a:cs typeface="Vrinda" panose="020B0502040204020203" pitchFamily="34" charset="0"/>
            </a:endParaRPr>
          </a:p>
          <a:p>
            <a:pPr marL="800100" lvl="1" indent="-342900">
              <a:lnSpc>
                <a:spcPct val="140000"/>
              </a:lnSpc>
              <a:buFont typeface="Wingdings" panose="05000000000000000000" pitchFamily="2" charset="2"/>
              <a:buChar char="v"/>
            </a:pPr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Nearest-Circulant approximation</a:t>
            </a:r>
          </a:p>
          <a:p>
            <a:pPr marL="1257300" lvl="2" indent="-342900">
              <a:lnSpc>
                <a:spcPct val="140000"/>
              </a:lnSpc>
              <a:buFont typeface="Wingdings" panose="05000000000000000000" pitchFamily="2" charset="2"/>
              <a:buChar char="§"/>
            </a:pPr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Application of symmetry exploitation for subtracting the dispersion-induced orbit shift</a:t>
            </a:r>
          </a:p>
          <a:p>
            <a:pPr marL="800100" lvl="1" indent="-342900">
              <a:lnSpc>
                <a:spcPct val="140000"/>
              </a:lnSpc>
              <a:buFont typeface="Wingdings" panose="05000000000000000000" pitchFamily="2" charset="2"/>
              <a:buChar char="v"/>
            </a:pPr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Block-Circulant symmetry in response matrix</a:t>
            </a:r>
          </a:p>
          <a:p>
            <a:pPr marL="342900" indent="-342900">
              <a:lnSpc>
                <a:spcPct val="140000"/>
              </a:lnSpc>
              <a:buFont typeface="+mj-lt"/>
              <a:buAutoNum type="arabicPeriod"/>
            </a:pP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Characterizing the effect of model mismatch on orbit correction</a:t>
            </a:r>
          </a:p>
          <a:p>
            <a:pPr marL="800100" lvl="1" indent="-342900">
              <a:lnSpc>
                <a:spcPct val="140000"/>
              </a:lnSpc>
              <a:buFont typeface="Wingdings" panose="05000000000000000000" pitchFamily="2" charset="2"/>
              <a:buChar char="v"/>
            </a:pP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Demonstration in COSY synchrotron </a:t>
            </a:r>
            <a:r>
              <a:rPr lang="en-US" sz="1600" dirty="0" err="1" smtClean="0">
                <a:solidFill>
                  <a:schemeClr val="bg1">
                    <a:lumMod val="95000"/>
                  </a:schemeClr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Julich</a:t>
            </a:r>
            <a:endParaRPr lang="en-US" sz="1600" dirty="0" smtClean="0">
              <a:solidFill>
                <a:schemeClr val="bg1">
                  <a:lumMod val="95000"/>
                </a:schemeClr>
              </a:solidFill>
              <a:latin typeface="Vrinda" panose="020B0502040204020203" pitchFamily="34" charset="0"/>
              <a:cs typeface="Vrinda" panose="020B0502040204020203" pitchFamily="34" charset="0"/>
            </a:endParaRPr>
          </a:p>
          <a:p>
            <a:pPr marL="342900" indent="-342900">
              <a:lnSpc>
                <a:spcPct val="140000"/>
              </a:lnSpc>
              <a:buFont typeface="+mj-lt"/>
              <a:buAutoNum type="arabicPeriod"/>
            </a:pP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Summary</a:t>
            </a:r>
            <a:endParaRPr lang="en-US" sz="1600" dirty="0" smtClean="0">
              <a:solidFill>
                <a:schemeClr val="bg1">
                  <a:lumMod val="95000"/>
                </a:schemeClr>
              </a:solidFill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969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-36512" y="188640"/>
            <a:ext cx="8514325" cy="576064"/>
          </a:xfrm>
        </p:spPr>
        <p:txBody>
          <a:bodyPr/>
          <a:lstStyle/>
          <a:p>
            <a:r>
              <a:rPr lang="en-US" sz="3100" b="1" dirty="0" smtClean="0"/>
              <a:t>Symmetry exploitation in SIS 18 vertical ORM</a:t>
            </a:r>
            <a:endParaRPr lang="de-DE" sz="31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/>
              <p:nvPr/>
            </p:nvSpPr>
            <p:spPr>
              <a:xfrm>
                <a:off x="1566777" y="3386962"/>
                <a:ext cx="4260462" cy="16982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𝑅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6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4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−1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−1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−2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−2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−1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−3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en-US" i="1" smtClean="0">
                                    <a:latin typeface="Cambria Math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en-US" i="1" smtClean="0">
                                    <a:latin typeface="Cambria Math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en-US" i="1" smtClean="0">
                                    <a:latin typeface="Cambria Math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⋱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4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5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6777" y="3386962"/>
                <a:ext cx="4260462" cy="169822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323528" y="5301208"/>
            <a:ext cx="848455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Each row is cyclic shift of  previous </a:t>
            </a: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row</a:t>
            </a:r>
            <a:endParaRPr lang="en-US" dirty="0" smtClean="0">
              <a:latin typeface="Vrinda" panose="020B0502040204020203" pitchFamily="34" charset="0"/>
              <a:cs typeface="Vrinda" panose="020B0502040204020203" pitchFamily="34" charset="0"/>
            </a:endParaRPr>
          </a:p>
          <a:p>
            <a:endParaRPr lang="en-US" sz="1400" dirty="0" smtClean="0">
              <a:latin typeface="Vrinda" panose="020B0502040204020203" pitchFamily="34" charset="0"/>
              <a:cs typeface="Vrinda" panose="020B0502040204020203" pitchFamily="34" charset="0"/>
            </a:endParaRPr>
          </a:p>
          <a:p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All diagonal elements are </a:t>
            </a: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identical</a:t>
            </a:r>
            <a:endParaRPr lang="en-US" dirty="0" smtClean="0">
              <a:latin typeface="Vrinda" panose="020B0502040204020203" pitchFamily="34" charset="0"/>
              <a:cs typeface="Vrinda" panose="020B0502040204020203" pitchFamily="34" charset="0"/>
            </a:endParaRPr>
          </a:p>
          <a:p>
            <a:endParaRPr lang="en-US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8962" y="5654568"/>
            <a:ext cx="8473478" cy="923330"/>
            <a:chOff x="58962" y="5294528"/>
            <a:chExt cx="8473478" cy="923330"/>
          </a:xfrm>
        </p:grpSpPr>
        <p:sp>
          <p:nvSpPr>
            <p:cNvPr id="3" name="Rectangle 2"/>
            <p:cNvSpPr/>
            <p:nvPr/>
          </p:nvSpPr>
          <p:spPr>
            <a:xfrm>
              <a:off x="58962" y="5919786"/>
              <a:ext cx="466345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 smtClean="0">
                  <a:latin typeface="Vrinda" panose="020B0502040204020203" pitchFamily="34" charset="0"/>
                  <a:cs typeface="Vrinda" panose="020B0502040204020203" pitchFamily="34" charset="0"/>
                </a:rPr>
                <a:t>Reference: Philips </a:t>
              </a:r>
              <a:r>
                <a:rPr lang="en-US" sz="1200" dirty="0" err="1" smtClean="0">
                  <a:latin typeface="Vrinda" panose="020B0502040204020203" pitchFamily="34" charset="0"/>
                  <a:cs typeface="Vrinda" panose="020B0502040204020203" pitchFamily="34" charset="0"/>
                </a:rPr>
                <a:t>J.Davis</a:t>
              </a:r>
              <a:r>
                <a:rPr lang="en-US" sz="1200" dirty="0">
                  <a:latin typeface="Vrinda" panose="020B0502040204020203" pitchFamily="34" charset="0"/>
                  <a:cs typeface="Vrinda" panose="020B0502040204020203" pitchFamily="34" charset="0"/>
                </a:rPr>
                <a:t>, Circulant matrices, (1994), Chelsea </a:t>
              </a:r>
            </a:p>
          </p:txBody>
        </p:sp>
        <p:sp>
          <p:nvSpPr>
            <p:cNvPr id="5" name="Rectangle 4"/>
            <p:cNvSpPr/>
            <p:nvPr/>
          </p:nvSpPr>
          <p:spPr>
            <a:xfrm>
              <a:off x="5508104" y="5294528"/>
              <a:ext cx="3024336" cy="923330"/>
            </a:xfrm>
            <a:prstGeom prst="rect">
              <a:avLst/>
            </a:prstGeom>
            <a:ln>
              <a:solidFill>
                <a:schemeClr val="accent1">
                  <a:shade val="50000"/>
                </a:schemeClr>
              </a:solidFill>
              <a:prstDash val="dash"/>
            </a:ln>
          </p:spPr>
          <p:txBody>
            <a:bodyPr wrap="square">
              <a:spAutoFit/>
            </a:bodyPr>
            <a:lstStyle/>
            <a:p>
              <a:r>
                <a:rPr lang="en-US" dirty="0">
                  <a:latin typeface="Vrinda" panose="020B0502040204020203" pitchFamily="34" charset="0"/>
                  <a:cs typeface="Vrinda" panose="020B0502040204020203" pitchFamily="34" charset="0"/>
                </a:rPr>
                <a:t>Such a </a:t>
              </a:r>
              <a:r>
                <a:rPr lang="en-US" dirty="0" smtClean="0">
                  <a:latin typeface="Vrinda" panose="020B0502040204020203" pitchFamily="34" charset="0"/>
                  <a:cs typeface="Vrinda" panose="020B0502040204020203" pitchFamily="34" charset="0"/>
                </a:rPr>
                <a:t>square matrix </a:t>
              </a:r>
              <a:r>
                <a:rPr lang="en-US" dirty="0">
                  <a:latin typeface="Vrinda" panose="020B0502040204020203" pitchFamily="34" charset="0"/>
                  <a:cs typeface="Vrinda" panose="020B0502040204020203" pitchFamily="34" charset="0"/>
                </a:rPr>
                <a:t>is called </a:t>
              </a:r>
              <a:endParaRPr lang="en-US" dirty="0" smtClean="0">
                <a:latin typeface="Vrinda" panose="020B0502040204020203" pitchFamily="34" charset="0"/>
                <a:cs typeface="Vrinda" panose="020B0502040204020203" pitchFamily="34" charset="0"/>
              </a:endParaRPr>
            </a:p>
            <a:p>
              <a:r>
                <a:rPr lang="en-US" b="1" dirty="0" smtClean="0">
                  <a:solidFill>
                    <a:srgbClr val="0070C0"/>
                  </a:solidFill>
                  <a:latin typeface="Vrinda" panose="020B0502040204020203" pitchFamily="34" charset="0"/>
                  <a:cs typeface="Vrinda" panose="020B0502040204020203" pitchFamily="34" charset="0"/>
                </a:rPr>
                <a:t>Circulant </a:t>
              </a:r>
              <a:r>
                <a:rPr lang="en-US" b="1" dirty="0">
                  <a:solidFill>
                    <a:srgbClr val="0070C0"/>
                  </a:solidFill>
                  <a:latin typeface="Vrinda" panose="020B0502040204020203" pitchFamily="34" charset="0"/>
                  <a:cs typeface="Vrinda" panose="020B0502040204020203" pitchFamily="34" charset="0"/>
                </a:rPr>
                <a:t>Matrix</a:t>
              </a: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CA06BC26-FC90-4FA2-9592-126D4DD32D5E}" type="datetime1">
              <a:rPr lang="en-US" smtClean="0">
                <a:latin typeface="Vrinda" panose="020B0502040204020203" pitchFamily="34" charset="0"/>
                <a:cs typeface="Vrinda" panose="020B0502040204020203" pitchFamily="34" charset="0"/>
              </a:rPr>
              <a:t>11/12/2018</a:t>
            </a:fld>
            <a:endParaRPr lang="de-DE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Box 47"/>
              <p:cNvSpPr txBox="1"/>
              <p:nvPr/>
            </p:nvSpPr>
            <p:spPr>
              <a:xfrm>
                <a:off x="666189" y="1073386"/>
                <a:ext cx="4134786" cy="3907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l-GR" b="0" i="1" smtClean="0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𝑏𝑝𝑚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sSub>
                        <m:sSubPr>
                          <m:ctrlPr>
                            <a:rPr lang="el-GR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l-GR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𝑏𝑝𝑚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sSub>
                        <m:sSubPr>
                          <m:ctrlPr>
                            <a:rPr lang="el-GR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l-GR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𝑏𝑝𝑚</m:t>
                          </m:r>
                          <m:r>
                            <a:rPr lang="en-US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</m:sub>
                      </m:sSub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……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sSub>
                        <m:sSubPr>
                          <m:ctrlPr>
                            <a:rPr lang="el-GR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l-GR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𝑏𝑝𝑚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12</m:t>
                          </m:r>
                        </m:sub>
                      </m:sSub>
                    </m:oMath>
                  </m:oMathPara>
                </a14:m>
                <a:endParaRPr lang="en-US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189" y="1073386"/>
                <a:ext cx="4134786" cy="390748"/>
              </a:xfrm>
              <a:prstGeom prst="rect">
                <a:avLst/>
              </a:prstGeom>
              <a:blipFill rotWithShape="1">
                <a:blip r:embed="rId3"/>
                <a:stretch>
                  <a:fillRect b="-78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9" name="TextBox 48"/>
              <p:cNvSpPr txBox="1"/>
              <p:nvPr/>
            </p:nvSpPr>
            <p:spPr>
              <a:xfrm>
                <a:off x="611560" y="1619508"/>
                <a:ext cx="41347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l-GR" b="0" i="1" smtClean="0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𝑐𝑜𝑟𝑟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sSub>
                        <m:sSubPr>
                          <m:ctrlPr>
                            <a:rPr lang="el-GR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l-GR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𝑐𝑜𝑟𝑟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sSub>
                        <m:sSubPr>
                          <m:ctrlPr>
                            <a:rPr lang="el-GR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l-GR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𝑐𝑜𝑟𝑟</m:t>
                          </m:r>
                          <m:r>
                            <a:rPr lang="en-US" b="1" i="1" smtClean="0">
                              <a:latin typeface="Cambria Math"/>
                              <a:ea typeface="Cambria Math"/>
                            </a:rPr>
                            <m:t>𝟑</m:t>
                          </m:r>
                        </m:sub>
                      </m:sSub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……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sSub>
                        <m:sSubPr>
                          <m:ctrlPr>
                            <a:rPr lang="el-GR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l-GR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𝑐𝑜𝑟𝑟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12</m:t>
                          </m:r>
                        </m:sub>
                      </m:sSub>
                    </m:oMath>
                  </m:oMathPara>
                </a14:m>
                <a:endParaRPr lang="en-US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1619508"/>
                <a:ext cx="4134786" cy="369332"/>
              </a:xfrm>
              <a:prstGeom prst="rect">
                <a:avLst/>
              </a:prstGeom>
              <a:blipFill rotWithShape="1">
                <a:blip r:embed="rId4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0" name="TextBox 49"/>
              <p:cNvSpPr txBox="1"/>
              <p:nvPr/>
            </p:nvSpPr>
            <p:spPr>
              <a:xfrm>
                <a:off x="590367" y="2771636"/>
                <a:ext cx="21223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l-GR" b="0" i="1" smtClean="0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el-GR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𝑐𝑜𝑟𝑟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𝑐𝑜𝑛𝑠𝑡𝑎𝑛𝑡</m:t>
                      </m:r>
                    </m:oMath>
                  </m:oMathPara>
                </a14:m>
                <a:endParaRPr lang="en-US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367" y="2771636"/>
                <a:ext cx="2122376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1" name="TextBox 50"/>
              <p:cNvSpPr txBox="1"/>
              <p:nvPr/>
            </p:nvSpPr>
            <p:spPr>
              <a:xfrm>
                <a:off x="582677" y="2164666"/>
                <a:ext cx="2119939" cy="3907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l-GR" b="0" i="1" smtClean="0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el-GR" b="0" i="1" smtClean="0">
                              <a:latin typeface="Cambria Math"/>
                              <a:ea typeface="Cambria Math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𝑏𝑝𝑚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𝑐𝑜𝑛𝑠𝑡𝑎𝑛𝑡</m:t>
                      </m:r>
                    </m:oMath>
                  </m:oMathPara>
                </a14:m>
                <a:endParaRPr lang="en-US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677" y="2164666"/>
                <a:ext cx="2119939" cy="390748"/>
              </a:xfrm>
              <a:prstGeom prst="rect">
                <a:avLst/>
              </a:prstGeom>
              <a:blipFill rotWithShape="1">
                <a:blip r:embed="rId6"/>
                <a:stretch>
                  <a:fillRect b="-78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Connector 8"/>
          <p:cNvCxnSpPr/>
          <p:nvPr/>
        </p:nvCxnSpPr>
        <p:spPr>
          <a:xfrm>
            <a:off x="2411760" y="3551997"/>
            <a:ext cx="3096344" cy="1368152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3131840" y="3573016"/>
            <a:ext cx="2232248" cy="1008112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 descr="D:\conferences attended\ARIES barcelona\SIS18.pn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9" t="3607" r="4093" b="5881"/>
          <a:stretch/>
        </p:blipFill>
        <p:spPr bwMode="auto">
          <a:xfrm>
            <a:off x="5901673" y="955343"/>
            <a:ext cx="3220872" cy="3121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6516216" y="2226930"/>
            <a:ext cx="201622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SIS18 lattice </a:t>
            </a:r>
          </a:p>
          <a:p>
            <a:pPr algn="ctr"/>
            <a:r>
              <a:rPr lang="en-US" sz="1200" dirty="0" smtClean="0">
                <a:latin typeface="Vrinda" panose="020B0502040204020203" pitchFamily="34" charset="0"/>
                <a:cs typeface="Vrinda" panose="020B0502040204020203" pitchFamily="34" charset="0"/>
              </a:rPr>
              <a:t>(out of scale schematics)</a:t>
            </a:r>
            <a:endParaRPr lang="en-US" sz="1200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718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F806EC8E-65CE-4891-9F83-B116A97FD65E}" type="datetime1">
              <a:rPr lang="en-US" smtClean="0"/>
              <a:t>11/12/2018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84049" y="1141622"/>
                <a:ext cx="4175502" cy="16982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𝑅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6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4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−1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−1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−2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−2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−1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−3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en-US" i="1" smtClean="0">
                                    <a:latin typeface="Cambria Math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en-US" i="1" smtClean="0">
                                    <a:latin typeface="Cambria Math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en-US" i="1" smtClean="0">
                                    <a:latin typeface="Cambria Math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⋱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4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5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49" y="1141622"/>
                <a:ext cx="4175502" cy="169822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Connector 6"/>
          <p:cNvCxnSpPr/>
          <p:nvPr/>
        </p:nvCxnSpPr>
        <p:spPr>
          <a:xfrm>
            <a:off x="1456237" y="1307810"/>
            <a:ext cx="302433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611560" y="3068960"/>
                <a:ext cx="4452886" cy="9569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00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l-GR" sz="200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sz="2000" b="0" i="1" smtClean="0">
                          <a:latin typeface="Cambria Math"/>
                          <a:cs typeface="Times New Roman" panose="02020603050405020304" pitchFamily="18" charset="0"/>
                        </a:rPr>
                        <m:t>=  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𝑟𝑘</m:t>
                          </m:r>
                        </m:sub>
                      </m:sSub>
                      <m:r>
                        <a:rPr lang="en-US" sz="2000" b="0" i="1" smtClean="0">
                          <a:latin typeface="Cambria Math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sz="2000" b="0" i="1" smtClean="0">
                          <a:latin typeface="Cambria Math"/>
                          <a:cs typeface="Times New Roman" panose="02020603050405020304" pitchFamily="18" charset="0"/>
                        </a:rPr>
                        <m:t>𝑗</m:t>
                      </m:r>
                      <m:r>
                        <a:rPr lang="en-US" sz="2000" b="0" i="1" smtClean="0">
                          <a:latin typeface="Cambria Math"/>
                          <a:cs typeface="Times New Roman" panose="020206030504050203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  <a:ea typeface="Cambria Math"/>
                              <a:cs typeface="Times New Roman" panose="020206030504050203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𝑖𝑘</m:t>
                          </m:r>
                        </m:sub>
                      </m:sSub>
                      <m:r>
                        <a:rPr lang="en-US" sz="2000" b="0" i="1" smtClean="0">
                          <a:latin typeface="Cambria Math"/>
                          <a:cs typeface="Times New Roman" panose="02020603050405020304" pitchFamily="18" charset="0"/>
                        </a:rPr>
                        <m:t>= </m:t>
                      </m:r>
                      <m:nary>
                        <m:naryPr>
                          <m:chr m:val="∑"/>
                          <m:ctrlPr>
                            <a:rPr lang="en-US" sz="20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a:rPr lang="en-US" sz="20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US" sz="20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𝑛</m:t>
                          </m:r>
                          <m:r>
                            <a:rPr lang="en-US" sz="20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−1</m:t>
                          </m:r>
                        </m:sup>
                        <m:e>
                          <m:sSub>
                            <m:sSubPr>
                              <m:ctrlPr>
                                <a:rPr lang="en-US" sz="20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US" sz="20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𝑗</m:t>
                              </m:r>
                              <m:r>
                                <a:rPr lang="en-US" sz="2000" b="0" i="1" smtClean="0">
                                  <a:latin typeface="Cambria Math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𝜋</m:t>
                              </m:r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𝑘𝑖</m:t>
                              </m:r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</m:sup>
                          </m:sSup>
                        </m:e>
                      </m:nary>
                      <m:r>
                        <a:rPr lang="en-US" sz="2000" b="0" i="1" smtClean="0">
                          <a:latin typeface="Cambria Math"/>
                          <a:cs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US" sz="20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3068960"/>
                <a:ext cx="4452886" cy="95699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itel 1"/>
          <p:cNvSpPr txBox="1">
            <a:spLocks/>
          </p:cNvSpPr>
          <p:nvPr/>
        </p:nvSpPr>
        <p:spPr bwMode="auto">
          <a:xfrm>
            <a:off x="18115" y="44624"/>
            <a:ext cx="7506213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Diagonalization </a:t>
            </a:r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of a Circulant </a:t>
            </a:r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matrix</a:t>
            </a:r>
            <a:endParaRPr lang="de-DE" b="1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4239" y="4332223"/>
                <a:ext cx="5227841" cy="8249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/>
                        </a:rPr>
                        <m:t>R</m:t>
                      </m:r>
                      <m:r>
                        <a:rPr lang="en-US" b="0" i="0" smtClean="0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/>
                                  </a:rPr>
                                  <m:t>𝐹</m:t>
                                </m:r>
                                <m:r>
                                  <a:rPr lang="en-US" i="1" baseline="-25000">
                                    <a:latin typeface="Cambria Math"/>
                                  </a:rPr>
                                  <m:t>11</m:t>
                                </m:r>
                              </m:e>
                              <m:e>
                                <m:r>
                                  <a:rPr lang="en-US" i="1" smtClean="0"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𝐹</m:t>
                                </m:r>
                                <m:r>
                                  <a:rPr lang="en-US" i="1" baseline="-25000">
                                    <a:latin typeface="Cambria Math"/>
                                  </a:rPr>
                                  <m:t>1</m:t>
                                </m:r>
                                <m:r>
                                  <a:rPr lang="en-US" b="0" i="1" baseline="-25000" smtClean="0">
                                    <a:latin typeface="Cambria Math"/>
                                  </a:rPr>
                                  <m:t>𝑚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 smtClean="0">
                                    <a:latin typeface="Cambria Math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en-US" i="1" smtClean="0">
                                    <a:latin typeface="Cambria Math"/>
                                  </a:rPr>
                                  <m:t>⋱</m:t>
                                </m:r>
                              </m:e>
                              <m:e>
                                <m:r>
                                  <a:rPr lang="en-US" i="1" smtClean="0">
                                    <a:latin typeface="Cambria Math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𝐹</m:t>
                                </m:r>
                                <m:r>
                                  <a:rPr lang="en-US" b="0" i="1" baseline="-25000" smtClean="0">
                                    <a:latin typeface="Cambria Math"/>
                                  </a:rPr>
                                  <m:t>𝑚</m:t>
                                </m:r>
                                <m:r>
                                  <a:rPr lang="en-US" b="0" i="1" baseline="-25000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i="1" smtClean="0"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𝐹</m:t>
                                </m:r>
                                <m:r>
                                  <a:rPr lang="en-US" b="0" i="1" baseline="-25000" smtClean="0">
                                    <a:latin typeface="Cambria Math"/>
                                  </a:rPr>
                                  <m:t>𝑚𝑚</m:t>
                                </m:r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l-GR" i="1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𝜎</m:t>
                                </m:r>
                                <m:r>
                                  <a:rPr lang="en-US" b="0" i="1" baseline="-25000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i="1" smtClean="0"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 smtClean="0">
                                    <a:latin typeface="Cambria Math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el-GR" i="1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𝜎</m:t>
                                </m:r>
                                <m:r>
                                  <a:rPr lang="en-US" b="0" i="1" baseline="-25000" smtClean="0">
                                    <a:latin typeface="Cambria Math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US" i="1" smtClean="0">
                                    <a:latin typeface="Cambria Math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 smtClean="0"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r>
                                  <a:rPr lang="el-GR" i="1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𝜎</m:t>
                                </m:r>
                                <m:r>
                                  <a:rPr lang="en-US" b="0" i="1" baseline="-25000" smtClean="0">
                                    <a:latin typeface="Cambria Math"/>
                                  </a:rPr>
                                  <m:t>𝑛</m:t>
                                </m:r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/>
                                  </a:rPr>
                                  <m:t>𝐹</m:t>
                                </m:r>
                                <m:r>
                                  <a:rPr lang="en-US" b="0" i="1" baseline="-25000" smtClean="0">
                                    <a:latin typeface="Cambria Math"/>
                                  </a:rPr>
                                  <m:t>11</m:t>
                                </m:r>
                              </m:e>
                              <m:e>
                                <m:r>
                                  <a:rPr lang="en-US" i="1" smtClean="0"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𝐹</m:t>
                                </m:r>
                                <m:r>
                                  <a:rPr lang="en-US" b="0" i="1" baseline="-25000" smtClean="0">
                                    <a:latin typeface="Cambria Math"/>
                                  </a:rPr>
                                  <m:t>1</m:t>
                                </m:r>
                                <m:r>
                                  <a:rPr lang="en-US" b="0" i="1" baseline="-25000" smtClean="0">
                                    <a:latin typeface="Cambria Math"/>
                                  </a:rPr>
                                  <m:t>𝑛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 smtClean="0">
                                    <a:latin typeface="Cambria Math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en-US" i="1" smtClean="0">
                                    <a:latin typeface="Cambria Math"/>
                                  </a:rPr>
                                  <m:t>⋱</m:t>
                                </m:r>
                              </m:e>
                              <m:e>
                                <m:r>
                                  <a:rPr lang="en-US" i="1" smtClean="0">
                                    <a:latin typeface="Cambria Math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𝐹</m:t>
                                </m:r>
                                <m:r>
                                  <a:rPr lang="en-US" b="0" i="1" baseline="-25000" smtClean="0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en-US" i="1" baseline="-2500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i="1" smtClean="0"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𝐹</m:t>
                                </m:r>
                                <m:r>
                                  <a:rPr lang="en-US" b="0" i="1" baseline="-25000" smtClean="0">
                                    <a:latin typeface="Cambria Math"/>
                                  </a:rPr>
                                  <m:t>𝑛𝑛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39" y="4332223"/>
                <a:ext cx="5227841" cy="82496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Arc 12"/>
          <p:cNvSpPr/>
          <p:nvPr/>
        </p:nvSpPr>
        <p:spPr>
          <a:xfrm>
            <a:off x="4001865" y="1307810"/>
            <a:ext cx="1368152" cy="2257422"/>
          </a:xfrm>
          <a:prstGeom prst="arc">
            <a:avLst>
              <a:gd name="adj1" fmla="val 16200000"/>
              <a:gd name="adj2" fmla="val 4606466"/>
            </a:avLst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043608" y="3822549"/>
            <a:ext cx="1440160" cy="504056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6242995" y="3571651"/>
            <a:ext cx="2403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Standard Fourier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matrix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5076056" y="4729029"/>
            <a:ext cx="420582" cy="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195578" y="5594348"/>
                <a:ext cx="164461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𝑘</m:t>
                          </m:r>
                        </m:sub>
                      </m:sSub>
                      <m:r>
                        <a:rPr lang="en-US" sz="1600" b="0" i="1" smtClean="0">
                          <a:latin typeface="Cambria Math"/>
                        </a:rPr>
                        <m:t>= 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𝑘𝑐</m:t>
                          </m:r>
                        </m:sub>
                      </m:sSub>
                      <m:r>
                        <a:rPr lang="en-US" sz="1600" b="0" i="1" smtClean="0">
                          <a:latin typeface="Cambria Math"/>
                        </a:rPr>
                        <m:t>+</m:t>
                      </m:r>
                      <m:r>
                        <a:rPr lang="en-US" sz="1600" b="0" i="1" smtClean="0">
                          <a:latin typeface="Cambria Math"/>
                        </a:rPr>
                        <m:t>𝑗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/>
                              <a:cs typeface="Times New Roman" panose="020206030504050203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𝑘𝑠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578" y="5594348"/>
                <a:ext cx="1644616" cy="338554"/>
              </a:xfrm>
              <a:prstGeom prst="rect">
                <a:avLst/>
              </a:prstGeom>
              <a:blipFill rotWithShape="1">
                <a:blip r:embed="rId5"/>
                <a:stretch>
                  <a:fillRect b="-9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2235928" y="5519743"/>
                <a:ext cx="2408080" cy="6455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/>
                          <a:cs typeface="Times New Roman" panose="02020603050405020304" pitchFamily="18" charset="0"/>
                        </a:rPr>
                        <m:t>𝐹</m:t>
                      </m:r>
                      <m:r>
                        <a:rPr lang="en-US" sz="1600" i="1" baseline="-25000">
                          <a:latin typeface="Cambria Math"/>
                          <a:cs typeface="Times New Roman" panose="02020603050405020304" pitchFamily="18" charset="0"/>
                        </a:rPr>
                        <m:t>𝑘𝑠</m:t>
                      </m:r>
                      <m:r>
                        <a:rPr lang="en-US" sz="1600" i="1">
                          <a:latin typeface="Cambria Math"/>
                          <a:cs typeface="Times New Roman" panose="020206030504050203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1600" i="1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>
                              <a:latin typeface="Cambria Math"/>
                              <a:cs typeface="Times New Roman" panose="020206030504050203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sz="1600" i="1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600" i="1">
                                      <a:latin typeface="Cambria Math"/>
                                      <a:ea typeface="Cambria Math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i="1">
                                      <a:latin typeface="Cambria Math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  <m:r>
                                    <a:rPr lang="en-US" sz="1600" i="1">
                                      <a:latin typeface="Cambria Math"/>
                                      <a:ea typeface="Cambria Math"/>
                                      <a:cs typeface="Times New Roman" panose="02020603050405020304" pitchFamily="18" charset="0"/>
                                    </a:rPr>
                                    <m:t>𝜋</m:t>
                                  </m:r>
                                  <m:r>
                                    <a:rPr lang="en-US" sz="1600" i="1">
                                      <a:latin typeface="Cambria Math"/>
                                      <a:ea typeface="Cambria Math"/>
                                      <a:cs typeface="Times New Roman" panose="02020603050405020304" pitchFamily="18" charset="0"/>
                                    </a:rPr>
                                    <m:t>𝑘𝑚</m:t>
                                  </m:r>
                                </m:num>
                                <m:den>
                                  <m:r>
                                    <a:rPr lang="en-US" sz="1600" i="1">
                                      <a:latin typeface="Cambria Math"/>
                                      <a:ea typeface="Cambria Math"/>
                                      <a:cs typeface="Times New Roman" panose="02020603050405020304" pitchFamily="18" charset="0"/>
                                    </a:rPr>
                                    <m:t>𝑛</m:t>
                                  </m:r>
                                </m:den>
                              </m:f>
                              <m:r>
                                <a:rPr lang="en-US" sz="1600" i="1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lang="en-US" sz="1600" i="1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𝜑</m:t>
                              </m:r>
                              <m:r>
                                <a:rPr lang="en-US" sz="1600" i="1" baseline="-25000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𝑘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5928" y="5519743"/>
                <a:ext cx="2408080" cy="64556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0" name="Group 29"/>
          <p:cNvGrpSpPr/>
          <p:nvPr/>
        </p:nvGrpSpPr>
        <p:grpSpPr>
          <a:xfrm>
            <a:off x="5940152" y="1276950"/>
            <a:ext cx="2745260" cy="2008034"/>
            <a:chOff x="6012160" y="2708920"/>
            <a:chExt cx="2745260" cy="200803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Rectangle 22"/>
                <p:cNvSpPr/>
                <p:nvPr/>
              </p:nvSpPr>
              <p:spPr>
                <a:xfrm>
                  <a:off x="6516216" y="3422439"/>
                  <a:ext cx="1888081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20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𝑅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  <m:r>
                          <a:rPr lang="en-US" sz="2000" b="0" i="1" smtClean="0">
                            <a:latin typeface="Cambria Math"/>
                          </a:rPr>
                          <m:t>=</m:t>
                        </m:r>
                        <m:sSup>
                          <m:sSupPr>
                            <m:ctrlPr>
                              <a:rPr lang="en-US" sz="20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𝐹</m:t>
                            </m:r>
                          </m:e>
                          <m:sup>
                            <m:r>
                              <a:rPr lang="de-DE" sz="2000" i="1">
                                <a:latin typeface="Cambria Math"/>
                              </a:rPr>
                              <m:t>∗</m:t>
                            </m:r>
                          </m:sup>
                        </m:sSup>
                        <m:sSup>
                          <m:sSupPr>
                            <m:ctrlPr>
                              <a:rPr lang="de-DE" sz="20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𝐻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  <m:r>
                          <a:rPr lang="en-US" sz="2000" b="0" i="1" smtClean="0">
                            <a:latin typeface="Cambria Math"/>
                          </a:rPr>
                          <m:t>𝐹</m:t>
                        </m:r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23" name="Rectangle 2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16216" y="3422439"/>
                  <a:ext cx="1888081" cy="400110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Rectangle 23"/>
                <p:cNvSpPr/>
                <p:nvPr/>
              </p:nvSpPr>
              <p:spPr>
                <a:xfrm>
                  <a:off x="6228184" y="4007551"/>
                  <a:ext cx="2490041" cy="56733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𝐻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/>
                            </a:rPr>
                            <m:t>−1</m:t>
                          </m:r>
                        </m:sup>
                      </m:sSup>
                    </m:oMath>
                  </a14:m>
                  <a:r>
                    <a:rPr lang="en-US" sz="2000" dirty="0" smtClean="0"/>
                    <a:t> =</a:t>
                  </a:r>
                  <a:r>
                    <a:rPr lang="en-US" sz="20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diag</a:t>
                  </a:r>
                  <a:r>
                    <a:rPr lang="en-US" sz="2000" dirty="0" smtClean="0"/>
                    <a:t>(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l-GR" sz="2000" i="1" smtClean="0">
                              <a:latin typeface="Cambria Math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l-GR" sz="2000" i="1">
                                  <a:latin typeface="Cambria Math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2000" i="1">
                                  <a:latin typeface="Cambria Math"/>
                                  <a:ea typeface="Cambria Math"/>
                                  <a:cs typeface="Times New Roman" panose="020206030504050203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/>
                                  <a:cs typeface="Times New Roman" panose="02020603050405020304" pitchFamily="18" charset="0"/>
                                </a:rPr>
                                <m:t>𝑘</m:t>
                              </m:r>
                            </m:sub>
                          </m:sSub>
                        </m:den>
                      </m:f>
                    </m:oMath>
                  </a14:m>
                  <a:r>
                    <a:rPr lang="en-US" sz="2000" dirty="0" smtClean="0"/>
                    <a:t>) ,</a:t>
                  </a:r>
                  <a:r>
                    <a:rPr lang="en-US" sz="20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k=1...n</a:t>
                  </a:r>
                  <a:endParaRPr lang="en-US" sz="2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24" name="Rectangle 2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28184" y="4007551"/>
                  <a:ext cx="2490041" cy="567335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r="-2206" b="-215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8" name="TextBox 27"/>
            <p:cNvSpPr txBox="1"/>
            <p:nvPr/>
          </p:nvSpPr>
          <p:spPr>
            <a:xfrm>
              <a:off x="6153967" y="2839844"/>
              <a:ext cx="25571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Inverse is straightforward</a:t>
              </a:r>
              <a:endParaRPr 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6012160" y="2708920"/>
              <a:ext cx="2745260" cy="200803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3881" y="3937791"/>
            <a:ext cx="3332163" cy="242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9259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0" y="188640"/>
            <a:ext cx="9125885" cy="622176"/>
          </a:xfrm>
        </p:spPr>
        <p:txBody>
          <a:bodyPr/>
          <a:lstStyle/>
          <a:p>
            <a:r>
              <a:rPr lang="en-US" b="1" dirty="0" smtClean="0"/>
              <a:t>Equivalence of DFT and SVD</a:t>
            </a:r>
            <a:endParaRPr lang="de-DE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508104" y="3092008"/>
                <a:ext cx="2498825" cy="5934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𝑠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𝑘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𝑘</m:t>
                              </m:r>
                            </m:sub>
                          </m:sSub>
                        </m:e>
                      </m:d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sSubSup>
                                <m:sSubSupPr>
                                  <m:ctrlP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sSup>
                                    <m:sSupPr>
                                      <m:ctrlPr>
                                        <a:rPr lang="en-US" sz="16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sSubSup>
                                        <m:sSubSupPr>
                                          <m:ctrlPr>
                                            <a:rPr lang="en-US" sz="1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1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US" sz="1600" i="1">
                                              <a:solidFill>
                                                <a:schemeClr val="tx1"/>
                                              </a:solidFill>
                                              <a:latin typeface="Cambria Math"/>
                                              <a:ea typeface="Cambria Math"/>
                                            </a:rPr>
                                            <m:t>𝑟𝑘</m:t>
                                          </m:r>
                                        </m:sub>
                                        <m:sup/>
                                      </m:sSubSup>
                                    </m:e>
                                    <m:sup>
                                      <m:r>
                                        <a:rPr lang="en-US" sz="1600" i="1">
                                          <a:solidFill>
                                            <a:schemeClr val="tx1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+</m:t>
                                  </m:r>
                                  <m: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𝑖𝑘</m:t>
                                  </m:r>
                                </m:sub>
                                <m:sup/>
                              </m:sSubSup>
                            </m:e>
                            <m:sup>
                              <m:r>
                                <a:rPr lang="en-US" sz="16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sz="16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104" y="3092008"/>
                <a:ext cx="2498825" cy="5934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265315" y="1640594"/>
            <a:ext cx="763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DFT: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82333" y="4810492"/>
            <a:ext cx="780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SVD: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2DA3E1B-BE14-4C4D-AE69-71F95D18BDC4}" type="datetime1">
              <a:rPr lang="en-US" smtClean="0"/>
              <a:t>11/12/2018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1362453" y="4605740"/>
                <a:ext cx="6449907" cy="8249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/>
                                </a:rPr>
                                <m:t>𝑅</m:t>
                              </m:r>
                              <m:r>
                                <a:rPr lang="en-US" b="0" i="1" baseline="-25000" smtClean="0">
                                  <a:latin typeface="Cambria Math"/>
                                </a:rPr>
                                <m:t>11</m:t>
                              </m:r>
                            </m:e>
                            <m:e>
                              <m:r>
                                <a:rPr lang="en-US" i="1" smtClean="0">
                                  <a:latin typeface="Cambria Math"/>
                                </a:rPr>
                                <m:t>⋯</m:t>
                              </m:r>
                            </m:e>
                            <m:e>
                              <m:r>
                                <m:rPr>
                                  <m:brk m:alnAt="7"/>
                                </m:rPr>
                                <a:rPr lang="en-US" i="1">
                                  <a:latin typeface="Cambria Math"/>
                                </a:rPr>
                                <m:t>𝑅</m:t>
                              </m:r>
                              <m:r>
                                <a:rPr lang="en-US" i="1" baseline="-25000">
                                  <a:latin typeface="Cambria Math"/>
                                </a:rPr>
                                <m:t>1</m:t>
                              </m:r>
                              <m:r>
                                <a:rPr lang="en-US" b="0" i="1" baseline="-25000" smtClean="0">
                                  <a:latin typeface="Cambria Math"/>
                                </a:rPr>
                                <m:t>𝑛</m:t>
                              </m:r>
                            </m:e>
                          </m:mr>
                          <m:mr>
                            <m:e>
                              <m:r>
                                <a:rPr lang="en-US" i="1" smtClean="0">
                                  <a:latin typeface="Cambria Math"/>
                                </a:rPr>
                                <m:t>⋮</m:t>
                              </m:r>
                            </m:e>
                            <m:e>
                              <m:r>
                                <a:rPr lang="en-US" i="1" smtClean="0">
                                  <a:latin typeface="Cambria Math"/>
                                </a:rPr>
                                <m:t>⋱</m:t>
                              </m:r>
                            </m:e>
                            <m:e>
                              <m:r>
                                <a:rPr lang="en-US" i="1" smtClean="0">
                                  <a:latin typeface="Cambria Math"/>
                                </a:rPr>
                                <m:t>⋮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i="1">
                                  <a:latin typeface="Cambria Math"/>
                                </a:rPr>
                                <m:t>𝑅</m:t>
                              </m:r>
                              <m:r>
                                <a:rPr lang="en-US" b="0" i="1" baseline="-25000" smtClean="0">
                                  <a:latin typeface="Cambria Math"/>
                                </a:rPr>
                                <m:t>𝑚</m:t>
                              </m:r>
                              <m:r>
                                <a:rPr lang="en-US" b="0" i="1" baseline="-25000" smtClean="0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 smtClean="0">
                                  <a:latin typeface="Cambria Math"/>
                                </a:rPr>
                                <m:t>⋯</m:t>
                              </m:r>
                            </m:e>
                            <m:e>
                              <m:r>
                                <m:rPr>
                                  <m:brk m:alnAt="7"/>
                                </m:rPr>
                                <a:rPr lang="en-US" i="1">
                                  <a:latin typeface="Cambria Math"/>
                                </a:rPr>
                                <m:t>𝑅</m:t>
                              </m:r>
                              <m:r>
                                <a:rPr lang="en-US" b="0" i="1" baseline="-25000" smtClean="0">
                                  <a:latin typeface="Cambria Math"/>
                                </a:rPr>
                                <m:t>𝑚𝑛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 smtClean="0"/>
                  <a:t> =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/>
                                </a:rPr>
                                <m:t>𝑈</m:t>
                              </m:r>
                              <m:r>
                                <a:rPr lang="en-US" i="1" baseline="-25000">
                                  <a:latin typeface="Cambria Math"/>
                                </a:rPr>
                                <m:t>11</m:t>
                              </m:r>
                            </m:e>
                            <m:e>
                              <m:r>
                                <a:rPr lang="en-US" i="1" smtClean="0">
                                  <a:latin typeface="Cambria Math"/>
                                </a:rPr>
                                <m:t>⋯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𝑈</m:t>
                              </m:r>
                              <m:r>
                                <a:rPr lang="en-US" i="1" baseline="-25000">
                                  <a:latin typeface="Cambria Math"/>
                                </a:rPr>
                                <m:t>1</m:t>
                              </m:r>
                              <m:r>
                                <a:rPr lang="en-US" b="0" i="1" baseline="-25000" smtClean="0">
                                  <a:latin typeface="Cambria Math"/>
                                </a:rPr>
                                <m:t>𝑚</m:t>
                              </m:r>
                            </m:e>
                          </m:mr>
                          <m:mr>
                            <m:e>
                              <m:r>
                                <a:rPr lang="en-US" i="1" smtClean="0">
                                  <a:latin typeface="Cambria Math"/>
                                </a:rPr>
                                <m:t>⋮</m:t>
                              </m:r>
                            </m:e>
                            <m:e>
                              <m:r>
                                <a:rPr lang="en-US" i="1" smtClean="0">
                                  <a:latin typeface="Cambria Math"/>
                                </a:rPr>
                                <m:t>⋱</m:t>
                              </m:r>
                            </m:e>
                            <m:e>
                              <m:r>
                                <a:rPr lang="en-US" i="1" smtClean="0">
                                  <a:latin typeface="Cambria Math"/>
                                </a:rPr>
                                <m:t>⋮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𝑈</m:t>
                              </m:r>
                              <m:r>
                                <a:rPr lang="en-US" b="0" i="1" baseline="-25000" smtClean="0">
                                  <a:latin typeface="Cambria Math"/>
                                </a:rPr>
                                <m:t>𝑚</m:t>
                              </m:r>
                              <m:r>
                                <a:rPr lang="en-US" b="0" i="1" baseline="-25000" smtClean="0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 smtClean="0">
                                  <a:latin typeface="Cambria Math"/>
                                </a:rPr>
                                <m:t>⋯</m:t>
                              </m:r>
                            </m:e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𝑈</m:t>
                              </m:r>
                              <m:r>
                                <a:rPr lang="en-US" b="0" i="1" baseline="-25000" smtClean="0">
                                  <a:latin typeface="Cambria Math"/>
                                </a:rPr>
                                <m:t>𝑚𝑚</m:t>
                              </m:r>
                            </m:e>
                          </m:mr>
                        </m:m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n-US" b="0" i="1" baseline="-25000" smtClean="0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 smtClean="0">
                                  <a:latin typeface="Cambria Math"/>
                                </a:rPr>
                                <m:t>⋯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 smtClean="0">
                                  <a:latin typeface="Cambria Math"/>
                                </a:rPr>
                                <m:t>⋮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n-US" b="0" i="1" baseline="-25000" smtClean="0">
                                  <a:latin typeface="Cambria Math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US" i="1" smtClean="0">
                                  <a:latin typeface="Cambria Math"/>
                                </a:rPr>
                                <m:t>⋮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i="1" smtClean="0">
                                  <a:latin typeface="Cambria Math"/>
                                </a:rPr>
                                <m:t>⋯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𝑠</m:t>
                              </m:r>
                              <m:r>
                                <a:rPr lang="en-US" b="0" i="1" baseline="-25000" smtClean="0">
                                  <a:latin typeface="Cambria Math"/>
                                </a:rPr>
                                <m:t>𝑛</m:t>
                              </m:r>
                            </m:e>
                          </m:mr>
                        </m:m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/>
                                </a:rPr>
                                <m:t>𝑉</m:t>
                              </m:r>
                              <m:r>
                                <a:rPr lang="en-US" b="0" i="1" baseline="-25000" smtClean="0">
                                  <a:latin typeface="Cambria Math"/>
                                </a:rPr>
                                <m:t>11</m:t>
                              </m:r>
                            </m:e>
                            <m:e>
                              <m:r>
                                <a:rPr lang="en-US" i="1" smtClean="0">
                                  <a:latin typeface="Cambria Math"/>
                                </a:rPr>
                                <m:t>⋯</m:t>
                              </m:r>
                            </m:e>
                            <m:e>
                              <m:r>
                                <m:rPr>
                                  <m:brk m:alnAt="7"/>
                                </m:rPr>
                                <a:rPr lang="en-US" i="1">
                                  <a:latin typeface="Cambria Math"/>
                                </a:rPr>
                                <m:t>𝑉</m:t>
                              </m:r>
                              <m:r>
                                <a:rPr lang="en-US" b="0" i="1" baseline="-25000" smtClean="0">
                                  <a:latin typeface="Cambria Math"/>
                                </a:rPr>
                                <m:t>1</m:t>
                              </m:r>
                              <m:r>
                                <a:rPr lang="en-US" b="0" i="1" baseline="-25000" smtClean="0">
                                  <a:latin typeface="Cambria Math"/>
                                </a:rPr>
                                <m:t>𝑛</m:t>
                              </m:r>
                            </m:e>
                          </m:mr>
                          <m:mr>
                            <m:e>
                              <m:r>
                                <a:rPr lang="en-US" i="1" smtClean="0">
                                  <a:latin typeface="Cambria Math"/>
                                </a:rPr>
                                <m:t>⋮</m:t>
                              </m:r>
                            </m:e>
                            <m:e>
                              <m:r>
                                <a:rPr lang="en-US" i="1" smtClean="0">
                                  <a:latin typeface="Cambria Math"/>
                                </a:rPr>
                                <m:t>⋱</m:t>
                              </m:r>
                            </m:e>
                            <m:e>
                              <m:r>
                                <a:rPr lang="en-US" i="1" smtClean="0">
                                  <a:latin typeface="Cambria Math"/>
                                </a:rPr>
                                <m:t>⋮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i="1">
                                  <a:latin typeface="Cambria Math"/>
                                </a:rPr>
                                <m:t>𝑉</m:t>
                              </m:r>
                              <m:r>
                                <a:rPr lang="en-US" b="0" i="1" baseline="-25000" smtClean="0">
                                  <a:latin typeface="Cambria Math"/>
                                </a:rPr>
                                <m:t>𝑛</m:t>
                              </m:r>
                              <m:r>
                                <a:rPr lang="en-US" i="1" baseline="-25000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 smtClean="0">
                                  <a:latin typeface="Cambria Math"/>
                                </a:rPr>
                                <m:t>⋯</m:t>
                              </m:r>
                            </m:e>
                            <m:e>
                              <m:r>
                                <m:rPr>
                                  <m:brk m:alnAt="7"/>
                                </m:rPr>
                                <a:rPr lang="en-US" i="1">
                                  <a:latin typeface="Cambria Math"/>
                                </a:rPr>
                                <m:t>𝑉</m:t>
                              </m:r>
                              <m:r>
                                <a:rPr lang="en-US" b="0" i="1" baseline="-25000" smtClean="0">
                                  <a:latin typeface="Cambria Math"/>
                                </a:rPr>
                                <m:t>𝑛𝑛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2453" y="4605740"/>
                <a:ext cx="6449907" cy="82496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1198692" y="1412776"/>
                <a:ext cx="6757684" cy="8249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i="1">
                                    <a:latin typeface="Cambria Math"/>
                                  </a:rPr>
                                  <m:t>𝑅</m:t>
                                </m:r>
                                <m:r>
                                  <a:rPr lang="en-US" i="1" baseline="-25000">
                                    <a:latin typeface="Cambria Math"/>
                                  </a:rPr>
                                  <m:t>11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en-US" i="1">
                                    <a:latin typeface="Cambria Math"/>
                                  </a:rPr>
                                  <m:t>𝑅</m:t>
                                </m:r>
                                <m:r>
                                  <a:rPr lang="en-US" i="1" baseline="-25000">
                                    <a:latin typeface="Cambria Math"/>
                                  </a:rPr>
                                  <m:t>1</m:t>
                                </m:r>
                                <m:r>
                                  <a:rPr lang="en-US" i="1" baseline="-25000">
                                    <a:latin typeface="Cambria Math"/>
                                  </a:rPr>
                                  <m:t>𝑛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⋱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i="1">
                                    <a:latin typeface="Cambria Math"/>
                                  </a:rPr>
                                  <m:t>𝑅</m:t>
                                </m:r>
                                <m:r>
                                  <a:rPr lang="en-US" i="1" baseline="-25000">
                                    <a:latin typeface="Cambria Math"/>
                                  </a:rPr>
                                  <m:t>𝑚</m:t>
                                </m:r>
                                <m:r>
                                  <a:rPr lang="en-US" i="1" baseline="-2500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r>
                                  <m:rPr>
                                    <m:brk m:alnAt="7"/>
                                  </m:rPr>
                                  <a:rPr lang="en-US" i="1">
                                    <a:latin typeface="Cambria Math"/>
                                  </a:rPr>
                                  <m:t>𝑅</m:t>
                                </m:r>
                                <m:r>
                                  <a:rPr lang="en-US" i="1" baseline="-25000">
                                    <a:latin typeface="Cambria Math"/>
                                  </a:rPr>
                                  <m:t>𝑚𝑛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b="0" i="0" smtClean="0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/>
                                  </a:rPr>
                                  <m:t>𝐹</m:t>
                                </m:r>
                                <m:r>
                                  <a:rPr lang="en-US" i="1" baseline="-25000">
                                    <a:latin typeface="Cambria Math"/>
                                  </a:rPr>
                                  <m:t>11</m:t>
                                </m:r>
                              </m:e>
                              <m:e>
                                <m:r>
                                  <a:rPr lang="en-US" i="1" smtClean="0"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𝐹</m:t>
                                </m:r>
                                <m:r>
                                  <a:rPr lang="en-US" i="1" baseline="-25000">
                                    <a:latin typeface="Cambria Math"/>
                                  </a:rPr>
                                  <m:t>1</m:t>
                                </m:r>
                                <m:r>
                                  <a:rPr lang="en-US" b="0" i="1" baseline="-25000" smtClean="0">
                                    <a:latin typeface="Cambria Math"/>
                                  </a:rPr>
                                  <m:t>𝑚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 smtClean="0">
                                    <a:latin typeface="Cambria Math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en-US" i="1" smtClean="0">
                                    <a:latin typeface="Cambria Math"/>
                                  </a:rPr>
                                  <m:t>⋱</m:t>
                                </m:r>
                              </m:e>
                              <m:e>
                                <m:r>
                                  <a:rPr lang="en-US" i="1" smtClean="0">
                                    <a:latin typeface="Cambria Math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𝐹</m:t>
                                </m:r>
                                <m:r>
                                  <a:rPr lang="en-US" b="0" i="1" baseline="-25000" smtClean="0">
                                    <a:latin typeface="Cambria Math"/>
                                  </a:rPr>
                                  <m:t>𝑚</m:t>
                                </m:r>
                                <m:r>
                                  <a:rPr lang="en-US" b="0" i="1" baseline="-25000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i="1" smtClean="0"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𝐹</m:t>
                                </m:r>
                                <m:r>
                                  <a:rPr lang="en-US" b="0" i="1" baseline="-25000" smtClean="0">
                                    <a:latin typeface="Cambria Math"/>
                                  </a:rPr>
                                  <m:t>𝑚𝑚</m:t>
                                </m:r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l-GR" i="1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𝜎</m:t>
                                </m:r>
                                <m:r>
                                  <a:rPr lang="en-US" b="0" i="1" baseline="-25000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i="1" smtClean="0"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 smtClean="0">
                                    <a:latin typeface="Cambria Math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el-GR" i="1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𝜎</m:t>
                                </m:r>
                                <m:r>
                                  <a:rPr lang="en-US" b="0" i="1" baseline="-25000" smtClean="0">
                                    <a:latin typeface="Cambria Math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US" i="1" smtClean="0">
                                    <a:latin typeface="Cambria Math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i="1" smtClean="0"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r>
                                  <a:rPr lang="el-GR" i="1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𝜎</m:t>
                                </m:r>
                                <m:r>
                                  <a:rPr lang="en-US" b="0" i="1" baseline="-25000" smtClean="0">
                                    <a:latin typeface="Cambria Math"/>
                                  </a:rPr>
                                  <m:t>𝑛</m:t>
                                </m:r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/>
                                  </a:rPr>
                                  <m:t>𝐹</m:t>
                                </m:r>
                                <m:r>
                                  <a:rPr lang="en-US" b="0" i="1" baseline="-25000" smtClean="0">
                                    <a:latin typeface="Cambria Math"/>
                                  </a:rPr>
                                  <m:t>11</m:t>
                                </m:r>
                              </m:e>
                              <m:e>
                                <m:r>
                                  <a:rPr lang="en-US" i="1" smtClean="0"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𝐹</m:t>
                                </m:r>
                                <m:r>
                                  <a:rPr lang="en-US" b="0" i="1" baseline="-25000" smtClean="0">
                                    <a:latin typeface="Cambria Math"/>
                                  </a:rPr>
                                  <m:t>1</m:t>
                                </m:r>
                                <m:r>
                                  <a:rPr lang="en-US" b="0" i="1" baseline="-25000" smtClean="0">
                                    <a:latin typeface="Cambria Math"/>
                                  </a:rPr>
                                  <m:t>𝑛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i="1" smtClean="0">
                                    <a:latin typeface="Cambria Math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en-US" i="1" smtClean="0">
                                    <a:latin typeface="Cambria Math"/>
                                  </a:rPr>
                                  <m:t>⋱</m:t>
                                </m:r>
                              </m:e>
                              <m:e>
                                <m:r>
                                  <a:rPr lang="en-US" i="1" smtClean="0">
                                    <a:latin typeface="Cambria Math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𝐹</m:t>
                                </m:r>
                                <m:r>
                                  <a:rPr lang="en-US" b="0" i="1" baseline="-25000" smtClean="0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en-US" i="1" baseline="-2500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i="1" smtClean="0"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𝐹</m:t>
                                </m:r>
                                <m:r>
                                  <a:rPr lang="en-US" b="0" i="1" baseline="-25000" smtClean="0">
                                    <a:latin typeface="Cambria Math"/>
                                  </a:rPr>
                                  <m:t>𝑛𝑛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8692" y="1412776"/>
                <a:ext cx="6757684" cy="82496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0" name="Straight Arrow Connector 39"/>
          <p:cNvCxnSpPr/>
          <p:nvPr/>
        </p:nvCxnSpPr>
        <p:spPr>
          <a:xfrm>
            <a:off x="5710914" y="2237745"/>
            <a:ext cx="589278" cy="998279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>
            <a:off x="5508108" y="3664341"/>
            <a:ext cx="792084" cy="941399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/>
              <p:cNvSpPr txBox="1"/>
              <p:nvPr/>
            </p:nvSpPr>
            <p:spPr>
              <a:xfrm>
                <a:off x="2796894" y="3234462"/>
                <a:ext cx="152843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𝜑</m:t>
                    </m:r>
                    <m:r>
                      <a:rPr lang="en-US" sz="1600" i="1" baseline="-25000">
                        <a:solidFill>
                          <a:schemeClr val="tx1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𝑑𝑘</m:t>
                    </m:r>
                  </m:oMath>
                </a14:m>
                <a:r>
                  <a:rPr lang="en-US" sz="1600" dirty="0" smtClean="0">
                    <a:solidFill>
                      <a:schemeClr val="tx1"/>
                    </a:solidFill>
                  </a:rPr>
                  <a:t> = </a:t>
                </a:r>
                <a:r>
                  <a:rPr lang="en-US" sz="16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phase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𝑘</m:t>
                            </m:r>
                          </m:sub>
                        </m:sSub>
                      </m:e>
                    </m:d>
                  </m:oMath>
                </a14:m>
                <a:endParaRPr lang="en-US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6894" y="3234462"/>
                <a:ext cx="1528432" cy="338554"/>
              </a:xfrm>
              <a:prstGeom prst="rect">
                <a:avLst/>
              </a:prstGeom>
              <a:blipFill rotWithShape="1">
                <a:blip r:embed="rId6"/>
                <a:stretch>
                  <a:fillRect t="-7273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4" name="Curved Connector 43"/>
          <p:cNvCxnSpPr/>
          <p:nvPr/>
        </p:nvCxnSpPr>
        <p:spPr>
          <a:xfrm rot="5400000">
            <a:off x="4351590" y="2290432"/>
            <a:ext cx="1160904" cy="1152131"/>
          </a:xfrm>
          <a:prstGeom prst="curvedConnector3">
            <a:avLst/>
          </a:prstGeom>
          <a:ln w="31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urved Connector 45"/>
          <p:cNvCxnSpPr/>
          <p:nvPr/>
        </p:nvCxnSpPr>
        <p:spPr>
          <a:xfrm>
            <a:off x="4355976" y="3405997"/>
            <a:ext cx="2520280" cy="1270187"/>
          </a:xfrm>
          <a:prstGeom prst="curvedConnector3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urved Connector 47"/>
          <p:cNvCxnSpPr/>
          <p:nvPr/>
        </p:nvCxnSpPr>
        <p:spPr>
          <a:xfrm>
            <a:off x="4355976" y="3446949"/>
            <a:ext cx="12700" cy="1141516"/>
          </a:xfrm>
          <a:prstGeom prst="curvedConnector4">
            <a:avLst>
              <a:gd name="adj1" fmla="val -1800000"/>
              <a:gd name="adj2" fmla="val 57415"/>
            </a:avLst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2173761" y="5589240"/>
            <a:ext cx="48465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3366CC"/>
                </a:solidFill>
                <a:latin typeface="CityBlueprint" panose="00000400000000000000" pitchFamily="2" charset="2"/>
                <a:cs typeface="Times New Roman" panose="02020603050405020304" pitchFamily="18" charset="0"/>
              </a:rPr>
              <a:t>Why to do SVD when Circulant symmetry exits?</a:t>
            </a:r>
            <a:endParaRPr lang="en-US" sz="2000" b="1" i="1" dirty="0">
              <a:solidFill>
                <a:srgbClr val="3366CC"/>
              </a:solidFill>
              <a:latin typeface="CityBlueprint" panose="00000400000000000000" pitchFamily="2" charset="2"/>
              <a:cs typeface="Times New Roman" panose="02020603050405020304" pitchFamily="18" charset="0"/>
            </a:endParaRPr>
          </a:p>
        </p:txBody>
      </p:sp>
      <p:pic>
        <p:nvPicPr>
          <p:cNvPr id="34" name="Picture 2" descr="D:\PhD work\2018\SVDMODES21.eps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595"/>
          <a:stretch/>
        </p:blipFill>
        <p:spPr bwMode="auto">
          <a:xfrm>
            <a:off x="265315" y="2436369"/>
            <a:ext cx="2483768" cy="2169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-36512" y="6165304"/>
            <a:ext cx="1069218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Vrinda" panose="020B0502040204020203" pitchFamily="34" charset="0"/>
                <a:cs typeface="Vrinda" panose="020B0502040204020203" pitchFamily="34" charset="0"/>
              </a:rPr>
              <a:t>Herbert </a:t>
            </a:r>
            <a:r>
              <a:rPr lang="en-US" sz="1400" dirty="0" err="1" smtClean="0">
                <a:latin typeface="Vrinda" panose="020B0502040204020203" pitchFamily="34" charset="0"/>
                <a:cs typeface="Vrinda" panose="020B0502040204020203" pitchFamily="34" charset="0"/>
              </a:rPr>
              <a:t>Karner</a:t>
            </a:r>
            <a:r>
              <a:rPr lang="en-US" sz="1400" dirty="0">
                <a:latin typeface="Vrinda" panose="020B0502040204020203" pitchFamily="34" charset="0"/>
                <a:cs typeface="Vrinda" panose="020B0502040204020203" pitchFamily="34" charset="0"/>
              </a:rPr>
              <a:t> </a:t>
            </a:r>
            <a:r>
              <a:rPr lang="en-US" sz="1400" dirty="0" smtClean="0">
                <a:latin typeface="Vrinda" panose="020B0502040204020203" pitchFamily="34" charset="0"/>
                <a:cs typeface="Vrinda" panose="020B0502040204020203" pitchFamily="34" charset="0"/>
              </a:rPr>
              <a:t>et al.  Spectral </a:t>
            </a:r>
            <a:r>
              <a:rPr lang="en-US" sz="1400" dirty="0">
                <a:latin typeface="Vrinda" panose="020B0502040204020203" pitchFamily="34" charset="0"/>
                <a:cs typeface="Vrinda" panose="020B0502040204020203" pitchFamily="34" charset="0"/>
              </a:rPr>
              <a:t>decomposition of real </a:t>
            </a:r>
            <a:r>
              <a:rPr lang="en-US" sz="1400" dirty="0" smtClean="0">
                <a:latin typeface="Vrinda" panose="020B0502040204020203" pitchFamily="34" charset="0"/>
                <a:cs typeface="Vrinda" panose="020B0502040204020203" pitchFamily="34" charset="0"/>
              </a:rPr>
              <a:t>Circulant matrices, Linear </a:t>
            </a:r>
            <a:r>
              <a:rPr lang="en-US" sz="1400" dirty="0">
                <a:latin typeface="Vrinda" panose="020B0502040204020203" pitchFamily="34" charset="0"/>
                <a:cs typeface="Vrinda" panose="020B0502040204020203" pitchFamily="34" charset="0"/>
              </a:rPr>
              <a:t>Algebra and its </a:t>
            </a:r>
            <a:r>
              <a:rPr lang="en-US" sz="1400" dirty="0" smtClean="0">
                <a:latin typeface="Vrinda" panose="020B0502040204020203" pitchFamily="34" charset="0"/>
                <a:cs typeface="Vrinda" panose="020B0502040204020203" pitchFamily="34" charset="0"/>
              </a:rPr>
              <a:t>Applications, </a:t>
            </a:r>
          </a:p>
          <a:p>
            <a:r>
              <a:rPr lang="en-US" sz="1400" dirty="0" smtClean="0">
                <a:latin typeface="Vrinda" panose="020B0502040204020203" pitchFamily="34" charset="0"/>
                <a:cs typeface="Vrinda" panose="020B0502040204020203" pitchFamily="34" charset="0"/>
              </a:rPr>
              <a:t>Volume 367, 2003</a:t>
            </a:r>
            <a:endParaRPr lang="en-US" sz="1400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2906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1" grpId="0"/>
      <p:bldP spid="55" grpId="0"/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4A883A2A-80A1-4052-9FA2-3CE5DF960064}" type="datetime1">
              <a:rPr lang="en-US" smtClean="0"/>
              <a:t>11/12/2018</a:t>
            </a:fld>
            <a:endParaRPr lang="de-DE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-26988"/>
            <a:ext cx="9144000" cy="999309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/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Nearest-Circulant symmetry </a:t>
            </a:r>
          </a:p>
          <a:p>
            <a:pPr algn="l" eaLnBrk="1" hangingPunct="1"/>
            <a:r>
              <a:rPr lang="en-US" sz="2400" b="1" dirty="0" smtClean="0">
                <a:latin typeface="Vrinda" panose="020B0502040204020203" pitchFamily="34" charset="0"/>
                <a:cs typeface="Vrinda" panose="020B0502040204020203" pitchFamily="34" charset="0"/>
              </a:rPr>
              <a:t>SIS18 horizontal plane</a:t>
            </a:r>
            <a:endParaRPr lang="de-DE" sz="2400" b="1" dirty="0" smtClean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-36512" y="908720"/>
            <a:ext cx="2952328" cy="3032742"/>
            <a:chOff x="5220072" y="1131218"/>
            <a:chExt cx="3672408" cy="3755717"/>
          </a:xfrm>
        </p:grpSpPr>
        <p:pic>
          <p:nvPicPr>
            <p:cNvPr id="19459" name="Picture 3" descr="D:\PhD work\2018\Rxsis18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053" t="7098" r="28578"/>
            <a:stretch/>
          </p:blipFill>
          <p:spPr bwMode="auto">
            <a:xfrm>
              <a:off x="5220072" y="1131218"/>
              <a:ext cx="3672408" cy="37557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Oval 5"/>
            <p:cNvSpPr/>
            <p:nvPr/>
          </p:nvSpPr>
          <p:spPr>
            <a:xfrm>
              <a:off x="6300192" y="2204864"/>
              <a:ext cx="432048" cy="50405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6876256" y="2757048"/>
              <a:ext cx="432048" cy="50405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Rectangle 11"/>
          <p:cNvSpPr/>
          <p:nvPr/>
        </p:nvSpPr>
        <p:spPr>
          <a:xfrm>
            <a:off x="858822" y="3079128"/>
            <a:ext cx="18710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Condition </a:t>
            </a:r>
            <a:r>
              <a:rPr lang="en-US" sz="1400" dirty="0" smtClean="0">
                <a:solidFill>
                  <a:schemeClr val="bg1"/>
                </a:solidFill>
              </a:rPr>
              <a:t>number =12</a:t>
            </a:r>
            <a:endParaRPr lang="en-US" sz="1400" dirty="0">
              <a:solidFill>
                <a:schemeClr val="bg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049113" y="908720"/>
            <a:ext cx="3059391" cy="3024336"/>
            <a:chOff x="5678724" y="1338893"/>
            <a:chExt cx="3059391" cy="3024336"/>
          </a:xfrm>
        </p:grpSpPr>
        <p:pic>
          <p:nvPicPr>
            <p:cNvPr id="19460" name="Picture 4" descr="D:\PhD work\2018\Rx_nc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900" t="6769" r="16714"/>
            <a:stretch/>
          </p:blipFill>
          <p:spPr bwMode="auto">
            <a:xfrm>
              <a:off x="5678724" y="1338893"/>
              <a:ext cx="3059391" cy="30243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Rectangle 19"/>
            <p:cNvSpPr/>
            <p:nvPr/>
          </p:nvSpPr>
          <p:spPr>
            <a:xfrm>
              <a:off x="6631591" y="3372224"/>
              <a:ext cx="173957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Condition number </a:t>
              </a:r>
              <a:r>
                <a:rPr lang="en-US" sz="1400" dirty="0" smtClean="0">
                  <a:solidFill>
                    <a:schemeClr val="bg1"/>
                  </a:solidFill>
                </a:rPr>
                <a:t>=9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AutoShape 2" descr="https://v2.overleaf.com/project/5b8274ed521e8d1ca1d0d699/file/5b8274ef521e8d1ca1d0d6b0?format=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869160"/>
            <a:ext cx="2373884" cy="1693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2894306" y="1115078"/>
                <a:ext cx="1992917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&lt;</m:t>
                      </m:r>
                      <m:r>
                        <a:rPr lang="en-US" b="1" i="0" smtClean="0">
                          <a:latin typeface="Cambria Math"/>
                        </a:rPr>
                        <m:t>𝐑</m:t>
                      </m:r>
                      <m:r>
                        <a:rPr lang="en-US" b="0" i="1" smtClean="0">
                          <a:latin typeface="Cambria Math"/>
                        </a:rPr>
                        <m:t>,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&gt;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4306" y="1115078"/>
                <a:ext cx="1992917" cy="6127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/>
              <p:cNvSpPr txBox="1"/>
              <p:nvPr/>
            </p:nvSpPr>
            <p:spPr>
              <a:xfrm>
                <a:off x="3059832" y="2186406"/>
                <a:ext cx="2648097" cy="13662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𝜋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5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…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.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.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.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.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.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.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.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.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⋱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b="0" dirty="0" smtClean="0"/>
              </a:p>
            </p:txBody>
          </p:sp>
        </mc:Choice>
        <mc:Fallback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9832" y="2186406"/>
                <a:ext cx="2648097" cy="136620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/>
              <p:cNvSpPr txBox="1"/>
              <p:nvPr/>
            </p:nvSpPr>
            <p:spPr>
              <a:xfrm>
                <a:off x="23402" y="3789040"/>
                <a:ext cx="3447162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𝑐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 (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23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+……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12,1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02" y="3789040"/>
                <a:ext cx="3447162" cy="6127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/>
              <p:cNvSpPr txBox="1"/>
              <p:nvPr/>
            </p:nvSpPr>
            <p:spPr>
              <a:xfrm>
                <a:off x="323528" y="4427820"/>
                <a:ext cx="29436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0" smtClean="0">
                              <a:latin typeface="Cambria Math"/>
                            </a:rPr>
                            <m:t>𝐑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𝑛𝑐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𝑐𝑖𝑟𝑐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,..,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b="0" dirty="0" smtClean="0"/>
              </a:p>
            </p:txBody>
          </p:sp>
        </mc:Choice>
        <mc:Fallback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4427820"/>
                <a:ext cx="2943626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4329001" y="1719714"/>
            <a:ext cx="17104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Frobenius</a:t>
            </a:r>
            <a:r>
              <a:rPr lang="en-US" sz="1600" dirty="0" smtClean="0"/>
              <a:t> product</a:t>
            </a:r>
            <a:endParaRPr lang="en-US" sz="16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3779912" y="4001865"/>
            <a:ext cx="4549704" cy="2435916"/>
            <a:chOff x="3779912" y="4001865"/>
            <a:chExt cx="4549704" cy="2435916"/>
          </a:xfrm>
        </p:grpSpPr>
        <p:pic>
          <p:nvPicPr>
            <p:cNvPr id="8194" name="Picture 2" descr="D:\conferences attended\ARIES barcelona\comparison of orignal and near circulatn matrix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912" y="4001865"/>
              <a:ext cx="4549704" cy="24359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4675985" y="4005064"/>
              <a:ext cx="25313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Orbit correction in SIS18 (9 July 2018)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726227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4" grpId="0"/>
      <p:bldP spid="25" grpId="0"/>
      <p:bldP spid="26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57662C00-5CAD-4926-8FCD-C7660F022C35}" type="datetime1">
              <a:rPr lang="en-US" smtClean="0"/>
              <a:t>11/12/2018</a:t>
            </a:fld>
            <a:endParaRPr lang="de-DE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-36512" y="188640"/>
            <a:ext cx="9144000" cy="719684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/>
            <a:r>
              <a:rPr lang="en-US" b="1" dirty="0">
                <a:latin typeface="Vrinda" panose="020B0502040204020203" pitchFamily="34" charset="0"/>
                <a:cs typeface="Vrinda" panose="020B0502040204020203" pitchFamily="34" charset="0"/>
              </a:rPr>
              <a:t>D</a:t>
            </a:r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ispersion effect in closed orbit</a:t>
            </a:r>
          </a:p>
        </p:txBody>
      </p:sp>
      <p:grpSp>
        <p:nvGrpSpPr>
          <p:cNvPr id="78" name="Group 77"/>
          <p:cNvGrpSpPr/>
          <p:nvPr/>
        </p:nvGrpSpPr>
        <p:grpSpPr>
          <a:xfrm>
            <a:off x="683568" y="2342734"/>
            <a:ext cx="8126454" cy="2306358"/>
            <a:chOff x="683568" y="2342734"/>
            <a:chExt cx="8126454" cy="2306358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7" name="TextBox 36"/>
                <p:cNvSpPr txBox="1"/>
                <p:nvPr/>
              </p:nvSpPr>
              <p:spPr>
                <a:xfrm>
                  <a:off x="1183619" y="3469991"/>
                  <a:ext cx="223625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i="1" smtClean="0">
                                <a:latin typeface="Cambria Math"/>
                              </a:rPr>
                              <m:t>Δ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=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∆</m:t>
                                </m:r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𝑐𝑜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/>
                              </a:rPr>
                              <m:t>+</m:t>
                            </m:r>
                            <m:r>
                              <a:rPr lang="en-US" i="1" smtClean="0">
                                <a:latin typeface="Cambria Math"/>
                                <a:ea typeface="Cambria Math"/>
                              </a:rPr>
                              <m:t>∆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𝐷</m:t>
                            </m:r>
                          </m:sub>
                        </m:sSub>
                        <m:d>
                          <m:d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𝑠</m:t>
                            </m:r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37" name="TextBox 3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83619" y="3469991"/>
                  <a:ext cx="2236253" cy="369332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38" name="Picture 4" descr="C:\Users\smirza\AppData\Local\Microsoft\Windows\Temporary Internet Files\Content.Outlook\FN0PIJKK\dispersion fucntion with at bpms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0112" y="2342734"/>
              <a:ext cx="3229910" cy="23063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9" name="TextBox 38"/>
                <p:cNvSpPr txBox="1"/>
                <p:nvPr/>
              </p:nvSpPr>
              <p:spPr>
                <a:xfrm>
                  <a:off x="2470436" y="2815173"/>
                  <a:ext cx="2065052" cy="65941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latin typeface="Cambria Math"/>
                                <a:ea typeface="Cambria Math"/>
                              </a:rPr>
                              <m:t>∆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𝐷</m:t>
                            </m:r>
                          </m:sub>
                        </m:sSub>
                        <m:d>
                          <m:d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𝑠</m:t>
                            </m:r>
                          </m:e>
                        </m:d>
                        <m:r>
                          <a:rPr lang="en-US" b="0" i="1" smtClean="0">
                            <a:latin typeface="Cambria Math"/>
                          </a:rPr>
                          <m:t>=</m:t>
                        </m:r>
                        <m:r>
                          <a:rPr lang="en-US" b="0" i="1" smtClean="0">
                            <a:latin typeface="Cambria Math"/>
                          </a:rPr>
                          <m:t>𝐷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𝑠</m:t>
                            </m:r>
                          </m:e>
                        </m:d>
                        <m:f>
                          <m:f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∆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𝑝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𝑝</m:t>
                            </m:r>
                          </m:den>
                        </m:f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>
            <p:sp>
              <p:nvSpPr>
                <p:cNvPr id="39" name="TextBox 3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70436" y="2815173"/>
                  <a:ext cx="2065052" cy="659411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2" name="Straight Arrow Connector 41"/>
            <p:cNvCxnSpPr/>
            <p:nvPr/>
          </p:nvCxnSpPr>
          <p:spPr>
            <a:xfrm flipH="1">
              <a:off x="4535488" y="3212976"/>
              <a:ext cx="142644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V="1">
              <a:off x="1403648" y="3044448"/>
              <a:ext cx="0" cy="46279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683568" y="2422629"/>
              <a:ext cx="147995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+mn-lt"/>
                </a:rPr>
                <a:t>A DC shift in </a:t>
              </a:r>
              <a:endParaRPr lang="en-US" dirty="0" smtClean="0">
                <a:latin typeface="+mn-lt"/>
              </a:endParaRPr>
            </a:p>
            <a:p>
              <a:r>
                <a:rPr lang="en-US" dirty="0" smtClean="0">
                  <a:latin typeface="+mn-lt"/>
                </a:rPr>
                <a:t>closed </a:t>
              </a:r>
              <a:r>
                <a:rPr lang="en-US" dirty="0" smtClean="0">
                  <a:latin typeface="+mn-lt"/>
                </a:rPr>
                <a:t>orbit</a:t>
              </a:r>
              <a:endParaRPr lang="en-US" dirty="0">
                <a:latin typeface="+mn-lt"/>
              </a:endParaRPr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179512" y="4649092"/>
            <a:ext cx="8964488" cy="1584175"/>
            <a:chOff x="179512" y="4649092"/>
            <a:chExt cx="8964488" cy="1584175"/>
          </a:xfrm>
        </p:grpSpPr>
        <p:grpSp>
          <p:nvGrpSpPr>
            <p:cNvPr id="36" name="Group 35"/>
            <p:cNvGrpSpPr/>
            <p:nvPr/>
          </p:nvGrpSpPr>
          <p:grpSpPr>
            <a:xfrm>
              <a:off x="179512" y="4649092"/>
              <a:ext cx="8964488" cy="1476217"/>
              <a:chOff x="323528" y="2348880"/>
              <a:chExt cx="8964488" cy="1476217"/>
            </a:xfrm>
          </p:grpSpPr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27" name="TextBox 26"/>
                  <p:cNvSpPr txBox="1"/>
                  <p:nvPr/>
                </p:nvSpPr>
                <p:spPr>
                  <a:xfrm>
                    <a:off x="5610356" y="2348880"/>
                    <a:ext cx="2850076" cy="145813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d>
                            <m:dPr>
                              <m:begChr m:val="["/>
                              <m:endChr m:val="]"/>
                              <m:ctrlPr>
                                <a:rPr lang="en-US" sz="3600" i="1" smtClean="0">
                                  <a:latin typeface="Cambria Math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3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3600" i="1" smtClean="0">
                                      <a:latin typeface="Cambria Math"/>
                                    </a:rPr>
                                  </m:ctrlPr>
                                </m:mPr>
                                <m:mr>
                                  <m:e/>
                                  <m:e>
                                    <m:r>
                                      <a:rPr lang="en-US" sz="3600" i="1" smtClean="0">
                                        <a:latin typeface="Cambria Math"/>
                                      </a:rPr>
                                      <m:t>⋯</m:t>
                                    </m:r>
                                  </m:e>
                                  <m:e/>
                                </m:mr>
                                <m:mr>
                                  <m:e>
                                    <m:r>
                                      <a:rPr lang="en-US" sz="3600" i="1" smtClean="0">
                                        <a:latin typeface="Cambria Math"/>
                                      </a:rPr>
                                      <m:t>⋮</m:t>
                                    </m:r>
                                  </m:e>
                                  <m:e>
                                    <m:r>
                                      <a:rPr lang="en-US" sz="3600" i="1" smtClean="0">
                                        <a:latin typeface="Cambria Math"/>
                                      </a:rPr>
                                      <m:t>⋱</m:t>
                                    </m:r>
                                  </m:e>
                                  <m:e>
                                    <m:r>
                                      <a:rPr lang="en-US" sz="3600" i="1" smtClean="0">
                                        <a:latin typeface="Cambria Math"/>
                                      </a:rPr>
                                      <m:t>⋮</m:t>
                                    </m:r>
                                  </m:e>
                                </m:mr>
                                <m:mr>
                                  <m:e/>
                                  <m:e>
                                    <m:r>
                                      <a:rPr lang="en-US" sz="3600" i="1" smtClean="0">
                                        <a:latin typeface="Cambria Math"/>
                                      </a:rPr>
                                      <m:t>⋯</m:t>
                                    </m:r>
                                  </m:e>
                                  <m:e/>
                                </m:mr>
                              </m:m>
                            </m:e>
                          </m:d>
                        </m:oMath>
                      </m:oMathPara>
                    </a14:m>
                    <a:endParaRPr lang="en-US" sz="3600" dirty="0"/>
                  </a:p>
                </p:txBody>
              </p:sp>
            </mc:Choice>
            <mc:Fallback>
              <p:sp>
                <p:nvSpPr>
                  <p:cNvPr id="27" name="TextBox 2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610356" y="2348880"/>
                    <a:ext cx="2850076" cy="1458133"/>
                  </a:xfrm>
                  <a:prstGeom prst="rect">
                    <a:avLst/>
                  </a:prstGeom>
                  <a:blipFill rotWithShape="1">
                    <a:blip r:embed="rId5"/>
                    <a:stretch>
                      <a:fillRect b="-334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TextBox 17"/>
                  <p:cNvSpPr txBox="1"/>
                  <p:nvPr/>
                </p:nvSpPr>
                <p:spPr>
                  <a:xfrm>
                    <a:off x="1043608" y="2366964"/>
                    <a:ext cx="2850076" cy="145813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d>
                            <m:dPr>
                              <m:begChr m:val="["/>
                              <m:endChr m:val="]"/>
                              <m:ctrlPr>
                                <a:rPr lang="en-US" sz="3600" i="1" smtClean="0">
                                  <a:latin typeface="Cambria Math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3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3600" i="1" smtClean="0">
                                      <a:latin typeface="Cambria Math"/>
                                    </a:rPr>
                                  </m:ctrlPr>
                                </m:mPr>
                                <m:mr>
                                  <m:e/>
                                  <m:e>
                                    <m:r>
                                      <a:rPr lang="en-US" sz="3600" i="1" smtClean="0">
                                        <a:latin typeface="Cambria Math"/>
                                      </a:rPr>
                                      <m:t>⋯</m:t>
                                    </m:r>
                                  </m:e>
                                  <m:e/>
                                </m:mr>
                                <m:mr>
                                  <m:e>
                                    <m:r>
                                      <a:rPr lang="en-US" sz="3600" i="1" smtClean="0">
                                        <a:latin typeface="Cambria Math"/>
                                      </a:rPr>
                                      <m:t>⋮</m:t>
                                    </m:r>
                                  </m:e>
                                  <m:e>
                                    <m:r>
                                      <a:rPr lang="en-US" sz="3600" i="1" smtClean="0">
                                        <a:latin typeface="Cambria Math"/>
                                      </a:rPr>
                                      <m:t>⋱</m:t>
                                    </m:r>
                                  </m:e>
                                  <m:e>
                                    <m:r>
                                      <a:rPr lang="en-US" sz="3600" i="1" smtClean="0">
                                        <a:latin typeface="Cambria Math"/>
                                      </a:rPr>
                                      <m:t>⋮</m:t>
                                    </m:r>
                                  </m:e>
                                </m:mr>
                                <m:mr>
                                  <m:e/>
                                  <m:e>
                                    <m:r>
                                      <a:rPr lang="en-US" sz="3600" i="1" smtClean="0">
                                        <a:latin typeface="Cambria Math"/>
                                      </a:rPr>
                                      <m:t>⋯</m:t>
                                    </m:r>
                                  </m:e>
                                  <m:e/>
                                </m:mr>
                              </m:m>
                            </m:e>
                          </m:d>
                        </m:oMath>
                      </m:oMathPara>
                    </a14:m>
                    <a:endParaRPr lang="en-US" sz="3600" dirty="0"/>
                  </a:p>
                </p:txBody>
              </p:sp>
            </mc:Choice>
            <mc:Fallback xmlns="">
              <p:sp>
                <p:nvSpPr>
                  <p:cNvPr id="18" name="TextBox 1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043608" y="2366964"/>
                    <a:ext cx="2850076" cy="1458133"/>
                  </a:xfrm>
                  <a:prstGeom prst="rect">
                    <a:avLst/>
                  </a:prstGeom>
                  <a:blipFill rotWithShape="1">
                    <a:blip r:embed="rId6"/>
                    <a:stretch>
                      <a:fillRect b="-376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20" name="TextBox 19"/>
                  <p:cNvSpPr txBox="1"/>
                  <p:nvPr/>
                </p:nvSpPr>
                <p:spPr>
                  <a:xfrm>
                    <a:off x="323528" y="2672322"/>
                    <a:ext cx="8964488" cy="97270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/>
                      <a:t> </a:t>
                    </a:r>
                    <a14:m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1" i="0" smtClean="0">
                                <a:latin typeface="Cambria Math"/>
                              </a:rPr>
                              <m:t>𝐑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  <m:r>
                          <a:rPr lang="en-US" b="0" i="0" smtClean="0">
                            <a:latin typeface="Cambria Math"/>
                          </a:rPr>
                          <m:t> =</m:t>
                        </m:r>
                        <m:r>
                          <a:rPr lang="en-US" b="0" i="1" smtClean="0">
                            <a:latin typeface="Cambria Math"/>
                          </a:rPr>
                          <m:t>                                                  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3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US" i="1" smtClean="0">
                                    <a:latin typeface="Cambria Math"/>
                                  </a:rPr>
                                </m:ctrlPr>
                              </m:mPr>
                              <m:m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/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𝑠</m:t>
                                  </m:r>
                                  <m:r>
                                    <a:rPr lang="en-US" i="1" baseline="-25000">
                                      <a:latin typeface="Cambria Math"/>
                                    </a:rPr>
                                    <m:t>1</m:t>
                                  </m:r>
                                </m:e>
                                <m:e>
                                  <m:r>
                                    <a:rPr lang="en-US" i="1" smtClean="0">
                                      <a:latin typeface="Cambria Math"/>
                                    </a:rPr>
                                    <m:t>⋯</m:t>
                                  </m:r>
                                </m:e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0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US" i="1" smtClean="0">
                                      <a:latin typeface="Cambria Math"/>
                                    </a:rPr>
                                    <m:t>⋮</m:t>
                                  </m:r>
                                </m:e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1/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𝑠</m:t>
                                  </m:r>
                                  <m:r>
                                    <a:rPr lang="en-US" i="1" baseline="-25000">
                                      <a:latin typeface="Cambria Math"/>
                                    </a:rPr>
                                    <m:t>2</m:t>
                                  </m:r>
                                </m:e>
                                <m:e>
                                  <m:r>
                                    <a:rPr lang="en-US" i="1" smtClean="0">
                                      <a:latin typeface="Cambria Math"/>
                                    </a:rPr>
                                    <m:t>⋮</m:t>
                                  </m:r>
                                </m:e>
                              </m:mr>
                              <m:m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0</m:t>
                                  </m:r>
                                </m:e>
                                <m:e>
                                  <m:r>
                                    <a:rPr lang="en-US" i="1" smtClean="0">
                                      <a:latin typeface="Cambria Math"/>
                                    </a:rPr>
                                    <m:t>⋯</m:t>
                                  </m:r>
                                </m:e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1/</m:t>
                                  </m:r>
                                  <m:sSub>
                                    <m:sSubPr>
                                      <m:ctrlPr>
                                        <a:rPr lang="en-US" i="1" smtClean="0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𝑠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</a:rPr>
                                        <m:t>𝑛</m:t>
                                      </m:r>
                                    </m:sub>
                                  </m:sSub>
                                </m:e>
                              </m:mr>
                            </m:m>
                          </m:e>
                        </m:d>
                        <m:r>
                          <a:rPr lang="en-US" b="0" i="1" smtClean="0">
                            <a:latin typeface="Cambria Math"/>
                          </a:rPr>
                          <m:t>                                                    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𝑥</m:t>
                        </m:r>
                      </m:oMath>
                    </a14:m>
                    <a:endParaRPr lang="en-US" dirty="0"/>
                  </a:p>
                </p:txBody>
              </p:sp>
            </mc:Choice>
            <mc:Fallback>
              <p:sp>
                <p:nvSpPr>
                  <p:cNvPr id="20" name="TextBox 1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23528" y="2672322"/>
                    <a:ext cx="8964488" cy="972702"/>
                  </a:xfrm>
                  <a:prstGeom prst="rect">
                    <a:avLst/>
                  </a:prstGeom>
                  <a:blipFill rotWithShape="1"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6" name="Group 15"/>
            <p:cNvGrpSpPr/>
            <p:nvPr/>
          </p:nvGrpSpPr>
          <p:grpSpPr>
            <a:xfrm>
              <a:off x="5839460" y="4709460"/>
              <a:ext cx="2086386" cy="1523807"/>
              <a:chOff x="-1908721" y="1860605"/>
              <a:chExt cx="2636634" cy="1899178"/>
            </a:xfrm>
          </p:grpSpPr>
          <p:pic>
            <p:nvPicPr>
              <p:cNvPr id="46" name="Picture 3" descr="C:\Users\smirza\AppData\Local\Microsoft\Windows\Temporary Internet Files\Content.Outlook\FN0PIJKK\DC mode of ORM.png"/>
              <p:cNvPicPr>
                <a:picLocks noChangeAspect="1" noChangeArrowheads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3178"/>
              <a:stretch/>
            </p:blipFill>
            <p:spPr bwMode="auto">
              <a:xfrm>
                <a:off x="-1908720" y="1860605"/>
                <a:ext cx="2636633" cy="168333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3" name="Picture 3" descr="C:\Users\smirza\AppData\Local\Microsoft\Windows\Temporary Internet Files\Content.Outlook\FN0PIJKK\DC mode of ORM.png"/>
              <p:cNvPicPr>
                <a:picLocks noChangeAspect="1" noChangeArrowheads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77804"/>
              <a:stretch/>
            </p:blipFill>
            <p:spPr bwMode="auto">
              <a:xfrm>
                <a:off x="-1908721" y="3273432"/>
                <a:ext cx="2636633" cy="4863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48" name="Group 47"/>
            <p:cNvGrpSpPr/>
            <p:nvPr/>
          </p:nvGrpSpPr>
          <p:grpSpPr>
            <a:xfrm>
              <a:off x="1272883" y="4709460"/>
              <a:ext cx="2086386" cy="1523807"/>
              <a:chOff x="-1908721" y="1860605"/>
              <a:chExt cx="2636634" cy="1899178"/>
            </a:xfrm>
          </p:grpSpPr>
          <p:pic>
            <p:nvPicPr>
              <p:cNvPr id="50" name="Picture 3" descr="C:\Users\smirza\AppData\Local\Microsoft\Windows\Temporary Internet Files\Content.Outlook\FN0PIJKK\DC mode of ORM.png"/>
              <p:cNvPicPr>
                <a:picLocks noChangeAspect="1" noChangeArrowheads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3178"/>
              <a:stretch/>
            </p:blipFill>
            <p:spPr bwMode="auto">
              <a:xfrm>
                <a:off x="-1908720" y="1860605"/>
                <a:ext cx="2636633" cy="168333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1" name="Picture 3" descr="C:\Users\smirza\AppData\Local\Microsoft\Windows\Temporary Internet Files\Content.Outlook\FN0PIJKK\DC mode of ORM.png"/>
              <p:cNvPicPr>
                <a:picLocks noChangeAspect="1" noChangeArrowheads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77804"/>
              <a:stretch/>
            </p:blipFill>
            <p:spPr bwMode="auto">
              <a:xfrm>
                <a:off x="-1908721" y="3273432"/>
                <a:ext cx="2636633" cy="4863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69" name="TextBox 68"/>
              <p:cNvSpPr txBox="1"/>
              <p:nvPr/>
            </p:nvSpPr>
            <p:spPr>
              <a:xfrm>
                <a:off x="3803092" y="1052736"/>
                <a:ext cx="2065052" cy="659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𝐷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𝐷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𝑝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𝑝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69" name="TextBox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3092" y="1052736"/>
                <a:ext cx="2065052" cy="659411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0" name="TextBox 69"/>
              <p:cNvSpPr txBox="1"/>
              <p:nvPr/>
            </p:nvSpPr>
            <p:spPr>
              <a:xfrm>
                <a:off x="6386207" y="1183392"/>
                <a:ext cx="223625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/>
                            </a:rPr>
                            <m:t>Δ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∆</m:t>
                              </m:r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𝑐𝑜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i="1" smtClean="0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𝐷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𝑠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70" name="TextBox 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6207" y="1183392"/>
                <a:ext cx="2236253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Rectangle 70"/>
          <p:cNvSpPr/>
          <p:nvPr/>
        </p:nvSpPr>
        <p:spPr>
          <a:xfrm>
            <a:off x="35496" y="1052736"/>
            <a:ext cx="34893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Vrinda" panose="020B0502040204020203" pitchFamily="34" charset="0"/>
                <a:cs typeface="Vrinda" panose="020B0502040204020203" pitchFamily="34" charset="0"/>
              </a:rPr>
              <a:t>M</a:t>
            </a: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ismatch </a:t>
            </a:r>
            <a:r>
              <a:rPr lang="en-US" dirty="0">
                <a:latin typeface="Vrinda" panose="020B0502040204020203" pitchFamily="34" charset="0"/>
                <a:cs typeface="Vrinda" panose="020B0502040204020203" pitchFamily="34" charset="0"/>
              </a:rPr>
              <a:t>between RF frequency and the dipole field </a:t>
            </a:r>
            <a:endParaRPr lang="en-US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107503" y="1844824"/>
            <a:ext cx="77463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Vrinda" panose="020B0502040204020203" pitchFamily="34" charset="0"/>
                <a:cs typeface="Vrinda" panose="020B0502040204020203" pitchFamily="34" charset="0"/>
              </a:rPr>
              <a:t>an attempt to correct it can saturate the corrector magnets. </a:t>
            </a:r>
            <a:endParaRPr lang="en-US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3118811" y="3906179"/>
            <a:ext cx="3267396" cy="220104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2403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>
          <a:xfrm>
            <a:off x="12700" y="6597352"/>
            <a:ext cx="1462956" cy="3286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0CF3F12-720C-4808-913C-3781CE2281A3}" type="datetime1">
              <a:rPr lang="en-US" smtClean="0">
                <a:latin typeface="Vrinda" panose="020B0502040204020203" pitchFamily="34" charset="0"/>
                <a:cs typeface="Vrinda" panose="020B0502040204020203" pitchFamily="34" charset="0"/>
              </a:rPr>
              <a:t>11/12/2018</a:t>
            </a:fld>
            <a:endParaRPr lang="de-DE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sp>
        <p:nvSpPr>
          <p:cNvPr id="17410" name="Title 1"/>
          <p:cNvSpPr>
            <a:spLocks noGrp="1"/>
          </p:cNvSpPr>
          <p:nvPr>
            <p:ph type="title" idx="4294967295"/>
          </p:nvPr>
        </p:nvSpPr>
        <p:spPr>
          <a:xfrm>
            <a:off x="-36512" y="116632"/>
            <a:ext cx="9144000" cy="647676"/>
          </a:xfrm>
          <a:prstGeom prst="rect">
            <a:avLst/>
          </a:prstGeom>
        </p:spPr>
        <p:txBody>
          <a:bodyPr/>
          <a:lstStyle/>
          <a:p>
            <a:pPr algn="l" eaLnBrk="1" hangingPunct="1"/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Outline</a:t>
            </a:r>
            <a:r>
              <a:rPr lang="en-US" sz="4000" b="1" dirty="0" smtClean="0">
                <a:latin typeface="Vrinda" panose="020B0502040204020203" pitchFamily="34" charset="0"/>
                <a:cs typeface="Vrinda" panose="020B0502040204020203" pitchFamily="34" charset="0"/>
              </a:rPr>
              <a:t> </a:t>
            </a:r>
            <a:endParaRPr lang="de-DE" sz="4000" b="1" dirty="0" smtClean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186" y="1052736"/>
            <a:ext cx="8799286" cy="5607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40000"/>
              </a:lnSpc>
              <a:buFont typeface="+mj-lt"/>
              <a:buAutoNum type="arabicPeriod"/>
            </a:pPr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GSI and FAIR project</a:t>
            </a:r>
          </a:p>
          <a:p>
            <a:pPr marL="342900" indent="-342900">
              <a:lnSpc>
                <a:spcPct val="140000"/>
              </a:lnSpc>
              <a:buFont typeface="+mj-lt"/>
              <a:buAutoNum type="arabicPeriod"/>
            </a:pPr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Upgrade of SIS18</a:t>
            </a:r>
            <a:endParaRPr lang="en-US" sz="1600" dirty="0" smtClean="0">
              <a:latin typeface="Vrinda" panose="020B0502040204020203" pitchFamily="34" charset="0"/>
              <a:cs typeface="Vrinda" panose="020B0502040204020203" pitchFamily="34" charset="0"/>
            </a:endParaRPr>
          </a:p>
          <a:p>
            <a:pPr marL="800100" lvl="1" indent="-342900">
              <a:lnSpc>
                <a:spcPct val="140000"/>
              </a:lnSpc>
              <a:buFont typeface="Wingdings" panose="05000000000000000000" pitchFamily="2" charset="2"/>
              <a:buChar char="v"/>
            </a:pPr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Robustness requirements of SIS18 </a:t>
            </a:r>
            <a:r>
              <a:rPr lang="en-US" sz="1600" dirty="0">
                <a:latin typeface="Vrinda" panose="020B0502040204020203" pitchFamily="34" charset="0"/>
                <a:cs typeface="Vrinda" panose="020B0502040204020203" pitchFamily="34" charset="0"/>
              </a:rPr>
              <a:t>Closed orbit feedback (COFB) </a:t>
            </a:r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system</a:t>
            </a:r>
            <a:endParaRPr lang="en-US" sz="1600" dirty="0" smtClean="0">
              <a:latin typeface="Vrinda" panose="020B0502040204020203" pitchFamily="34" charset="0"/>
              <a:cs typeface="Vrinda" panose="020B0502040204020203" pitchFamily="34" charset="0"/>
            </a:endParaRPr>
          </a:p>
          <a:p>
            <a:pPr marL="342900" indent="-342900">
              <a:lnSpc>
                <a:spcPct val="140000"/>
              </a:lnSpc>
              <a:buFont typeface="+mj-lt"/>
              <a:buAutoNum type="arabicPeriod"/>
            </a:pPr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Global orbit c</a:t>
            </a:r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orrection methods</a:t>
            </a:r>
            <a:endParaRPr lang="en-US" sz="1600" dirty="0" smtClean="0">
              <a:latin typeface="Vrinda" panose="020B0502040204020203" pitchFamily="34" charset="0"/>
              <a:cs typeface="Vrinda" panose="020B0502040204020203" pitchFamily="34" charset="0"/>
            </a:endParaRPr>
          </a:p>
          <a:p>
            <a:pPr marL="800100" lvl="1" indent="-342900">
              <a:lnSpc>
                <a:spcPct val="140000"/>
              </a:lnSpc>
              <a:buFont typeface="Wingdings" panose="05000000000000000000" pitchFamily="2" charset="2"/>
              <a:buChar char="v"/>
            </a:pPr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Harmonic analysis of the perturbed orbit</a:t>
            </a:r>
          </a:p>
          <a:p>
            <a:pPr marL="800100" lvl="1" indent="-342900">
              <a:lnSpc>
                <a:spcPct val="140000"/>
              </a:lnSpc>
              <a:buFont typeface="Wingdings" panose="05000000000000000000" pitchFamily="2" charset="2"/>
              <a:buChar char="v"/>
            </a:pPr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Singular value decomposition (SVD) of response matrix</a:t>
            </a:r>
          </a:p>
          <a:p>
            <a:pPr marL="800100" lvl="1" indent="-342900">
              <a:lnSpc>
                <a:spcPct val="140000"/>
              </a:lnSpc>
              <a:buFont typeface="Wingdings" panose="05000000000000000000" pitchFamily="2" charset="2"/>
              <a:buChar char="v"/>
            </a:pPr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Missing connection between two methods</a:t>
            </a:r>
          </a:p>
          <a:p>
            <a:pPr marL="342900" indent="-342900">
              <a:lnSpc>
                <a:spcPct val="140000"/>
              </a:lnSpc>
              <a:buFont typeface="+mj-lt"/>
              <a:buAutoNum type="arabicPeriod"/>
            </a:pPr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Exploitation of Circulant symmetry in response matrix</a:t>
            </a:r>
          </a:p>
          <a:p>
            <a:pPr marL="800100" lvl="1" indent="-342900">
              <a:lnSpc>
                <a:spcPct val="140000"/>
              </a:lnSpc>
              <a:buFont typeface="Wingdings" panose="05000000000000000000" pitchFamily="2" charset="2"/>
              <a:buChar char="v"/>
            </a:pPr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Simple symmetry</a:t>
            </a:r>
            <a:endParaRPr lang="en-US" sz="1600" dirty="0" smtClean="0">
              <a:latin typeface="Vrinda" panose="020B0502040204020203" pitchFamily="34" charset="0"/>
              <a:cs typeface="Vrinda" panose="020B0502040204020203" pitchFamily="34" charset="0"/>
            </a:endParaRPr>
          </a:p>
          <a:p>
            <a:pPr marL="800100" lvl="1" indent="-342900">
              <a:lnSpc>
                <a:spcPct val="140000"/>
              </a:lnSpc>
              <a:buFont typeface="Wingdings" panose="05000000000000000000" pitchFamily="2" charset="2"/>
              <a:buChar char="v"/>
            </a:pPr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Nearest-Circulant approximation</a:t>
            </a:r>
          </a:p>
          <a:p>
            <a:pPr marL="1257300" lvl="2" indent="-342900">
              <a:lnSpc>
                <a:spcPct val="140000"/>
              </a:lnSpc>
              <a:buFont typeface="Wingdings" panose="05000000000000000000" pitchFamily="2" charset="2"/>
              <a:buChar char="§"/>
            </a:pPr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Application of symmetry exploitation for subtracting the dispersion-induced orbit shift</a:t>
            </a:r>
          </a:p>
          <a:p>
            <a:pPr marL="800100" lvl="1" indent="-342900">
              <a:lnSpc>
                <a:spcPct val="140000"/>
              </a:lnSpc>
              <a:buFont typeface="Wingdings" panose="05000000000000000000" pitchFamily="2" charset="2"/>
              <a:buChar char="v"/>
            </a:pPr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Block-Circulant symmetry in response matrix</a:t>
            </a:r>
          </a:p>
          <a:p>
            <a:pPr marL="342900" indent="-342900">
              <a:lnSpc>
                <a:spcPct val="140000"/>
              </a:lnSpc>
              <a:buFont typeface="+mj-lt"/>
              <a:buAutoNum type="arabicPeriod"/>
            </a:pPr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Characterizing the effect of model mismatch on orbit correction</a:t>
            </a:r>
          </a:p>
          <a:p>
            <a:pPr marL="800100" lvl="1" indent="-342900">
              <a:lnSpc>
                <a:spcPct val="140000"/>
              </a:lnSpc>
              <a:buFont typeface="Wingdings" panose="05000000000000000000" pitchFamily="2" charset="2"/>
              <a:buChar char="v"/>
            </a:pPr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Demonstration in COSY synchrotron </a:t>
            </a:r>
            <a:r>
              <a:rPr lang="en-US" sz="1600" dirty="0" err="1" smtClean="0">
                <a:latin typeface="Vrinda" panose="020B0502040204020203" pitchFamily="34" charset="0"/>
                <a:cs typeface="Vrinda" panose="020B0502040204020203" pitchFamily="34" charset="0"/>
              </a:rPr>
              <a:t>Julich</a:t>
            </a:r>
            <a:endParaRPr lang="en-US" sz="1600" dirty="0" smtClean="0">
              <a:latin typeface="Vrinda" panose="020B0502040204020203" pitchFamily="34" charset="0"/>
              <a:cs typeface="Vrinda" panose="020B0502040204020203" pitchFamily="34" charset="0"/>
            </a:endParaRPr>
          </a:p>
          <a:p>
            <a:pPr marL="342900" indent="-342900">
              <a:lnSpc>
                <a:spcPct val="140000"/>
              </a:lnSpc>
              <a:buFont typeface="+mj-lt"/>
              <a:buAutoNum type="arabicPeriod"/>
            </a:pPr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Summary</a:t>
            </a:r>
            <a:endParaRPr lang="en-US" sz="1600" dirty="0" smtClean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5448394-DBA1-476E-834D-FF9CD3258658}" type="datetime1">
              <a:rPr lang="en-US" smtClean="0"/>
              <a:t>11/12/2018</a:t>
            </a:fld>
            <a:endParaRPr lang="de-DE" dirty="0"/>
          </a:p>
        </p:txBody>
      </p:sp>
      <p:pic>
        <p:nvPicPr>
          <p:cNvPr id="16386" name="Picture 2" descr="C:\Users\smirza\AppData\Local\Microsoft\Windows\Temporary Internet Files\Content.Outlook\FN0PIJKK\Induced disperion on one BP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8203221" cy="4392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-36512" y="-27384"/>
            <a:ext cx="9144000" cy="95677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/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Induced dispersion and closed orbit in SIS18 </a:t>
            </a:r>
          </a:p>
          <a:p>
            <a:pPr algn="l" eaLnBrk="1" hangingPunct="1"/>
            <a:r>
              <a:rPr lang="en-US" sz="2400" b="1" dirty="0" smtClean="0">
                <a:latin typeface="Vrinda" panose="020B0502040204020203" pitchFamily="34" charset="0"/>
                <a:cs typeface="Vrinda" panose="020B0502040204020203" pitchFamily="34" charset="0"/>
              </a:rPr>
              <a:t>x-plane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660232" y="1547500"/>
                <a:ext cx="6703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0.02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0232" y="1547500"/>
                <a:ext cx="670376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941736" y="1809680"/>
                <a:ext cx="7986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0.015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1736" y="1809680"/>
                <a:ext cx="798616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013744" y="2204864"/>
                <a:ext cx="7986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0.010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3744" y="2204864"/>
                <a:ext cx="798616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7596336" y="2564904"/>
                <a:ext cx="7986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0.005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6336" y="2564904"/>
                <a:ext cx="798616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7811718" y="3140968"/>
                <a:ext cx="5421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0.0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1718" y="3140968"/>
                <a:ext cx="542136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7668344" y="3779748"/>
                <a:ext cx="9717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−0.005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8344" y="3779748"/>
                <a:ext cx="971741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7740352" y="4365104"/>
                <a:ext cx="9717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−0.010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0352" y="4365104"/>
                <a:ext cx="971741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7197028" y="4869160"/>
                <a:ext cx="9717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−0.015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7028" y="4869160"/>
                <a:ext cx="971741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6804248" y="5147900"/>
                <a:ext cx="84350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−0.02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4248" y="5147900"/>
                <a:ext cx="843501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5198493" y="1732166"/>
                <a:ext cx="743729" cy="6594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 smtClean="0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𝑝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𝑝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8493" y="1732166"/>
                <a:ext cx="743729" cy="659411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3824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FA3935F5-A091-460D-9DA8-AFB6EB4A0B24}" type="datetime1">
              <a:rPr lang="en-US" smtClean="0"/>
              <a:t>11/12/2018</a:t>
            </a:fld>
            <a:endParaRPr lang="de-DE" dirty="0"/>
          </a:p>
        </p:txBody>
      </p:sp>
      <p:sp>
        <p:nvSpPr>
          <p:cNvPr id="3" name="AutoShape 2" descr="https://v2.overleaf.com/project/5b8274ed521e8d1ca1d0d699/file/5b8274ef521e8d1ca1d0d6b2?format=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-36512" y="23956"/>
            <a:ext cx="9144000" cy="884764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/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Induced dispersion and closed orbit in </a:t>
            </a:r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x-plane</a:t>
            </a:r>
          </a:p>
          <a:p>
            <a:pPr algn="l" eaLnBrk="1" hangingPunct="1"/>
            <a:r>
              <a:rPr lang="en-US" sz="2400" b="1" dirty="0" smtClean="0">
                <a:latin typeface="Vrinda" panose="020B0502040204020203" pitchFamily="34" charset="0"/>
                <a:cs typeface="Vrinda" panose="020B0502040204020203" pitchFamily="34" charset="0"/>
              </a:rPr>
              <a:t>Experiment at SIS18</a:t>
            </a:r>
            <a:endParaRPr lang="en-US" sz="2400" b="1" dirty="0" smtClean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pic>
        <p:nvPicPr>
          <p:cNvPr id="9218" name="Picture 2" descr="D:\conferences attended\ARIES barcelona\Discalc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933056"/>
            <a:ext cx="4890799" cy="2618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D:\conferences attended\ARIES barcelona\dispersionorbit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013220"/>
            <a:ext cx="4653849" cy="2491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D:\conferences attended\ARIES barcelona\mode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196752"/>
            <a:ext cx="4051174" cy="1934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3895487" y="3504896"/>
                <a:ext cx="1827873" cy="3755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  <a:ea typeface="Cambria Math"/>
                        </a:rPr>
                        <m:t>𝜃</m:t>
                      </m:r>
                      <m:r>
                        <a:rPr lang="en-US" i="1">
                          <a:latin typeface="Cambria Math"/>
                        </a:rPr>
                        <m:t>=</m:t>
                      </m:r>
                      <m:r>
                        <a:rPr lang="en-US" b="1">
                          <a:latin typeface="Cambria Math"/>
                        </a:rPr>
                        <m:t>𝐕</m:t>
                      </m:r>
                      <m:sSup>
                        <m:sSupPr>
                          <m:ctrlPr>
                            <a:rPr lang="en-US" b="1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1">
                              <a:latin typeface="Cambria Math"/>
                            </a:rPr>
                            <m:t>𝐒</m:t>
                          </m:r>
                        </m:e>
                        <m:sup>
                          <m:r>
                            <a:rPr lang="en-US" b="1">
                              <a:latin typeface="Cambria Math"/>
                            </a:rPr>
                            <m:t>−</m:t>
                          </m:r>
                          <m:r>
                            <a:rPr lang="en-US" b="1">
                              <a:latin typeface="Cambria Math"/>
                            </a:rPr>
                            <m:t>𝟏</m:t>
                          </m:r>
                        </m:sup>
                      </m:sSup>
                      <m:r>
                        <a:rPr lang="en-US" b="1">
                          <a:latin typeface="Cambria Math"/>
                        </a:rPr>
                        <m:t>𝐔</m:t>
                      </m:r>
                      <m:r>
                        <a:rPr lang="en-US" i="1">
                          <a:latin typeface="Cambria Math"/>
                        </a:rPr>
                        <m:t>∗</m:t>
                      </m:r>
                      <m:r>
                        <m:rPr>
                          <m:sty m:val="p"/>
                        </m:rPr>
                        <a:rPr lang="el-GR" i="1">
                          <a:latin typeface="Cambria Math"/>
                        </a:rPr>
                        <m:t>Δ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5487" y="3504896"/>
                <a:ext cx="1827873" cy="37555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29988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4" t="4856" r="4559" b="3598"/>
          <a:stretch/>
        </p:blipFill>
        <p:spPr bwMode="auto">
          <a:xfrm>
            <a:off x="107504" y="3068960"/>
            <a:ext cx="3240360" cy="3019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313CAFEF-F3A9-4DF7-AB56-9FE142E9F4F8}" type="datetime1">
              <a:rPr lang="en-US" smtClean="0"/>
              <a:t>11/12/2018</a:t>
            </a:fld>
            <a:endParaRPr lang="de-DE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-26988"/>
            <a:ext cx="9144000" cy="104457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/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Block Circulant symmetry </a:t>
            </a:r>
          </a:p>
          <a:p>
            <a:pPr algn="l" eaLnBrk="1" hangingPunct="1"/>
            <a:r>
              <a:rPr lang="en-US" sz="2400" b="1" dirty="0" smtClean="0">
                <a:latin typeface="Vrinda" panose="020B0502040204020203" pitchFamily="34" charset="0"/>
                <a:cs typeface="Vrinda" panose="020B0502040204020203" pitchFamily="34" charset="0"/>
              </a:rPr>
              <a:t>SIS100</a:t>
            </a:r>
            <a:endParaRPr lang="de-DE" sz="2400" b="1" dirty="0" smtClean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sp>
        <p:nvSpPr>
          <p:cNvPr id="3" name="AutoShape 2" descr="https://www.overleaf.com/project/5bc33395e616a7370d21b37c/file/5bcf0c0608c0790d5cea7432?format=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17588"/>
            <a:ext cx="3464467" cy="1852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3707904" y="1017588"/>
                <a:ext cx="32771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0" smtClean="0">
                              <a:latin typeface="Cambria Math"/>
                            </a:rPr>
                            <m:t>𝐑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𝐵𝐶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𝑐𝑖𝑟𝑐</m:t>
                      </m:r>
                      <m:r>
                        <a:rPr lang="en-US" b="0" i="1" smtClean="0">
                          <a:latin typeface="Cambria Math"/>
                        </a:rPr>
                        <m:t>(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0" smtClean="0">
                              <a:latin typeface="Cambria Math"/>
                            </a:rPr>
                            <m:t>𝐀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0" smtClean="0">
                              <a:latin typeface="Cambria Math"/>
                            </a:rPr>
                            <m:t>𝐀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0" smtClean="0">
                              <a:latin typeface="Cambria Math"/>
                            </a:rPr>
                            <m:t>𝐀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3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,…..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0" smtClean="0">
                              <a:latin typeface="Cambria Math"/>
                            </a:rPr>
                            <m:t>𝐀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7904" y="1017588"/>
                <a:ext cx="3277115" cy="369332"/>
              </a:xfrm>
              <a:prstGeom prst="rect">
                <a:avLst/>
              </a:prstGeom>
              <a:blipFill rotWithShape="1">
                <a:blip r:embed="rId4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3733043" y="2411596"/>
                <a:ext cx="53896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0" smtClean="0">
                            <a:latin typeface="Cambria Math"/>
                          </a:rPr>
                          <m:t>𝐑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𝐵𝐶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1" i="0" smtClean="0">
                                <a:latin typeface="Cambria Math"/>
                              </a:rPr>
                              <m:t>𝐅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⊗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1" i="0" smtClean="0">
                                <a:latin typeface="Cambria Math"/>
                              </a:rPr>
                              <m:t>𝐅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/>
                      </a:rPr>
                      <m:t>𝑑𝑖𝑎𝑔</m:t>
                    </m:r>
                    <m:r>
                      <a:rPr lang="en-US" b="0" i="1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0" smtClean="0">
                            <a:latin typeface="Cambria Math"/>
                          </a:rPr>
                          <m:t>𝐌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0" smtClean="0">
                            <a:latin typeface="Cambria Math"/>
                          </a:rPr>
                          <m:t>𝐌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0" smtClean="0">
                            <a:latin typeface="Cambria Math"/>
                          </a:rPr>
                          <m:t>𝐌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,…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0" smtClean="0">
                            <a:latin typeface="Cambria Math"/>
                          </a:rPr>
                          <m:t>𝐌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1">
                                <a:latin typeface="Cambria Math"/>
                              </a:rPr>
                              <m:t>𝐅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⊗</m:t>
                        </m:r>
                        <m:sSub>
                          <m:sSubPr>
                            <m:ctrlPr>
                              <a:rPr lang="en-US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1">
                                <a:latin typeface="Cambria Math"/>
                              </a:rPr>
                              <m:t>𝐅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sub>
                        </m:sSub>
                      </m:e>
                    </m:d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3043" y="2411596"/>
                <a:ext cx="5389617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/>
              <p:cNvSpPr txBox="1"/>
              <p:nvPr/>
            </p:nvSpPr>
            <p:spPr>
              <a:xfrm>
                <a:off x="3707904" y="1478129"/>
                <a:ext cx="2717474" cy="8707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1" i="0" smtClean="0">
                              <a:latin typeface="Cambria Math"/>
                            </a:rPr>
                            <m:t>𝐑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𝐵𝐶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sup>
                        <m:e>
                          <m:r>
                            <a:rPr lang="en-US" b="0" i="1" smtClean="0">
                              <a:latin typeface="Cambria Math"/>
                            </a:rPr>
                            <m:t>(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𝑚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⊗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1" i="0" smtClean="0">
                                  <a:latin typeface="Cambria Math"/>
                                </a:rPr>
                                <m:t>𝐀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+1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7904" y="1478129"/>
                <a:ext cx="2717474" cy="87075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/>
          <p:cNvSpPr txBox="1"/>
          <p:nvPr/>
        </p:nvSpPr>
        <p:spPr>
          <a:xfrm>
            <a:off x="271669" y="6317704"/>
            <a:ext cx="25468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Circulant Matrices by P. J. Davis</a:t>
            </a:r>
            <a:endParaRPr lang="en-US" sz="1400" dirty="0">
              <a:latin typeface="+mj-lt"/>
            </a:endParaRPr>
          </a:p>
        </p:txBody>
      </p:sp>
      <p:pic>
        <p:nvPicPr>
          <p:cNvPr id="23" name="Picture 2" descr="D:\conferences attended\ARIES barcelona\diagonal of bc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26" t="10425" r="14495" b="8961"/>
          <a:stretch/>
        </p:blipFill>
        <p:spPr bwMode="auto">
          <a:xfrm>
            <a:off x="0" y="3068960"/>
            <a:ext cx="5249838" cy="335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5249838" y="5718687"/>
                <a:ext cx="36254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n-US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b="1" i="0" smtClean="0">
                                  <a:latin typeface="Cambria Math"/>
                                </a:rPr>
                                <m:t>𝐑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+</m:t>
                              </m:r>
                            </m:sup>
                          </m:sSup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𝐵𝐶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1">
                                  <a:latin typeface="Cambria Math"/>
                                </a:rPr>
                                <m:t>𝐅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⊗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1">
                                  <a:latin typeface="Cambria Math"/>
                                </a:rPr>
                                <m:t>𝐅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  <m:r>
                        <a:rPr lang="en-US" b="0" i="0" smtClean="0">
                          <a:latin typeface="Cambria Math"/>
                        </a:rPr>
                        <m:t>(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1" i="0" smtClean="0">
                              <a:latin typeface="Cambria Math"/>
                            </a:rPr>
                            <m:t>𝐃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</m:sup>
                      </m:sSup>
                      <m:r>
                        <a:rPr lang="en-US" b="0" i="0" smtClean="0">
                          <a:latin typeface="Cambria Math"/>
                        </a:rPr>
                        <m:t>)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1">
                                  <a:latin typeface="Cambria Math"/>
                                </a:rPr>
                                <m:t>𝐅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⊗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1">
                                  <a:latin typeface="Cambria Math"/>
                                </a:rPr>
                                <m:t>𝐅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9838" y="5718687"/>
                <a:ext cx="3625480" cy="369332"/>
              </a:xfrm>
              <a:prstGeom prst="rect">
                <a:avLst/>
              </a:prstGeom>
              <a:blipFill rotWithShape="1">
                <a:blip r:embed="rId8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5514917" y="3501008"/>
                <a:ext cx="3172920" cy="14245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>
                          <a:latin typeface="Cambria Math"/>
                        </a:rPr>
                        <m:t>𝐃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6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𝐌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.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.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>
                                        <a:latin typeface="Cambria Math"/>
                                      </a:rPr>
                                      <m:t>𝐌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.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.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.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.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.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.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.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.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.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.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.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.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.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.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>
                                        <a:latin typeface="Cambria Math"/>
                                      </a:rPr>
                                      <m:t>𝐌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4917" y="3501008"/>
                <a:ext cx="3172920" cy="1424557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66346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124744"/>
            <a:ext cx="5400600" cy="652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6717011D-2E68-4116-B884-6441B7E334BA}" type="datetime1">
              <a:rPr lang="en-US" smtClean="0"/>
              <a:t>11/12/2018</a:t>
            </a:fld>
            <a:endParaRPr lang="de-DE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-26988"/>
            <a:ext cx="9144000" cy="104457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Extension of Circulant symmetry exploitation</a:t>
            </a:r>
          </a:p>
          <a:p>
            <a:pPr eaLnBrk="1" hangingPunct="1"/>
            <a:r>
              <a:rPr lang="en-US" sz="2400" b="1" dirty="0" smtClean="0">
                <a:latin typeface="Vrinda" panose="020B0502040204020203" pitchFamily="34" charset="0"/>
                <a:cs typeface="Vrinda" panose="020B0502040204020203" pitchFamily="34" charset="0"/>
              </a:rPr>
              <a:t>SIS100</a:t>
            </a:r>
            <a:endParaRPr lang="de-DE" sz="2400" b="1" dirty="0" smtClean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700808"/>
            <a:ext cx="2468846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36912"/>
            <a:ext cx="4762171" cy="660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107504" y="3284984"/>
            <a:ext cx="4917535" cy="1157067"/>
            <a:chOff x="4237468" y="3905250"/>
            <a:chExt cx="4917535" cy="1157067"/>
          </a:xfrm>
        </p:grpSpPr>
        <p:pic>
          <p:nvPicPr>
            <p:cNvPr id="18438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37468" y="3905250"/>
              <a:ext cx="4917535" cy="11570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6012160" y="3905250"/>
              <a:ext cx="1604750" cy="5785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897" y="4581128"/>
            <a:ext cx="3954395" cy="742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0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214269"/>
            <a:ext cx="2832381" cy="2147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1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5562277"/>
            <a:ext cx="3080681" cy="603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2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483462"/>
            <a:ext cx="3796195" cy="275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5220072" y="1017588"/>
            <a:ext cx="0" cy="5147716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19269" y="6165304"/>
            <a:ext cx="25468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Circulant Matrices by P. J. Davis</a:t>
            </a:r>
            <a:endParaRPr lang="en-US" sz="1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120286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>
          <a:xfrm>
            <a:off x="12700" y="6597352"/>
            <a:ext cx="1462956" cy="3286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0CF3F12-720C-4808-913C-3781CE2281A3}" type="datetime1">
              <a:rPr lang="en-US" smtClean="0">
                <a:latin typeface="Vrinda" panose="020B0502040204020203" pitchFamily="34" charset="0"/>
                <a:cs typeface="Vrinda" panose="020B0502040204020203" pitchFamily="34" charset="0"/>
              </a:rPr>
              <a:t>11/12/2018</a:t>
            </a:fld>
            <a:endParaRPr lang="de-DE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sp>
        <p:nvSpPr>
          <p:cNvPr id="17410" name="Title 1"/>
          <p:cNvSpPr>
            <a:spLocks noGrp="1"/>
          </p:cNvSpPr>
          <p:nvPr>
            <p:ph type="title" idx="4294967295"/>
          </p:nvPr>
        </p:nvSpPr>
        <p:spPr>
          <a:xfrm>
            <a:off x="-36512" y="116632"/>
            <a:ext cx="9144000" cy="647676"/>
          </a:xfrm>
          <a:prstGeom prst="rect">
            <a:avLst/>
          </a:prstGeom>
        </p:spPr>
        <p:txBody>
          <a:bodyPr/>
          <a:lstStyle/>
          <a:p>
            <a:pPr algn="l" eaLnBrk="1" hangingPunct="1"/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Outline</a:t>
            </a:r>
            <a:r>
              <a:rPr lang="en-US" sz="4000" b="1" dirty="0" smtClean="0">
                <a:latin typeface="Vrinda" panose="020B0502040204020203" pitchFamily="34" charset="0"/>
                <a:cs typeface="Vrinda" panose="020B0502040204020203" pitchFamily="34" charset="0"/>
              </a:rPr>
              <a:t> </a:t>
            </a:r>
            <a:endParaRPr lang="de-DE" sz="4000" b="1" dirty="0" smtClean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186" y="1052736"/>
            <a:ext cx="8799286" cy="5607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40000"/>
              </a:lnSpc>
              <a:buFont typeface="+mj-lt"/>
              <a:buAutoNum type="arabicPeriod"/>
            </a:pP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GSI and FAIR project</a:t>
            </a:r>
          </a:p>
          <a:p>
            <a:pPr marL="342900" indent="-342900">
              <a:lnSpc>
                <a:spcPct val="140000"/>
              </a:lnSpc>
              <a:buFont typeface="+mj-lt"/>
              <a:buAutoNum type="arabicPeriod"/>
            </a:pP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Upgrade of SIS18</a:t>
            </a:r>
            <a:endParaRPr lang="en-US" sz="1600" dirty="0" smtClean="0">
              <a:solidFill>
                <a:schemeClr val="bg1">
                  <a:lumMod val="95000"/>
                </a:schemeClr>
              </a:solidFill>
              <a:latin typeface="Vrinda" panose="020B0502040204020203" pitchFamily="34" charset="0"/>
              <a:cs typeface="Vrinda" panose="020B0502040204020203" pitchFamily="34" charset="0"/>
            </a:endParaRPr>
          </a:p>
          <a:p>
            <a:pPr marL="800100" lvl="1" indent="-342900">
              <a:lnSpc>
                <a:spcPct val="140000"/>
              </a:lnSpc>
              <a:buFont typeface="Wingdings" panose="05000000000000000000" pitchFamily="2" charset="2"/>
              <a:buChar char="v"/>
            </a:pP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Robustness requirements of SIS18 </a:t>
            </a: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Closed orbit feedback (COFB) 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system</a:t>
            </a:r>
            <a:endParaRPr lang="en-US" sz="1600" dirty="0" smtClean="0">
              <a:solidFill>
                <a:schemeClr val="bg1">
                  <a:lumMod val="95000"/>
                </a:schemeClr>
              </a:solidFill>
              <a:latin typeface="Vrinda" panose="020B0502040204020203" pitchFamily="34" charset="0"/>
              <a:cs typeface="Vrinda" panose="020B0502040204020203" pitchFamily="34" charset="0"/>
            </a:endParaRPr>
          </a:p>
          <a:p>
            <a:pPr marL="342900" indent="-342900">
              <a:lnSpc>
                <a:spcPct val="140000"/>
              </a:lnSpc>
              <a:buFont typeface="+mj-lt"/>
              <a:buAutoNum type="arabicPeriod"/>
            </a:pP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Global orbit c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orrection methods</a:t>
            </a:r>
            <a:endParaRPr lang="en-US" sz="1600" dirty="0" smtClean="0">
              <a:solidFill>
                <a:schemeClr val="bg1">
                  <a:lumMod val="95000"/>
                </a:schemeClr>
              </a:solidFill>
              <a:latin typeface="Vrinda" panose="020B0502040204020203" pitchFamily="34" charset="0"/>
              <a:cs typeface="Vrinda" panose="020B0502040204020203" pitchFamily="34" charset="0"/>
            </a:endParaRPr>
          </a:p>
          <a:p>
            <a:pPr marL="800100" lvl="1" indent="-342900">
              <a:lnSpc>
                <a:spcPct val="140000"/>
              </a:lnSpc>
              <a:buFont typeface="Wingdings" panose="05000000000000000000" pitchFamily="2" charset="2"/>
              <a:buChar char="v"/>
            </a:pP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Harmonic analysis of the perturbed orbit</a:t>
            </a:r>
          </a:p>
          <a:p>
            <a:pPr marL="800100" lvl="1" indent="-342900">
              <a:lnSpc>
                <a:spcPct val="140000"/>
              </a:lnSpc>
              <a:buFont typeface="Wingdings" panose="05000000000000000000" pitchFamily="2" charset="2"/>
              <a:buChar char="v"/>
            </a:pP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Singular value decomposition (SVD) of response matrix</a:t>
            </a:r>
          </a:p>
          <a:p>
            <a:pPr marL="800100" lvl="1" indent="-342900">
              <a:lnSpc>
                <a:spcPct val="140000"/>
              </a:lnSpc>
              <a:buFont typeface="Wingdings" panose="05000000000000000000" pitchFamily="2" charset="2"/>
              <a:buChar char="v"/>
            </a:pP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Missing connection between two methods</a:t>
            </a:r>
          </a:p>
          <a:p>
            <a:pPr marL="342900" indent="-342900">
              <a:lnSpc>
                <a:spcPct val="140000"/>
              </a:lnSpc>
              <a:buFont typeface="+mj-lt"/>
              <a:buAutoNum type="arabicPeriod"/>
            </a:pP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Exploitation of Circulant symmetry in response matrix</a:t>
            </a:r>
          </a:p>
          <a:p>
            <a:pPr marL="800100" lvl="1" indent="-342900">
              <a:lnSpc>
                <a:spcPct val="140000"/>
              </a:lnSpc>
              <a:buFont typeface="Wingdings" panose="05000000000000000000" pitchFamily="2" charset="2"/>
              <a:buChar char="v"/>
            </a:pP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Simple symmetry</a:t>
            </a:r>
            <a:endParaRPr lang="en-US" sz="1600" dirty="0" smtClean="0">
              <a:solidFill>
                <a:schemeClr val="bg1">
                  <a:lumMod val="95000"/>
                </a:schemeClr>
              </a:solidFill>
              <a:latin typeface="Vrinda" panose="020B0502040204020203" pitchFamily="34" charset="0"/>
              <a:cs typeface="Vrinda" panose="020B0502040204020203" pitchFamily="34" charset="0"/>
            </a:endParaRPr>
          </a:p>
          <a:p>
            <a:pPr marL="800100" lvl="1" indent="-342900">
              <a:lnSpc>
                <a:spcPct val="140000"/>
              </a:lnSpc>
              <a:buFont typeface="Wingdings" panose="05000000000000000000" pitchFamily="2" charset="2"/>
              <a:buChar char="v"/>
            </a:pP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Nearest-Circulant approximation</a:t>
            </a:r>
          </a:p>
          <a:p>
            <a:pPr marL="1257300" lvl="2" indent="-342900">
              <a:lnSpc>
                <a:spcPct val="140000"/>
              </a:lnSpc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Application of symmetry exploitation for subtracting the dispersion-induced orbit shift</a:t>
            </a:r>
          </a:p>
          <a:p>
            <a:pPr marL="800100" lvl="1" indent="-342900">
              <a:lnSpc>
                <a:spcPct val="140000"/>
              </a:lnSpc>
              <a:buFont typeface="Wingdings" panose="05000000000000000000" pitchFamily="2" charset="2"/>
              <a:buChar char="v"/>
            </a:pP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Block-Circulant symmetry in response matrix</a:t>
            </a:r>
          </a:p>
          <a:p>
            <a:pPr marL="342900" indent="-342900">
              <a:lnSpc>
                <a:spcPct val="140000"/>
              </a:lnSpc>
              <a:buFont typeface="+mj-lt"/>
              <a:buAutoNum type="arabicPeriod"/>
            </a:pPr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Characterizing the effect of model mismatch on orbit correction</a:t>
            </a:r>
          </a:p>
          <a:p>
            <a:pPr marL="800100" lvl="1" indent="-342900">
              <a:lnSpc>
                <a:spcPct val="140000"/>
              </a:lnSpc>
              <a:buFont typeface="Wingdings" panose="05000000000000000000" pitchFamily="2" charset="2"/>
              <a:buChar char="v"/>
            </a:pPr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Demonstration in COSY synchrotron </a:t>
            </a:r>
            <a:r>
              <a:rPr lang="en-US" sz="1600" dirty="0" err="1" smtClean="0">
                <a:latin typeface="Vrinda" panose="020B0502040204020203" pitchFamily="34" charset="0"/>
                <a:cs typeface="Vrinda" panose="020B0502040204020203" pitchFamily="34" charset="0"/>
              </a:rPr>
              <a:t>Julich</a:t>
            </a:r>
            <a:endParaRPr lang="en-US" sz="1600" dirty="0" smtClean="0">
              <a:latin typeface="Vrinda" panose="020B0502040204020203" pitchFamily="34" charset="0"/>
              <a:cs typeface="Vrinda" panose="020B0502040204020203" pitchFamily="34" charset="0"/>
            </a:endParaRPr>
          </a:p>
          <a:p>
            <a:pPr marL="342900" indent="-342900">
              <a:lnSpc>
                <a:spcPct val="140000"/>
              </a:lnSpc>
              <a:buFont typeface="+mj-lt"/>
              <a:buAutoNum type="arabicPeriod"/>
            </a:pPr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Summary</a:t>
            </a:r>
            <a:endParaRPr lang="en-US" sz="1600" dirty="0" smtClean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969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671362AA-D623-4AC0-A857-CED48F868F99}" type="datetime1">
              <a:rPr lang="en-US" smtClean="0">
                <a:latin typeface="Vrinda" panose="020B0502040204020203" pitchFamily="34" charset="0"/>
                <a:cs typeface="Vrinda" panose="020B0502040204020203" pitchFamily="34" charset="0"/>
              </a:rPr>
              <a:t>11/12/2018</a:t>
            </a:fld>
            <a:endParaRPr lang="de-DE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4860032" y="4441754"/>
                <a:ext cx="1440160" cy="864096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𝐺</m:t>
                      </m:r>
                      <m:r>
                        <a:rPr lang="en-US" sz="2800" i="1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(</m:t>
                      </m:r>
                      <m:r>
                        <a:rPr lang="en-US" sz="2800" i="1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𝑠</m:t>
                      </m:r>
                      <m:r>
                        <a:rPr lang="en-US" sz="2800" i="1" dirty="0" smtClean="0">
                          <a:solidFill>
                            <a:schemeClr val="bg1"/>
                          </a:solidFill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2800" dirty="0">
                  <a:solidFill>
                    <a:schemeClr val="bg1"/>
                  </a:solidFill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32" y="4441754"/>
                <a:ext cx="1440160" cy="86409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2267744" y="4441754"/>
                <a:ext cx="1440160" cy="864096"/>
              </a:xfrm>
              <a:prstGeom prst="rect">
                <a:avLst/>
              </a:prstGeom>
              <a:solidFill>
                <a:srgbClr val="FF99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dirty="0" smtClean="0">
                          <a:latin typeface="Cambria Math"/>
                        </a:rPr>
                        <m:t>𝐶</m:t>
                      </m:r>
                      <m:r>
                        <a:rPr lang="en-US" sz="2800" i="1" dirty="0" smtClean="0">
                          <a:latin typeface="Cambria Math"/>
                        </a:rPr>
                        <m:t>(</m:t>
                      </m:r>
                      <m:r>
                        <a:rPr lang="en-US" sz="2800" i="1" dirty="0" smtClean="0">
                          <a:latin typeface="Cambria Math"/>
                        </a:rPr>
                        <m:t>𝑠</m:t>
                      </m:r>
                      <m:r>
                        <a:rPr lang="en-US" sz="2800" i="1" dirty="0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2800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7744" y="4441754"/>
                <a:ext cx="1440160" cy="86409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/>
          <p:cNvCxnSpPr/>
          <p:nvPr/>
        </p:nvCxnSpPr>
        <p:spPr>
          <a:xfrm>
            <a:off x="6300192" y="4885080"/>
            <a:ext cx="952172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1738918" y="4885080"/>
            <a:ext cx="528826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362392" y="4581128"/>
                <a:ext cx="59824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dirty="0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en-US" sz="2800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392" y="4581128"/>
                <a:ext cx="598241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8218261" y="4585770"/>
                <a:ext cx="57887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dirty="0" smtClean="0">
                          <a:latin typeface="Cambria Math"/>
                        </a:rPr>
                        <m:t>𝑟</m:t>
                      </m:r>
                    </m:oMath>
                  </m:oMathPara>
                </a14:m>
                <a:endParaRPr lang="en-US" sz="2800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8261" y="4585770"/>
                <a:ext cx="578876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/>
          <p:cNvGrpSpPr/>
          <p:nvPr/>
        </p:nvGrpSpPr>
        <p:grpSpPr>
          <a:xfrm>
            <a:off x="7286475" y="4657778"/>
            <a:ext cx="432048" cy="432048"/>
            <a:chOff x="1115616" y="2708920"/>
            <a:chExt cx="432048" cy="432048"/>
          </a:xfrm>
        </p:grpSpPr>
        <p:sp>
          <p:nvSpPr>
            <p:cNvPr id="12" name="Oval 11"/>
            <p:cNvSpPr/>
            <p:nvPr/>
          </p:nvSpPr>
          <p:spPr>
            <a:xfrm>
              <a:off x="1115616" y="2708920"/>
              <a:ext cx="432048" cy="43204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Vrinda" panose="020B0502040204020203" pitchFamily="34" charset="0"/>
                <a:cs typeface="Vrinda" panose="020B0502040204020203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1304344" y="2722568"/>
              <a:ext cx="0" cy="39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12" idx="2"/>
              <a:endCxn id="12" idx="6"/>
            </p:cNvCxnSpPr>
            <p:nvPr/>
          </p:nvCxnSpPr>
          <p:spPr>
            <a:xfrm>
              <a:off x="1115616" y="2924944"/>
              <a:ext cx="43204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" name="Straight Arrow Connector 14"/>
          <p:cNvCxnSpPr/>
          <p:nvPr/>
        </p:nvCxnSpPr>
        <p:spPr>
          <a:xfrm>
            <a:off x="3707904" y="4873802"/>
            <a:ext cx="1152128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/>
          <p:nvPr/>
        </p:nvCxnSpPr>
        <p:spPr>
          <a:xfrm rot="5400000">
            <a:off x="7160697" y="4343468"/>
            <a:ext cx="684946" cy="3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7740352" y="4873802"/>
            <a:ext cx="537477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1331640" y="4670172"/>
            <a:ext cx="432048" cy="432048"/>
            <a:chOff x="1115616" y="2708920"/>
            <a:chExt cx="432048" cy="432048"/>
          </a:xfrm>
        </p:grpSpPr>
        <p:sp>
          <p:nvSpPr>
            <p:cNvPr id="19" name="Oval 18"/>
            <p:cNvSpPr/>
            <p:nvPr/>
          </p:nvSpPr>
          <p:spPr>
            <a:xfrm>
              <a:off x="1115616" y="2708920"/>
              <a:ext cx="432048" cy="43204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Vrinda" panose="020B0502040204020203" pitchFamily="34" charset="0"/>
                <a:cs typeface="Vrinda" panose="020B0502040204020203" pitchFamily="34" charset="0"/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1304344" y="2722568"/>
              <a:ext cx="0" cy="39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>
              <a:stCxn id="19" idx="2"/>
              <a:endCxn id="19" idx="6"/>
            </p:cNvCxnSpPr>
            <p:nvPr/>
          </p:nvCxnSpPr>
          <p:spPr>
            <a:xfrm>
              <a:off x="1115616" y="2924944"/>
              <a:ext cx="43204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" name="Straight Arrow Connector 21"/>
          <p:cNvCxnSpPr/>
          <p:nvPr/>
        </p:nvCxnSpPr>
        <p:spPr>
          <a:xfrm flipH="1" flipV="1">
            <a:off x="1547664" y="5174228"/>
            <a:ext cx="3127" cy="85170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547664" y="6025930"/>
            <a:ext cx="573881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/>
              <p:cNvSpPr txBox="1"/>
              <p:nvPr/>
            </p:nvSpPr>
            <p:spPr>
              <a:xfrm>
                <a:off x="1547664" y="5017818"/>
                <a:ext cx="4956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/>
                        </a:rPr>
                        <m:t>−</m:t>
                      </m:r>
                    </m:oMath>
                  </m:oMathPara>
                </a14:m>
                <a:endParaRPr lang="en-US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664" y="5017818"/>
                <a:ext cx="495649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/>
              <p:cNvSpPr txBox="1"/>
              <p:nvPr/>
            </p:nvSpPr>
            <p:spPr>
              <a:xfrm>
                <a:off x="1064967" y="4873802"/>
                <a:ext cx="4956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/>
                        </a:rPr>
                        <m:t>+</m:t>
                      </m:r>
                    </m:oMath>
                  </m:oMathPara>
                </a14:m>
                <a:endParaRPr lang="en-US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967" y="4873802"/>
                <a:ext cx="495649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/>
              <p:cNvSpPr txBox="1"/>
              <p:nvPr/>
            </p:nvSpPr>
            <p:spPr>
              <a:xfrm>
                <a:off x="6875786" y="4401104"/>
                <a:ext cx="4956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/>
                        </a:rPr>
                        <m:t>+</m:t>
                      </m:r>
                    </m:oMath>
                  </m:oMathPara>
                </a14:m>
                <a:endParaRPr lang="en-US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5786" y="4401104"/>
                <a:ext cx="495649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/>
              <p:cNvSpPr txBox="1"/>
              <p:nvPr/>
            </p:nvSpPr>
            <p:spPr>
              <a:xfrm>
                <a:off x="7598401" y="4360454"/>
                <a:ext cx="4956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/>
                        </a:rPr>
                        <m:t>+</m:t>
                      </m:r>
                    </m:oMath>
                  </m:oMathPara>
                </a14:m>
                <a:endParaRPr lang="en-US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8401" y="4360454"/>
                <a:ext cx="495649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Arrow Connector 27"/>
          <p:cNvCxnSpPr/>
          <p:nvPr/>
        </p:nvCxnSpPr>
        <p:spPr>
          <a:xfrm>
            <a:off x="823816" y="4873802"/>
            <a:ext cx="528826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/>
          <p:cNvGrpSpPr/>
          <p:nvPr/>
        </p:nvGrpSpPr>
        <p:grpSpPr>
          <a:xfrm>
            <a:off x="7321952" y="5805264"/>
            <a:ext cx="432048" cy="432048"/>
            <a:chOff x="1115616" y="2708920"/>
            <a:chExt cx="432048" cy="432048"/>
          </a:xfrm>
        </p:grpSpPr>
        <p:sp>
          <p:nvSpPr>
            <p:cNvPr id="30" name="Oval 29"/>
            <p:cNvSpPr/>
            <p:nvPr/>
          </p:nvSpPr>
          <p:spPr>
            <a:xfrm>
              <a:off x="1115616" y="2708920"/>
              <a:ext cx="432048" cy="43204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Vrinda" panose="020B0502040204020203" pitchFamily="34" charset="0"/>
                <a:cs typeface="Vrinda" panose="020B0502040204020203" pitchFamily="34" charset="0"/>
              </a:endParaRPr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1304344" y="2722568"/>
              <a:ext cx="0" cy="39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>
              <a:stCxn id="30" idx="2"/>
              <a:endCxn id="30" idx="6"/>
            </p:cNvCxnSpPr>
            <p:nvPr/>
          </p:nvCxnSpPr>
          <p:spPr>
            <a:xfrm>
              <a:off x="1115616" y="2924944"/>
              <a:ext cx="43204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Arrow Connector 32"/>
          <p:cNvCxnSpPr/>
          <p:nvPr/>
        </p:nvCxnSpPr>
        <p:spPr>
          <a:xfrm>
            <a:off x="7524328" y="5083309"/>
            <a:ext cx="0" cy="75301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Box 33"/>
              <p:cNvSpPr txBox="1"/>
              <p:nvPr/>
            </p:nvSpPr>
            <p:spPr>
              <a:xfrm>
                <a:off x="4066257" y="4377004"/>
                <a:ext cx="59663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800" b="0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θ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6257" y="4377004"/>
                <a:ext cx="596638" cy="523220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extBox 34"/>
          <p:cNvSpPr txBox="1"/>
          <p:nvPr/>
        </p:nvSpPr>
        <p:spPr>
          <a:xfrm>
            <a:off x="-36512" y="4108136"/>
            <a:ext cx="11416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Reference</a:t>
            </a:r>
          </a:p>
          <a:p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orbit</a:t>
            </a:r>
            <a:endParaRPr lang="en-US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802051" y="3820104"/>
            <a:ext cx="11865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Corrector </a:t>
            </a:r>
          </a:p>
          <a:p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settings</a:t>
            </a:r>
            <a:endParaRPr lang="en-US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060745" y="3572722"/>
            <a:ext cx="2940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Source of orbit perturbation</a:t>
            </a:r>
            <a:endParaRPr lang="en-US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100392" y="4242860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residual</a:t>
            </a:r>
            <a:endParaRPr lang="en-US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Box 38"/>
              <p:cNvSpPr txBox="1"/>
              <p:nvPr/>
            </p:nvSpPr>
            <p:spPr>
              <a:xfrm>
                <a:off x="1160749" y="4160980"/>
                <a:ext cx="846706" cy="5132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800" b="0" i="1" dirty="0" smtClean="0">
                          <a:latin typeface="Cambria Math"/>
                        </a:rPr>
                        <m:t>Δ</m:t>
                      </m:r>
                      <m:r>
                        <a:rPr lang="en-US" sz="2800" b="0" i="1" dirty="0" smtClean="0">
                          <a:latin typeface="Cambria Math"/>
                        </a:rPr>
                        <m:t>𝑧</m:t>
                      </m:r>
                      <m:r>
                        <a:rPr lang="en-US" sz="2800" b="0" i="1" baseline="-25000" dirty="0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en-US" sz="2800" baseline="-25000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0749" y="4160980"/>
                <a:ext cx="846706" cy="51328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TextBox 39"/>
          <p:cNvSpPr txBox="1"/>
          <p:nvPr/>
        </p:nvSpPr>
        <p:spPr>
          <a:xfrm>
            <a:off x="1297033" y="3677829"/>
            <a:ext cx="12458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Measured </a:t>
            </a:r>
          </a:p>
          <a:p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orbit</a:t>
            </a:r>
            <a:endParaRPr lang="en-US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1" name="Rectangle 40"/>
              <p:cNvSpPr/>
              <p:nvPr/>
            </p:nvSpPr>
            <p:spPr>
              <a:xfrm>
                <a:off x="4772583" y="5387150"/>
                <a:ext cx="16342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/>
                        </a:rPr>
                        <m:t>𝐺</m:t>
                      </m:r>
                      <m:d>
                        <m:dPr>
                          <m:ctrlPr>
                            <a:rPr lang="en-US" i="1" dirty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 dirty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US" b="0" i="0" dirty="0" smtClean="0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b="0" i="0" dirty="0" smtClean="0">
                          <a:latin typeface="Cambria Math"/>
                        </a:rPr>
                        <m:t>g</m:t>
                      </m:r>
                      <m:d>
                        <m:dPr>
                          <m:ctrlPr>
                            <a:rPr lang="en-US" b="0" i="1" dirty="0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dirty="0" smtClean="0">
                              <a:latin typeface="Cambria Math"/>
                            </a:rPr>
                            <m:t>s</m:t>
                          </m:r>
                        </m:e>
                      </m:d>
                      <m:r>
                        <a:rPr lang="en-US" b="0" i="0" dirty="0" smtClean="0">
                          <a:latin typeface="Cambria Math"/>
                        </a:rPr>
                        <m:t> </m:t>
                      </m:r>
                      <m:r>
                        <a:rPr lang="en-US" b="1" i="1" dirty="0" smtClean="0">
                          <a:latin typeface="Cambria Math"/>
                        </a:rPr>
                        <m:t>𝑹</m:t>
                      </m:r>
                    </m:oMath>
                  </m:oMathPara>
                </a14:m>
                <a:endParaRPr lang="en-US" b="1" i="1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41" name="Rectangle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2583" y="5387150"/>
                <a:ext cx="1634294" cy="369332"/>
              </a:xfrm>
              <a:prstGeom prst="rect">
                <a:avLst/>
              </a:prstGeom>
              <a:blipFill rotWithShape="1">
                <a:blip r:embed="rId12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2" name="Rectangle 41"/>
              <p:cNvSpPr/>
              <p:nvPr/>
            </p:nvSpPr>
            <p:spPr>
              <a:xfrm>
                <a:off x="1835696" y="5332272"/>
                <a:ext cx="1944700" cy="37555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0" dirty="0" smtClean="0">
                    <a:latin typeface="Vrinda" panose="020B0502040204020203" pitchFamily="34" charset="0"/>
                    <a:cs typeface="Vrinda" panose="020B0502040204020203" pitchFamily="34" charset="0"/>
                  </a:rPr>
                  <a:t>C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latin typeface="Cambria Math"/>
                      </a:rPr>
                      <m:t>ontroller</m:t>
                    </m:r>
                    <m:r>
                      <a:rPr lang="en-US" b="0" i="0" dirty="0" smtClean="0">
                        <a:latin typeface="Cambria Math"/>
                      </a:rPr>
                      <m:t> ∗</m:t>
                    </m:r>
                    <m:sSup>
                      <m:sSupPr>
                        <m:ctrlPr>
                          <a:rPr lang="en-US" b="1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1" i="1" dirty="0" smtClean="0">
                            <a:latin typeface="Cambria Math"/>
                          </a:rPr>
                          <m:t>𝑹</m:t>
                        </m:r>
                      </m:e>
                      <m:sup>
                        <m:r>
                          <a:rPr lang="en-US" b="1" i="1" dirty="0" smtClean="0">
                            <a:latin typeface="Cambria Math"/>
                          </a:rPr>
                          <m:t>−</m:t>
                        </m:r>
                        <m:r>
                          <a:rPr lang="en-US" b="1" i="1" dirty="0" smtClean="0">
                            <a:latin typeface="Cambria Math"/>
                          </a:rPr>
                          <m:t>𝟏</m:t>
                        </m:r>
                      </m:sup>
                    </m:sSup>
                  </m:oMath>
                </a14:m>
                <a:endParaRPr lang="en-US" b="1" i="1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42" name="Rectangle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696" y="5332272"/>
                <a:ext cx="1944700" cy="375552"/>
              </a:xfrm>
              <a:prstGeom prst="rect">
                <a:avLst/>
              </a:prstGeom>
              <a:blipFill rotWithShape="1">
                <a:blip r:embed="rId13"/>
                <a:stretch>
                  <a:fillRect l="-2508" t="-3279" b="-295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3" name="Straight Connector 42"/>
          <p:cNvCxnSpPr/>
          <p:nvPr/>
        </p:nvCxnSpPr>
        <p:spPr>
          <a:xfrm>
            <a:off x="3275856" y="5396547"/>
            <a:ext cx="21602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itle 1"/>
          <p:cNvSpPr txBox="1">
            <a:spLocks/>
          </p:cNvSpPr>
          <p:nvPr/>
        </p:nvSpPr>
        <p:spPr>
          <a:xfrm>
            <a:off x="0" y="-26988"/>
            <a:ext cx="9144000" cy="104457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/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Characterizing the effec</a:t>
            </a:r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t of </a:t>
            </a:r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spatial </a:t>
            </a:r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model mismatch</a:t>
            </a:r>
          </a:p>
          <a:p>
            <a:pPr algn="l" eaLnBrk="1" hangingPunct="1"/>
            <a:r>
              <a:rPr lang="en-US" sz="2400" b="1" dirty="0" smtClean="0">
                <a:latin typeface="Vrinda" panose="020B0502040204020203" pitchFamily="34" charset="0"/>
                <a:cs typeface="Vrinda" panose="020B0502040204020203" pitchFamily="34" charset="0"/>
              </a:rPr>
              <a:t>concept of spatial bandwidth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00413" y="1017588"/>
            <a:ext cx="81788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SIS18 is a unique synchrotron in terms of flexibility of operational scenarios. </a:t>
            </a:r>
          </a:p>
          <a:p>
            <a:endParaRPr lang="en-US" b="1" dirty="0">
              <a:latin typeface="Vrinda" panose="020B0502040204020203" pitchFamily="34" charset="0"/>
              <a:cs typeface="Vrinda" panose="020B0502040204020203" pitchFamily="34" charset="0"/>
            </a:endParaRPr>
          </a:p>
          <a:p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Variable optics</a:t>
            </a:r>
            <a:endParaRPr lang="en-US" b="1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1979712" y="1772816"/>
            <a:ext cx="720080" cy="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2912269" y="1554105"/>
            <a:ext cx="34185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Orbit response matrix variations</a:t>
            </a:r>
            <a:endParaRPr lang="en-US" b="1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pic>
        <p:nvPicPr>
          <p:cNvPr id="48" name="Picture 2" descr="D:\PhD work\2018\Steerer1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5281" y="1412776"/>
            <a:ext cx="2703223" cy="193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Rectangle 49"/>
          <p:cNvSpPr/>
          <p:nvPr/>
        </p:nvSpPr>
        <p:spPr>
          <a:xfrm>
            <a:off x="179512" y="2084655"/>
            <a:ext cx="56703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How much ORM variation we can live with?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 smtClean="0">
              <a:latin typeface="Vrinda" panose="020B0502040204020203" pitchFamily="34" charset="0"/>
              <a:cs typeface="Vrinda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How to quantify the effect of “wrong” model on orbit correction?</a:t>
            </a:r>
            <a:endParaRPr lang="en-US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509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4D17BBB5-A548-45C9-9BA2-621AC7C97010}" type="datetime1">
              <a:rPr lang="en-US" smtClean="0"/>
              <a:t>11/12/2018</a:t>
            </a:fld>
            <a:endParaRPr lang="de-DE" dirty="0"/>
          </a:p>
        </p:txBody>
      </p:sp>
      <p:sp>
        <p:nvSpPr>
          <p:cNvPr id="45" name="TextBox 44"/>
          <p:cNvSpPr txBox="1"/>
          <p:nvPr/>
        </p:nvSpPr>
        <p:spPr>
          <a:xfrm>
            <a:off x="100413" y="1017588"/>
            <a:ext cx="81788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SIS18 is a unique synchrotron in terms of flexibility of operational scenarios. </a:t>
            </a:r>
          </a:p>
          <a:p>
            <a:endParaRPr lang="en-US" b="1" dirty="0">
              <a:latin typeface="Vrinda" panose="020B0502040204020203" pitchFamily="34" charset="0"/>
              <a:cs typeface="Vrinda" panose="020B0502040204020203" pitchFamily="34" charset="0"/>
            </a:endParaRPr>
          </a:p>
          <a:p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Variable optics</a:t>
            </a:r>
            <a:endParaRPr lang="en-US" b="1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1979712" y="1772816"/>
            <a:ext cx="720080" cy="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2912269" y="1554105"/>
            <a:ext cx="34185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Orbit response matrix variations</a:t>
            </a:r>
            <a:endParaRPr lang="en-US" b="1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pic>
        <p:nvPicPr>
          <p:cNvPr id="48" name="Picture 2" descr="D:\PhD work\2018\Steerer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5281" y="1412776"/>
            <a:ext cx="2703223" cy="193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Rectangle 49"/>
          <p:cNvSpPr/>
          <p:nvPr/>
        </p:nvSpPr>
        <p:spPr>
          <a:xfrm>
            <a:off x="179512" y="2084655"/>
            <a:ext cx="56703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How much ORM variation we can live with?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en-US" dirty="0" smtClean="0">
              <a:latin typeface="Vrinda" panose="020B0502040204020203" pitchFamily="34" charset="0"/>
              <a:cs typeface="Vrinda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How to quantify the effect of “wrong” model on orbit correction?</a:t>
            </a:r>
            <a:endParaRPr lang="en-US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6" name="Rectangle 85"/>
              <p:cNvSpPr/>
              <p:nvPr/>
            </p:nvSpPr>
            <p:spPr>
              <a:xfrm>
                <a:off x="4860032" y="4441754"/>
                <a:ext cx="1440160" cy="864096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>
                          <a:latin typeface="Cambria Math"/>
                        </a:rPr>
                        <m:t>𝑹</m:t>
                      </m:r>
                    </m:oMath>
                  </m:oMathPara>
                </a14:m>
                <a:endParaRPr lang="en-US" sz="2800" b="1" i="1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86" name="Rectangle 8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32" y="4441754"/>
                <a:ext cx="1440160" cy="86409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7" name="Rectangle 86"/>
              <p:cNvSpPr/>
              <p:nvPr/>
            </p:nvSpPr>
            <p:spPr>
              <a:xfrm>
                <a:off x="2267744" y="4441754"/>
                <a:ext cx="1440160" cy="864096"/>
              </a:xfrm>
              <a:prstGeom prst="rect">
                <a:avLst/>
              </a:prstGeom>
              <a:solidFill>
                <a:srgbClr val="FF99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1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1" i="1" dirty="0">
                              <a:latin typeface="Cambria Math"/>
                            </a:rPr>
                            <m:t>𝑹</m:t>
                          </m:r>
                          <m:r>
                            <a:rPr lang="en-US" sz="2800" b="1" i="1" dirty="0" smtClean="0">
                              <a:latin typeface="Cambria Math"/>
                            </a:rPr>
                            <m:t>′</m:t>
                          </m:r>
                        </m:e>
                        <m:sup>
                          <m:r>
                            <a:rPr lang="en-US" sz="2800" b="1" i="1" dirty="0">
                              <a:latin typeface="Cambria Math"/>
                            </a:rPr>
                            <m:t>−</m:t>
                          </m:r>
                          <m:r>
                            <a:rPr lang="en-US" sz="2800" b="1" i="1" dirty="0">
                              <a:latin typeface="Cambria Math"/>
                            </a:rPr>
                            <m:t>𝟏</m:t>
                          </m:r>
                        </m:sup>
                      </m:sSup>
                    </m:oMath>
                  </m:oMathPara>
                </a14:m>
                <a:endParaRPr lang="en-US" sz="2800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87" name="Rectangle 8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7744" y="4441754"/>
                <a:ext cx="1440160" cy="86409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8" name="Straight Arrow Connector 87"/>
          <p:cNvCxnSpPr/>
          <p:nvPr/>
        </p:nvCxnSpPr>
        <p:spPr>
          <a:xfrm>
            <a:off x="6300192" y="4885080"/>
            <a:ext cx="952172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>
            <a:off x="1738918" y="4885080"/>
            <a:ext cx="528826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90" name="TextBox 89"/>
              <p:cNvSpPr txBox="1"/>
              <p:nvPr/>
            </p:nvSpPr>
            <p:spPr>
              <a:xfrm>
                <a:off x="362392" y="4581128"/>
                <a:ext cx="59824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dirty="0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en-US" sz="2800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90" name="TextBox 8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392" y="4581128"/>
                <a:ext cx="598241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1" name="TextBox 90"/>
              <p:cNvSpPr txBox="1"/>
              <p:nvPr/>
            </p:nvSpPr>
            <p:spPr>
              <a:xfrm>
                <a:off x="8218261" y="4585770"/>
                <a:ext cx="57887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dirty="0" smtClean="0">
                          <a:latin typeface="Cambria Math"/>
                        </a:rPr>
                        <m:t>𝑟</m:t>
                      </m:r>
                    </m:oMath>
                  </m:oMathPara>
                </a14:m>
                <a:endParaRPr lang="en-US" sz="2800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91" name="TextBox 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8261" y="4585770"/>
                <a:ext cx="578876" cy="52322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2" name="Group 91"/>
          <p:cNvGrpSpPr/>
          <p:nvPr/>
        </p:nvGrpSpPr>
        <p:grpSpPr>
          <a:xfrm>
            <a:off x="7286475" y="4657778"/>
            <a:ext cx="432048" cy="432048"/>
            <a:chOff x="1115616" y="2708920"/>
            <a:chExt cx="432048" cy="432048"/>
          </a:xfrm>
        </p:grpSpPr>
        <p:sp>
          <p:nvSpPr>
            <p:cNvPr id="93" name="Oval 92"/>
            <p:cNvSpPr/>
            <p:nvPr/>
          </p:nvSpPr>
          <p:spPr>
            <a:xfrm>
              <a:off x="1115616" y="2708920"/>
              <a:ext cx="432048" cy="43204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Vrinda" panose="020B0502040204020203" pitchFamily="34" charset="0"/>
                <a:cs typeface="Vrinda" panose="020B0502040204020203" pitchFamily="34" charset="0"/>
              </a:endParaRPr>
            </a:p>
          </p:txBody>
        </p:sp>
        <p:cxnSp>
          <p:nvCxnSpPr>
            <p:cNvPr id="94" name="Straight Connector 93"/>
            <p:cNvCxnSpPr/>
            <p:nvPr/>
          </p:nvCxnSpPr>
          <p:spPr>
            <a:xfrm>
              <a:off x="1304344" y="2722568"/>
              <a:ext cx="0" cy="39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>
              <a:stCxn id="93" idx="2"/>
              <a:endCxn id="93" idx="6"/>
            </p:cNvCxnSpPr>
            <p:nvPr/>
          </p:nvCxnSpPr>
          <p:spPr>
            <a:xfrm>
              <a:off x="1115616" y="2924944"/>
              <a:ext cx="43204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6" name="Straight Arrow Connector 95"/>
          <p:cNvCxnSpPr/>
          <p:nvPr/>
        </p:nvCxnSpPr>
        <p:spPr>
          <a:xfrm>
            <a:off x="3707904" y="4873802"/>
            <a:ext cx="1152128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Elbow Connector 96"/>
          <p:cNvCxnSpPr/>
          <p:nvPr/>
        </p:nvCxnSpPr>
        <p:spPr>
          <a:xfrm rot="5400000">
            <a:off x="7160697" y="4343468"/>
            <a:ext cx="684946" cy="3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/>
          <p:nvPr/>
        </p:nvCxnSpPr>
        <p:spPr>
          <a:xfrm>
            <a:off x="7740352" y="4873802"/>
            <a:ext cx="537477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9" name="Group 98"/>
          <p:cNvGrpSpPr/>
          <p:nvPr/>
        </p:nvGrpSpPr>
        <p:grpSpPr>
          <a:xfrm>
            <a:off x="1331640" y="4670172"/>
            <a:ext cx="432048" cy="432048"/>
            <a:chOff x="1115616" y="2708920"/>
            <a:chExt cx="432048" cy="432048"/>
          </a:xfrm>
        </p:grpSpPr>
        <p:sp>
          <p:nvSpPr>
            <p:cNvPr id="100" name="Oval 99"/>
            <p:cNvSpPr/>
            <p:nvPr/>
          </p:nvSpPr>
          <p:spPr>
            <a:xfrm>
              <a:off x="1115616" y="2708920"/>
              <a:ext cx="432048" cy="43204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Vrinda" panose="020B0502040204020203" pitchFamily="34" charset="0"/>
                <a:cs typeface="Vrinda" panose="020B0502040204020203" pitchFamily="34" charset="0"/>
              </a:endParaRPr>
            </a:p>
          </p:txBody>
        </p:sp>
        <p:cxnSp>
          <p:nvCxnSpPr>
            <p:cNvPr id="101" name="Straight Connector 100"/>
            <p:cNvCxnSpPr/>
            <p:nvPr/>
          </p:nvCxnSpPr>
          <p:spPr>
            <a:xfrm>
              <a:off x="1304344" y="2722568"/>
              <a:ext cx="0" cy="39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>
              <a:stCxn id="100" idx="2"/>
              <a:endCxn id="100" idx="6"/>
            </p:cNvCxnSpPr>
            <p:nvPr/>
          </p:nvCxnSpPr>
          <p:spPr>
            <a:xfrm>
              <a:off x="1115616" y="2924944"/>
              <a:ext cx="43204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3" name="Straight Arrow Connector 102"/>
          <p:cNvCxnSpPr/>
          <p:nvPr/>
        </p:nvCxnSpPr>
        <p:spPr>
          <a:xfrm flipH="1" flipV="1">
            <a:off x="1547664" y="5174228"/>
            <a:ext cx="3127" cy="85170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1547664" y="6025930"/>
            <a:ext cx="573881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05" name="TextBox 104"/>
              <p:cNvSpPr txBox="1"/>
              <p:nvPr/>
            </p:nvSpPr>
            <p:spPr>
              <a:xfrm>
                <a:off x="1547664" y="5017818"/>
                <a:ext cx="4956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/>
                        </a:rPr>
                        <m:t>−</m:t>
                      </m:r>
                    </m:oMath>
                  </m:oMathPara>
                </a14:m>
                <a:endParaRPr lang="en-US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105" name="TextBox 10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664" y="5017818"/>
                <a:ext cx="495649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6" name="TextBox 105"/>
              <p:cNvSpPr txBox="1"/>
              <p:nvPr/>
            </p:nvSpPr>
            <p:spPr>
              <a:xfrm>
                <a:off x="1064967" y="4873802"/>
                <a:ext cx="4956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/>
                        </a:rPr>
                        <m:t>+</m:t>
                      </m:r>
                    </m:oMath>
                  </m:oMathPara>
                </a14:m>
                <a:endParaRPr lang="en-US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106" name="TextBox 10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967" y="4873802"/>
                <a:ext cx="495649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7" name="TextBox 106"/>
              <p:cNvSpPr txBox="1"/>
              <p:nvPr/>
            </p:nvSpPr>
            <p:spPr>
              <a:xfrm>
                <a:off x="6875786" y="4401104"/>
                <a:ext cx="4956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/>
                        </a:rPr>
                        <m:t>+</m:t>
                      </m:r>
                    </m:oMath>
                  </m:oMathPara>
                </a14:m>
                <a:endParaRPr lang="en-US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107" name="TextBox 10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5786" y="4401104"/>
                <a:ext cx="495649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8" name="TextBox 107"/>
              <p:cNvSpPr txBox="1"/>
              <p:nvPr/>
            </p:nvSpPr>
            <p:spPr>
              <a:xfrm>
                <a:off x="7598401" y="4360454"/>
                <a:ext cx="4956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/>
                        </a:rPr>
                        <m:t>+</m:t>
                      </m:r>
                    </m:oMath>
                  </m:oMathPara>
                </a14:m>
                <a:endParaRPr lang="en-US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108" name="TextBox 10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8401" y="4360454"/>
                <a:ext cx="495649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9" name="Straight Arrow Connector 108"/>
          <p:cNvCxnSpPr/>
          <p:nvPr/>
        </p:nvCxnSpPr>
        <p:spPr>
          <a:xfrm>
            <a:off x="823816" y="4873802"/>
            <a:ext cx="528826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0" name="Group 109"/>
          <p:cNvGrpSpPr/>
          <p:nvPr/>
        </p:nvGrpSpPr>
        <p:grpSpPr>
          <a:xfrm>
            <a:off x="7321952" y="5805264"/>
            <a:ext cx="432048" cy="432048"/>
            <a:chOff x="1115616" y="2708920"/>
            <a:chExt cx="432048" cy="432048"/>
          </a:xfrm>
        </p:grpSpPr>
        <p:sp>
          <p:nvSpPr>
            <p:cNvPr id="111" name="Oval 110"/>
            <p:cNvSpPr/>
            <p:nvPr/>
          </p:nvSpPr>
          <p:spPr>
            <a:xfrm>
              <a:off x="1115616" y="2708920"/>
              <a:ext cx="432048" cy="43204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Vrinda" panose="020B0502040204020203" pitchFamily="34" charset="0"/>
                <a:cs typeface="Vrinda" panose="020B0502040204020203" pitchFamily="34" charset="0"/>
              </a:endParaRPr>
            </a:p>
          </p:txBody>
        </p:sp>
        <p:cxnSp>
          <p:nvCxnSpPr>
            <p:cNvPr id="112" name="Straight Connector 111"/>
            <p:cNvCxnSpPr/>
            <p:nvPr/>
          </p:nvCxnSpPr>
          <p:spPr>
            <a:xfrm>
              <a:off x="1304344" y="2722568"/>
              <a:ext cx="0" cy="39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>
              <a:stCxn id="111" idx="2"/>
              <a:endCxn id="111" idx="6"/>
            </p:cNvCxnSpPr>
            <p:nvPr/>
          </p:nvCxnSpPr>
          <p:spPr>
            <a:xfrm>
              <a:off x="1115616" y="2924944"/>
              <a:ext cx="43204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4" name="Straight Arrow Connector 113"/>
          <p:cNvCxnSpPr/>
          <p:nvPr/>
        </p:nvCxnSpPr>
        <p:spPr>
          <a:xfrm>
            <a:off x="7524328" y="5083309"/>
            <a:ext cx="0" cy="75301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15" name="TextBox 114"/>
              <p:cNvSpPr txBox="1"/>
              <p:nvPr/>
            </p:nvSpPr>
            <p:spPr>
              <a:xfrm>
                <a:off x="4066257" y="4377004"/>
                <a:ext cx="59663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800" b="0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θ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115" name="TextBox 1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6257" y="4377004"/>
                <a:ext cx="596638" cy="523220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6" name="TextBox 115"/>
          <p:cNvSpPr txBox="1"/>
          <p:nvPr/>
        </p:nvSpPr>
        <p:spPr>
          <a:xfrm>
            <a:off x="-36512" y="4366845"/>
            <a:ext cx="11416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Reference</a:t>
            </a:r>
          </a:p>
          <a:p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orbit</a:t>
            </a:r>
            <a:endParaRPr lang="en-US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3802051" y="3820104"/>
            <a:ext cx="11865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Corrector </a:t>
            </a:r>
          </a:p>
          <a:p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settings</a:t>
            </a:r>
            <a:endParaRPr lang="en-US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6060745" y="3635732"/>
            <a:ext cx="2940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Source of orbit perturbation</a:t>
            </a:r>
            <a:endParaRPr lang="en-US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8100392" y="4365104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residual</a:t>
            </a:r>
            <a:endParaRPr lang="en-US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0" name="TextBox 119"/>
              <p:cNvSpPr txBox="1"/>
              <p:nvPr/>
            </p:nvSpPr>
            <p:spPr>
              <a:xfrm>
                <a:off x="1160749" y="4160980"/>
                <a:ext cx="846706" cy="5132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800" b="0" i="1" dirty="0" smtClean="0">
                          <a:latin typeface="Cambria Math"/>
                        </a:rPr>
                        <m:t>Δ</m:t>
                      </m:r>
                      <m:r>
                        <a:rPr lang="en-US" sz="2800" b="0" i="1" dirty="0" smtClean="0">
                          <a:latin typeface="Cambria Math"/>
                        </a:rPr>
                        <m:t>𝑧</m:t>
                      </m:r>
                      <m:r>
                        <a:rPr lang="en-US" sz="2800" b="0" i="1" baseline="-25000" dirty="0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en-US" sz="2800" baseline="-25000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120" name="TextBox 1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0749" y="4160980"/>
                <a:ext cx="846706" cy="51328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1" name="TextBox 120"/>
          <p:cNvSpPr txBox="1"/>
          <p:nvPr/>
        </p:nvSpPr>
        <p:spPr>
          <a:xfrm>
            <a:off x="1096087" y="3923764"/>
            <a:ext cx="1747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Measured orbit</a:t>
            </a:r>
            <a:endParaRPr lang="en-US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sp>
        <p:nvSpPr>
          <p:cNvPr id="122" name="Title 1"/>
          <p:cNvSpPr txBox="1">
            <a:spLocks/>
          </p:cNvSpPr>
          <p:nvPr/>
        </p:nvSpPr>
        <p:spPr>
          <a:xfrm>
            <a:off x="0" y="-26988"/>
            <a:ext cx="9144000" cy="104457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/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Characterizing the effec</a:t>
            </a:r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t of </a:t>
            </a:r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spatial </a:t>
            </a:r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model mismatch</a:t>
            </a:r>
          </a:p>
          <a:p>
            <a:pPr algn="l" eaLnBrk="1" hangingPunct="1"/>
            <a:r>
              <a:rPr lang="en-US" sz="2400" b="1" dirty="0" smtClean="0">
                <a:latin typeface="Vrinda" panose="020B0502040204020203" pitchFamily="34" charset="0"/>
                <a:cs typeface="Vrinda" panose="020B0502040204020203" pitchFamily="34" charset="0"/>
              </a:rPr>
              <a:t>concept of spatial bandwidth</a:t>
            </a:r>
          </a:p>
        </p:txBody>
      </p:sp>
    </p:spTree>
    <p:extLst>
      <p:ext uri="{BB962C8B-B14F-4D97-AF65-F5344CB8AC3E}">
        <p14:creationId xmlns:p14="http://schemas.microsoft.com/office/powerpoint/2010/main" val="2934309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45DFB77B-A1E3-4E59-84B4-1CC00CB520AA}" type="datetime1">
              <a:rPr lang="en-US" smtClean="0"/>
              <a:t>11/12/2018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821137" y="1700808"/>
                <a:ext cx="504490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𝜃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𝜃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𝑎𝑒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𝑏𝑒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−1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r>
                        <a:rPr lang="en-US" b="0" i="1" smtClean="0">
                          <a:latin typeface="Cambria Math"/>
                        </a:rPr>
                        <m:t>𝑐𝑒</m:t>
                      </m:r>
                      <m:r>
                        <a:rPr lang="en-US" b="0" i="1" smtClean="0">
                          <a:latin typeface="Cambria Math"/>
                        </a:rPr>
                        <m:t>[</m:t>
                      </m:r>
                      <m:r>
                        <a:rPr lang="en-US" b="0" i="1" smtClean="0">
                          <a:latin typeface="Cambria Math"/>
                        </a:rPr>
                        <m:t>𝑘</m:t>
                      </m:r>
                      <m:r>
                        <a:rPr lang="en-US" b="0" i="1" smtClean="0">
                          <a:latin typeface="Cambria Math"/>
                        </a:rPr>
                        <m:t>−2]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1137" y="1700808"/>
                <a:ext cx="5044907" cy="369332"/>
              </a:xfrm>
              <a:prstGeom prst="rect">
                <a:avLst/>
              </a:prstGeom>
              <a:blipFill rotWithShape="1">
                <a:blip r:embed="rId2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67544" y="1124744"/>
                <a:ext cx="44553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+mj-lt"/>
                  </a:rPr>
                  <a:t>Let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𝜃</m:t>
                    </m:r>
                  </m:oMath>
                </a14:m>
                <a:r>
                  <a:rPr lang="en-US" dirty="0" smtClean="0">
                    <a:latin typeface="+mj-lt"/>
                  </a:rPr>
                  <a:t>[k] is the controller output at k</a:t>
                </a:r>
                <a:r>
                  <a:rPr lang="en-US" baseline="30000" dirty="0" smtClean="0">
                    <a:latin typeface="+mj-lt"/>
                  </a:rPr>
                  <a:t>th</a:t>
                </a:r>
                <a:r>
                  <a:rPr lang="en-US" dirty="0" smtClean="0">
                    <a:latin typeface="+mj-lt"/>
                  </a:rPr>
                  <a:t> iteration</a:t>
                </a:r>
                <a:endParaRPr lang="en-US" dirty="0">
                  <a:latin typeface="+mj-lt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1124744"/>
                <a:ext cx="4455387" cy="369332"/>
              </a:xfrm>
              <a:prstGeom prst="rect">
                <a:avLst/>
              </a:prstGeom>
              <a:blipFill rotWithShape="1">
                <a:blip r:embed="rId3"/>
                <a:stretch>
                  <a:fillRect l="-1231" t="-8333" r="-41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467544" y="2078626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where, </a:t>
            </a:r>
            <a:endParaRPr lang="en-US" dirty="0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539119" y="2447958"/>
                <a:ext cx="2350387" cy="6650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𝑎</m:t>
                      </m:r>
                      <m:r>
                        <a:rPr lang="en-US" b="0" i="1" smtClean="0">
                          <a:latin typeface="Cambria Math"/>
                        </a:rPr>
                        <m:t>=(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𝑝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𝑑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9119" y="2447958"/>
                <a:ext cx="2350387" cy="66505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139952" y="2486359"/>
                <a:ext cx="2647969" cy="6650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𝑏</m:t>
                      </m:r>
                      <m:r>
                        <a:rPr lang="en-US" b="0" i="1" smtClean="0">
                          <a:latin typeface="Cambria Math"/>
                        </a:rPr>
                        <m:t>=(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𝑝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𝑘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</m:sub>
                      </m:sSub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𝑑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9952" y="2486359"/>
                <a:ext cx="2647969" cy="66505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7236296" y="2486359"/>
                <a:ext cx="900951" cy="6650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𝑐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𝑑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6296" y="2486359"/>
                <a:ext cx="900951" cy="665054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4" name="Rectangle 83"/>
              <p:cNvSpPr/>
              <p:nvPr/>
            </p:nvSpPr>
            <p:spPr>
              <a:xfrm>
                <a:off x="4860032" y="4441754"/>
                <a:ext cx="1440160" cy="864096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>
                          <a:latin typeface="Cambria Math"/>
                        </a:rPr>
                        <m:t>𝑹</m:t>
                      </m:r>
                    </m:oMath>
                  </m:oMathPara>
                </a14:m>
                <a:endParaRPr lang="en-US" sz="2800" b="1" i="1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84" name="Rectangle 8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32" y="4441754"/>
                <a:ext cx="1440160" cy="864096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5" name="Rectangle 84"/>
              <p:cNvSpPr/>
              <p:nvPr/>
            </p:nvSpPr>
            <p:spPr>
              <a:xfrm>
                <a:off x="2267744" y="4441754"/>
                <a:ext cx="1440160" cy="864096"/>
              </a:xfrm>
              <a:prstGeom prst="rect">
                <a:avLst/>
              </a:prstGeom>
              <a:solidFill>
                <a:srgbClr val="FF99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1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1" i="1" dirty="0">
                              <a:latin typeface="Cambria Math"/>
                            </a:rPr>
                            <m:t>𝑹</m:t>
                          </m:r>
                          <m:r>
                            <a:rPr lang="en-US" sz="2800" b="1" i="1" dirty="0" smtClean="0">
                              <a:latin typeface="Cambria Math"/>
                            </a:rPr>
                            <m:t>′</m:t>
                          </m:r>
                        </m:e>
                        <m:sup>
                          <m:r>
                            <a:rPr lang="en-US" sz="2800" b="1" i="1" dirty="0">
                              <a:latin typeface="Cambria Math"/>
                            </a:rPr>
                            <m:t>−</m:t>
                          </m:r>
                          <m:r>
                            <a:rPr lang="en-US" sz="2800" b="1" i="1" dirty="0">
                              <a:latin typeface="Cambria Math"/>
                            </a:rPr>
                            <m:t>𝟏</m:t>
                          </m:r>
                        </m:sup>
                      </m:sSup>
                    </m:oMath>
                  </m:oMathPara>
                </a14:m>
                <a:endParaRPr lang="en-US" sz="2800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85" name="Rectangle 8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7744" y="4441754"/>
                <a:ext cx="1440160" cy="86409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6" name="Straight Arrow Connector 85"/>
          <p:cNvCxnSpPr/>
          <p:nvPr/>
        </p:nvCxnSpPr>
        <p:spPr>
          <a:xfrm>
            <a:off x="6300192" y="4885080"/>
            <a:ext cx="952172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>
            <a:off x="1738918" y="4885080"/>
            <a:ext cx="528826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88" name="TextBox 87"/>
              <p:cNvSpPr txBox="1"/>
              <p:nvPr/>
            </p:nvSpPr>
            <p:spPr>
              <a:xfrm>
                <a:off x="362392" y="4581128"/>
                <a:ext cx="59824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dirty="0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en-US" sz="2800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88" name="TextBox 8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392" y="4581128"/>
                <a:ext cx="598241" cy="52322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9" name="TextBox 88"/>
              <p:cNvSpPr txBox="1"/>
              <p:nvPr/>
            </p:nvSpPr>
            <p:spPr>
              <a:xfrm>
                <a:off x="8218261" y="4585770"/>
                <a:ext cx="57887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dirty="0" smtClean="0">
                          <a:latin typeface="Cambria Math"/>
                        </a:rPr>
                        <m:t>𝑟</m:t>
                      </m:r>
                    </m:oMath>
                  </m:oMathPara>
                </a14:m>
                <a:endParaRPr lang="en-US" sz="2800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89" name="TextBox 8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8261" y="4585770"/>
                <a:ext cx="578876" cy="523220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0" name="Group 89"/>
          <p:cNvGrpSpPr/>
          <p:nvPr/>
        </p:nvGrpSpPr>
        <p:grpSpPr>
          <a:xfrm>
            <a:off x="7286475" y="4657778"/>
            <a:ext cx="432048" cy="432048"/>
            <a:chOff x="1115616" y="2708920"/>
            <a:chExt cx="432048" cy="432048"/>
          </a:xfrm>
        </p:grpSpPr>
        <p:sp>
          <p:nvSpPr>
            <p:cNvPr id="91" name="Oval 90"/>
            <p:cNvSpPr/>
            <p:nvPr/>
          </p:nvSpPr>
          <p:spPr>
            <a:xfrm>
              <a:off x="1115616" y="2708920"/>
              <a:ext cx="432048" cy="43204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Vrinda" panose="020B0502040204020203" pitchFamily="34" charset="0"/>
                <a:cs typeface="Vrinda" panose="020B0502040204020203" pitchFamily="34" charset="0"/>
              </a:endParaRPr>
            </a:p>
          </p:txBody>
        </p:sp>
        <p:cxnSp>
          <p:nvCxnSpPr>
            <p:cNvPr id="92" name="Straight Connector 91"/>
            <p:cNvCxnSpPr/>
            <p:nvPr/>
          </p:nvCxnSpPr>
          <p:spPr>
            <a:xfrm>
              <a:off x="1304344" y="2722568"/>
              <a:ext cx="0" cy="39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>
              <a:stCxn id="91" idx="2"/>
              <a:endCxn id="91" idx="6"/>
            </p:cNvCxnSpPr>
            <p:nvPr/>
          </p:nvCxnSpPr>
          <p:spPr>
            <a:xfrm>
              <a:off x="1115616" y="2924944"/>
              <a:ext cx="43204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4" name="Straight Arrow Connector 93"/>
          <p:cNvCxnSpPr/>
          <p:nvPr/>
        </p:nvCxnSpPr>
        <p:spPr>
          <a:xfrm>
            <a:off x="3707904" y="4873802"/>
            <a:ext cx="1152128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Elbow Connector 94"/>
          <p:cNvCxnSpPr/>
          <p:nvPr/>
        </p:nvCxnSpPr>
        <p:spPr>
          <a:xfrm rot="5400000">
            <a:off x="7160697" y="4343468"/>
            <a:ext cx="684946" cy="3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>
            <a:off x="7740352" y="4873802"/>
            <a:ext cx="537477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7" name="Group 96"/>
          <p:cNvGrpSpPr/>
          <p:nvPr/>
        </p:nvGrpSpPr>
        <p:grpSpPr>
          <a:xfrm>
            <a:off x="1331640" y="4670172"/>
            <a:ext cx="432048" cy="432048"/>
            <a:chOff x="1115616" y="2708920"/>
            <a:chExt cx="432048" cy="432048"/>
          </a:xfrm>
        </p:grpSpPr>
        <p:sp>
          <p:nvSpPr>
            <p:cNvPr id="98" name="Oval 97"/>
            <p:cNvSpPr/>
            <p:nvPr/>
          </p:nvSpPr>
          <p:spPr>
            <a:xfrm>
              <a:off x="1115616" y="2708920"/>
              <a:ext cx="432048" cy="43204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Vrinda" panose="020B0502040204020203" pitchFamily="34" charset="0"/>
                <a:cs typeface="Vrinda" panose="020B0502040204020203" pitchFamily="34" charset="0"/>
              </a:endParaRPr>
            </a:p>
          </p:txBody>
        </p:sp>
        <p:cxnSp>
          <p:nvCxnSpPr>
            <p:cNvPr id="99" name="Straight Connector 98"/>
            <p:cNvCxnSpPr/>
            <p:nvPr/>
          </p:nvCxnSpPr>
          <p:spPr>
            <a:xfrm>
              <a:off x="1304344" y="2722568"/>
              <a:ext cx="0" cy="39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>
              <a:stCxn id="98" idx="2"/>
              <a:endCxn id="98" idx="6"/>
            </p:cNvCxnSpPr>
            <p:nvPr/>
          </p:nvCxnSpPr>
          <p:spPr>
            <a:xfrm>
              <a:off x="1115616" y="2924944"/>
              <a:ext cx="43204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1" name="Straight Arrow Connector 100"/>
          <p:cNvCxnSpPr/>
          <p:nvPr/>
        </p:nvCxnSpPr>
        <p:spPr>
          <a:xfrm flipH="1" flipV="1">
            <a:off x="1547664" y="5174228"/>
            <a:ext cx="3127" cy="85170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1547664" y="6025930"/>
            <a:ext cx="573881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03" name="TextBox 102"/>
              <p:cNvSpPr txBox="1"/>
              <p:nvPr/>
            </p:nvSpPr>
            <p:spPr>
              <a:xfrm>
                <a:off x="1547664" y="5017818"/>
                <a:ext cx="4956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/>
                        </a:rPr>
                        <m:t>−</m:t>
                      </m:r>
                    </m:oMath>
                  </m:oMathPara>
                </a14:m>
                <a:endParaRPr lang="en-US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103" name="TextBox 10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664" y="5017818"/>
                <a:ext cx="495649" cy="36933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4" name="TextBox 103"/>
              <p:cNvSpPr txBox="1"/>
              <p:nvPr/>
            </p:nvSpPr>
            <p:spPr>
              <a:xfrm>
                <a:off x="1064967" y="4873802"/>
                <a:ext cx="4956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/>
                        </a:rPr>
                        <m:t>+</m:t>
                      </m:r>
                    </m:oMath>
                  </m:oMathPara>
                </a14:m>
                <a:endParaRPr lang="en-US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104" name="TextBox 10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967" y="4873802"/>
                <a:ext cx="495649" cy="369332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5" name="TextBox 104"/>
              <p:cNvSpPr txBox="1"/>
              <p:nvPr/>
            </p:nvSpPr>
            <p:spPr>
              <a:xfrm>
                <a:off x="6875786" y="4401104"/>
                <a:ext cx="4956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/>
                        </a:rPr>
                        <m:t>+</m:t>
                      </m:r>
                    </m:oMath>
                  </m:oMathPara>
                </a14:m>
                <a:endParaRPr lang="en-US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105" name="TextBox 10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5786" y="4401104"/>
                <a:ext cx="495649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6" name="TextBox 105"/>
              <p:cNvSpPr txBox="1"/>
              <p:nvPr/>
            </p:nvSpPr>
            <p:spPr>
              <a:xfrm>
                <a:off x="7598401" y="4360454"/>
                <a:ext cx="4956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/>
                        </a:rPr>
                        <m:t>+</m:t>
                      </m:r>
                    </m:oMath>
                  </m:oMathPara>
                </a14:m>
                <a:endParaRPr lang="en-US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106" name="TextBox 10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8401" y="4360454"/>
                <a:ext cx="495649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7" name="Straight Arrow Connector 106"/>
          <p:cNvCxnSpPr/>
          <p:nvPr/>
        </p:nvCxnSpPr>
        <p:spPr>
          <a:xfrm>
            <a:off x="823816" y="4873802"/>
            <a:ext cx="528826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8" name="Group 107"/>
          <p:cNvGrpSpPr/>
          <p:nvPr/>
        </p:nvGrpSpPr>
        <p:grpSpPr>
          <a:xfrm>
            <a:off x="7321952" y="5805264"/>
            <a:ext cx="432048" cy="432048"/>
            <a:chOff x="1115616" y="2708920"/>
            <a:chExt cx="432048" cy="432048"/>
          </a:xfrm>
        </p:grpSpPr>
        <p:sp>
          <p:nvSpPr>
            <p:cNvPr id="109" name="Oval 108"/>
            <p:cNvSpPr/>
            <p:nvPr/>
          </p:nvSpPr>
          <p:spPr>
            <a:xfrm>
              <a:off x="1115616" y="2708920"/>
              <a:ext cx="432048" cy="43204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Vrinda" panose="020B0502040204020203" pitchFamily="34" charset="0"/>
                <a:cs typeface="Vrinda" panose="020B0502040204020203" pitchFamily="34" charset="0"/>
              </a:endParaRPr>
            </a:p>
          </p:txBody>
        </p:sp>
        <p:cxnSp>
          <p:nvCxnSpPr>
            <p:cNvPr id="110" name="Straight Connector 109"/>
            <p:cNvCxnSpPr/>
            <p:nvPr/>
          </p:nvCxnSpPr>
          <p:spPr>
            <a:xfrm>
              <a:off x="1304344" y="2722568"/>
              <a:ext cx="0" cy="39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>
              <a:stCxn id="109" idx="2"/>
              <a:endCxn id="109" idx="6"/>
            </p:cNvCxnSpPr>
            <p:nvPr/>
          </p:nvCxnSpPr>
          <p:spPr>
            <a:xfrm>
              <a:off x="1115616" y="2924944"/>
              <a:ext cx="43204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2" name="Straight Arrow Connector 111"/>
          <p:cNvCxnSpPr/>
          <p:nvPr/>
        </p:nvCxnSpPr>
        <p:spPr>
          <a:xfrm>
            <a:off x="7524328" y="5083309"/>
            <a:ext cx="0" cy="75301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13" name="TextBox 112"/>
              <p:cNvSpPr txBox="1"/>
              <p:nvPr/>
            </p:nvSpPr>
            <p:spPr>
              <a:xfrm>
                <a:off x="4066257" y="4377004"/>
                <a:ext cx="59663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800" b="0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θ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113" name="TextBox 1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6257" y="4377004"/>
                <a:ext cx="596638" cy="523220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4" name="TextBox 113"/>
          <p:cNvSpPr txBox="1"/>
          <p:nvPr/>
        </p:nvSpPr>
        <p:spPr>
          <a:xfrm>
            <a:off x="-36512" y="4366845"/>
            <a:ext cx="11416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Reference</a:t>
            </a:r>
          </a:p>
          <a:p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orbit</a:t>
            </a:r>
            <a:endParaRPr lang="en-US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3802051" y="3820104"/>
            <a:ext cx="11865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Corrector </a:t>
            </a:r>
          </a:p>
          <a:p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settings</a:t>
            </a:r>
            <a:endParaRPr lang="en-US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6060745" y="3635732"/>
            <a:ext cx="2940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Source of orbit perturbation</a:t>
            </a:r>
            <a:endParaRPr lang="en-US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8100392" y="4365104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residual</a:t>
            </a:r>
            <a:endParaRPr lang="en-US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8" name="TextBox 117"/>
              <p:cNvSpPr txBox="1"/>
              <p:nvPr/>
            </p:nvSpPr>
            <p:spPr>
              <a:xfrm>
                <a:off x="1160749" y="4160980"/>
                <a:ext cx="846706" cy="5132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800" b="0" i="1" dirty="0" smtClean="0">
                          <a:latin typeface="Cambria Math"/>
                        </a:rPr>
                        <m:t>Δ</m:t>
                      </m:r>
                      <m:r>
                        <a:rPr lang="en-US" sz="2800" b="0" i="1" dirty="0" smtClean="0">
                          <a:latin typeface="Cambria Math"/>
                        </a:rPr>
                        <m:t>𝑧</m:t>
                      </m:r>
                      <m:r>
                        <a:rPr lang="en-US" sz="2800" b="0" i="1" baseline="-25000" dirty="0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en-US" sz="2800" baseline="-25000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118" name="TextBox 1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0749" y="4160980"/>
                <a:ext cx="846706" cy="513282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9" name="TextBox 118"/>
          <p:cNvSpPr txBox="1"/>
          <p:nvPr/>
        </p:nvSpPr>
        <p:spPr>
          <a:xfrm>
            <a:off x="1096087" y="3923764"/>
            <a:ext cx="1747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Measured orbit</a:t>
            </a:r>
            <a:endParaRPr lang="en-US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sp>
        <p:nvSpPr>
          <p:cNvPr id="120" name="Title 1"/>
          <p:cNvSpPr txBox="1">
            <a:spLocks/>
          </p:cNvSpPr>
          <p:nvPr/>
        </p:nvSpPr>
        <p:spPr>
          <a:xfrm>
            <a:off x="0" y="-26988"/>
            <a:ext cx="9144000" cy="104457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/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Characterizing the effec</a:t>
            </a:r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t of </a:t>
            </a:r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spatial </a:t>
            </a:r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model mismatch</a:t>
            </a:r>
          </a:p>
          <a:p>
            <a:pPr algn="l" eaLnBrk="1" hangingPunct="1"/>
            <a:r>
              <a:rPr lang="en-US" sz="2400" b="1" dirty="0">
                <a:latin typeface="Vrinda" panose="020B0502040204020203" pitchFamily="34" charset="0"/>
                <a:cs typeface="Vrinda" panose="020B0502040204020203" pitchFamily="34" charset="0"/>
              </a:rPr>
              <a:t>Mathematical treatment</a:t>
            </a:r>
            <a:endParaRPr lang="de-DE" sz="2400" b="1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139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58C3BED6-0840-455C-88B9-6DF1CF0C628A}" type="datetime1">
              <a:rPr lang="en-US" smtClean="0">
                <a:latin typeface="Vrinda" panose="020B0502040204020203" pitchFamily="34" charset="0"/>
                <a:cs typeface="Vrinda" panose="020B0502040204020203" pitchFamily="34" charset="0"/>
              </a:rPr>
              <a:t>11/12/2018</a:t>
            </a:fld>
            <a:endParaRPr lang="de-DE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/>
              <p:cNvSpPr/>
              <p:nvPr/>
            </p:nvSpPr>
            <p:spPr>
              <a:xfrm>
                <a:off x="4860032" y="4441754"/>
                <a:ext cx="1440160" cy="864096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>
                          <a:latin typeface="Cambria Math"/>
                        </a:rPr>
                        <m:t>𝑹</m:t>
                      </m:r>
                    </m:oMath>
                  </m:oMathPara>
                </a14:m>
                <a:endParaRPr lang="en-US" sz="2800" b="1" i="1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0032" y="4441754"/>
                <a:ext cx="1440160" cy="86409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/>
              <p:cNvSpPr/>
              <p:nvPr/>
            </p:nvSpPr>
            <p:spPr>
              <a:xfrm>
                <a:off x="2267744" y="4441754"/>
                <a:ext cx="1440160" cy="864096"/>
              </a:xfrm>
              <a:prstGeom prst="rect">
                <a:avLst/>
              </a:prstGeom>
              <a:solidFill>
                <a:srgbClr val="FF99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1" i="1" dirty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1" i="1" dirty="0">
                              <a:latin typeface="Cambria Math"/>
                            </a:rPr>
                            <m:t>𝑹</m:t>
                          </m:r>
                          <m:r>
                            <a:rPr lang="en-US" sz="2800" b="1" i="1" dirty="0" smtClean="0">
                              <a:latin typeface="Cambria Math"/>
                            </a:rPr>
                            <m:t>′</m:t>
                          </m:r>
                        </m:e>
                        <m:sup>
                          <m:r>
                            <a:rPr lang="en-US" sz="2800" b="1" i="1" dirty="0">
                              <a:latin typeface="Cambria Math"/>
                            </a:rPr>
                            <m:t>−</m:t>
                          </m:r>
                          <m:r>
                            <a:rPr lang="en-US" sz="2800" b="1" i="1" dirty="0">
                              <a:latin typeface="Cambria Math"/>
                            </a:rPr>
                            <m:t>𝟏</m:t>
                          </m:r>
                        </m:sup>
                      </m:sSup>
                    </m:oMath>
                  </m:oMathPara>
                </a14:m>
                <a:endParaRPr lang="en-US" sz="2800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7744" y="4441754"/>
                <a:ext cx="1440160" cy="86409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/>
          <p:cNvCxnSpPr/>
          <p:nvPr/>
        </p:nvCxnSpPr>
        <p:spPr>
          <a:xfrm>
            <a:off x="6300192" y="4885080"/>
            <a:ext cx="952172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1738918" y="4885080"/>
            <a:ext cx="528826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362392" y="4581128"/>
                <a:ext cx="59824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dirty="0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en-US" sz="2800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392" y="4581128"/>
                <a:ext cx="598241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/>
              <p:cNvSpPr txBox="1"/>
              <p:nvPr/>
            </p:nvSpPr>
            <p:spPr>
              <a:xfrm>
                <a:off x="8218261" y="4585770"/>
                <a:ext cx="57887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dirty="0" smtClean="0">
                          <a:latin typeface="Cambria Math"/>
                        </a:rPr>
                        <m:t>𝑟</m:t>
                      </m:r>
                    </m:oMath>
                  </m:oMathPara>
                </a14:m>
                <a:endParaRPr lang="en-US" sz="2800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8261" y="4585770"/>
                <a:ext cx="578876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Group 17"/>
          <p:cNvGrpSpPr/>
          <p:nvPr/>
        </p:nvGrpSpPr>
        <p:grpSpPr>
          <a:xfrm>
            <a:off x="7286475" y="4657778"/>
            <a:ext cx="432048" cy="432048"/>
            <a:chOff x="1115616" y="2708920"/>
            <a:chExt cx="432048" cy="432048"/>
          </a:xfrm>
        </p:grpSpPr>
        <p:sp>
          <p:nvSpPr>
            <p:cNvPr id="19" name="Oval 18"/>
            <p:cNvSpPr/>
            <p:nvPr/>
          </p:nvSpPr>
          <p:spPr>
            <a:xfrm>
              <a:off x="1115616" y="2708920"/>
              <a:ext cx="432048" cy="43204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Vrinda" panose="020B0502040204020203" pitchFamily="34" charset="0"/>
                <a:cs typeface="Vrinda" panose="020B0502040204020203" pitchFamily="34" charset="0"/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1304344" y="2722568"/>
              <a:ext cx="0" cy="39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>
              <a:stCxn id="19" idx="2"/>
              <a:endCxn id="19" idx="6"/>
            </p:cNvCxnSpPr>
            <p:nvPr/>
          </p:nvCxnSpPr>
          <p:spPr>
            <a:xfrm>
              <a:off x="1115616" y="2924944"/>
              <a:ext cx="43204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" name="Straight Arrow Connector 21"/>
          <p:cNvCxnSpPr/>
          <p:nvPr/>
        </p:nvCxnSpPr>
        <p:spPr>
          <a:xfrm>
            <a:off x="3707904" y="4873802"/>
            <a:ext cx="1152128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/>
          <p:cNvCxnSpPr/>
          <p:nvPr/>
        </p:nvCxnSpPr>
        <p:spPr>
          <a:xfrm rot="5400000">
            <a:off x="7160697" y="4343468"/>
            <a:ext cx="684946" cy="3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7740352" y="4873802"/>
            <a:ext cx="537477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>
            <a:off x="1331640" y="4670172"/>
            <a:ext cx="432048" cy="432048"/>
            <a:chOff x="1115616" y="2708920"/>
            <a:chExt cx="432048" cy="432048"/>
          </a:xfrm>
        </p:grpSpPr>
        <p:sp>
          <p:nvSpPr>
            <p:cNvPr id="26" name="Oval 25"/>
            <p:cNvSpPr/>
            <p:nvPr/>
          </p:nvSpPr>
          <p:spPr>
            <a:xfrm>
              <a:off x="1115616" y="2708920"/>
              <a:ext cx="432048" cy="43204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Vrinda" panose="020B0502040204020203" pitchFamily="34" charset="0"/>
                <a:cs typeface="Vrinda" panose="020B0502040204020203" pitchFamily="34" charset="0"/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1304344" y="2722568"/>
              <a:ext cx="0" cy="39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>
              <a:stCxn id="26" idx="2"/>
              <a:endCxn id="26" idx="6"/>
            </p:cNvCxnSpPr>
            <p:nvPr/>
          </p:nvCxnSpPr>
          <p:spPr>
            <a:xfrm>
              <a:off x="1115616" y="2924944"/>
              <a:ext cx="43204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" name="Straight Arrow Connector 28"/>
          <p:cNvCxnSpPr/>
          <p:nvPr/>
        </p:nvCxnSpPr>
        <p:spPr>
          <a:xfrm flipH="1" flipV="1">
            <a:off x="1547664" y="5174228"/>
            <a:ext cx="3127" cy="85170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547664" y="6025930"/>
            <a:ext cx="5738811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0"/>
              <p:cNvSpPr txBox="1"/>
              <p:nvPr/>
            </p:nvSpPr>
            <p:spPr>
              <a:xfrm>
                <a:off x="1547664" y="5017818"/>
                <a:ext cx="4956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/>
                        </a:rPr>
                        <m:t>−</m:t>
                      </m:r>
                    </m:oMath>
                  </m:oMathPara>
                </a14:m>
                <a:endParaRPr lang="en-US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664" y="5017818"/>
                <a:ext cx="495649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31"/>
              <p:cNvSpPr txBox="1"/>
              <p:nvPr/>
            </p:nvSpPr>
            <p:spPr>
              <a:xfrm>
                <a:off x="1064967" y="4873802"/>
                <a:ext cx="4956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/>
                        </a:rPr>
                        <m:t>+</m:t>
                      </m:r>
                    </m:oMath>
                  </m:oMathPara>
                </a14:m>
                <a:endParaRPr lang="en-US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967" y="4873802"/>
                <a:ext cx="495649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3" name="TextBox 32"/>
              <p:cNvSpPr txBox="1"/>
              <p:nvPr/>
            </p:nvSpPr>
            <p:spPr>
              <a:xfrm>
                <a:off x="6875786" y="4401104"/>
                <a:ext cx="4956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/>
                        </a:rPr>
                        <m:t>+</m:t>
                      </m:r>
                    </m:oMath>
                  </m:oMathPara>
                </a14:m>
                <a:endParaRPr lang="en-US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5786" y="4401104"/>
                <a:ext cx="495649" cy="36933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Box 33"/>
              <p:cNvSpPr txBox="1"/>
              <p:nvPr/>
            </p:nvSpPr>
            <p:spPr>
              <a:xfrm>
                <a:off x="7598401" y="4360454"/>
                <a:ext cx="4956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/>
                        </a:rPr>
                        <m:t>+</m:t>
                      </m:r>
                    </m:oMath>
                  </m:oMathPara>
                </a14:m>
                <a:endParaRPr lang="en-US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8401" y="4360454"/>
                <a:ext cx="495649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Straight Arrow Connector 34"/>
          <p:cNvCxnSpPr/>
          <p:nvPr/>
        </p:nvCxnSpPr>
        <p:spPr>
          <a:xfrm>
            <a:off x="823816" y="4873802"/>
            <a:ext cx="528826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/>
          <p:cNvGrpSpPr/>
          <p:nvPr/>
        </p:nvGrpSpPr>
        <p:grpSpPr>
          <a:xfrm>
            <a:off x="7321952" y="5805264"/>
            <a:ext cx="432048" cy="432048"/>
            <a:chOff x="1115616" y="2708920"/>
            <a:chExt cx="432048" cy="432048"/>
          </a:xfrm>
        </p:grpSpPr>
        <p:sp>
          <p:nvSpPr>
            <p:cNvPr id="37" name="Oval 36"/>
            <p:cNvSpPr/>
            <p:nvPr/>
          </p:nvSpPr>
          <p:spPr>
            <a:xfrm>
              <a:off x="1115616" y="2708920"/>
              <a:ext cx="432048" cy="43204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Vrinda" panose="020B0502040204020203" pitchFamily="34" charset="0"/>
                <a:cs typeface="Vrinda" panose="020B0502040204020203" pitchFamily="34" charset="0"/>
              </a:endParaRPr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1304344" y="2722568"/>
              <a:ext cx="0" cy="396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>
              <a:stCxn id="37" idx="2"/>
              <a:endCxn id="37" idx="6"/>
            </p:cNvCxnSpPr>
            <p:nvPr/>
          </p:nvCxnSpPr>
          <p:spPr>
            <a:xfrm>
              <a:off x="1115616" y="2924944"/>
              <a:ext cx="43204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0" name="Straight Arrow Connector 39"/>
          <p:cNvCxnSpPr/>
          <p:nvPr/>
        </p:nvCxnSpPr>
        <p:spPr>
          <a:xfrm>
            <a:off x="7524328" y="5083309"/>
            <a:ext cx="0" cy="75301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Box 40"/>
              <p:cNvSpPr txBox="1"/>
              <p:nvPr/>
            </p:nvSpPr>
            <p:spPr>
              <a:xfrm>
                <a:off x="4066257" y="4377004"/>
                <a:ext cx="59663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800" b="0" i="1" dirty="0" smtClean="0">
                          <a:solidFill>
                            <a:schemeClr val="tx1"/>
                          </a:solidFill>
                          <a:latin typeface="Cambria Math"/>
                        </a:rPr>
                        <m:t>θ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6257" y="4377004"/>
                <a:ext cx="596638" cy="523220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TextBox 41"/>
          <p:cNvSpPr txBox="1"/>
          <p:nvPr/>
        </p:nvSpPr>
        <p:spPr>
          <a:xfrm>
            <a:off x="-36512" y="4366845"/>
            <a:ext cx="11416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Reference</a:t>
            </a:r>
          </a:p>
          <a:p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orbit</a:t>
            </a:r>
            <a:endParaRPr lang="en-US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802051" y="3820104"/>
            <a:ext cx="11865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Corrector </a:t>
            </a:r>
          </a:p>
          <a:p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settings</a:t>
            </a:r>
            <a:endParaRPr lang="en-US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060745" y="3635732"/>
            <a:ext cx="2940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Source of orbit perturbation</a:t>
            </a:r>
            <a:endParaRPr lang="en-US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100392" y="4365104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residual</a:t>
            </a:r>
            <a:endParaRPr lang="en-US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Box 45"/>
              <p:cNvSpPr txBox="1"/>
              <p:nvPr/>
            </p:nvSpPr>
            <p:spPr>
              <a:xfrm>
                <a:off x="1160749" y="4160980"/>
                <a:ext cx="846706" cy="5132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800" b="0" i="1" dirty="0" smtClean="0">
                          <a:latin typeface="Cambria Math"/>
                        </a:rPr>
                        <m:t>Δ</m:t>
                      </m:r>
                      <m:r>
                        <a:rPr lang="en-US" sz="2800" b="0" i="1" dirty="0" smtClean="0">
                          <a:latin typeface="Cambria Math"/>
                        </a:rPr>
                        <m:t>𝑧</m:t>
                      </m:r>
                      <m:r>
                        <a:rPr lang="en-US" sz="2800" b="0" i="1" baseline="-25000" dirty="0" smtClean="0">
                          <a:latin typeface="Cambria Math"/>
                        </a:rPr>
                        <m:t>0</m:t>
                      </m:r>
                    </m:oMath>
                  </m:oMathPara>
                </a14:m>
                <a:endParaRPr lang="en-US" sz="2800" baseline="-25000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0749" y="4160980"/>
                <a:ext cx="846706" cy="513282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TextBox 46"/>
          <p:cNvSpPr txBox="1"/>
          <p:nvPr/>
        </p:nvSpPr>
        <p:spPr>
          <a:xfrm>
            <a:off x="1096087" y="3923764"/>
            <a:ext cx="1747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Measured orbit</a:t>
            </a:r>
            <a:endParaRPr lang="en-US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cxnSp>
        <p:nvCxnSpPr>
          <p:cNvPr id="51" name="Straight Arrow Connector 50"/>
          <p:cNvCxnSpPr/>
          <p:nvPr/>
        </p:nvCxnSpPr>
        <p:spPr>
          <a:xfrm>
            <a:off x="2699792" y="1268760"/>
            <a:ext cx="720080" cy="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3491880" y="1052736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Corrector settings</a:t>
            </a:r>
            <a:endParaRPr lang="en-US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2708354" y="1700808"/>
            <a:ext cx="720080" cy="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3500442" y="1547500"/>
            <a:ext cx="2331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First iteration residual</a:t>
            </a:r>
            <a:endParaRPr lang="en-US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3203848" y="3150260"/>
            <a:ext cx="720080" cy="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3958244" y="2924944"/>
            <a:ext cx="4862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Vrinda" panose="020B0502040204020203" pitchFamily="34" charset="0"/>
                <a:cs typeface="Vrinda" panose="020B0502040204020203" pitchFamily="34" charset="0"/>
              </a:rPr>
              <a:t>n</a:t>
            </a:r>
            <a:r>
              <a:rPr lang="en-US" i="1" baseline="30000" dirty="0" smtClean="0">
                <a:latin typeface="Vrinda" panose="020B0502040204020203" pitchFamily="34" charset="0"/>
                <a:cs typeface="Vrinda" panose="020B0502040204020203" pitchFamily="34" charset="0"/>
              </a:rPr>
              <a:t>th</a:t>
            </a: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 iteration residual (</a:t>
            </a:r>
            <a:r>
              <a:rPr lang="en-US" i="1" dirty="0" smtClean="0">
                <a:latin typeface="Vrinda" panose="020B0502040204020203" pitchFamily="34" charset="0"/>
                <a:cs typeface="Vrinda" panose="020B0502040204020203" pitchFamily="34" charset="0"/>
              </a:rPr>
              <a:t>n</a:t>
            </a: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 costs the bandwidth)</a:t>
            </a:r>
            <a:endParaRPr lang="en-US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714317" y="1068705"/>
                <a:ext cx="178484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az-Cyrl-AZ" sz="2000" i="1" smtClean="0">
                          <a:latin typeface="Cambria Math"/>
                          <a:ea typeface="Cambria Math"/>
                        </a:rPr>
                        <m:t>Ѳ</m:t>
                      </m:r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= 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000" b="1" i="0" smtClean="0">
                              <a:latin typeface="Cambria Math"/>
                              <a:ea typeface="Cambria Math"/>
                            </a:rPr>
                            <m:t>𝐑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′−1</m:t>
                          </m:r>
                        </m:sup>
                      </m:sSup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∆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𝑧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317" y="1068705"/>
                <a:ext cx="1784848" cy="400110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5" name="TextBox 54"/>
              <p:cNvSpPr txBox="1"/>
              <p:nvPr/>
            </p:nvSpPr>
            <p:spPr>
              <a:xfrm>
                <a:off x="714317" y="1547500"/>
                <a:ext cx="174477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𝑟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∆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𝑧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en-US" b="1" i="0" smtClean="0">
                          <a:latin typeface="Cambria Math"/>
                          <a:ea typeface="Cambria Math"/>
                        </a:rPr>
                        <m:t>𝐑</m:t>
                      </m:r>
                      <m:r>
                        <a:rPr lang="az-Cyrl-AZ" i="1" smtClean="0">
                          <a:latin typeface="Cambria Math"/>
                          <a:ea typeface="Cambria Math"/>
                        </a:rPr>
                        <m:t>Ѳ</m:t>
                      </m:r>
                    </m:oMath>
                  </m:oMathPara>
                </a14:m>
                <a:endParaRPr lang="en-US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317" y="1547500"/>
                <a:ext cx="1744773" cy="369332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8" name="TextBox 57"/>
              <p:cNvSpPr txBox="1"/>
              <p:nvPr/>
            </p:nvSpPr>
            <p:spPr>
              <a:xfrm>
                <a:off x="683568" y="1916832"/>
                <a:ext cx="2391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𝑟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∆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𝑧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en-US" b="1" i="0" smtClean="0">
                          <a:latin typeface="Cambria Math"/>
                          <a:ea typeface="Cambria Math"/>
                        </a:rPr>
                        <m:t>𝐑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1">
                              <a:latin typeface="Cambria Math"/>
                              <a:ea typeface="Cambria Math"/>
                            </a:rPr>
                            <m:t>𝐑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′−1</m:t>
                          </m:r>
                        </m:sup>
                      </m:sSup>
                      <m:r>
                        <a:rPr lang="en-US" i="1">
                          <a:latin typeface="Cambria Math"/>
                          <a:ea typeface="Cambria Math"/>
                        </a:rPr>
                        <m:t>∆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𝑧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1916832"/>
                <a:ext cx="2391424" cy="369332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9" name="TextBox 58"/>
              <p:cNvSpPr txBox="1"/>
              <p:nvPr/>
            </p:nvSpPr>
            <p:spPr>
              <a:xfrm>
                <a:off x="683568" y="2348880"/>
                <a:ext cx="23153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𝑟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=(</m:t>
                      </m:r>
                      <m:r>
                        <a:rPr lang="en-US" b="1" i="0" smtClean="0">
                          <a:latin typeface="Cambria Math"/>
                          <a:ea typeface="Cambria Math"/>
                        </a:rPr>
                        <m:t>𝐈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en-US" b="1" i="0" smtClean="0">
                          <a:latin typeface="Cambria Math"/>
                          <a:ea typeface="Cambria Math"/>
                        </a:rPr>
                        <m:t>𝐑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1">
                              <a:latin typeface="Cambria Math"/>
                              <a:ea typeface="Cambria Math"/>
                            </a:rPr>
                            <m:t>𝐑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′−1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)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∆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𝑧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2348880"/>
                <a:ext cx="2315377" cy="369332"/>
              </a:xfrm>
              <a:prstGeom prst="rect">
                <a:avLst/>
              </a:prstGeom>
              <a:blipFill rotWithShape="1">
                <a:blip r:embed="rId15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0" name="TextBox 59"/>
              <p:cNvSpPr txBox="1"/>
              <p:nvPr/>
            </p:nvSpPr>
            <p:spPr>
              <a:xfrm>
                <a:off x="688542" y="2924944"/>
                <a:ext cx="24432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𝑟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𝑛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n-US" b="1">
                              <a:latin typeface="Cambria Math"/>
                              <a:ea typeface="Cambria Math"/>
                            </a:rPr>
                            <m:t>𝐈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b="1">
                              <a:latin typeface="Cambria Math"/>
                              <a:ea typeface="Cambria Math"/>
                            </a:rPr>
                            <m:t>𝐑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b="1">
                                  <a:latin typeface="Cambria Math"/>
                                  <a:ea typeface="Cambria Math"/>
                                </a:rPr>
                                <m:t>𝐑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′−1</m:t>
                              </m:r>
                            </m:sup>
                          </m:sSup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)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𝑛</m:t>
                          </m:r>
                        </m:sup>
                      </m:sSup>
                      <m:r>
                        <a:rPr lang="en-US" i="1">
                          <a:latin typeface="Cambria Math"/>
                          <a:ea typeface="Cambria Math"/>
                        </a:rPr>
                        <m:t>∆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𝑧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60" name="TextBox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542" y="2924944"/>
                <a:ext cx="2443298" cy="369332"/>
              </a:xfrm>
              <a:prstGeom prst="rect">
                <a:avLst/>
              </a:prstGeom>
              <a:blipFill rotWithShape="1">
                <a:blip r:embed="rId16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7" name="Title 1"/>
          <p:cNvSpPr txBox="1">
            <a:spLocks/>
          </p:cNvSpPr>
          <p:nvPr/>
        </p:nvSpPr>
        <p:spPr>
          <a:xfrm>
            <a:off x="0" y="-26988"/>
            <a:ext cx="9144000" cy="104457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/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Characterizing the effec</a:t>
            </a:r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t of </a:t>
            </a:r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spatial </a:t>
            </a:r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model mismatch</a:t>
            </a:r>
          </a:p>
          <a:p>
            <a:pPr algn="l" eaLnBrk="1" hangingPunct="1"/>
            <a:r>
              <a:rPr lang="en-US" sz="2400" b="1" dirty="0">
                <a:latin typeface="Vrinda" panose="020B0502040204020203" pitchFamily="34" charset="0"/>
                <a:cs typeface="Vrinda" panose="020B0502040204020203" pitchFamily="34" charset="0"/>
              </a:rPr>
              <a:t>Mathematical treatment</a:t>
            </a:r>
            <a:endParaRPr lang="de-DE" sz="2400" b="1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8367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F8A9DB98-1148-4C0C-8723-527547F33258}" type="datetime1">
              <a:rPr lang="en-US" smtClean="0">
                <a:latin typeface="Vrinda" panose="020B0502040204020203" pitchFamily="34" charset="0"/>
                <a:cs typeface="Vrinda" panose="020B0502040204020203" pitchFamily="34" charset="0"/>
              </a:rPr>
              <a:t>11/12/2018</a:t>
            </a:fld>
            <a:endParaRPr lang="de-DE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cxnSp>
        <p:nvCxnSpPr>
          <p:cNvPr id="51" name="Straight Arrow Connector 50"/>
          <p:cNvCxnSpPr/>
          <p:nvPr/>
        </p:nvCxnSpPr>
        <p:spPr>
          <a:xfrm>
            <a:off x="2699792" y="1268760"/>
            <a:ext cx="720080" cy="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3491880" y="1052736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Corrector settings</a:t>
            </a:r>
            <a:endParaRPr lang="en-US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2708354" y="1700808"/>
            <a:ext cx="720080" cy="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3500442" y="1547500"/>
            <a:ext cx="2331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First iteration residual</a:t>
            </a:r>
            <a:endParaRPr lang="en-US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3203848" y="3150260"/>
            <a:ext cx="720080" cy="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3958244" y="2924944"/>
            <a:ext cx="4862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Vrinda" panose="020B0502040204020203" pitchFamily="34" charset="0"/>
                <a:cs typeface="Vrinda" panose="020B0502040204020203" pitchFamily="34" charset="0"/>
              </a:rPr>
              <a:t>n</a:t>
            </a:r>
            <a:r>
              <a:rPr lang="en-US" i="1" baseline="30000" dirty="0" smtClean="0">
                <a:latin typeface="Vrinda" panose="020B0502040204020203" pitchFamily="34" charset="0"/>
                <a:cs typeface="Vrinda" panose="020B0502040204020203" pitchFamily="34" charset="0"/>
              </a:rPr>
              <a:t>th</a:t>
            </a: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 iteration residual (</a:t>
            </a:r>
            <a:r>
              <a:rPr lang="en-US" i="1" dirty="0" smtClean="0">
                <a:latin typeface="Vrinda" panose="020B0502040204020203" pitchFamily="34" charset="0"/>
                <a:cs typeface="Vrinda" panose="020B0502040204020203" pitchFamily="34" charset="0"/>
              </a:rPr>
              <a:t>n</a:t>
            </a: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 costs the bandwidth)</a:t>
            </a:r>
            <a:endParaRPr lang="en-US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714317" y="1068705"/>
                <a:ext cx="178484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az-Cyrl-AZ" sz="2000" i="1" smtClean="0">
                          <a:latin typeface="Cambria Math"/>
                          <a:ea typeface="Cambria Math"/>
                        </a:rPr>
                        <m:t>Ѳ</m:t>
                      </m:r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= 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000" b="1" i="0" smtClean="0">
                              <a:latin typeface="Cambria Math"/>
                              <a:ea typeface="Cambria Math"/>
                            </a:rPr>
                            <m:t>𝐑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′−1</m:t>
                          </m:r>
                        </m:sup>
                      </m:sSup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∆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𝑧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317" y="1068705"/>
                <a:ext cx="1784848" cy="40011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5" name="TextBox 54"/>
              <p:cNvSpPr txBox="1"/>
              <p:nvPr/>
            </p:nvSpPr>
            <p:spPr>
              <a:xfrm>
                <a:off x="714317" y="1547500"/>
                <a:ext cx="174477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𝑟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∆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𝑧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en-US" b="1" i="0" smtClean="0">
                          <a:latin typeface="Cambria Math"/>
                          <a:ea typeface="Cambria Math"/>
                        </a:rPr>
                        <m:t>𝐑</m:t>
                      </m:r>
                      <m:r>
                        <a:rPr lang="az-Cyrl-AZ" i="1" smtClean="0">
                          <a:latin typeface="Cambria Math"/>
                          <a:ea typeface="Cambria Math"/>
                        </a:rPr>
                        <m:t>Ѳ</m:t>
                      </m:r>
                    </m:oMath>
                  </m:oMathPara>
                </a14:m>
                <a:endParaRPr lang="en-US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317" y="1547500"/>
                <a:ext cx="1744773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8" name="TextBox 57"/>
              <p:cNvSpPr txBox="1"/>
              <p:nvPr/>
            </p:nvSpPr>
            <p:spPr>
              <a:xfrm>
                <a:off x="-2988840" y="1991121"/>
                <a:ext cx="2391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𝑟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∆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𝑧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en-US" b="1" i="0" smtClean="0">
                          <a:latin typeface="Cambria Math"/>
                          <a:ea typeface="Cambria Math"/>
                        </a:rPr>
                        <m:t>𝐑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1">
                              <a:latin typeface="Cambria Math"/>
                              <a:ea typeface="Cambria Math"/>
                            </a:rPr>
                            <m:t>𝐑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′−1</m:t>
                          </m:r>
                        </m:sup>
                      </m:sSup>
                      <m:r>
                        <a:rPr lang="en-US" i="1">
                          <a:latin typeface="Cambria Math"/>
                          <a:ea typeface="Cambria Math"/>
                        </a:rPr>
                        <m:t>∆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𝑧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988840" y="1991121"/>
                <a:ext cx="2391424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9" name="TextBox 58"/>
              <p:cNvSpPr txBox="1"/>
              <p:nvPr/>
            </p:nvSpPr>
            <p:spPr>
              <a:xfrm>
                <a:off x="683568" y="2002039"/>
                <a:ext cx="231537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𝑟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=(</m:t>
                      </m:r>
                      <m:r>
                        <a:rPr lang="en-US" b="1" i="0" smtClean="0">
                          <a:latin typeface="Cambria Math"/>
                          <a:ea typeface="Cambria Math"/>
                        </a:rPr>
                        <m:t>𝐈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en-US" b="1" i="0" smtClean="0">
                          <a:latin typeface="Cambria Math"/>
                          <a:ea typeface="Cambria Math"/>
                        </a:rPr>
                        <m:t>𝐑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1">
                              <a:latin typeface="Cambria Math"/>
                              <a:ea typeface="Cambria Math"/>
                            </a:rPr>
                            <m:t>𝐑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′−1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)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∆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𝑧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2002039"/>
                <a:ext cx="2315377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0" name="TextBox 59"/>
              <p:cNvSpPr txBox="1"/>
              <p:nvPr/>
            </p:nvSpPr>
            <p:spPr>
              <a:xfrm>
                <a:off x="688542" y="2924944"/>
                <a:ext cx="24432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𝑟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𝑛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n-US" b="1">
                              <a:latin typeface="Cambria Math"/>
                              <a:ea typeface="Cambria Math"/>
                            </a:rPr>
                            <m:t>𝐈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b="1">
                              <a:latin typeface="Cambria Math"/>
                              <a:ea typeface="Cambria Math"/>
                            </a:rPr>
                            <m:t>𝐑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b="1">
                                  <a:latin typeface="Cambria Math"/>
                                  <a:ea typeface="Cambria Math"/>
                                </a:rPr>
                                <m:t>𝐑</m:t>
                              </m:r>
                            </m:e>
                            <m:sup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′−1</m:t>
                              </m:r>
                            </m:sup>
                          </m:sSup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)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𝑛</m:t>
                          </m:r>
                        </m:sup>
                      </m:sSup>
                      <m:r>
                        <a:rPr lang="en-US" i="1">
                          <a:latin typeface="Cambria Math"/>
                          <a:ea typeface="Cambria Math"/>
                        </a:rPr>
                        <m:t>∆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𝑧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60" name="TextBox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542" y="2924944"/>
                <a:ext cx="2443298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TextBox 60"/>
          <p:cNvSpPr txBox="1"/>
          <p:nvPr/>
        </p:nvSpPr>
        <p:spPr>
          <a:xfrm>
            <a:off x="3563888" y="3573016"/>
            <a:ext cx="2863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Spatial sensitivity </a:t>
            </a: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function </a:t>
            </a:r>
            <a:endParaRPr lang="en-US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2" name="TextBox 61"/>
              <p:cNvSpPr txBox="1"/>
              <p:nvPr/>
            </p:nvSpPr>
            <p:spPr>
              <a:xfrm>
                <a:off x="714101" y="3573016"/>
                <a:ext cx="18998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0" smtClean="0">
                          <a:latin typeface="Cambria Math"/>
                          <a:ea typeface="Cambria Math"/>
                        </a:rPr>
                        <m:t>𝐒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=(</m:t>
                      </m:r>
                      <m:r>
                        <a:rPr lang="en-US" b="1" i="0" smtClean="0">
                          <a:latin typeface="Cambria Math"/>
                          <a:ea typeface="Cambria Math"/>
                        </a:rPr>
                        <m:t>𝐈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en-US" b="1" i="0" smtClean="0">
                          <a:latin typeface="Cambria Math"/>
                          <a:ea typeface="Cambria Math"/>
                        </a:rPr>
                        <m:t>𝐑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1">
                              <a:latin typeface="Cambria Math"/>
                              <a:ea typeface="Cambria Math"/>
                            </a:rPr>
                            <m:t>𝐑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′−1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US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101" y="3573016"/>
                <a:ext cx="1899815" cy="369332"/>
              </a:xfrm>
              <a:prstGeom prst="rect">
                <a:avLst/>
              </a:prstGeom>
              <a:blipFill rotWithShape="1">
                <a:blip r:embed="rId7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3" name="TextBox 62"/>
              <p:cNvSpPr txBox="1"/>
              <p:nvPr/>
            </p:nvSpPr>
            <p:spPr>
              <a:xfrm>
                <a:off x="758928" y="3972061"/>
                <a:ext cx="1460143" cy="3755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0" smtClean="0">
                          <a:latin typeface="Cambria Math"/>
                          <a:ea typeface="Cambria Math"/>
                        </a:rPr>
                        <m:t>𝐒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b="1" i="0" smtClean="0">
                          <a:latin typeface="Cambria Math"/>
                          <a:ea typeface="Cambria Math"/>
                        </a:rPr>
                        <m:t>𝐏</m:t>
                      </m:r>
                      <m:sSub>
                        <m:sSubPr>
                          <m:ctrlPr>
                            <a:rPr lang="en-US" b="1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l-GR" b="1" i="0" smtClean="0">
                              <a:latin typeface="Cambria Math"/>
                              <a:ea typeface="Cambria Math"/>
                            </a:rPr>
                            <m:t>𝚲</m:t>
                          </m:r>
                        </m:e>
                        <m:sub>
                          <m:r>
                            <a:rPr lang="en-US" b="1" i="0" smtClean="0">
                              <a:latin typeface="Cambria Math"/>
                              <a:ea typeface="Cambria Math"/>
                            </a:rPr>
                            <m:t>𝐒</m:t>
                          </m:r>
                        </m:sub>
                      </m:sSub>
                      <m:sSup>
                        <m:sSupPr>
                          <m:ctrlPr>
                            <a:rPr lang="el-GR" b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1" i="0" smtClean="0">
                              <a:latin typeface="Cambria Math"/>
                              <a:ea typeface="Cambria Math"/>
                            </a:rPr>
                            <m:t>𝐏</m:t>
                          </m:r>
                        </m:e>
                        <m:sup>
                          <m:r>
                            <a:rPr lang="en-US" b="1" i="0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b="1" i="0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</m:sup>
                      </m:sSup>
                    </m:oMath>
                  </m:oMathPara>
                </a14:m>
                <a:endParaRPr lang="en-US" b="1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928" y="3972061"/>
                <a:ext cx="1460143" cy="37555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4" name="TextBox 63"/>
              <p:cNvSpPr txBox="1"/>
              <p:nvPr/>
            </p:nvSpPr>
            <p:spPr>
              <a:xfrm>
                <a:off x="741753" y="4374396"/>
                <a:ext cx="2195666" cy="3755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𝑟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𝑛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1"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n-US" b="1">
                              <a:latin typeface="Cambria Math"/>
                              <a:ea typeface="Cambria Math"/>
                            </a:rPr>
                            <m:t>𝐏</m:t>
                          </m:r>
                          <m:sSub>
                            <m:sSubPr>
                              <m:ctrlPr>
                                <a:rPr lang="en-US" b="1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l-GR" b="1">
                                  <a:latin typeface="Cambria Math"/>
                                  <a:ea typeface="Cambria Math"/>
                                </a:rPr>
                                <m:t>𝚲</m:t>
                              </m:r>
                            </m:e>
                            <m:sub>
                              <m:r>
                                <a:rPr lang="en-US" b="1">
                                  <a:latin typeface="Cambria Math"/>
                                  <a:ea typeface="Cambria Math"/>
                                </a:rPr>
                                <m:t>𝐒</m:t>
                              </m:r>
                            </m:sub>
                          </m:sSub>
                          <m:sSup>
                            <m:sSupPr>
                              <m:ctrlPr>
                                <a:rPr lang="el-GR" b="1" i="1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b="1">
                                  <a:latin typeface="Cambria Math"/>
                                  <a:ea typeface="Cambria Math"/>
                                </a:rPr>
                                <m:t>𝐏</m:t>
                              </m:r>
                            </m:e>
                            <m:sup>
                              <m:r>
                                <a:rPr lang="en-US" b="1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r>
                                <a:rPr lang="en-US" b="1"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</m:sup>
                          </m:sSup>
                          <m:r>
                            <a:rPr lang="en-US" b="1">
                              <a:latin typeface="Cambria Math"/>
                              <a:ea typeface="Cambria Math"/>
                            </a:rPr>
                            <m:t>)</m:t>
                          </m:r>
                        </m:e>
                        <m:sup>
                          <m:r>
                            <a:rPr lang="en-US" b="1" i="1" smtClean="0">
                              <a:latin typeface="Cambria Math"/>
                              <a:ea typeface="Cambria Math"/>
                            </a:rPr>
                            <m:t>𝒏</m:t>
                          </m:r>
                        </m:sup>
                      </m:sSup>
                      <m:r>
                        <a:rPr lang="en-US" i="1">
                          <a:latin typeface="Cambria Math"/>
                          <a:ea typeface="Cambria Math"/>
                        </a:rPr>
                        <m:t>∆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𝑧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b="1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753" y="4374396"/>
                <a:ext cx="2195666" cy="375552"/>
              </a:xfrm>
              <a:prstGeom prst="rect">
                <a:avLst/>
              </a:prstGeom>
              <a:blipFill rotWithShape="1">
                <a:blip r:embed="rId9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5" name="TextBox 64"/>
              <p:cNvSpPr txBox="1"/>
              <p:nvPr/>
            </p:nvSpPr>
            <p:spPr>
              <a:xfrm>
                <a:off x="741753" y="4862940"/>
                <a:ext cx="2195666" cy="3755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𝑟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𝑛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sSup>
                        <m:sSupPr>
                          <m:ctrlPr>
                            <a:rPr lang="en-US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1">
                              <a:latin typeface="Cambria Math"/>
                              <a:ea typeface="Cambria Math"/>
                            </a:rPr>
                            <m:t>𝐏</m:t>
                          </m:r>
                          <m:r>
                            <a:rPr lang="en-US" b="1">
                              <a:latin typeface="Cambria Math"/>
                              <a:ea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b="1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l-GR" b="1">
                                  <a:latin typeface="Cambria Math"/>
                                  <a:ea typeface="Cambria Math"/>
                                </a:rPr>
                                <m:t>𝚲</m:t>
                              </m:r>
                            </m:e>
                            <m:sub>
                              <m:r>
                                <a:rPr lang="en-US" b="1">
                                  <a:latin typeface="Cambria Math"/>
                                  <a:ea typeface="Cambria Math"/>
                                </a:rPr>
                                <m:t>𝐒</m:t>
                              </m:r>
                            </m:sub>
                          </m:sSub>
                          <m:r>
                            <a:rPr lang="en-US" b="1">
                              <a:latin typeface="Cambria Math"/>
                              <a:ea typeface="Cambria Math"/>
                            </a:rPr>
                            <m:t>)</m:t>
                          </m:r>
                        </m:e>
                        <m:sup>
                          <m:r>
                            <a:rPr lang="en-US" b="1" i="1" smtClean="0">
                              <a:latin typeface="Cambria Math"/>
                              <a:ea typeface="Cambria Math"/>
                            </a:rPr>
                            <m:t>𝒏</m:t>
                          </m:r>
                        </m:sup>
                      </m:sSup>
                      <m:sSup>
                        <m:sSupPr>
                          <m:ctrlPr>
                            <a:rPr lang="el-GR" b="1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1">
                              <a:latin typeface="Cambria Math"/>
                              <a:ea typeface="Cambria Math"/>
                            </a:rPr>
                            <m:t>𝐏</m:t>
                          </m:r>
                        </m:e>
                        <m:sup>
                          <m:r>
                            <a:rPr lang="en-US" b="1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b="1">
                              <a:latin typeface="Cambria Math"/>
                              <a:ea typeface="Cambria Math"/>
                            </a:rPr>
                            <m:t>𝟏</m:t>
                          </m:r>
                        </m:sup>
                      </m:sSup>
                      <m:r>
                        <a:rPr lang="en-US" i="1">
                          <a:latin typeface="Cambria Math"/>
                          <a:ea typeface="Cambria Math"/>
                        </a:rPr>
                        <m:t>∆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𝑧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b="1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65" name="TextBox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753" y="4862940"/>
                <a:ext cx="2195666" cy="375552"/>
              </a:xfrm>
              <a:prstGeom prst="rect">
                <a:avLst/>
              </a:prstGeom>
              <a:blipFill rotWithShape="1">
                <a:blip r:embed="rId10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6" name="TextBox 65"/>
              <p:cNvSpPr txBox="1"/>
              <p:nvPr/>
            </p:nvSpPr>
            <p:spPr>
              <a:xfrm>
                <a:off x="490879" y="5598532"/>
                <a:ext cx="2498248" cy="406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/>
                              <a:ea typeface="Cambria Math"/>
                            </a:rPr>
                            <m:t>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𝑘</m:t>
                          </m:r>
                        </m:sub>
                      </m:sSub>
                      <m:r>
                        <a:rPr lang="en-US" i="1">
                          <a:latin typeface="Cambria Math"/>
                          <a:ea typeface="Cambria Math"/>
                        </a:rPr>
                        <m:t>≈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(1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−</m:t>
                      </m:r>
                      <m:sSub>
                        <m:sSubPr>
                          <m:ctrlPr>
                            <a:rPr lang="el-GR" b="1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>
                              <a:latin typeface="Cambria Math"/>
                              <a:ea typeface="Cambria Math"/>
                            </a:rPr>
                            <m:t>λ</m:t>
                          </m:r>
                        </m:e>
                        <m:sub>
                          <m:r>
                            <a:rPr lang="en-US" b="1" i="1" smtClean="0">
                              <a:latin typeface="Cambria Math"/>
                              <a:ea typeface="Cambria Math"/>
                            </a:rPr>
                            <m:t>𝑹</m:t>
                          </m:r>
                          <m:r>
                            <a:rPr lang="en-US" b="1" i="1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en-US" b="1" i="1" smtClean="0">
                              <a:latin typeface="Cambria Math"/>
                              <a:ea typeface="Cambria Math"/>
                            </a:rPr>
                            <m:t>𝒌</m:t>
                          </m:r>
                        </m:sub>
                      </m:sSub>
                      <m:sSub>
                        <m:sSubPr>
                          <m:ctrlPr>
                            <a:rPr lang="el-GR" b="1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l-GR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/>
                                  <a:ea typeface="Cambria Math"/>
                                </a:rPr>
                                <m:t>λ</m:t>
                              </m:r>
                            </m:e>
                            <m:sup>
                              <m:r>
                                <a:rPr lang="en-US" b="1" i="1" smtClean="0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r>
                                <a:rPr lang="en-US" b="1" i="1" smtClean="0"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</m:sup>
                          </m:sSup>
                        </m:e>
                        <m:sub>
                          <m:sSup>
                            <m:sSupPr>
                              <m:ctrlPr>
                                <a:rPr lang="en-US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latin typeface="Cambria Math"/>
                                  <a:ea typeface="Cambria Math"/>
                                </a:rPr>
                                <m:t>𝑹</m:t>
                              </m:r>
                            </m:e>
                            <m:sup>
                              <m:r>
                                <a:rPr lang="en-US" b="1" i="1" smtClean="0">
                                  <a:latin typeface="Cambria Math"/>
                                  <a:ea typeface="Cambria Math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b="1" i="1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en-US" b="1" i="1" smtClean="0">
                              <a:latin typeface="Cambria Math"/>
                              <a:ea typeface="Cambria Math"/>
                            </a:rPr>
                            <m:t>𝒌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US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66" name="TextBox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0879" y="5598532"/>
                <a:ext cx="2498248" cy="406330"/>
              </a:xfrm>
              <a:prstGeom prst="rect">
                <a:avLst/>
              </a:prstGeom>
              <a:blipFill rotWithShape="1">
                <a:blip r:embed="rId11"/>
                <a:stretch>
                  <a:fillRect b="-59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/>
          <p:cNvGrpSpPr/>
          <p:nvPr/>
        </p:nvGrpSpPr>
        <p:grpSpPr>
          <a:xfrm>
            <a:off x="5364088" y="4246806"/>
            <a:ext cx="3217025" cy="2062514"/>
            <a:chOff x="5747463" y="3870340"/>
            <a:chExt cx="3217025" cy="2062514"/>
          </a:xfrm>
        </p:grpSpPr>
        <p:sp>
          <p:nvSpPr>
            <p:cNvPr id="67" name="TextBox 66"/>
            <p:cNvSpPr txBox="1"/>
            <p:nvPr/>
          </p:nvSpPr>
          <p:spPr>
            <a:xfrm>
              <a:off x="7303255" y="4149080"/>
              <a:ext cx="13965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Vrinda" panose="020B0502040204020203" pitchFamily="34" charset="0"/>
                  <a:cs typeface="Vrinda" panose="020B0502040204020203" pitchFamily="34" charset="0"/>
                </a:rPr>
                <a:t>Correctability</a:t>
              </a:r>
              <a:endParaRPr lang="en-US" dirty="0">
                <a:latin typeface="Vrinda" panose="020B0502040204020203" pitchFamily="34" charset="0"/>
                <a:cs typeface="Vrinda" panose="020B0502040204020203" pitchFamily="34" charset="0"/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8" name="TextBox 67"/>
                <p:cNvSpPr txBox="1"/>
                <p:nvPr/>
              </p:nvSpPr>
              <p:spPr>
                <a:xfrm>
                  <a:off x="5963487" y="4158372"/>
                  <a:ext cx="103271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i="1">
                                <a:latin typeface="Cambria Math"/>
                                <a:ea typeface="Cambria Math"/>
                              </a:rPr>
                              <m:t>λ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𝑘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&lt;1 </m:t>
                        </m:r>
                      </m:oMath>
                    </m:oMathPara>
                  </a14:m>
                  <a:endParaRPr lang="en-US" dirty="0">
                    <a:latin typeface="Vrinda" panose="020B0502040204020203" pitchFamily="34" charset="0"/>
                    <a:cs typeface="Vrinda" panose="020B0502040204020203" pitchFamily="34" charset="0"/>
                  </a:endParaRPr>
                </a:p>
              </p:txBody>
            </p:sp>
          </mc:Choice>
          <mc:Fallback>
            <p:sp>
              <p:nvSpPr>
                <p:cNvPr id="68" name="TextBox 6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63487" y="4158372"/>
                  <a:ext cx="1032719" cy="369332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69" name="TextBox 68"/>
                <p:cNvSpPr txBox="1"/>
                <p:nvPr/>
              </p:nvSpPr>
              <p:spPr>
                <a:xfrm>
                  <a:off x="5988442" y="4662428"/>
                  <a:ext cx="103271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i="1">
                                <a:latin typeface="Cambria Math"/>
                                <a:ea typeface="Cambria Math"/>
                              </a:rPr>
                              <m:t>λ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𝑘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=1 </m:t>
                        </m:r>
                      </m:oMath>
                    </m:oMathPara>
                  </a14:m>
                  <a:endParaRPr lang="en-US" dirty="0">
                    <a:latin typeface="Vrinda" panose="020B0502040204020203" pitchFamily="34" charset="0"/>
                    <a:cs typeface="Vrinda" panose="020B0502040204020203" pitchFamily="34" charset="0"/>
                  </a:endParaRPr>
                </a:p>
              </p:txBody>
            </p:sp>
          </mc:Choice>
          <mc:Fallback>
            <p:sp>
              <p:nvSpPr>
                <p:cNvPr id="69" name="TextBox 6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88442" y="4662428"/>
                  <a:ext cx="1032719" cy="369332"/>
                </a:xfrm>
                <a:prstGeom prst="rect">
                  <a:avLst/>
                </a:prstGeom>
                <a:blipFill rotWithShape="1"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0" name="TextBox 69"/>
                <p:cNvSpPr txBox="1"/>
                <p:nvPr/>
              </p:nvSpPr>
              <p:spPr>
                <a:xfrm>
                  <a:off x="6000098" y="5238492"/>
                  <a:ext cx="103271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i="1">
                                <a:latin typeface="Cambria Math"/>
                                <a:ea typeface="Cambria Math"/>
                              </a:rPr>
                              <m:t>λ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𝑘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&gt;1 </m:t>
                        </m:r>
                      </m:oMath>
                    </m:oMathPara>
                  </a14:m>
                  <a:endParaRPr lang="en-US" dirty="0">
                    <a:latin typeface="Vrinda" panose="020B0502040204020203" pitchFamily="34" charset="0"/>
                    <a:cs typeface="Vrinda" panose="020B0502040204020203" pitchFamily="34" charset="0"/>
                  </a:endParaRPr>
                </a:p>
              </p:txBody>
            </p:sp>
          </mc:Choice>
          <mc:Fallback>
            <p:sp>
              <p:nvSpPr>
                <p:cNvPr id="70" name="TextBox 6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00098" y="5238492"/>
                  <a:ext cx="1032719" cy="369332"/>
                </a:xfrm>
                <a:prstGeom prst="rect">
                  <a:avLst/>
                </a:prstGeom>
                <a:blipFill rotWithShape="1"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1" name="TextBox 70"/>
            <p:cNvSpPr txBox="1"/>
            <p:nvPr/>
          </p:nvSpPr>
          <p:spPr>
            <a:xfrm>
              <a:off x="7259631" y="4662428"/>
              <a:ext cx="14991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Vrinda" panose="020B0502040204020203" pitchFamily="34" charset="0"/>
                  <a:cs typeface="Vrinda" panose="020B0502040204020203" pitchFamily="34" charset="0"/>
                </a:rPr>
                <a:t>No correction</a:t>
              </a:r>
              <a:endParaRPr lang="en-US" dirty="0">
                <a:latin typeface="Vrinda" panose="020B0502040204020203" pitchFamily="34" charset="0"/>
                <a:cs typeface="Vrinda" panose="020B0502040204020203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259631" y="5301208"/>
              <a:ext cx="10518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Vrinda" panose="020B0502040204020203" pitchFamily="34" charset="0"/>
                  <a:cs typeface="Vrinda" panose="020B0502040204020203" pitchFamily="34" charset="0"/>
                </a:rPr>
                <a:t>Instability</a:t>
              </a:r>
              <a:endParaRPr lang="en-US" dirty="0">
                <a:latin typeface="Vrinda" panose="020B0502040204020203" pitchFamily="34" charset="0"/>
                <a:cs typeface="Vrinda" panose="020B0502040204020203" pitchFamily="34" charset="0"/>
              </a:endParaRP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5747463" y="3870340"/>
              <a:ext cx="3217025" cy="2062514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4" name="Rectangle 73"/>
          <p:cNvSpPr/>
          <p:nvPr/>
        </p:nvSpPr>
        <p:spPr>
          <a:xfrm>
            <a:off x="513802" y="5526524"/>
            <a:ext cx="2569365" cy="586634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5" name="Straight Arrow Connector 74"/>
          <p:cNvCxnSpPr/>
          <p:nvPr/>
        </p:nvCxnSpPr>
        <p:spPr>
          <a:xfrm>
            <a:off x="2699792" y="3789040"/>
            <a:ext cx="720080" cy="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itle 1"/>
          <p:cNvSpPr txBox="1">
            <a:spLocks/>
          </p:cNvSpPr>
          <p:nvPr/>
        </p:nvSpPr>
        <p:spPr>
          <a:xfrm>
            <a:off x="0" y="-26988"/>
            <a:ext cx="9144000" cy="104457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/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Characterizing the effec</a:t>
            </a:r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t of </a:t>
            </a:r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spatial </a:t>
            </a:r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model mismatch</a:t>
            </a:r>
          </a:p>
          <a:p>
            <a:pPr algn="l" eaLnBrk="1" hangingPunct="1"/>
            <a:r>
              <a:rPr lang="en-US" sz="2400" b="1" dirty="0">
                <a:latin typeface="Vrinda" panose="020B0502040204020203" pitchFamily="34" charset="0"/>
                <a:cs typeface="Vrinda" panose="020B0502040204020203" pitchFamily="34" charset="0"/>
              </a:rPr>
              <a:t>Mathematical treatment</a:t>
            </a:r>
            <a:endParaRPr lang="de-DE" sz="2400" b="1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899592" y="2354544"/>
            <a:ext cx="0" cy="564491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1907704" y="2348880"/>
            <a:ext cx="0" cy="564491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44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836712"/>
            <a:ext cx="3707904" cy="308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GSI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UNILAC(2-11.4 MeV/u)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SIS18(0.010-2 GeV/u) 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Experimental storage ring (ESR)</a:t>
            </a:r>
            <a:endParaRPr lang="en-US" dirty="0" smtClean="0">
              <a:latin typeface="Vrinda" panose="020B0502040204020203" pitchFamily="34" charset="0"/>
              <a:cs typeface="Vrinda" panose="020B0502040204020203" pitchFamily="34" charset="0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Fragment </a:t>
            </a: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separator </a:t>
            </a: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FRS</a:t>
            </a:r>
          </a:p>
          <a:p>
            <a:pPr>
              <a:lnSpc>
                <a:spcPct val="110000"/>
              </a:lnSpc>
            </a:pPr>
            <a:r>
              <a:rPr lang="en-US" b="1" dirty="0">
                <a:latin typeface="Vrinda" panose="020B0502040204020203" pitchFamily="34" charset="0"/>
                <a:cs typeface="Vrinda" panose="020B0502040204020203" pitchFamily="34" charset="0"/>
              </a:rPr>
              <a:t>FAIR </a:t>
            </a:r>
            <a:endParaRPr lang="en-US" dirty="0" smtClean="0">
              <a:latin typeface="Vrinda" panose="020B0502040204020203" pitchFamily="34" charset="0"/>
              <a:cs typeface="Vrinda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Vrinda" panose="020B0502040204020203" pitchFamily="34" charset="0"/>
                <a:cs typeface="Vrinda" panose="020B0502040204020203" pitchFamily="34" charset="0"/>
              </a:rPr>
              <a:t>GSI and SIS100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Vrinda" panose="020B0502040204020203" pitchFamily="34" charset="0"/>
                <a:cs typeface="Vrinda" panose="020B0502040204020203" pitchFamily="34" charset="0"/>
              </a:rPr>
              <a:t>SIS100 (0.2- 2.7 GeV/u)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en-US" dirty="0" smtClean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>
          <a:xfrm>
            <a:off x="12700" y="6572236"/>
            <a:ext cx="1102916" cy="285764"/>
          </a:xfrm>
        </p:spPr>
        <p:txBody>
          <a:bodyPr/>
          <a:lstStyle/>
          <a:p>
            <a:pPr>
              <a:defRPr/>
            </a:pPr>
            <a:fld id="{93BD5F1A-3497-4480-9D1B-1125323E18AC}" type="datetime1">
              <a:rPr lang="en-US" smtClean="0">
                <a:latin typeface="Vrinda" panose="020B0502040204020203" pitchFamily="34" charset="0"/>
                <a:cs typeface="Vrinda" panose="020B0502040204020203" pitchFamily="34" charset="0"/>
              </a:rPr>
              <a:t>11/12/2018</a:t>
            </a:fld>
            <a:endParaRPr lang="de-DE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188640"/>
            <a:ext cx="9144000" cy="52228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/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GSI and FAIR: </a:t>
            </a:r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brief introduction</a:t>
            </a:r>
          </a:p>
        </p:txBody>
      </p:sp>
      <p:pic>
        <p:nvPicPr>
          <p:cNvPr id="2050" name="Picture 2" descr="D:\PhD work\SIS18 information\GSI+Helmholtzzentrum+für+Schwerionenforschung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619"/>
          <a:stretch/>
        </p:blipFill>
        <p:spPr bwMode="auto">
          <a:xfrm>
            <a:off x="3563888" y="980728"/>
            <a:ext cx="5436096" cy="2496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190611" y="3589972"/>
            <a:ext cx="5389501" cy="2896153"/>
            <a:chOff x="3446381" y="3385908"/>
            <a:chExt cx="5662123" cy="2896153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55"/>
            <a:stretch/>
          </p:blipFill>
          <p:spPr bwMode="auto">
            <a:xfrm>
              <a:off x="3446381" y="3385908"/>
              <a:ext cx="5662123" cy="2896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1" name="Straight Arrow Connector 10"/>
            <p:cNvCxnSpPr/>
            <p:nvPr/>
          </p:nvCxnSpPr>
          <p:spPr>
            <a:xfrm flipH="1">
              <a:off x="5625239" y="4028574"/>
              <a:ext cx="4307" cy="396044"/>
            </a:xfrm>
            <a:prstGeom prst="straightConnector1">
              <a:avLst/>
            </a:prstGeom>
            <a:ln w="25400">
              <a:solidFill>
                <a:srgbClr val="FFFF6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5285609" y="3695246"/>
              <a:ext cx="6880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FF66"/>
                  </a:solidFill>
                </a:rPr>
                <a:t>SIS18</a:t>
              </a:r>
              <a:endParaRPr lang="en-US" dirty="0">
                <a:solidFill>
                  <a:srgbClr val="FFFF66"/>
                </a:solidFill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H="1">
              <a:off x="7870245" y="3829982"/>
              <a:ext cx="4307" cy="396044"/>
            </a:xfrm>
            <a:prstGeom prst="straightConnector1">
              <a:avLst/>
            </a:prstGeom>
            <a:ln w="25400">
              <a:solidFill>
                <a:srgbClr val="FFFF66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7467730" y="3440960"/>
              <a:ext cx="8050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FF66"/>
                  </a:solidFill>
                </a:rPr>
                <a:t>SIS100</a:t>
              </a:r>
              <a:endParaRPr lang="en-US" dirty="0">
                <a:solidFill>
                  <a:srgbClr val="FFFF66"/>
                </a:solidFill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5544616" y="3501008"/>
            <a:ext cx="3635896" cy="2973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Specialties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Vrinda" panose="020B0502040204020203" pitchFamily="34" charset="0"/>
                <a:cs typeface="Vrinda" panose="020B0502040204020203" pitchFamily="34" charset="0"/>
              </a:rPr>
              <a:t>Large range of ions (p to U</a:t>
            </a: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)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Variable </a:t>
            </a:r>
            <a:r>
              <a:rPr lang="en-US" dirty="0">
                <a:latin typeface="Vrinda" panose="020B0502040204020203" pitchFamily="34" charset="0"/>
                <a:cs typeface="Vrinda" panose="020B0502040204020203" pitchFamily="34" charset="0"/>
              </a:rPr>
              <a:t>charge </a:t>
            </a: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states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Vrinda" panose="020B0502040204020203" pitchFamily="34" charset="0"/>
                <a:cs typeface="Vrinda" panose="020B0502040204020203" pitchFamily="34" charset="0"/>
              </a:rPr>
              <a:t>Ramp rates </a:t>
            </a: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more than </a:t>
            </a:r>
            <a:r>
              <a:rPr lang="en-US" dirty="0">
                <a:latin typeface="Vrinda" panose="020B0502040204020203" pitchFamily="34" charset="0"/>
                <a:cs typeface="Vrinda" panose="020B0502040204020203" pitchFamily="34" charset="0"/>
              </a:rPr>
              <a:t>10 </a:t>
            </a: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T/s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Variable ramps (0.1 to 1s)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Magnet power supplies start at 3% of full power at injection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Beam size few cm</a:t>
            </a:r>
            <a:endParaRPr lang="en-US" dirty="0" smtClean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7622" y="3615382"/>
            <a:ext cx="3783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Facility for Antiproton and Ion Research</a:t>
            </a:r>
            <a:endParaRPr lang="en-US" sz="1600" dirty="0">
              <a:solidFill>
                <a:schemeClr val="bg1"/>
              </a:solidFill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5723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429001"/>
            <a:ext cx="3983706" cy="2841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721" y="3584990"/>
            <a:ext cx="1040971" cy="532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9FF0F7B5-97E4-4EE4-9FB6-40EE544AB49A}" type="datetime1">
              <a:rPr lang="en-US" smtClean="0">
                <a:latin typeface="Vrinda" panose="020B0502040204020203" pitchFamily="34" charset="0"/>
                <a:cs typeface="Vrinda" panose="020B0502040204020203" pitchFamily="34" charset="0"/>
              </a:rPr>
              <a:t>11/12/2018</a:t>
            </a:fld>
            <a:endParaRPr lang="de-DE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24744"/>
            <a:ext cx="4176464" cy="2978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0" y="-26988"/>
            <a:ext cx="9144000" cy="104457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/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On-ramp model variation in SIS18</a:t>
            </a:r>
            <a:endParaRPr lang="en-US" b="1" dirty="0" smtClean="0">
              <a:latin typeface="Vrinda" panose="020B0502040204020203" pitchFamily="34" charset="0"/>
              <a:cs typeface="Vrinda" panose="020B0502040204020203" pitchFamily="34" charset="0"/>
            </a:endParaRPr>
          </a:p>
          <a:p>
            <a:pPr algn="l" eaLnBrk="1" hangingPunct="1"/>
            <a:r>
              <a:rPr lang="en-US" sz="2400" b="1" dirty="0" smtClean="0">
                <a:latin typeface="Vrinda" panose="020B0502040204020203" pitchFamily="34" charset="0"/>
                <a:cs typeface="Vrinda" panose="020B0502040204020203" pitchFamily="34" charset="0"/>
              </a:rPr>
              <a:t>Simulations: Orbit correction using injection ORM </a:t>
            </a:r>
            <a:endParaRPr lang="de-DE" sz="2400" b="1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4499628" y="2204864"/>
            <a:ext cx="1080484" cy="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547664" y="4499828"/>
            <a:ext cx="2331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First iteration residual</a:t>
            </a:r>
            <a:endParaRPr lang="en-US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923928" y="4674217"/>
            <a:ext cx="720080" cy="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6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467544" y="5085184"/>
            <a:ext cx="3993233" cy="1430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5901976" y="1017588"/>
                <a:ext cx="189981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0" smtClean="0">
                          <a:latin typeface="Cambria Math"/>
                          <a:ea typeface="Cambria Math"/>
                        </a:rPr>
                        <m:t>𝐒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=(</m:t>
                      </m:r>
                      <m:r>
                        <a:rPr lang="en-US" b="1" i="0" smtClean="0">
                          <a:latin typeface="Cambria Math"/>
                          <a:ea typeface="Cambria Math"/>
                        </a:rPr>
                        <m:t>𝐈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en-US" b="1" i="0" smtClean="0">
                          <a:latin typeface="Cambria Math"/>
                          <a:ea typeface="Cambria Math"/>
                        </a:rPr>
                        <m:t>𝐑</m:t>
                      </m:r>
                      <m:sSup>
                        <m:sSup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1">
                              <a:latin typeface="Cambria Math"/>
                              <a:ea typeface="Cambria Math"/>
                            </a:rPr>
                            <m:t>𝐑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′−1</m:t>
                          </m:r>
                        </m:sup>
                      </m:sSup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US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1976" y="1017588"/>
                <a:ext cx="1899815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5940152" y="1433850"/>
                <a:ext cx="1460143" cy="3755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0" smtClean="0">
                          <a:latin typeface="Cambria Math"/>
                          <a:ea typeface="Cambria Math"/>
                        </a:rPr>
                        <m:t>𝐒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b="1" i="0" smtClean="0">
                          <a:latin typeface="Cambria Math"/>
                          <a:ea typeface="Cambria Math"/>
                        </a:rPr>
                        <m:t>𝐏</m:t>
                      </m:r>
                      <m:sSub>
                        <m:sSubPr>
                          <m:ctrlPr>
                            <a:rPr lang="en-US" b="1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l-GR" b="1" i="0" smtClean="0">
                              <a:latin typeface="Cambria Math"/>
                              <a:ea typeface="Cambria Math"/>
                            </a:rPr>
                            <m:t>𝚲</m:t>
                          </m:r>
                        </m:e>
                        <m:sub>
                          <m:r>
                            <a:rPr lang="en-US" b="1" i="0" smtClean="0">
                              <a:latin typeface="Cambria Math"/>
                              <a:ea typeface="Cambria Math"/>
                            </a:rPr>
                            <m:t>𝐒</m:t>
                          </m:r>
                        </m:sub>
                      </m:sSub>
                      <m:sSup>
                        <m:sSupPr>
                          <m:ctrlPr>
                            <a:rPr lang="el-GR" b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1" i="0" smtClean="0">
                              <a:latin typeface="Cambria Math"/>
                              <a:ea typeface="Cambria Math"/>
                            </a:rPr>
                            <m:t>𝐏</m:t>
                          </m:r>
                        </m:e>
                        <m:sup>
                          <m:r>
                            <a:rPr lang="en-US" b="1" i="0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b="1" i="0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</m:sup>
                      </m:sSup>
                    </m:oMath>
                  </m:oMathPara>
                </a14:m>
                <a:endParaRPr lang="en-US" b="1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0152" y="1433850"/>
                <a:ext cx="1460143" cy="37555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5580112" y="1942550"/>
                <a:ext cx="2498248" cy="406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/>
                              <a:ea typeface="Cambria Math"/>
                            </a:rPr>
                            <m:t>λ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𝑘</m:t>
                          </m:r>
                        </m:sub>
                      </m:sSub>
                      <m:r>
                        <a:rPr lang="en-US" i="1">
                          <a:latin typeface="Cambria Math"/>
                          <a:ea typeface="Cambria Math"/>
                        </a:rPr>
                        <m:t>≈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(1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−</m:t>
                      </m:r>
                      <m:sSub>
                        <m:sSubPr>
                          <m:ctrlPr>
                            <a:rPr lang="el-GR" b="1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>
                              <a:latin typeface="Cambria Math"/>
                              <a:ea typeface="Cambria Math"/>
                            </a:rPr>
                            <m:t>λ</m:t>
                          </m:r>
                        </m:e>
                        <m:sub>
                          <m:r>
                            <a:rPr lang="en-US" b="1" i="1" smtClean="0">
                              <a:latin typeface="Cambria Math"/>
                              <a:ea typeface="Cambria Math"/>
                            </a:rPr>
                            <m:t>𝑹</m:t>
                          </m:r>
                          <m:r>
                            <a:rPr lang="en-US" b="1" i="1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en-US" b="1" i="1" smtClean="0">
                              <a:latin typeface="Cambria Math"/>
                              <a:ea typeface="Cambria Math"/>
                            </a:rPr>
                            <m:t>𝒌</m:t>
                          </m:r>
                        </m:sub>
                      </m:sSub>
                      <m:sSub>
                        <m:sSubPr>
                          <m:ctrlPr>
                            <a:rPr lang="el-GR" b="1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l-GR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l-GR" i="1">
                                  <a:latin typeface="Cambria Math"/>
                                  <a:ea typeface="Cambria Math"/>
                                </a:rPr>
                                <m:t>λ</m:t>
                              </m:r>
                            </m:e>
                            <m:sup>
                              <m:r>
                                <a:rPr lang="en-US" b="1" i="1" smtClean="0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r>
                                <a:rPr lang="en-US" b="1" i="1" smtClean="0"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</m:sup>
                          </m:sSup>
                        </m:e>
                        <m:sub>
                          <m:sSup>
                            <m:sSupPr>
                              <m:ctrlPr>
                                <a:rPr lang="en-US" b="1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latin typeface="Cambria Math"/>
                                  <a:ea typeface="Cambria Math"/>
                                </a:rPr>
                                <m:t>𝑹</m:t>
                              </m:r>
                            </m:e>
                            <m:sup>
                              <m:r>
                                <a:rPr lang="en-US" b="1" i="1" smtClean="0">
                                  <a:latin typeface="Cambria Math"/>
                                  <a:ea typeface="Cambria Math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b="1" i="1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en-US" b="1" i="1" smtClean="0">
                              <a:latin typeface="Cambria Math"/>
                              <a:ea typeface="Cambria Math"/>
                            </a:rPr>
                            <m:t>𝒌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US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0112" y="1942550"/>
                <a:ext cx="2498248" cy="406330"/>
              </a:xfrm>
              <a:prstGeom prst="rect">
                <a:avLst/>
              </a:prstGeom>
              <a:blipFill rotWithShape="1">
                <a:blip r:embed="rId8"/>
                <a:stretch>
                  <a:fillRect b="-75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8"/>
              <p:cNvSpPr/>
              <p:nvPr/>
            </p:nvSpPr>
            <p:spPr>
              <a:xfrm>
                <a:off x="1492975" y="1252294"/>
                <a:ext cx="39465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>
                          <a:latin typeface="Cambria Math"/>
                          <a:ea typeface="Cambria Math"/>
                        </a:rPr>
                        <m:t>𝐑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2975" y="1252294"/>
                <a:ext cx="394659" cy="369332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Arrow Connector 21"/>
          <p:cNvCxnSpPr/>
          <p:nvPr/>
        </p:nvCxnSpPr>
        <p:spPr>
          <a:xfrm>
            <a:off x="710719" y="2718212"/>
            <a:ext cx="0" cy="671521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Rectangle 20"/>
              <p:cNvSpPr/>
              <p:nvPr/>
            </p:nvSpPr>
            <p:spPr>
              <a:xfrm>
                <a:off x="539552" y="2205261"/>
                <a:ext cx="68313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1">
                              <a:latin typeface="Cambria Math"/>
                              <a:ea typeface="Cambria Math"/>
                            </a:rPr>
                            <m:t>𝐑</m:t>
                          </m:r>
                        </m:e>
                        <m:sup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′−1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2205261"/>
                <a:ext cx="683136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31020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8" name="Picture 8" descr="D:\conferences attended\ARIES barcelona\cosy_resul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64879"/>
            <a:ext cx="8404313" cy="4012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66BE2891-7949-4137-B3D0-0D86947BD8D2}" type="datetime1">
              <a:rPr lang="en-US" smtClean="0"/>
              <a:t>11/12/2018</a:t>
            </a:fld>
            <a:endParaRPr lang="de-DE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-26988"/>
            <a:ext cx="9144000" cy="104457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/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Effect of wrong model on the orbit correction </a:t>
            </a:r>
          </a:p>
          <a:p>
            <a:pPr algn="l" eaLnBrk="1" hangingPunct="1"/>
            <a:r>
              <a:rPr lang="en-US" sz="2400" b="1" dirty="0" smtClean="0">
                <a:latin typeface="Vrinda" panose="020B0502040204020203" pitchFamily="34" charset="0"/>
                <a:cs typeface="Vrinda" panose="020B0502040204020203" pitchFamily="34" charset="0"/>
              </a:rPr>
              <a:t>Experiment: y-plane of COSY synchrotron </a:t>
            </a:r>
            <a:r>
              <a:rPr lang="en-US" sz="2400" b="1" dirty="0" err="1" smtClean="0">
                <a:latin typeface="Vrinda" panose="020B0502040204020203" pitchFamily="34" charset="0"/>
                <a:cs typeface="Vrinda" panose="020B0502040204020203" pitchFamily="34" charset="0"/>
              </a:rPr>
              <a:t>Julich</a:t>
            </a:r>
            <a:r>
              <a:rPr lang="en-US" sz="2400" b="1" dirty="0" smtClean="0">
                <a:latin typeface="Vrinda" panose="020B0502040204020203" pitchFamily="34" charset="0"/>
                <a:cs typeface="Vrinda" panose="020B0502040204020203" pitchFamily="34" charset="0"/>
              </a:rPr>
              <a:t> (31 Oct 2018)</a:t>
            </a:r>
            <a:endParaRPr lang="de-DE" sz="2400" b="1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496" y="908720"/>
            <a:ext cx="6851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ORM was varied as a function of betatron tune (3.52 – 4.18)</a:t>
            </a:r>
            <a:endParaRPr lang="en-US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496" y="1196752"/>
            <a:ext cx="2619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Machine tune was 3.62</a:t>
            </a:r>
            <a:endParaRPr lang="en-US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496" y="1556792"/>
            <a:ext cx="8610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Ratio of the RMS of first iteration to that of the perturbed orbit is plotted below</a:t>
            </a:r>
            <a:endParaRPr lang="en-US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pic>
        <p:nvPicPr>
          <p:cNvPr id="10244" name="Picture 4" descr="D:\conferences attended\ARIES barcelona\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636912"/>
            <a:ext cx="1795157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D:\conferences attended\ARIES barcelona\6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9895" y="1941171"/>
            <a:ext cx="1833220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D:\conferences attended\ARIES barcelona\1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502" y="1616969"/>
            <a:ext cx="1833219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 descr="D:\conferences attended\ARIES barcelona\14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814957"/>
            <a:ext cx="1765885" cy="1317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1187624" y="3974606"/>
            <a:ext cx="527471" cy="4320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6804248" y="2208988"/>
            <a:ext cx="98958" cy="2839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5508104" y="2780928"/>
            <a:ext cx="352701" cy="43478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3520975" y="3284984"/>
            <a:ext cx="402953" cy="9250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-36512" y="6084004"/>
            <a:ext cx="8542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Thanks to </a:t>
            </a:r>
            <a:r>
              <a:rPr lang="en-US" u="sng" dirty="0" smtClean="0">
                <a:latin typeface="Vrinda" panose="020B0502040204020203" pitchFamily="34" charset="0"/>
                <a:cs typeface="Vrinda" panose="020B0502040204020203" pitchFamily="34" charset="0"/>
              </a:rPr>
              <a:t>Lorentz Bernd </a:t>
            </a: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and </a:t>
            </a:r>
            <a:r>
              <a:rPr lang="en-US" u="sng" dirty="0" smtClean="0">
                <a:latin typeface="Vrinda" panose="020B0502040204020203" pitchFamily="34" charset="0"/>
                <a:cs typeface="Vrinda" panose="020B0502040204020203" pitchFamily="34" charset="0"/>
              </a:rPr>
              <a:t>Christian Weidemann </a:t>
            </a: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for helping in the experiment.</a:t>
            </a:r>
            <a:endParaRPr lang="en-US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036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9879759E-A0F8-4749-A649-3A60DE91FE57}" type="datetime1">
              <a:rPr lang="en-US" smtClean="0"/>
              <a:t>11/12/2018</a:t>
            </a:fld>
            <a:endParaRPr lang="de-DE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-36512" y="170408"/>
            <a:ext cx="9144000" cy="52228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/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Summary</a:t>
            </a:r>
            <a:endParaRPr lang="de-DE" sz="2400" b="1" dirty="0" smtClean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186" y="871664"/>
            <a:ext cx="8799286" cy="4228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40000"/>
              </a:lnSpc>
              <a:buFont typeface="+mj-lt"/>
              <a:buAutoNum type="arabicPeriod"/>
            </a:pPr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On-ramp orbit correction is planned for SIS18 synchrotron of GSI</a:t>
            </a:r>
          </a:p>
          <a:p>
            <a:pPr marL="342900" lvl="1" indent="-342900">
              <a:lnSpc>
                <a:spcPct val="140000"/>
              </a:lnSpc>
              <a:buFont typeface="+mj-lt"/>
              <a:buAutoNum type="arabicPeriod"/>
            </a:pPr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Symmetry exploitation in the </a:t>
            </a:r>
            <a:r>
              <a:rPr lang="en-US" sz="1600" dirty="0">
                <a:latin typeface="Vrinda" panose="020B0502040204020203" pitchFamily="34" charset="0"/>
                <a:cs typeface="Vrinda" panose="020B0502040204020203" pitchFamily="34" charset="0"/>
              </a:rPr>
              <a:t>ORM </a:t>
            </a:r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can result </a:t>
            </a:r>
            <a:r>
              <a:rPr lang="en-US" sz="1600" dirty="0">
                <a:latin typeface="Vrinda" panose="020B0502040204020203" pitchFamily="34" charset="0"/>
                <a:cs typeface="Vrinda" panose="020B0502040204020203" pitchFamily="34" charset="0"/>
              </a:rPr>
              <a:t>into faster matrix inversion than </a:t>
            </a:r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SVD</a:t>
            </a:r>
          </a:p>
          <a:p>
            <a:pPr marL="342900" lvl="1" indent="-342900">
              <a:lnSpc>
                <a:spcPct val="140000"/>
              </a:lnSpc>
              <a:buFont typeface="+mj-lt"/>
              <a:buAutoNum type="arabicPeriod"/>
            </a:pPr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DFT based diagonalization also gives physical meaning to SVD modes</a:t>
            </a:r>
            <a:endParaRPr lang="en-US" sz="1600" dirty="0">
              <a:latin typeface="Vrinda" panose="020B0502040204020203" pitchFamily="34" charset="0"/>
              <a:cs typeface="Vrinda" panose="020B0502040204020203" pitchFamily="34" charset="0"/>
            </a:endParaRPr>
          </a:p>
          <a:p>
            <a:pPr marL="342900" lvl="1" indent="-342900">
              <a:lnSpc>
                <a:spcPct val="140000"/>
              </a:lnSpc>
              <a:buFont typeface="+mj-lt"/>
              <a:buAutoNum type="arabicPeriod"/>
            </a:pPr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DFT based diagonalization provides the missing connection between SVD and harmonic analysis </a:t>
            </a:r>
          </a:p>
          <a:p>
            <a:pPr marL="342900" indent="-342900">
              <a:lnSpc>
                <a:spcPct val="140000"/>
              </a:lnSpc>
              <a:buFont typeface="+mj-lt"/>
              <a:buAutoNum type="arabicPeriod"/>
            </a:pPr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Nearest-</a:t>
            </a:r>
            <a:r>
              <a:rPr lang="en-US" sz="1600" dirty="0">
                <a:latin typeface="Vrinda" panose="020B0502040204020203" pitchFamily="34" charset="0"/>
                <a:cs typeface="Vrinda" panose="020B0502040204020203" pitchFamily="34" charset="0"/>
              </a:rPr>
              <a:t>C</a:t>
            </a:r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irculant approximation can be made for slightly broken symmetries</a:t>
            </a:r>
          </a:p>
          <a:p>
            <a:pPr marL="342900" indent="-342900">
              <a:lnSpc>
                <a:spcPct val="140000"/>
              </a:lnSpc>
              <a:buFont typeface="+mj-lt"/>
              <a:buAutoNum type="arabicPeriod"/>
            </a:pPr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Block-wise Circulant symmetry can also be applied for larger lattices (more than one BPMs per cell) </a:t>
            </a:r>
          </a:p>
          <a:p>
            <a:pPr marL="342900" indent="-342900">
              <a:lnSpc>
                <a:spcPct val="140000"/>
              </a:lnSpc>
              <a:buFont typeface="+mj-lt"/>
              <a:buAutoNum type="arabicPeriod"/>
            </a:pPr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Spatial sensitivity function is defined as tool for the quantification of the effect of model mismatch on the orbit correction  </a:t>
            </a:r>
          </a:p>
          <a:p>
            <a:pPr marL="342900" indent="-342900">
              <a:lnSpc>
                <a:spcPct val="140000"/>
              </a:lnSpc>
              <a:buFont typeface="+mj-lt"/>
              <a:buAutoNum type="arabicPeriod"/>
            </a:pPr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2 to 3 ORM will be required over the ramp orbit correction for SIS18</a:t>
            </a:r>
          </a:p>
          <a:p>
            <a:pPr marL="342900" indent="-342900">
              <a:lnSpc>
                <a:spcPct val="140000"/>
              </a:lnSpc>
              <a:buFont typeface="+mj-lt"/>
              <a:buAutoNum type="arabicPeriod"/>
            </a:pPr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Application of spatial sensitivity function has been demonstrated in COSY synchrotron </a:t>
            </a:r>
            <a:r>
              <a:rPr lang="en-US" sz="1600" dirty="0" err="1" smtClean="0">
                <a:latin typeface="Vrinda" panose="020B0502040204020203" pitchFamily="34" charset="0"/>
                <a:cs typeface="Vrinda" panose="020B0502040204020203" pitchFamily="34" charset="0"/>
              </a:rPr>
              <a:t>Julich</a:t>
            </a:r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 </a:t>
            </a:r>
          </a:p>
        </p:txBody>
      </p:sp>
      <p:sp>
        <p:nvSpPr>
          <p:cNvPr id="2" name="Rectangle 1"/>
          <p:cNvSpPr/>
          <p:nvPr/>
        </p:nvSpPr>
        <p:spPr>
          <a:xfrm>
            <a:off x="323528" y="5445224"/>
            <a:ext cx="84249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en-US" sz="2000" dirty="0" smtClean="0">
                <a:solidFill>
                  <a:srgbClr val="0000FF"/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I would like to acknowledge Dr. Guenther </a:t>
            </a:r>
            <a:r>
              <a:rPr lang="en-US" sz="2000" dirty="0" err="1" smtClean="0">
                <a:solidFill>
                  <a:srgbClr val="0000FF"/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Rehm</a:t>
            </a:r>
            <a:r>
              <a:rPr lang="en-US" sz="2000" dirty="0" smtClean="0">
                <a:solidFill>
                  <a:srgbClr val="0000FF"/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 for nice discussions during my visit to Diamond Light Source</a:t>
            </a:r>
            <a:endParaRPr lang="en-US" sz="2000" dirty="0">
              <a:solidFill>
                <a:srgbClr val="0000FF"/>
              </a:solidFill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2678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16" r="3973" b="21683"/>
          <a:stretch/>
        </p:blipFill>
        <p:spPr bwMode="auto">
          <a:xfrm>
            <a:off x="4167963" y="1189842"/>
            <a:ext cx="2476173" cy="264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>
          <a:xfrm>
            <a:off x="12700" y="6572236"/>
            <a:ext cx="1174924" cy="285764"/>
          </a:xfrm>
        </p:spPr>
        <p:txBody>
          <a:bodyPr/>
          <a:lstStyle/>
          <a:p>
            <a:pPr>
              <a:defRPr/>
            </a:pPr>
            <a:fld id="{5994E46A-6B36-40C9-9ABD-F1C0B214A77A}" type="datetime1">
              <a:rPr lang="en-US" smtClean="0">
                <a:latin typeface="Vrinda" panose="020B0502040204020203" pitchFamily="34" charset="0"/>
                <a:cs typeface="Vrinda" panose="020B0502040204020203" pitchFamily="34" charset="0"/>
              </a:rPr>
              <a:t>11/12/2018</a:t>
            </a:fld>
            <a:endParaRPr lang="de-DE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-36512" y="188640"/>
            <a:ext cx="9144000" cy="64807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/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SIS18 </a:t>
            </a:r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upgrade </a:t>
            </a:r>
            <a:r>
              <a:rPr lang="en-US" sz="2000" b="1" dirty="0" smtClean="0">
                <a:latin typeface="Vrinda" panose="020B0502040204020203" pitchFamily="34" charset="0"/>
                <a:cs typeface="Vrinda" panose="020B0502040204020203" pitchFamily="34" charset="0"/>
              </a:rPr>
              <a:t>(as </a:t>
            </a:r>
            <a:r>
              <a:rPr lang="en-US" sz="2000" b="1" dirty="0" smtClean="0">
                <a:latin typeface="Vrinda" panose="020B0502040204020203" pitchFamily="34" charset="0"/>
                <a:cs typeface="Vrinda" panose="020B0502040204020203" pitchFamily="34" charset="0"/>
              </a:rPr>
              <a:t>booster ring for SIS100)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5977816"/>
              </p:ext>
            </p:extLst>
          </p:nvPr>
        </p:nvGraphicFramePr>
        <p:xfrm>
          <a:off x="179512" y="1010208"/>
          <a:ext cx="3888432" cy="3374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200"/>
                <a:gridCol w="1008112"/>
                <a:gridCol w="1080120"/>
              </a:tblGrid>
              <a:tr h="67492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latin typeface="Vrinda" panose="020B0502040204020203" pitchFamily="34" charset="0"/>
                          <a:cs typeface="Vrinda" panose="020B0502040204020203" pitchFamily="34" charset="0"/>
                        </a:rPr>
                        <a:t>Parameter/Time</a:t>
                      </a:r>
                    </a:p>
                    <a:p>
                      <a:pPr algn="ctr"/>
                      <a:endParaRPr lang="en-US" sz="1600" dirty="0">
                        <a:latin typeface="Vrinda" panose="020B0502040204020203" pitchFamily="34" charset="0"/>
                        <a:cs typeface="Vrinda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Vrinda" panose="020B0502040204020203" pitchFamily="34" charset="0"/>
                          <a:cs typeface="Vrinda" panose="020B0502040204020203" pitchFamily="34" charset="0"/>
                        </a:rPr>
                        <a:t>Today</a:t>
                      </a:r>
                      <a:endParaRPr lang="en-US" sz="1600" b="1" dirty="0">
                        <a:latin typeface="Vrinda" panose="020B0502040204020203" pitchFamily="34" charset="0"/>
                        <a:cs typeface="Vrinda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Vrinda" panose="020B0502040204020203" pitchFamily="34" charset="0"/>
                          <a:cs typeface="Vrinda" panose="020B0502040204020203" pitchFamily="34" charset="0"/>
                        </a:rPr>
                        <a:t>FAIR Booster</a:t>
                      </a:r>
                      <a:endParaRPr lang="en-US" sz="1600" b="1" dirty="0">
                        <a:latin typeface="Vrinda" panose="020B0502040204020203" pitchFamily="34" charset="0"/>
                        <a:cs typeface="Vrinda" panose="020B0502040204020203" pitchFamily="34" charset="0"/>
                      </a:endParaRPr>
                    </a:p>
                  </a:txBody>
                  <a:tcPr/>
                </a:tc>
              </a:tr>
              <a:tr h="674928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latin typeface="Vrinda" panose="020B0502040204020203" pitchFamily="34" charset="0"/>
                          <a:cs typeface="Vrinda" panose="020B0502040204020203" pitchFamily="34" charset="0"/>
                        </a:rPr>
                        <a:t>Reference</a:t>
                      </a:r>
                      <a:r>
                        <a:rPr lang="en-US" sz="1600" b="0" baseline="0" dirty="0" smtClean="0">
                          <a:latin typeface="Vrinda" panose="020B0502040204020203" pitchFamily="34" charset="0"/>
                          <a:cs typeface="Vrinda" panose="020B0502040204020203" pitchFamily="34" charset="0"/>
                        </a:rPr>
                        <a:t> Ion</a:t>
                      </a:r>
                      <a:endParaRPr lang="en-US" sz="1600" b="0" dirty="0">
                        <a:latin typeface="Vrinda" panose="020B0502040204020203" pitchFamily="34" charset="0"/>
                        <a:cs typeface="Vrinda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FF"/>
                          </a:solidFill>
                          <a:latin typeface="Vrinda" panose="020B0502040204020203" pitchFamily="34" charset="0"/>
                          <a:cs typeface="Vrinda" panose="020B0502040204020203" pitchFamily="34" charset="0"/>
                        </a:rPr>
                        <a:t>U</a:t>
                      </a:r>
                      <a:r>
                        <a:rPr lang="en-US" sz="1600" baseline="30000" dirty="0" smtClean="0">
                          <a:solidFill>
                            <a:srgbClr val="0000FF"/>
                          </a:solidFill>
                          <a:latin typeface="Vrinda" panose="020B0502040204020203" pitchFamily="34" charset="0"/>
                          <a:cs typeface="Vrinda" panose="020B0502040204020203" pitchFamily="34" charset="0"/>
                        </a:rPr>
                        <a:t>73+</a:t>
                      </a:r>
                      <a:endParaRPr lang="en-US" sz="1600" baseline="30000" dirty="0">
                        <a:solidFill>
                          <a:srgbClr val="0000FF"/>
                        </a:solidFill>
                        <a:latin typeface="Vrinda" panose="020B0502040204020203" pitchFamily="34" charset="0"/>
                        <a:cs typeface="Vrinda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FF"/>
                          </a:solidFill>
                          <a:latin typeface="Vrinda" panose="020B0502040204020203" pitchFamily="34" charset="0"/>
                          <a:cs typeface="Vrinda" panose="020B0502040204020203" pitchFamily="34" charset="0"/>
                        </a:rPr>
                        <a:t>U</a:t>
                      </a:r>
                      <a:r>
                        <a:rPr lang="en-US" sz="1600" baseline="30000" dirty="0" smtClean="0">
                          <a:solidFill>
                            <a:srgbClr val="0000FF"/>
                          </a:solidFill>
                          <a:latin typeface="Vrinda" panose="020B0502040204020203" pitchFamily="34" charset="0"/>
                          <a:cs typeface="Vrinda" panose="020B0502040204020203" pitchFamily="34" charset="0"/>
                        </a:rPr>
                        <a:t>28+</a:t>
                      </a:r>
                    </a:p>
                    <a:p>
                      <a:pPr algn="ctr"/>
                      <a:endParaRPr lang="en-US" sz="1600" dirty="0">
                        <a:solidFill>
                          <a:srgbClr val="0000FF"/>
                        </a:solidFill>
                        <a:latin typeface="Vrinda" panose="020B0502040204020203" pitchFamily="34" charset="0"/>
                        <a:cs typeface="Vrinda" panose="020B0502040204020203" pitchFamily="34" charset="0"/>
                      </a:endParaRPr>
                    </a:p>
                  </a:txBody>
                  <a:tcPr/>
                </a:tc>
              </a:tr>
              <a:tr h="674928">
                <a:tc>
                  <a:txBody>
                    <a:bodyPr/>
                    <a:lstStyle/>
                    <a:p>
                      <a:pPr algn="l"/>
                      <a:r>
                        <a:rPr lang="en-US" sz="1600" b="0" dirty="0" smtClean="0">
                          <a:latin typeface="Vrinda" panose="020B0502040204020203" pitchFamily="34" charset="0"/>
                          <a:cs typeface="Vrinda" panose="020B0502040204020203" pitchFamily="34" charset="0"/>
                        </a:rPr>
                        <a:t>Maximum Energy</a:t>
                      </a:r>
                    </a:p>
                    <a:p>
                      <a:pPr algn="l"/>
                      <a:r>
                        <a:rPr lang="en-US" sz="1600" b="0" dirty="0" smtClean="0">
                          <a:latin typeface="Vrinda" panose="020B0502040204020203" pitchFamily="34" charset="0"/>
                          <a:cs typeface="Vrinda" panose="020B0502040204020203" pitchFamily="34" charset="0"/>
                        </a:rPr>
                        <a:t>GeV/u</a:t>
                      </a:r>
                      <a:endParaRPr lang="en-US" sz="1600" b="0" dirty="0">
                        <a:latin typeface="Vrinda" panose="020B0502040204020203" pitchFamily="34" charset="0"/>
                        <a:cs typeface="Vrinda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FF"/>
                          </a:solidFill>
                          <a:latin typeface="Vrinda" panose="020B0502040204020203" pitchFamily="34" charset="0"/>
                          <a:cs typeface="Vrinda" panose="020B0502040204020203" pitchFamily="34" charset="0"/>
                        </a:rPr>
                        <a:t>1</a:t>
                      </a:r>
                      <a:endParaRPr lang="en-US" sz="1600" dirty="0">
                        <a:solidFill>
                          <a:srgbClr val="0000FF"/>
                        </a:solidFill>
                        <a:latin typeface="Vrinda" panose="020B0502040204020203" pitchFamily="34" charset="0"/>
                        <a:cs typeface="Vrinda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FF"/>
                          </a:solidFill>
                          <a:latin typeface="Vrinda" panose="020B0502040204020203" pitchFamily="34" charset="0"/>
                          <a:cs typeface="Vrinda" panose="020B0502040204020203" pitchFamily="34" charset="0"/>
                        </a:rPr>
                        <a:t>0.2</a:t>
                      </a:r>
                    </a:p>
                    <a:p>
                      <a:pPr algn="ctr"/>
                      <a:endParaRPr lang="en-US" sz="1600" dirty="0">
                        <a:solidFill>
                          <a:srgbClr val="0000FF"/>
                        </a:solidFill>
                        <a:latin typeface="Vrinda" panose="020B0502040204020203" pitchFamily="34" charset="0"/>
                        <a:cs typeface="Vrinda" panose="020B0502040204020203" pitchFamily="34" charset="0"/>
                      </a:endParaRPr>
                    </a:p>
                  </a:txBody>
                  <a:tcPr/>
                </a:tc>
              </a:tr>
              <a:tr h="674928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latin typeface="Vrinda" panose="020B0502040204020203" pitchFamily="34" charset="0"/>
                          <a:cs typeface="Vrinda" panose="020B0502040204020203" pitchFamily="34" charset="0"/>
                        </a:rPr>
                        <a:t>Maximum Intensity </a:t>
                      </a:r>
                    </a:p>
                    <a:p>
                      <a:pPr algn="ctr"/>
                      <a:r>
                        <a:rPr lang="en-US" sz="1600" b="0" dirty="0" smtClean="0">
                          <a:latin typeface="Vrinda" panose="020B0502040204020203" pitchFamily="34" charset="0"/>
                          <a:cs typeface="Vrinda" panose="020B0502040204020203" pitchFamily="34" charset="0"/>
                        </a:rPr>
                        <a:t>(Ions per pulse)</a:t>
                      </a:r>
                      <a:endParaRPr lang="en-US" sz="1600" b="0" dirty="0">
                        <a:latin typeface="Vrinda" panose="020B0502040204020203" pitchFamily="34" charset="0"/>
                        <a:cs typeface="Vrinda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FF"/>
                          </a:solidFill>
                          <a:latin typeface="Vrinda" panose="020B0502040204020203" pitchFamily="34" charset="0"/>
                          <a:cs typeface="Vrinda" panose="020B0502040204020203" pitchFamily="34" charset="0"/>
                        </a:rPr>
                        <a:t>4</a:t>
                      </a:r>
                      <a:r>
                        <a:rPr lang="en-US" sz="1600" baseline="0" dirty="0" smtClean="0">
                          <a:solidFill>
                            <a:srgbClr val="0000FF"/>
                          </a:solidFill>
                          <a:latin typeface="Vrinda" panose="020B0502040204020203" pitchFamily="34" charset="0"/>
                          <a:cs typeface="Vrinda" panose="020B0502040204020203" pitchFamily="34" charset="0"/>
                        </a:rPr>
                        <a:t>×</a:t>
                      </a:r>
                      <a:r>
                        <a:rPr lang="en-US" sz="1600" dirty="0" smtClean="0">
                          <a:solidFill>
                            <a:srgbClr val="0000FF"/>
                          </a:solidFill>
                          <a:latin typeface="Vrinda" panose="020B0502040204020203" pitchFamily="34" charset="0"/>
                          <a:cs typeface="Vrinda" panose="020B0502040204020203" pitchFamily="34" charset="0"/>
                        </a:rPr>
                        <a:t>10</a:t>
                      </a:r>
                      <a:r>
                        <a:rPr lang="en-US" sz="1600" baseline="30000" dirty="0" smtClean="0">
                          <a:solidFill>
                            <a:srgbClr val="0000FF"/>
                          </a:solidFill>
                          <a:latin typeface="Vrinda" panose="020B0502040204020203" pitchFamily="34" charset="0"/>
                          <a:cs typeface="Vrinda" panose="020B0502040204020203" pitchFamily="34" charset="0"/>
                        </a:rPr>
                        <a:t>9</a:t>
                      </a:r>
                      <a:endParaRPr lang="en-US" sz="1600" baseline="30000" dirty="0">
                        <a:solidFill>
                          <a:srgbClr val="0000FF"/>
                        </a:solidFill>
                        <a:latin typeface="Vrinda" panose="020B0502040204020203" pitchFamily="34" charset="0"/>
                        <a:cs typeface="Vrinda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00FF"/>
                          </a:solidFill>
                          <a:latin typeface="Vrinda" panose="020B0502040204020203" pitchFamily="34" charset="0"/>
                          <a:cs typeface="Vrinda" panose="020B0502040204020203" pitchFamily="34" charset="0"/>
                        </a:rPr>
                        <a:t>4</a:t>
                      </a:r>
                      <a:r>
                        <a:rPr lang="en-US" sz="1600" baseline="0" dirty="0" smtClean="0">
                          <a:solidFill>
                            <a:srgbClr val="0000FF"/>
                          </a:solidFill>
                          <a:latin typeface="Vrinda" panose="020B0502040204020203" pitchFamily="34" charset="0"/>
                          <a:cs typeface="Vrinda" panose="020B0502040204020203" pitchFamily="34" charset="0"/>
                        </a:rPr>
                        <a:t>×</a:t>
                      </a:r>
                      <a:r>
                        <a:rPr lang="en-US" sz="1600" dirty="0" smtClean="0">
                          <a:solidFill>
                            <a:srgbClr val="0000FF"/>
                          </a:solidFill>
                          <a:latin typeface="Vrinda" panose="020B0502040204020203" pitchFamily="34" charset="0"/>
                          <a:cs typeface="Vrinda" panose="020B0502040204020203" pitchFamily="34" charset="0"/>
                        </a:rPr>
                        <a:t>10</a:t>
                      </a:r>
                      <a:r>
                        <a:rPr lang="en-US" sz="1600" baseline="30000" dirty="0" smtClean="0">
                          <a:solidFill>
                            <a:srgbClr val="0000FF"/>
                          </a:solidFill>
                          <a:latin typeface="Vrinda" panose="020B0502040204020203" pitchFamily="34" charset="0"/>
                          <a:cs typeface="Vrinda" panose="020B0502040204020203" pitchFamily="34" charset="0"/>
                        </a:rPr>
                        <a:t>11</a:t>
                      </a:r>
                    </a:p>
                    <a:p>
                      <a:pPr algn="ctr"/>
                      <a:endParaRPr lang="en-US" sz="1600" dirty="0">
                        <a:solidFill>
                          <a:srgbClr val="0000FF"/>
                        </a:solidFill>
                        <a:latin typeface="Vrinda" panose="020B0502040204020203" pitchFamily="34" charset="0"/>
                        <a:cs typeface="Vrinda" panose="020B0502040204020203" pitchFamily="34" charset="0"/>
                      </a:endParaRPr>
                    </a:p>
                  </a:txBody>
                  <a:tcPr/>
                </a:tc>
              </a:tr>
              <a:tr h="674928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latin typeface="Vrinda" panose="020B0502040204020203" pitchFamily="34" charset="0"/>
                          <a:cs typeface="Vrinda" panose="020B0502040204020203" pitchFamily="34" charset="0"/>
                        </a:rPr>
                        <a:t>Repetition Rate (Hz)</a:t>
                      </a:r>
                      <a:endParaRPr lang="en-US" sz="1600" b="0" dirty="0">
                        <a:latin typeface="Vrinda" panose="020B0502040204020203" pitchFamily="34" charset="0"/>
                        <a:cs typeface="Vrinda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FF"/>
                          </a:solidFill>
                          <a:latin typeface="Vrinda" panose="020B0502040204020203" pitchFamily="34" charset="0"/>
                          <a:cs typeface="Vrinda" panose="020B0502040204020203" pitchFamily="34" charset="0"/>
                        </a:rPr>
                        <a:t>0.3 – 1 </a:t>
                      </a:r>
                      <a:endParaRPr lang="en-US" sz="1600" dirty="0">
                        <a:solidFill>
                          <a:srgbClr val="0000FF"/>
                        </a:solidFill>
                        <a:latin typeface="Vrinda" panose="020B0502040204020203" pitchFamily="34" charset="0"/>
                        <a:cs typeface="Vrinda" panose="020B05020402040202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FF"/>
                          </a:solidFill>
                          <a:latin typeface="Vrinda" panose="020B0502040204020203" pitchFamily="34" charset="0"/>
                          <a:cs typeface="Vrinda" panose="020B0502040204020203" pitchFamily="34" charset="0"/>
                        </a:rPr>
                        <a:t>2.7 </a:t>
                      </a:r>
                      <a:endParaRPr lang="en-US" sz="1600" dirty="0">
                        <a:solidFill>
                          <a:srgbClr val="0000FF"/>
                        </a:solidFill>
                        <a:latin typeface="Vrinda" panose="020B0502040204020203" pitchFamily="34" charset="0"/>
                        <a:cs typeface="Vrinda" panose="020B0502040204020203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20454" y="4514344"/>
            <a:ext cx="59423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5000"/>
              </a:lnSpc>
              <a:buFont typeface="Wingdings" panose="05000000000000000000" pitchFamily="2" charset="2"/>
              <a:buChar char="v"/>
            </a:pPr>
            <a:r>
              <a:rPr lang="en-US" sz="1600" dirty="0">
                <a:latin typeface="Vrinda" panose="020B0502040204020203" pitchFamily="34" charset="0"/>
                <a:cs typeface="Vrinda" panose="020B0502040204020203" pitchFamily="34" charset="0"/>
              </a:rPr>
              <a:t>H</a:t>
            </a:r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igher </a:t>
            </a:r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to lower charge </a:t>
            </a:r>
            <a:r>
              <a:rPr lang="en-US" sz="1600" dirty="0">
                <a:latin typeface="Vrinda" panose="020B0502040204020203" pitchFamily="34" charset="0"/>
                <a:cs typeface="Vrinda" panose="020B0502040204020203" pitchFamily="34" charset="0"/>
              </a:rPr>
              <a:t>state </a:t>
            </a:r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to avoid </a:t>
            </a:r>
            <a:r>
              <a:rPr lang="en-US" sz="1600" dirty="0">
                <a:latin typeface="Vrinda" panose="020B0502040204020203" pitchFamily="34" charset="0"/>
                <a:cs typeface="Vrinda" panose="020B0502040204020203" pitchFamily="34" charset="0"/>
              </a:rPr>
              <a:t>space charge </a:t>
            </a:r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effects at </a:t>
            </a:r>
            <a:r>
              <a:rPr lang="en-US" sz="1600" dirty="0">
                <a:latin typeface="Vrinda" panose="020B0502040204020203" pitchFamily="34" charset="0"/>
                <a:cs typeface="Vrinda" panose="020B0502040204020203" pitchFamily="34" charset="0"/>
              </a:rPr>
              <a:t>high </a:t>
            </a:r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intensities</a:t>
            </a:r>
            <a:endParaRPr lang="en-US" sz="1600" dirty="0" smtClean="0">
              <a:latin typeface="Vrinda" panose="020B0502040204020203" pitchFamily="34" charset="0"/>
              <a:cs typeface="Vrinda" panose="020B0502040204020203" pitchFamily="34" charset="0"/>
            </a:endParaRPr>
          </a:p>
          <a:p>
            <a:pPr marL="285750" indent="-285750">
              <a:lnSpc>
                <a:spcPct val="125000"/>
              </a:lnSpc>
              <a:buFont typeface="Wingdings" panose="05000000000000000000" pitchFamily="2" charset="2"/>
              <a:buChar char="v"/>
            </a:pPr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Vacuum improvements to avoid beam losses due to residual gas </a:t>
            </a:r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pressures</a:t>
            </a:r>
            <a:endParaRPr lang="en-US" sz="1600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6300192" y="825782"/>
            <a:ext cx="2874394" cy="3179284"/>
            <a:chOff x="6300192" y="825782"/>
            <a:chExt cx="2874394" cy="3179284"/>
          </a:xfrm>
        </p:grpSpPr>
        <p:pic>
          <p:nvPicPr>
            <p:cNvPr id="10" name="Picture 4" descr="bpm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383838"/>
                </a:clrFrom>
                <a:clrTo>
                  <a:srgbClr val="383838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485" r="11583"/>
            <a:stretch/>
          </p:blipFill>
          <p:spPr bwMode="auto">
            <a:xfrm>
              <a:off x="6516216" y="825782"/>
              <a:ext cx="2658370" cy="3168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Line 5"/>
            <p:cNvSpPr>
              <a:spLocks noChangeShapeType="1"/>
            </p:cNvSpPr>
            <p:nvPr/>
          </p:nvSpPr>
          <p:spPr bwMode="auto">
            <a:xfrm>
              <a:off x="8006400" y="2348881"/>
              <a:ext cx="103337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6"/>
            <p:cNvSpPr>
              <a:spLocks noChangeShapeType="1"/>
            </p:cNvSpPr>
            <p:nvPr/>
          </p:nvSpPr>
          <p:spPr bwMode="auto">
            <a:xfrm>
              <a:off x="8006399" y="2780929"/>
              <a:ext cx="1033373" cy="952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Line 9"/>
            <p:cNvSpPr>
              <a:spLocks noChangeShapeType="1"/>
            </p:cNvSpPr>
            <p:nvPr/>
          </p:nvSpPr>
          <p:spPr bwMode="auto">
            <a:xfrm>
              <a:off x="8006400" y="2790454"/>
              <a:ext cx="0" cy="121461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 Box 10"/>
            <p:cNvSpPr txBox="1">
              <a:spLocks noChangeArrowheads="1"/>
            </p:cNvSpPr>
            <p:nvPr/>
          </p:nvSpPr>
          <p:spPr bwMode="auto">
            <a:xfrm>
              <a:off x="7160797" y="3697288"/>
              <a:ext cx="845603" cy="30777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/>
              <a:r>
                <a:rPr lang="en-US" altLang="en-US" sz="1400" dirty="0" smtClean="0">
                  <a:solidFill>
                    <a:schemeClr val="tx2"/>
                  </a:solidFill>
                  <a:latin typeface="Times" pitchFamily="18" charset="0"/>
                </a:rPr>
                <a:t>180 mm</a:t>
              </a:r>
              <a:endParaRPr lang="en-US" altLang="en-US" sz="1400" dirty="0">
                <a:solidFill>
                  <a:schemeClr val="tx2"/>
                </a:solidFill>
                <a:latin typeface="Times" pitchFamily="18" charset="0"/>
              </a:endParaRPr>
            </a:p>
          </p:txBody>
        </p:sp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 rot="16200000">
              <a:off x="7943152" y="1454058"/>
              <a:ext cx="157324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286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>
                <a:buFont typeface="Wingdings" pitchFamily="2" charset="2"/>
                <a:buNone/>
              </a:pPr>
              <a:r>
                <a:rPr lang="en-US" altLang="en-US" sz="1600" dirty="0">
                  <a:latin typeface="Times" pitchFamily="18" charset="0"/>
                </a:rPr>
                <a:t>Linear </a:t>
              </a:r>
              <a:r>
                <a:rPr lang="en-US" altLang="en-US" sz="1600" dirty="0" err="1">
                  <a:latin typeface="Times" pitchFamily="18" charset="0"/>
                </a:rPr>
                <a:t>Ampl</a:t>
              </a:r>
              <a:r>
                <a:rPr lang="en-US" altLang="en-US" sz="1600" dirty="0">
                  <a:latin typeface="Times" pitchFamily="18" charset="0"/>
                </a:rPr>
                <a:t>.</a:t>
              </a:r>
            </a:p>
          </p:txBody>
        </p:sp>
        <p:sp>
          <p:nvSpPr>
            <p:cNvPr id="19" name="Line 9"/>
            <p:cNvSpPr>
              <a:spLocks noChangeShapeType="1"/>
            </p:cNvSpPr>
            <p:nvPr/>
          </p:nvSpPr>
          <p:spPr bwMode="auto">
            <a:xfrm>
              <a:off x="7142304" y="2711362"/>
              <a:ext cx="0" cy="129370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Text Box 10"/>
            <p:cNvSpPr txBox="1">
              <a:spLocks noChangeArrowheads="1"/>
            </p:cNvSpPr>
            <p:nvPr/>
          </p:nvSpPr>
          <p:spPr bwMode="auto">
            <a:xfrm>
              <a:off x="8077276" y="2420890"/>
              <a:ext cx="741017" cy="30777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/>
              <a:r>
                <a:rPr lang="en-US" altLang="en-US" sz="1400" dirty="0" smtClean="0">
                  <a:latin typeface="Times" pitchFamily="18" charset="0"/>
                </a:rPr>
                <a:t>70 mm</a:t>
              </a:r>
              <a:endParaRPr lang="en-US" altLang="en-US" sz="1400" dirty="0">
                <a:latin typeface="Times" pitchFamily="18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6300192" y="910461"/>
              <a:ext cx="837089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latin typeface="Vrinda" panose="020B0502040204020203" pitchFamily="34" charset="0"/>
                  <a:cs typeface="Vrinda" panose="020B0502040204020203" pitchFamily="34" charset="0"/>
                </a:rPr>
                <a:t>SIS18 </a:t>
              </a:r>
            </a:p>
            <a:p>
              <a:r>
                <a:rPr lang="en-US" b="1" dirty="0" smtClean="0">
                  <a:latin typeface="Vrinda" panose="020B0502040204020203" pitchFamily="34" charset="0"/>
                  <a:cs typeface="Vrinda" panose="020B0502040204020203" pitchFamily="34" charset="0"/>
                </a:rPr>
                <a:t>BPM</a:t>
              </a:r>
              <a:endParaRPr lang="en-US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156176" y="4221088"/>
            <a:ext cx="2883597" cy="2085862"/>
            <a:chOff x="6156176" y="4221088"/>
            <a:chExt cx="2883597" cy="2085862"/>
          </a:xfrm>
        </p:grpSpPr>
        <p:pic>
          <p:nvPicPr>
            <p:cNvPr id="1126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14464" y="4221088"/>
              <a:ext cx="2625309" cy="2085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Rectangle 23"/>
            <p:cNvSpPr/>
            <p:nvPr/>
          </p:nvSpPr>
          <p:spPr>
            <a:xfrm>
              <a:off x="6156176" y="4294837"/>
              <a:ext cx="880369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smtClean="0">
                  <a:latin typeface="Vrinda" panose="020B0502040204020203" pitchFamily="34" charset="0"/>
                  <a:cs typeface="Vrinda" panose="020B0502040204020203" pitchFamily="34" charset="0"/>
                </a:rPr>
                <a:t>SIS100</a:t>
              </a:r>
            </a:p>
            <a:p>
              <a:r>
                <a:rPr lang="en-US" b="1" dirty="0" smtClean="0">
                  <a:latin typeface="Vrinda" panose="020B0502040204020203" pitchFamily="34" charset="0"/>
                  <a:cs typeface="Vrinda" panose="020B0502040204020203" pitchFamily="34" charset="0"/>
                </a:rPr>
                <a:t>BPM</a:t>
              </a:r>
              <a:endParaRPr lang="en-US" dirty="0"/>
            </a:p>
          </p:txBody>
        </p:sp>
        <p:sp>
          <p:nvSpPr>
            <p:cNvPr id="37" name="Text Box 10"/>
            <p:cNvSpPr txBox="1">
              <a:spLocks noChangeArrowheads="1"/>
            </p:cNvSpPr>
            <p:nvPr/>
          </p:nvSpPr>
          <p:spPr bwMode="auto">
            <a:xfrm>
              <a:off x="7297488" y="5929535"/>
              <a:ext cx="1263009" cy="30777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l" eaLnBrk="1" hangingPunct="1"/>
              <a:r>
                <a:rPr lang="en-US" altLang="en-US" sz="1400" dirty="0" smtClean="0">
                  <a:solidFill>
                    <a:schemeClr val="tx2"/>
                  </a:solidFill>
                  <a:latin typeface="Times" pitchFamily="18" charset="0"/>
                </a:rPr>
                <a:t>135 × 65 mm</a:t>
              </a:r>
              <a:endParaRPr lang="en-US" altLang="en-US" sz="1400" dirty="0">
                <a:solidFill>
                  <a:schemeClr val="tx2"/>
                </a:solidFill>
                <a:latin typeface="Times" pitchFamily="18" charset="0"/>
              </a:endParaRPr>
            </a:p>
          </p:txBody>
        </p:sp>
      </p:grpSp>
      <p:sp>
        <p:nvSpPr>
          <p:cNvPr id="38" name="Rectangle 37"/>
          <p:cNvSpPr/>
          <p:nvPr/>
        </p:nvSpPr>
        <p:spPr>
          <a:xfrm>
            <a:off x="193699" y="5805264"/>
            <a:ext cx="6178501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5000"/>
              </a:lnSpc>
              <a:buFont typeface="Wingdings" panose="05000000000000000000" pitchFamily="2" charset="2"/>
              <a:buChar char="v"/>
            </a:pPr>
            <a:r>
              <a:rPr lang="en-US" dirty="0">
                <a:latin typeface="Vrinda" panose="020B0502040204020203" pitchFamily="34" charset="0"/>
                <a:cs typeface="Vrinda" panose="020B0502040204020203" pitchFamily="34" charset="0"/>
              </a:rPr>
              <a:t>More control on beam quality to deliver more intensity to SIS100 (</a:t>
            </a:r>
            <a:r>
              <a:rPr lang="en-US" dirty="0">
                <a:solidFill>
                  <a:srgbClr val="FF0000"/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Closed orbit care</a:t>
            </a:r>
            <a:r>
              <a:rPr lang="en-US" dirty="0">
                <a:latin typeface="Vrinda" panose="020B0502040204020203" pitchFamily="34" charset="0"/>
                <a:cs typeface="Vrinda" panose="020B0502040204020203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140871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8640"/>
            <a:ext cx="8229600" cy="576064"/>
          </a:xfrm>
        </p:spPr>
        <p:txBody>
          <a:bodyPr/>
          <a:lstStyle/>
          <a:p>
            <a:r>
              <a:rPr lang="en-US" b="1" dirty="0" smtClean="0"/>
              <a:t>Closed orbit perturbation (distortion)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9F790D2B-6F9F-4FD5-8766-BD36D43378DB}" type="datetime1">
              <a:rPr lang="en-US" smtClean="0">
                <a:latin typeface="Vrinda" panose="020B0502040204020203" pitchFamily="34" charset="0"/>
                <a:cs typeface="Vrinda" panose="020B0502040204020203" pitchFamily="34" charset="0"/>
              </a:rPr>
              <a:t>11/12/2018</a:t>
            </a:fld>
            <a:endParaRPr lang="de-DE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Box 41"/>
              <p:cNvSpPr txBox="1"/>
              <p:nvPr/>
            </p:nvSpPr>
            <p:spPr>
              <a:xfrm>
                <a:off x="4427984" y="2702321"/>
                <a:ext cx="4025461" cy="10772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600" i="1" dirty="0" smtClean="0">
                    <a:latin typeface="Times New Roman" panose="02020603050405020304" pitchFamily="18" charset="0"/>
                    <a:cs typeface="Vrinda" panose="020B0502040204020203" pitchFamily="34" charset="0"/>
                  </a:rPr>
                  <a:t>θ</a:t>
                </a:r>
                <a:r>
                  <a:rPr lang="en-US" sz="1600" dirty="0" smtClean="0">
                    <a:latin typeface="Vrinda" panose="020B0502040204020203" pitchFamily="34" charset="0"/>
                    <a:cs typeface="Vrinda" panose="020B0502040204020203" pitchFamily="34" charset="0"/>
                  </a:rPr>
                  <a:t>   is the kick provided by field error</a:t>
                </a:r>
              </a:p>
              <a:p>
                <a:r>
                  <a:rPr lang="el-GR" sz="1600" i="1" dirty="0" smtClean="0">
                    <a:latin typeface="Times New Roman" panose="02020603050405020304" pitchFamily="18" charset="0"/>
                    <a:cs typeface="Vrinda" panose="020B0502040204020203" pitchFamily="34" charset="0"/>
                  </a:rPr>
                  <a:t>β</a:t>
                </a:r>
                <a:r>
                  <a:rPr lang="en-US" sz="1600" i="1" dirty="0" smtClean="0">
                    <a:latin typeface="Vrinda" panose="020B0502040204020203" pitchFamily="34" charset="0"/>
                    <a:cs typeface="Vrinda" panose="020B0502040204020203" pitchFamily="34" charset="0"/>
                  </a:rPr>
                  <a:t>(s) </a:t>
                </a:r>
                <a:r>
                  <a:rPr lang="en-US" sz="1600" dirty="0" smtClean="0">
                    <a:latin typeface="Vrinda" panose="020B0502040204020203" pitchFamily="34" charset="0"/>
                    <a:cs typeface="Vrinda" panose="020B0502040204020203" pitchFamily="34" charset="0"/>
                  </a:rPr>
                  <a:t>is the beta function at kick location</a:t>
                </a:r>
              </a:p>
              <a:p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  <a:ea typeface="Cambria Math"/>
                      </a:rPr>
                      <m:t>𝜇</m:t>
                    </m:r>
                    <m:r>
                      <a:rPr lang="de-DE" sz="1600" b="0" i="1" smtClean="0">
                        <a:latin typeface="Cambria Math"/>
                        <a:ea typeface="Cambria Math"/>
                      </a:rPr>
                      <m:t>(</m:t>
                    </m:r>
                    <m:r>
                      <a:rPr lang="de-DE" sz="1600" b="0" i="1" smtClean="0">
                        <a:latin typeface="Cambria Math"/>
                        <a:ea typeface="Cambria Math"/>
                      </a:rPr>
                      <m:t>𝑠</m:t>
                    </m:r>
                    <m:r>
                      <a:rPr lang="de-DE" sz="1600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US" sz="1600" dirty="0" smtClean="0">
                    <a:latin typeface="Vrinda" panose="020B0502040204020203" pitchFamily="34" charset="0"/>
                    <a:cs typeface="Vrinda" panose="020B0502040204020203" pitchFamily="34" charset="0"/>
                  </a:rPr>
                  <a:t>   is the phase advance</a:t>
                </a:r>
              </a:p>
              <a:p>
                <a:r>
                  <a:rPr lang="en-US" sz="1600" i="1" dirty="0" smtClean="0">
                    <a:latin typeface="Vrinda" panose="020B0502040204020203" pitchFamily="34" charset="0"/>
                    <a:cs typeface="Vrinda" panose="020B0502040204020203" pitchFamily="34" charset="0"/>
                  </a:rPr>
                  <a:t>Q</a:t>
                </a:r>
                <a:r>
                  <a:rPr lang="en-US" sz="1600" dirty="0" smtClean="0">
                    <a:latin typeface="Vrinda" panose="020B0502040204020203" pitchFamily="34" charset="0"/>
                    <a:cs typeface="Vrinda" panose="020B0502040204020203" pitchFamily="34" charset="0"/>
                  </a:rPr>
                  <a:t>   is the tune of the machine</a:t>
                </a:r>
                <a:endParaRPr lang="en-US" sz="1600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42" name="TextBox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7984" y="2702321"/>
                <a:ext cx="4025461" cy="1077218"/>
              </a:xfrm>
              <a:prstGeom prst="rect">
                <a:avLst/>
              </a:prstGeom>
              <a:blipFill rotWithShape="1">
                <a:blip r:embed="rId3"/>
                <a:stretch>
                  <a:fillRect l="-756" t="-2825" b="-62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0" y="1130400"/>
            <a:ext cx="4165217" cy="391521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0" y="1130400"/>
            <a:ext cx="4165217" cy="391521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/>
              <p:cNvSpPr txBox="1"/>
              <p:nvPr/>
            </p:nvSpPr>
            <p:spPr>
              <a:xfrm>
                <a:off x="4270753" y="1700808"/>
                <a:ext cx="4321889" cy="6897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/>
                        </a:rPr>
                        <m:t>𝑦</m:t>
                      </m:r>
                      <m:d>
                        <m:d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US" sz="1600" b="0" i="1" smtClean="0">
                          <a:latin typeface="Cambria Math"/>
                        </a:rPr>
                        <m:t>=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𝜃</m:t>
                      </m:r>
                      <m:f>
                        <m:fPr>
                          <m:ctrlPr>
                            <a:rPr lang="en-US" sz="16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sz="1600" i="1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1600" i="1">
                                  <a:latin typeface="Cambria Math"/>
                                  <a:ea typeface="Cambria Math"/>
                                </a:rPr>
                                <m:t>𝛽</m:t>
                              </m:r>
                              <m:r>
                                <a:rPr lang="en-US" sz="1600" i="1">
                                  <a:latin typeface="Cambria Math"/>
                                  <a:ea typeface="Cambria Math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160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de-DE" sz="1600" b="0" i="1" smtClean="0">
                                      <a:latin typeface="Cambria Math"/>
                                      <a:ea typeface="Cambria Math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de-DE" sz="1600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1600" i="1">
                                  <a:latin typeface="Cambria Math"/>
                                  <a:ea typeface="Cambria Math"/>
                                </a:rPr>
                                <m:t>)</m:t>
                              </m:r>
                              <m:r>
                                <a:rPr lang="en-US" sz="1600" i="1">
                                  <a:latin typeface="Cambria Math"/>
                                  <a:ea typeface="Cambria Math"/>
                                </a:rPr>
                                <m:t>𝛽</m:t>
                              </m:r>
                              <m:r>
                                <a:rPr lang="en-US" sz="1600" i="1">
                                  <a:latin typeface="Cambria Math"/>
                                  <a:ea typeface="Cambria Math"/>
                                </a:rPr>
                                <m:t>(</m:t>
                              </m:r>
                              <m:r>
                                <a:rPr lang="en-US" sz="1600" i="1">
                                  <a:latin typeface="Cambria Math"/>
                                  <a:ea typeface="Cambria Math"/>
                                </a:rPr>
                                <m:t>𝑠</m:t>
                              </m:r>
                              <m:r>
                                <a:rPr lang="en-US" sz="1600" i="1">
                                  <a:latin typeface="Cambria Math"/>
                                  <a:ea typeface="Cambria Math"/>
                                </a:rPr>
                                <m:t>)</m:t>
                              </m:r>
                            </m:e>
                          </m:rad>
                        </m:num>
                        <m:den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/>
                              <a:ea typeface="Cambria Math"/>
                            </a:rPr>
                            <m:t>sin</m:t>
                          </m:r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⁡(</m:t>
                          </m:r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DE" sz="1600" b="0" i="1" smtClean="0">
                                  <a:latin typeface="Cambria Math"/>
                                  <a:ea typeface="Cambria Math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de-DE" sz="1600" b="0" i="1" smtClean="0">
                                  <a:latin typeface="Cambria Math"/>
                                  <a:ea typeface="Cambria Math"/>
                                </a:rPr>
                                <m:t>𝑦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/>
                              <a:ea typeface="Cambria Math"/>
                            </a:rPr>
                            <m:t>)</m:t>
                          </m:r>
                        </m:den>
                      </m:f>
                      <m:r>
                        <a:rPr lang="en-US" sz="1600" i="1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>
                          <a:latin typeface="Cambria Math"/>
                        </a:rPr>
                        <m:t>cos</m:t>
                      </m:r>
                      <m:r>
                        <a:rPr lang="en-US" sz="1600" i="1">
                          <a:latin typeface="Cambria Math"/>
                        </a:rPr>
                        <m:t>⁡(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16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  <a:ea typeface="Cambria Math"/>
                            </a:rPr>
                            <m:t>𝜇</m:t>
                          </m:r>
                          <m:d>
                            <m:dPr>
                              <m:ctrlPr>
                                <a:rPr lang="en-US" sz="1600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latin typeface="Cambria Math"/>
                                  <a:ea typeface="Cambria Math"/>
                                </a:rPr>
                                <m:t>𝑠</m:t>
                              </m:r>
                            </m:e>
                          </m:d>
                          <m:r>
                            <a:rPr lang="de-DE" sz="1600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DE" sz="16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DE" sz="1600" b="0" i="1" smtClean="0">
                                  <a:latin typeface="Cambria Math"/>
                                  <a:ea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de-DE" sz="1600" b="0" i="1" smtClean="0">
                                  <a:latin typeface="Cambria Math"/>
                                  <a:ea typeface="Cambria Math"/>
                                </a:rPr>
                                <m:t>𝑠</m:t>
                              </m:r>
                              <m:r>
                                <a:rPr lang="de-DE" sz="1600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sz="1600" i="1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en-US" sz="1600" i="1" smtClean="0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en-US" sz="1600" b="0" i="1" smtClean="0">
                          <a:latin typeface="Cambria Math"/>
                          <a:ea typeface="Cambria Math"/>
                        </a:rPr>
                        <m:t>𝑄</m:t>
                      </m:r>
                      <m:r>
                        <a:rPr lang="en-US" sz="1600" b="0" i="1" baseline="-25000" smtClean="0">
                          <a:latin typeface="Cambria Math"/>
                          <a:ea typeface="Cambria Math"/>
                        </a:rPr>
                        <m:t>𝑦</m:t>
                      </m:r>
                      <m:r>
                        <a:rPr lang="en-US" sz="1600" i="1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US" sz="1600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0753" y="1700808"/>
                <a:ext cx="4321889" cy="689741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/>
              <p:cNvSpPr txBox="1"/>
              <p:nvPr/>
            </p:nvSpPr>
            <p:spPr>
              <a:xfrm>
                <a:off x="4390214" y="3843923"/>
                <a:ext cx="4853316" cy="7846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/>
                            </a:rPr>
                            <m:t>𝑠</m:t>
                          </m:r>
                        </m:e>
                      </m:d>
                      <m:r>
                        <a:rPr lang="en-US" sz="1600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1600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de-DE" sz="1600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de-DE" sz="1600" b="0" i="1" smtClean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de-DE" sz="1600" b="0" i="1" smtClean="0">
                              <a:latin typeface="Cambria Math"/>
                            </a:rPr>
                            <m:t>𝑁</m:t>
                          </m:r>
                        </m:sup>
                        <m:e>
                          <m:sSub>
                            <m:sSubPr>
                              <m:ctrlPr>
                                <a:rPr lang="en-US" sz="16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/>
                                  <a:ea typeface="Cambria Math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de-DE" sz="1600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f>
                            <m:fPr>
                              <m:ctrlPr>
                                <a:rPr lang="en-US" sz="1600" i="1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ad>
                                <m:radPr>
                                  <m:degHide m:val="on"/>
                                  <m:ctrlPr>
                                    <a:rPr lang="en-US" sz="1600" i="1"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1600" i="1">
                                      <a:latin typeface="Cambria Math"/>
                                      <a:ea typeface="Cambria Math"/>
                                    </a:rPr>
                                    <m:t>𝛽</m:t>
                                  </m:r>
                                  <m:r>
                                    <a:rPr lang="en-US" sz="1600" i="1">
                                      <a:latin typeface="Cambria Math"/>
                                      <a:ea typeface="Cambria Math"/>
                                    </a:rPr>
                                    <m:t>(</m:t>
                                  </m:r>
                                  <m:sSub>
                                    <m:sSubPr>
                                      <m:ctrlPr>
                                        <a:rPr lang="en-US" sz="1600" i="1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DE" sz="1600" i="1">
                                          <a:latin typeface="Cambria Math"/>
                                          <a:ea typeface="Cambria Math"/>
                                        </a:rPr>
                                        <m:t>𝑠</m:t>
                                      </m:r>
                                    </m:e>
                                    <m:sub>
                                      <m:r>
                                        <a:rPr lang="de-DE" sz="1600" b="0" i="1" smtClean="0">
                                          <a:latin typeface="Cambria Math"/>
                                          <a:ea typeface="Cambria Math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US" sz="1600" i="1">
                                      <a:latin typeface="Cambria Math"/>
                                      <a:ea typeface="Cambria Math"/>
                                    </a:rPr>
                                    <m:t>)</m:t>
                                  </m:r>
                                  <m:r>
                                    <a:rPr lang="en-US" sz="1600" i="1">
                                      <a:latin typeface="Cambria Math"/>
                                      <a:ea typeface="Cambria Math"/>
                                    </a:rPr>
                                    <m:t>𝛽</m:t>
                                  </m:r>
                                  <m:r>
                                    <a:rPr lang="en-US" sz="1600" i="1">
                                      <a:latin typeface="Cambria Math"/>
                                      <a:ea typeface="Cambria Math"/>
                                    </a:rPr>
                                    <m:t>(</m:t>
                                  </m:r>
                                  <m:r>
                                    <a:rPr lang="en-US" sz="1600" i="1">
                                      <a:latin typeface="Cambria Math"/>
                                      <a:ea typeface="Cambria Math"/>
                                    </a:rPr>
                                    <m:t>𝑠</m:t>
                                  </m:r>
                                  <m:r>
                                    <a:rPr lang="en-US" sz="1600" i="1">
                                      <a:latin typeface="Cambria Math"/>
                                      <a:ea typeface="Cambria Math"/>
                                    </a:rPr>
                                    <m:t>)</m:t>
                                  </m:r>
                                </m:e>
                              </m:rad>
                            </m:num>
                            <m:den>
                              <m:r>
                                <a:rPr lang="en-US" sz="1600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/>
                                  <a:ea typeface="Cambria Math"/>
                                </a:rPr>
                                <m:t>sin</m:t>
                              </m:r>
                              <m:r>
                                <a:rPr lang="en-US" sz="1600" i="1">
                                  <a:latin typeface="Cambria Math"/>
                                  <a:ea typeface="Cambria Math"/>
                                </a:rPr>
                                <m:t>⁡(</m:t>
                              </m:r>
                              <m:r>
                                <a:rPr lang="en-US" sz="1600" i="1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lang="en-US" sz="160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/>
                                      <a:ea typeface="Cambria Math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/>
                                      <a:ea typeface="Cambria Math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sz="1600" i="1">
                                  <a:latin typeface="Cambria Math"/>
                                  <a:ea typeface="Cambria Math"/>
                                </a:rPr>
                                <m:t>)</m:t>
                              </m:r>
                            </m:den>
                          </m:f>
                        </m:e>
                      </m:nary>
                      <m:r>
                        <a:rPr lang="en-US" sz="1600" i="1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>
                          <a:latin typeface="Cambria Math"/>
                        </a:rPr>
                        <m:t>cos</m:t>
                      </m:r>
                      <m:r>
                        <a:rPr lang="en-US" sz="1600" i="1">
                          <a:latin typeface="Cambria Math"/>
                        </a:rPr>
                        <m:t>⁡(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16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/>
                              <a:ea typeface="Cambria Math"/>
                            </a:rPr>
                            <m:t>𝜇</m:t>
                          </m:r>
                          <m:d>
                            <m:dPr>
                              <m:ctrlPr>
                                <a:rPr lang="en-US" sz="1600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latin typeface="Cambria Math"/>
                                  <a:ea typeface="Cambria Math"/>
                                </a:rPr>
                                <m:t>𝑠</m:t>
                              </m:r>
                            </m:e>
                          </m:d>
                          <m:r>
                            <a:rPr lang="de-DE" sz="1600" i="1">
                              <a:latin typeface="Cambria Math"/>
                              <a:ea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DE" sz="1600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DE" sz="1600" i="1">
                                  <a:latin typeface="Cambria Math"/>
                                  <a:ea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de-DE" sz="1600" i="1">
                                  <a:latin typeface="Cambria Math"/>
                                  <a:ea typeface="Cambria Math"/>
                                </a:rPr>
                                <m:t>𝑠</m:t>
                              </m:r>
                              <m:r>
                                <a:rPr lang="de-DE" sz="1600" b="0" i="1" smtClean="0">
                                  <a:latin typeface="Cambria Math"/>
                                  <a:ea typeface="Cambria Math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US" sz="1600" i="1"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en-US" sz="1600" i="1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en-US" sz="1600" i="1">
                          <a:latin typeface="Cambria Math"/>
                          <a:ea typeface="Cambria Math"/>
                        </a:rPr>
                        <m:t>𝑄𝑦</m:t>
                      </m:r>
                      <m:r>
                        <a:rPr lang="en-US" sz="1600" i="1">
                          <a:latin typeface="Cambria Math"/>
                        </a:rPr>
                        <m:t>)</m:t>
                      </m:r>
                      <m:r>
                        <m:rPr>
                          <m:nor/>
                        </m:rPr>
                        <a:rPr lang="en-US" sz="1600" dirty="0">
                          <a:latin typeface="Vrinda" panose="020B0502040204020203" pitchFamily="34" charset="0"/>
                          <a:cs typeface="Vrinda" panose="020B0502040204020203" pitchFamily="34" charset="0"/>
                        </a:rPr>
                        <m:t> </m:t>
                      </m:r>
                    </m:oMath>
                  </m:oMathPara>
                </a14:m>
                <a:endParaRPr lang="en-US" sz="1600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0214" y="3843923"/>
                <a:ext cx="4853316" cy="784638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30399"/>
            <a:ext cx="3909659" cy="391521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5322520" y="5289011"/>
                <a:ext cx="2897524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1" i="1" dirty="0" smtClean="0">
                              <a:latin typeface="Cambria Math"/>
                            </a:rPr>
                            <m:t>[</m:t>
                          </m:r>
                          <m:r>
                            <a:rPr lang="en-US" sz="2000" b="1" i="0" dirty="0" smtClean="0">
                              <a:latin typeface="Cambria Math"/>
                            </a:rPr>
                            <m:t>𝐘</m:t>
                          </m:r>
                          <m:r>
                            <a:rPr lang="en-US" sz="2000" b="1" i="1" dirty="0" smtClean="0">
                              <a:latin typeface="Cambria Math"/>
                            </a:rPr>
                            <m:t>]</m:t>
                          </m:r>
                        </m:e>
                        <m:sub>
                          <m:r>
                            <a:rPr lang="en-US" sz="2000" b="1" i="1" dirty="0" smtClean="0">
                              <a:latin typeface="Cambria Math"/>
                            </a:rPr>
                            <m:t>𝒎</m:t>
                          </m:r>
                          <m:r>
                            <a:rPr lang="en-US" sz="2000" b="1" i="1" dirty="0" smtClean="0">
                              <a:latin typeface="Cambria Math"/>
                              <a:ea typeface="Cambria Math"/>
                            </a:rPr>
                            <m:t>×</m:t>
                          </m:r>
                          <m:r>
                            <a:rPr lang="en-US" sz="2000" b="1" i="1" dirty="0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</m:sub>
                      </m:sSub>
                      <m:r>
                        <a:rPr lang="en-US" sz="2000" b="1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0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/>
                            </a:rPr>
                            <m:t>[</m:t>
                          </m:r>
                          <m:r>
                            <a:rPr lang="en-US" sz="2000" b="1" i="0" smtClean="0">
                              <a:latin typeface="Cambria Math"/>
                            </a:rPr>
                            <m:t>𝐑</m:t>
                          </m:r>
                          <m:r>
                            <a:rPr lang="en-US" sz="2000" b="1" i="1" smtClean="0">
                              <a:latin typeface="Cambria Math"/>
                            </a:rPr>
                            <m:t>]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/>
                            </a:rPr>
                            <m:t>𝒎</m:t>
                          </m:r>
                          <m:r>
                            <a:rPr lang="en-US" sz="2000" b="1" i="1" smtClean="0">
                              <a:latin typeface="Cambria Math"/>
                              <a:ea typeface="Cambria Math"/>
                            </a:rPr>
                            <m:t>×</m:t>
                          </m:r>
                          <m:r>
                            <a:rPr lang="en-US" sz="2000" b="1" i="1" smtClean="0">
                              <a:latin typeface="Cambria Math"/>
                              <a:ea typeface="Cambria Math"/>
                            </a:rPr>
                            <m:t>𝒏</m:t>
                          </m:r>
                        </m:sub>
                      </m:sSub>
                      <m:sSub>
                        <m:sSubPr>
                          <m:ctrlPr>
                            <a:rPr lang="az-Cyrl-AZ" sz="20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/>
                            </a:rPr>
                            <m:t>[</m:t>
                          </m:r>
                          <m:r>
                            <a:rPr lang="az-Cyrl-AZ" sz="2000" b="1" i="1">
                              <a:latin typeface="Cambria Math"/>
                            </a:rPr>
                            <m:t>Ѳ</m:t>
                          </m:r>
                          <m:r>
                            <a:rPr lang="en-US" sz="2000" b="1" i="1" smtClean="0">
                              <a:latin typeface="Cambria Math"/>
                            </a:rPr>
                            <m:t>]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/>
                            </a:rPr>
                            <m:t>𝒏</m:t>
                          </m:r>
                          <m:r>
                            <a:rPr lang="en-US" sz="2000" b="1" i="1" smtClean="0">
                              <a:latin typeface="Cambria Math"/>
                              <a:ea typeface="Cambria Math"/>
                            </a:rPr>
                            <m:t>×</m:t>
                          </m:r>
                          <m:r>
                            <a:rPr lang="en-US" sz="2000" b="1" i="1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</m:sub>
                      </m:sSub>
                      <m:r>
                        <m:rPr>
                          <m:nor/>
                        </m:rPr>
                        <a:rPr lang="en-US" sz="2000" b="1" dirty="0">
                          <a:latin typeface="Vrinda" panose="020B0502040204020203" pitchFamily="34" charset="0"/>
                          <a:cs typeface="Vrinda" panose="020B0502040204020203" pitchFamily="34" charset="0"/>
                        </a:rPr>
                        <m:t> </m:t>
                      </m:r>
                    </m:oMath>
                  </m:oMathPara>
                </a14:m>
                <a:endParaRPr lang="en-US" sz="2000" b="1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2520" y="5289011"/>
                <a:ext cx="2897524" cy="400110"/>
              </a:xfrm>
              <a:prstGeom prst="rect">
                <a:avLst/>
              </a:prstGeom>
              <a:blipFill rotWithShape="1">
                <a:blip r:embed="rId9"/>
                <a:stretch>
                  <a:fillRect b="-1230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/>
          <p:cNvSpPr txBox="1"/>
          <p:nvPr/>
        </p:nvSpPr>
        <p:spPr>
          <a:xfrm>
            <a:off x="526161" y="5565203"/>
            <a:ext cx="3974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R</a:t>
            </a: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 is called the orbit response matrix</a:t>
            </a:r>
            <a:endParaRPr lang="en-US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47664" y="2730425"/>
            <a:ext cx="15087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‘m’ BPMs</a:t>
            </a:r>
          </a:p>
          <a:p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‘n’ correctors</a:t>
            </a:r>
            <a:endParaRPr lang="en-US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390214" y="1043444"/>
            <a:ext cx="3998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Vrinda" panose="020B0502040204020203" pitchFamily="34" charset="0"/>
                <a:cs typeface="Vrinda" panose="020B0502040204020203" pitchFamily="34" charset="0"/>
              </a:rPr>
              <a:t>P</a:t>
            </a: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erturbed </a:t>
            </a: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orbit </a:t>
            </a: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due to </a:t>
            </a:r>
            <a:r>
              <a:rPr lang="en-US" dirty="0">
                <a:latin typeface="Vrinda" panose="020B0502040204020203" pitchFamily="34" charset="0"/>
                <a:cs typeface="Vrinda" panose="020B0502040204020203" pitchFamily="34" charset="0"/>
              </a:rPr>
              <a:t>s</a:t>
            </a:r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ingle </a:t>
            </a:r>
            <a:r>
              <a:rPr lang="en-US" dirty="0">
                <a:latin typeface="Vrinda" panose="020B0502040204020203" pitchFamily="34" charset="0"/>
                <a:cs typeface="Vrinda" panose="020B0502040204020203" pitchFamily="34" charset="0"/>
              </a:rPr>
              <a:t>error  </a:t>
            </a:r>
            <a:endParaRPr lang="en-US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9328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6" grpId="0"/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C896BEF1-74C1-422C-9005-255FD4A3EB85}" type="datetime1">
              <a:rPr lang="en-US" smtClean="0"/>
              <a:t>11/12/2018</a:t>
            </a:fld>
            <a:endParaRPr lang="de-DE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-36512" y="189036"/>
            <a:ext cx="9144000" cy="64767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/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Closed orbit perturbations in SIS18</a:t>
            </a:r>
          </a:p>
        </p:txBody>
      </p:sp>
      <p:sp>
        <p:nvSpPr>
          <p:cNvPr id="3" name="AutoShape 2" descr="https://www.sharelatex.com/project/5991c08bf5a5d927213e62fe/file/59ae5125078b8a4544b571bf?format=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-36512" y="924109"/>
            <a:ext cx="3372416" cy="2733780"/>
            <a:chOff x="-36512" y="924109"/>
            <a:chExt cx="3372416" cy="2733780"/>
          </a:xfrm>
        </p:grpSpPr>
        <p:grpSp>
          <p:nvGrpSpPr>
            <p:cNvPr id="5" name="Group 4"/>
            <p:cNvGrpSpPr/>
            <p:nvPr/>
          </p:nvGrpSpPr>
          <p:grpSpPr>
            <a:xfrm>
              <a:off x="-36512" y="1073615"/>
              <a:ext cx="3372416" cy="2584274"/>
              <a:chOff x="1475656" y="1276774"/>
              <a:chExt cx="4746303" cy="3464214"/>
            </a:xfrm>
          </p:grpSpPr>
          <p:pic>
            <p:nvPicPr>
              <p:cNvPr id="16" name="Picture 2" descr="D:\Dr. H. Klingbeil\inj_hour_hor.png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3637"/>
              <a:stretch/>
            </p:blipFill>
            <p:spPr bwMode="auto">
              <a:xfrm>
                <a:off x="1475656" y="1276774"/>
                <a:ext cx="4584408" cy="32627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7" name="Rectangle 16"/>
              <p:cNvSpPr/>
              <p:nvPr/>
            </p:nvSpPr>
            <p:spPr bwMode="auto">
              <a:xfrm>
                <a:off x="1475657" y="4239296"/>
                <a:ext cx="4746302" cy="501692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34" charset="-128"/>
                  </a:rPr>
                  <a:t>         0             2            </a:t>
                </a:r>
                <a:r>
                  <a:rPr kumimoji="0" lang="en-US" sz="1000" b="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34" charset="-128"/>
                  </a:rPr>
                  <a:t> </a:t>
                </a:r>
                <a:r>
                  <a:rPr kumimoji="0" lang="en-US" sz="1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34" charset="-128"/>
                  </a:rPr>
                  <a:t>4             6             8            10</a:t>
                </a:r>
              </a:p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200" dirty="0" smtClean="0"/>
                  <a:t>Time (ms)</a:t>
                </a:r>
                <a:r>
                  <a:rPr kumimoji="0" lang="en-US" sz="1200" b="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34" charset="-128"/>
                  </a:rPr>
                  <a:t> </a:t>
                </a:r>
                <a:endPara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34" charset="-128"/>
                </a:endParaRPr>
              </a:p>
            </p:txBody>
          </p:sp>
        </p:grpSp>
        <p:sp>
          <p:nvSpPr>
            <p:cNvPr id="19" name="TextBox 3"/>
            <p:cNvSpPr txBox="1">
              <a:spLocks noChangeArrowheads="1"/>
            </p:cNvSpPr>
            <p:nvPr/>
          </p:nvSpPr>
          <p:spPr bwMode="auto">
            <a:xfrm>
              <a:off x="342772" y="924109"/>
              <a:ext cx="2637177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US" altLang="en-US" sz="1800" dirty="0">
                  <a:latin typeface="Vrinda" panose="020B0502040204020203" pitchFamily="34" charset="0"/>
                  <a:cs typeface="Vrinda" panose="020B0502040204020203" pitchFamily="34" charset="0"/>
                </a:rPr>
                <a:t>     At injection         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-13226" y="3851756"/>
            <a:ext cx="3361090" cy="2529572"/>
            <a:chOff x="179512" y="3851756"/>
            <a:chExt cx="3361090" cy="2529572"/>
          </a:xfrm>
        </p:grpSpPr>
        <p:grpSp>
          <p:nvGrpSpPr>
            <p:cNvPr id="4" name="Group 3"/>
            <p:cNvGrpSpPr/>
            <p:nvPr/>
          </p:nvGrpSpPr>
          <p:grpSpPr>
            <a:xfrm>
              <a:off x="179512" y="4021535"/>
              <a:ext cx="3361090" cy="2359793"/>
              <a:chOff x="3635623" y="1017588"/>
              <a:chExt cx="4801646" cy="3237996"/>
            </a:xfrm>
          </p:grpSpPr>
          <p:pic>
            <p:nvPicPr>
              <p:cNvPr id="13" name="Picture 2" descr="C:\Users\smirza\AppData\Local\Microsoft\Windows\Temporary Internet Files\Content.Outlook\FN0PIJKK\INj_ripple_spectra8_zoom.pn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35623" y="1017588"/>
                <a:ext cx="4801646" cy="30269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" name="Rectangle 13"/>
              <p:cNvSpPr/>
              <p:nvPr/>
            </p:nvSpPr>
            <p:spPr bwMode="auto">
              <a:xfrm>
                <a:off x="3635624" y="3753892"/>
                <a:ext cx="4801645" cy="501692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34" charset="-128"/>
                  </a:rPr>
                  <a:t>         0       0.5      </a:t>
                </a:r>
                <a:r>
                  <a:rPr lang="en-US" sz="1000" dirty="0" smtClean="0"/>
                  <a:t>1</a:t>
                </a:r>
                <a:r>
                  <a:rPr kumimoji="0" lang="en-US" sz="1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34" charset="-128"/>
                  </a:rPr>
                  <a:t>       1.5      </a:t>
                </a:r>
                <a:r>
                  <a:rPr kumimoji="0" lang="en-US" sz="1000" b="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34" charset="-128"/>
                  </a:rPr>
                  <a:t> </a:t>
                </a:r>
                <a:r>
                  <a:rPr kumimoji="0" lang="en-US" sz="1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34" charset="-128"/>
                  </a:rPr>
                  <a:t>2      </a:t>
                </a:r>
                <a:r>
                  <a:rPr lang="en-US" sz="1000" dirty="0" smtClean="0"/>
                  <a:t>2.5</a:t>
                </a:r>
                <a:r>
                  <a:rPr kumimoji="0" lang="en-US" sz="1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34" charset="-128"/>
                  </a:rPr>
                  <a:t>      </a:t>
                </a:r>
                <a:r>
                  <a:rPr kumimoji="0" lang="en-US" sz="1000" b="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34" charset="-128"/>
                  </a:rPr>
                  <a:t> </a:t>
                </a:r>
                <a:r>
                  <a:rPr kumimoji="0" lang="en-US" sz="1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34" charset="-128"/>
                  </a:rPr>
                  <a:t>3       3.5</a:t>
                </a:r>
              </a:p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200" dirty="0" smtClean="0"/>
                  <a:t>Frequency (kHz)</a:t>
                </a:r>
                <a:r>
                  <a:rPr kumimoji="0" lang="en-US" sz="1200" b="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34" charset="-128"/>
                  </a:rPr>
                  <a:t> </a:t>
                </a:r>
                <a:endPara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34" charset="-128"/>
                </a:endParaRPr>
              </a:p>
            </p:txBody>
          </p:sp>
        </p:grpSp>
        <p:sp>
          <p:nvSpPr>
            <p:cNvPr id="60" name="TextBox 2"/>
            <p:cNvSpPr txBox="1">
              <a:spLocks noChangeArrowheads="1"/>
            </p:cNvSpPr>
            <p:nvPr/>
          </p:nvSpPr>
          <p:spPr bwMode="auto">
            <a:xfrm>
              <a:off x="899592" y="3851756"/>
              <a:ext cx="1925527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US" altLang="en-US" sz="1800" dirty="0">
                  <a:latin typeface="Vrinda" panose="020B0502040204020203" pitchFamily="34" charset="0"/>
                  <a:cs typeface="Vrinda" panose="020B0502040204020203" pitchFamily="34" charset="0"/>
                </a:rPr>
                <a:t>Fourier Transform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042854" y="980728"/>
            <a:ext cx="3065650" cy="2074751"/>
            <a:chOff x="5169673" y="3645024"/>
            <a:chExt cx="3065650" cy="2074751"/>
          </a:xfrm>
        </p:grpSpPr>
        <p:grpSp>
          <p:nvGrpSpPr>
            <p:cNvPr id="62" name="Gruppieren 4"/>
            <p:cNvGrpSpPr/>
            <p:nvPr/>
          </p:nvGrpSpPr>
          <p:grpSpPr>
            <a:xfrm>
              <a:off x="5169673" y="4087031"/>
              <a:ext cx="3065650" cy="1632744"/>
              <a:chOff x="115455" y="2961812"/>
              <a:chExt cx="3065650" cy="1632744"/>
            </a:xfrm>
          </p:grpSpPr>
          <p:pic>
            <p:nvPicPr>
              <p:cNvPr id="63" name="Picture 2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harpenSoften amount="50000"/>
                        </a14:imgEffect>
                        <a14:imgEffect>
                          <a14:brightnessContrast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4545" r="51485" b="40062"/>
              <a:stretch/>
            </p:blipFill>
            <p:spPr bwMode="auto">
              <a:xfrm>
                <a:off x="316368" y="2961812"/>
                <a:ext cx="2864737" cy="16327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9" name="Textfeld 24"/>
              <p:cNvSpPr txBox="1"/>
              <p:nvPr/>
            </p:nvSpPr>
            <p:spPr>
              <a:xfrm>
                <a:off x="393013" y="3551629"/>
                <a:ext cx="23880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1400" dirty="0" smtClean="0">
                    <a:solidFill>
                      <a:srgbClr val="000000"/>
                    </a:solidFill>
                    <a:latin typeface="Times New Roman" pitchFamily="18" charset="0"/>
                  </a:rPr>
                  <a:t>0</a:t>
                </a:r>
                <a:endParaRPr lang="en-US" sz="1400" dirty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80" name="Textfeld 30"/>
              <p:cNvSpPr txBox="1"/>
              <p:nvPr/>
            </p:nvSpPr>
            <p:spPr>
              <a:xfrm>
                <a:off x="393013" y="3152801"/>
                <a:ext cx="238806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1400" dirty="0" smtClean="0">
                    <a:solidFill>
                      <a:srgbClr val="000000"/>
                    </a:solidFill>
                    <a:latin typeface="Times New Roman" pitchFamily="18" charset="0"/>
                  </a:rPr>
                  <a:t>6</a:t>
                </a:r>
                <a:endParaRPr lang="en-US" sz="1400" dirty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81" name="Textfeld 31"/>
              <p:cNvSpPr txBox="1"/>
              <p:nvPr/>
            </p:nvSpPr>
            <p:spPr>
              <a:xfrm>
                <a:off x="206735" y="3925090"/>
                <a:ext cx="405484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r"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1400" dirty="0" smtClean="0">
                    <a:solidFill>
                      <a:srgbClr val="000000"/>
                    </a:solidFill>
                    <a:latin typeface="Times New Roman" pitchFamily="18" charset="0"/>
                  </a:rPr>
                  <a:t>-6</a:t>
                </a:r>
                <a:endParaRPr lang="en-US" sz="1400" dirty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82" name="Textfeld 35"/>
              <p:cNvSpPr txBox="1"/>
              <p:nvPr/>
            </p:nvSpPr>
            <p:spPr>
              <a:xfrm>
                <a:off x="115455" y="4286779"/>
                <a:ext cx="504715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r"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1400" dirty="0" smtClean="0">
                    <a:solidFill>
                      <a:srgbClr val="000000"/>
                    </a:solidFill>
                    <a:latin typeface="Times New Roman" pitchFamily="18" charset="0"/>
                  </a:rPr>
                  <a:t>-12</a:t>
                </a:r>
                <a:endParaRPr lang="en-US" sz="1400" dirty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85" name="Textfeld 40"/>
              <p:cNvSpPr txBox="1"/>
              <p:nvPr/>
            </p:nvSpPr>
            <p:spPr>
              <a:xfrm rot="16200000">
                <a:off x="-285137" y="3647140"/>
                <a:ext cx="1079301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1200" dirty="0" smtClean="0">
                    <a:solidFill>
                      <a:srgbClr val="000000"/>
                    </a:solidFill>
                    <a:latin typeface="Times New Roman" pitchFamily="18" charset="0"/>
                  </a:rPr>
                  <a:t>position [mm]</a:t>
                </a:r>
                <a:endParaRPr lang="en-US" sz="1200" dirty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cxnSp>
            <p:nvCxnSpPr>
              <p:cNvPr id="86" name="Gerade Verbindung mit Pfeil 42"/>
              <p:cNvCxnSpPr/>
              <p:nvPr/>
            </p:nvCxnSpPr>
            <p:spPr bwMode="auto">
              <a:xfrm>
                <a:off x="631819" y="4272622"/>
                <a:ext cx="2457358" cy="0"/>
              </a:xfrm>
              <a:prstGeom prst="straightConnector1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000099"/>
                </a:solidFill>
                <a:prstDash val="solid"/>
                <a:round/>
                <a:headEnd type="stealth" w="lg" len="lg"/>
                <a:tailEnd type="stealth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87" name="Textfeld 43"/>
              <p:cNvSpPr txBox="1"/>
              <p:nvPr/>
            </p:nvSpPr>
            <p:spPr>
              <a:xfrm>
                <a:off x="1375882" y="3956680"/>
                <a:ext cx="180522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1400" dirty="0" smtClean="0">
                    <a:solidFill>
                      <a:srgbClr val="000099"/>
                    </a:solidFill>
                    <a:latin typeface="Times New Roman" pitchFamily="18" charset="0"/>
                  </a:rPr>
                  <a:t>along synchrotron</a:t>
                </a:r>
                <a:endParaRPr lang="en-US" sz="1400" dirty="0">
                  <a:solidFill>
                    <a:srgbClr val="000099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1" name="Textfeld 47"/>
              <p:cNvSpPr txBox="1"/>
              <p:nvPr/>
            </p:nvSpPr>
            <p:spPr>
              <a:xfrm>
                <a:off x="1124786" y="3152400"/>
                <a:ext cx="102764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1400" dirty="0" smtClean="0">
                    <a:solidFill>
                      <a:srgbClr val="000099"/>
                    </a:solidFill>
                    <a:latin typeface="Times New Roman" pitchFamily="18" charset="0"/>
                  </a:rPr>
                  <a:t>horizontal</a:t>
                </a:r>
                <a:endParaRPr lang="en-US" sz="1400" dirty="0">
                  <a:solidFill>
                    <a:srgbClr val="000099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2" name="Textfeld 48"/>
              <p:cNvSpPr txBox="1"/>
              <p:nvPr/>
            </p:nvSpPr>
            <p:spPr>
              <a:xfrm>
                <a:off x="763365" y="3672344"/>
                <a:ext cx="75372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eaLnBrk="0" fontAlgn="base" hangingPunct="0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1400" dirty="0" smtClean="0">
                    <a:solidFill>
                      <a:srgbClr val="C00000"/>
                    </a:solidFill>
                    <a:latin typeface="Times New Roman" pitchFamily="18" charset="0"/>
                  </a:rPr>
                  <a:t>vertical</a:t>
                </a:r>
                <a:endParaRPr lang="en-US" sz="1400" dirty="0">
                  <a:solidFill>
                    <a:srgbClr val="C00000"/>
                  </a:solidFill>
                  <a:latin typeface="Times New Roman" pitchFamily="18" charset="0"/>
                </a:endParaRPr>
              </a:p>
            </p:txBody>
          </p:sp>
        </p:grpSp>
        <p:sp>
          <p:nvSpPr>
            <p:cNvPr id="95" name="TextBox 3"/>
            <p:cNvSpPr txBox="1">
              <a:spLocks noChangeArrowheads="1"/>
            </p:cNvSpPr>
            <p:nvPr/>
          </p:nvSpPr>
          <p:spPr bwMode="auto">
            <a:xfrm>
              <a:off x="5940152" y="3645024"/>
              <a:ext cx="1988343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US" altLang="en-US" sz="1800" dirty="0" smtClean="0">
                  <a:latin typeface="Vrinda" panose="020B0502040204020203" pitchFamily="34" charset="0"/>
                  <a:cs typeface="Vrinda" panose="020B0502040204020203" pitchFamily="34" charset="0"/>
                </a:rPr>
                <a:t>Static perturbation</a:t>
              </a:r>
              <a:endParaRPr lang="en-US" altLang="en-US" sz="1800" dirty="0">
                <a:latin typeface="Vrinda" panose="020B0502040204020203" pitchFamily="34" charset="0"/>
                <a:cs typeface="Vrinda" panose="020B0502040204020203" pitchFamily="34" charset="0"/>
              </a:endParaRPr>
            </a:p>
          </p:txBody>
        </p:sp>
      </p:grpSp>
      <p:grpSp>
        <p:nvGrpSpPr>
          <p:cNvPr id="2050" name="Group 2049"/>
          <p:cNvGrpSpPr/>
          <p:nvPr/>
        </p:nvGrpSpPr>
        <p:grpSpPr>
          <a:xfrm>
            <a:off x="3059832" y="971435"/>
            <a:ext cx="3249886" cy="2686454"/>
            <a:chOff x="3122313" y="971436"/>
            <a:chExt cx="3413819" cy="2686452"/>
          </a:xfrm>
        </p:grpSpPr>
        <p:grpSp>
          <p:nvGrpSpPr>
            <p:cNvPr id="2048" name="Group 2047"/>
            <p:cNvGrpSpPr/>
            <p:nvPr/>
          </p:nvGrpSpPr>
          <p:grpSpPr>
            <a:xfrm>
              <a:off x="3122313" y="1109441"/>
              <a:ext cx="3413819" cy="2548447"/>
              <a:chOff x="9396536" y="823659"/>
              <a:chExt cx="4717166" cy="3472211"/>
            </a:xfrm>
          </p:grpSpPr>
          <p:pic>
            <p:nvPicPr>
              <p:cNvPr id="98" name="Picture 3" descr="C:\Users\smirza\AppData\Local\Microsoft\Windows\Temporary Internet Files\Content.Outlook\FN0PIJKK\acc_hor8_long.png"/>
              <p:cNvPicPr>
                <a:picLocks noChangeAspect="1" noChangeArrowheads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802"/>
              <a:stretch/>
            </p:blipFill>
            <p:spPr bwMode="auto">
              <a:xfrm>
                <a:off x="9396536" y="823659"/>
                <a:ext cx="4490647" cy="32755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9" name="Rectangle 98"/>
              <p:cNvSpPr/>
              <p:nvPr/>
            </p:nvSpPr>
            <p:spPr bwMode="auto">
              <a:xfrm>
                <a:off x="9396536" y="3794178"/>
                <a:ext cx="4717166" cy="501692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34" charset="-128"/>
                  </a:rPr>
                  <a:t>          0      </a:t>
                </a:r>
                <a:r>
                  <a:rPr kumimoji="0" lang="en-US" sz="1000" b="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34" charset="-128"/>
                  </a:rPr>
                  <a:t> </a:t>
                </a:r>
                <a:r>
                  <a:rPr kumimoji="0" lang="en-US" sz="1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34" charset="-128"/>
                  </a:rPr>
                  <a:t>   </a:t>
                </a:r>
                <a:r>
                  <a:rPr kumimoji="0" lang="en-US" sz="1000" b="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34" charset="-128"/>
                  </a:rPr>
                  <a:t> </a:t>
                </a:r>
                <a:r>
                  <a:rPr kumimoji="0" lang="en-US" sz="1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34" charset="-128"/>
                  </a:rPr>
                  <a:t>50         100         150         200         250</a:t>
                </a:r>
              </a:p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200" dirty="0" smtClean="0"/>
                  <a:t>Time (ms)</a:t>
                </a:r>
                <a:r>
                  <a:rPr kumimoji="0" lang="en-US" sz="1200" b="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34" charset="-128"/>
                  </a:rPr>
                  <a:t> </a:t>
                </a:r>
                <a:endPara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34" charset="-128"/>
                </a:endParaRPr>
              </a:p>
            </p:txBody>
          </p:sp>
        </p:grpSp>
        <p:sp>
          <p:nvSpPr>
            <p:cNvPr id="58" name="TextBox 3"/>
            <p:cNvSpPr txBox="1">
              <a:spLocks noChangeArrowheads="1"/>
            </p:cNvSpPr>
            <p:nvPr/>
          </p:nvSpPr>
          <p:spPr bwMode="auto">
            <a:xfrm>
              <a:off x="4095063" y="971436"/>
              <a:ext cx="1557057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US" altLang="en-US" sz="1800" dirty="0">
                  <a:latin typeface="Vrinda" panose="020B0502040204020203" pitchFamily="34" charset="0"/>
                  <a:cs typeface="Vrinda" panose="020B0502040204020203" pitchFamily="34" charset="0"/>
                </a:rPr>
                <a:t>D</a:t>
              </a:r>
              <a:r>
                <a:rPr lang="en-US" altLang="en-US" sz="1800" dirty="0" smtClean="0">
                  <a:latin typeface="Vrinda" panose="020B0502040204020203" pitchFamily="34" charset="0"/>
                  <a:cs typeface="Vrinda" panose="020B0502040204020203" pitchFamily="34" charset="0"/>
                </a:rPr>
                <a:t>uring ramp</a:t>
              </a:r>
              <a:endParaRPr lang="en-US" altLang="en-US" sz="1800" dirty="0">
                <a:latin typeface="Vrinda" panose="020B0502040204020203" pitchFamily="34" charset="0"/>
                <a:cs typeface="Vrinda" panose="020B0502040204020203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0188624" y="836712"/>
            <a:ext cx="3137099" cy="2543942"/>
            <a:chOff x="6326931" y="941805"/>
            <a:chExt cx="2876649" cy="2329035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51"/>
            <a:stretch/>
          </p:blipFill>
          <p:spPr bwMode="auto">
            <a:xfrm>
              <a:off x="6326931" y="1124744"/>
              <a:ext cx="2762713" cy="2146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9" name="TextBox 3"/>
            <p:cNvSpPr txBox="1">
              <a:spLocks noChangeArrowheads="1"/>
            </p:cNvSpPr>
            <p:nvPr/>
          </p:nvSpPr>
          <p:spPr bwMode="auto">
            <a:xfrm>
              <a:off x="6715291" y="941805"/>
              <a:ext cx="2488289" cy="3397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US" altLang="en-US" sz="1800" dirty="0">
                  <a:latin typeface="Vrinda" panose="020B0502040204020203" pitchFamily="34" charset="0"/>
                  <a:cs typeface="Vrinda" panose="020B0502040204020203" pitchFamily="34" charset="0"/>
                </a:rPr>
                <a:t>R</a:t>
              </a:r>
              <a:r>
                <a:rPr lang="en-US" altLang="en-US" sz="1800" dirty="0" smtClean="0">
                  <a:latin typeface="Vrinda" panose="020B0502040204020203" pitchFamily="34" charset="0"/>
                  <a:cs typeface="Vrinda" panose="020B0502040204020203" pitchFamily="34" charset="0"/>
                </a:rPr>
                <a:t>amps of two cycles</a:t>
              </a:r>
              <a:endParaRPr lang="en-US" altLang="en-US" sz="1800" dirty="0">
                <a:latin typeface="Vrinda" panose="020B0502040204020203" pitchFamily="34" charset="0"/>
                <a:cs typeface="Vrinda" panose="020B0502040204020203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039916" y="3851756"/>
            <a:ext cx="3332284" cy="2472085"/>
            <a:chOff x="3039916" y="3851756"/>
            <a:chExt cx="3332284" cy="2472085"/>
          </a:xfrm>
        </p:grpSpPr>
        <p:grpSp>
          <p:nvGrpSpPr>
            <p:cNvPr id="2049" name="Group 2048"/>
            <p:cNvGrpSpPr/>
            <p:nvPr/>
          </p:nvGrpSpPr>
          <p:grpSpPr>
            <a:xfrm>
              <a:off x="3039916" y="4021535"/>
              <a:ext cx="3332284" cy="2302306"/>
              <a:chOff x="5899315" y="15875521"/>
              <a:chExt cx="4713425" cy="3203174"/>
            </a:xfrm>
          </p:grpSpPr>
          <p:pic>
            <p:nvPicPr>
              <p:cNvPr id="101" name="Picture 4" descr="C:\Users\smirza\AppData\Local\Microsoft\Windows\Temporary Internet Files\Content.Outlook\FN0PIJKK\Acc_ripple_spectra8_zoom.png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03591" y="15875521"/>
                <a:ext cx="4709149" cy="29916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22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2" name="Rectangle 101"/>
              <p:cNvSpPr/>
              <p:nvPr/>
            </p:nvSpPr>
            <p:spPr bwMode="auto">
              <a:xfrm>
                <a:off x="5899315" y="18577003"/>
                <a:ext cx="4713425" cy="501692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34" charset="-128"/>
                  </a:rPr>
                  <a:t>         0       0.2       </a:t>
                </a:r>
                <a:r>
                  <a:rPr lang="en-US" sz="1000" dirty="0" smtClean="0"/>
                  <a:t>0.4</a:t>
                </a:r>
                <a:r>
                  <a:rPr kumimoji="0" lang="en-US" sz="1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34" charset="-128"/>
                  </a:rPr>
                  <a:t>      </a:t>
                </a:r>
                <a:r>
                  <a:rPr kumimoji="0" lang="en-US" sz="1000" b="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34" charset="-128"/>
                  </a:rPr>
                  <a:t> </a:t>
                </a:r>
                <a:r>
                  <a:rPr kumimoji="0" lang="en-US" sz="1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34" charset="-128"/>
                  </a:rPr>
                  <a:t> 0.6       </a:t>
                </a:r>
                <a:r>
                  <a:rPr lang="en-US" sz="1000" dirty="0" smtClean="0"/>
                  <a:t>0.8</a:t>
                </a:r>
                <a:r>
                  <a:rPr kumimoji="0" lang="en-US" sz="1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34" charset="-128"/>
                  </a:rPr>
                  <a:t>        </a:t>
                </a:r>
                <a:r>
                  <a:rPr lang="en-US" sz="1000" dirty="0" smtClean="0"/>
                  <a:t>1</a:t>
                </a:r>
                <a:r>
                  <a:rPr kumimoji="0" lang="en-US" sz="1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34" charset="-128"/>
                  </a:rPr>
                  <a:t>         </a:t>
                </a:r>
                <a:r>
                  <a:rPr lang="en-US" sz="1000" dirty="0" smtClean="0"/>
                  <a:t>1.2</a:t>
                </a:r>
                <a:r>
                  <a:rPr kumimoji="0" lang="en-US" sz="1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34" charset="-128"/>
                  </a:rPr>
                  <a:t>        </a:t>
                </a:r>
              </a:p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200" dirty="0" smtClean="0"/>
                  <a:t>Frequency (kHz)</a:t>
                </a:r>
                <a:r>
                  <a:rPr kumimoji="0" lang="en-US" sz="1200" b="0" i="0" u="none" strike="noStrike" cap="none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ＭＳ Ｐゴシック" pitchFamily="34" charset="-128"/>
                  </a:rPr>
                  <a:t> </a:t>
                </a:r>
                <a:endPara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ＭＳ Ｐゴシック" pitchFamily="34" charset="-128"/>
                </a:endParaRPr>
              </a:p>
            </p:txBody>
          </p:sp>
        </p:grpSp>
        <p:sp>
          <p:nvSpPr>
            <p:cNvPr id="105" name="TextBox 2"/>
            <p:cNvSpPr txBox="1">
              <a:spLocks noChangeArrowheads="1"/>
            </p:cNvSpPr>
            <p:nvPr/>
          </p:nvSpPr>
          <p:spPr bwMode="auto">
            <a:xfrm>
              <a:off x="3851920" y="3851756"/>
              <a:ext cx="1925527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US" altLang="en-US" sz="1800" dirty="0">
                  <a:latin typeface="Vrinda" panose="020B0502040204020203" pitchFamily="34" charset="0"/>
                  <a:cs typeface="Vrinda" panose="020B0502040204020203" pitchFamily="34" charset="0"/>
                </a:rPr>
                <a:t>Fourier Transform</a:t>
              </a:r>
            </a:p>
          </p:txBody>
        </p:sp>
      </p:grpSp>
      <p:cxnSp>
        <p:nvCxnSpPr>
          <p:cNvPr id="2054" name="Straight Arrow Connector 2053"/>
          <p:cNvCxnSpPr/>
          <p:nvPr/>
        </p:nvCxnSpPr>
        <p:spPr>
          <a:xfrm>
            <a:off x="611560" y="3513567"/>
            <a:ext cx="0" cy="707521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/>
          <p:cNvCxnSpPr/>
          <p:nvPr/>
        </p:nvCxnSpPr>
        <p:spPr>
          <a:xfrm>
            <a:off x="3779912" y="3497995"/>
            <a:ext cx="0" cy="707521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2" descr="D:\PhD work\SIS18 VCs drawaings\DSC09268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39" t="11129" r="36321" b="5371"/>
          <a:stretch/>
        </p:blipFill>
        <p:spPr bwMode="auto">
          <a:xfrm>
            <a:off x="7131309" y="3949264"/>
            <a:ext cx="1213102" cy="2386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Rectangle 44"/>
          <p:cNvSpPr/>
          <p:nvPr/>
        </p:nvSpPr>
        <p:spPr>
          <a:xfrm>
            <a:off x="6275677" y="6084004"/>
            <a:ext cx="2832827" cy="369332"/>
          </a:xfrm>
          <a:prstGeom prst="rect">
            <a:avLst/>
          </a:prstGeom>
          <a:solidFill>
            <a:schemeClr val="tx1"/>
          </a:solidFill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Wall thickness = 300 </a:t>
            </a:r>
            <a:r>
              <a:rPr lang="el-GR" dirty="0">
                <a:solidFill>
                  <a:schemeClr val="bg1"/>
                </a:solidFill>
                <a:cs typeface="Vrinda" panose="020B0502040204020203" pitchFamily="34" charset="0"/>
              </a:rPr>
              <a:t>μ</a:t>
            </a:r>
            <a:r>
              <a:rPr lang="en-US" dirty="0">
                <a:solidFill>
                  <a:schemeClr val="bg1"/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m</a:t>
            </a:r>
            <a:endParaRPr lang="en-US" dirty="0">
              <a:solidFill>
                <a:schemeClr val="bg1"/>
              </a:solidFill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H="1">
            <a:off x="7368054" y="4170448"/>
            <a:ext cx="648072" cy="2315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563541" y="4155038"/>
            <a:ext cx="241499" cy="2315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7937278" y="3944089"/>
            <a:ext cx="66717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en-US" sz="1200" dirty="0" smtClean="0"/>
              <a:t>200mm</a:t>
            </a:r>
            <a:endParaRPr lang="en-US" sz="1200" dirty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055" name="Rectangle 2054"/>
          <p:cNvSpPr/>
          <p:nvPr/>
        </p:nvSpPr>
        <p:spPr>
          <a:xfrm>
            <a:off x="7106972" y="3933056"/>
            <a:ext cx="70243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en-US" sz="1200" dirty="0" smtClean="0"/>
              <a:t>116 mm</a:t>
            </a:r>
            <a:endParaRPr lang="en-US" sz="1200" dirty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24280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52" grpId="0"/>
      <p:bldP spid="205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4A640C45-7B1B-49F8-81F8-F9AD71A67C45}" type="datetime1">
              <a:rPr lang="en-US" smtClean="0"/>
              <a:t>11/12/2018</a:t>
            </a:fld>
            <a:endParaRPr lang="de-DE" dirty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-108520" y="188640"/>
            <a:ext cx="9180512" cy="648072"/>
          </a:xfrm>
        </p:spPr>
        <p:txBody>
          <a:bodyPr/>
          <a:lstStyle/>
          <a:p>
            <a:r>
              <a:rPr lang="en-US" b="1" dirty="0" smtClean="0"/>
              <a:t>Features</a:t>
            </a:r>
            <a:r>
              <a:rPr lang="en-US" b="1" dirty="0" smtClean="0"/>
              <a:t> of planned SIS18 COFB system</a:t>
            </a:r>
            <a:endParaRPr lang="de-DE" b="1" dirty="0"/>
          </a:p>
        </p:txBody>
      </p:sp>
      <p:grpSp>
        <p:nvGrpSpPr>
          <p:cNvPr id="45" name="Group 44"/>
          <p:cNvGrpSpPr/>
          <p:nvPr/>
        </p:nvGrpSpPr>
        <p:grpSpPr>
          <a:xfrm>
            <a:off x="3953462" y="3524394"/>
            <a:ext cx="4995002" cy="2674330"/>
            <a:chOff x="3953462" y="3726030"/>
            <a:chExt cx="4995002" cy="2674330"/>
          </a:xfrm>
        </p:grpSpPr>
        <p:pic>
          <p:nvPicPr>
            <p:cNvPr id="3076" name="Picture 4" descr="D:\conferences attended\ARIES barcelona\Steerer1 (1)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3462" y="3726030"/>
              <a:ext cx="4995002" cy="267433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Rectangle 22"/>
            <p:cNvSpPr/>
            <p:nvPr/>
          </p:nvSpPr>
          <p:spPr>
            <a:xfrm>
              <a:off x="5580112" y="3792465"/>
              <a:ext cx="2636772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de-DE" sz="1600" dirty="0" smtClean="0">
                  <a:solidFill>
                    <a:srgbClr val="000000"/>
                  </a:solidFill>
                  <a:latin typeface="Vrinda" panose="020B0502040204020203" pitchFamily="34" charset="0"/>
                  <a:cs typeface="Vrinda" panose="020B0502040204020203" pitchFamily="34" charset="0"/>
                  <a:sym typeface="Symbol" pitchFamily="18" charset="2"/>
                </a:rPr>
                <a:t>model-variation over ramp</a:t>
              </a:r>
              <a:endParaRPr lang="en-US" altLang="de-DE" sz="1600" dirty="0">
                <a:solidFill>
                  <a:srgbClr val="000000"/>
                </a:solidFill>
                <a:latin typeface="Vrinda" panose="020B0502040204020203" pitchFamily="34" charset="0"/>
                <a:cs typeface="Vrinda" panose="020B0502040204020203" pitchFamily="34" charset="0"/>
                <a:sym typeface="Symbol" pitchFamily="18" charset="2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4457008" y="1488514"/>
            <a:ext cx="4219448" cy="2084502"/>
            <a:chOff x="323528" y="1681063"/>
            <a:chExt cx="3647014" cy="1644981"/>
          </a:xfrm>
        </p:grpSpPr>
        <p:pic>
          <p:nvPicPr>
            <p:cNvPr id="25" name="Picture 6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0000"/>
            <a:stretch/>
          </p:blipFill>
          <p:spPr bwMode="auto">
            <a:xfrm>
              <a:off x="323528" y="1866896"/>
              <a:ext cx="3588006" cy="1459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TextBox 30"/>
            <p:cNvSpPr txBox="1"/>
            <p:nvPr/>
          </p:nvSpPr>
          <p:spPr>
            <a:xfrm>
              <a:off x="755576" y="1681063"/>
              <a:ext cx="6758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triplet </a:t>
              </a:r>
              <a:endParaRPr lang="en-US" sz="14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176094" y="1700808"/>
              <a:ext cx="7944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doublet </a:t>
              </a:r>
              <a:endParaRPr lang="en-US" sz="1400" dirty="0"/>
            </a:p>
          </p:txBody>
        </p:sp>
        <p:cxnSp>
          <p:nvCxnSpPr>
            <p:cNvPr id="33" name="Straight Connector 32"/>
            <p:cNvCxnSpPr/>
            <p:nvPr/>
          </p:nvCxnSpPr>
          <p:spPr>
            <a:xfrm flipH="1">
              <a:off x="827584" y="2348880"/>
              <a:ext cx="2952328" cy="1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3" y="5006273"/>
            <a:ext cx="3705181" cy="1389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501008"/>
            <a:ext cx="2921639" cy="1526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285906" y="1268760"/>
            <a:ext cx="3782037" cy="2011297"/>
            <a:chOff x="285906" y="1356262"/>
            <a:chExt cx="3782037" cy="2011297"/>
          </a:xfrm>
        </p:grpSpPr>
        <p:pic>
          <p:nvPicPr>
            <p:cNvPr id="3074" name="Picture 2" descr="D:\conferences attended\ARIES barcelona\SIS18.png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562" t="8608" r="11693" b="74014"/>
            <a:stretch/>
          </p:blipFill>
          <p:spPr bwMode="auto">
            <a:xfrm rot="19668440">
              <a:off x="1056070" y="1356262"/>
              <a:ext cx="2482621" cy="18444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8" name="Group 7"/>
            <p:cNvGrpSpPr/>
            <p:nvPr/>
          </p:nvGrpSpPr>
          <p:grpSpPr>
            <a:xfrm>
              <a:off x="285906" y="1657550"/>
              <a:ext cx="3782037" cy="1710009"/>
              <a:chOff x="285906" y="1657550"/>
              <a:chExt cx="3782037" cy="1710009"/>
            </a:xfrm>
          </p:grpSpPr>
          <p:sp>
            <p:nvSpPr>
              <p:cNvPr id="36" name="TextBox 35"/>
              <p:cNvSpPr txBox="1"/>
              <p:nvPr/>
            </p:nvSpPr>
            <p:spPr>
              <a:xfrm>
                <a:off x="2504181" y="2996952"/>
                <a:ext cx="1491755" cy="307777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FFFF00"/>
                    </a:solidFill>
                  </a:rPr>
                  <a:t>Bending magnets </a:t>
                </a:r>
                <a:endParaRPr lang="en-US" sz="14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410243" y="1772816"/>
                <a:ext cx="1569469" cy="307777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FF0000"/>
                    </a:solidFill>
                  </a:rPr>
                  <a:t>Focusing magnets </a:t>
                </a:r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2312398" y="1772816"/>
                <a:ext cx="1683538" cy="307777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0000FF"/>
                    </a:solidFill>
                  </a:rPr>
                  <a:t>defocusing magnets </a:t>
                </a:r>
                <a:endParaRPr lang="en-US" sz="14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402890" y="2996952"/>
                <a:ext cx="1864854" cy="307777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FF0000"/>
                    </a:solidFill>
                  </a:rPr>
                  <a:t>triplet focusing magnet </a:t>
                </a:r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285907" y="2195572"/>
                <a:ext cx="11897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Vrinda" panose="020B0502040204020203" pitchFamily="34" charset="0"/>
                    <a:cs typeface="Vrinda" panose="020B0502040204020203" pitchFamily="34" charset="0"/>
                  </a:rPr>
                  <a:t>SIS18 cell</a:t>
                </a:r>
                <a:endParaRPr lang="en-US" dirty="0">
                  <a:latin typeface="Vrinda" panose="020B0502040204020203" pitchFamily="34" charset="0"/>
                  <a:cs typeface="Vrinda" panose="020B0502040204020203" pitchFamily="34" charset="0"/>
                </a:endParaRPr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285906" y="1657550"/>
                <a:ext cx="3782037" cy="1710009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  <a:prstDash val="lg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9" name="Rectangle 28"/>
          <p:cNvSpPr/>
          <p:nvPr/>
        </p:nvSpPr>
        <p:spPr>
          <a:xfrm>
            <a:off x="61093" y="908720"/>
            <a:ext cx="861536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de-DE" sz="1600" dirty="0" smtClean="0">
                <a:solidFill>
                  <a:srgbClr val="000000"/>
                </a:solidFill>
                <a:latin typeface="Vrinda" panose="020B0502040204020203" pitchFamily="34" charset="0"/>
                <a:cs typeface="Vrinda" panose="020B0502040204020203" pitchFamily="34" charset="0"/>
                <a:sym typeface="Symbol" pitchFamily="18" charset="2"/>
              </a:rPr>
              <a:t>On-ramp orbit correction is planned</a:t>
            </a:r>
            <a:endParaRPr lang="en-US" sz="1600" dirty="0">
              <a:solidFill>
                <a:srgbClr val="000000"/>
              </a:solidFill>
              <a:latin typeface="Vrinda" panose="020B0502040204020203" pitchFamily="34" charset="0"/>
              <a:cs typeface="Vrinda" panose="020B0502040204020203" pitchFamily="34" charset="0"/>
              <a:sym typeface="Symbol" pitchFamily="18" charset="2"/>
            </a:endParaRPr>
          </a:p>
          <a:p>
            <a:r>
              <a:rPr lang="en-US" sz="1600" dirty="0" smtClean="0">
                <a:solidFill>
                  <a:srgbClr val="000000"/>
                </a:solidFill>
                <a:latin typeface="Vrinda" panose="020B0502040204020203" pitchFamily="34" charset="0"/>
                <a:cs typeface="Vrinda" panose="020B0502040204020203" pitchFamily="34" charset="0"/>
                <a:sym typeface="Symbol" pitchFamily="18" charset="2"/>
              </a:rPr>
              <a:t>Ions have no synchrotron damping to restore beam quality at high energy </a:t>
            </a:r>
            <a:endParaRPr lang="en-US" sz="1600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9373" y="6361583"/>
            <a:ext cx="31950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R. Singh, PhD Thesis, TU Darmstadt 2014.</a:t>
            </a:r>
            <a:endParaRPr lang="en-US" sz="1400" dirty="0"/>
          </a:p>
        </p:txBody>
      </p:sp>
      <p:sp>
        <p:nvSpPr>
          <p:cNvPr id="32" name="Rectangle 31"/>
          <p:cNvSpPr/>
          <p:nvPr/>
        </p:nvSpPr>
        <p:spPr>
          <a:xfrm>
            <a:off x="5436096" y="5466710"/>
            <a:ext cx="35123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de-DE" sz="1600" dirty="0" smtClean="0">
                <a:solidFill>
                  <a:srgbClr val="000000"/>
                </a:solidFill>
                <a:latin typeface="Vrinda" panose="020B0502040204020203" pitchFamily="34" charset="0"/>
                <a:cs typeface="Vrinda" panose="020B0502040204020203" pitchFamily="34" charset="0"/>
                <a:sym typeface="Symbol" pitchFamily="18" charset="2"/>
              </a:rPr>
              <a:t>sinusoidal excitation on one corrector </a:t>
            </a:r>
            <a:endParaRPr lang="en-US" altLang="de-DE" sz="1600" dirty="0">
              <a:solidFill>
                <a:srgbClr val="000000"/>
              </a:solidFill>
              <a:latin typeface="Vrinda" panose="020B0502040204020203" pitchFamily="34" charset="0"/>
              <a:cs typeface="Vrinda" panose="020B0502040204020203" pitchFamily="34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275919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057F0A14-F7F0-4829-99E2-3F85D4E2BF60}" type="datetime1">
              <a:rPr lang="en-US" smtClean="0"/>
              <a:t>11/12/2018</a:t>
            </a:fld>
            <a:endParaRPr lang="de-DE" dirty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-72008" y="188640"/>
            <a:ext cx="9180512" cy="648072"/>
          </a:xfrm>
        </p:spPr>
        <p:txBody>
          <a:bodyPr/>
          <a:lstStyle/>
          <a:p>
            <a:r>
              <a:rPr lang="en-US" b="1" dirty="0" smtClean="0"/>
              <a:t>Features</a:t>
            </a:r>
            <a:r>
              <a:rPr lang="en-US" b="1" dirty="0" smtClean="0"/>
              <a:t> of planned SIS18 COFB system</a:t>
            </a:r>
            <a:endParaRPr lang="de-DE" b="1" dirty="0"/>
          </a:p>
        </p:txBody>
      </p:sp>
      <p:pic>
        <p:nvPicPr>
          <p:cNvPr id="3076" name="Picture 4" descr="D:\conferences attended\ARIES barcelona\Steerer1 (1)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3462" y="3510006"/>
            <a:ext cx="4995002" cy="2674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3" y="4991885"/>
            <a:ext cx="3705181" cy="1389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486620"/>
            <a:ext cx="2921639" cy="1526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23"/>
          <p:cNvSpPr/>
          <p:nvPr/>
        </p:nvSpPr>
        <p:spPr>
          <a:xfrm>
            <a:off x="107504" y="954594"/>
            <a:ext cx="90117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000000"/>
                </a:solidFill>
                <a:latin typeface="Vrinda" panose="020B0502040204020203" pitchFamily="34" charset="0"/>
                <a:cs typeface="Vrinda" panose="020B0502040204020203" pitchFamily="34" charset="0"/>
                <a:sym typeface="Symbol" pitchFamily="18" charset="2"/>
              </a:rPr>
              <a:t>Online updating of the machine model? 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000000"/>
                </a:solidFill>
                <a:latin typeface="Vrinda" panose="020B0502040204020203" pitchFamily="34" charset="0"/>
                <a:cs typeface="Vrinda" panose="020B0502040204020203" pitchFamily="34" charset="0"/>
                <a:sym typeface="Symbol" pitchFamily="18" charset="2"/>
              </a:rPr>
              <a:t>How </a:t>
            </a:r>
            <a:r>
              <a:rPr lang="en-US" dirty="0">
                <a:solidFill>
                  <a:srgbClr val="000000"/>
                </a:solidFill>
                <a:latin typeface="Vrinda" panose="020B0502040204020203" pitchFamily="34" charset="0"/>
                <a:cs typeface="Vrinda" panose="020B0502040204020203" pitchFamily="34" charset="0"/>
                <a:sym typeface="Symbol" pitchFamily="18" charset="2"/>
              </a:rPr>
              <a:t>many models required for a given </a:t>
            </a:r>
            <a:r>
              <a:rPr lang="en-US" dirty="0" smtClean="0">
                <a:solidFill>
                  <a:srgbClr val="000000"/>
                </a:solidFill>
                <a:latin typeface="Vrinda" panose="020B0502040204020203" pitchFamily="34" charset="0"/>
                <a:cs typeface="Vrinda" panose="020B0502040204020203" pitchFamily="34" charset="0"/>
                <a:sym typeface="Symbol" pitchFamily="18" charset="2"/>
              </a:rPr>
              <a:t>ramp?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000000"/>
                </a:solidFill>
                <a:latin typeface="Vrinda" panose="020B0502040204020203" pitchFamily="34" charset="0"/>
                <a:cs typeface="Vrinda" panose="020B0502040204020203" pitchFamily="34" charset="0"/>
                <a:sym typeface="Symbol" pitchFamily="18" charset="2"/>
              </a:rPr>
              <a:t>Do we really need to update the ORM? 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000000"/>
                </a:solidFill>
                <a:latin typeface="Vrinda" panose="020B0502040204020203" pitchFamily="34" charset="0"/>
                <a:cs typeface="Vrinda" panose="020B0502040204020203" pitchFamily="34" charset="0"/>
                <a:sym typeface="Symbol" pitchFamily="18" charset="2"/>
              </a:rPr>
              <a:t>What if we use wrong ORM for the orbit correction and what are boundaries? </a:t>
            </a:r>
          </a:p>
        </p:txBody>
      </p:sp>
      <p:sp>
        <p:nvSpPr>
          <p:cNvPr id="26" name="Rectangle 25"/>
          <p:cNvSpPr/>
          <p:nvPr/>
        </p:nvSpPr>
        <p:spPr>
          <a:xfrm>
            <a:off x="5143637" y="2852936"/>
            <a:ext cx="304175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de-DE" sz="2000" b="1" dirty="0" smtClean="0">
                <a:solidFill>
                  <a:srgbClr val="000000"/>
                </a:solidFill>
                <a:latin typeface="Vrinda" panose="020B0502040204020203" pitchFamily="34" charset="0"/>
                <a:cs typeface="Vrinda" panose="020B0502040204020203" pitchFamily="34" charset="0"/>
                <a:sym typeface="Symbol" pitchFamily="18" charset="2"/>
              </a:rPr>
              <a:t>Orbit correction methods</a:t>
            </a:r>
            <a:endParaRPr lang="en-US" altLang="de-DE" sz="2000" b="1" dirty="0">
              <a:solidFill>
                <a:srgbClr val="000000"/>
              </a:solidFill>
              <a:latin typeface="Vrinda" panose="020B0502040204020203" pitchFamily="34" charset="0"/>
              <a:cs typeface="Vrinda" panose="020B0502040204020203" pitchFamily="34" charset="0"/>
              <a:sym typeface="Symbol" pitchFamily="18" charset="2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27584" y="2926196"/>
            <a:ext cx="32577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de-DE" sz="2000" b="1" dirty="0" smtClean="0">
                <a:solidFill>
                  <a:srgbClr val="000000"/>
                </a:solidFill>
                <a:latin typeface="Vrinda" panose="020B0502040204020203" pitchFamily="34" charset="0"/>
                <a:cs typeface="Vrinda" panose="020B0502040204020203" pitchFamily="34" charset="0"/>
                <a:sym typeface="Symbol" pitchFamily="18" charset="2"/>
              </a:rPr>
              <a:t>Uncertainty modeling</a:t>
            </a:r>
            <a:endParaRPr lang="en-US" altLang="de-DE" sz="2000" b="1" dirty="0">
              <a:solidFill>
                <a:srgbClr val="000000"/>
              </a:solidFill>
              <a:latin typeface="Vrinda" panose="020B0502040204020203" pitchFamily="34" charset="0"/>
              <a:cs typeface="Vrinda" panose="020B0502040204020203" pitchFamily="34" charset="0"/>
              <a:sym typeface="Symbol" pitchFamily="18" charset="2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9373" y="6361583"/>
            <a:ext cx="31950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R. Singh, PhD Thesis, TU Darmstadt 2014.</a:t>
            </a:r>
            <a:endParaRPr lang="en-US" sz="1400" dirty="0"/>
          </a:p>
        </p:txBody>
      </p:sp>
      <p:sp>
        <p:nvSpPr>
          <p:cNvPr id="28" name="Rectangle 27"/>
          <p:cNvSpPr/>
          <p:nvPr/>
        </p:nvSpPr>
        <p:spPr>
          <a:xfrm>
            <a:off x="5580112" y="3590829"/>
            <a:ext cx="26367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de-DE" sz="1600" dirty="0" smtClean="0">
                <a:solidFill>
                  <a:srgbClr val="000000"/>
                </a:solidFill>
                <a:latin typeface="Vrinda" panose="020B0502040204020203" pitchFamily="34" charset="0"/>
                <a:cs typeface="Vrinda" panose="020B0502040204020203" pitchFamily="34" charset="0"/>
                <a:sym typeface="Symbol" pitchFamily="18" charset="2"/>
              </a:rPr>
              <a:t>model-variation over ramp</a:t>
            </a:r>
            <a:endParaRPr lang="en-US" altLang="de-DE" sz="1600" dirty="0">
              <a:solidFill>
                <a:srgbClr val="000000"/>
              </a:solidFill>
              <a:latin typeface="Vrinda" panose="020B0502040204020203" pitchFamily="34" charset="0"/>
              <a:cs typeface="Vrinda" panose="020B0502040204020203" pitchFamily="34" charset="0"/>
              <a:sym typeface="Symbol" pitchFamily="18" charset="2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436096" y="5466710"/>
            <a:ext cx="35123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de-DE" sz="1600" dirty="0" smtClean="0">
                <a:solidFill>
                  <a:srgbClr val="000000"/>
                </a:solidFill>
                <a:latin typeface="Vrinda" panose="020B0502040204020203" pitchFamily="34" charset="0"/>
                <a:cs typeface="Vrinda" panose="020B0502040204020203" pitchFamily="34" charset="0"/>
                <a:sym typeface="Symbol" pitchFamily="18" charset="2"/>
              </a:rPr>
              <a:t>sinusoidal excitation on one corrector </a:t>
            </a:r>
            <a:endParaRPr lang="en-US" altLang="de-DE" sz="1600" dirty="0">
              <a:solidFill>
                <a:srgbClr val="000000"/>
              </a:solidFill>
              <a:latin typeface="Vrinda" panose="020B0502040204020203" pitchFamily="34" charset="0"/>
              <a:cs typeface="Vrinda" panose="020B0502040204020203" pitchFamily="34" charset="0"/>
              <a:sym typeface="Symbol" pitchFamily="18" charset="2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396441" y="3672265"/>
            <a:ext cx="69121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en-US" sz="1200" dirty="0" smtClean="0"/>
              <a:t>200 116</a:t>
            </a:r>
            <a:endParaRPr lang="en-US" sz="1200" dirty="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7860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>
          <a:xfrm>
            <a:off x="12700" y="6597352"/>
            <a:ext cx="1462956" cy="3286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0CF3F12-720C-4808-913C-3781CE2281A3}" type="datetime1">
              <a:rPr lang="en-US" smtClean="0">
                <a:latin typeface="Vrinda" panose="020B0502040204020203" pitchFamily="34" charset="0"/>
                <a:cs typeface="Vrinda" panose="020B0502040204020203" pitchFamily="34" charset="0"/>
              </a:rPr>
              <a:t>11/12/2018</a:t>
            </a:fld>
            <a:endParaRPr lang="de-DE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sp>
        <p:nvSpPr>
          <p:cNvPr id="17410" name="Title 1"/>
          <p:cNvSpPr>
            <a:spLocks noGrp="1"/>
          </p:cNvSpPr>
          <p:nvPr>
            <p:ph type="title" idx="4294967295"/>
          </p:nvPr>
        </p:nvSpPr>
        <p:spPr>
          <a:xfrm>
            <a:off x="-36512" y="116632"/>
            <a:ext cx="9144000" cy="647676"/>
          </a:xfrm>
          <a:prstGeom prst="rect">
            <a:avLst/>
          </a:prstGeom>
        </p:spPr>
        <p:txBody>
          <a:bodyPr/>
          <a:lstStyle/>
          <a:p>
            <a:pPr algn="l" eaLnBrk="1" hangingPunct="1"/>
            <a:r>
              <a:rPr lang="en-US" b="1" dirty="0" smtClean="0">
                <a:latin typeface="Vrinda" panose="020B0502040204020203" pitchFamily="34" charset="0"/>
                <a:cs typeface="Vrinda" panose="020B0502040204020203" pitchFamily="34" charset="0"/>
              </a:rPr>
              <a:t>Outline</a:t>
            </a:r>
            <a:r>
              <a:rPr lang="en-US" sz="4000" b="1" dirty="0" smtClean="0">
                <a:latin typeface="Vrinda" panose="020B0502040204020203" pitchFamily="34" charset="0"/>
                <a:cs typeface="Vrinda" panose="020B0502040204020203" pitchFamily="34" charset="0"/>
              </a:rPr>
              <a:t> </a:t>
            </a:r>
            <a:endParaRPr lang="de-DE" sz="4000" b="1" dirty="0" smtClean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186" y="1052736"/>
            <a:ext cx="8799286" cy="5607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40000"/>
              </a:lnSpc>
              <a:buFont typeface="+mj-lt"/>
              <a:buAutoNum type="arabicPeriod"/>
            </a:pP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GSI and FAIR project</a:t>
            </a:r>
          </a:p>
          <a:p>
            <a:pPr marL="342900" indent="-342900">
              <a:lnSpc>
                <a:spcPct val="140000"/>
              </a:lnSpc>
              <a:buFont typeface="+mj-lt"/>
              <a:buAutoNum type="arabicPeriod"/>
            </a:pP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Upgrade of SIS18</a:t>
            </a:r>
            <a:endParaRPr lang="en-US" sz="1600" dirty="0" smtClean="0">
              <a:solidFill>
                <a:schemeClr val="bg1">
                  <a:lumMod val="95000"/>
                </a:schemeClr>
              </a:solidFill>
              <a:latin typeface="Vrinda" panose="020B0502040204020203" pitchFamily="34" charset="0"/>
              <a:cs typeface="Vrinda" panose="020B0502040204020203" pitchFamily="34" charset="0"/>
            </a:endParaRPr>
          </a:p>
          <a:p>
            <a:pPr marL="800100" lvl="1" indent="-342900">
              <a:lnSpc>
                <a:spcPct val="140000"/>
              </a:lnSpc>
              <a:buFont typeface="Wingdings" panose="05000000000000000000" pitchFamily="2" charset="2"/>
              <a:buChar char="v"/>
            </a:pP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Robustness requirements of SIS18 </a:t>
            </a:r>
            <a:r>
              <a:rPr lang="en-US" sz="1600" dirty="0">
                <a:solidFill>
                  <a:schemeClr val="bg1">
                    <a:lumMod val="95000"/>
                  </a:schemeClr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Closed orbit feedback (COFB) </a:t>
            </a: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system</a:t>
            </a:r>
            <a:endParaRPr lang="en-US" sz="1600" dirty="0" smtClean="0">
              <a:solidFill>
                <a:schemeClr val="bg1">
                  <a:lumMod val="95000"/>
                </a:schemeClr>
              </a:solidFill>
              <a:latin typeface="Vrinda" panose="020B0502040204020203" pitchFamily="34" charset="0"/>
              <a:cs typeface="Vrinda" panose="020B0502040204020203" pitchFamily="34" charset="0"/>
            </a:endParaRPr>
          </a:p>
          <a:p>
            <a:pPr marL="342900" indent="-342900">
              <a:lnSpc>
                <a:spcPct val="140000"/>
              </a:lnSpc>
              <a:buFont typeface="+mj-lt"/>
              <a:buAutoNum type="arabicPeriod"/>
            </a:pPr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Global orbit c</a:t>
            </a:r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orrection methods</a:t>
            </a:r>
            <a:endParaRPr lang="en-US" sz="1600" dirty="0" smtClean="0">
              <a:latin typeface="Vrinda" panose="020B0502040204020203" pitchFamily="34" charset="0"/>
              <a:cs typeface="Vrinda" panose="020B0502040204020203" pitchFamily="34" charset="0"/>
            </a:endParaRPr>
          </a:p>
          <a:p>
            <a:pPr marL="800100" lvl="1" indent="-342900">
              <a:lnSpc>
                <a:spcPct val="140000"/>
              </a:lnSpc>
              <a:buFont typeface="Wingdings" panose="05000000000000000000" pitchFamily="2" charset="2"/>
              <a:buChar char="v"/>
            </a:pPr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Harmonic analysis of the perturbed orbit</a:t>
            </a:r>
          </a:p>
          <a:p>
            <a:pPr marL="800100" lvl="1" indent="-342900">
              <a:lnSpc>
                <a:spcPct val="140000"/>
              </a:lnSpc>
              <a:buFont typeface="Wingdings" panose="05000000000000000000" pitchFamily="2" charset="2"/>
              <a:buChar char="v"/>
            </a:pPr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Singular value decomposition (SVD) of response matrix</a:t>
            </a:r>
          </a:p>
          <a:p>
            <a:pPr marL="800100" lvl="1" indent="-342900">
              <a:lnSpc>
                <a:spcPct val="140000"/>
              </a:lnSpc>
              <a:buFont typeface="Wingdings" panose="05000000000000000000" pitchFamily="2" charset="2"/>
              <a:buChar char="v"/>
            </a:pPr>
            <a:r>
              <a:rPr lang="en-US" sz="1600" dirty="0" smtClean="0">
                <a:latin typeface="Vrinda" panose="020B0502040204020203" pitchFamily="34" charset="0"/>
                <a:cs typeface="Vrinda" panose="020B0502040204020203" pitchFamily="34" charset="0"/>
              </a:rPr>
              <a:t>Missing connection between two methods</a:t>
            </a:r>
          </a:p>
          <a:p>
            <a:pPr marL="342900" indent="-342900">
              <a:lnSpc>
                <a:spcPct val="140000"/>
              </a:lnSpc>
              <a:buFont typeface="+mj-lt"/>
              <a:buAutoNum type="arabicPeriod"/>
            </a:pP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Exploitation of Circulant symmetry in response matrix</a:t>
            </a:r>
          </a:p>
          <a:p>
            <a:pPr marL="800100" lvl="1" indent="-342900">
              <a:lnSpc>
                <a:spcPct val="140000"/>
              </a:lnSpc>
              <a:buFont typeface="Wingdings" panose="05000000000000000000" pitchFamily="2" charset="2"/>
              <a:buChar char="v"/>
            </a:pP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Simple symmetry</a:t>
            </a:r>
            <a:endParaRPr lang="en-US" sz="1600" dirty="0" smtClean="0">
              <a:solidFill>
                <a:schemeClr val="bg1">
                  <a:lumMod val="95000"/>
                </a:schemeClr>
              </a:solidFill>
              <a:latin typeface="Vrinda" panose="020B0502040204020203" pitchFamily="34" charset="0"/>
              <a:cs typeface="Vrinda" panose="020B0502040204020203" pitchFamily="34" charset="0"/>
            </a:endParaRPr>
          </a:p>
          <a:p>
            <a:pPr marL="800100" lvl="1" indent="-342900">
              <a:lnSpc>
                <a:spcPct val="140000"/>
              </a:lnSpc>
              <a:buFont typeface="Wingdings" panose="05000000000000000000" pitchFamily="2" charset="2"/>
              <a:buChar char="v"/>
            </a:pP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Nearest-Circulant approximation</a:t>
            </a:r>
          </a:p>
          <a:p>
            <a:pPr marL="1257300" lvl="2" indent="-342900">
              <a:lnSpc>
                <a:spcPct val="140000"/>
              </a:lnSpc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Application of symmetry exploitation for subtracting the dispersion-induced orbit shift</a:t>
            </a:r>
          </a:p>
          <a:p>
            <a:pPr marL="800100" lvl="1" indent="-342900">
              <a:lnSpc>
                <a:spcPct val="140000"/>
              </a:lnSpc>
              <a:buFont typeface="Wingdings" panose="05000000000000000000" pitchFamily="2" charset="2"/>
              <a:buChar char="v"/>
            </a:pP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Block-Circulant symmetry in response matrix</a:t>
            </a:r>
          </a:p>
          <a:p>
            <a:pPr marL="342900" indent="-342900">
              <a:lnSpc>
                <a:spcPct val="140000"/>
              </a:lnSpc>
              <a:buFont typeface="+mj-lt"/>
              <a:buAutoNum type="arabicPeriod"/>
            </a:pP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Characterizing the effect of model mismatch on orbit correction</a:t>
            </a:r>
          </a:p>
          <a:p>
            <a:pPr marL="800100" lvl="1" indent="-342900">
              <a:lnSpc>
                <a:spcPct val="140000"/>
              </a:lnSpc>
              <a:buFont typeface="Wingdings" panose="05000000000000000000" pitchFamily="2" charset="2"/>
              <a:buChar char="v"/>
            </a:pP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Demonstration in COSY synchrotron </a:t>
            </a:r>
            <a:r>
              <a:rPr lang="en-US" sz="1600" dirty="0" err="1" smtClean="0">
                <a:solidFill>
                  <a:schemeClr val="bg1">
                    <a:lumMod val="95000"/>
                  </a:schemeClr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Julich</a:t>
            </a:r>
            <a:endParaRPr lang="en-US" sz="1600" dirty="0" smtClean="0">
              <a:solidFill>
                <a:schemeClr val="bg1">
                  <a:lumMod val="95000"/>
                </a:schemeClr>
              </a:solidFill>
              <a:latin typeface="Vrinda" panose="020B0502040204020203" pitchFamily="34" charset="0"/>
              <a:cs typeface="Vrinda" panose="020B0502040204020203" pitchFamily="34" charset="0"/>
            </a:endParaRPr>
          </a:p>
          <a:p>
            <a:pPr marL="342900" indent="-342900">
              <a:lnSpc>
                <a:spcPct val="140000"/>
              </a:lnSpc>
              <a:buFont typeface="+mj-lt"/>
              <a:buAutoNum type="arabicPeriod"/>
            </a:pP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Summary</a:t>
            </a:r>
            <a:endParaRPr lang="en-US" sz="1600" dirty="0" smtClean="0">
              <a:solidFill>
                <a:schemeClr val="bg1">
                  <a:lumMod val="95000"/>
                </a:schemeClr>
              </a:solidFill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969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heme/theme1.xml><?xml version="1.0" encoding="utf-8"?>
<a:theme xmlns:a="http://schemas.openxmlformats.org/drawingml/2006/main" name="Larissa-Design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ustom 2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4153</Words>
  <Application>Microsoft Office PowerPoint</Application>
  <PresentationFormat>On-screen Show (4:3)</PresentationFormat>
  <Paragraphs>522</Paragraphs>
  <Slides>32</Slides>
  <Notes>5</Notes>
  <HiddenSlides>3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3" baseType="lpstr">
      <vt:lpstr>Arial</vt:lpstr>
      <vt:lpstr>Symbol</vt:lpstr>
      <vt:lpstr>CityBlueprint</vt:lpstr>
      <vt:lpstr>Vrinda</vt:lpstr>
      <vt:lpstr>Cambria Math</vt:lpstr>
      <vt:lpstr>Times</vt:lpstr>
      <vt:lpstr>Wingdings</vt:lpstr>
      <vt:lpstr>ＭＳ Ｐゴシック</vt:lpstr>
      <vt:lpstr>Times New Roman</vt:lpstr>
      <vt:lpstr>Calibri</vt:lpstr>
      <vt:lpstr>Larissa-Design</vt:lpstr>
      <vt:lpstr>PowerPoint Presentation</vt:lpstr>
      <vt:lpstr>Outline </vt:lpstr>
      <vt:lpstr>PowerPoint Presentation</vt:lpstr>
      <vt:lpstr>PowerPoint Presentation</vt:lpstr>
      <vt:lpstr>Closed orbit perturbation (distortion)</vt:lpstr>
      <vt:lpstr>PowerPoint Presentation</vt:lpstr>
      <vt:lpstr>Features of planned SIS18 COFB system</vt:lpstr>
      <vt:lpstr>Features of planned SIS18 COFB system</vt:lpstr>
      <vt:lpstr>Outline </vt:lpstr>
      <vt:lpstr>Harmonic analysis (global correction)</vt:lpstr>
      <vt:lpstr>Singular Value Decomposition (SVD)</vt:lpstr>
      <vt:lpstr>PowerPoint Presentation</vt:lpstr>
      <vt:lpstr>Weaknesses of SVD</vt:lpstr>
      <vt:lpstr>Outline </vt:lpstr>
      <vt:lpstr>Symmetry exploitation in SIS 18 vertical ORM</vt:lpstr>
      <vt:lpstr>PowerPoint Presentation</vt:lpstr>
      <vt:lpstr>Equivalence of DFT and SVD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Outline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Measurements and interpretation of the betatron tune spectra of high intensity bunched beam in the SIS 18.</dc:title>
  <dc:creator>Singh, Rahul</dc:creator>
  <cp:lastModifiedBy>Mirza, Sajjad Hussain</cp:lastModifiedBy>
  <cp:revision>3096</cp:revision>
  <cp:lastPrinted>2018-09-17T06:14:01Z</cp:lastPrinted>
  <dcterms:modified xsi:type="dcterms:W3CDTF">2018-11-12T22:28:06Z</dcterms:modified>
</cp:coreProperties>
</file>