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8" r:id="rId2"/>
    <p:sldId id="334" r:id="rId3"/>
    <p:sldId id="279" r:id="rId4"/>
    <p:sldId id="324" r:id="rId5"/>
    <p:sldId id="298" r:id="rId6"/>
    <p:sldId id="329" r:id="rId7"/>
    <p:sldId id="286" r:id="rId8"/>
    <p:sldId id="328" r:id="rId9"/>
    <p:sldId id="341" r:id="rId10"/>
    <p:sldId id="332" r:id="rId11"/>
    <p:sldId id="333" r:id="rId12"/>
    <p:sldId id="312" r:id="rId13"/>
    <p:sldId id="305" r:id="rId14"/>
    <p:sldId id="310" r:id="rId15"/>
    <p:sldId id="275" r:id="rId16"/>
    <p:sldId id="308" r:id="rId17"/>
    <p:sldId id="344" r:id="rId18"/>
    <p:sldId id="307" r:id="rId19"/>
    <p:sldId id="348" r:id="rId20"/>
    <p:sldId id="326" r:id="rId21"/>
    <p:sldId id="350" r:id="rId22"/>
    <p:sldId id="349" r:id="rId23"/>
    <p:sldId id="340" r:id="rId24"/>
    <p:sldId id="297" r:id="rId25"/>
    <p:sldId id="351" r:id="rId26"/>
    <p:sldId id="287" r:id="rId27"/>
    <p:sldId id="322" r:id="rId28"/>
    <p:sldId id="302" r:id="rId29"/>
    <p:sldId id="317" r:id="rId30"/>
    <p:sldId id="319" r:id="rId31"/>
    <p:sldId id="283" r:id="rId32"/>
    <p:sldId id="345" r:id="rId33"/>
    <p:sldId id="339" r:id="rId34"/>
    <p:sldId id="316" r:id="rId35"/>
    <p:sldId id="335" r:id="rId36"/>
    <p:sldId id="336" r:id="rId37"/>
    <p:sldId id="337" r:id="rId38"/>
    <p:sldId id="338" r:id="rId39"/>
    <p:sldId id="295" r:id="rId40"/>
    <p:sldId id="300" r:id="rId41"/>
    <p:sldId id="303" r:id="rId42"/>
    <p:sldId id="294" r:id="rId43"/>
  </p:sldIdLst>
  <p:sldSz cx="9144000" cy="6858000" type="screen4x3"/>
  <p:notesSz cx="6858000" cy="9144000"/>
  <p:embeddedFontLst>
    <p:embeddedFont>
      <p:font typeface="ＭＳ Ｐゴシック" panose="020B0600070205080204" pitchFamily="34" charset="-128"/>
      <p:regular r:id="rId46"/>
    </p:embeddedFont>
    <p:embeddedFont>
      <p:font typeface="Arial Narrow" panose="020B0604020202020204" pitchFamily="34" charset="0"/>
      <p:regular r:id="rId47"/>
      <p:bold r:id="rId48"/>
      <p:italic r:id="rId49"/>
      <p:boldItalic r:id="rId50"/>
    </p:embeddedFont>
    <p:embeddedFont>
      <p:font typeface="Calibri" panose="020F0502020204030204" pitchFamily="34" charset="0"/>
      <p:regular r:id="rId51"/>
      <p:bold r:id="rId52"/>
      <p:italic r:id="rId53"/>
      <p:boldItalic r:id="rId5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357"/>
    <a:srgbClr val="0058A6"/>
    <a:srgbClr val="000000"/>
    <a:srgbClr val="094769"/>
    <a:srgbClr val="118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700" autoAdjust="0"/>
  </p:normalViewPr>
  <p:slideViewPr>
    <p:cSldViewPr>
      <p:cViewPr varScale="1">
        <p:scale>
          <a:sx n="166" d="100"/>
          <a:sy n="166" d="100"/>
        </p:scale>
        <p:origin x="200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3" Type="http://schemas.openxmlformats.org/officeDocument/2006/relationships/font" Target="fonts/font8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52" Type="http://schemas.openxmlformats.org/officeDocument/2006/relationships/font" Target="fonts/font7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CAC2A-6F73-C54A-AD32-F1F7A66AE92F}" type="datetime1">
              <a:rPr lang="en-US" smtClean="0"/>
              <a:t>11/11/18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2C057-B219-174B-AAF8-960890E59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653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BE6DB-1362-9D4D-B51B-20E1914E0251}" type="datetime1">
              <a:rPr lang="en-US" smtClean="0"/>
              <a:t>11/11/18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A670D-0121-F840-B8A7-B5F28CFC5A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496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AEF51-2052-4639-8E0F-359E27C01D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38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AEF51-2052-4639-8E0F-359E27C01D8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38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AEF51-2052-4639-8E0F-359E27C01D8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3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AEF51-2052-4639-8E0F-359E27C01D8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AEF51-2052-4639-8E0F-359E27C01D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3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A670D-0121-F840-B8A7-B5F28CFC5A7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9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A670D-0121-F840-B8A7-B5F28CFC5A7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97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AEF51-2052-4639-8E0F-359E27C01D8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3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AEF51-2052-4639-8E0F-359E27C01D8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3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AEF51-2052-4639-8E0F-359E27C01D8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3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AEF51-2052-4639-8E0F-359E27C01D8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3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55835E7-13B5-4D96-BBCC-42992663E7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92150"/>
            <a:ext cx="4616450" cy="3462338"/>
          </a:xfrm>
          <a:ln/>
        </p:spPr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6B476123-0399-4289-ACE9-F6C12D8947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3738" y="4386263"/>
            <a:ext cx="5546725" cy="415448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3710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1341" y="5429913"/>
            <a:ext cx="9162288" cy="1447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6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76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458855"/>
            <a:ext cx="2133600" cy="365125"/>
          </a:xfrm>
          <a:prstGeom prst="rect">
            <a:avLst/>
          </a:prstGeom>
        </p:spPr>
        <p:txBody>
          <a:bodyPr/>
          <a:lstStyle/>
          <a:p>
            <a:fld id="{714D140F-FAA0-C545-8974-3212AC4573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970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5/27/2009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76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DOE HEP Review May 2009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4D140F-FAA0-C545-8974-3212AC4573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5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>
            <a:lvl1pPr algn="l">
              <a:defRPr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46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5146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/>
              <a:t>Section heading – option 1</a:t>
            </a:r>
          </a:p>
        </p:txBody>
      </p:sp>
    </p:spTree>
    <p:extLst>
      <p:ext uri="{BB962C8B-B14F-4D97-AF65-F5344CB8AC3E}">
        <p14:creationId xmlns:p14="http://schemas.microsoft.com/office/powerpoint/2010/main" val="2459278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514600"/>
            <a:ext cx="3657600" cy="1362075"/>
          </a:xfrm>
        </p:spPr>
        <p:txBody>
          <a:bodyPr anchor="t"/>
          <a:lstStyle>
            <a:lvl1pPr algn="r">
              <a:defRPr sz="4000" b="1" cap="none" baseline="0"/>
            </a:lvl1pPr>
          </a:lstStyle>
          <a:p>
            <a:r>
              <a:rPr lang="en-US" dirty="0"/>
              <a:t>Section heading – option 2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95800" y="2362200"/>
            <a:ext cx="0" cy="167640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4724400" y="2545960"/>
            <a:ext cx="3733800" cy="91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Section overview</a:t>
            </a:r>
          </a:p>
        </p:txBody>
      </p:sp>
    </p:spTree>
    <p:extLst>
      <p:ext uri="{BB962C8B-B14F-4D97-AF65-F5344CB8AC3E}">
        <p14:creationId xmlns:p14="http://schemas.microsoft.com/office/powerpoint/2010/main" val="1699889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75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014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667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650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omplete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1341" y="5429913"/>
            <a:ext cx="9162288" cy="1447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5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-22680" y="6824692"/>
            <a:ext cx="9171432" cy="0"/>
          </a:xfrm>
          <a:prstGeom prst="line">
            <a:avLst/>
          </a:prstGeom>
          <a:ln w="1016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25" descr="LBL_logo_bl_notext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248400"/>
            <a:ext cx="609600" cy="46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008826" y="6504801"/>
            <a:ext cx="56205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baseline="0" dirty="0">
                <a:solidFill>
                  <a:schemeClr val="tx2"/>
                </a:solidFill>
                <a:latin typeface="Calibri"/>
                <a:cs typeface="Calibri"/>
              </a:rPr>
              <a:t>  Joint ARIES Workshop on Electron and Hadron Synchrotrons, November 12-14, 2018 </a:t>
            </a:r>
            <a:endParaRPr lang="en-US" sz="1200" b="1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4367556" y="6687835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7" name="Picture 6" descr="0003_2016_ALS_BANNER_SIgnature_Horizontal_2_COLOR_RGB_ELECTRONIC.png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17328"/>
          <a:stretch/>
        </p:blipFill>
        <p:spPr>
          <a:xfrm>
            <a:off x="7008416" y="6400800"/>
            <a:ext cx="2115846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097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2" r:id="rId5"/>
    <p:sldLayoutId id="2147483653" r:id="rId6"/>
    <p:sldLayoutId id="2147483654" r:id="rId7"/>
    <p:sldLayoutId id="2147483659" r:id="rId8"/>
    <p:sldLayoutId id="2147483657" r:id="rId9"/>
    <p:sldLayoutId id="2147483660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Calibri"/>
          <a:ea typeface="+mn-ea"/>
          <a:cs typeface="Calibri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Calibri"/>
          <a:ea typeface="+mn-ea"/>
          <a:cs typeface="Calibri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Calibri"/>
          <a:ea typeface="+mn-ea"/>
          <a:cs typeface="Calibri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Calibri"/>
          <a:ea typeface="+mn-ea"/>
          <a:cs typeface="Calibri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Calibri"/>
          <a:ea typeface="+mn-ea"/>
          <a:cs typeface="Calibri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image" Target="../media/image32.emf"/><Relationship Id="rId4" Type="http://schemas.openxmlformats.org/officeDocument/2006/relationships/package" Target="../embeddings/Microsoft_Word_Document.docx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57200" y="2743200"/>
            <a:ext cx="8534400" cy="838200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ALS Orbit Stability</a:t>
            </a:r>
          </a:p>
        </p:txBody>
      </p:sp>
      <p:pic>
        <p:nvPicPr>
          <p:cNvPr id="4" name="Picture 3" descr="ALS_panoramic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60320"/>
          </a:xfrm>
          <a:prstGeom prst="rect">
            <a:avLst/>
          </a:prstGeom>
        </p:spPr>
      </p:pic>
      <p:pic>
        <p:nvPicPr>
          <p:cNvPr id="5" name="Picture 25" descr="LBL_logo_bl_notex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69" y="5943600"/>
            <a:ext cx="723331" cy="54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457200" y="3886200"/>
            <a:ext cx="8534400" cy="152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2800" b="1" kern="1200" baseline="0">
                <a:solidFill>
                  <a:srgbClr val="006BA6"/>
                </a:solidFill>
                <a:latin typeface="Calibri"/>
                <a:ea typeface="+mn-ea"/>
                <a:cs typeface="Calibri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dirty="0">
                <a:solidFill>
                  <a:schemeClr val="tx2"/>
                </a:solidFill>
              </a:rPr>
              <a:t>Greg Portmann, Eric </a:t>
            </a:r>
            <a:r>
              <a:rPr lang="en-US" dirty="0" err="1">
                <a:solidFill>
                  <a:schemeClr val="tx2"/>
                </a:solidFill>
              </a:rPr>
              <a:t>Norum</a:t>
            </a:r>
            <a:r>
              <a:rPr lang="en-US" dirty="0">
                <a:solidFill>
                  <a:schemeClr val="tx2"/>
                </a:solidFill>
              </a:rPr>
              <a:t>, Mike Chin, Jonah Weber</a:t>
            </a:r>
            <a:endParaRPr lang="en-US" sz="2400" b="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spcBef>
                <a:spcPts val="300"/>
              </a:spcBef>
            </a:pPr>
            <a:r>
              <a:rPr lang="en-US" sz="2400" dirty="0">
                <a:solidFill>
                  <a:schemeClr val="accent3"/>
                </a:solidFill>
              </a:rPr>
              <a:t>BES Light Source Beam Stability Workshop</a:t>
            </a:r>
            <a:endParaRPr lang="en-US" sz="2400" b="0" dirty="0">
              <a:solidFill>
                <a:schemeClr val="accent3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2400" b="0" dirty="0">
                <a:solidFill>
                  <a:schemeClr val="bg2">
                    <a:lumMod val="50000"/>
                  </a:schemeClr>
                </a:solidFill>
              </a:rPr>
              <a:t>November 1, 2018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5995145"/>
            <a:ext cx="2723721" cy="457197"/>
          </a:xfrm>
          <a:prstGeom prst="rect">
            <a:avLst/>
          </a:prstGeom>
        </p:spPr>
      </p:pic>
      <p:pic>
        <p:nvPicPr>
          <p:cNvPr id="3" name="Picture 2" descr="0001_2016_ALS_Acronym_SIgnature_Horizontal_2_color_RGB_ELECTRONIC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400585"/>
            <a:ext cx="2057400" cy="138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699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144000" cy="60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600" dirty="0">
                <a:latin typeface="Arial Narrow" charset="0"/>
                <a:ea typeface="Osaka" charset="0"/>
              </a:rPr>
              <a:t>SAW Filter Thermal Analysis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3657600" cy="304800"/>
          </a:xfrm>
        </p:spPr>
        <p:txBody>
          <a:bodyPr>
            <a:normAutofit/>
          </a:bodyPr>
          <a:lstStyle/>
          <a:p>
            <a:pPr marL="684213" lvl="1" indent="-45720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400" dirty="0">
                <a:latin typeface="Arial Narrow" charset="0"/>
                <a:ea typeface="Osaka" charset="0"/>
              </a:rPr>
              <a:t>Normal BPM Channel with SAW Filters</a:t>
            </a:r>
          </a:p>
        </p:txBody>
      </p:sp>
      <p:pic>
        <p:nvPicPr>
          <p:cNvPr id="51203" name="image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3859213" cy="27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image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85800"/>
            <a:ext cx="4038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Box 6"/>
          <p:cNvSpPr txBox="1">
            <a:spLocks noChangeArrowheads="1"/>
          </p:cNvSpPr>
          <p:nvPr/>
        </p:nvSpPr>
        <p:spPr bwMode="auto">
          <a:xfrm>
            <a:off x="5791200" y="467380"/>
            <a:ext cx="2438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 eaLnBrk="1" hangingPunct="1"/>
            <a:r>
              <a:rPr lang="en-US" sz="1400" dirty="0"/>
              <a:t>SAW Filters Bypassed</a:t>
            </a:r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838200" y="4191000"/>
            <a:ext cx="5867400" cy="2057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19200" y="6225244"/>
            <a:ext cx="51054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RF (</a:t>
            </a:r>
            <a:r>
              <a:rPr lang="en-US" sz="1050" dirty="0" err="1"/>
              <a:t>blk</a:t>
            </a:r>
            <a:r>
              <a:rPr lang="en-US" sz="1050" dirty="0"/>
              <a:t>) + calibration tone at 1/64, 1/32, 1/16, 1/8, 1/4, 1/2 a revolution harmonic.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3429000"/>
            <a:ext cx="853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4213" lvl="1" indent="-457200">
              <a:spcBef>
                <a:spcPct val="0"/>
              </a:spcBef>
              <a:buFontTx/>
              <a:buNone/>
            </a:pPr>
            <a:r>
              <a:rPr lang="en-US" sz="1400" dirty="0">
                <a:latin typeface="Arial Narrow" charset="0"/>
                <a:ea typeface="Osaka" charset="0"/>
              </a:rPr>
              <a:t>Temperature introduces a relatively curvy response in the transfer function.  This indicates that a pilot tone correction can</a:t>
            </a:r>
          </a:p>
          <a:p>
            <a:pPr marL="684213" lvl="1" indent="-457200">
              <a:spcBef>
                <a:spcPct val="0"/>
              </a:spcBef>
              <a:buFontTx/>
              <a:buNone/>
            </a:pPr>
            <a:r>
              <a:rPr lang="en-US" sz="1400" dirty="0">
                <a:latin typeface="Arial Narrow" charset="0"/>
                <a:ea typeface="Osaka" charset="0"/>
              </a:rPr>
              <a:t>only work if the tones are close to the RF frequency. In fact, a pilot tone at +2 MHz from at RF (~499.645 MHz) would indicate</a:t>
            </a:r>
          </a:p>
          <a:p>
            <a:pPr marL="684213" lvl="1" indent="-457200">
              <a:spcBef>
                <a:spcPct val="0"/>
              </a:spcBef>
              <a:buFontTx/>
              <a:buNone/>
            </a:pPr>
            <a:r>
              <a:rPr lang="en-US" sz="1400" dirty="0">
                <a:latin typeface="Arial Narrow" charset="0"/>
                <a:ea typeface="Osaka" charset="0"/>
              </a:rPr>
              <a:t>that the system gain goes down with temperature, whereas at RF the gain goes up.</a:t>
            </a:r>
          </a:p>
          <a:p>
            <a:endParaRPr lang="en-US" sz="24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1780401"/>
            <a:ext cx="8166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Calibri"/>
                <a:cs typeface="Calibri"/>
              </a:rPr>
              <a:t>+5.0 </a:t>
            </a:r>
            <a:r>
              <a:rPr lang="en-US" sz="1200" dirty="0" err="1">
                <a:solidFill>
                  <a:schemeClr val="accent2"/>
                </a:solidFill>
                <a:latin typeface="Calibri"/>
                <a:cs typeface="Calibri"/>
              </a:rPr>
              <a:t>DegC</a:t>
            </a:r>
            <a:endParaRPr lang="en-US" sz="1200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8800" y="2286000"/>
            <a:ext cx="8166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8000"/>
                </a:solidFill>
                <a:latin typeface="Calibri"/>
                <a:cs typeface="Calibri"/>
              </a:rPr>
              <a:t>+9.3 </a:t>
            </a:r>
            <a:r>
              <a:rPr lang="en-US" sz="1200" dirty="0" err="1">
                <a:solidFill>
                  <a:srgbClr val="008000"/>
                </a:solidFill>
                <a:latin typeface="Calibri"/>
                <a:cs typeface="Calibri"/>
              </a:rPr>
              <a:t>DegC</a:t>
            </a:r>
            <a:endParaRPr lang="en-US" sz="1200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81200" y="2667000"/>
            <a:ext cx="894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3366FF"/>
                </a:solidFill>
                <a:latin typeface="Calibri"/>
                <a:cs typeface="Calibri"/>
              </a:rPr>
              <a:t>+13.5 </a:t>
            </a:r>
            <a:r>
              <a:rPr lang="en-US" sz="1200" dirty="0" err="1">
                <a:solidFill>
                  <a:srgbClr val="3366FF"/>
                </a:solidFill>
                <a:latin typeface="Calibri"/>
                <a:cs typeface="Calibri"/>
              </a:rPr>
              <a:t>DegC</a:t>
            </a:r>
            <a:endParaRPr lang="en-US" sz="1200" dirty="0">
              <a:solidFill>
                <a:srgbClr val="3366FF"/>
              </a:solidFill>
              <a:latin typeface="Calibri"/>
              <a:cs typeface="Calibri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133600" y="1447801"/>
            <a:ext cx="326325" cy="38099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667000" y="2209800"/>
            <a:ext cx="533400" cy="2147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819400" y="2438400"/>
            <a:ext cx="326325" cy="380999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95270" y="2816423"/>
            <a:ext cx="652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/>
                <a:cs typeface="Calibri"/>
              </a:rPr>
              <a:t>1 MHz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447800" y="2971800"/>
            <a:ext cx="152400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07265" y="2971800"/>
            <a:ext cx="130935" cy="1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923597" y="6076890"/>
            <a:ext cx="991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M. Chin</a:t>
            </a:r>
          </a:p>
        </p:txBody>
      </p:sp>
    </p:spTree>
    <p:extLst>
      <p:ext uri="{BB962C8B-B14F-4D97-AF65-F5344CB8AC3E}">
        <p14:creationId xmlns:p14="http://schemas.microsoft.com/office/powerpoint/2010/main" val="2612161546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r>
              <a:rPr lang="en-US" sz="4000" dirty="0" err="1"/>
              <a:t>Bandpass</a:t>
            </a:r>
            <a:r>
              <a:rPr lang="en-US" sz="4000" dirty="0"/>
              <a:t> Filter Study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14400" y="5029200"/>
            <a:ext cx="7543800" cy="99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rgbClr val="000090"/>
                </a:solidFill>
              </a:rPr>
              <a:t>The ceramic filter had an improved linear response with temperature change </a:t>
            </a:r>
          </a:p>
          <a:p>
            <a:r>
              <a:rPr lang="en-US" sz="1600" b="1" dirty="0">
                <a:solidFill>
                  <a:srgbClr val="000090"/>
                </a:solidFill>
              </a:rPr>
              <a:t>We original chose the </a:t>
            </a:r>
            <a:r>
              <a:rPr lang="en-US" sz="1600" b="1" dirty="0" err="1">
                <a:solidFill>
                  <a:srgbClr val="000090"/>
                </a:solidFill>
              </a:rPr>
              <a:t>Lorch</a:t>
            </a:r>
            <a:r>
              <a:rPr lang="en-US" sz="1600" b="1" dirty="0">
                <a:solidFill>
                  <a:srgbClr val="000090"/>
                </a:solidFill>
              </a:rPr>
              <a:t> ceramic filter (assembled from 4 ceramic blocks)  </a:t>
            </a:r>
          </a:p>
          <a:p>
            <a:r>
              <a:rPr lang="en-US" sz="1600" b="1" dirty="0">
                <a:solidFill>
                  <a:srgbClr val="000090"/>
                </a:solidFill>
              </a:rPr>
              <a:t>Then we change to a mono-block ceramic filter from CTS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5134617" cy="3886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90800" y="29718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3366FF"/>
                </a:solidFill>
                <a:latin typeface="Calibri"/>
                <a:cs typeface="Calibri"/>
              </a:rPr>
              <a:t>Saw Filter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209800" y="2895600"/>
            <a:ext cx="381000" cy="22860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" y="1219200"/>
            <a:ext cx="14320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008000"/>
                </a:solidFill>
                <a:latin typeface="Calibri"/>
                <a:cs typeface="Calibri"/>
              </a:rPr>
              <a:t>Lorch</a:t>
            </a:r>
            <a:r>
              <a:rPr lang="en-US" sz="1200" dirty="0">
                <a:solidFill>
                  <a:srgbClr val="008000"/>
                </a:solidFill>
                <a:latin typeface="Calibri"/>
                <a:cs typeface="Calibri"/>
              </a:rPr>
              <a:t> Ceramic Filter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219200" y="1447800"/>
            <a:ext cx="152400" cy="9144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066800"/>
            <a:ext cx="3962400" cy="2971800"/>
          </a:xfrm>
          <a:prstGeom prst="rect">
            <a:avLst/>
          </a:prstGeom>
        </p:spPr>
      </p:pic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6019800" y="835223"/>
            <a:ext cx="2438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 eaLnBrk="1" hangingPunct="1"/>
            <a:r>
              <a:rPr lang="en-US" sz="1400" dirty="0" err="1"/>
              <a:t>Lorch</a:t>
            </a:r>
            <a:r>
              <a:rPr lang="en-US" sz="1400" dirty="0"/>
              <a:t> Filter Temperature Test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477000" y="2133600"/>
            <a:ext cx="894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Calibri"/>
                <a:cs typeface="Calibri"/>
              </a:rPr>
              <a:t>+11.0 </a:t>
            </a:r>
            <a:r>
              <a:rPr lang="en-US" sz="1200" dirty="0" err="1">
                <a:solidFill>
                  <a:schemeClr val="accent2"/>
                </a:solidFill>
                <a:latin typeface="Calibri"/>
                <a:cs typeface="Calibri"/>
              </a:rPr>
              <a:t>DegC</a:t>
            </a:r>
            <a:endParaRPr lang="en-US" sz="1200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53400" y="3352800"/>
            <a:ext cx="894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8000"/>
                </a:solidFill>
                <a:latin typeface="Calibri"/>
                <a:cs typeface="Calibri"/>
              </a:rPr>
              <a:t>+16.0 </a:t>
            </a:r>
            <a:r>
              <a:rPr lang="en-US" sz="1200" dirty="0" err="1">
                <a:solidFill>
                  <a:srgbClr val="008000"/>
                </a:solidFill>
                <a:latin typeface="Calibri"/>
                <a:cs typeface="Calibri"/>
              </a:rPr>
              <a:t>DegC</a:t>
            </a:r>
            <a:endParaRPr lang="en-US" sz="1200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7239000" y="2286000"/>
            <a:ext cx="228600" cy="22860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7848600" y="3200400"/>
            <a:ext cx="304800" cy="3048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923597" y="6076890"/>
            <a:ext cx="991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M. Chin</a:t>
            </a:r>
          </a:p>
        </p:txBody>
      </p:sp>
    </p:spTree>
    <p:extLst>
      <p:ext uri="{BB962C8B-B14F-4D97-AF65-F5344CB8AC3E}">
        <p14:creationId xmlns:p14="http://schemas.microsoft.com/office/powerpoint/2010/main" val="630343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r>
              <a:rPr lang="en-US" sz="4000" dirty="0"/>
              <a:t>BPM AFE Design Changes from NSLS2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209800"/>
            <a:ext cx="6781800" cy="10467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8800"/>
            <a:ext cx="9144000" cy="57284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3597" y="6076890"/>
            <a:ext cx="991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M. Chin</a:t>
            </a:r>
          </a:p>
        </p:txBody>
      </p:sp>
    </p:spTree>
    <p:extLst>
      <p:ext uri="{BB962C8B-B14F-4D97-AF65-F5344CB8AC3E}">
        <p14:creationId xmlns:p14="http://schemas.microsoft.com/office/powerpoint/2010/main" val="3325815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Parameters for the SR and Booster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240040"/>
              </p:ext>
            </p:extLst>
          </p:nvPr>
        </p:nvGraphicFramePr>
        <p:xfrm>
          <a:off x="-1001713" y="460375"/>
          <a:ext cx="11022013" cy="381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Document" r:id="rId4" imgW="6096000" imgH="2108200" progId="Word.Document.12">
                  <p:embed/>
                </p:oleObj>
              </mc:Choice>
              <mc:Fallback>
                <p:oleObj name="Document" r:id="rId4" imgW="6096000" imgH="2108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001713" y="460375"/>
                        <a:ext cx="11022013" cy="381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4114800"/>
            <a:ext cx="3124200" cy="20783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4951" y="4038600"/>
            <a:ext cx="2821249" cy="21335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3060" y="6096000"/>
            <a:ext cx="1865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Single Bunch Fill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0" y="6096000"/>
            <a:ext cx="1825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Multi-Bunch Fill</a:t>
            </a:r>
          </a:p>
        </p:txBody>
      </p:sp>
    </p:spTree>
    <p:extLst>
      <p:ext uri="{BB962C8B-B14F-4D97-AF65-F5344CB8AC3E}">
        <p14:creationId xmlns:p14="http://schemas.microsoft.com/office/powerpoint/2010/main" val="1953533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/>
          <p:cNvSpPr txBox="1">
            <a:spLocks noGrp="1"/>
          </p:cNvSpPr>
          <p:nvPr>
            <p:ph type="title"/>
          </p:nvPr>
        </p:nvSpPr>
        <p:spPr>
          <a:xfrm>
            <a:off x="228600" y="1"/>
            <a:ext cx="8229600" cy="685800"/>
          </a:xfrm>
          <a:prstGeom prst="rect">
            <a:avLst/>
          </a:prstGeom>
        </p:spPr>
        <p:txBody>
          <a:bodyPr/>
          <a:lstStyle/>
          <a:p>
            <a:r>
              <a:rPr dirty="0"/>
              <a:t>BPM Firmware</a:t>
            </a:r>
          </a:p>
        </p:txBody>
      </p:sp>
      <p:pic>
        <p:nvPicPr>
          <p:cNvPr id="136" name="BPM_Firmware.pdf" descr="BPM_Firmwar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3400" y="704922"/>
            <a:ext cx="8515097" cy="493387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/>
          <p:cNvSpPr txBox="1"/>
          <p:nvPr/>
        </p:nvSpPr>
        <p:spPr>
          <a:xfrm>
            <a:off x="5943600" y="5429071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Acquisition clocks and triggers synchronized ALS timing system</a:t>
            </a:r>
          </a:p>
          <a:p>
            <a:endParaRPr lang="en-US" sz="24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3200400"/>
            <a:ext cx="1981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ADC, turn-by-turn, and Fast Acquisition waveform recorders with capacity up to 2</a:t>
            </a:r>
            <a:r>
              <a:rPr lang="en-US" sz="1600" i="1" baseline="30000" dirty="0">
                <a:solidFill>
                  <a:schemeClr val="accent1"/>
                </a:solidFill>
              </a:rPr>
              <a:t>24</a:t>
            </a:r>
            <a:r>
              <a:rPr lang="en-US" sz="1600" i="1" dirty="0">
                <a:solidFill>
                  <a:schemeClr val="accent1"/>
                </a:solidFill>
              </a:rPr>
              <a:t> samples</a:t>
            </a:r>
          </a:p>
          <a:p>
            <a:endParaRPr lang="en-US" sz="24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76200"/>
            <a:ext cx="251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‘Fast Acquisition: ~10 kHz positions to fast orbit feedback FPGAs — Dual 3.125 Gb/s fiber links</a:t>
            </a:r>
          </a:p>
          <a:p>
            <a:endParaRPr lang="en-US" sz="24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3600" y="54864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Slow Acquisition (~10 Hz): positions to EPICS-based orbit feedback</a:t>
            </a:r>
          </a:p>
          <a:p>
            <a:endParaRPr lang="en-US" sz="24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6096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chemeClr val="tx2"/>
                </a:solidFill>
                <a:latin typeface="Calibri"/>
                <a:cs typeface="Calibri"/>
              </a:rPr>
              <a:t>Same digital board as NSLS2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chemeClr val="tx2"/>
                </a:solidFill>
                <a:latin typeface="Calibri"/>
                <a:cs typeface="Calibri"/>
              </a:rPr>
              <a:t>Complete firmware change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chemeClr val="tx2"/>
                </a:solidFill>
                <a:latin typeface="Calibri"/>
                <a:cs typeface="Calibri"/>
              </a:rPr>
              <a:t>Complete EPICS software change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829102" y="6076890"/>
            <a:ext cx="1162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E. </a:t>
            </a:r>
            <a:r>
              <a:rPr lang="en-US" sz="2000" dirty="0" err="1">
                <a:solidFill>
                  <a:schemeClr val="tx2"/>
                </a:solidFill>
                <a:latin typeface="Calibri"/>
                <a:cs typeface="Calibri"/>
              </a:rPr>
              <a:t>Norum</a:t>
            </a:r>
            <a:endParaRPr lang="en-US" sz="2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5202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 sz="3600" dirty="0"/>
              <a:t>BPM Firmware: Preliminary Processing Block</a:t>
            </a:r>
          </a:p>
        </p:txBody>
      </p:sp>
      <p:pic>
        <p:nvPicPr>
          <p:cNvPr id="3" name="Picture 2" descr="PastedGraphic-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2" b="-56"/>
          <a:stretch/>
        </p:blipFill>
        <p:spPr>
          <a:xfrm>
            <a:off x="1905000" y="762000"/>
            <a:ext cx="5181600" cy="502005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09639" y="5715000"/>
            <a:ext cx="30204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Synchronous Demodulation</a:t>
            </a:r>
          </a:p>
          <a:p>
            <a:pPr algn="ctr"/>
            <a:r>
              <a:rPr lang="en-US" sz="1400" dirty="0"/>
              <a:t>(presently N = 19)</a:t>
            </a:r>
          </a:p>
        </p:txBody>
      </p:sp>
      <p:sp>
        <p:nvSpPr>
          <p:cNvPr id="8" name="Rectangle 7"/>
          <p:cNvSpPr/>
          <p:nvPr/>
        </p:nvSpPr>
        <p:spPr>
          <a:xfrm>
            <a:off x="4953000" y="5181600"/>
            <a:ext cx="1762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Down sampling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29102" y="6076890"/>
            <a:ext cx="1162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E. </a:t>
            </a:r>
            <a:r>
              <a:rPr lang="en-US" sz="2000" dirty="0" err="1">
                <a:solidFill>
                  <a:schemeClr val="tx2"/>
                </a:solidFill>
                <a:latin typeface="Calibri"/>
                <a:cs typeface="Calibri"/>
              </a:rPr>
              <a:t>Norum</a:t>
            </a:r>
            <a:endParaRPr lang="en-US" sz="20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5099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/>
              <a:t>BPM Noise Floor Measurements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62000" y="5410200"/>
            <a:ext cx="8001000" cy="106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Measure setup:  one button signal split 4 ways to the BPM inputs.</a:t>
            </a:r>
          </a:p>
          <a:p>
            <a:r>
              <a:rPr lang="en-US" sz="1400" dirty="0"/>
              <a:t>BPM meets our 200 nm RMS noise floor goal from .4 Hz to 5 kHz w/ or w/o pilot tone correction.</a:t>
            </a:r>
          </a:p>
          <a:p>
            <a:r>
              <a:rPr lang="en-US" sz="1400" dirty="0"/>
              <a:t>Pilot tone correction provides a benefit up to about 1 kHz.  RMS noise from .4 Hz to 1 kHz is 75 nm.   </a:t>
            </a:r>
          </a:p>
          <a:p>
            <a:r>
              <a:rPr lang="en-US" sz="1400" dirty="0"/>
              <a:t>There is room for improving the pilot tone noise floor.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9" y="838200"/>
            <a:ext cx="7490745" cy="453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8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/>
              <a:t>Beam &amp; Noise Floor at 10 kHz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5334000"/>
            <a:ext cx="8001000" cy="1219200"/>
          </a:xfrm>
        </p:spPr>
        <p:txBody>
          <a:bodyPr>
            <a:noAutofit/>
          </a:bodyPr>
          <a:lstStyle/>
          <a:p>
            <a:r>
              <a:rPr lang="en-US" sz="1400" dirty="0"/>
              <a:t>The area between the lines shows the possible improvement factor if we upgrade our fast orbit feedback system.</a:t>
            </a:r>
          </a:p>
          <a:p>
            <a:r>
              <a:rPr lang="en-US" sz="1400" dirty="0"/>
              <a:t>There isn’t much beam motion above 1 kHz.  It might be a challenge to measure beam motion above 5kHz.  The solution is likely a combination of better ADCs (faster and/or higher resolution) and cleaner pilot tone generators.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914400"/>
            <a:ext cx="6858000" cy="424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4530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88455"/>
            <a:ext cx="8751919" cy="5102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/>
          <a:lstStyle/>
          <a:p>
            <a:r>
              <a:rPr lang="en-US" dirty="0"/>
              <a:t>4 Day Orbit Drift Measurement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14400" y="5867399"/>
            <a:ext cx="7924800" cy="609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Orbit Drift Measurement (using a 4-way split button signal)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2983468"/>
            <a:ext cx="3118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Pilot Tone Compensation 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62000" y="3352800"/>
            <a:ext cx="3810000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543800" y="3352800"/>
            <a:ext cx="1143000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724400" y="3352800"/>
            <a:ext cx="2819400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001746" y="2971800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Pilot Tone Comp. Off</a:t>
            </a:r>
          </a:p>
        </p:txBody>
      </p:sp>
    </p:spTree>
    <p:extLst>
      <p:ext uri="{BB962C8B-B14F-4D97-AF65-F5344CB8AC3E}">
        <p14:creationId xmlns:p14="http://schemas.microsoft.com/office/powerpoint/2010/main" val="3935212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/>
          <a:lstStyle/>
          <a:p>
            <a:r>
              <a:rPr lang="en-US" dirty="0"/>
              <a:t>Drift measurement in more detail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14400" y="5714999"/>
            <a:ext cx="7620000" cy="76200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Orbit Drift Measurement (using a 4-way split button signal)</a:t>
            </a:r>
          </a:p>
          <a:p>
            <a:r>
              <a:rPr lang="en-US" dirty="0"/>
              <a:t>Maintained ±.2 μm RMS over 4 days with pilot tone compensation.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2" y="685800"/>
            <a:ext cx="8961708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13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086600" cy="611188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charset="0"/>
              </a:rPr>
              <a:t>Causes of </a:t>
            </a:r>
            <a:r>
              <a:rPr lang="en-US" sz="2800" dirty="0">
                <a:latin typeface="Times New Roman" charset="0"/>
              </a:rPr>
              <a:t>Undesirable </a:t>
            </a:r>
            <a:r>
              <a:rPr lang="en-US" sz="2800" b="1" dirty="0">
                <a:latin typeface="Times New Roman" charset="0"/>
              </a:rPr>
              <a:t>Orbit Motions</a:t>
            </a:r>
            <a:endParaRPr lang="en-US" b="1" dirty="0">
              <a:latin typeface="Times New Roman" charset="0"/>
            </a:endParaRPr>
          </a:p>
        </p:txBody>
      </p:sp>
      <p:sp>
        <p:nvSpPr>
          <p:cNvPr id="4100" name="Line 10"/>
          <p:cNvSpPr>
            <a:spLocks noChangeShapeType="1"/>
          </p:cNvSpPr>
          <p:nvPr/>
        </p:nvSpPr>
        <p:spPr bwMode="auto">
          <a:xfrm>
            <a:off x="228600" y="3940313"/>
            <a:ext cx="8686800" cy="14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Text Box 11"/>
          <p:cNvSpPr txBox="1">
            <a:spLocks noChangeArrowheads="1"/>
          </p:cNvSpPr>
          <p:nvPr/>
        </p:nvSpPr>
        <p:spPr bwMode="auto">
          <a:xfrm>
            <a:off x="381000" y="1524000"/>
            <a:ext cx="958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81D58"/>
                </a:solidFill>
              </a:rPr>
              <a:t>Thermal</a:t>
            </a:r>
            <a:endParaRPr lang="en-US" dirty="0">
              <a:solidFill>
                <a:srgbClr val="00279F"/>
              </a:solidFill>
            </a:endParaRPr>
          </a:p>
        </p:txBody>
      </p:sp>
      <p:sp>
        <p:nvSpPr>
          <p:cNvPr id="4102" name="Text Box 12"/>
          <p:cNvSpPr txBox="1">
            <a:spLocks noChangeArrowheads="1"/>
          </p:cNvSpPr>
          <p:nvPr/>
        </p:nvSpPr>
        <p:spPr bwMode="auto">
          <a:xfrm>
            <a:off x="2128761" y="1504890"/>
            <a:ext cx="305283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hlink"/>
                </a:solidFill>
              </a:rPr>
              <a:t>Vibration &amp; bending modes</a:t>
            </a:r>
          </a:p>
        </p:txBody>
      </p:sp>
      <p:sp>
        <p:nvSpPr>
          <p:cNvPr id="4103" name="Text Box 13"/>
          <p:cNvSpPr txBox="1">
            <a:spLocks noChangeArrowheads="1"/>
          </p:cNvSpPr>
          <p:nvPr/>
        </p:nvSpPr>
        <p:spPr bwMode="auto">
          <a:xfrm>
            <a:off x="838200" y="2286000"/>
            <a:ext cx="39280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5400"/>
                </a:solidFill>
              </a:rPr>
              <a:t>Insertion Device Perturbations</a:t>
            </a:r>
          </a:p>
        </p:txBody>
      </p:sp>
      <p:sp>
        <p:nvSpPr>
          <p:cNvPr id="4104" name="Text Box 14"/>
          <p:cNvSpPr txBox="1">
            <a:spLocks noChangeArrowheads="1"/>
          </p:cNvSpPr>
          <p:nvPr/>
        </p:nvSpPr>
        <p:spPr bwMode="auto">
          <a:xfrm>
            <a:off x="2286000" y="3043535"/>
            <a:ext cx="31253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9688"/>
                </a:solidFill>
              </a:rPr>
              <a:t>Magnet Power Supplies</a:t>
            </a:r>
            <a:endParaRPr lang="en-US" dirty="0"/>
          </a:p>
        </p:txBody>
      </p:sp>
      <p:sp>
        <p:nvSpPr>
          <p:cNvPr id="4105" name="Line 15"/>
          <p:cNvSpPr>
            <a:spLocks noChangeShapeType="1"/>
          </p:cNvSpPr>
          <p:nvPr/>
        </p:nvSpPr>
        <p:spPr bwMode="auto">
          <a:xfrm>
            <a:off x="838200" y="3868935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Line 16"/>
          <p:cNvSpPr>
            <a:spLocks noChangeShapeType="1"/>
          </p:cNvSpPr>
          <p:nvPr/>
        </p:nvSpPr>
        <p:spPr bwMode="auto">
          <a:xfrm>
            <a:off x="1981200" y="3868935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Line 17"/>
          <p:cNvSpPr>
            <a:spLocks noChangeShapeType="1"/>
          </p:cNvSpPr>
          <p:nvPr/>
        </p:nvSpPr>
        <p:spPr bwMode="auto">
          <a:xfrm>
            <a:off x="4197350" y="3868935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Line 18"/>
          <p:cNvSpPr>
            <a:spLocks noChangeShapeType="1"/>
          </p:cNvSpPr>
          <p:nvPr/>
        </p:nvSpPr>
        <p:spPr bwMode="auto">
          <a:xfrm>
            <a:off x="2971800" y="3868935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Line 19"/>
          <p:cNvSpPr>
            <a:spLocks noChangeShapeType="1"/>
          </p:cNvSpPr>
          <p:nvPr/>
        </p:nvSpPr>
        <p:spPr bwMode="auto">
          <a:xfrm>
            <a:off x="5486400" y="3868935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Text Box 20"/>
          <p:cNvSpPr txBox="1">
            <a:spLocks noChangeArrowheads="1"/>
          </p:cNvSpPr>
          <p:nvPr/>
        </p:nvSpPr>
        <p:spPr bwMode="auto">
          <a:xfrm>
            <a:off x="8488363" y="3657600"/>
            <a:ext cx="579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Hertz</a:t>
            </a:r>
            <a:endParaRPr lang="en-US" dirty="0"/>
          </a:p>
        </p:txBody>
      </p:sp>
      <p:sp>
        <p:nvSpPr>
          <p:cNvPr id="4111" name="Text Box 21"/>
          <p:cNvSpPr txBox="1">
            <a:spLocks noChangeArrowheads="1"/>
          </p:cNvSpPr>
          <p:nvPr/>
        </p:nvSpPr>
        <p:spPr bwMode="auto">
          <a:xfrm>
            <a:off x="685800" y="4021335"/>
            <a:ext cx="317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.1</a:t>
            </a:r>
            <a:endParaRPr lang="en-US" dirty="0"/>
          </a:p>
        </p:txBody>
      </p:sp>
      <p:sp>
        <p:nvSpPr>
          <p:cNvPr id="4112" name="Text Box 22"/>
          <p:cNvSpPr txBox="1">
            <a:spLocks noChangeArrowheads="1"/>
          </p:cNvSpPr>
          <p:nvPr/>
        </p:nvSpPr>
        <p:spPr bwMode="auto">
          <a:xfrm>
            <a:off x="1860550" y="4021335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1</a:t>
            </a:r>
            <a:endParaRPr lang="en-US" dirty="0"/>
          </a:p>
        </p:txBody>
      </p:sp>
      <p:sp>
        <p:nvSpPr>
          <p:cNvPr id="4113" name="Text Box 23"/>
          <p:cNvSpPr txBox="1">
            <a:spLocks noChangeArrowheads="1"/>
          </p:cNvSpPr>
          <p:nvPr/>
        </p:nvSpPr>
        <p:spPr bwMode="auto">
          <a:xfrm>
            <a:off x="2819400" y="4021335"/>
            <a:ext cx="361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10</a:t>
            </a:r>
            <a:endParaRPr lang="en-US" dirty="0"/>
          </a:p>
        </p:txBody>
      </p:sp>
      <p:sp>
        <p:nvSpPr>
          <p:cNvPr id="4114" name="Text Box 24"/>
          <p:cNvSpPr txBox="1">
            <a:spLocks noChangeArrowheads="1"/>
          </p:cNvSpPr>
          <p:nvPr/>
        </p:nvSpPr>
        <p:spPr bwMode="auto">
          <a:xfrm>
            <a:off x="3968750" y="4021335"/>
            <a:ext cx="450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100</a:t>
            </a:r>
            <a:endParaRPr lang="en-US"/>
          </a:p>
        </p:txBody>
      </p:sp>
      <p:sp>
        <p:nvSpPr>
          <p:cNvPr id="4115" name="Text Box 25"/>
          <p:cNvSpPr txBox="1">
            <a:spLocks noChangeArrowheads="1"/>
          </p:cNvSpPr>
          <p:nvPr/>
        </p:nvSpPr>
        <p:spPr bwMode="auto">
          <a:xfrm>
            <a:off x="5350798" y="4021335"/>
            <a:ext cx="3642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1k</a:t>
            </a:r>
            <a:endParaRPr lang="en-US" dirty="0"/>
          </a:p>
        </p:txBody>
      </p:sp>
      <p:sp>
        <p:nvSpPr>
          <p:cNvPr id="4116" name="Line 26"/>
          <p:cNvSpPr>
            <a:spLocks noChangeShapeType="1"/>
          </p:cNvSpPr>
          <p:nvPr/>
        </p:nvSpPr>
        <p:spPr bwMode="auto">
          <a:xfrm>
            <a:off x="152400" y="1924110"/>
            <a:ext cx="1524000" cy="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7" name="Line 27"/>
          <p:cNvSpPr>
            <a:spLocks noChangeShapeType="1"/>
          </p:cNvSpPr>
          <p:nvPr/>
        </p:nvSpPr>
        <p:spPr bwMode="auto">
          <a:xfrm flipV="1">
            <a:off x="2286000" y="1905000"/>
            <a:ext cx="2667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8" name="Line 29"/>
          <p:cNvSpPr>
            <a:spLocks noChangeShapeType="1"/>
          </p:cNvSpPr>
          <p:nvPr/>
        </p:nvSpPr>
        <p:spPr bwMode="auto">
          <a:xfrm flipV="1">
            <a:off x="1066800" y="2728912"/>
            <a:ext cx="2209800" cy="0"/>
          </a:xfrm>
          <a:prstGeom prst="line">
            <a:avLst/>
          </a:prstGeom>
          <a:noFill/>
          <a:ln w="19050">
            <a:solidFill>
              <a:srgbClr val="005400"/>
            </a:solidFill>
            <a:round/>
            <a:headEnd type="triangl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9" name="Line 30"/>
          <p:cNvSpPr>
            <a:spLocks noChangeShapeType="1"/>
          </p:cNvSpPr>
          <p:nvPr/>
        </p:nvSpPr>
        <p:spPr bwMode="auto">
          <a:xfrm>
            <a:off x="3352800" y="2728912"/>
            <a:ext cx="1219200" cy="0"/>
          </a:xfrm>
          <a:prstGeom prst="line">
            <a:avLst/>
          </a:prstGeom>
          <a:noFill/>
          <a:ln w="19050">
            <a:solidFill>
              <a:srgbClr val="005400"/>
            </a:solidFill>
            <a:prstDash val="dash"/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0" name="Line 31"/>
          <p:cNvSpPr>
            <a:spLocks noChangeShapeType="1"/>
          </p:cNvSpPr>
          <p:nvPr/>
        </p:nvSpPr>
        <p:spPr bwMode="auto">
          <a:xfrm flipH="1" flipV="1">
            <a:off x="609600" y="3429000"/>
            <a:ext cx="6400800" cy="12700"/>
          </a:xfrm>
          <a:prstGeom prst="line">
            <a:avLst/>
          </a:prstGeom>
          <a:noFill/>
          <a:ln w="19050">
            <a:solidFill>
              <a:srgbClr val="009688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5638800" y="2590800"/>
            <a:ext cx="2358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81D58"/>
                </a:solidFill>
              </a:rPr>
              <a:t>Master Oscillator &amp; RF</a:t>
            </a:r>
            <a:endParaRPr lang="en-US" dirty="0">
              <a:solidFill>
                <a:srgbClr val="00279F"/>
              </a:solidFill>
            </a:endParaRPr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4572000" y="2989322"/>
            <a:ext cx="4343400" cy="0"/>
          </a:xfrm>
          <a:prstGeom prst="line">
            <a:avLst/>
          </a:prstGeom>
          <a:noFill/>
          <a:ln w="19050">
            <a:solidFill>
              <a:srgbClr val="000080"/>
            </a:solidFill>
            <a:prstDash val="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7701111" y="1389122"/>
            <a:ext cx="113808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>
                <a:solidFill>
                  <a:srgbClr val="FF0000"/>
                </a:solidFill>
              </a:rPr>
              <a:t>Injection</a:t>
            </a:r>
          </a:p>
          <a:p>
            <a:pPr algn="ctr"/>
            <a:r>
              <a:rPr lang="en-US" sz="1800" dirty="0">
                <a:solidFill>
                  <a:srgbClr val="FF0000"/>
                </a:solidFill>
              </a:rPr>
              <a:t>Transients</a:t>
            </a:r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 flipV="1">
            <a:off x="7772400" y="2057400"/>
            <a:ext cx="1066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>
            <a:off x="6705600" y="3883223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6477000" y="4035623"/>
            <a:ext cx="4539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10k</a:t>
            </a:r>
            <a:endParaRPr lang="en-US" dirty="0"/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>
            <a:off x="7696200" y="3883223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7467600" y="4035623"/>
            <a:ext cx="54373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100k</a:t>
            </a:r>
            <a:endParaRPr lang="en-US" dirty="0"/>
          </a:p>
        </p:txBody>
      </p:sp>
      <p:sp>
        <p:nvSpPr>
          <p:cNvPr id="33" name="Line 19"/>
          <p:cNvSpPr>
            <a:spLocks noChangeShapeType="1"/>
          </p:cNvSpPr>
          <p:nvPr/>
        </p:nvSpPr>
        <p:spPr bwMode="auto">
          <a:xfrm>
            <a:off x="8534400" y="3883223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auto">
          <a:xfrm>
            <a:off x="8305800" y="4035623"/>
            <a:ext cx="43407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1M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85799" y="4648200"/>
            <a:ext cx="7802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Beam Position monitors (BPMs) need to measure orbits over a </a:t>
            </a:r>
          </a:p>
          <a:p>
            <a:r>
              <a:rPr lang="en-US" b="1" dirty="0"/>
              <a:t>large range of frequencies</a:t>
            </a:r>
          </a:p>
          <a:p>
            <a:endParaRPr lang="en-US" b="1" dirty="0"/>
          </a:p>
          <a:p>
            <a:r>
              <a:rPr lang="en-US" b="1" dirty="0"/>
              <a:t>As well as, a range of beam currents, and fill patterns (single to multi-bunch fills)</a:t>
            </a:r>
          </a:p>
        </p:txBody>
      </p:sp>
    </p:spTree>
    <p:extLst>
      <p:ext uri="{BB962C8B-B14F-4D97-AF65-F5344CB8AC3E}">
        <p14:creationId xmlns:p14="http://schemas.microsoft.com/office/powerpoint/2010/main" val="1740339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48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Multi-bunch Turn-By-Turn Orbit Measurement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990600"/>
            <a:ext cx="4104202" cy="510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981200"/>
            <a:ext cx="4320540" cy="3733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19600" y="914400"/>
            <a:ext cx="4775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Noise measurement done at 500 mA</a:t>
            </a:r>
          </a:p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using one button split 4-ways.</a:t>
            </a:r>
          </a:p>
        </p:txBody>
      </p:sp>
    </p:spTree>
    <p:extLst>
      <p:ext uri="{BB962C8B-B14F-4D97-AF65-F5344CB8AC3E}">
        <p14:creationId xmlns:p14="http://schemas.microsoft.com/office/powerpoint/2010/main" val="3415221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762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Multi-bunch Turn-By-Turn Orbit Measurement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609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Beam spectrum measurement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066800"/>
            <a:ext cx="3962400" cy="2545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3693074"/>
            <a:ext cx="3962400" cy="25412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66800"/>
            <a:ext cx="4114800" cy="516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404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524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Single Bunch Turn-By-Turn Orbit Measurement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5257800"/>
            <a:ext cx="69846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Two processing modes: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IQ uses just the RF Rev Harmonic (the normal mode)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RMS uses the whole spectrum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762000"/>
            <a:ext cx="6530592" cy="431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08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524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Turn-By-Turn, Single Bunch Orbit RMS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5924490"/>
            <a:ext cx="8203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IQ uses just the RF Rev Harmonic, RMS uses the whole spectrum.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685800"/>
            <a:ext cx="76962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518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r>
              <a:rPr lang="en-US" sz="4000" dirty="0"/>
              <a:t>Data Recorder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8001000" cy="990600"/>
          </a:xfrm>
        </p:spPr>
        <p:txBody>
          <a:bodyPr>
            <a:noAutofit/>
          </a:bodyPr>
          <a:lstStyle/>
          <a:p>
            <a:r>
              <a:rPr lang="en-US" sz="1400" dirty="0"/>
              <a:t>Data buffers for ADC, TBT, FA data streams with capacity up to 2</a:t>
            </a:r>
            <a:r>
              <a:rPr lang="en-US" sz="1400" baseline="31999" dirty="0"/>
              <a:t>24</a:t>
            </a:r>
            <a:r>
              <a:rPr lang="en-US" sz="1400" dirty="0"/>
              <a:t> samples (~16M)</a:t>
            </a:r>
          </a:p>
          <a:p>
            <a:r>
              <a:rPr lang="en-US" sz="1400" dirty="0"/>
              <a:t>Trigger selection:  any timing system (MRF) trigger, beam dump, single pass threshold, or software PV.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447800"/>
            <a:ext cx="5176458" cy="50676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53500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US" sz="3600" dirty="0"/>
              <a:t>BPM Health Monitoring and Maintenance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533400"/>
            <a:ext cx="8001000" cy="1295400"/>
          </a:xfrm>
        </p:spPr>
        <p:txBody>
          <a:bodyPr>
            <a:noAutofit/>
          </a:bodyPr>
          <a:lstStyle/>
          <a:p>
            <a:r>
              <a:rPr lang="en-US" sz="1400" dirty="0"/>
              <a:t>Health monitoring of temperature, voltages, clocks, etc.</a:t>
            </a:r>
          </a:p>
          <a:p>
            <a:r>
              <a:rPr lang="en-US" sz="1400" dirty="0"/>
              <a:t>The pilot tone provides an opportunity to run diagnostics checks on the BPM electronics during shutdown days.  Presently, two pilot tones can be set on 5 different frequencies (including RF), and it could be expanded to include more frequencies. </a:t>
            </a:r>
          </a:p>
          <a:p>
            <a:r>
              <a:rPr lang="en-US" sz="1400" dirty="0"/>
              <a:t>The pilot tone also allows for transparent swapping of BPM electronics.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28800"/>
            <a:ext cx="5416512" cy="466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922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dirty="0"/>
              <a:t>BPM R&amp;D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The wish list is the following.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Faster ADCs (presently ~125MHz)</a:t>
            </a:r>
          </a:p>
          <a:p>
            <a:pPr lvl="1"/>
            <a:r>
              <a:rPr lang="en-US" dirty="0"/>
              <a:t>77 Samples / SR turn is a little low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Component R&amp;D </a:t>
            </a:r>
          </a:p>
          <a:p>
            <a:pPr lvl="1"/>
            <a:r>
              <a:rPr lang="en-US" dirty="0" err="1"/>
              <a:t>Bandpass</a:t>
            </a:r>
            <a:r>
              <a:rPr lang="en-US" dirty="0"/>
              <a:t> filters 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DAT, amplifiers, </a:t>
            </a:r>
            <a:r>
              <a:rPr lang="mr-IN" dirty="0">
                <a:solidFill>
                  <a:schemeClr val="bg2">
                    <a:lumMod val="50000"/>
                  </a:schemeClr>
                </a:solidFill>
              </a:rPr>
              <a:t>…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Cleaner pilot tones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4 Channel ADCs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Develop a pilot tones on RF compensation method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5715000"/>
            <a:ext cx="862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Hopefully ALS-U will provide an opportunity to address these issues. </a:t>
            </a:r>
          </a:p>
        </p:txBody>
      </p:sp>
    </p:spTree>
    <p:extLst>
      <p:ext uri="{BB962C8B-B14F-4D97-AF65-F5344CB8AC3E}">
        <p14:creationId xmlns:p14="http://schemas.microsoft.com/office/powerpoint/2010/main" val="42331996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 Stability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Fast orbit feedback</a:t>
            </a:r>
          </a:p>
        </p:txBody>
      </p:sp>
    </p:spTree>
    <p:extLst>
      <p:ext uri="{BB962C8B-B14F-4D97-AF65-F5344CB8AC3E}">
        <p14:creationId xmlns:p14="http://schemas.microsoft.com/office/powerpoint/2010/main" val="7925280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05800" cy="1143000"/>
          </a:xfrm>
        </p:spPr>
        <p:txBody>
          <a:bodyPr/>
          <a:lstStyle/>
          <a:p>
            <a:pPr algn="ctr"/>
            <a:r>
              <a:rPr lang="en-US" dirty="0"/>
              <a:t>Cell Controllers and FOFB</a:t>
            </a:r>
          </a:p>
        </p:txBody>
      </p:sp>
      <p:sp>
        <p:nvSpPr>
          <p:cNvPr id="5" name="Rectangle 4"/>
          <p:cNvSpPr/>
          <p:nvPr/>
        </p:nvSpPr>
        <p:spPr>
          <a:xfrm>
            <a:off x="1219200" y="4267200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The ALS Cell Controller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Conceptually similar to NSLS2 FOFB System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Different hardware, firmware, and software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1" y="838200"/>
            <a:ext cx="7162800" cy="34166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0" y="4191000"/>
            <a:ext cx="4038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Multiple Functions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FOFB </a:t>
            </a:r>
            <a:r>
              <a:rPr lang="mr-IN" dirty="0">
                <a:solidFill>
                  <a:schemeClr val="tx2"/>
                </a:solidFill>
                <a:latin typeface="Calibri"/>
                <a:cs typeface="Calibri"/>
              </a:rPr>
              <a:t>–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 Collects BPM data at 10 kHz, computes the fast orbit feedback compensation, communicates to the fast power supplies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Generates the pilot tones for the BPMs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Fast orbit interlock (relay output)</a:t>
            </a:r>
          </a:p>
        </p:txBody>
      </p:sp>
    </p:spTree>
    <p:extLst>
      <p:ext uri="{BB962C8B-B14F-4D97-AF65-F5344CB8AC3E}">
        <p14:creationId xmlns:p14="http://schemas.microsoft.com/office/powerpoint/2010/main" val="189407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672398"/>
            <a:ext cx="9144000" cy="57284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r>
              <a:rPr lang="en-US" sz="4000" dirty="0"/>
              <a:t>ALS Pilot Tone Generator</a:t>
            </a:r>
          </a:p>
        </p:txBody>
      </p:sp>
      <p:pic>
        <p:nvPicPr>
          <p:cNvPr id="5" name="Picture 4" descr="IMG_263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9" r="37000"/>
          <a:stretch/>
        </p:blipFill>
        <p:spPr>
          <a:xfrm>
            <a:off x="6705600" y="127572"/>
            <a:ext cx="2362200" cy="37600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32004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Two Tone Generators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Presently run at ±11/19 Rev Harmonic (~882 kHz)</a:t>
            </a:r>
          </a:p>
        </p:txBody>
      </p:sp>
    </p:spTree>
    <p:extLst>
      <p:ext uri="{BB962C8B-B14F-4D97-AF65-F5344CB8AC3E}">
        <p14:creationId xmlns:p14="http://schemas.microsoft.com/office/powerpoint/2010/main" val="646854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Orbit Stability Goal (ALS and ALS-U)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448670"/>
              </p:ext>
            </p:extLst>
          </p:nvPr>
        </p:nvGraphicFramePr>
        <p:xfrm>
          <a:off x="4572000" y="853440"/>
          <a:ext cx="4114800" cy="2727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8140">
                <a:tc>
                  <a:txBody>
                    <a:bodyPr/>
                    <a:lstStyle/>
                    <a:p>
                      <a:r>
                        <a:rPr lang="en-US" sz="1200" dirty="0"/>
                        <a:t>Storage 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ALS-U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r>
                        <a:rPr lang="en-US" sz="1200" dirty="0"/>
                        <a:t>Electron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2.0 </a:t>
                      </a:r>
                      <a:r>
                        <a:rPr lang="en-US" sz="1200" dirty="0" err="1"/>
                        <a:t>GeV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1.9 </a:t>
                      </a:r>
                      <a:r>
                        <a:rPr lang="en-US" sz="1200" dirty="0" err="1"/>
                        <a:t>GeV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r>
                        <a:rPr lang="en-US" sz="1200" dirty="0"/>
                        <a:t>Horizontal Emittance (full coupling)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&lt;75 pm (50 pm stretch goal)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r>
                        <a:rPr lang="en-US" sz="1200" dirty="0"/>
                        <a:t>Vertical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&lt;75 pm (full coupling)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30 pm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r>
                        <a:rPr lang="en-US" sz="1200" dirty="0"/>
                        <a:t>ID Beam Size (x/y)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&lt;14</a:t>
                      </a:r>
                      <a:r>
                        <a:rPr lang="en-US" sz="1200" baseline="0" dirty="0"/>
                        <a:t> μm / &lt;14 μm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251</a:t>
                      </a:r>
                      <a:r>
                        <a:rPr lang="en-US" sz="1200" baseline="0" dirty="0"/>
                        <a:t> / 10.4 μm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r>
                        <a:rPr lang="en-US" sz="1200" dirty="0"/>
                        <a:t>Bend Beam</a:t>
                      </a:r>
                      <a:r>
                        <a:rPr lang="en-US" sz="1200" baseline="0" dirty="0"/>
                        <a:t> Size (x/y)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&lt;5</a:t>
                      </a:r>
                      <a:r>
                        <a:rPr lang="en-US" sz="1200" baseline="0" dirty="0"/>
                        <a:t> μm / &lt;10 μm</a:t>
                      </a:r>
                      <a:endParaRPr lang="en-US" sz="1200" dirty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40.3</a:t>
                      </a:r>
                      <a:r>
                        <a:rPr lang="en-US" sz="1200" baseline="0" dirty="0"/>
                        <a:t> / 7.1 μm</a:t>
                      </a:r>
                      <a:endParaRPr lang="en-US" sz="1200" dirty="0"/>
                    </a:p>
                    <a:p>
                      <a:r>
                        <a:rPr lang="en-US" sz="1200" dirty="0"/>
                        <a:t>(Center bend)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4" name="Picture 13" descr="SR_5-6-NEW_01-22.6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5" t="34112" r="2464" b="39411"/>
          <a:stretch/>
        </p:blipFill>
        <p:spPr>
          <a:xfrm>
            <a:off x="76200" y="838200"/>
            <a:ext cx="3811953" cy="961743"/>
          </a:xfrm>
          <a:prstGeom prst="rect">
            <a:avLst/>
          </a:prstGeom>
        </p:spPr>
      </p:pic>
      <p:pic>
        <p:nvPicPr>
          <p:cNvPr id="15" name="Picture 14" descr="SR_5-6-NEW_01-22.6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" t="36386" r="2605" b="38924"/>
          <a:stretch/>
        </p:blipFill>
        <p:spPr>
          <a:xfrm>
            <a:off x="76200" y="3733800"/>
            <a:ext cx="3923187" cy="902064"/>
          </a:xfrm>
          <a:prstGeom prst="rect">
            <a:avLst/>
          </a:prstGeom>
        </p:spPr>
      </p:pic>
      <p:pic>
        <p:nvPicPr>
          <p:cNvPr id="16" name="Picture 15" descr="beamspot_als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752600"/>
            <a:ext cx="2412964" cy="1809723"/>
          </a:xfrm>
          <a:prstGeom prst="rect">
            <a:avLst/>
          </a:prstGeom>
        </p:spPr>
      </p:pic>
      <p:pic>
        <p:nvPicPr>
          <p:cNvPr id="17" name="Picture 16" descr="beamspot_alsu.pd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4572000"/>
            <a:ext cx="2414804" cy="18111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838200"/>
            <a:ext cx="582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Calibri"/>
                <a:cs typeface="Calibri"/>
              </a:rPr>
              <a:t>ALS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853" y="3657600"/>
            <a:ext cx="828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Calibri"/>
                <a:cs typeface="Calibri"/>
              </a:rPr>
              <a:t>ALS-U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114800" y="3810000"/>
            <a:ext cx="4876800" cy="2667000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1600" dirty="0"/>
              <a:t>ALS has 7 to 10 μm vertical beam sizes</a:t>
            </a:r>
          </a:p>
          <a:p>
            <a:pPr marL="0" indent="0">
              <a:buNone/>
            </a:pPr>
            <a:r>
              <a:rPr lang="en-US" sz="1600" dirty="0"/>
              <a:t>       ALS-U will have 5 to 14 μm beam sizes in both planes</a:t>
            </a:r>
          </a:p>
          <a:p>
            <a:r>
              <a:rPr lang="en-US" sz="1600" dirty="0"/>
              <a:t>The requirement is 1/10 the beam size</a:t>
            </a:r>
          </a:p>
          <a:p>
            <a:pPr marL="0" indent="0">
              <a:buNone/>
            </a:pPr>
            <a:r>
              <a:rPr lang="en-US" sz="1600" dirty="0"/>
              <a:t>                  -&gt; 0.5 </a:t>
            </a:r>
            <a:r>
              <a:rPr lang="en-US" sz="1600" dirty="0" err="1"/>
              <a:t>μm</a:t>
            </a:r>
            <a:r>
              <a:rPr lang="en-US" sz="1600" dirty="0"/>
              <a:t> @ the Bends, 1.4 μm @ the IDs</a:t>
            </a:r>
          </a:p>
          <a:p>
            <a:r>
              <a:rPr lang="en-US" sz="1600" dirty="0"/>
              <a:t>The goal is 1/20 the beam size</a:t>
            </a:r>
          </a:p>
          <a:p>
            <a:pPr marL="0" indent="0">
              <a:buNone/>
            </a:pPr>
            <a:r>
              <a:rPr lang="en-US" sz="1600" dirty="0"/>
              <a:t>                  -&gt; 0.25 </a:t>
            </a:r>
            <a:r>
              <a:rPr lang="en-US" sz="1600" dirty="0" err="1"/>
              <a:t>μm</a:t>
            </a:r>
            <a:r>
              <a:rPr lang="en-US" sz="1600" dirty="0"/>
              <a:t> @ the Bends, 0.7 μm @ the IDs</a:t>
            </a:r>
          </a:p>
          <a:p>
            <a:pPr>
              <a:buFont typeface="Wingdings" charset="0"/>
              <a:buChar char="è"/>
            </a:pPr>
            <a:r>
              <a:rPr lang="en-US" sz="1600" b="1" dirty="0">
                <a:solidFill>
                  <a:srgbClr val="000090"/>
                </a:solidFill>
              </a:rPr>
              <a:t>ALS and ALS-U have similar requirements</a:t>
            </a:r>
            <a:endParaRPr lang="en-US" sz="1200" b="1" dirty="0">
              <a:solidFill>
                <a:srgbClr val="000090"/>
              </a:solidFill>
            </a:endParaRPr>
          </a:p>
          <a:p>
            <a:pPr>
              <a:buFont typeface="Wingdings" charset="0"/>
              <a:buChar char="è"/>
            </a:pPr>
            <a:r>
              <a:rPr lang="en-US" sz="1600" b="1" dirty="0">
                <a:solidFill>
                  <a:srgbClr val="000090"/>
                </a:solidFill>
              </a:rPr>
              <a:t>The BPM development goal is 200 nm RMS from a few days to 10 kHz </a:t>
            </a:r>
            <a:endParaRPr lang="en-US" sz="2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6341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3">
            <a:extLst>
              <a:ext uri="{FF2B5EF4-FFF2-40B4-BE49-F238E27FC236}">
                <a16:creationId xmlns:a16="http://schemas.microsoft.com/office/drawing/2014/main" id="{2F2A7744-F088-455A-8077-FA83A6203C31}"/>
              </a:ext>
            </a:extLst>
          </p:cNvPr>
          <p:cNvSpPr>
            <a:spLocks noChangeShapeType="1"/>
          </p:cNvSpPr>
          <p:nvPr/>
        </p:nvSpPr>
        <p:spPr bwMode="auto">
          <a:xfrm>
            <a:off x="208617" y="1342251"/>
            <a:ext cx="8768324" cy="29349"/>
          </a:xfrm>
          <a:prstGeom prst="line">
            <a:avLst/>
          </a:prstGeom>
          <a:noFill/>
          <a:ln w="25400">
            <a:solidFill>
              <a:srgbClr val="31B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" name="Line 4">
            <a:extLst>
              <a:ext uri="{FF2B5EF4-FFF2-40B4-BE49-F238E27FC236}">
                <a16:creationId xmlns:a16="http://schemas.microsoft.com/office/drawing/2014/main" id="{54370632-364E-464D-991D-5236F62A57D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5735" y="914400"/>
            <a:ext cx="8756339" cy="8829"/>
          </a:xfrm>
          <a:prstGeom prst="line">
            <a:avLst/>
          </a:prstGeom>
          <a:noFill/>
          <a:ln w="25400">
            <a:solidFill>
              <a:srgbClr val="FFCC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4" name="Line 5">
            <a:extLst>
              <a:ext uri="{FF2B5EF4-FFF2-40B4-BE49-F238E27FC236}">
                <a16:creationId xmlns:a16="http://schemas.microsoft.com/office/drawing/2014/main" id="{3EF2B2F4-AE14-480F-8208-F8CC356A6BA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4624" y="1739747"/>
            <a:ext cx="8755062" cy="11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Text Box 6">
            <a:extLst>
              <a:ext uri="{FF2B5EF4-FFF2-40B4-BE49-F238E27FC236}">
                <a16:creationId xmlns:a16="http://schemas.microsoft.com/office/drawing/2014/main" id="{F1D8B430-7794-4BD0-99FB-0321BC093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094601"/>
            <a:ext cx="43750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ea typeface="Osaka"/>
                <a:cs typeface="Osaka"/>
              </a:rPr>
              <a:t>Fast Orbit Feedback Network (Dual 3.125 Gb/s fiber links)</a:t>
            </a:r>
          </a:p>
        </p:txBody>
      </p:sp>
      <p:sp>
        <p:nvSpPr>
          <p:cNvPr id="5127" name="Text Box 8">
            <a:extLst>
              <a:ext uri="{FF2B5EF4-FFF2-40B4-BE49-F238E27FC236}">
                <a16:creationId xmlns:a16="http://schemas.microsoft.com/office/drawing/2014/main" id="{55D814CF-5C95-417B-AA53-C6706FEF6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233" y="1524000"/>
            <a:ext cx="266769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>
                <a:ea typeface="Osaka"/>
                <a:cs typeface="Osaka"/>
              </a:rPr>
              <a:t>Ethernet – EPICS Channel Access</a:t>
            </a:r>
          </a:p>
        </p:txBody>
      </p:sp>
      <p:sp>
        <p:nvSpPr>
          <p:cNvPr id="5128" name="Text Box 9">
            <a:extLst>
              <a:ext uri="{FF2B5EF4-FFF2-40B4-BE49-F238E27FC236}">
                <a16:creationId xmlns:a16="http://schemas.microsoft.com/office/drawing/2014/main" id="{0AD35477-7A10-4D6F-9CEF-98F1D663F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685800"/>
            <a:ext cx="31999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rgbClr val="FF9900"/>
                </a:solidFill>
                <a:ea typeface="Osaka"/>
                <a:cs typeface="Osaka"/>
              </a:rPr>
              <a:t>MRF: Events / Timing Data (fiber </a:t>
            </a:r>
            <a:r>
              <a:rPr lang="en-US" altLang="en-US" sz="1200" b="1" dirty="0" err="1">
                <a:solidFill>
                  <a:srgbClr val="FF9900"/>
                </a:solidFill>
                <a:ea typeface="Osaka"/>
                <a:cs typeface="Osaka"/>
              </a:rPr>
              <a:t>fanouts</a:t>
            </a:r>
            <a:r>
              <a:rPr lang="en-US" altLang="en-US" sz="1200" b="1" dirty="0">
                <a:solidFill>
                  <a:srgbClr val="FF9900"/>
                </a:solidFill>
                <a:ea typeface="Osaka"/>
                <a:cs typeface="Osaka"/>
              </a:rPr>
              <a:t>)</a:t>
            </a:r>
          </a:p>
        </p:txBody>
      </p:sp>
      <p:sp>
        <p:nvSpPr>
          <p:cNvPr id="5178" name="Text Box 78">
            <a:extLst>
              <a:ext uri="{FF2B5EF4-FFF2-40B4-BE49-F238E27FC236}">
                <a16:creationId xmlns:a16="http://schemas.microsoft.com/office/drawing/2014/main" id="{92A02279-6F86-47DE-867A-7E89BFCC2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7962" y="2951009"/>
            <a:ext cx="555625" cy="25904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>
                <a:ea typeface="Osaka"/>
                <a:cs typeface="Osaka"/>
              </a:rPr>
              <a:t>PS1   </a:t>
            </a:r>
          </a:p>
        </p:txBody>
      </p:sp>
      <p:sp>
        <p:nvSpPr>
          <p:cNvPr id="5180" name="Text Box 81">
            <a:extLst>
              <a:ext uri="{FF2B5EF4-FFF2-40B4-BE49-F238E27FC236}">
                <a16:creationId xmlns:a16="http://schemas.microsoft.com/office/drawing/2014/main" id="{96A5C9C9-55D2-44CB-BB7F-F07362C47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0662" y="3268509"/>
            <a:ext cx="542925" cy="25904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>
                <a:ea typeface="Osaka"/>
                <a:cs typeface="Osaka"/>
              </a:rPr>
              <a:t>PS2  </a:t>
            </a:r>
          </a:p>
        </p:txBody>
      </p:sp>
      <p:sp>
        <p:nvSpPr>
          <p:cNvPr id="5182" name="Text Box 83">
            <a:extLst>
              <a:ext uri="{FF2B5EF4-FFF2-40B4-BE49-F238E27FC236}">
                <a16:creationId xmlns:a16="http://schemas.microsoft.com/office/drawing/2014/main" id="{EE69F2F4-0F3E-4514-AD4D-59A9582BB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0662" y="3611409"/>
            <a:ext cx="542925" cy="25904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>
                <a:ea typeface="Osaka"/>
                <a:cs typeface="Osaka"/>
              </a:rPr>
              <a:t>PS3   </a:t>
            </a:r>
          </a:p>
        </p:txBody>
      </p:sp>
      <p:sp>
        <p:nvSpPr>
          <p:cNvPr id="5184" name="Text Box 85">
            <a:extLst>
              <a:ext uri="{FF2B5EF4-FFF2-40B4-BE49-F238E27FC236}">
                <a16:creationId xmlns:a16="http://schemas.microsoft.com/office/drawing/2014/main" id="{839229D4-AC70-4CFD-946A-FD8A23D201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3362" y="3957202"/>
            <a:ext cx="530226" cy="25904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 dirty="0">
                <a:ea typeface="Osaka"/>
                <a:cs typeface="Osaka"/>
              </a:rPr>
              <a:t>PS4 </a:t>
            </a:r>
          </a:p>
        </p:txBody>
      </p:sp>
      <p:sp>
        <p:nvSpPr>
          <p:cNvPr id="5186" name="Text Box 83">
            <a:extLst>
              <a:ext uri="{FF2B5EF4-FFF2-40B4-BE49-F238E27FC236}">
                <a16:creationId xmlns:a16="http://schemas.microsoft.com/office/drawing/2014/main" id="{9EDB5ED8-E228-4BF2-8F12-3B029A46E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4319434"/>
            <a:ext cx="534987" cy="25904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>
                <a:ea typeface="Osaka"/>
                <a:cs typeface="Osaka"/>
              </a:rPr>
              <a:t>PS5   </a:t>
            </a:r>
          </a:p>
        </p:txBody>
      </p:sp>
      <p:sp>
        <p:nvSpPr>
          <p:cNvPr id="5188" name="Text Box 85">
            <a:extLst>
              <a:ext uri="{FF2B5EF4-FFF2-40B4-BE49-F238E27FC236}">
                <a16:creationId xmlns:a16="http://schemas.microsoft.com/office/drawing/2014/main" id="{2050B5EC-6AC4-4926-893C-ADE11470B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1300" y="4998755"/>
            <a:ext cx="522287" cy="25904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 dirty="0" err="1">
                <a:ea typeface="Osaka"/>
                <a:cs typeface="Osaka"/>
              </a:rPr>
              <a:t>PSn</a:t>
            </a:r>
            <a:r>
              <a:rPr lang="en-US" altLang="en-US" sz="1200" dirty="0">
                <a:ea typeface="Osaka"/>
                <a:cs typeface="Osaka"/>
              </a:rPr>
              <a:t>  </a:t>
            </a:r>
          </a:p>
        </p:txBody>
      </p:sp>
      <p:sp>
        <p:nvSpPr>
          <p:cNvPr id="5190" name="Text Box 144">
            <a:extLst>
              <a:ext uri="{FF2B5EF4-FFF2-40B4-BE49-F238E27FC236}">
                <a16:creationId xmlns:a16="http://schemas.microsoft.com/office/drawing/2014/main" id="{C7A914EF-C811-4DBE-83A2-3FFD9E649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198909"/>
            <a:ext cx="12539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ea typeface="Osaka"/>
                <a:cs typeface="Osaka"/>
              </a:rPr>
              <a:t>Fast Feedback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ea typeface="Osaka"/>
                <a:cs typeface="Osaka"/>
              </a:rPr>
              <a:t>Power Supplies</a:t>
            </a:r>
          </a:p>
        </p:txBody>
      </p:sp>
      <p:sp>
        <p:nvSpPr>
          <p:cNvPr id="5191" name="Oval 164">
            <a:extLst>
              <a:ext uri="{FF2B5EF4-FFF2-40B4-BE49-F238E27FC236}">
                <a16:creationId xmlns:a16="http://schemas.microsoft.com/office/drawing/2014/main" id="{BB5C6B77-DFF6-4557-84D6-EB3F44F4F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550" y="4636934"/>
            <a:ext cx="65087" cy="6667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endParaRPr lang="en-US" altLang="en-US" sz="3600">
              <a:latin typeface="Arial Narrow" panose="020B0606020202030204" pitchFamily="34" charset="0"/>
              <a:ea typeface="Osaka"/>
              <a:cs typeface="Osaka"/>
            </a:endParaRPr>
          </a:p>
        </p:txBody>
      </p:sp>
      <p:sp>
        <p:nvSpPr>
          <p:cNvPr id="5192" name="Oval 165">
            <a:extLst>
              <a:ext uri="{FF2B5EF4-FFF2-40B4-BE49-F238E27FC236}">
                <a16:creationId xmlns:a16="http://schemas.microsoft.com/office/drawing/2014/main" id="{5BAF27A1-C527-41CB-86CE-08309418F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1962" y="4724247"/>
            <a:ext cx="65088" cy="6667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endParaRPr lang="en-US" altLang="en-US" sz="3600">
              <a:latin typeface="Arial Narrow" panose="020B0606020202030204" pitchFamily="34" charset="0"/>
              <a:ea typeface="Osaka"/>
              <a:cs typeface="Osaka"/>
            </a:endParaRPr>
          </a:p>
        </p:txBody>
      </p:sp>
      <p:sp>
        <p:nvSpPr>
          <p:cNvPr id="5193" name="Oval 166">
            <a:extLst>
              <a:ext uri="{FF2B5EF4-FFF2-40B4-BE49-F238E27FC236}">
                <a16:creationId xmlns:a16="http://schemas.microsoft.com/office/drawing/2014/main" id="{E62C47D2-3721-48D3-903E-29B256DF0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375" y="4822672"/>
            <a:ext cx="65087" cy="6667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endParaRPr lang="en-US" altLang="en-US" sz="3600">
              <a:latin typeface="Arial Narrow" panose="020B0606020202030204" pitchFamily="34" charset="0"/>
              <a:ea typeface="Osaka"/>
              <a:cs typeface="Osaka"/>
            </a:endParaRPr>
          </a:p>
        </p:txBody>
      </p:sp>
      <p:sp>
        <p:nvSpPr>
          <p:cNvPr id="5204" name="Text Box 57">
            <a:extLst>
              <a:ext uri="{FF2B5EF4-FFF2-40B4-BE49-F238E27FC236}">
                <a16:creationId xmlns:a16="http://schemas.microsoft.com/office/drawing/2014/main" id="{D234ED70-A1D8-4A20-A8A9-EA6ADDC46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4187" y="2065184"/>
            <a:ext cx="1216977" cy="58887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400" dirty="0">
                <a:ea typeface="Osaka"/>
                <a:cs typeface="Osaka"/>
              </a:rPr>
              <a:t>Cell 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400" dirty="0">
                <a:ea typeface="Osaka"/>
                <a:cs typeface="Osaka"/>
              </a:rPr>
              <a:t>Controller</a:t>
            </a:r>
          </a:p>
        </p:txBody>
      </p:sp>
      <p:sp>
        <p:nvSpPr>
          <p:cNvPr id="5206" name="Line 61">
            <a:extLst>
              <a:ext uri="{FF2B5EF4-FFF2-40B4-BE49-F238E27FC236}">
                <a16:creationId xmlns:a16="http://schemas.microsoft.com/office/drawing/2014/main" id="{7B7BAF1C-A92A-4481-B57C-F79FEE6182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32701" y="1741107"/>
            <a:ext cx="0" cy="32816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5207" name="Line 90">
            <a:extLst>
              <a:ext uri="{FF2B5EF4-FFF2-40B4-BE49-F238E27FC236}">
                <a16:creationId xmlns:a16="http://schemas.microsoft.com/office/drawing/2014/main" id="{1D64711A-C40C-484A-BDE0-A6246B5773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72200" y="1371600"/>
            <a:ext cx="9666" cy="697667"/>
          </a:xfrm>
          <a:prstGeom prst="line">
            <a:avLst/>
          </a:prstGeom>
          <a:noFill/>
          <a:ln w="25400">
            <a:solidFill>
              <a:schemeClr val="tx2">
                <a:lumMod val="60000"/>
                <a:lumOff val="40000"/>
              </a:schemeClr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5208" name="Line 93">
            <a:extLst>
              <a:ext uri="{FF2B5EF4-FFF2-40B4-BE49-F238E27FC236}">
                <a16:creationId xmlns:a16="http://schemas.microsoft.com/office/drawing/2014/main" id="{D7EE900C-05CC-43DA-9C1B-D7883AD125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7922" y="914400"/>
            <a:ext cx="9077" cy="1150784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 type="triangle" w="med" len="sm"/>
            <a:tailEnd type="none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5210" name="Text Box 78">
            <a:extLst>
              <a:ext uri="{FF2B5EF4-FFF2-40B4-BE49-F238E27FC236}">
                <a16:creationId xmlns:a16="http://schemas.microsoft.com/office/drawing/2014/main" id="{2B581791-F8DB-49A9-BE40-492797ABD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2829" y="3021013"/>
            <a:ext cx="603250" cy="255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>
                <a:ea typeface="Osaka"/>
                <a:cs typeface="Osaka"/>
              </a:rPr>
              <a:t>BPM1  </a:t>
            </a:r>
          </a:p>
        </p:txBody>
      </p:sp>
      <p:sp>
        <p:nvSpPr>
          <p:cNvPr id="5212" name="Text Box 81">
            <a:extLst>
              <a:ext uri="{FF2B5EF4-FFF2-40B4-BE49-F238E27FC236}">
                <a16:creationId xmlns:a16="http://schemas.microsoft.com/office/drawing/2014/main" id="{479096AC-DA0F-4BF6-BA34-6713D8902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529" y="3352800"/>
            <a:ext cx="598488" cy="255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>
                <a:ea typeface="Osaka"/>
                <a:cs typeface="Osaka"/>
              </a:rPr>
              <a:t>BPM2  </a:t>
            </a:r>
          </a:p>
        </p:txBody>
      </p:sp>
      <p:sp>
        <p:nvSpPr>
          <p:cNvPr id="5214" name="Text Box 83">
            <a:extLst>
              <a:ext uri="{FF2B5EF4-FFF2-40B4-BE49-F238E27FC236}">
                <a16:creationId xmlns:a16="http://schemas.microsoft.com/office/drawing/2014/main" id="{11F672DE-58E7-40EB-8856-B09686F15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529" y="3706813"/>
            <a:ext cx="603250" cy="255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>
                <a:ea typeface="Osaka"/>
                <a:cs typeface="Osaka"/>
              </a:rPr>
              <a:t>BPM3   </a:t>
            </a:r>
          </a:p>
        </p:txBody>
      </p:sp>
      <p:sp>
        <p:nvSpPr>
          <p:cNvPr id="5216" name="Text Box 85">
            <a:extLst>
              <a:ext uri="{FF2B5EF4-FFF2-40B4-BE49-F238E27FC236}">
                <a16:creationId xmlns:a16="http://schemas.microsoft.com/office/drawing/2014/main" id="{AEE6FF7D-F54D-4315-B513-9076AA7EE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229" y="4040034"/>
            <a:ext cx="598488" cy="2555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>
                <a:ea typeface="Osaka"/>
                <a:cs typeface="Osaka"/>
              </a:rPr>
              <a:t>BPM4 </a:t>
            </a:r>
          </a:p>
        </p:txBody>
      </p:sp>
      <p:sp>
        <p:nvSpPr>
          <p:cNvPr id="5218" name="Text Box 83">
            <a:extLst>
              <a:ext uri="{FF2B5EF4-FFF2-40B4-BE49-F238E27FC236}">
                <a16:creationId xmlns:a16="http://schemas.microsoft.com/office/drawing/2014/main" id="{E2C9043A-D1EB-4B1E-BE48-D5091F8D7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3467" y="4352772"/>
            <a:ext cx="603250" cy="255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200">
                <a:ea typeface="Osaka"/>
                <a:cs typeface="Osaka"/>
              </a:rPr>
              <a:t>BPM5 </a:t>
            </a:r>
          </a:p>
        </p:txBody>
      </p:sp>
      <p:sp>
        <p:nvSpPr>
          <p:cNvPr id="5220" name="Text Box 85">
            <a:extLst>
              <a:ext uri="{FF2B5EF4-FFF2-40B4-BE49-F238E27FC236}">
                <a16:creationId xmlns:a16="http://schemas.microsoft.com/office/drawing/2014/main" id="{8AD76BEE-2FDB-4286-9F07-729CD67D1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6167" y="5029200"/>
            <a:ext cx="588433" cy="24493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100" dirty="0" err="1">
                <a:ea typeface="Osaka"/>
                <a:cs typeface="Osaka"/>
              </a:rPr>
              <a:t>BPMn</a:t>
            </a:r>
            <a:endParaRPr lang="en-US" altLang="en-US" sz="1100" dirty="0">
              <a:ea typeface="Osaka"/>
              <a:cs typeface="Osaka"/>
            </a:endParaRPr>
          </a:p>
        </p:txBody>
      </p:sp>
      <p:sp>
        <p:nvSpPr>
          <p:cNvPr id="5222" name="Oval 164">
            <a:extLst>
              <a:ext uri="{FF2B5EF4-FFF2-40B4-BE49-F238E27FC236}">
                <a16:creationId xmlns:a16="http://schemas.microsoft.com/office/drawing/2014/main" id="{573BD5CB-E181-49A0-A59A-6CF71CA8A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8417" y="4670272"/>
            <a:ext cx="65087" cy="6667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endParaRPr lang="en-US" altLang="en-US" sz="3600">
              <a:latin typeface="Arial Narrow" panose="020B0606020202030204" pitchFamily="34" charset="0"/>
              <a:ea typeface="Osaka"/>
              <a:cs typeface="Osaka"/>
            </a:endParaRPr>
          </a:p>
        </p:txBody>
      </p:sp>
      <p:sp>
        <p:nvSpPr>
          <p:cNvPr id="5223" name="Oval 165">
            <a:extLst>
              <a:ext uri="{FF2B5EF4-FFF2-40B4-BE49-F238E27FC236}">
                <a16:creationId xmlns:a16="http://schemas.microsoft.com/office/drawing/2014/main" id="{F2CBFF8F-5A22-49E3-BE94-061924F4E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6829" y="4757584"/>
            <a:ext cx="65088" cy="6667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endParaRPr lang="en-US" altLang="en-US" sz="3600">
              <a:latin typeface="Arial Narrow" panose="020B0606020202030204" pitchFamily="34" charset="0"/>
              <a:ea typeface="Osaka"/>
              <a:cs typeface="Osaka"/>
            </a:endParaRPr>
          </a:p>
        </p:txBody>
      </p:sp>
      <p:sp>
        <p:nvSpPr>
          <p:cNvPr id="5224" name="Oval 166">
            <a:extLst>
              <a:ext uri="{FF2B5EF4-FFF2-40B4-BE49-F238E27FC236}">
                <a16:creationId xmlns:a16="http://schemas.microsoft.com/office/drawing/2014/main" id="{BF38C49C-F137-431A-ACCB-E86F4C2EE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5242" y="4856009"/>
            <a:ext cx="65087" cy="6667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endParaRPr lang="en-US" altLang="en-US" sz="3600">
              <a:latin typeface="Arial Narrow" panose="020B0606020202030204" pitchFamily="34" charset="0"/>
              <a:ea typeface="Osaka"/>
              <a:cs typeface="Osaka"/>
            </a:endParaRPr>
          </a:p>
        </p:txBody>
      </p:sp>
      <p:sp>
        <p:nvSpPr>
          <p:cNvPr id="5226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78992" y="3087534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5255" name="Text Box 144">
            <a:extLst>
              <a:ext uri="{FF2B5EF4-FFF2-40B4-BE49-F238E27FC236}">
                <a16:creationId xmlns:a16="http://schemas.microsoft.com/office/drawing/2014/main" id="{F002A6E1-975E-4340-8AB8-DDF0D41BF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535" y="5253335"/>
            <a:ext cx="1176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ea typeface="Osaka"/>
                <a:cs typeface="Osaka"/>
              </a:rPr>
              <a:t>Beam Position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ea typeface="Osaka"/>
                <a:cs typeface="Osaka"/>
              </a:rPr>
              <a:t>Monitors</a:t>
            </a:r>
          </a:p>
        </p:txBody>
      </p:sp>
      <p:sp>
        <p:nvSpPr>
          <p:cNvPr id="146" name="Title 1">
            <a:extLst>
              <a:ext uri="{FF2B5EF4-FFF2-40B4-BE49-F238E27FC236}">
                <a16:creationId xmlns:a16="http://schemas.microsoft.com/office/drawing/2014/main" id="{0FBB69B4-75EA-4FE2-A33D-938DEF070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724"/>
            <a:ext cx="8229600" cy="695276"/>
          </a:xfrm>
        </p:spPr>
        <p:txBody>
          <a:bodyPr>
            <a:normAutofit/>
          </a:bodyPr>
          <a:lstStyle/>
          <a:p>
            <a:r>
              <a:rPr lang="en-US" dirty="0"/>
              <a:t>Fast orbit feedback architecture</a:t>
            </a:r>
          </a:p>
        </p:txBody>
      </p:sp>
      <p:sp>
        <p:nvSpPr>
          <p:cNvPr id="121" name="Line 80">
            <a:extLst>
              <a:ext uri="{FF2B5EF4-FFF2-40B4-BE49-F238E27FC236}">
                <a16:creationId xmlns:a16="http://schemas.microsoft.com/office/drawing/2014/main" id="{B6331550-DC9D-4814-AF53-38D1D3B386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57800" y="4521047"/>
            <a:ext cx="457200" cy="1588"/>
          </a:xfrm>
          <a:prstGeom prst="line">
            <a:avLst/>
          </a:prstGeom>
          <a:ln w="25400">
            <a:headEnd type="triangle" w="med" len="sm"/>
            <a:tailEnd type="none" w="med" len="sm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122" name="Text Box 57">
            <a:extLst>
              <a:ext uri="{FF2B5EF4-FFF2-40B4-BE49-F238E27FC236}">
                <a16:creationId xmlns:a16="http://schemas.microsoft.com/office/drawing/2014/main" id="{D234ED70-A1D8-4A20-A8A9-EA6ADDC46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9823" y="2057400"/>
            <a:ext cx="1216977" cy="58887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400" dirty="0">
                <a:ea typeface="Osaka"/>
                <a:cs typeface="Osaka"/>
              </a:rPr>
              <a:t>Cell 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1400" dirty="0">
                <a:ea typeface="Osaka"/>
                <a:cs typeface="Osaka"/>
              </a:rPr>
              <a:t>Controller</a:t>
            </a:r>
          </a:p>
        </p:txBody>
      </p:sp>
      <p:sp>
        <p:nvSpPr>
          <p:cNvPr id="135" name="Text Box 32">
            <a:extLst>
              <a:ext uri="{FF2B5EF4-FFF2-40B4-BE49-F238E27FC236}">
                <a16:creationId xmlns:a16="http://schemas.microsoft.com/office/drawing/2014/main" id="{800AC8C9-1A5D-48E8-99B6-40C81BEF4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9371" y="2057400"/>
            <a:ext cx="482029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buFontTx/>
              <a:buNone/>
            </a:pPr>
            <a:r>
              <a:rPr lang="en-US" altLang="en-US" sz="2800" dirty="0">
                <a:ea typeface="Osaka"/>
                <a:cs typeface="Osaka"/>
              </a:rPr>
              <a:t>...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24924" y="5939135"/>
            <a:ext cx="1261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Per Sector</a:t>
            </a:r>
          </a:p>
        </p:txBody>
      </p:sp>
      <p:sp>
        <p:nvSpPr>
          <p:cNvPr id="3" name="Right Brace 2"/>
          <p:cNvSpPr/>
          <p:nvPr/>
        </p:nvSpPr>
        <p:spPr>
          <a:xfrm rot="5400000">
            <a:off x="4991100" y="4457700"/>
            <a:ext cx="304800" cy="2819400"/>
          </a:xfrm>
          <a:prstGeom prst="rightBrac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819400"/>
            <a:ext cx="3459892" cy="1600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4397514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Power Supply for FOFB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(Caen Fast-PS Series)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684280" y="3657600"/>
            <a:ext cx="16977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1"/>
                </a:solidFill>
              </a:rPr>
              <a:t>BPM Network</a:t>
            </a:r>
          </a:p>
          <a:p>
            <a:r>
              <a:rPr lang="en-US" sz="1400" i="1" dirty="0">
                <a:solidFill>
                  <a:schemeClr val="accent1"/>
                </a:solidFill>
              </a:rPr>
              <a:t>Dual 3.125 Gb/s fiber links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038600" y="2092404"/>
            <a:ext cx="1011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 Gb/s Ethernet fiber links</a:t>
            </a:r>
          </a:p>
        </p:txBody>
      </p:sp>
      <p:cxnSp>
        <p:nvCxnSpPr>
          <p:cNvPr id="16" name="Elbow Connector 15"/>
          <p:cNvCxnSpPr>
            <a:stCxn id="5204" idx="1"/>
          </p:cNvCxnSpPr>
          <p:nvPr/>
        </p:nvCxnSpPr>
        <p:spPr>
          <a:xfrm rot="10800000" flipV="1">
            <a:off x="4573587" y="2359624"/>
            <a:ext cx="990600" cy="647284"/>
          </a:xfrm>
          <a:prstGeom prst="bentConnector3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Curved Connector 127"/>
          <p:cNvCxnSpPr/>
          <p:nvPr/>
        </p:nvCxnSpPr>
        <p:spPr>
          <a:xfrm rot="16200000" flipH="1">
            <a:off x="4448577" y="3552423"/>
            <a:ext cx="248432" cy="1587"/>
          </a:xfrm>
          <a:prstGeom prst="curvedConnector4">
            <a:avLst>
              <a:gd name="adj1" fmla="val -1348"/>
              <a:gd name="adj2" fmla="val 14504537"/>
            </a:avLst>
          </a:prstGeom>
          <a:ln>
            <a:solidFill>
              <a:srgbClr val="9D87B7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Curved Connector 129"/>
          <p:cNvCxnSpPr/>
          <p:nvPr/>
        </p:nvCxnSpPr>
        <p:spPr>
          <a:xfrm rot="16200000" flipH="1">
            <a:off x="4448578" y="3933423"/>
            <a:ext cx="248432" cy="1587"/>
          </a:xfrm>
          <a:prstGeom prst="curvedConnector4">
            <a:avLst>
              <a:gd name="adj1" fmla="val -1348"/>
              <a:gd name="adj2" fmla="val 14504537"/>
            </a:avLst>
          </a:prstGeom>
          <a:ln>
            <a:solidFill>
              <a:srgbClr val="9D87B7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Curved Connector 133"/>
          <p:cNvCxnSpPr/>
          <p:nvPr/>
        </p:nvCxnSpPr>
        <p:spPr>
          <a:xfrm rot="16200000" flipH="1">
            <a:off x="4448578" y="3227790"/>
            <a:ext cx="248432" cy="1587"/>
          </a:xfrm>
          <a:prstGeom prst="curvedConnector4">
            <a:avLst>
              <a:gd name="adj1" fmla="val -1348"/>
              <a:gd name="adj2" fmla="val 14504537"/>
            </a:avLst>
          </a:prstGeom>
          <a:ln>
            <a:solidFill>
              <a:srgbClr val="9D87B7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Curved Connector 136"/>
          <p:cNvCxnSpPr/>
          <p:nvPr/>
        </p:nvCxnSpPr>
        <p:spPr>
          <a:xfrm rot="16200000" flipH="1">
            <a:off x="4448578" y="4294590"/>
            <a:ext cx="248432" cy="1587"/>
          </a:xfrm>
          <a:prstGeom prst="curvedConnector4">
            <a:avLst>
              <a:gd name="adj1" fmla="val -1348"/>
              <a:gd name="adj2" fmla="val 14504537"/>
            </a:avLst>
          </a:prstGeom>
          <a:ln>
            <a:solidFill>
              <a:srgbClr val="9D87B7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Curved Connector 170"/>
          <p:cNvCxnSpPr/>
          <p:nvPr/>
        </p:nvCxnSpPr>
        <p:spPr>
          <a:xfrm rot="16200000" flipH="1">
            <a:off x="6199590" y="3303990"/>
            <a:ext cx="248432" cy="1587"/>
          </a:xfrm>
          <a:prstGeom prst="curvedConnector4">
            <a:avLst>
              <a:gd name="adj1" fmla="val -1348"/>
              <a:gd name="adj2" fmla="val 14504537"/>
            </a:avLst>
          </a:prstGeom>
          <a:ln>
            <a:solidFill>
              <a:schemeClr val="accent1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urved Connector 82"/>
          <p:cNvCxnSpPr/>
          <p:nvPr/>
        </p:nvCxnSpPr>
        <p:spPr>
          <a:xfrm>
            <a:off x="4573587" y="4495800"/>
            <a:ext cx="12700" cy="639763"/>
          </a:xfrm>
          <a:prstGeom prst="curvedConnector3">
            <a:avLst>
              <a:gd name="adj1" fmla="val 2074724"/>
            </a:avLst>
          </a:prstGeom>
          <a:ln>
            <a:solidFill>
              <a:srgbClr val="9D87B7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Curved Connector 221"/>
          <p:cNvCxnSpPr/>
          <p:nvPr/>
        </p:nvCxnSpPr>
        <p:spPr>
          <a:xfrm>
            <a:off x="6324600" y="4495800"/>
            <a:ext cx="12700" cy="639763"/>
          </a:xfrm>
          <a:prstGeom prst="curvedConnector3">
            <a:avLst>
              <a:gd name="adj1" fmla="val 2074724"/>
            </a:avLst>
          </a:prstGeom>
          <a:ln>
            <a:solidFill>
              <a:schemeClr val="accent1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/>
          <p:nvPr/>
        </p:nvCxnSpPr>
        <p:spPr>
          <a:xfrm rot="5400000">
            <a:off x="6207071" y="2766011"/>
            <a:ext cx="368941" cy="170919"/>
          </a:xfrm>
          <a:prstGeom prst="bentConnector3">
            <a:avLst>
              <a:gd name="adj1" fmla="val 99178"/>
            </a:avLst>
          </a:prstGeom>
          <a:ln>
            <a:solidFill>
              <a:srgbClr val="E04E39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2" name="Elbow Connector 251"/>
          <p:cNvCxnSpPr/>
          <p:nvPr/>
        </p:nvCxnSpPr>
        <p:spPr>
          <a:xfrm rot="5400000">
            <a:off x="5242835" y="3748765"/>
            <a:ext cx="2544529" cy="380999"/>
          </a:xfrm>
          <a:prstGeom prst="bentConnector3">
            <a:avLst>
              <a:gd name="adj1" fmla="val 99639"/>
            </a:avLst>
          </a:prstGeom>
          <a:ln>
            <a:solidFill>
              <a:srgbClr val="E04E39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2" name="Curved Connector 261"/>
          <p:cNvCxnSpPr/>
          <p:nvPr/>
        </p:nvCxnSpPr>
        <p:spPr>
          <a:xfrm rot="16200000" flipH="1">
            <a:off x="6201178" y="3628623"/>
            <a:ext cx="248432" cy="1587"/>
          </a:xfrm>
          <a:prstGeom prst="curvedConnector4">
            <a:avLst>
              <a:gd name="adj1" fmla="val -1348"/>
              <a:gd name="adj2" fmla="val 14504537"/>
            </a:avLst>
          </a:prstGeom>
          <a:ln>
            <a:solidFill>
              <a:schemeClr val="accent1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3" name="Curved Connector 262"/>
          <p:cNvCxnSpPr/>
          <p:nvPr/>
        </p:nvCxnSpPr>
        <p:spPr>
          <a:xfrm rot="16200000" flipH="1">
            <a:off x="6201178" y="3989790"/>
            <a:ext cx="248432" cy="1587"/>
          </a:xfrm>
          <a:prstGeom prst="curvedConnector4">
            <a:avLst>
              <a:gd name="adj1" fmla="val -1348"/>
              <a:gd name="adj2" fmla="val 14504537"/>
            </a:avLst>
          </a:prstGeom>
          <a:ln>
            <a:solidFill>
              <a:schemeClr val="accent1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4" name="Curved Connector 263"/>
          <p:cNvCxnSpPr/>
          <p:nvPr/>
        </p:nvCxnSpPr>
        <p:spPr>
          <a:xfrm rot="16200000" flipH="1">
            <a:off x="6201178" y="4314423"/>
            <a:ext cx="248432" cy="1587"/>
          </a:xfrm>
          <a:prstGeom prst="curvedConnector4">
            <a:avLst>
              <a:gd name="adj1" fmla="val -1348"/>
              <a:gd name="adj2" fmla="val 14504537"/>
            </a:avLst>
          </a:prstGeom>
          <a:ln>
            <a:solidFill>
              <a:schemeClr val="accent1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Elbow Connector 228"/>
          <p:cNvCxnSpPr/>
          <p:nvPr/>
        </p:nvCxnSpPr>
        <p:spPr>
          <a:xfrm rot="16200000" flipH="1">
            <a:off x="3340250" y="2831953"/>
            <a:ext cx="4313469" cy="478365"/>
          </a:xfrm>
          <a:prstGeom prst="bentConnector3">
            <a:avLst>
              <a:gd name="adj1" fmla="val 100152"/>
            </a:avLst>
          </a:prstGeom>
          <a:ln>
            <a:solidFill>
              <a:schemeClr val="accent2"/>
            </a:solidFill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3" name="Line 80">
            <a:extLst>
              <a:ext uri="{FF2B5EF4-FFF2-40B4-BE49-F238E27FC236}">
                <a16:creationId xmlns:a16="http://schemas.microsoft.com/office/drawing/2014/main" id="{B6331550-DC9D-4814-AF53-38D1D3B386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57800" y="4265612"/>
            <a:ext cx="457200" cy="1588"/>
          </a:xfrm>
          <a:prstGeom prst="line">
            <a:avLst/>
          </a:prstGeom>
          <a:ln w="25400">
            <a:headEnd type="triangle" w="med" len="sm"/>
            <a:tailEnd type="none" w="med" len="sm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74" name="Line 80">
            <a:extLst>
              <a:ext uri="{FF2B5EF4-FFF2-40B4-BE49-F238E27FC236}">
                <a16:creationId xmlns:a16="http://schemas.microsoft.com/office/drawing/2014/main" id="{B6331550-DC9D-4814-AF53-38D1D3B386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57800" y="3884612"/>
            <a:ext cx="457200" cy="1588"/>
          </a:xfrm>
          <a:prstGeom prst="line">
            <a:avLst/>
          </a:prstGeom>
          <a:ln w="25400">
            <a:headEnd type="triangle" w="med" len="sm"/>
            <a:tailEnd type="none" w="med" len="sm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75" name="Line 80">
            <a:extLst>
              <a:ext uri="{FF2B5EF4-FFF2-40B4-BE49-F238E27FC236}">
                <a16:creationId xmlns:a16="http://schemas.microsoft.com/office/drawing/2014/main" id="{B6331550-DC9D-4814-AF53-38D1D3B386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57800" y="3503612"/>
            <a:ext cx="457200" cy="1588"/>
          </a:xfrm>
          <a:prstGeom prst="line">
            <a:avLst/>
          </a:prstGeom>
          <a:ln w="25400">
            <a:headEnd type="triangle" w="med" len="sm"/>
            <a:tailEnd type="none" w="med" len="sm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76" name="Line 80">
            <a:extLst>
              <a:ext uri="{FF2B5EF4-FFF2-40B4-BE49-F238E27FC236}">
                <a16:creationId xmlns:a16="http://schemas.microsoft.com/office/drawing/2014/main" id="{B6331550-DC9D-4814-AF53-38D1D3B386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57800" y="3198812"/>
            <a:ext cx="457200" cy="1588"/>
          </a:xfrm>
          <a:prstGeom prst="line">
            <a:avLst/>
          </a:prstGeom>
          <a:ln w="25400">
            <a:headEnd type="triangle" w="med" len="sm"/>
            <a:tailEnd type="none" w="med" len="sm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79" name="Line 93">
            <a:extLst>
              <a:ext uri="{FF2B5EF4-FFF2-40B4-BE49-F238E27FC236}">
                <a16:creationId xmlns:a16="http://schemas.microsoft.com/office/drawing/2014/main" id="{D7EE900C-05CC-43DA-9C1B-D7883AD125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72923" y="914400"/>
            <a:ext cx="9077" cy="1150784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 type="triangle" w="med" len="sm"/>
            <a:tailEnd type="none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80" name="Line 90">
            <a:extLst>
              <a:ext uri="{FF2B5EF4-FFF2-40B4-BE49-F238E27FC236}">
                <a16:creationId xmlns:a16="http://schemas.microsoft.com/office/drawing/2014/main" id="{1D64711A-C40C-484A-BDE0-A6246B5773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77200" y="1371600"/>
            <a:ext cx="9666" cy="697667"/>
          </a:xfrm>
          <a:prstGeom prst="line">
            <a:avLst/>
          </a:prstGeom>
          <a:noFill/>
          <a:ln w="25400">
            <a:solidFill>
              <a:schemeClr val="tx2">
                <a:lumMod val="60000"/>
                <a:lumOff val="40000"/>
              </a:schemeClr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cxnSp>
        <p:nvCxnSpPr>
          <p:cNvPr id="286" name="Elbow Connector 285"/>
          <p:cNvCxnSpPr>
            <a:endCxn id="5188" idx="1"/>
          </p:cNvCxnSpPr>
          <p:nvPr/>
        </p:nvCxnSpPr>
        <p:spPr>
          <a:xfrm rot="16200000" flipH="1">
            <a:off x="2242811" y="3319789"/>
            <a:ext cx="3375678" cy="241300"/>
          </a:xfrm>
          <a:prstGeom prst="bentConnector2">
            <a:avLst/>
          </a:prstGeom>
          <a:ln>
            <a:solidFill>
              <a:srgbClr val="000000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0" name="Elbow Connector 289"/>
          <p:cNvCxnSpPr/>
          <p:nvPr/>
        </p:nvCxnSpPr>
        <p:spPr>
          <a:xfrm rot="16200000" flipH="1">
            <a:off x="3906511" y="3319790"/>
            <a:ext cx="3375678" cy="241300"/>
          </a:xfrm>
          <a:prstGeom prst="bentConnector2">
            <a:avLst/>
          </a:prstGeom>
          <a:ln>
            <a:solidFill>
              <a:srgbClr val="000000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1" name="Line 61">
            <a:extLst>
              <a:ext uri="{FF2B5EF4-FFF2-40B4-BE49-F238E27FC236}">
                <a16:creationId xmlns:a16="http://schemas.microsoft.com/office/drawing/2014/main" id="{7B7BAF1C-A92A-4481-B57C-F79FEE618282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1752600"/>
            <a:ext cx="0" cy="32816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92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86400" y="3427412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93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86400" y="3808412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94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86400" y="4113212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95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86400" y="4418012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97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10000" y="3048000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98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10000" y="3427412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99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10000" y="3733800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00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10000" y="4113212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301" name="Line 26">
            <a:extLst>
              <a:ext uri="{FF2B5EF4-FFF2-40B4-BE49-F238E27FC236}">
                <a16:creationId xmlns:a16="http://schemas.microsoft.com/office/drawing/2014/main" id="{F452A888-127A-490E-BDAB-7943FFA721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10000" y="4419600"/>
            <a:ext cx="219456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959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Fast Orbit Feedback System</a:t>
            </a:r>
          </a:p>
        </p:txBody>
      </p:sp>
      <p:sp>
        <p:nvSpPr>
          <p:cNvPr id="13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33400" y="1066800"/>
            <a:ext cx="8229600" cy="495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dirty="0"/>
              <a:t>FPGA based, one </a:t>
            </a:r>
            <a:r>
              <a:rPr lang="en-US" dirty="0"/>
              <a:t>cell controller </a:t>
            </a:r>
            <a:r>
              <a:rPr dirty="0"/>
              <a:t>per </a:t>
            </a:r>
            <a:r>
              <a:rPr lang="en-US" dirty="0"/>
              <a:t>SR </a:t>
            </a:r>
            <a:r>
              <a:rPr dirty="0"/>
              <a:t>sector</a:t>
            </a:r>
          </a:p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dirty="0"/>
              <a:t>3.125 Gb/s fiber links to local BPMs and to neighboring units</a:t>
            </a:r>
          </a:p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dirty="0"/>
              <a:t>1 Gb/s ethernet fiber link to local fast corrector power supplies</a:t>
            </a:r>
          </a:p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dirty="0"/>
              <a:t>10 kHz update rate</a:t>
            </a:r>
          </a:p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dirty="0"/>
              <a:t>&lt;</a:t>
            </a:r>
            <a:r>
              <a:rPr lang="en-US" dirty="0"/>
              <a:t> </a:t>
            </a:r>
            <a:r>
              <a:rPr dirty="0"/>
              <a:t>20 µs latency from facility timing system ‘fast acquisition’ marker until new power supply setpoint transmission.  Includes time to:</a:t>
            </a:r>
          </a:p>
          <a:p>
            <a:pPr marL="536067" lvl="1" indent="-229743" defTabSz="612648">
              <a:spcBef>
                <a:spcPts val="500"/>
              </a:spcBef>
              <a:buChar char="•"/>
              <a:defRPr sz="2144">
                <a:solidFill>
                  <a:srgbClr val="323335"/>
                </a:solidFill>
              </a:defRPr>
            </a:pPr>
            <a:r>
              <a:rPr dirty="0"/>
              <a:t>acquire position values from all local BPMs</a:t>
            </a:r>
          </a:p>
          <a:p>
            <a:pPr marL="536067" lvl="1" indent="-229743" defTabSz="612648">
              <a:spcBef>
                <a:spcPts val="500"/>
              </a:spcBef>
              <a:buChar char="•"/>
              <a:defRPr sz="2144">
                <a:solidFill>
                  <a:srgbClr val="323335"/>
                </a:solidFill>
              </a:defRPr>
            </a:pPr>
            <a:r>
              <a:rPr dirty="0"/>
              <a:t>acquire position values from all other fast feedback units</a:t>
            </a:r>
          </a:p>
          <a:p>
            <a:pPr marL="536067" lvl="1" indent="-229743" defTabSz="612648">
              <a:spcBef>
                <a:spcPts val="500"/>
              </a:spcBef>
              <a:buChar char="•"/>
              <a:defRPr sz="2144">
                <a:solidFill>
                  <a:srgbClr val="323335"/>
                </a:solidFill>
              </a:defRPr>
            </a:pPr>
            <a:r>
              <a:rPr dirty="0"/>
              <a:t>compute new power supply setpoints</a:t>
            </a:r>
          </a:p>
          <a:p>
            <a:pPr marL="536067" lvl="1" indent="-229743" defTabSz="612648">
              <a:spcBef>
                <a:spcPts val="500"/>
              </a:spcBef>
              <a:buChar char="•"/>
              <a:defRPr sz="2144">
                <a:solidFill>
                  <a:srgbClr val="323335"/>
                </a:solidFill>
              </a:defRPr>
            </a:pPr>
            <a:r>
              <a:rPr dirty="0"/>
              <a:t>transmit packet to local power supplies</a:t>
            </a:r>
            <a:endParaRPr lang="en-US" dirty="0"/>
          </a:p>
          <a:p>
            <a:pPr marL="136017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lang="en-US" dirty="0"/>
              <a:t>Provides orbits interlocking (relay output) at the 10 kHz rate with approximately 20 µs latency from the start of a BPM acquisition.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0654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1"/>
          <p:cNvSpPr txBox="1">
            <a:spLocks noGrp="1"/>
          </p:cNvSpPr>
          <p:nvPr>
            <p:ph type="title"/>
          </p:nvPr>
        </p:nvSpPr>
        <p:spPr>
          <a:xfrm>
            <a:off x="533400" y="228600"/>
            <a:ext cx="8458200" cy="762000"/>
          </a:xfrm>
          <a:prstGeom prst="rect">
            <a:avLst/>
          </a:prstGeom>
        </p:spPr>
        <p:txBody>
          <a:bodyPr/>
          <a:lstStyle/>
          <a:p>
            <a:r>
              <a:rPr sz="4000" dirty="0"/>
              <a:t>Orbit Feedback System</a:t>
            </a:r>
            <a:r>
              <a:rPr lang="en-US" sz="4000" dirty="0"/>
              <a:t>Transition Plan</a:t>
            </a:r>
            <a:endParaRPr sz="4000" dirty="0"/>
          </a:p>
        </p:txBody>
      </p:sp>
      <p:sp>
        <p:nvSpPr>
          <p:cNvPr id="13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33400" y="1219200"/>
            <a:ext cx="8229600" cy="4419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lang="en-US" dirty="0"/>
              <a:t>Transitioning from </a:t>
            </a:r>
            <a:r>
              <a:rPr lang="en-US" dirty="0" err="1"/>
              <a:t>Bergoz</a:t>
            </a:r>
            <a:r>
              <a:rPr lang="en-US" dirty="0"/>
              <a:t> BPMs to our new BPM</a:t>
            </a:r>
          </a:p>
          <a:p>
            <a:pPr marL="629793" lvl="1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lang="en-US" dirty="0"/>
              <a:t>Present state is,</a:t>
            </a:r>
          </a:p>
          <a:p>
            <a:pPr marL="400050" lvl="1" indent="0" defTabSz="612648">
              <a:spcBef>
                <a:spcPts val="500"/>
              </a:spcBef>
              <a:buNone/>
              <a:defRPr sz="2144">
                <a:solidFill>
                  <a:srgbClr val="323335"/>
                </a:solidFill>
              </a:defRPr>
            </a:pPr>
            <a:r>
              <a:rPr lang="en-US" dirty="0"/>
              <a:t>				70 </a:t>
            </a:r>
            <a:r>
              <a:rPr lang="en-US" dirty="0" err="1"/>
              <a:t>Bergoz</a:t>
            </a:r>
            <a:r>
              <a:rPr lang="en-US" dirty="0"/>
              <a:t>, 52 New BPMs</a:t>
            </a:r>
          </a:p>
          <a:p>
            <a:pPr marL="629793" lvl="1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lang="en-US" dirty="0"/>
              <a:t>In 2019 we hope to transition to, </a:t>
            </a:r>
          </a:p>
          <a:p>
            <a:pPr marL="400050" lvl="1" indent="0" defTabSz="612648">
              <a:spcBef>
                <a:spcPts val="500"/>
              </a:spcBef>
              <a:buNone/>
              <a:defRPr sz="2144">
                <a:solidFill>
                  <a:srgbClr val="323335"/>
                </a:solidFill>
              </a:defRPr>
            </a:pPr>
            <a:r>
              <a:rPr lang="en-US" dirty="0"/>
              <a:t>				12 </a:t>
            </a:r>
            <a:r>
              <a:rPr lang="en-US" dirty="0" err="1"/>
              <a:t>Bergoz</a:t>
            </a:r>
            <a:r>
              <a:rPr lang="en-US" dirty="0"/>
              <a:t>, 112 New BPMs</a:t>
            </a:r>
          </a:p>
          <a:p>
            <a:pPr marL="0" indent="0" defTabSz="612648">
              <a:spcBef>
                <a:spcPts val="500"/>
              </a:spcBef>
              <a:buNone/>
              <a:defRPr sz="2144">
                <a:solidFill>
                  <a:srgbClr val="323335"/>
                </a:solidFill>
              </a:defRPr>
            </a:pPr>
            <a:endParaRPr lang="en-US" sz="1300" dirty="0"/>
          </a:p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lang="en-US" dirty="0"/>
              <a:t>The present FOFB system uses both </a:t>
            </a:r>
            <a:r>
              <a:rPr lang="en-US" dirty="0" err="1"/>
              <a:t>Bergoz</a:t>
            </a:r>
            <a:r>
              <a:rPr lang="en-US" dirty="0"/>
              <a:t> and new BPMs at a 1 kHz data rate.   </a:t>
            </a:r>
            <a:r>
              <a:rPr lang="en-US" i="1" dirty="0"/>
              <a:t>System commissioned by Christophe </a:t>
            </a:r>
            <a:r>
              <a:rPr lang="en-US" i="1" dirty="0" err="1"/>
              <a:t>Steier</a:t>
            </a:r>
            <a:r>
              <a:rPr lang="en-US" i="1" dirty="0"/>
              <a:t>, Simon </a:t>
            </a:r>
            <a:r>
              <a:rPr lang="en-US" i="1" dirty="0" err="1"/>
              <a:t>Leemanns</a:t>
            </a:r>
            <a:r>
              <a:rPr lang="en-US" i="1" dirty="0"/>
              <a:t>, Tom </a:t>
            </a:r>
            <a:r>
              <a:rPr lang="en-US" i="1" dirty="0" err="1"/>
              <a:t>Scarvie</a:t>
            </a:r>
            <a:r>
              <a:rPr lang="en-US" i="1" dirty="0"/>
              <a:t>, Eric Williams, </a:t>
            </a:r>
            <a:r>
              <a:rPr lang="mr-IN" i="1" dirty="0"/>
              <a:t>…</a:t>
            </a:r>
            <a:r>
              <a:rPr lang="en-US" i="1" dirty="0"/>
              <a:t> </a:t>
            </a:r>
            <a:r>
              <a:rPr lang="en-US" dirty="0"/>
              <a:t>. </a:t>
            </a:r>
          </a:p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endParaRPr lang="en-US" sz="1300" dirty="0"/>
          </a:p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lang="en-US" dirty="0"/>
              <a:t>In 2019, we hope to transition to new Caen power supplies and increase the data rate to 10 kHz.</a:t>
            </a:r>
          </a:p>
          <a:p>
            <a:pPr marL="0" indent="0" defTabSz="612648">
              <a:spcBef>
                <a:spcPts val="500"/>
              </a:spcBef>
              <a:buNone/>
              <a:defRPr sz="2144">
                <a:solidFill>
                  <a:srgbClr val="323335"/>
                </a:solidFill>
              </a:defRPr>
            </a:pPr>
            <a:r>
              <a:rPr lang="en-US" dirty="0"/>
              <a:t> </a:t>
            </a:r>
            <a:endParaRPr lang="en-US" sz="1300" dirty="0"/>
          </a:p>
          <a:p>
            <a:pPr marL="229743" indent="-229743" defTabSz="612648">
              <a:spcBef>
                <a:spcPts val="500"/>
              </a:spcBef>
              <a:defRPr sz="2144">
                <a:solidFill>
                  <a:srgbClr val="323335"/>
                </a:solidFill>
              </a:defRPr>
            </a:pPr>
            <a:r>
              <a:rPr lang="en-US" dirty="0"/>
              <a:t>We also have funding to replace the aluminum vacuum chambers at the fast correctors with higher bandwidth stainless steel chambers.  </a:t>
            </a:r>
          </a:p>
        </p:txBody>
      </p:sp>
      <p:sp>
        <p:nvSpPr>
          <p:cNvPr id="2" name="Right Arrow 1"/>
          <p:cNvSpPr/>
          <p:nvPr/>
        </p:nvSpPr>
        <p:spPr>
          <a:xfrm>
            <a:off x="304800" y="5611368"/>
            <a:ext cx="978408" cy="484632"/>
          </a:xfrm>
          <a:prstGeom prst="rightArrow">
            <a:avLst/>
          </a:prstGeom>
          <a:noFill/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5400" y="5558135"/>
            <a:ext cx="786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Aiming for a closed loop bandwidth between 500 to 1000 Hz</a:t>
            </a:r>
          </a:p>
        </p:txBody>
      </p:sp>
    </p:spTree>
    <p:extLst>
      <p:ext uri="{BB962C8B-B14F-4D97-AF65-F5344CB8AC3E}">
        <p14:creationId xmlns:p14="http://schemas.microsoft.com/office/powerpoint/2010/main" val="7949611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Position</a:t>
            </a:r>
            <a:br>
              <a:rPr lang="en-US" dirty="0"/>
            </a:br>
            <a:r>
              <a:rPr lang="en-US" dirty="0"/>
              <a:t>Monitor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24400" y="2590800"/>
            <a:ext cx="3733800" cy="914400"/>
          </a:xfrm>
        </p:spPr>
        <p:txBody>
          <a:bodyPr>
            <a:normAutofit/>
          </a:bodyPr>
          <a:lstStyle/>
          <a:p>
            <a:r>
              <a:rPr lang="en-US" dirty="0"/>
              <a:t>Fun Measurements</a:t>
            </a:r>
          </a:p>
        </p:txBody>
      </p:sp>
    </p:spTree>
    <p:extLst>
      <p:ext uri="{BB962C8B-B14F-4D97-AF65-F5344CB8AC3E}">
        <p14:creationId xmlns:p14="http://schemas.microsoft.com/office/powerpoint/2010/main" val="24184063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1524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Beam Dump Monitoring at ALS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638800"/>
            <a:ext cx="853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ADC buffers can also provide some limited fill pattern information.</a:t>
            </a:r>
          </a:p>
          <a:p>
            <a:pPr algn="ctr"/>
            <a:r>
              <a:rPr lang="en-US" sz="2000" dirty="0"/>
              <a:t>500 mA multi-bunch TBT is about .5 </a:t>
            </a:r>
            <a:r>
              <a:rPr lang="en-US" sz="2000" dirty="0" err="1"/>
              <a:t>μm</a:t>
            </a:r>
            <a:r>
              <a:rPr lang="en-US" sz="2000" dirty="0"/>
              <a:t> </a:t>
            </a:r>
            <a:r>
              <a:rPr lang="en-US" sz="2000" dirty="0" err="1"/>
              <a:t>rms</a:t>
            </a:r>
            <a:endParaRPr lang="en-US" sz="2000" dirty="0"/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54990"/>
            <a:ext cx="8534400" cy="498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895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111006"/>
            <a:ext cx="7772400" cy="4492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400" b="1" dirty="0">
                <a:latin typeface="Calibri"/>
                <a:cs typeface="Calibri"/>
              </a:rPr>
              <a:t>Pseudo Single Bunch Kicker </a:t>
            </a:r>
            <a:r>
              <a:rPr lang="mr-IN" sz="2400" b="1" dirty="0">
                <a:latin typeface="Calibri"/>
                <a:cs typeface="Calibri"/>
              </a:rPr>
              <a:t>–</a:t>
            </a:r>
            <a:r>
              <a:rPr lang="en-US" sz="2400" b="1" dirty="0">
                <a:latin typeface="Calibri"/>
                <a:cs typeface="Calibri"/>
              </a:rPr>
              <a:t> Kicking Every Other Turn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8978217" y="1775531"/>
            <a:ext cx="165783" cy="45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>
            <a:spAutoFit/>
          </a:bodyPr>
          <a:lstStyle/>
          <a:p>
            <a:endParaRPr lang="en-US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8978217" y="1472972"/>
            <a:ext cx="165783" cy="45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>
            <a:spAutoFit/>
          </a:bodyPr>
          <a:lstStyle/>
          <a:p>
            <a:endParaRPr lang="en-US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8978217" y="1309086"/>
            <a:ext cx="165783" cy="45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>
            <a:spAutoFit/>
          </a:bodyPr>
          <a:lstStyle/>
          <a:p>
            <a:endParaRPr 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228600" y="4953000"/>
            <a:ext cx="4511386" cy="82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058" tIns="41029" rIns="82058" bIns="41029" anchor="ctr">
            <a:spAutoFit/>
          </a:bodyPr>
          <a:lstStyle/>
          <a:p>
            <a:pPr algn="ctr"/>
            <a:r>
              <a:rPr lang="en-US" dirty="0">
                <a:latin typeface="Calibri"/>
                <a:cs typeface="Calibri"/>
              </a:rPr>
              <a:t>BL 3.1 Image for Single Bunch, 750 Volts on the kicker, 1.52/2 MHz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5715000" cy="3040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81400"/>
            <a:ext cx="4160520" cy="3154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84105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0"/>
            <a:ext cx="7772400" cy="4492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400" b="1" dirty="0">
                <a:latin typeface="Calibri"/>
                <a:cs typeface="Calibri"/>
              </a:rPr>
              <a:t>Pseudo Single Bunch Kicker </a:t>
            </a:r>
            <a:r>
              <a:rPr lang="mr-IN" sz="2400" b="1" dirty="0">
                <a:latin typeface="Calibri"/>
                <a:cs typeface="Calibri"/>
              </a:rPr>
              <a:t>–</a:t>
            </a:r>
            <a:r>
              <a:rPr lang="en-US" sz="2400" b="1" dirty="0">
                <a:latin typeface="Calibri"/>
                <a:cs typeface="Calibri"/>
              </a:rPr>
              <a:t> Kicking Every 5</a:t>
            </a:r>
            <a:r>
              <a:rPr lang="en-US" sz="2400" b="1" baseline="30000" dirty="0">
                <a:latin typeface="Calibri"/>
                <a:cs typeface="Calibri"/>
              </a:rPr>
              <a:t>th</a:t>
            </a:r>
            <a:r>
              <a:rPr lang="en-US" sz="2400" b="1" dirty="0">
                <a:latin typeface="Calibri"/>
                <a:cs typeface="Calibri"/>
              </a:rPr>
              <a:t> Turn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8978217" y="1775531"/>
            <a:ext cx="165783" cy="45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>
            <a:spAutoFit/>
          </a:bodyPr>
          <a:lstStyle/>
          <a:p>
            <a:endParaRPr lang="en-US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8978217" y="1472972"/>
            <a:ext cx="165783" cy="45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>
            <a:spAutoFit/>
          </a:bodyPr>
          <a:lstStyle/>
          <a:p>
            <a:endParaRPr lang="en-US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8978217" y="1309086"/>
            <a:ext cx="165783" cy="45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>
            <a:spAutoFit/>
          </a:bodyPr>
          <a:lstStyle/>
          <a:p>
            <a:endParaRPr 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228600" y="5791200"/>
            <a:ext cx="4511386" cy="82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058" tIns="41029" rIns="82058" bIns="41029" anchor="ctr">
            <a:spAutoFit/>
          </a:bodyPr>
          <a:lstStyle/>
          <a:p>
            <a:pPr algn="ctr"/>
            <a:r>
              <a:rPr lang="en-US" dirty="0">
                <a:latin typeface="Calibri"/>
                <a:cs typeface="Calibri"/>
              </a:rPr>
              <a:t>BPM TBT Histogram at Different Vertical Tunes (NSLS2 BPM)</a:t>
            </a:r>
          </a:p>
        </p:txBody>
      </p:sp>
      <p:sp>
        <p:nvSpPr>
          <p:cNvPr id="99341" name="Rectangle 13"/>
          <p:cNvSpPr>
            <a:spLocks noChangeArrowheads="1"/>
          </p:cNvSpPr>
          <p:nvPr/>
        </p:nvSpPr>
        <p:spPr bwMode="auto">
          <a:xfrm>
            <a:off x="4800600" y="5807877"/>
            <a:ext cx="4191000" cy="82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058" tIns="41029" rIns="82058" bIns="41029" anchor="ctr">
            <a:spAutoFit/>
          </a:bodyPr>
          <a:lstStyle/>
          <a:p>
            <a:pPr algn="ctr"/>
            <a:r>
              <a:rPr lang="en-US" dirty="0">
                <a:latin typeface="+mn-lt"/>
                <a:cs typeface="Times New Roman" pitchFamily="18" charset="0"/>
              </a:rPr>
              <a:t>Model Orbits for Each of the 5 Turns Verses Vertical Tune</a:t>
            </a:r>
            <a:endParaRPr lang="en-US" dirty="0">
              <a:latin typeface="+mn-lt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4648200" cy="5402263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038600" y="1143000"/>
            <a:ext cx="5410200" cy="41148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8547842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2-Bunch, Asymmetric Current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961657"/>
            <a:ext cx="8458200" cy="38201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528697"/>
            <a:ext cx="7772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+mn-lt"/>
              </a:rPr>
              <a:t>Fill pattern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>
                <a:latin typeface="+mn-lt"/>
              </a:rPr>
              <a:t>About 1.2 mA each in bunches 144, 145, 146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>
                <a:latin typeface="+mn-lt"/>
              </a:rPr>
              <a:t>About 4.0 mA each in bunches 308, 309, 310</a:t>
            </a:r>
          </a:p>
          <a:p>
            <a:pPr marL="285750" indent="-285750" algn="l">
              <a:buFontTx/>
              <a:buChar char="•"/>
            </a:pPr>
            <a:endParaRPr lang="en-US" sz="1600" dirty="0">
              <a:latin typeface="+mn-lt"/>
            </a:endParaRPr>
          </a:p>
          <a:p>
            <a:pPr algn="l"/>
            <a:r>
              <a:rPr lang="en-US" sz="1600" dirty="0">
                <a:latin typeface="+mn-lt"/>
              </a:rPr>
              <a:t>The fast injection magnets were used to kick the beam.</a:t>
            </a:r>
          </a:p>
          <a:p>
            <a:pPr algn="l"/>
            <a:r>
              <a:rPr lang="en-US" sz="1600" dirty="0">
                <a:latin typeface="+mn-lt"/>
              </a:rPr>
              <a:t>The orbits were computed using RMS ADC counts over half a turn (77 samples / turn):</a:t>
            </a:r>
          </a:p>
          <a:p>
            <a:pPr algn="l"/>
            <a:r>
              <a:rPr lang="en-US" sz="1600" dirty="0">
                <a:latin typeface="+mn-lt"/>
              </a:rPr>
              <a:t>Orbit1 from ADC samples   1:38 (the 1.2mA bunches)</a:t>
            </a:r>
          </a:p>
          <a:p>
            <a:pPr algn="l"/>
            <a:r>
              <a:rPr lang="en-US" sz="1600" dirty="0">
                <a:latin typeface="+mn-lt"/>
              </a:rPr>
              <a:t>Orbit2 from ADC samples 40:77 (the 4.0mA bunches)</a:t>
            </a:r>
          </a:p>
        </p:txBody>
      </p:sp>
    </p:spTree>
    <p:extLst>
      <p:ext uri="{BB962C8B-B14F-4D97-AF65-F5344CB8AC3E}">
        <p14:creationId xmlns:p14="http://schemas.microsoft.com/office/powerpoint/2010/main" val="23874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2-Bunch, Asymmetric Current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501815"/>
            <a:ext cx="7696200" cy="635618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572000" y="4876800"/>
            <a:ext cx="335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latin typeface="+mn-lt"/>
              </a:rPr>
              <a:t>The larger bunches make an extra 360 degree    phase advance in about 650 turns -&gt; .0015 tune separation between the bunches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362200" y="1524000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latin typeface="+mn-lt"/>
              </a:rPr>
              <a:t> The high current bunches have a larger horizontal tune and faster decoherence time. </a:t>
            </a:r>
          </a:p>
        </p:txBody>
      </p:sp>
    </p:spTree>
    <p:extLst>
      <p:ext uri="{BB962C8B-B14F-4D97-AF65-F5344CB8AC3E}">
        <p14:creationId xmlns:p14="http://schemas.microsoft.com/office/powerpoint/2010/main" val="5147720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43400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400" dirty="0"/>
              <a:t>The pilot tone system is working well</a:t>
            </a:r>
          </a:p>
          <a:p>
            <a:pPr lvl="1">
              <a:buFont typeface="Arial"/>
              <a:buChar char="•"/>
            </a:pPr>
            <a:r>
              <a:rPr lang="en-US" sz="2000" dirty="0"/>
              <a:t>For real-time compensation of BPM electronic errors</a:t>
            </a:r>
          </a:p>
          <a:p>
            <a:pPr lvl="1">
              <a:buFont typeface="Arial"/>
              <a:buChar char="•"/>
            </a:pPr>
            <a:r>
              <a:rPr lang="en-US" sz="2000" dirty="0"/>
              <a:t>As a diagnostic tool for BPM health and performance</a:t>
            </a:r>
          </a:p>
          <a:p>
            <a:pPr marL="457200" lvl="1" indent="0">
              <a:buNone/>
            </a:pPr>
            <a:endParaRPr lang="en-US" sz="1800" dirty="0"/>
          </a:p>
          <a:p>
            <a:pPr>
              <a:buFont typeface="Arial"/>
              <a:buChar char="•"/>
            </a:pPr>
            <a:r>
              <a:rPr lang="en-US" sz="2400" dirty="0"/>
              <a:t>We’d like to thank ALS management for supporting this effort!</a:t>
            </a:r>
          </a:p>
          <a:p>
            <a:pPr>
              <a:buFont typeface="Arial"/>
              <a:buChar char="•"/>
            </a:pPr>
            <a:endParaRPr lang="en-US" sz="1800" dirty="0"/>
          </a:p>
          <a:p>
            <a:pPr>
              <a:buFont typeface="Arial"/>
              <a:buChar char="•"/>
            </a:pPr>
            <a:r>
              <a:rPr lang="en-US" sz="2400" dirty="0"/>
              <a:t>We’d like to thank the NSLS-II team for being bold and taking a new direction with BPM development.  And providing us open access to their work. </a:t>
            </a:r>
          </a:p>
        </p:txBody>
      </p:sp>
    </p:spTree>
    <p:extLst>
      <p:ext uri="{BB962C8B-B14F-4D97-AF65-F5344CB8AC3E}">
        <p14:creationId xmlns:p14="http://schemas.microsoft.com/office/powerpoint/2010/main" val="406240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>
            <a:extLst>
              <a:ext uri="{FF2B5EF4-FFF2-40B4-BE49-F238E27FC236}">
                <a16:creationId xmlns:a16="http://schemas.microsoft.com/office/drawing/2014/main" id="{179835AB-6D4F-B641-844C-53D8F8984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404" y="381000"/>
            <a:ext cx="6235437" cy="590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r>
              <a:rPr lang="en-US" sz="4000" dirty="0"/>
              <a:t>ALS and ALS-U BPM Needs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3275707" cy="3352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/>
              <a:t>Recently built 158 BPMs for ALS</a:t>
            </a:r>
          </a:p>
          <a:p>
            <a:r>
              <a:rPr lang="en-US" sz="1600" b="1" dirty="0"/>
              <a:t>114 Storage Ring</a:t>
            </a:r>
          </a:p>
          <a:p>
            <a:r>
              <a:rPr lang="en-US" sz="1600" b="1" dirty="0"/>
              <a:t>37 Injector</a:t>
            </a:r>
          </a:p>
          <a:p>
            <a:r>
              <a:rPr lang="en-US" sz="1600" b="1" dirty="0"/>
              <a:t>And a few spares</a:t>
            </a:r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ALS-U will need</a:t>
            </a:r>
          </a:p>
          <a:p>
            <a:r>
              <a:rPr lang="en-US" sz="1600" b="1" dirty="0"/>
              <a:t>192 in the storage ring</a:t>
            </a:r>
          </a:p>
          <a:p>
            <a:pPr marL="0" indent="0">
              <a:buNone/>
            </a:pPr>
            <a:r>
              <a:rPr lang="en-US" sz="1600" b="1" dirty="0"/>
              <a:t>        (16 /sector)</a:t>
            </a:r>
          </a:p>
          <a:p>
            <a:r>
              <a:rPr lang="en-US" sz="1600" b="1" dirty="0"/>
              <a:t>72 in the accumulator ring</a:t>
            </a:r>
          </a:p>
          <a:p>
            <a:pPr marL="0" indent="0">
              <a:buNone/>
            </a:pPr>
            <a:r>
              <a:rPr lang="en-US" sz="1600" b="1" dirty="0"/>
              <a:t>        (6 /sector)</a:t>
            </a:r>
          </a:p>
          <a:p>
            <a:r>
              <a:rPr lang="en-US" sz="1600" b="1" dirty="0"/>
              <a:t>~20 in the transfer lines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AC1787-DC34-5841-BBD5-CC0C4579C004}"/>
              </a:ext>
            </a:extLst>
          </p:cNvPr>
          <p:cNvSpPr txBox="1"/>
          <p:nvPr/>
        </p:nvSpPr>
        <p:spPr>
          <a:xfrm>
            <a:off x="4419600" y="1828800"/>
            <a:ext cx="396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What’s New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Storage Ring (SR)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Accumulator Ring (AR)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Transfer Lines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BR to AR (BTA)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AR to SR Transfer Line (ATS)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SR to AR Transfer Line (STA)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13AB6C0-CE82-C945-8CD2-7F2E9404C4EE}"/>
              </a:ext>
            </a:extLst>
          </p:cNvPr>
          <p:cNvCxnSpPr/>
          <p:nvPr/>
        </p:nvCxnSpPr>
        <p:spPr>
          <a:xfrm flipV="1">
            <a:off x="4387609" y="5362219"/>
            <a:ext cx="894719" cy="38099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093D862-CB67-E84C-B425-20AFFAE1B11E}"/>
              </a:ext>
            </a:extLst>
          </p:cNvPr>
          <p:cNvCxnSpPr/>
          <p:nvPr/>
        </p:nvCxnSpPr>
        <p:spPr>
          <a:xfrm>
            <a:off x="6825749" y="4371618"/>
            <a:ext cx="599428" cy="76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85C853F-055D-A043-BBC8-A0C870980FAC}"/>
              </a:ext>
            </a:extLst>
          </p:cNvPr>
          <p:cNvCxnSpPr/>
          <p:nvPr/>
        </p:nvCxnSpPr>
        <p:spPr>
          <a:xfrm flipH="1" flipV="1">
            <a:off x="6673609" y="5438419"/>
            <a:ext cx="675368" cy="45719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7C57C74-9D2E-7740-813A-B32E4B719D39}"/>
              </a:ext>
            </a:extLst>
          </p:cNvPr>
          <p:cNvSpPr txBox="1"/>
          <p:nvPr/>
        </p:nvSpPr>
        <p:spPr>
          <a:xfrm>
            <a:off x="6271094" y="415468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BTA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BA4DC2-996D-5C42-8806-0020EB1AC195}"/>
              </a:ext>
            </a:extLst>
          </p:cNvPr>
          <p:cNvSpPr txBox="1"/>
          <p:nvPr/>
        </p:nvSpPr>
        <p:spPr>
          <a:xfrm>
            <a:off x="7120377" y="5804572"/>
            <a:ext cx="62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70F075-D59C-2643-983E-52672B9E9424}"/>
              </a:ext>
            </a:extLst>
          </p:cNvPr>
          <p:cNvSpPr txBox="1"/>
          <p:nvPr/>
        </p:nvSpPr>
        <p:spPr>
          <a:xfrm>
            <a:off x="3832694" y="557127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</a:t>
            </a:r>
          </a:p>
        </p:txBody>
      </p:sp>
    </p:spTree>
    <p:extLst>
      <p:ext uri="{BB962C8B-B14F-4D97-AF65-F5344CB8AC3E}">
        <p14:creationId xmlns:p14="http://schemas.microsoft.com/office/powerpoint/2010/main" val="19868895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67000"/>
            <a:ext cx="3657600" cy="1676400"/>
          </a:xfrm>
        </p:spPr>
        <p:txBody>
          <a:bodyPr/>
          <a:lstStyle/>
          <a:p>
            <a:r>
              <a:rPr lang="en-US" dirty="0"/>
              <a:t>Extra</a:t>
            </a:r>
            <a:br>
              <a:rPr lang="en-US" dirty="0"/>
            </a:br>
            <a:r>
              <a:rPr lang="en-US" dirty="0"/>
              <a:t>Slides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24400" y="2743200"/>
            <a:ext cx="3810000" cy="1264040"/>
          </a:xfrm>
        </p:spPr>
        <p:txBody>
          <a:bodyPr>
            <a:normAutofit/>
          </a:bodyPr>
          <a:lstStyle/>
          <a:p>
            <a:r>
              <a:rPr lang="en-US" dirty="0"/>
              <a:t>Bunch Current Monitor (BCM) </a:t>
            </a:r>
          </a:p>
        </p:txBody>
      </p:sp>
    </p:spTree>
    <p:extLst>
      <p:ext uri="{BB962C8B-B14F-4D97-AF65-F5344CB8AC3E}">
        <p14:creationId xmlns:p14="http://schemas.microsoft.com/office/powerpoint/2010/main" val="9165134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dirty="0"/>
              <a:t>Bunch Current Monitor (BCM)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20" y="3597729"/>
            <a:ext cx="9144000" cy="31840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914400"/>
            <a:ext cx="4572000" cy="28570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1044476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bunch current and phase can be estimated from a BPM button signal by sampling a button signal at just off the RF frequency. </a:t>
            </a:r>
          </a:p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      32 samples / 2 </a:t>
            </a:r>
            <a:r>
              <a:rPr lang="en-US" sz="2400" dirty="0" err="1">
                <a:solidFill>
                  <a:schemeClr val="tx2"/>
                </a:solidFill>
                <a:latin typeface="Calibri"/>
                <a:cs typeface="Calibri"/>
              </a:rPr>
              <a:t>nsec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23069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dirty="0"/>
              <a:t>Bunch Current Monitor (BCM)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66800"/>
            <a:ext cx="7696200" cy="49135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35517" y="5715000"/>
            <a:ext cx="1274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[Nanoseconds]</a:t>
            </a:r>
          </a:p>
        </p:txBody>
      </p:sp>
    </p:spTree>
    <p:extLst>
      <p:ext uri="{BB962C8B-B14F-4D97-AF65-F5344CB8AC3E}">
        <p14:creationId xmlns:p14="http://schemas.microsoft.com/office/powerpoint/2010/main" val="406240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r>
              <a:rPr lang="en-US" sz="4000" dirty="0"/>
              <a:t>ALS Instrumentation Group</a:t>
            </a:r>
          </a:p>
        </p:txBody>
      </p:sp>
      <p:pic>
        <p:nvPicPr>
          <p:cNvPr id="4" name="Picture 3" descr="Instrumentation Group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38200"/>
            <a:ext cx="8077200" cy="53704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6172200"/>
            <a:ext cx="6757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/>
                <a:cs typeface="Calibri"/>
              </a:rPr>
              <a:t>Missing: Rick </a:t>
            </a:r>
            <a:r>
              <a:rPr lang="en-US" sz="1600" dirty="0" err="1">
                <a:solidFill>
                  <a:schemeClr val="tx2"/>
                </a:solidFill>
                <a:latin typeface="Calibri"/>
                <a:cs typeface="Calibri"/>
              </a:rPr>
              <a:t>Lellinger</a:t>
            </a:r>
            <a:r>
              <a:rPr lang="en-US" sz="1600" dirty="0">
                <a:solidFill>
                  <a:schemeClr val="tx2"/>
                </a:solidFill>
                <a:latin typeface="Calibri"/>
                <a:cs typeface="Calibri"/>
              </a:rPr>
              <a:t> who coordinates purchases, fabrication, and installation</a:t>
            </a:r>
          </a:p>
        </p:txBody>
      </p:sp>
    </p:spTree>
    <p:extLst>
      <p:ext uri="{BB962C8B-B14F-4D97-AF65-F5344CB8AC3E}">
        <p14:creationId xmlns:p14="http://schemas.microsoft.com/office/powerpoint/2010/main" val="513893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685800"/>
          </a:xfrm>
        </p:spPr>
        <p:txBody>
          <a:bodyPr/>
          <a:lstStyle/>
          <a:p>
            <a:r>
              <a:rPr lang="en-US" sz="4000" dirty="0"/>
              <a:t>The NSLS-2 BPM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43000" y="4114800"/>
            <a:ext cx="7315200" cy="1524000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1600" b="1" dirty="0">
                <a:solidFill>
                  <a:srgbClr val="000090"/>
                </a:solidFill>
              </a:rPr>
              <a:t>BNL started a new BPM development for the NSLS-II project.</a:t>
            </a:r>
          </a:p>
          <a:p>
            <a:pPr>
              <a:buFont typeface="Arial"/>
              <a:buChar char="•"/>
            </a:pPr>
            <a:r>
              <a:rPr lang="en-US" sz="1600" b="1" dirty="0">
                <a:solidFill>
                  <a:srgbClr val="000090"/>
                </a:solidFill>
              </a:rPr>
              <a:t>We helped test this BPM at ALS before NSLS-II was built (similar RF frequencies)</a:t>
            </a:r>
          </a:p>
          <a:p>
            <a:pPr>
              <a:buFont typeface="Arial"/>
              <a:buChar char="•"/>
            </a:pPr>
            <a:r>
              <a:rPr lang="en-US" sz="1600" b="1" dirty="0">
                <a:solidFill>
                  <a:srgbClr val="000090"/>
                </a:solidFill>
              </a:rPr>
              <a:t>We leveraged this development for the new ALS BPM</a:t>
            </a:r>
          </a:p>
          <a:p>
            <a:pPr>
              <a:buFont typeface="Arial"/>
              <a:buChar char="•"/>
            </a:pPr>
            <a:r>
              <a:rPr lang="en-US" sz="1600" b="1" dirty="0">
                <a:solidFill>
                  <a:srgbClr val="000090"/>
                </a:solidFill>
              </a:rPr>
              <a:t>ALS doesn’t have temperature controlled racks, so we further developed the pilot tone compensation method that NSLS-II started. 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4744709" cy="3543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N:\DiagInst\BPM Development\Photos\16 March 2012 TS4\TS4 Fro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6200"/>
            <a:ext cx="2820591" cy="376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10200" y="3810000"/>
            <a:ext cx="358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lvl="2">
              <a:spcBef>
                <a:spcPct val="0"/>
              </a:spcBef>
            </a:pPr>
            <a:r>
              <a:rPr lang="en-US" sz="1200" dirty="0">
                <a:latin typeface="Arial Narrow" charset="0"/>
                <a:ea typeface="Osaka" charset="0"/>
              </a:rPr>
              <a:t>Storage Ring Thermal Racks Regulated to +-0.1C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5553670"/>
            <a:ext cx="75086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We are very grateful to the NSLS-II team for their openness and expertise!  </a:t>
            </a:r>
          </a:p>
          <a:p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Kurt Vetter, Joe Mead, </a:t>
            </a:r>
            <a:r>
              <a:rPr lang="en-US" dirty="0" err="1">
                <a:solidFill>
                  <a:schemeClr val="tx2"/>
                </a:solidFill>
                <a:latin typeface="Calibri"/>
                <a:cs typeface="Calibri"/>
              </a:rPr>
              <a:t>Kiman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 Ha, </a:t>
            </a:r>
            <a:r>
              <a:rPr lang="en-US" dirty="0" err="1">
                <a:solidFill>
                  <a:schemeClr val="tx2"/>
                </a:solidFill>
                <a:latin typeface="Calibri"/>
                <a:cs typeface="Calibri"/>
              </a:rPr>
              <a:t>Yuke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Calibri"/>
                <a:cs typeface="Calibri"/>
              </a:rPr>
              <a:t>Tian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, Marshall </a:t>
            </a:r>
            <a:r>
              <a:rPr lang="en-US" dirty="0" err="1">
                <a:solidFill>
                  <a:schemeClr val="tx2"/>
                </a:solidFill>
                <a:latin typeface="Calibri"/>
                <a:cs typeface="Calibri"/>
              </a:rPr>
              <a:t>Maggipinto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, Joe Delong, </a:t>
            </a:r>
          </a:p>
          <a:p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Al </a:t>
            </a:r>
            <a:r>
              <a:rPr lang="en-US" dirty="0" err="1">
                <a:solidFill>
                  <a:schemeClr val="tx2"/>
                </a:solidFill>
                <a:latin typeface="Calibri"/>
                <a:cs typeface="Calibri"/>
              </a:rPr>
              <a:t>Dellapenna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, Danny </a:t>
            </a:r>
            <a:r>
              <a:rPr lang="en-US" dirty="0" err="1">
                <a:solidFill>
                  <a:schemeClr val="tx2"/>
                </a:solidFill>
                <a:latin typeface="Calibri"/>
                <a:cs typeface="Calibri"/>
              </a:rPr>
              <a:t>Padrazo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, </a:t>
            </a:r>
            <a:r>
              <a:rPr lang="mr-IN" dirty="0">
                <a:solidFill>
                  <a:schemeClr val="tx2"/>
                </a:solidFill>
                <a:latin typeface="Calibri"/>
                <a:cs typeface="Calibri"/>
              </a:rPr>
              <a:t>…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 .  And others including Jim </a:t>
            </a:r>
            <a:r>
              <a:rPr lang="en-US" dirty="0" err="1">
                <a:solidFill>
                  <a:schemeClr val="tx2"/>
                </a:solidFill>
                <a:latin typeface="Calibri"/>
                <a:cs typeface="Calibri"/>
              </a:rPr>
              <a:t>Sebek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 at SSRL. </a:t>
            </a:r>
          </a:p>
        </p:txBody>
      </p:sp>
    </p:spTree>
    <p:extLst>
      <p:ext uri="{BB962C8B-B14F-4D97-AF65-F5344CB8AC3E}">
        <p14:creationId xmlns:p14="http://schemas.microsoft.com/office/powerpoint/2010/main" val="4147963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ALS BPM Development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7800" y="5587424"/>
            <a:ext cx="4191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1600" dirty="0">
                <a:solidFill>
                  <a:srgbClr val="006BA6"/>
                </a:solidFill>
                <a:latin typeface="Calibri"/>
                <a:cs typeface="Calibri"/>
              </a:rPr>
              <a:t>Identical DFE as the NSLS-II BPM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>
                <a:solidFill>
                  <a:srgbClr val="006BA6"/>
                </a:solidFill>
                <a:latin typeface="Calibri"/>
                <a:cs typeface="Calibri"/>
              </a:rPr>
              <a:t>The AFE was modified for ALS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568091"/>
            <a:ext cx="2362200" cy="568030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" t="4936" r="45383"/>
          <a:stretch/>
        </p:blipFill>
        <p:spPr bwMode="auto">
          <a:xfrm>
            <a:off x="1143000" y="1375573"/>
            <a:ext cx="4495800" cy="350122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2415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685800"/>
          </a:xfrm>
        </p:spPr>
        <p:txBody>
          <a:bodyPr/>
          <a:lstStyle/>
          <a:p>
            <a:r>
              <a:rPr lang="en-US" sz="4000" dirty="0"/>
              <a:t>Signal Domains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14400" y="6172200"/>
            <a:ext cx="6553200" cy="381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rgbClr val="000090"/>
                </a:solidFill>
              </a:rPr>
              <a:t>ALS arc sector BPM sensitivity is 6.25 % / mm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07B0F7-1AE5-F548-BD44-BF72B66580CF}"/>
              </a:ext>
            </a:extLst>
          </p:cNvPr>
          <p:cNvGrpSpPr/>
          <p:nvPr/>
        </p:nvGrpSpPr>
        <p:grpSpPr>
          <a:xfrm>
            <a:off x="533400" y="533400"/>
            <a:ext cx="2438400" cy="1676400"/>
            <a:chOff x="5764810" y="3179446"/>
            <a:chExt cx="2987304" cy="267914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6159A0-0EBD-B347-84A8-1E1936A60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4810" y="3587832"/>
              <a:ext cx="2987304" cy="227075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C656B3F-ECB1-E74A-9DD8-461FCBA35EA9}"/>
                </a:ext>
              </a:extLst>
            </p:cNvPr>
            <p:cNvSpPr txBox="1"/>
            <p:nvPr/>
          </p:nvSpPr>
          <p:spPr>
            <a:xfrm>
              <a:off x="6511636" y="3179446"/>
              <a:ext cx="1765896" cy="4918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alibri"/>
                  <a:cs typeface="Calibri"/>
                </a:rPr>
                <a:t>ALS Arc Chamber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559050"/>
            <a:ext cx="2692400" cy="208915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762000" y="5029200"/>
            <a:ext cx="2133600" cy="914400"/>
          </a:xfrm>
          <a:prstGeom prst="roundRect">
            <a:avLst/>
          </a:prstGeom>
          <a:noFill/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89340" y="4974848"/>
            <a:ext cx="124906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Calibri"/>
                <a:cs typeface="Calibri"/>
              </a:rPr>
              <a:t>ADC</a:t>
            </a:r>
          </a:p>
          <a:p>
            <a:pPr algn="ctr"/>
            <a:r>
              <a:rPr lang="en-US" sz="2000" b="1" dirty="0">
                <a:solidFill>
                  <a:schemeClr val="tx2"/>
                </a:solidFill>
                <a:latin typeface="Calibri"/>
                <a:cs typeface="Calibri"/>
              </a:rPr>
              <a:t>~117 MHz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3865" y="255481"/>
            <a:ext cx="3200535" cy="172571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76600" y="801469"/>
            <a:ext cx="1816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Button + Cable + </a:t>
            </a:r>
          </a:p>
          <a:p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800MHz </a:t>
            </a:r>
            <a:r>
              <a:rPr lang="en-US" dirty="0" err="1">
                <a:solidFill>
                  <a:schemeClr val="tx2"/>
                </a:solidFill>
                <a:latin typeface="Calibri"/>
                <a:cs typeface="Calibri"/>
              </a:rPr>
              <a:t>Lowpass</a:t>
            </a:r>
            <a:r>
              <a:rPr lang="en-US" dirty="0">
                <a:solidFill>
                  <a:schemeClr val="tx2"/>
                </a:solidFill>
                <a:latin typeface="Calibri"/>
                <a:cs typeface="Calibri"/>
              </a:rPr>
              <a:t> </a:t>
            </a:r>
          </a:p>
        </p:txBody>
      </p:sp>
      <p:sp>
        <p:nvSpPr>
          <p:cNvPr id="24" name="Freeform 23"/>
          <p:cNvSpPr/>
          <p:nvPr/>
        </p:nvSpPr>
        <p:spPr>
          <a:xfrm>
            <a:off x="2156250" y="1426582"/>
            <a:ext cx="3101550" cy="935618"/>
          </a:xfrm>
          <a:custGeom>
            <a:avLst/>
            <a:gdLst>
              <a:gd name="connsiteX0" fmla="*/ 0 w 3014563"/>
              <a:gd name="connsiteY0" fmla="*/ 739708 h 935618"/>
              <a:gd name="connsiteX1" fmla="*/ 104672 w 3014563"/>
              <a:gd name="connsiteY1" fmla="*/ 872297 h 935618"/>
              <a:gd name="connsiteX2" fmla="*/ 390777 w 3014563"/>
              <a:gd name="connsiteY2" fmla="*/ 921145 h 935618"/>
              <a:gd name="connsiteX3" fmla="*/ 502427 w 3014563"/>
              <a:gd name="connsiteY3" fmla="*/ 921145 h 935618"/>
              <a:gd name="connsiteX4" fmla="*/ 788531 w 3014563"/>
              <a:gd name="connsiteY4" fmla="*/ 921145 h 935618"/>
              <a:gd name="connsiteX5" fmla="*/ 1081614 w 3014563"/>
              <a:gd name="connsiteY5" fmla="*/ 725751 h 935618"/>
              <a:gd name="connsiteX6" fmla="*/ 1242112 w 3014563"/>
              <a:gd name="connsiteY6" fmla="*/ 307048 h 935618"/>
              <a:gd name="connsiteX7" fmla="*/ 1444478 w 3014563"/>
              <a:gd name="connsiteY7" fmla="*/ 146546 h 935618"/>
              <a:gd name="connsiteX8" fmla="*/ 1884102 w 3014563"/>
              <a:gd name="connsiteY8" fmla="*/ 132589 h 935618"/>
              <a:gd name="connsiteX9" fmla="*/ 2533070 w 3014563"/>
              <a:gd name="connsiteY9" fmla="*/ 139567 h 935618"/>
              <a:gd name="connsiteX10" fmla="*/ 3014563 w 3014563"/>
              <a:gd name="connsiteY10" fmla="*/ 0 h 93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14563" h="935618">
                <a:moveTo>
                  <a:pt x="0" y="739708"/>
                </a:moveTo>
                <a:cubicBezTo>
                  <a:pt x="19771" y="790883"/>
                  <a:pt x="39543" y="842058"/>
                  <a:pt x="104672" y="872297"/>
                </a:cubicBezTo>
                <a:cubicBezTo>
                  <a:pt x="169802" y="902537"/>
                  <a:pt x="324485" y="913004"/>
                  <a:pt x="390777" y="921145"/>
                </a:cubicBezTo>
                <a:cubicBezTo>
                  <a:pt x="457069" y="929286"/>
                  <a:pt x="502427" y="921145"/>
                  <a:pt x="502427" y="921145"/>
                </a:cubicBezTo>
                <a:cubicBezTo>
                  <a:pt x="568719" y="921145"/>
                  <a:pt x="692000" y="953711"/>
                  <a:pt x="788531" y="921145"/>
                </a:cubicBezTo>
                <a:cubicBezTo>
                  <a:pt x="885062" y="888579"/>
                  <a:pt x="1006017" y="828100"/>
                  <a:pt x="1081614" y="725751"/>
                </a:cubicBezTo>
                <a:cubicBezTo>
                  <a:pt x="1157211" y="623402"/>
                  <a:pt x="1181635" y="403582"/>
                  <a:pt x="1242112" y="307048"/>
                </a:cubicBezTo>
                <a:cubicBezTo>
                  <a:pt x="1302589" y="210514"/>
                  <a:pt x="1337480" y="175622"/>
                  <a:pt x="1444478" y="146546"/>
                </a:cubicBezTo>
                <a:cubicBezTo>
                  <a:pt x="1551476" y="117469"/>
                  <a:pt x="1884102" y="132589"/>
                  <a:pt x="1884102" y="132589"/>
                </a:cubicBezTo>
                <a:cubicBezTo>
                  <a:pt x="2065534" y="131426"/>
                  <a:pt x="2344660" y="161665"/>
                  <a:pt x="2533070" y="139567"/>
                </a:cubicBezTo>
                <a:cubicBezTo>
                  <a:pt x="2721480" y="117469"/>
                  <a:pt x="2915706" y="25587"/>
                  <a:pt x="3014563" y="0"/>
                </a:cubicBezTo>
              </a:path>
            </a:pathLst>
          </a:custGeom>
          <a:ln>
            <a:solidFill>
              <a:schemeClr val="tx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257800" y="3837801"/>
            <a:ext cx="3441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libri"/>
                <a:cs typeface="Calibri"/>
              </a:rPr>
              <a:t>0                       100 ns                200ns                  300 ns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0" y="2286000"/>
            <a:ext cx="3276600" cy="1600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800" y="4246576"/>
            <a:ext cx="3352800" cy="2230424"/>
          </a:xfrm>
          <a:prstGeom prst="rect">
            <a:avLst/>
          </a:prstGeom>
        </p:spPr>
      </p:pic>
      <p:cxnSp>
        <p:nvCxnSpPr>
          <p:cNvPr id="30" name="Curved Connector 29"/>
          <p:cNvCxnSpPr/>
          <p:nvPr/>
        </p:nvCxnSpPr>
        <p:spPr>
          <a:xfrm flipV="1">
            <a:off x="2971800" y="5181600"/>
            <a:ext cx="2209800" cy="304800"/>
          </a:xfrm>
          <a:prstGeom prst="curvedConnector3">
            <a:avLst/>
          </a:prstGeom>
          <a:ln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3124200" y="3124200"/>
            <a:ext cx="2133600" cy="381000"/>
          </a:xfrm>
          <a:prstGeom prst="curvedConnector3">
            <a:avLst/>
          </a:prstGeom>
          <a:ln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96000" y="4419600"/>
            <a:ext cx="8368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Single</a:t>
            </a:r>
          </a:p>
          <a:p>
            <a:r>
              <a:rPr lang="en-US" sz="2000" dirty="0">
                <a:solidFill>
                  <a:schemeClr val="tx2"/>
                </a:solidFill>
                <a:latin typeface="Calibri"/>
                <a:cs typeface="Calibri"/>
              </a:rPr>
              <a:t>Bunch</a:t>
            </a:r>
          </a:p>
        </p:txBody>
      </p:sp>
    </p:spTree>
    <p:extLst>
      <p:ext uri="{BB962C8B-B14F-4D97-AF65-F5344CB8AC3E}">
        <p14:creationId xmlns:p14="http://schemas.microsoft.com/office/powerpoint/2010/main" val="888293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BPM ADC Spectrum w/ &amp; w/o pilot tone</a:t>
            </a:r>
          </a:p>
        </p:txBody>
      </p:sp>
      <p:pic>
        <p:nvPicPr>
          <p:cNvPr id="4" name="Picture 3" descr="IMG_053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333750"/>
            <a:ext cx="4495800" cy="3371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533400"/>
            <a:ext cx="5852444" cy="30251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3702657"/>
            <a:ext cx="5867400" cy="30791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0" y="1676400"/>
            <a:ext cx="31047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Pilot tone combiner</a:t>
            </a:r>
          </a:p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was installed in the </a:t>
            </a:r>
          </a:p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tunnel for temperature</a:t>
            </a:r>
          </a:p>
          <a:p>
            <a:r>
              <a:rPr lang="en-US" sz="2400" dirty="0">
                <a:solidFill>
                  <a:schemeClr val="tx2"/>
                </a:solidFill>
                <a:latin typeface="Calibri"/>
                <a:cs typeface="Calibri"/>
              </a:rPr>
              <a:t>stability.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75794" y="3810000"/>
            <a:ext cx="1567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Pilot Tones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743200" y="4038600"/>
            <a:ext cx="457200" cy="2233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505200" y="4038600"/>
            <a:ext cx="533400" cy="1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946364"/>
      </p:ext>
    </p:extLst>
  </p:cSld>
  <p:clrMapOvr>
    <a:masterClrMapping/>
  </p:clrMapOvr>
</p:sld>
</file>

<file path=ppt/theme/theme1.xml><?xml version="1.0" encoding="utf-8"?>
<a:theme xmlns:a="http://schemas.openxmlformats.org/drawingml/2006/main" name="ALS-U Template">
  <a:themeElements>
    <a:clrScheme name="ALS Theme">
      <a:dk1>
        <a:srgbClr val="00395A"/>
      </a:dk1>
      <a:lt1>
        <a:srgbClr val="FFFFFF"/>
      </a:lt1>
      <a:dk2>
        <a:srgbClr val="006BA6"/>
      </a:dk2>
      <a:lt2>
        <a:srgbClr val="63666A"/>
      </a:lt2>
      <a:accent1>
        <a:srgbClr val="E04E39"/>
      </a:accent1>
      <a:accent2>
        <a:srgbClr val="EAAA00"/>
      </a:accent2>
      <a:accent3>
        <a:srgbClr val="74AA50"/>
      </a:accent3>
      <a:accent4>
        <a:srgbClr val="00B5E2"/>
      </a:accent4>
      <a:accent5>
        <a:srgbClr val="007681"/>
      </a:accent5>
      <a:accent6>
        <a:srgbClr val="5D4777"/>
      </a:accent6>
      <a:hlink>
        <a:srgbClr val="D57800"/>
      </a:hlink>
      <a:folHlink>
        <a:srgbClr val="672E45"/>
      </a:folHlink>
    </a:clrScheme>
    <a:fontScheme name="ALS Fonts">
      <a:majorFont>
        <a:latin typeface="Lato Black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>
          <a:solidFill>
            <a:schemeClr val="tx2"/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chemeClr val="tx2"/>
            </a:solidFill>
            <a:latin typeface="Calibri"/>
            <a:cs typeface="Calibri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ALS-U Template.potx</Template>
  <TotalTime>12271</TotalTime>
  <Words>1936</Words>
  <Application>Microsoft Macintosh PowerPoint</Application>
  <PresentationFormat>On-screen Show (4:3)</PresentationFormat>
  <Paragraphs>310</Paragraphs>
  <Slides>42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Arial Narrow</vt:lpstr>
      <vt:lpstr>Times New Roman</vt:lpstr>
      <vt:lpstr>Lato</vt:lpstr>
      <vt:lpstr>Calibri</vt:lpstr>
      <vt:lpstr>Arial</vt:lpstr>
      <vt:lpstr>Osaka</vt:lpstr>
      <vt:lpstr>Wingdings</vt:lpstr>
      <vt:lpstr>ＭＳ Ｐゴシック</vt:lpstr>
      <vt:lpstr>ALS-U Template</vt:lpstr>
      <vt:lpstr>Document</vt:lpstr>
      <vt:lpstr>ALS Orbit Stability</vt:lpstr>
      <vt:lpstr>Causes of Undesirable Orbit Motions</vt:lpstr>
      <vt:lpstr>Orbit Stability Goal (ALS and ALS-U)</vt:lpstr>
      <vt:lpstr>ALS and ALS-U BPM Needs</vt:lpstr>
      <vt:lpstr>ALS Instrumentation Group</vt:lpstr>
      <vt:lpstr>The NSLS-2 BPM</vt:lpstr>
      <vt:lpstr>ALS BPM Development</vt:lpstr>
      <vt:lpstr>Signal Domains</vt:lpstr>
      <vt:lpstr>PowerPoint Presentation</vt:lpstr>
      <vt:lpstr>SAW Filter Thermal Analysis</vt:lpstr>
      <vt:lpstr>Bandpass Filter Study</vt:lpstr>
      <vt:lpstr>BPM AFE Design Changes from NSLS2</vt:lpstr>
      <vt:lpstr>PowerPoint Presentation</vt:lpstr>
      <vt:lpstr>BPM Firmware</vt:lpstr>
      <vt:lpstr>BPM Firmware: Preliminary Processing Block</vt:lpstr>
      <vt:lpstr>BPM Noise Floor Measurements</vt:lpstr>
      <vt:lpstr>Beam &amp; Noise Floor at 10 kHz</vt:lpstr>
      <vt:lpstr>4 Day Orbit Drift Measurement</vt:lpstr>
      <vt:lpstr>Drift measurement in more detail</vt:lpstr>
      <vt:lpstr>PowerPoint Presentation</vt:lpstr>
      <vt:lpstr>PowerPoint Presentation</vt:lpstr>
      <vt:lpstr>PowerPoint Presentation</vt:lpstr>
      <vt:lpstr>PowerPoint Presentation</vt:lpstr>
      <vt:lpstr>Data Recorder</vt:lpstr>
      <vt:lpstr>BPM Health Monitoring and Maintenance</vt:lpstr>
      <vt:lpstr>BPM R&amp;D</vt:lpstr>
      <vt:lpstr>Orbit Stability</vt:lpstr>
      <vt:lpstr>Cell Controllers and FOFB</vt:lpstr>
      <vt:lpstr>ALS Pilot Tone Generator</vt:lpstr>
      <vt:lpstr>Fast orbit feedback architecture</vt:lpstr>
      <vt:lpstr>Fast Orbit Feedback System</vt:lpstr>
      <vt:lpstr>Orbit Feedback SystemTransition Plan</vt:lpstr>
      <vt:lpstr>BPM Position Monitor</vt:lpstr>
      <vt:lpstr>PowerPoint Presentation</vt:lpstr>
      <vt:lpstr>Pseudo Single Bunch Kicker – Kicking Every Other Turn</vt:lpstr>
      <vt:lpstr>Pseudo Single Bunch Kicker – Kicking Every 5th Turn</vt:lpstr>
      <vt:lpstr>PowerPoint Presentation</vt:lpstr>
      <vt:lpstr>PowerPoint Presentation</vt:lpstr>
      <vt:lpstr>Conclusion</vt:lpstr>
      <vt:lpstr>Extra Slides</vt:lpstr>
      <vt:lpstr>Bunch Current Monitor (BCM)</vt:lpstr>
      <vt:lpstr>Bunch Current Monitor (BCM)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style 1 Presentation title</dc:title>
  <dc:creator>Ashley</dc:creator>
  <cp:lastModifiedBy>Gregory Portmann</cp:lastModifiedBy>
  <cp:revision>174</cp:revision>
  <dcterms:created xsi:type="dcterms:W3CDTF">2016-09-09T04:34:19Z</dcterms:created>
  <dcterms:modified xsi:type="dcterms:W3CDTF">2018-11-12T05:12:28Z</dcterms:modified>
</cp:coreProperties>
</file>