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17" r:id="rId2"/>
  </p:sldMasterIdLst>
  <p:notesMasterIdLst>
    <p:notesMasterId r:id="rId30"/>
  </p:notesMasterIdLst>
  <p:sldIdLst>
    <p:sldId id="514" r:id="rId3"/>
    <p:sldId id="682" r:id="rId4"/>
    <p:sldId id="683" r:id="rId5"/>
    <p:sldId id="709" r:id="rId6"/>
    <p:sldId id="684" r:id="rId7"/>
    <p:sldId id="685" r:id="rId8"/>
    <p:sldId id="686" r:id="rId9"/>
    <p:sldId id="587" r:id="rId10"/>
    <p:sldId id="621" r:id="rId11"/>
    <p:sldId id="628" r:id="rId12"/>
    <p:sldId id="689" r:id="rId13"/>
    <p:sldId id="680" r:id="rId14"/>
    <p:sldId id="635" r:id="rId15"/>
    <p:sldId id="690" r:id="rId16"/>
    <p:sldId id="665" r:id="rId17"/>
    <p:sldId id="691" r:id="rId18"/>
    <p:sldId id="693" r:id="rId19"/>
    <p:sldId id="694" r:id="rId20"/>
    <p:sldId id="704" r:id="rId21"/>
    <p:sldId id="705" r:id="rId22"/>
    <p:sldId id="641" r:id="rId23"/>
    <p:sldId id="687" r:id="rId24"/>
    <p:sldId id="688" r:id="rId25"/>
    <p:sldId id="600" r:id="rId26"/>
    <p:sldId id="706" r:id="rId27"/>
    <p:sldId id="707" r:id="rId28"/>
    <p:sldId id="708" r:id="rId29"/>
  </p:sldIdLst>
  <p:sldSz cx="9144000" cy="6858000" type="screen4x3"/>
  <p:notesSz cx="7099300" cy="10234613"/>
  <p:defaultTextStyle>
    <a:defPPr>
      <a:defRPr lang="en-US"/>
    </a:defPPr>
    <a:lvl1pPr algn="l" rtl="0" eaLnBrk="0" fontAlgn="base" hangingPunct="0">
      <a:spcBef>
        <a:spcPct val="0"/>
      </a:spcBef>
      <a:spcAft>
        <a:spcPct val="0"/>
      </a:spcAft>
      <a:defRPr b="1" i="1" kern="1200">
        <a:solidFill>
          <a:schemeClr val="tx1"/>
        </a:solidFill>
        <a:latin typeface="Arial" charset="0"/>
        <a:ea typeface="+mn-ea"/>
        <a:cs typeface="Arial" charset="0"/>
      </a:defRPr>
    </a:lvl1pPr>
    <a:lvl2pPr marL="457200" algn="l" rtl="0" eaLnBrk="0" fontAlgn="base" hangingPunct="0">
      <a:spcBef>
        <a:spcPct val="0"/>
      </a:spcBef>
      <a:spcAft>
        <a:spcPct val="0"/>
      </a:spcAft>
      <a:defRPr b="1" i="1" kern="1200">
        <a:solidFill>
          <a:schemeClr val="tx1"/>
        </a:solidFill>
        <a:latin typeface="Arial" charset="0"/>
        <a:ea typeface="+mn-ea"/>
        <a:cs typeface="Arial" charset="0"/>
      </a:defRPr>
    </a:lvl2pPr>
    <a:lvl3pPr marL="914400" algn="l" rtl="0" eaLnBrk="0" fontAlgn="base" hangingPunct="0">
      <a:spcBef>
        <a:spcPct val="0"/>
      </a:spcBef>
      <a:spcAft>
        <a:spcPct val="0"/>
      </a:spcAft>
      <a:defRPr b="1" i="1" kern="1200">
        <a:solidFill>
          <a:schemeClr val="tx1"/>
        </a:solidFill>
        <a:latin typeface="Arial" charset="0"/>
        <a:ea typeface="+mn-ea"/>
        <a:cs typeface="Arial" charset="0"/>
      </a:defRPr>
    </a:lvl3pPr>
    <a:lvl4pPr marL="1371600" algn="l" rtl="0" eaLnBrk="0" fontAlgn="base" hangingPunct="0">
      <a:spcBef>
        <a:spcPct val="0"/>
      </a:spcBef>
      <a:spcAft>
        <a:spcPct val="0"/>
      </a:spcAft>
      <a:defRPr b="1" i="1" kern="1200">
        <a:solidFill>
          <a:schemeClr val="tx1"/>
        </a:solidFill>
        <a:latin typeface="Arial" charset="0"/>
        <a:ea typeface="+mn-ea"/>
        <a:cs typeface="Arial" charset="0"/>
      </a:defRPr>
    </a:lvl4pPr>
    <a:lvl5pPr marL="1828800" algn="l" rtl="0" eaLnBrk="0" fontAlgn="base" hangingPunct="0">
      <a:spcBef>
        <a:spcPct val="0"/>
      </a:spcBef>
      <a:spcAft>
        <a:spcPct val="0"/>
      </a:spcAft>
      <a:defRPr b="1" i="1" kern="1200">
        <a:solidFill>
          <a:schemeClr val="tx1"/>
        </a:solidFill>
        <a:latin typeface="Arial" charset="0"/>
        <a:ea typeface="+mn-ea"/>
        <a:cs typeface="Arial" charset="0"/>
      </a:defRPr>
    </a:lvl5pPr>
    <a:lvl6pPr marL="2286000" algn="l" defTabSz="914400" rtl="0" eaLnBrk="1" latinLnBrk="0" hangingPunct="1">
      <a:defRPr b="1" i="1" kern="1200">
        <a:solidFill>
          <a:schemeClr val="tx1"/>
        </a:solidFill>
        <a:latin typeface="Arial" charset="0"/>
        <a:ea typeface="+mn-ea"/>
        <a:cs typeface="Arial" charset="0"/>
      </a:defRPr>
    </a:lvl6pPr>
    <a:lvl7pPr marL="2743200" algn="l" defTabSz="914400" rtl="0" eaLnBrk="1" latinLnBrk="0" hangingPunct="1">
      <a:defRPr b="1" i="1" kern="1200">
        <a:solidFill>
          <a:schemeClr val="tx1"/>
        </a:solidFill>
        <a:latin typeface="Arial" charset="0"/>
        <a:ea typeface="+mn-ea"/>
        <a:cs typeface="Arial" charset="0"/>
      </a:defRPr>
    </a:lvl7pPr>
    <a:lvl8pPr marL="3200400" algn="l" defTabSz="914400" rtl="0" eaLnBrk="1" latinLnBrk="0" hangingPunct="1">
      <a:defRPr b="1" i="1" kern="1200">
        <a:solidFill>
          <a:schemeClr val="tx1"/>
        </a:solidFill>
        <a:latin typeface="Arial" charset="0"/>
        <a:ea typeface="+mn-ea"/>
        <a:cs typeface="Arial" charset="0"/>
      </a:defRPr>
    </a:lvl8pPr>
    <a:lvl9pPr marL="3657600" algn="l" defTabSz="914400" rtl="0" eaLnBrk="1" latinLnBrk="0" hangingPunct="1">
      <a:defRPr b="1" i="1"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3399"/>
    <a:srgbClr val="D60093"/>
    <a:srgbClr val="003399"/>
    <a:srgbClr val="FF33CC"/>
    <a:srgbClr val="00FF00"/>
    <a:srgbClr val="66FF33"/>
    <a:srgbClr val="CC3399"/>
    <a:srgbClr val="339966"/>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87" autoAdjust="0"/>
    <p:restoredTop sz="94820" autoAdjust="0"/>
  </p:normalViewPr>
  <p:slideViewPr>
    <p:cSldViewPr snapToGrid="0">
      <p:cViewPr>
        <p:scale>
          <a:sx n="80" d="100"/>
          <a:sy n="80" d="100"/>
        </p:scale>
        <p:origin x="-1872" y="-1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9048" tIns="49524" rIns="99048" bIns="49524" rtlCol="0"/>
          <a:lstStyle>
            <a:lvl1pPr algn="l" eaLnBrk="1" fontAlgn="auto" hangingPunct="1">
              <a:spcBef>
                <a:spcPts val="0"/>
              </a:spcBef>
              <a:spcAft>
                <a:spcPts val="0"/>
              </a:spcAft>
              <a:defRPr sz="1300" b="0" i="0">
                <a:latin typeface="+mn-lt"/>
                <a:cs typeface="+mn-cs"/>
              </a:defRPr>
            </a:lvl1pPr>
          </a:lstStyle>
          <a:p>
            <a:pPr>
              <a:defRPr/>
            </a:pPr>
            <a:endParaRPr lang="en-GB"/>
          </a:p>
        </p:txBody>
      </p:sp>
      <p:sp>
        <p:nvSpPr>
          <p:cNvPr id="3" name="Date Placeholder 2"/>
          <p:cNvSpPr>
            <a:spLocks noGrp="1"/>
          </p:cNvSpPr>
          <p:nvPr>
            <p:ph type="dt" idx="1"/>
          </p:nvPr>
        </p:nvSpPr>
        <p:spPr>
          <a:xfrm>
            <a:off x="4021138" y="0"/>
            <a:ext cx="3076575" cy="511175"/>
          </a:xfrm>
          <a:prstGeom prst="rect">
            <a:avLst/>
          </a:prstGeom>
        </p:spPr>
        <p:txBody>
          <a:bodyPr vert="horz" lIns="99048" tIns="49524" rIns="99048" bIns="49524" rtlCol="0"/>
          <a:lstStyle>
            <a:lvl1pPr algn="r" eaLnBrk="1" fontAlgn="auto" hangingPunct="1">
              <a:spcBef>
                <a:spcPts val="0"/>
              </a:spcBef>
              <a:spcAft>
                <a:spcPts val="0"/>
              </a:spcAft>
              <a:defRPr sz="1300" b="0" i="0">
                <a:latin typeface="+mn-lt"/>
                <a:cs typeface="+mn-cs"/>
              </a:defRPr>
            </a:lvl1pPr>
          </a:lstStyle>
          <a:p>
            <a:pPr>
              <a:defRPr/>
            </a:pPr>
            <a:fld id="{1DC930CF-FB81-45E7-A559-55DC173A1C33}" type="datetimeFigureOut">
              <a:rPr lang="en-GB"/>
              <a:pPr>
                <a:defRPr/>
              </a:pPr>
              <a:t>13/11/2018</a:t>
            </a:fld>
            <a:endParaRPr lang="en-GB"/>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en-GB" noProof="0"/>
          </a:p>
        </p:txBody>
      </p:sp>
      <p:sp>
        <p:nvSpPr>
          <p:cNvPr id="5" name="Notes Placeholder 4"/>
          <p:cNvSpPr>
            <a:spLocks noGrp="1"/>
          </p:cNvSpPr>
          <p:nvPr>
            <p:ph type="body" sz="quarter" idx="3"/>
          </p:nvPr>
        </p:nvSpPr>
        <p:spPr>
          <a:xfrm>
            <a:off x="709613" y="4860925"/>
            <a:ext cx="5680075" cy="4605338"/>
          </a:xfrm>
          <a:prstGeom prst="rect">
            <a:avLst/>
          </a:prstGeom>
        </p:spPr>
        <p:txBody>
          <a:bodyPr vert="horz" lIns="99048" tIns="49524" rIns="99048" bIns="4952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721850"/>
            <a:ext cx="3076575" cy="511175"/>
          </a:xfrm>
          <a:prstGeom prst="rect">
            <a:avLst/>
          </a:prstGeom>
        </p:spPr>
        <p:txBody>
          <a:bodyPr vert="horz" lIns="99048" tIns="49524" rIns="99048" bIns="49524" rtlCol="0" anchor="b"/>
          <a:lstStyle>
            <a:lvl1pPr algn="l" eaLnBrk="1" fontAlgn="auto" hangingPunct="1">
              <a:spcBef>
                <a:spcPts val="0"/>
              </a:spcBef>
              <a:spcAft>
                <a:spcPts val="0"/>
              </a:spcAft>
              <a:defRPr sz="1300" b="0" i="0">
                <a:latin typeface="+mn-lt"/>
                <a:cs typeface="+mn-cs"/>
              </a:defRPr>
            </a:lvl1pPr>
          </a:lstStyle>
          <a:p>
            <a:pPr>
              <a:defRPr/>
            </a:pPr>
            <a:endParaRPr lang="en-GB"/>
          </a:p>
        </p:txBody>
      </p:sp>
      <p:sp>
        <p:nvSpPr>
          <p:cNvPr id="7" name="Slide Number Placeholder 6"/>
          <p:cNvSpPr>
            <a:spLocks noGrp="1"/>
          </p:cNvSpPr>
          <p:nvPr>
            <p:ph type="sldNum" sz="quarter" idx="5"/>
          </p:nvPr>
        </p:nvSpPr>
        <p:spPr>
          <a:xfrm>
            <a:off x="4021138" y="9721850"/>
            <a:ext cx="3076575" cy="511175"/>
          </a:xfrm>
          <a:prstGeom prst="rect">
            <a:avLst/>
          </a:prstGeom>
        </p:spPr>
        <p:txBody>
          <a:bodyPr vert="horz" wrap="square" lIns="99048" tIns="49524" rIns="99048" bIns="49524" numCol="1" anchor="b" anchorCtr="0" compatLnSpc="1">
            <a:prstTxWarp prst="textNoShape">
              <a:avLst/>
            </a:prstTxWarp>
          </a:bodyPr>
          <a:lstStyle>
            <a:lvl1pPr algn="r" eaLnBrk="1" hangingPunct="1">
              <a:defRPr sz="1300" b="0" i="0">
                <a:latin typeface="Calibri" pitchFamily="34" charset="0"/>
              </a:defRPr>
            </a:lvl1pPr>
          </a:lstStyle>
          <a:p>
            <a:pPr>
              <a:defRPr/>
            </a:pPr>
            <a:fld id="{04A0DAF8-0B79-4CED-BD71-BE4C05E8A9E7}" type="slidenum">
              <a:rPr lang="en-GB" altLang="en-US"/>
              <a:pPr>
                <a:defRPr/>
              </a:pPr>
              <a:t>‹#›</a:t>
            </a:fld>
            <a:endParaRPr lang="en-GB" altLang="en-US"/>
          </a:p>
        </p:txBody>
      </p:sp>
    </p:spTree>
    <p:extLst>
      <p:ext uri="{BB962C8B-B14F-4D97-AF65-F5344CB8AC3E}">
        <p14:creationId xmlns:p14="http://schemas.microsoft.com/office/powerpoint/2010/main" val="32407041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i="1">
                <a:solidFill>
                  <a:schemeClr val="tx1"/>
                </a:solidFill>
                <a:latin typeface="Arial" charset="0"/>
                <a:cs typeface="Arial" charset="0"/>
              </a:defRPr>
            </a:lvl1pPr>
            <a:lvl2pPr marL="742950" indent="-285750">
              <a:defRPr b="1" i="1">
                <a:solidFill>
                  <a:schemeClr val="tx1"/>
                </a:solidFill>
                <a:latin typeface="Arial" charset="0"/>
                <a:cs typeface="Arial" charset="0"/>
              </a:defRPr>
            </a:lvl2pPr>
            <a:lvl3pPr marL="1143000" indent="-228600">
              <a:defRPr b="1" i="1">
                <a:solidFill>
                  <a:schemeClr val="tx1"/>
                </a:solidFill>
                <a:latin typeface="Arial" charset="0"/>
                <a:cs typeface="Arial" charset="0"/>
              </a:defRPr>
            </a:lvl3pPr>
            <a:lvl4pPr marL="1600200" indent="-228600">
              <a:defRPr b="1" i="1">
                <a:solidFill>
                  <a:schemeClr val="tx1"/>
                </a:solidFill>
                <a:latin typeface="Arial" charset="0"/>
                <a:cs typeface="Arial" charset="0"/>
              </a:defRPr>
            </a:lvl4pPr>
            <a:lvl5pPr marL="2057400" indent="-228600">
              <a:defRPr b="1" i="1">
                <a:solidFill>
                  <a:schemeClr val="tx1"/>
                </a:solidFill>
                <a:latin typeface="Arial" charset="0"/>
                <a:cs typeface="Arial" charset="0"/>
              </a:defRPr>
            </a:lvl5pPr>
            <a:lvl6pPr marL="2514600" indent="-228600" eaLnBrk="0" fontAlgn="base" hangingPunct="0">
              <a:spcBef>
                <a:spcPct val="0"/>
              </a:spcBef>
              <a:spcAft>
                <a:spcPct val="0"/>
              </a:spcAft>
              <a:defRPr b="1" i="1">
                <a:solidFill>
                  <a:schemeClr val="tx1"/>
                </a:solidFill>
                <a:latin typeface="Arial" charset="0"/>
                <a:cs typeface="Arial" charset="0"/>
              </a:defRPr>
            </a:lvl6pPr>
            <a:lvl7pPr marL="2971800" indent="-228600" eaLnBrk="0" fontAlgn="base" hangingPunct="0">
              <a:spcBef>
                <a:spcPct val="0"/>
              </a:spcBef>
              <a:spcAft>
                <a:spcPct val="0"/>
              </a:spcAft>
              <a:defRPr b="1" i="1">
                <a:solidFill>
                  <a:schemeClr val="tx1"/>
                </a:solidFill>
                <a:latin typeface="Arial" charset="0"/>
                <a:cs typeface="Arial" charset="0"/>
              </a:defRPr>
            </a:lvl7pPr>
            <a:lvl8pPr marL="3429000" indent="-228600" eaLnBrk="0" fontAlgn="base" hangingPunct="0">
              <a:spcBef>
                <a:spcPct val="0"/>
              </a:spcBef>
              <a:spcAft>
                <a:spcPct val="0"/>
              </a:spcAft>
              <a:defRPr b="1" i="1">
                <a:solidFill>
                  <a:schemeClr val="tx1"/>
                </a:solidFill>
                <a:latin typeface="Arial" charset="0"/>
                <a:cs typeface="Arial" charset="0"/>
              </a:defRPr>
            </a:lvl8pPr>
            <a:lvl9pPr marL="3886200" indent="-228600" eaLnBrk="0" fontAlgn="base" hangingPunct="0">
              <a:spcBef>
                <a:spcPct val="0"/>
              </a:spcBef>
              <a:spcAft>
                <a:spcPct val="0"/>
              </a:spcAft>
              <a:defRPr b="1" i="1">
                <a:solidFill>
                  <a:schemeClr val="tx1"/>
                </a:solidFill>
                <a:latin typeface="Arial" charset="0"/>
                <a:cs typeface="Arial" charset="0"/>
              </a:defRPr>
            </a:lvl9pPr>
          </a:lstStyle>
          <a:p>
            <a:fld id="{DC318556-8CE5-4CE3-A9B3-692B4F38323E}" type="slidenum">
              <a:rPr lang="en-GB" altLang="en-US" b="0" i="0" smtClean="0">
                <a:latin typeface="Calibri" pitchFamily="34" charset="0"/>
              </a:rPr>
              <a:pPr/>
              <a:t>10</a:t>
            </a:fld>
            <a:endParaRPr lang="en-GB" altLang="en-US" b="0" i="0"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i="1">
                <a:solidFill>
                  <a:schemeClr val="tx1"/>
                </a:solidFill>
                <a:latin typeface="Arial" charset="0"/>
                <a:cs typeface="Arial" charset="0"/>
              </a:defRPr>
            </a:lvl1pPr>
            <a:lvl2pPr marL="742950" indent="-285750">
              <a:defRPr b="1" i="1">
                <a:solidFill>
                  <a:schemeClr val="tx1"/>
                </a:solidFill>
                <a:latin typeface="Arial" charset="0"/>
                <a:cs typeface="Arial" charset="0"/>
              </a:defRPr>
            </a:lvl2pPr>
            <a:lvl3pPr marL="1143000" indent="-228600">
              <a:defRPr b="1" i="1">
                <a:solidFill>
                  <a:schemeClr val="tx1"/>
                </a:solidFill>
                <a:latin typeface="Arial" charset="0"/>
                <a:cs typeface="Arial" charset="0"/>
              </a:defRPr>
            </a:lvl3pPr>
            <a:lvl4pPr marL="1600200" indent="-228600">
              <a:defRPr b="1" i="1">
                <a:solidFill>
                  <a:schemeClr val="tx1"/>
                </a:solidFill>
                <a:latin typeface="Arial" charset="0"/>
                <a:cs typeface="Arial" charset="0"/>
              </a:defRPr>
            </a:lvl4pPr>
            <a:lvl5pPr marL="2057400" indent="-228600">
              <a:defRPr b="1" i="1">
                <a:solidFill>
                  <a:schemeClr val="tx1"/>
                </a:solidFill>
                <a:latin typeface="Arial" charset="0"/>
                <a:cs typeface="Arial" charset="0"/>
              </a:defRPr>
            </a:lvl5pPr>
            <a:lvl6pPr marL="2514600" indent="-228600" eaLnBrk="0" fontAlgn="base" hangingPunct="0">
              <a:spcBef>
                <a:spcPct val="0"/>
              </a:spcBef>
              <a:spcAft>
                <a:spcPct val="0"/>
              </a:spcAft>
              <a:defRPr b="1" i="1">
                <a:solidFill>
                  <a:schemeClr val="tx1"/>
                </a:solidFill>
                <a:latin typeface="Arial" charset="0"/>
                <a:cs typeface="Arial" charset="0"/>
              </a:defRPr>
            </a:lvl6pPr>
            <a:lvl7pPr marL="2971800" indent="-228600" eaLnBrk="0" fontAlgn="base" hangingPunct="0">
              <a:spcBef>
                <a:spcPct val="0"/>
              </a:spcBef>
              <a:spcAft>
                <a:spcPct val="0"/>
              </a:spcAft>
              <a:defRPr b="1" i="1">
                <a:solidFill>
                  <a:schemeClr val="tx1"/>
                </a:solidFill>
                <a:latin typeface="Arial" charset="0"/>
                <a:cs typeface="Arial" charset="0"/>
              </a:defRPr>
            </a:lvl7pPr>
            <a:lvl8pPr marL="3429000" indent="-228600" eaLnBrk="0" fontAlgn="base" hangingPunct="0">
              <a:spcBef>
                <a:spcPct val="0"/>
              </a:spcBef>
              <a:spcAft>
                <a:spcPct val="0"/>
              </a:spcAft>
              <a:defRPr b="1" i="1">
                <a:solidFill>
                  <a:schemeClr val="tx1"/>
                </a:solidFill>
                <a:latin typeface="Arial" charset="0"/>
                <a:cs typeface="Arial" charset="0"/>
              </a:defRPr>
            </a:lvl8pPr>
            <a:lvl9pPr marL="3886200" indent="-228600" eaLnBrk="0" fontAlgn="base" hangingPunct="0">
              <a:spcBef>
                <a:spcPct val="0"/>
              </a:spcBef>
              <a:spcAft>
                <a:spcPct val="0"/>
              </a:spcAft>
              <a:defRPr b="1" i="1">
                <a:solidFill>
                  <a:schemeClr val="tx1"/>
                </a:solidFill>
                <a:latin typeface="Arial" charset="0"/>
                <a:cs typeface="Arial" charset="0"/>
              </a:defRPr>
            </a:lvl9pPr>
          </a:lstStyle>
          <a:p>
            <a:fld id="{DC318556-8CE5-4CE3-A9B3-692B4F38323E}" type="slidenum">
              <a:rPr lang="en-GB" altLang="en-US" b="0" i="0" smtClean="0">
                <a:latin typeface="Calibri" pitchFamily="34" charset="0"/>
              </a:rPr>
              <a:pPr/>
              <a:t>11</a:t>
            </a:fld>
            <a:endParaRPr lang="en-GB" altLang="en-US" b="0" i="0" smtClean="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spcBef>
                <a:spcPct val="0"/>
              </a:spcBef>
            </a:pPr>
            <a:fld id="{0DBF2545-B063-478F-BCBC-DCD2926547CB}" type="slidenum">
              <a:rPr lang="en-GB" altLang="en-US" sz="1300" smtClean="0"/>
              <a:pPr>
                <a:spcBef>
                  <a:spcPct val="0"/>
                </a:spcBef>
              </a:pPr>
              <a:t>24</a:t>
            </a:fld>
            <a:endParaRPr lang="en-GB" altLang="en-US" sz="13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EEEE10A-3BBA-40BF-A4E7-5711ED55E402}" type="slidenum">
              <a:rPr lang="en-GB" smtClean="0"/>
              <a:t>26</a:t>
            </a:fld>
            <a:endParaRPr lang="en-GB"/>
          </a:p>
        </p:txBody>
      </p:sp>
    </p:spTree>
    <p:extLst>
      <p:ext uri="{BB962C8B-B14F-4D97-AF65-F5344CB8AC3E}">
        <p14:creationId xmlns:p14="http://schemas.microsoft.com/office/powerpoint/2010/main" val="4128538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EEEE10A-3BBA-40BF-A4E7-5711ED55E402}" type="slidenum">
              <a:rPr lang="en-GB" smtClean="0"/>
              <a:t>27</a:t>
            </a:fld>
            <a:endParaRPr lang="en-GB"/>
          </a:p>
        </p:txBody>
      </p:sp>
    </p:spTree>
    <p:extLst>
      <p:ext uri="{BB962C8B-B14F-4D97-AF65-F5344CB8AC3E}">
        <p14:creationId xmlns:p14="http://schemas.microsoft.com/office/powerpoint/2010/main" val="1635697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6F477C75-5815-4E5B-9836-55D54DBA3894}" type="datetime1">
              <a:rPr lang="en-GB" smtClean="0"/>
              <a:t>13/11/2018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8BC6FB9-D2A3-4BDB-B358-0D1AAD348DA8}" type="slidenum">
              <a:rPr lang="en-GB" altLang="en-US"/>
              <a:pPr>
                <a:defRPr/>
              </a:pPr>
              <a:t>‹#›</a:t>
            </a:fld>
            <a:endParaRPr lang="en-GB" altLang="en-US"/>
          </a:p>
        </p:txBody>
      </p:sp>
    </p:spTree>
    <p:extLst>
      <p:ext uri="{BB962C8B-B14F-4D97-AF65-F5344CB8AC3E}">
        <p14:creationId xmlns:p14="http://schemas.microsoft.com/office/powerpoint/2010/main" val="1231590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B29AED0E-37B4-485C-8F7A-9E83BDE5FF3F}" type="datetime1">
              <a:rPr lang="en-GB" smtClean="0"/>
              <a:t>13/11/2018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D4856F7-1343-4F19-8787-3F8495811D79}" type="slidenum">
              <a:rPr lang="en-GB" altLang="en-US"/>
              <a:pPr>
                <a:defRPr/>
              </a:pPr>
              <a:t>‹#›</a:t>
            </a:fld>
            <a:endParaRPr lang="en-GB" altLang="en-US"/>
          </a:p>
        </p:txBody>
      </p:sp>
    </p:spTree>
    <p:extLst>
      <p:ext uri="{BB962C8B-B14F-4D97-AF65-F5344CB8AC3E}">
        <p14:creationId xmlns:p14="http://schemas.microsoft.com/office/powerpoint/2010/main" val="3475130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FCC99AF-60A5-4AAF-AE29-BEFB9D248C71}" type="datetime1">
              <a:rPr lang="en-GB" smtClean="0"/>
              <a:t>13/11/2018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458A10C-5084-4625-B923-31E32C4E6569}" type="slidenum">
              <a:rPr lang="en-GB" altLang="en-US"/>
              <a:pPr>
                <a:defRPr/>
              </a:pPr>
              <a:t>‹#›</a:t>
            </a:fld>
            <a:endParaRPr lang="en-GB" altLang="en-US"/>
          </a:p>
        </p:txBody>
      </p:sp>
    </p:spTree>
    <p:extLst>
      <p:ext uri="{BB962C8B-B14F-4D97-AF65-F5344CB8AC3E}">
        <p14:creationId xmlns:p14="http://schemas.microsoft.com/office/powerpoint/2010/main" val="5066890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1E84051F-3E84-437A-B208-38AF28BBFA5B}" type="datetime1">
              <a:rPr lang="en-GB" smtClean="0">
                <a:solidFill>
                  <a:prstClr val="black">
                    <a:tint val="75000"/>
                  </a:prstClr>
                </a:solidFill>
              </a:rPr>
              <a:pPr>
                <a:defRPr/>
              </a:pPr>
              <a:t>13/11/2018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B8FFC460-7BA9-4A3F-99AC-6890422088ED}"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0610653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DDABC39B-B210-4471-BDA6-7D39456AA5EE}" type="datetime1">
              <a:rPr lang="en-GB" smtClean="0">
                <a:solidFill>
                  <a:prstClr val="black">
                    <a:tint val="75000"/>
                  </a:prstClr>
                </a:solidFill>
              </a:rPr>
              <a:pPr>
                <a:defRPr/>
              </a:pPr>
              <a:t>13/11/2018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7774C49-04B8-4415-A32C-F1499D89A580}"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41778662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63F6D47-293A-41DF-ADE3-F5F540245746}" type="datetime1">
              <a:rPr lang="en-GB" smtClean="0">
                <a:solidFill>
                  <a:prstClr val="black">
                    <a:tint val="75000"/>
                  </a:prstClr>
                </a:solidFill>
              </a:rPr>
              <a:pPr>
                <a:defRPr/>
              </a:pPr>
              <a:t>13/11/2018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11EED5F-91A1-4BA1-A6BD-232A218C4F7E}"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1408949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11162470-E777-4291-A2EA-9DE65F640DEE}" type="datetime1">
              <a:rPr lang="en-GB" smtClean="0">
                <a:solidFill>
                  <a:prstClr val="black">
                    <a:tint val="75000"/>
                  </a:prstClr>
                </a:solidFill>
              </a:rPr>
              <a:pPr>
                <a:defRPr/>
              </a:pPr>
              <a:t>13/11/2018</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1068CC6-7531-423A-A08B-997D56175E0E}"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823623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53127A83-791F-46F3-9FF9-25E872A75E8C}" type="datetime1">
              <a:rPr lang="en-GB" smtClean="0">
                <a:solidFill>
                  <a:prstClr val="black">
                    <a:tint val="75000"/>
                  </a:prstClr>
                </a:solidFill>
              </a:rPr>
              <a:pPr>
                <a:defRPr/>
              </a:pPr>
              <a:t>13/11/2018</a:t>
            </a:fld>
            <a:endParaRPr lang="en-GB">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DA1523AE-B715-48CF-B8E9-0BBA8A8FAE4F}"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63809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097886E1-0608-46F0-88BF-7CB8677219C2}" type="datetime1">
              <a:rPr lang="en-GB" smtClean="0">
                <a:solidFill>
                  <a:prstClr val="black">
                    <a:tint val="75000"/>
                  </a:prstClr>
                </a:solidFill>
              </a:rPr>
              <a:pPr>
                <a:defRPr/>
              </a:pPr>
              <a:t>13/11/2018</a:t>
            </a:fld>
            <a:endParaRPr lang="en-GB">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63CE2A62-A8C2-4E35-A237-B3D59AF3FBBD}"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6107914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95C23C3-6699-462C-9DB7-E113296692C2}" type="datetime1">
              <a:rPr lang="en-GB" smtClean="0">
                <a:solidFill>
                  <a:prstClr val="black">
                    <a:tint val="75000"/>
                  </a:prstClr>
                </a:solidFill>
              </a:rPr>
              <a:pPr>
                <a:defRPr/>
              </a:pPr>
              <a:t>13/11/2018</a:t>
            </a:fld>
            <a:endParaRPr lang="en-GB">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E9FC2DE4-9EEE-463A-8600-D7B2E55D3DED}"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0266971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C99B34F-A320-4F4D-9893-DBEE614CC5CB}" type="datetime1">
              <a:rPr lang="en-GB" smtClean="0">
                <a:solidFill>
                  <a:prstClr val="black">
                    <a:tint val="75000"/>
                  </a:prstClr>
                </a:solidFill>
              </a:rPr>
              <a:pPr>
                <a:defRPr/>
              </a:pPr>
              <a:t>13/11/2018</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EEF64B7-140A-4C38-A8A6-D210B2A878DD}"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279810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6C51490A-E0AF-433D-B77B-ACC451AF8B7F}" type="datetime1">
              <a:rPr lang="en-GB" smtClean="0"/>
              <a:t>13/11/2018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D0E515B-250B-44CB-A9C4-DD820F6241EC}" type="slidenum">
              <a:rPr lang="en-GB" altLang="en-US"/>
              <a:pPr>
                <a:defRPr/>
              </a:pPr>
              <a:t>‹#›</a:t>
            </a:fld>
            <a:endParaRPr lang="en-GB" altLang="en-US"/>
          </a:p>
        </p:txBody>
      </p:sp>
    </p:spTree>
    <p:extLst>
      <p:ext uri="{BB962C8B-B14F-4D97-AF65-F5344CB8AC3E}">
        <p14:creationId xmlns:p14="http://schemas.microsoft.com/office/powerpoint/2010/main" val="39563258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A643961-0779-4999-87AB-BF9B9D52B893}" type="datetime1">
              <a:rPr lang="en-GB" smtClean="0">
                <a:solidFill>
                  <a:prstClr val="black">
                    <a:tint val="75000"/>
                  </a:prstClr>
                </a:solidFill>
              </a:rPr>
              <a:pPr>
                <a:defRPr/>
              </a:pPr>
              <a:t>13/11/2018</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FE96A1E-A453-4DF1-8070-6E2E61DF68C0}"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0261329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8132ACEC-51E0-49C3-B6D7-753239C1F3FA}" type="datetime1">
              <a:rPr lang="en-GB" smtClean="0">
                <a:solidFill>
                  <a:prstClr val="black">
                    <a:tint val="75000"/>
                  </a:prstClr>
                </a:solidFill>
              </a:rPr>
              <a:pPr>
                <a:defRPr/>
              </a:pPr>
              <a:t>13/11/2018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C3E9D3D-A01E-4BF4-8350-C1C774017018}"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8931091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F52F0A12-88C6-43DF-9976-E89FA326B0FE}" type="datetime1">
              <a:rPr lang="en-GB" smtClean="0">
                <a:solidFill>
                  <a:prstClr val="black">
                    <a:tint val="75000"/>
                  </a:prstClr>
                </a:solidFill>
              </a:rPr>
              <a:pPr>
                <a:defRPr/>
              </a:pPr>
              <a:t>13/11/2018</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6E2E472-0F3A-48C7-949E-BE31C9B28AF1}"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361101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38E3763-5CAA-4123-AE95-584D3DD45843}" type="datetime1">
              <a:rPr lang="en-GB" smtClean="0"/>
              <a:t>13/11/2018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3078095-B7C7-40A2-B343-56252DB81734}" type="slidenum">
              <a:rPr lang="en-GB" altLang="en-US"/>
              <a:pPr>
                <a:defRPr/>
              </a:pPr>
              <a:t>‹#›</a:t>
            </a:fld>
            <a:endParaRPr lang="en-GB" altLang="en-US"/>
          </a:p>
        </p:txBody>
      </p:sp>
    </p:spTree>
    <p:extLst>
      <p:ext uri="{BB962C8B-B14F-4D97-AF65-F5344CB8AC3E}">
        <p14:creationId xmlns:p14="http://schemas.microsoft.com/office/powerpoint/2010/main" val="3608949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01912828-8130-426E-8790-5E8FE96307FE}" type="datetime1">
              <a:rPr lang="en-GB" smtClean="0"/>
              <a:t>13/11/2018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8FEBE28D-AEAD-45E2-A267-4A1BF2923406}" type="slidenum">
              <a:rPr lang="en-GB" altLang="en-US"/>
              <a:pPr>
                <a:defRPr/>
              </a:pPr>
              <a:t>‹#›</a:t>
            </a:fld>
            <a:endParaRPr lang="en-GB" altLang="en-US"/>
          </a:p>
        </p:txBody>
      </p:sp>
    </p:spTree>
    <p:extLst>
      <p:ext uri="{BB962C8B-B14F-4D97-AF65-F5344CB8AC3E}">
        <p14:creationId xmlns:p14="http://schemas.microsoft.com/office/powerpoint/2010/main" val="4202065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8D9EB424-2419-4272-8CE0-FB3CBE7F12F4}" type="datetime1">
              <a:rPr lang="en-GB" smtClean="0"/>
              <a:t>13/11/2018</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8086BF65-F9B9-4F79-937A-533CFC076111}" type="slidenum">
              <a:rPr lang="en-GB" altLang="en-US"/>
              <a:pPr>
                <a:defRPr/>
              </a:pPr>
              <a:t>‹#›</a:t>
            </a:fld>
            <a:endParaRPr lang="en-GB" altLang="en-US"/>
          </a:p>
        </p:txBody>
      </p:sp>
    </p:spTree>
    <p:extLst>
      <p:ext uri="{BB962C8B-B14F-4D97-AF65-F5344CB8AC3E}">
        <p14:creationId xmlns:p14="http://schemas.microsoft.com/office/powerpoint/2010/main" val="803000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71BF2D53-EBDB-492A-92A9-0D84CB1493D4}" type="datetime1">
              <a:rPr lang="en-GB" smtClean="0"/>
              <a:t>13/11/2018</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60D81242-C5CD-4C08-9A18-C20E6F7F2622}" type="slidenum">
              <a:rPr lang="en-GB" altLang="en-US"/>
              <a:pPr>
                <a:defRPr/>
              </a:pPr>
              <a:t>‹#›</a:t>
            </a:fld>
            <a:endParaRPr lang="en-GB" altLang="en-US"/>
          </a:p>
        </p:txBody>
      </p:sp>
    </p:spTree>
    <p:extLst>
      <p:ext uri="{BB962C8B-B14F-4D97-AF65-F5344CB8AC3E}">
        <p14:creationId xmlns:p14="http://schemas.microsoft.com/office/powerpoint/2010/main" val="2792785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A550E92-8824-4344-8CD6-7DFA88C89F97}" type="datetime1">
              <a:rPr lang="en-GB" smtClean="0"/>
              <a:t>13/11/2018</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C4A0A2FF-136E-40E7-AE0D-EA568304A2A6}" type="slidenum">
              <a:rPr lang="en-GB" altLang="en-US"/>
              <a:pPr>
                <a:defRPr/>
              </a:pPr>
              <a:t>‹#›</a:t>
            </a:fld>
            <a:endParaRPr lang="en-GB" altLang="en-US"/>
          </a:p>
        </p:txBody>
      </p:sp>
    </p:spTree>
    <p:extLst>
      <p:ext uri="{BB962C8B-B14F-4D97-AF65-F5344CB8AC3E}">
        <p14:creationId xmlns:p14="http://schemas.microsoft.com/office/powerpoint/2010/main" val="2728439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AADC555-612E-4388-9902-6A7357EFFC64}" type="datetime1">
              <a:rPr lang="en-GB" smtClean="0"/>
              <a:t>13/11/2018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2A332CF3-6ACE-4918-993F-5A8E75531ECC}" type="slidenum">
              <a:rPr lang="en-GB" altLang="en-US"/>
              <a:pPr>
                <a:defRPr/>
              </a:pPr>
              <a:t>‹#›</a:t>
            </a:fld>
            <a:endParaRPr lang="en-GB" altLang="en-US"/>
          </a:p>
        </p:txBody>
      </p:sp>
    </p:spTree>
    <p:extLst>
      <p:ext uri="{BB962C8B-B14F-4D97-AF65-F5344CB8AC3E}">
        <p14:creationId xmlns:p14="http://schemas.microsoft.com/office/powerpoint/2010/main" val="51723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14E3D9C-F510-40ED-B339-E7A03719FD23}" type="datetime1">
              <a:rPr lang="en-GB" smtClean="0"/>
              <a:t>13/11/2018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90795451-ED2D-460C-BB42-9E2702E36E79}" type="slidenum">
              <a:rPr lang="en-GB" altLang="en-US"/>
              <a:pPr>
                <a:defRPr/>
              </a:pPr>
              <a:t>‹#›</a:t>
            </a:fld>
            <a:endParaRPr lang="en-GB" altLang="en-US"/>
          </a:p>
        </p:txBody>
      </p:sp>
    </p:spTree>
    <p:extLst>
      <p:ext uri="{BB962C8B-B14F-4D97-AF65-F5344CB8AC3E}">
        <p14:creationId xmlns:p14="http://schemas.microsoft.com/office/powerpoint/2010/main" val="8326313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i="0">
                <a:solidFill>
                  <a:schemeClr val="tx1">
                    <a:tint val="75000"/>
                  </a:schemeClr>
                </a:solidFill>
                <a:latin typeface="+mn-lt"/>
                <a:cs typeface="+mn-cs"/>
              </a:defRPr>
            </a:lvl1pPr>
          </a:lstStyle>
          <a:p>
            <a:pPr>
              <a:defRPr/>
            </a:pPr>
            <a:fld id="{A2608014-EF56-4537-9B35-837AD9E015FF}" type="datetime1">
              <a:rPr lang="en-GB" smtClean="0"/>
              <a:t>13/11/2018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b="0" i="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b="0" i="0">
                <a:solidFill>
                  <a:srgbClr val="898989"/>
                </a:solidFill>
                <a:latin typeface="Calibri" pitchFamily="34" charset="0"/>
              </a:defRPr>
            </a:lvl1pPr>
          </a:lstStyle>
          <a:p>
            <a:pPr>
              <a:defRPr/>
            </a:pPr>
            <a:fld id="{6831AAA4-0498-4BEC-8A23-916CAA7FFE7A}"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307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eaLnBrk="1" hangingPunct="1">
              <a:defRPr/>
            </a:pPr>
            <a:fld id="{F39BD059-B016-44E2-B897-148D5B428896}" type="datetime1">
              <a:rPr lang="en-GB" b="0" i="0" smtClean="0">
                <a:solidFill>
                  <a:prstClr val="black">
                    <a:tint val="75000"/>
                  </a:prstClr>
                </a:solidFill>
              </a:rPr>
              <a:pPr eaLnBrk="1" hangingPunct="1">
                <a:defRPr/>
              </a:pPr>
              <a:t>13/11/2018</a:t>
            </a:fld>
            <a:endParaRPr lang="en-GB" b="0" i="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eaLnBrk="1" hangingPunct="1">
              <a:defRPr/>
            </a:pPr>
            <a:endParaRPr lang="en-GB" b="0" i="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eaLnBrk="1" hangingPunct="1">
              <a:defRPr/>
            </a:pPr>
            <a:fld id="{EF953E17-462D-4257-AF73-991B835EA12F}" type="slidenum">
              <a:rPr lang="en-GB" b="0" i="0">
                <a:solidFill>
                  <a:prstClr val="black">
                    <a:tint val="75000"/>
                  </a:prstClr>
                </a:solidFill>
              </a:rPr>
              <a:pPr eaLnBrk="1" hangingPunct="1">
                <a:defRPr/>
              </a:pPr>
              <a:t>‹#›</a:t>
            </a:fld>
            <a:endParaRPr lang="en-GB" b="0" i="0">
              <a:solidFill>
                <a:prstClr val="black">
                  <a:tint val="75000"/>
                </a:prstClr>
              </a:solidFill>
            </a:endParaRPr>
          </a:p>
        </p:txBody>
      </p:sp>
    </p:spTree>
    <p:extLst>
      <p:ext uri="{BB962C8B-B14F-4D97-AF65-F5344CB8AC3E}">
        <p14:creationId xmlns:p14="http://schemas.microsoft.com/office/powerpoint/2010/main" val="414487810"/>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23.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3.xml"/><Relationship Id="rId6" Type="http://schemas.openxmlformats.org/officeDocument/2006/relationships/image" Target="../media/image1.png"/><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3.xml"/><Relationship Id="rId6" Type="http://schemas.openxmlformats.org/officeDocument/2006/relationships/image" Target="../media/image1.png"/><Relationship Id="rId5" Type="http://schemas.openxmlformats.org/officeDocument/2006/relationships/image" Target="../media/image31.pn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36.pn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Line 10"/>
          <p:cNvSpPr>
            <a:spLocks noChangeShapeType="1"/>
          </p:cNvSpPr>
          <p:nvPr/>
        </p:nvSpPr>
        <p:spPr bwMode="auto">
          <a:xfrm>
            <a:off x="684213" y="106045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38915"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2056" name="TextBox 12"/>
          <p:cNvSpPr txBox="1">
            <a:spLocks noChangeArrowheads="1"/>
          </p:cNvSpPr>
          <p:nvPr/>
        </p:nvSpPr>
        <p:spPr bwMode="auto">
          <a:xfrm>
            <a:off x="1557338" y="3613150"/>
            <a:ext cx="6015037" cy="907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algn="ctr" eaLnBrk="1" hangingPunct="1">
              <a:defRPr/>
            </a:pPr>
            <a:r>
              <a:rPr lang="en-GB" altLang="en-US" sz="2800" dirty="0" smtClean="0">
                <a:latin typeface="+mn-lt"/>
              </a:rPr>
              <a:t>Eirini </a:t>
            </a:r>
            <a:r>
              <a:rPr lang="en-GB" altLang="en-US" sz="2800" dirty="0" err="1" smtClean="0">
                <a:latin typeface="+mn-lt"/>
              </a:rPr>
              <a:t>Koukovini-Platia</a:t>
            </a:r>
            <a:endParaRPr lang="en-GB" altLang="en-US" sz="2800" dirty="0" smtClean="0">
              <a:latin typeface="+mn-lt"/>
            </a:endParaRPr>
          </a:p>
          <a:p>
            <a:pPr algn="ctr" eaLnBrk="1" hangingPunct="1">
              <a:defRPr/>
            </a:pPr>
            <a:r>
              <a:rPr lang="en-GB" altLang="en-US" sz="2500" b="0" dirty="0" smtClean="0">
                <a:latin typeface="+mn-lt"/>
              </a:rPr>
              <a:t>(currently at CERN)</a:t>
            </a:r>
          </a:p>
        </p:txBody>
      </p:sp>
      <p:sp>
        <p:nvSpPr>
          <p:cNvPr id="10" name="Title 1"/>
          <p:cNvSpPr txBox="1">
            <a:spLocks/>
          </p:cNvSpPr>
          <p:nvPr/>
        </p:nvSpPr>
        <p:spPr bwMode="auto">
          <a:xfrm>
            <a:off x="0" y="1781175"/>
            <a:ext cx="9129713"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3600" i="0" dirty="0" smtClean="0">
                <a:solidFill>
                  <a:srgbClr val="003399"/>
                </a:solidFill>
                <a:effectLst>
                  <a:outerShdw blurRad="38100" dist="38100" dir="2700000" algn="tl">
                    <a:srgbClr val="C0C0C0"/>
                  </a:outerShdw>
                </a:effectLst>
                <a:cs typeface="Arial" pitchFamily="34" charset="0"/>
              </a:rPr>
              <a:t>Single Bunch Instabilities with Transverse Feedback at Diamond Light Source</a:t>
            </a:r>
          </a:p>
        </p:txBody>
      </p:sp>
      <p:sp>
        <p:nvSpPr>
          <p:cNvPr id="8" name="TextBox 12"/>
          <p:cNvSpPr txBox="1">
            <a:spLocks noChangeArrowheads="1"/>
          </p:cNvSpPr>
          <p:nvPr/>
        </p:nvSpPr>
        <p:spPr bwMode="auto">
          <a:xfrm>
            <a:off x="412750" y="4970838"/>
            <a:ext cx="829945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algn="ctr" eaLnBrk="1" hangingPunct="1">
              <a:defRPr/>
            </a:pPr>
            <a:r>
              <a:rPr lang="en-GB" altLang="en-US" sz="2200" b="0" i="0" dirty="0" smtClean="0">
                <a:latin typeface="+mn-lt"/>
              </a:rPr>
              <a:t>Acknowledgements</a:t>
            </a:r>
          </a:p>
          <a:p>
            <a:pPr algn="ctr" eaLnBrk="1" hangingPunct="1">
              <a:defRPr/>
            </a:pPr>
            <a:r>
              <a:rPr lang="en-US" altLang="en-US" sz="2200" b="0" i="0" dirty="0">
                <a:latin typeface="+mn-lt"/>
              </a:rPr>
              <a:t>M. </a:t>
            </a:r>
            <a:r>
              <a:rPr lang="en-US" altLang="en-US" sz="2200" b="0" i="0" dirty="0" smtClean="0">
                <a:latin typeface="+mn-lt"/>
              </a:rPr>
              <a:t>Abbott, </a:t>
            </a:r>
            <a:r>
              <a:rPr lang="en-GB" altLang="en-US" sz="2200" b="0" i="0" dirty="0" smtClean="0">
                <a:latin typeface="+mn-lt"/>
              </a:rPr>
              <a:t>R. </a:t>
            </a:r>
            <a:r>
              <a:rPr lang="en-GB" altLang="en-US" sz="2200" b="0" i="0" dirty="0" err="1" smtClean="0">
                <a:latin typeface="+mn-lt"/>
              </a:rPr>
              <a:t>Bartolini</a:t>
            </a:r>
            <a:r>
              <a:rPr lang="en-GB" altLang="en-US" sz="2200" b="0" i="0" dirty="0" smtClean="0">
                <a:latin typeface="+mn-lt"/>
              </a:rPr>
              <a:t>, R. Fielder, </a:t>
            </a:r>
            <a:r>
              <a:rPr lang="en-GB" altLang="en-US" sz="2200" b="0" i="0" dirty="0">
                <a:latin typeface="+mn-lt"/>
              </a:rPr>
              <a:t>S. </a:t>
            </a:r>
            <a:r>
              <a:rPr lang="en-GB" altLang="en-US" sz="2200" b="0" i="0" dirty="0" err="1" smtClean="0">
                <a:latin typeface="+mn-lt"/>
              </a:rPr>
              <a:t>Gayadeen</a:t>
            </a:r>
            <a:r>
              <a:rPr lang="en-GB" altLang="en-US" sz="2200" b="0" i="0" dirty="0" smtClean="0">
                <a:latin typeface="+mn-lt"/>
              </a:rPr>
              <a:t>, A. Morgan, G. Rehm</a:t>
            </a:r>
          </a:p>
        </p:txBody>
      </p:sp>
      <p:pic>
        <p:nvPicPr>
          <p:cNvPr id="38921" name="Picture 9" descr="diamond logo approv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2" name="Slide Number Placeholder 3"/>
          <p:cNvSpPr>
            <a:spLocks noGrp="1"/>
          </p:cNvSpPr>
          <p:nvPr>
            <p:ph type="sldNum" sz="quarter" idx="12"/>
          </p:nvPr>
        </p:nvSpPr>
        <p:spPr bwMode="auto">
          <a:xfrm>
            <a:off x="6553200" y="64897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AF1681BA-2943-4F1D-B287-4116512883D4}" type="slidenum">
              <a:rPr lang="en-GB" altLang="en-US" sz="1200" smtClean="0">
                <a:solidFill>
                  <a:srgbClr val="898989"/>
                </a:solidFill>
              </a:rPr>
              <a:pPr>
                <a:spcBef>
                  <a:spcPct val="0"/>
                </a:spcBef>
                <a:buFontTx/>
                <a:buNone/>
              </a:pPr>
              <a:t>1</a:t>
            </a:fld>
            <a:endParaRPr lang="en-GB" altLang="en-US" sz="1200" smtClean="0">
              <a:solidFill>
                <a:srgbClr val="898989"/>
              </a:solidFill>
            </a:endParaRPr>
          </a:p>
        </p:txBody>
      </p:sp>
      <p:sp>
        <p:nvSpPr>
          <p:cNvPr id="13"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1250" y="15939"/>
            <a:ext cx="1781299" cy="976589"/>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09164" y="16087"/>
            <a:ext cx="1461593" cy="1029137"/>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97096" y="11828"/>
            <a:ext cx="1006991" cy="98461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F:\DIAMOND_PDRA\U drive\PDRA_2nd_year\IPAC17\TMBF_paper\THPVA029f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75116" y="1396425"/>
            <a:ext cx="4273819" cy="3209544"/>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F:\DIAMOND_PDRA\U drive\PDRA_2nd_year\IPAC17\TMBF_paper\THPVA029f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26" y="1394063"/>
            <a:ext cx="4276006" cy="3211186"/>
          </a:xfrm>
          <a:prstGeom prst="rect">
            <a:avLst/>
          </a:prstGeom>
          <a:noFill/>
          <a:extLst>
            <a:ext uri="{909E8E84-426E-40DD-AFC4-6F175D3DCCD1}">
              <a14:hiddenFill xmlns:a14="http://schemas.microsoft.com/office/drawing/2010/main">
                <a:solidFill>
                  <a:srgbClr val="FFFFFF"/>
                </a:solidFill>
              </a14:hiddenFill>
            </a:ext>
          </a:extLst>
        </p:spPr>
      </p:pic>
      <p:sp>
        <p:nvSpPr>
          <p:cNvPr id="49157"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3" name="Title 1"/>
          <p:cNvSpPr txBox="1">
            <a:spLocks/>
          </p:cNvSpPr>
          <p:nvPr/>
        </p:nvSpPr>
        <p:spPr bwMode="auto">
          <a:xfrm>
            <a:off x="684213" y="303213"/>
            <a:ext cx="7848600"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Negative Chromaticity </a:t>
            </a:r>
          </a:p>
        </p:txBody>
      </p:sp>
      <p:sp>
        <p:nvSpPr>
          <p:cNvPr id="49159"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20" name="TextBox 19"/>
          <p:cNvSpPr txBox="1"/>
          <p:nvPr/>
        </p:nvSpPr>
        <p:spPr>
          <a:xfrm>
            <a:off x="1654278" y="2636216"/>
            <a:ext cx="2157412" cy="369888"/>
          </a:xfrm>
          <a:prstGeom prst="rect">
            <a:avLst/>
          </a:prstGeom>
          <a:solidFill>
            <a:schemeClr val="bg1"/>
          </a:solidFill>
          <a:ln>
            <a:noFill/>
          </a:ln>
        </p:spPr>
        <p:style>
          <a:lnRef idx="2">
            <a:schemeClr val="accent5">
              <a:shade val="50000"/>
            </a:schemeClr>
          </a:lnRef>
          <a:fillRef idx="1">
            <a:schemeClr val="accent5"/>
          </a:fillRef>
          <a:effectRef idx="0">
            <a:schemeClr val="accent5"/>
          </a:effectRef>
          <a:fontRef idx="minor">
            <a:schemeClr val="lt1"/>
          </a:fontRef>
        </p:style>
        <p:txBody>
          <a:bodyPr wrap="none">
            <a:spAutoFit/>
          </a:bodyPr>
          <a:lstStyle/>
          <a:p>
            <a:pPr>
              <a:defRPr/>
            </a:pPr>
            <a:r>
              <a:rPr lang="en-GB" i="0" dirty="0">
                <a:solidFill>
                  <a:srgbClr val="FF0000"/>
                </a:solidFill>
              </a:rPr>
              <a:t>Threshold: ~0.07 mA</a:t>
            </a:r>
          </a:p>
        </p:txBody>
      </p:sp>
      <p:sp>
        <p:nvSpPr>
          <p:cNvPr id="21" name="TextBox 20"/>
          <p:cNvSpPr txBox="1"/>
          <p:nvPr/>
        </p:nvSpPr>
        <p:spPr>
          <a:xfrm>
            <a:off x="6185766" y="3704073"/>
            <a:ext cx="2159000" cy="369888"/>
          </a:xfrm>
          <a:prstGeom prst="rect">
            <a:avLst/>
          </a:prstGeom>
          <a:solidFill>
            <a:schemeClr val="bg1"/>
          </a:solidFill>
          <a:ln>
            <a:noFill/>
          </a:ln>
        </p:spPr>
        <p:style>
          <a:lnRef idx="2">
            <a:schemeClr val="accent5">
              <a:shade val="50000"/>
            </a:schemeClr>
          </a:lnRef>
          <a:fillRef idx="1">
            <a:schemeClr val="accent5"/>
          </a:fillRef>
          <a:effectRef idx="0">
            <a:schemeClr val="accent5"/>
          </a:effectRef>
          <a:fontRef idx="minor">
            <a:schemeClr val="lt1"/>
          </a:fontRef>
        </p:style>
        <p:txBody>
          <a:bodyPr wrap="none">
            <a:spAutoFit/>
          </a:bodyPr>
          <a:lstStyle/>
          <a:p>
            <a:pPr>
              <a:defRPr/>
            </a:pPr>
            <a:r>
              <a:rPr lang="en-GB" i="0" dirty="0">
                <a:solidFill>
                  <a:srgbClr val="FF0000"/>
                </a:solidFill>
              </a:rPr>
              <a:t>Threshold: ~0.25 mA</a:t>
            </a:r>
          </a:p>
        </p:txBody>
      </p:sp>
      <p:sp>
        <p:nvSpPr>
          <p:cNvPr id="49165" name="Slide Number Placeholder 2"/>
          <p:cNvSpPr>
            <a:spLocks noGrp="1"/>
          </p:cNvSpPr>
          <p:nvPr>
            <p:ph type="sldNum" sz="quarter" idx="12"/>
          </p:nvPr>
        </p:nvSpPr>
        <p:spPr bwMode="auto">
          <a:xfrm>
            <a:off x="6553200" y="64897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C9EF5B53-E36A-4B7A-8535-63A86A072519}" type="slidenum">
              <a:rPr lang="en-GB" altLang="en-US" sz="1200" smtClean="0">
                <a:solidFill>
                  <a:srgbClr val="898989"/>
                </a:solidFill>
              </a:rPr>
              <a:pPr>
                <a:spcBef>
                  <a:spcPct val="0"/>
                </a:spcBef>
                <a:buFontTx/>
                <a:buNone/>
              </a:pPr>
              <a:t>10</a:t>
            </a:fld>
            <a:endParaRPr lang="en-GB" altLang="en-US" sz="1200" smtClean="0">
              <a:solidFill>
                <a:srgbClr val="898989"/>
              </a:solidFill>
            </a:endParaRPr>
          </a:p>
        </p:txBody>
      </p:sp>
      <p:sp>
        <p:nvSpPr>
          <p:cNvPr id="24" name="TextBox 23"/>
          <p:cNvSpPr txBox="1"/>
          <p:nvPr/>
        </p:nvSpPr>
        <p:spPr>
          <a:xfrm>
            <a:off x="757051" y="3752129"/>
            <a:ext cx="3125889" cy="369332"/>
          </a:xfrm>
          <a:prstGeom prst="rect">
            <a:avLst/>
          </a:prstGeom>
          <a:ln>
            <a:noFill/>
          </a:ln>
        </p:spPr>
        <p:style>
          <a:lnRef idx="2">
            <a:schemeClr val="accent6"/>
          </a:lnRef>
          <a:fillRef idx="1">
            <a:schemeClr val="lt1"/>
          </a:fillRef>
          <a:effectRef idx="0">
            <a:schemeClr val="accent6"/>
          </a:effectRef>
          <a:fontRef idx="minor">
            <a:schemeClr val="dk1"/>
          </a:fontRef>
        </p:style>
        <p:txBody>
          <a:bodyPr wrap="square">
            <a:spAutoFit/>
          </a:bodyPr>
          <a:lstStyle/>
          <a:p>
            <a:pPr>
              <a:defRPr/>
            </a:pPr>
            <a:r>
              <a:rPr lang="en-GB" i="0" dirty="0">
                <a:solidFill>
                  <a:srgbClr val="0000FF"/>
                </a:solidFill>
              </a:rPr>
              <a:t>Dipole mode m=0 </a:t>
            </a:r>
            <a:r>
              <a:rPr lang="en-GB" i="0" dirty="0" smtClean="0">
                <a:solidFill>
                  <a:srgbClr val="0000FF"/>
                </a:solidFill>
              </a:rPr>
              <a:t>unstable </a:t>
            </a:r>
            <a:endParaRPr lang="en-GB" i="0" dirty="0">
              <a:solidFill>
                <a:srgbClr val="0000FF"/>
              </a:solidFill>
            </a:endParaRPr>
          </a:p>
        </p:txBody>
      </p:sp>
      <p:sp>
        <p:nvSpPr>
          <p:cNvPr id="23" name="TextBox 22"/>
          <p:cNvSpPr txBox="1"/>
          <p:nvPr/>
        </p:nvSpPr>
        <p:spPr>
          <a:xfrm>
            <a:off x="340171" y="4792735"/>
            <a:ext cx="8536683" cy="1015663"/>
          </a:xfrm>
          <a:prstGeom prst="rect">
            <a:avLst/>
          </a:prstGeom>
          <a:noFill/>
          <a:ln>
            <a:noFill/>
          </a:ln>
          <a:effectLst/>
        </p:spPr>
        <p:style>
          <a:lnRef idx="1">
            <a:schemeClr val="accent4"/>
          </a:lnRef>
          <a:fillRef idx="2">
            <a:schemeClr val="accent4"/>
          </a:fillRef>
          <a:effectRef idx="1">
            <a:schemeClr val="accent4"/>
          </a:effectRef>
          <a:fontRef idx="minor">
            <a:schemeClr val="dk1"/>
          </a:fontRef>
        </p:style>
        <p:txBody>
          <a:bodyPr wrap="square">
            <a:spAutoFit/>
          </a:bodyPr>
          <a:lstStyle/>
          <a:p>
            <a:pPr marL="285750" indent="-285750">
              <a:buFont typeface="Arial" panose="020B0604020202020204" pitchFamily="34" charset="0"/>
              <a:buChar char="•"/>
              <a:defRPr/>
            </a:pPr>
            <a:r>
              <a:rPr lang="en-GB" sz="2000" b="0" i="0" dirty="0" smtClean="0"/>
              <a:t>Nearly a factor 7 higher intensity with TMFB for certain negative chromaticity values (resistive feedback </a:t>
            </a:r>
            <a:r>
              <a:rPr lang="en-GB" sz="2000" i="0" dirty="0" smtClean="0"/>
              <a:t>most effective </a:t>
            </a:r>
            <a:r>
              <a:rPr lang="en-GB" sz="2000" b="0" i="0" dirty="0" smtClean="0"/>
              <a:t>acting on the bunch centroid)</a:t>
            </a:r>
            <a:endParaRPr lang="en-GB" sz="2000" b="0" i="0" dirty="0"/>
          </a:p>
          <a:p>
            <a:pPr marL="285750" indent="-285750">
              <a:buFont typeface="Arial" panose="020B0604020202020204" pitchFamily="34" charset="0"/>
              <a:buChar char="•"/>
              <a:defRPr/>
            </a:pPr>
            <a:r>
              <a:rPr lang="en-GB" sz="2000" b="0" i="0" dirty="0" smtClean="0">
                <a:solidFill>
                  <a:prstClr val="black"/>
                </a:solidFill>
              </a:rPr>
              <a:t>Even so, similar intensity of 1.8 mA achieved with </a:t>
            </a:r>
            <a:r>
              <a:rPr lang="en-US" sz="2000" b="0" i="0" dirty="0" err="1" smtClean="0"/>
              <a:t>Q</a:t>
            </a:r>
            <a:r>
              <a:rPr lang="en-US" sz="2000" b="0" i="0" baseline="30000" dirty="0" err="1" smtClean="0"/>
              <a:t>’</a:t>
            </a:r>
            <a:r>
              <a:rPr lang="en-US" sz="2000" b="0" i="0" baseline="-25000" dirty="0" err="1" smtClean="0"/>
              <a:t>y</a:t>
            </a:r>
            <a:r>
              <a:rPr lang="en-US" sz="2000" b="0" i="0" dirty="0" smtClean="0"/>
              <a:t>=</a:t>
            </a:r>
            <a:r>
              <a:rPr lang="en-GB" sz="2000" b="0" i="0" dirty="0" smtClean="0">
                <a:solidFill>
                  <a:prstClr val="black"/>
                </a:solidFill>
              </a:rPr>
              <a:t>2 is </a:t>
            </a:r>
            <a:r>
              <a:rPr lang="en-GB" sz="2000" i="0" dirty="0" smtClean="0">
                <a:solidFill>
                  <a:prstClr val="black"/>
                </a:solidFill>
              </a:rPr>
              <a:t>out of reach</a:t>
            </a:r>
            <a:endParaRPr lang="en-GB" sz="2000" i="0" dirty="0">
              <a:solidFill>
                <a:prstClr val="black"/>
              </a:solidFill>
            </a:endParaRPr>
          </a:p>
        </p:txBody>
      </p:sp>
      <p:sp>
        <p:nvSpPr>
          <p:cNvPr id="29" name="TextBox 28"/>
          <p:cNvSpPr txBox="1"/>
          <p:nvPr/>
        </p:nvSpPr>
        <p:spPr>
          <a:xfrm>
            <a:off x="1424190" y="1090818"/>
            <a:ext cx="1898790" cy="369332"/>
          </a:xfrm>
          <a:prstGeom prst="rect">
            <a:avLst/>
          </a:prstGeom>
          <a:noFill/>
        </p:spPr>
        <p:txBody>
          <a:bodyPr wrap="none" rtlCol="0">
            <a:spAutoFit/>
          </a:bodyPr>
          <a:lstStyle/>
          <a:p>
            <a:pPr algn="ctr"/>
            <a:r>
              <a:rPr lang="en-US" i="0" dirty="0" smtClean="0">
                <a:solidFill>
                  <a:srgbClr val="0000FF"/>
                </a:solidFill>
                <a:latin typeface="+mj-lt"/>
              </a:rPr>
              <a:t>Without feedback</a:t>
            </a:r>
            <a:endParaRPr lang="en-US" i="0" dirty="0">
              <a:solidFill>
                <a:srgbClr val="0000FF"/>
              </a:solidFill>
              <a:latin typeface="+mj-lt"/>
            </a:endParaRPr>
          </a:p>
        </p:txBody>
      </p:sp>
      <p:sp>
        <p:nvSpPr>
          <p:cNvPr id="30" name="TextBox 29"/>
          <p:cNvSpPr txBox="1"/>
          <p:nvPr/>
        </p:nvSpPr>
        <p:spPr>
          <a:xfrm>
            <a:off x="5615945" y="1124468"/>
            <a:ext cx="2417586" cy="369332"/>
          </a:xfrm>
          <a:prstGeom prst="rect">
            <a:avLst/>
          </a:prstGeom>
          <a:noFill/>
        </p:spPr>
        <p:txBody>
          <a:bodyPr wrap="none" rtlCol="0">
            <a:spAutoFit/>
          </a:bodyPr>
          <a:lstStyle/>
          <a:p>
            <a:pPr algn="ctr"/>
            <a:r>
              <a:rPr lang="en-US" i="0" dirty="0" smtClean="0">
                <a:solidFill>
                  <a:srgbClr val="0000FF"/>
                </a:solidFill>
                <a:latin typeface="+mj-lt"/>
              </a:rPr>
              <a:t>With resistive feedback</a:t>
            </a:r>
            <a:endParaRPr lang="en-US" i="0" dirty="0">
              <a:solidFill>
                <a:srgbClr val="0000FF"/>
              </a:solidFill>
              <a:latin typeface="+mj-lt"/>
            </a:endParaRPr>
          </a:p>
        </p:txBody>
      </p:sp>
      <p:cxnSp>
        <p:nvCxnSpPr>
          <p:cNvPr id="3" name="Straight Connector 2"/>
          <p:cNvCxnSpPr/>
          <p:nvPr/>
        </p:nvCxnSpPr>
        <p:spPr>
          <a:xfrm flipV="1">
            <a:off x="684213" y="2517569"/>
            <a:ext cx="3268662" cy="11875"/>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5076104" y="4154387"/>
            <a:ext cx="3268662" cy="11875"/>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pic>
        <p:nvPicPr>
          <p:cNvPr id="18" name="Picture 9" descr="diamond logo approve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F:\DIAMOND_PDRA\U drive\PDRA_2nd_year\IPAC17\TMBF_paper\THPVA029f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9261" y="1380744"/>
            <a:ext cx="4273819" cy="3209544"/>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F:\DIAMOND_PDRA\U drive\PDRA_2nd_year\IPAC17\TMBF_paper\THPVA029f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171" y="1380384"/>
            <a:ext cx="4273819" cy="3209544"/>
          </a:xfrm>
          <a:prstGeom prst="rect">
            <a:avLst/>
          </a:prstGeom>
          <a:noFill/>
          <a:extLst>
            <a:ext uri="{909E8E84-426E-40DD-AFC4-6F175D3DCCD1}">
              <a14:hiddenFill xmlns:a14="http://schemas.microsoft.com/office/drawing/2010/main">
                <a:solidFill>
                  <a:srgbClr val="FFFFFF"/>
                </a:solidFill>
              </a14:hiddenFill>
            </a:ext>
          </a:extLst>
        </p:spPr>
      </p:pic>
      <p:sp>
        <p:nvSpPr>
          <p:cNvPr id="49157"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3" name="Title 1"/>
          <p:cNvSpPr txBox="1">
            <a:spLocks/>
          </p:cNvSpPr>
          <p:nvPr/>
        </p:nvSpPr>
        <p:spPr bwMode="auto">
          <a:xfrm>
            <a:off x="684213" y="303213"/>
            <a:ext cx="7848600"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Positive Chromaticity </a:t>
            </a:r>
          </a:p>
        </p:txBody>
      </p:sp>
      <p:sp>
        <p:nvSpPr>
          <p:cNvPr id="49159"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20" name="TextBox 19"/>
          <p:cNvSpPr txBox="1"/>
          <p:nvPr/>
        </p:nvSpPr>
        <p:spPr>
          <a:xfrm>
            <a:off x="708296" y="3788569"/>
            <a:ext cx="3303954" cy="353943"/>
          </a:xfrm>
          <a:prstGeom prst="rect">
            <a:avLst/>
          </a:prstGeom>
          <a:solidFill>
            <a:schemeClr val="bg1"/>
          </a:solidFill>
          <a:ln>
            <a:noFill/>
          </a:ln>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p>
            <a:pPr>
              <a:defRPr/>
            </a:pPr>
            <a:r>
              <a:rPr lang="en-GB" sz="1700" i="0" dirty="0">
                <a:solidFill>
                  <a:srgbClr val="FF0000"/>
                </a:solidFill>
              </a:rPr>
              <a:t>Threshold: </a:t>
            </a:r>
            <a:r>
              <a:rPr lang="en-GB" sz="1700" i="0" dirty="0" smtClean="0">
                <a:solidFill>
                  <a:srgbClr val="FF0000"/>
                </a:solidFill>
              </a:rPr>
              <a:t>~2.1 mA</a:t>
            </a:r>
            <a:endParaRPr lang="en-GB" sz="1700" i="0" dirty="0">
              <a:solidFill>
                <a:srgbClr val="FF0000"/>
              </a:solidFill>
            </a:endParaRPr>
          </a:p>
        </p:txBody>
      </p:sp>
      <p:sp>
        <p:nvSpPr>
          <p:cNvPr id="21" name="TextBox 20"/>
          <p:cNvSpPr txBox="1"/>
          <p:nvPr/>
        </p:nvSpPr>
        <p:spPr>
          <a:xfrm>
            <a:off x="6981391" y="4357198"/>
            <a:ext cx="1940724" cy="353943"/>
          </a:xfrm>
          <a:prstGeom prst="rect">
            <a:avLst/>
          </a:prstGeom>
          <a:solidFill>
            <a:schemeClr val="bg1"/>
          </a:solidFill>
          <a:ln>
            <a:noFill/>
          </a:ln>
        </p:spPr>
        <p:style>
          <a:lnRef idx="2">
            <a:schemeClr val="accent5">
              <a:shade val="50000"/>
            </a:schemeClr>
          </a:lnRef>
          <a:fillRef idx="1">
            <a:schemeClr val="accent5"/>
          </a:fillRef>
          <a:effectRef idx="0">
            <a:schemeClr val="accent5"/>
          </a:effectRef>
          <a:fontRef idx="minor">
            <a:schemeClr val="lt1"/>
          </a:fontRef>
        </p:style>
        <p:txBody>
          <a:bodyPr wrap="none">
            <a:spAutoFit/>
          </a:bodyPr>
          <a:lstStyle/>
          <a:p>
            <a:pPr>
              <a:defRPr/>
            </a:pPr>
            <a:r>
              <a:rPr lang="en-GB" sz="1700" i="0" dirty="0">
                <a:solidFill>
                  <a:srgbClr val="FF0000"/>
                </a:solidFill>
              </a:rPr>
              <a:t>Threshold: </a:t>
            </a:r>
            <a:r>
              <a:rPr lang="en-GB" sz="1700" i="0" dirty="0" smtClean="0">
                <a:solidFill>
                  <a:srgbClr val="FF0000"/>
                </a:solidFill>
              </a:rPr>
              <a:t>~2.5</a:t>
            </a:r>
            <a:r>
              <a:rPr lang="en-GB" sz="1700" i="0" dirty="0">
                <a:solidFill>
                  <a:srgbClr val="FF0000"/>
                </a:solidFill>
              </a:rPr>
              <a:t> </a:t>
            </a:r>
            <a:r>
              <a:rPr lang="en-GB" sz="1700" i="0" dirty="0" smtClean="0">
                <a:solidFill>
                  <a:srgbClr val="FF0000"/>
                </a:solidFill>
              </a:rPr>
              <a:t>mA</a:t>
            </a:r>
            <a:endParaRPr lang="en-GB" sz="1700" i="0" dirty="0">
              <a:solidFill>
                <a:srgbClr val="FF0000"/>
              </a:solidFill>
            </a:endParaRPr>
          </a:p>
        </p:txBody>
      </p:sp>
      <p:sp>
        <p:nvSpPr>
          <p:cNvPr id="49165" name="Slide Number Placeholder 2"/>
          <p:cNvSpPr>
            <a:spLocks noGrp="1"/>
          </p:cNvSpPr>
          <p:nvPr>
            <p:ph type="sldNum" sz="quarter" idx="12"/>
          </p:nvPr>
        </p:nvSpPr>
        <p:spPr bwMode="auto">
          <a:xfrm>
            <a:off x="6553200" y="64897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C9EF5B53-E36A-4B7A-8535-63A86A072519}" type="slidenum">
              <a:rPr lang="en-GB" altLang="en-US" sz="1200" smtClean="0">
                <a:solidFill>
                  <a:srgbClr val="898989"/>
                </a:solidFill>
              </a:rPr>
              <a:pPr>
                <a:spcBef>
                  <a:spcPct val="0"/>
                </a:spcBef>
                <a:buFontTx/>
                <a:buNone/>
              </a:pPr>
              <a:t>11</a:t>
            </a:fld>
            <a:endParaRPr lang="en-GB" altLang="en-US" sz="1200" smtClean="0">
              <a:solidFill>
                <a:srgbClr val="898989"/>
              </a:solidFill>
            </a:endParaRPr>
          </a:p>
        </p:txBody>
      </p:sp>
      <p:sp>
        <p:nvSpPr>
          <p:cNvPr id="23" name="TextBox 22"/>
          <p:cNvSpPr txBox="1"/>
          <p:nvPr/>
        </p:nvSpPr>
        <p:spPr>
          <a:xfrm>
            <a:off x="624117" y="4836864"/>
            <a:ext cx="7673150" cy="1015663"/>
          </a:xfrm>
          <a:prstGeom prst="rect">
            <a:avLst/>
          </a:prstGeom>
          <a:noFill/>
          <a:ln>
            <a:noFill/>
          </a:ln>
          <a:effectLst/>
        </p:spPr>
        <p:style>
          <a:lnRef idx="1">
            <a:schemeClr val="accent4"/>
          </a:lnRef>
          <a:fillRef idx="2">
            <a:schemeClr val="accent4"/>
          </a:fillRef>
          <a:effectRef idx="1">
            <a:schemeClr val="accent4"/>
          </a:effectRef>
          <a:fontRef idx="minor">
            <a:schemeClr val="dk1"/>
          </a:fontRef>
        </p:style>
        <p:txBody>
          <a:bodyPr wrap="square">
            <a:spAutoFit/>
          </a:bodyPr>
          <a:lstStyle/>
          <a:p>
            <a:pPr marL="285750" indent="-285750">
              <a:buFont typeface="Arial" panose="020B0604020202020204" pitchFamily="34" charset="0"/>
              <a:buChar char="•"/>
              <a:defRPr/>
            </a:pPr>
            <a:r>
              <a:rPr lang="en-GB" sz="2000" b="0" i="0" dirty="0" smtClean="0"/>
              <a:t>Some intensity increase observed also for positive chromaticity</a:t>
            </a:r>
          </a:p>
          <a:p>
            <a:pPr marL="285750" indent="-285750">
              <a:buFont typeface="Arial" panose="020B0604020202020204" pitchFamily="34" charset="0"/>
              <a:buChar char="•"/>
              <a:defRPr/>
            </a:pPr>
            <a:r>
              <a:rPr lang="en-GB" sz="2000" b="0" i="0" dirty="0" smtClean="0"/>
              <a:t>With TMBF on, instability is no longer of mode m = -2, but instead of m = -3</a:t>
            </a:r>
            <a:endParaRPr lang="en-GB" sz="2000" b="0" i="0" dirty="0">
              <a:solidFill>
                <a:prstClr val="black"/>
              </a:solidFill>
            </a:endParaRPr>
          </a:p>
        </p:txBody>
      </p:sp>
      <p:sp>
        <p:nvSpPr>
          <p:cNvPr id="29" name="TextBox 28"/>
          <p:cNvSpPr txBox="1"/>
          <p:nvPr/>
        </p:nvSpPr>
        <p:spPr>
          <a:xfrm>
            <a:off x="1424190" y="1090818"/>
            <a:ext cx="1898790" cy="369332"/>
          </a:xfrm>
          <a:prstGeom prst="rect">
            <a:avLst/>
          </a:prstGeom>
          <a:noFill/>
        </p:spPr>
        <p:txBody>
          <a:bodyPr wrap="none" rtlCol="0">
            <a:spAutoFit/>
          </a:bodyPr>
          <a:lstStyle/>
          <a:p>
            <a:pPr algn="ctr"/>
            <a:r>
              <a:rPr lang="en-US" i="0" dirty="0" smtClean="0">
                <a:solidFill>
                  <a:srgbClr val="0000FF"/>
                </a:solidFill>
                <a:latin typeface="+mj-lt"/>
              </a:rPr>
              <a:t>Without feedback</a:t>
            </a:r>
            <a:endParaRPr lang="en-US" i="0" dirty="0">
              <a:solidFill>
                <a:srgbClr val="0000FF"/>
              </a:solidFill>
              <a:latin typeface="+mj-lt"/>
            </a:endParaRPr>
          </a:p>
        </p:txBody>
      </p:sp>
      <p:sp>
        <p:nvSpPr>
          <p:cNvPr id="30" name="TextBox 29"/>
          <p:cNvSpPr txBox="1"/>
          <p:nvPr/>
        </p:nvSpPr>
        <p:spPr>
          <a:xfrm>
            <a:off x="5853606" y="1124468"/>
            <a:ext cx="1942263" cy="369332"/>
          </a:xfrm>
          <a:prstGeom prst="rect">
            <a:avLst/>
          </a:prstGeom>
          <a:noFill/>
        </p:spPr>
        <p:txBody>
          <a:bodyPr wrap="none" rtlCol="0">
            <a:spAutoFit/>
          </a:bodyPr>
          <a:lstStyle/>
          <a:p>
            <a:pPr algn="ctr"/>
            <a:r>
              <a:rPr lang="en-US" i="0" dirty="0" smtClean="0">
                <a:solidFill>
                  <a:srgbClr val="0000FF"/>
                </a:solidFill>
                <a:latin typeface="+mj-lt"/>
              </a:rPr>
              <a:t>Resistive feedback</a:t>
            </a:r>
            <a:endParaRPr lang="en-US" i="0" dirty="0">
              <a:solidFill>
                <a:srgbClr val="0000FF"/>
              </a:solidFill>
              <a:latin typeface="+mj-lt"/>
            </a:endParaRPr>
          </a:p>
        </p:txBody>
      </p:sp>
      <p:cxnSp>
        <p:nvCxnSpPr>
          <p:cNvPr id="3" name="Straight Connector 2"/>
          <p:cNvCxnSpPr/>
          <p:nvPr/>
        </p:nvCxnSpPr>
        <p:spPr>
          <a:xfrm flipV="1">
            <a:off x="684213" y="3752569"/>
            <a:ext cx="3268662" cy="11875"/>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5028604" y="4130637"/>
            <a:ext cx="3268662" cy="11875"/>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 name="Oval 1"/>
          <p:cNvSpPr/>
          <p:nvPr/>
        </p:nvSpPr>
        <p:spPr>
          <a:xfrm>
            <a:off x="1864426" y="2790704"/>
            <a:ext cx="580409" cy="34438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6014279" y="3604726"/>
            <a:ext cx="580409" cy="34438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9" descr="diamond logo approve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extLst>
      <p:ext uri="{BB962C8B-B14F-4D97-AF65-F5344CB8AC3E}">
        <p14:creationId xmlns:p14="http://schemas.microsoft.com/office/powerpoint/2010/main" val="2104862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 grpId="0" animBg="1"/>
      <p:bldP spid="2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52610" y="2731338"/>
            <a:ext cx="3613509" cy="3085591"/>
          </a:xfrm>
          <a:prstGeom prst="rect">
            <a:avLst/>
          </a:prstGeom>
        </p:spPr>
      </p:pic>
      <p:sp>
        <p:nvSpPr>
          <p:cNvPr id="3" name="TextBox 2"/>
          <p:cNvSpPr txBox="1"/>
          <p:nvPr/>
        </p:nvSpPr>
        <p:spPr>
          <a:xfrm>
            <a:off x="593771" y="2755089"/>
            <a:ext cx="4631372" cy="3170099"/>
          </a:xfrm>
          <a:prstGeom prst="rect">
            <a:avLst/>
          </a:prstGeom>
          <a:noFill/>
        </p:spPr>
        <p:txBody>
          <a:bodyPr wrap="square" rtlCol="0">
            <a:spAutoFit/>
          </a:bodyPr>
          <a:lstStyle/>
          <a:p>
            <a:pPr marL="285750" indent="-285750">
              <a:buFont typeface="Arial" panose="020B0604020202020204" pitchFamily="34" charset="0"/>
              <a:buChar char="•"/>
            </a:pPr>
            <a:r>
              <a:rPr lang="en-GB" sz="2000" b="0" i="0" dirty="0">
                <a:latin typeface="+mj-lt"/>
              </a:rPr>
              <a:t> For an </a:t>
            </a:r>
            <a:r>
              <a:rPr lang="en-GB" sz="2000" b="0" i="0" dirty="0">
                <a:solidFill>
                  <a:srgbClr val="CC3399"/>
                </a:solidFill>
                <a:latin typeface="+mj-lt"/>
              </a:rPr>
              <a:t>intermediate phase</a:t>
            </a:r>
            <a:r>
              <a:rPr lang="en-GB" sz="2000" b="0" i="0" dirty="0">
                <a:latin typeface="+mj-lt"/>
              </a:rPr>
              <a:t>, the mode 0 </a:t>
            </a:r>
            <a:endParaRPr lang="en-GB" sz="2000" b="0" i="0" dirty="0" smtClean="0">
              <a:latin typeface="+mj-lt"/>
            </a:endParaRPr>
          </a:p>
          <a:p>
            <a:pPr marL="344488"/>
            <a:r>
              <a:rPr lang="en-GB" sz="2000" b="0" i="0" dirty="0" smtClean="0">
                <a:latin typeface="+mj-lt"/>
              </a:rPr>
              <a:t>is </a:t>
            </a:r>
            <a:r>
              <a:rPr lang="en-GB" sz="2000" b="0" i="0" dirty="0">
                <a:latin typeface="+mj-lt"/>
              </a:rPr>
              <a:t>prevented from shifting down </a:t>
            </a:r>
            <a:r>
              <a:rPr lang="en-GB" sz="2000" b="0" i="0" dirty="0" smtClean="0">
                <a:latin typeface="+mj-lt"/>
              </a:rPr>
              <a:t>up </a:t>
            </a:r>
            <a:r>
              <a:rPr lang="en-GB" sz="2000" b="0" i="0" dirty="0">
                <a:latin typeface="+mj-lt"/>
              </a:rPr>
              <a:t>to </a:t>
            </a:r>
            <a:endParaRPr lang="en-GB" sz="2000" b="0" i="0" dirty="0" smtClean="0">
              <a:latin typeface="+mj-lt"/>
            </a:endParaRPr>
          </a:p>
          <a:p>
            <a:pPr marL="344488"/>
            <a:r>
              <a:rPr lang="en-GB" sz="2000" b="0" i="0" dirty="0" smtClean="0">
                <a:latin typeface="+mj-lt"/>
              </a:rPr>
              <a:t>a </a:t>
            </a:r>
            <a:r>
              <a:rPr lang="en-GB" sz="2000" b="0" i="0" dirty="0">
                <a:latin typeface="+mj-lt"/>
              </a:rPr>
              <a:t>certain </a:t>
            </a:r>
            <a:r>
              <a:rPr lang="en-GB" sz="2000" b="0" i="0" dirty="0" smtClean="0">
                <a:latin typeface="+mj-lt"/>
              </a:rPr>
              <a:t>current </a:t>
            </a:r>
          </a:p>
          <a:p>
            <a:pPr marL="342900" indent="-342900">
              <a:buFont typeface="Arial" panose="020B0604020202020204" pitchFamily="34" charset="0"/>
              <a:buChar char="•"/>
            </a:pPr>
            <a:r>
              <a:rPr lang="en-GB" sz="2000" b="0" i="0" dirty="0" smtClean="0">
                <a:latin typeface="+mj-lt"/>
              </a:rPr>
              <a:t>Eventually</a:t>
            </a:r>
            <a:r>
              <a:rPr lang="en-GB" sz="2000" b="0" i="0" dirty="0">
                <a:latin typeface="+mj-lt"/>
              </a:rPr>
              <a:t>, however, it starts to </a:t>
            </a:r>
            <a:r>
              <a:rPr lang="en-GB" sz="2000" b="0" i="0" dirty="0" smtClean="0">
                <a:latin typeface="+mj-lt"/>
              </a:rPr>
              <a:t>shift</a:t>
            </a:r>
          </a:p>
          <a:p>
            <a:pPr marL="344488"/>
            <a:r>
              <a:rPr lang="en-GB" sz="2000" b="0" i="0" dirty="0" smtClean="0">
                <a:latin typeface="+mj-lt"/>
              </a:rPr>
              <a:t>down </a:t>
            </a:r>
            <a:r>
              <a:rPr lang="en-GB" sz="2000" b="0" i="0" dirty="0">
                <a:latin typeface="+mj-lt"/>
              </a:rPr>
              <a:t>until it merges with mode -1, </a:t>
            </a:r>
            <a:endParaRPr lang="en-GB" sz="2000" b="0" i="0" dirty="0" smtClean="0">
              <a:latin typeface="+mj-lt"/>
            </a:endParaRPr>
          </a:p>
          <a:p>
            <a:pPr marL="344488"/>
            <a:r>
              <a:rPr lang="en-GB" sz="2000" b="0" i="0" dirty="0" smtClean="0">
                <a:latin typeface="+mj-lt"/>
              </a:rPr>
              <a:t>causing </a:t>
            </a:r>
            <a:r>
              <a:rPr lang="en-GB" sz="2000" b="0" i="0" dirty="0">
                <a:latin typeface="+mj-lt"/>
              </a:rPr>
              <a:t>TMCI instability at 0.74 </a:t>
            </a:r>
            <a:r>
              <a:rPr lang="en-GB" sz="2000" b="0" i="0" dirty="0" smtClean="0">
                <a:latin typeface="+mj-lt"/>
              </a:rPr>
              <a:t>mA </a:t>
            </a:r>
          </a:p>
          <a:p>
            <a:pPr marL="342900" indent="-342900">
              <a:buFont typeface="Arial" panose="020B0604020202020204" pitchFamily="34" charset="0"/>
              <a:buChar char="•"/>
            </a:pPr>
            <a:r>
              <a:rPr lang="en-GB" sz="2000" b="0" i="0" dirty="0" smtClean="0">
                <a:latin typeface="+mj-lt"/>
              </a:rPr>
              <a:t>The </a:t>
            </a:r>
            <a:r>
              <a:rPr lang="en-GB" sz="2000" b="0" i="0" dirty="0">
                <a:latin typeface="+mj-lt"/>
              </a:rPr>
              <a:t>purely reactive phase has a similar </a:t>
            </a:r>
            <a:endParaRPr lang="en-GB" sz="2000" b="0" i="0" dirty="0" smtClean="0">
              <a:latin typeface="+mj-lt"/>
            </a:endParaRPr>
          </a:p>
          <a:p>
            <a:pPr marL="344488"/>
            <a:r>
              <a:rPr lang="en-GB" sz="2000" b="0" i="0" dirty="0" smtClean="0">
                <a:latin typeface="+mj-lt"/>
              </a:rPr>
              <a:t>result and raises the instability onset</a:t>
            </a:r>
          </a:p>
          <a:p>
            <a:pPr marL="344488"/>
            <a:r>
              <a:rPr lang="en-GB" sz="2000" b="0" i="0" dirty="0" smtClean="0">
                <a:latin typeface="+mj-lt"/>
              </a:rPr>
              <a:t> to 0.71 mA</a:t>
            </a:r>
            <a:endParaRPr lang="en-US" sz="2000" b="0" i="0" dirty="0" smtClean="0">
              <a:latin typeface="+mj-lt"/>
            </a:endParaRPr>
          </a:p>
          <a:p>
            <a:endParaRPr lang="en-US" sz="2000" dirty="0">
              <a:latin typeface="+mj-lt"/>
            </a:endParaRPr>
          </a:p>
        </p:txBody>
      </p:sp>
      <p:sp>
        <p:nvSpPr>
          <p:cNvPr id="5"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 name="Title 1"/>
          <p:cNvSpPr txBox="1">
            <a:spLocks/>
          </p:cNvSpPr>
          <p:nvPr/>
        </p:nvSpPr>
        <p:spPr bwMode="auto">
          <a:xfrm>
            <a:off x="611188" y="307025"/>
            <a:ext cx="78486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Effect of Feedback Phase</a:t>
            </a:r>
          </a:p>
        </p:txBody>
      </p:sp>
      <p:sp>
        <p:nvSpPr>
          <p:cNvPr id="7"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0" name="Slide Number Placeholder 2"/>
          <p:cNvSpPr>
            <a:spLocks noGrp="1"/>
          </p:cNvSpPr>
          <p:nvPr>
            <p:ph type="sldNum" sz="quarter" idx="12"/>
          </p:nvPr>
        </p:nvSpPr>
        <p:spPr bwMode="auto">
          <a:xfrm>
            <a:off x="6553200" y="64897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12C9650B-F42C-4B1D-B4E3-67B39D3654CD}" type="slidenum">
              <a:rPr lang="en-GB" altLang="en-US" sz="1200" smtClean="0">
                <a:solidFill>
                  <a:srgbClr val="898989"/>
                </a:solidFill>
              </a:rPr>
              <a:pPr>
                <a:spcBef>
                  <a:spcPct val="0"/>
                </a:spcBef>
                <a:buFontTx/>
                <a:buNone/>
              </a:pPr>
              <a:t>12</a:t>
            </a:fld>
            <a:endParaRPr lang="en-GB" altLang="en-US" sz="1200" smtClean="0">
              <a:solidFill>
                <a:srgbClr val="898989"/>
              </a:solidFill>
            </a:endParaRPr>
          </a:p>
        </p:txBody>
      </p:sp>
      <p:sp>
        <p:nvSpPr>
          <p:cNvPr id="2" name="TextBox 1"/>
          <p:cNvSpPr txBox="1"/>
          <p:nvPr/>
        </p:nvSpPr>
        <p:spPr>
          <a:xfrm>
            <a:off x="611190" y="1187534"/>
            <a:ext cx="8270873" cy="1631216"/>
          </a:xfrm>
          <a:prstGeom prst="rect">
            <a:avLst/>
          </a:prstGeom>
          <a:noFill/>
        </p:spPr>
        <p:txBody>
          <a:bodyPr wrap="square" rtlCol="0">
            <a:spAutoFit/>
          </a:bodyPr>
          <a:lstStyle/>
          <a:p>
            <a:pPr marL="342900" indent="-342900">
              <a:buFont typeface="Arial" panose="020B0604020202020204" pitchFamily="34" charset="0"/>
              <a:buChar char="•"/>
            </a:pPr>
            <a:r>
              <a:rPr lang="en-US" sz="2000" b="0" i="0" dirty="0">
                <a:latin typeface="+mj-lt"/>
              </a:rPr>
              <a:t>The feedback phase can </a:t>
            </a:r>
            <a:r>
              <a:rPr lang="en-US" sz="2000" b="0" i="0" dirty="0" smtClean="0">
                <a:latin typeface="+mj-lt"/>
              </a:rPr>
              <a:t>be changed </a:t>
            </a:r>
            <a:r>
              <a:rPr lang="en-US" sz="2000" b="0" i="0" dirty="0">
                <a:latin typeface="+mj-lt"/>
              </a:rPr>
              <a:t>from resistive to reactive as well as </a:t>
            </a:r>
            <a:endParaRPr lang="en-US" sz="2000" b="0" i="0" dirty="0" smtClean="0">
              <a:latin typeface="+mj-lt"/>
            </a:endParaRPr>
          </a:p>
          <a:p>
            <a:r>
              <a:rPr lang="en-US" sz="2000" b="0" i="0" dirty="0">
                <a:latin typeface="+mj-lt"/>
              </a:rPr>
              <a:t> </a:t>
            </a:r>
            <a:r>
              <a:rPr lang="en-US" sz="2000" b="0" i="0" dirty="0" smtClean="0">
                <a:latin typeface="+mj-lt"/>
              </a:rPr>
              <a:t>     any intermediate value </a:t>
            </a:r>
            <a:r>
              <a:rPr lang="en-US" sz="2000" b="0" i="0" dirty="0">
                <a:latin typeface="+mj-lt"/>
              </a:rPr>
              <a:t>by changing the phase of the feedback inside the </a:t>
            </a:r>
            <a:endParaRPr lang="en-US" sz="2000" b="0" i="0" dirty="0" smtClean="0">
              <a:latin typeface="+mj-lt"/>
            </a:endParaRPr>
          </a:p>
          <a:p>
            <a:r>
              <a:rPr lang="en-US" sz="2000" b="0" i="0" dirty="0">
                <a:latin typeface="+mj-lt"/>
              </a:rPr>
              <a:t> </a:t>
            </a:r>
            <a:r>
              <a:rPr lang="en-US" sz="2000" b="0" i="0" dirty="0" smtClean="0">
                <a:latin typeface="+mj-lt"/>
              </a:rPr>
              <a:t>     finite impulse response (FIR) filter [18]</a:t>
            </a:r>
          </a:p>
          <a:p>
            <a:pPr marL="342900" indent="-342900">
              <a:buFont typeface="Arial" panose="020B0604020202020204" pitchFamily="34" charset="0"/>
              <a:buChar char="•"/>
            </a:pPr>
            <a:r>
              <a:rPr lang="en-GB" sz="2000" b="0" i="0" dirty="0" smtClean="0">
                <a:latin typeface="+mj-lt"/>
              </a:rPr>
              <a:t>A </a:t>
            </a:r>
            <a:r>
              <a:rPr lang="en-GB" sz="2000" b="0" i="0" dirty="0">
                <a:latin typeface="+mj-lt"/>
              </a:rPr>
              <a:t>reactive feedback shifts the coherent </a:t>
            </a:r>
            <a:r>
              <a:rPr lang="en-GB" sz="2000" b="0" i="0" dirty="0" err="1">
                <a:latin typeface="+mj-lt"/>
              </a:rPr>
              <a:t>betatron</a:t>
            </a:r>
            <a:r>
              <a:rPr lang="en-GB" sz="2000" b="0" i="0" dirty="0">
                <a:latin typeface="+mj-lt"/>
              </a:rPr>
              <a:t> frequency either up or down. A purely reactive feedback corresponds to a phase of ±</a:t>
            </a:r>
            <a:r>
              <a:rPr lang="en-GB" sz="2000" b="0" i="0" dirty="0" smtClean="0">
                <a:latin typeface="+mj-lt"/>
              </a:rPr>
              <a:t>90°</a:t>
            </a:r>
          </a:p>
        </p:txBody>
      </p:sp>
      <p:pic>
        <p:nvPicPr>
          <p:cNvPr id="12" name="Picture 9" descr="diamond logo approve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cxnSp>
        <p:nvCxnSpPr>
          <p:cNvPr id="9" name="Straight Connector 8"/>
          <p:cNvCxnSpPr/>
          <p:nvPr/>
        </p:nvCxnSpPr>
        <p:spPr>
          <a:xfrm>
            <a:off x="7778338" y="5035138"/>
            <a:ext cx="0" cy="3800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8120738" y="4892634"/>
            <a:ext cx="0" cy="520539"/>
          </a:xfrm>
          <a:prstGeom prst="line">
            <a:avLst/>
          </a:prstGeom>
          <a:ln w="25400">
            <a:solidFill>
              <a:srgbClr val="D60093"/>
            </a:solidFill>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7778338" y="5225143"/>
            <a:ext cx="342400" cy="0"/>
          </a:xfrm>
          <a:prstGeom prst="straightConnector1">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2840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3319" y="2309250"/>
            <a:ext cx="3972480" cy="3581900"/>
          </a:xfrm>
          <a:prstGeom prst="rect">
            <a:avLst/>
          </a:prstGeom>
        </p:spPr>
      </p:pic>
      <p:sp>
        <p:nvSpPr>
          <p:cNvPr id="3" name="Content Placeholder 2"/>
          <p:cNvSpPr>
            <a:spLocks noGrp="1"/>
          </p:cNvSpPr>
          <p:nvPr>
            <p:ph idx="1"/>
          </p:nvPr>
        </p:nvSpPr>
        <p:spPr>
          <a:xfrm>
            <a:off x="457200" y="1054663"/>
            <a:ext cx="8229600" cy="4857750"/>
          </a:xfrm>
        </p:spPr>
        <p:txBody>
          <a:bodyPr/>
          <a:lstStyle/>
          <a:p>
            <a:r>
              <a:rPr lang="en-GB" altLang="en-US" sz="2000" dirty="0" smtClean="0"/>
              <a:t>Additional gain in the feedback was provided by increasing </a:t>
            </a:r>
            <a:r>
              <a:rPr lang="en-US" sz="2000" dirty="0" smtClean="0"/>
              <a:t>the </a:t>
            </a:r>
            <a:r>
              <a:rPr lang="en-US" sz="2000" dirty="0"/>
              <a:t>back-end amplifier gain </a:t>
            </a:r>
            <a:r>
              <a:rPr lang="en-US" sz="2000" dirty="0" smtClean="0"/>
              <a:t>to its maximum value</a:t>
            </a:r>
          </a:p>
          <a:p>
            <a:r>
              <a:rPr lang="en-US" altLang="en-US" sz="2000" dirty="0" smtClean="0"/>
              <a:t>The phase of the TMBF was varied and the highest achieved intensities are recorded below</a:t>
            </a:r>
            <a:endParaRPr lang="en-GB" altLang="en-US" sz="2000" dirty="0" smtClean="0"/>
          </a:p>
        </p:txBody>
      </p:sp>
      <p:sp>
        <p:nvSpPr>
          <p:cNvPr id="54275"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5" name="Title 1"/>
          <p:cNvSpPr txBox="1">
            <a:spLocks/>
          </p:cNvSpPr>
          <p:nvPr/>
        </p:nvSpPr>
        <p:spPr bwMode="auto">
          <a:xfrm>
            <a:off x="684213" y="307850"/>
            <a:ext cx="78486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Additional Gain in the Feedback</a:t>
            </a:r>
          </a:p>
        </p:txBody>
      </p:sp>
      <p:sp>
        <p:nvSpPr>
          <p:cNvPr id="54277"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54280" name="Slide Number Placeholder 2"/>
          <p:cNvSpPr>
            <a:spLocks noGrp="1"/>
          </p:cNvSpPr>
          <p:nvPr>
            <p:ph type="sldNum" sz="quarter" idx="12"/>
          </p:nvPr>
        </p:nvSpPr>
        <p:spPr bwMode="auto">
          <a:xfrm>
            <a:off x="6553200" y="64897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C7A78E4E-493E-4208-9A07-EFFFAFDACA5F}" type="slidenum">
              <a:rPr lang="en-GB" altLang="en-US" sz="1200" smtClean="0">
                <a:solidFill>
                  <a:srgbClr val="898989"/>
                </a:solidFill>
              </a:rPr>
              <a:pPr>
                <a:spcBef>
                  <a:spcPct val="0"/>
                </a:spcBef>
                <a:buFontTx/>
                <a:buNone/>
              </a:pPr>
              <a:t>13</a:t>
            </a:fld>
            <a:endParaRPr lang="en-GB" altLang="en-US" sz="1200" smtClean="0">
              <a:solidFill>
                <a:srgbClr val="898989"/>
              </a:solidFill>
            </a:endParaRPr>
          </a:p>
        </p:txBody>
      </p:sp>
      <p:sp>
        <p:nvSpPr>
          <p:cNvPr id="4" name="TextBox 3"/>
          <p:cNvSpPr txBox="1"/>
          <p:nvPr/>
        </p:nvSpPr>
        <p:spPr>
          <a:xfrm>
            <a:off x="5225144" y="2487093"/>
            <a:ext cx="2505693" cy="1384995"/>
          </a:xfrm>
          <a:prstGeom prst="rect">
            <a:avLst/>
          </a:prstGeom>
          <a:noFill/>
        </p:spPr>
        <p:txBody>
          <a:bodyPr wrap="square" rtlCol="0">
            <a:spAutoFit/>
          </a:bodyPr>
          <a:lstStyle/>
          <a:p>
            <a:r>
              <a:rPr lang="en-US" sz="1400" i="0" dirty="0" smtClean="0">
                <a:solidFill>
                  <a:srgbClr val="0000FF"/>
                </a:solidFill>
                <a:latin typeface="+mj-lt"/>
              </a:rPr>
              <a:t>-   w/o TMBF</a:t>
            </a:r>
          </a:p>
          <a:p>
            <a:r>
              <a:rPr lang="en-US" sz="1400" i="0" dirty="0" smtClean="0">
                <a:solidFill>
                  <a:srgbClr val="0000FF"/>
                </a:solidFill>
                <a:latin typeface="+mj-lt"/>
              </a:rPr>
              <a:t>--  with resistive TMBF</a:t>
            </a:r>
          </a:p>
          <a:p>
            <a:r>
              <a:rPr lang="en-US" sz="1400" i="0" dirty="0" smtClean="0">
                <a:solidFill>
                  <a:srgbClr val="00FF00"/>
                </a:solidFill>
                <a:latin typeface="+mj-lt"/>
              </a:rPr>
              <a:t>-   Resistive with extra gain</a:t>
            </a:r>
          </a:p>
          <a:p>
            <a:r>
              <a:rPr lang="en-US" sz="1400" i="0" dirty="0" smtClean="0">
                <a:solidFill>
                  <a:srgbClr val="D60093"/>
                </a:solidFill>
                <a:latin typeface="+mj-lt"/>
              </a:rPr>
              <a:t>-   Best phases with extra gain</a:t>
            </a:r>
          </a:p>
          <a:p>
            <a:endParaRPr lang="en-US" sz="1400" b="0" i="0" dirty="0" smtClean="0">
              <a:solidFill>
                <a:srgbClr val="003399"/>
              </a:solidFill>
              <a:latin typeface="+mj-lt"/>
            </a:endParaRPr>
          </a:p>
          <a:p>
            <a:endParaRPr lang="en-US" sz="1400" b="0" i="0" dirty="0">
              <a:solidFill>
                <a:srgbClr val="003399"/>
              </a:solidFill>
              <a:latin typeface="+mj-lt"/>
            </a:endParaRPr>
          </a:p>
        </p:txBody>
      </p:sp>
      <p:sp>
        <p:nvSpPr>
          <p:cNvPr id="6" name="TextBox 5"/>
          <p:cNvSpPr txBox="1"/>
          <p:nvPr/>
        </p:nvSpPr>
        <p:spPr>
          <a:xfrm>
            <a:off x="495800" y="2398823"/>
            <a:ext cx="4325582" cy="3170099"/>
          </a:xfrm>
          <a:prstGeom prst="rect">
            <a:avLst/>
          </a:prstGeom>
          <a:noFill/>
        </p:spPr>
        <p:txBody>
          <a:bodyPr wrap="square" rtlCol="0">
            <a:spAutoFit/>
          </a:bodyPr>
          <a:lstStyle/>
          <a:p>
            <a:pPr marL="285750" indent="-285750">
              <a:buFont typeface="Arial" panose="020B0604020202020204" pitchFamily="34" charset="0"/>
              <a:buChar char="•"/>
            </a:pPr>
            <a:r>
              <a:rPr lang="en-US" sz="2000" b="0" i="0" dirty="0">
                <a:latin typeface="+mj-lt"/>
              </a:rPr>
              <a:t>In the TMCI regime </a:t>
            </a:r>
            <a:r>
              <a:rPr lang="en-US" sz="2000" b="0" i="0" dirty="0" smtClean="0">
                <a:latin typeface="+mj-lt"/>
              </a:rPr>
              <a:t>both </a:t>
            </a:r>
            <a:r>
              <a:rPr lang="en-US" sz="2000" b="0" i="0" dirty="0">
                <a:latin typeface="+mj-lt"/>
              </a:rPr>
              <a:t>resistive and </a:t>
            </a:r>
            <a:r>
              <a:rPr lang="en-US" sz="2000" b="0" i="0" dirty="0" smtClean="0">
                <a:latin typeface="+mj-lt"/>
              </a:rPr>
              <a:t>intermediate phase increase </a:t>
            </a:r>
            <a:r>
              <a:rPr lang="en-US" sz="2000" b="0" i="0" dirty="0">
                <a:latin typeface="+mj-lt"/>
              </a:rPr>
              <a:t>the threshold when additional gain is </a:t>
            </a:r>
            <a:r>
              <a:rPr lang="en-US" sz="2000" b="0" i="0" dirty="0" smtClean="0">
                <a:latin typeface="+mj-lt"/>
              </a:rPr>
              <a:t>provided</a:t>
            </a:r>
          </a:p>
          <a:p>
            <a:pPr marL="285750" indent="-285750">
              <a:buFont typeface="Arial" panose="020B0604020202020204" pitchFamily="34" charset="0"/>
              <a:buChar char="•"/>
            </a:pPr>
            <a:r>
              <a:rPr lang="en-US" sz="2000" b="0" i="0" dirty="0" smtClean="0">
                <a:latin typeface="+mj-lt"/>
              </a:rPr>
              <a:t>For</a:t>
            </a:r>
            <a:r>
              <a:rPr lang="en-US" sz="2000" b="0" i="0" dirty="0">
                <a:latin typeface="+mj-lt"/>
              </a:rPr>
              <a:t> </a:t>
            </a:r>
            <a:r>
              <a:rPr lang="en-US" sz="2000" b="0" i="0" dirty="0" smtClean="0">
                <a:latin typeface="+mj-lt"/>
              </a:rPr>
              <a:t>other </a:t>
            </a:r>
            <a:r>
              <a:rPr lang="en-US" sz="2000" b="0" i="0" dirty="0">
                <a:latin typeface="+mj-lt"/>
              </a:rPr>
              <a:t>chromaticity values, </a:t>
            </a:r>
            <a:r>
              <a:rPr lang="en-US" sz="2000" b="0" i="0" dirty="0" smtClean="0">
                <a:latin typeface="+mj-lt"/>
              </a:rPr>
              <a:t>the phase</a:t>
            </a:r>
            <a:r>
              <a:rPr lang="en-US" sz="2000" b="0" i="0" dirty="0">
                <a:latin typeface="+mj-lt"/>
              </a:rPr>
              <a:t> </a:t>
            </a:r>
            <a:r>
              <a:rPr lang="en-US" sz="2000" b="0" i="0" dirty="0" smtClean="0">
                <a:latin typeface="+mj-lt"/>
              </a:rPr>
              <a:t>that </a:t>
            </a:r>
            <a:r>
              <a:rPr lang="en-US" sz="2000" b="0" i="0" dirty="0">
                <a:latin typeface="+mj-lt"/>
              </a:rPr>
              <a:t>allows the maximum </a:t>
            </a:r>
            <a:r>
              <a:rPr lang="en-US" sz="2000" b="0" i="0" dirty="0" smtClean="0">
                <a:latin typeface="+mj-lt"/>
              </a:rPr>
              <a:t>intensity varies </a:t>
            </a:r>
          </a:p>
          <a:p>
            <a:pPr marL="285750" indent="-285750">
              <a:buFont typeface="Arial" panose="020B0604020202020204" pitchFamily="34" charset="0"/>
              <a:buChar char="•"/>
            </a:pPr>
            <a:r>
              <a:rPr lang="en-US" sz="2000" b="0" i="0" dirty="0" smtClean="0">
                <a:latin typeface="+mj-lt"/>
              </a:rPr>
              <a:t>In most cases</a:t>
            </a:r>
            <a:r>
              <a:rPr lang="en-US" sz="2000" b="0" i="0" dirty="0">
                <a:latin typeface="+mj-lt"/>
              </a:rPr>
              <a:t>, an intermediate phase was found to be best without </a:t>
            </a:r>
            <a:r>
              <a:rPr lang="en-US" sz="2000" b="0" i="0" dirty="0" smtClean="0">
                <a:latin typeface="+mj-lt"/>
              </a:rPr>
              <a:t>a unique </a:t>
            </a:r>
            <a:r>
              <a:rPr lang="en-US" sz="2000" b="0" i="0" dirty="0">
                <a:latin typeface="+mj-lt"/>
              </a:rPr>
              <a:t>answer </a:t>
            </a:r>
            <a:r>
              <a:rPr lang="en-US" sz="2000" b="0" i="0" dirty="0" smtClean="0">
                <a:latin typeface="+mj-lt"/>
              </a:rPr>
              <a:t>for all </a:t>
            </a:r>
            <a:r>
              <a:rPr lang="en-US" sz="2000" b="0" i="0" dirty="0" err="1" smtClean="0">
                <a:latin typeface="+mj-lt"/>
              </a:rPr>
              <a:t>chromaticities</a:t>
            </a:r>
            <a:endParaRPr lang="en-US" sz="2000" dirty="0">
              <a:latin typeface="+mj-lt"/>
            </a:endParaRPr>
          </a:p>
        </p:txBody>
      </p:sp>
      <p:pic>
        <p:nvPicPr>
          <p:cNvPr id="12" name="Picture 9" descr="diamond logo approve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3319" y="2309250"/>
            <a:ext cx="3972480" cy="3581900"/>
          </a:xfrm>
          <a:prstGeom prst="rect">
            <a:avLst/>
          </a:prstGeom>
        </p:spPr>
      </p:pic>
      <p:sp>
        <p:nvSpPr>
          <p:cNvPr id="3" name="Content Placeholder 2"/>
          <p:cNvSpPr>
            <a:spLocks noGrp="1"/>
          </p:cNvSpPr>
          <p:nvPr>
            <p:ph idx="1"/>
          </p:nvPr>
        </p:nvSpPr>
        <p:spPr>
          <a:xfrm>
            <a:off x="457200" y="1054663"/>
            <a:ext cx="8229600" cy="4857750"/>
          </a:xfrm>
        </p:spPr>
        <p:txBody>
          <a:bodyPr/>
          <a:lstStyle/>
          <a:p>
            <a:r>
              <a:rPr lang="en-GB" altLang="en-US" sz="2000" dirty="0" smtClean="0"/>
              <a:t>With single-bunch selected feedback settings, one can raise the intensity of a single bunch from 1.8 mA to 3.6 mA</a:t>
            </a:r>
            <a:endParaRPr lang="en-US" sz="2000" dirty="0" smtClean="0"/>
          </a:p>
          <a:p>
            <a:r>
              <a:rPr lang="en-US" altLang="en-US" sz="2000" b="1" dirty="0" smtClean="0"/>
              <a:t>After years of operation limited to 1.8 mA in the single bunch of the hybrid mode, it is now possible to double the intensity if desired by the users thanks to this study</a:t>
            </a:r>
            <a:endParaRPr lang="en-GB" altLang="en-US" sz="2000" b="1" dirty="0" smtClean="0"/>
          </a:p>
        </p:txBody>
      </p:sp>
      <p:sp>
        <p:nvSpPr>
          <p:cNvPr id="54275"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5" name="Title 1"/>
          <p:cNvSpPr txBox="1">
            <a:spLocks/>
          </p:cNvSpPr>
          <p:nvPr/>
        </p:nvSpPr>
        <p:spPr bwMode="auto">
          <a:xfrm>
            <a:off x="684213" y="295975"/>
            <a:ext cx="78486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Possible Operational </a:t>
            </a:r>
            <a:r>
              <a:rPr lang="en-GB" sz="2800" i="0" dirty="0">
                <a:solidFill>
                  <a:srgbClr val="003399"/>
                </a:solidFill>
                <a:effectLst>
                  <a:outerShdw blurRad="38100" dist="38100" dir="2700000" algn="tl">
                    <a:srgbClr val="C0C0C0"/>
                  </a:outerShdw>
                </a:effectLst>
                <a:cs typeface="Arial" pitchFamily="34" charset="0"/>
              </a:rPr>
              <a:t>U</a:t>
            </a:r>
            <a:r>
              <a:rPr lang="en-GB" sz="2800" i="0" dirty="0" smtClean="0">
                <a:solidFill>
                  <a:srgbClr val="003399"/>
                </a:solidFill>
                <a:effectLst>
                  <a:outerShdw blurRad="38100" dist="38100" dir="2700000" algn="tl">
                    <a:srgbClr val="C0C0C0"/>
                  </a:outerShdw>
                </a:effectLst>
                <a:cs typeface="Arial" pitchFamily="34" charset="0"/>
              </a:rPr>
              <a:t>se for Diamond</a:t>
            </a:r>
          </a:p>
        </p:txBody>
      </p:sp>
      <p:sp>
        <p:nvSpPr>
          <p:cNvPr id="54277"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54280" name="Slide Number Placeholder 2"/>
          <p:cNvSpPr>
            <a:spLocks noGrp="1"/>
          </p:cNvSpPr>
          <p:nvPr>
            <p:ph type="sldNum" sz="quarter" idx="12"/>
          </p:nvPr>
        </p:nvSpPr>
        <p:spPr bwMode="auto">
          <a:xfrm>
            <a:off x="6553200" y="64897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C7A78E4E-493E-4208-9A07-EFFFAFDACA5F}" type="slidenum">
              <a:rPr lang="en-GB" altLang="en-US" sz="1200" smtClean="0">
                <a:solidFill>
                  <a:srgbClr val="898989"/>
                </a:solidFill>
              </a:rPr>
              <a:pPr>
                <a:spcBef>
                  <a:spcPct val="0"/>
                </a:spcBef>
                <a:buFontTx/>
                <a:buNone/>
              </a:pPr>
              <a:t>14</a:t>
            </a:fld>
            <a:endParaRPr lang="en-GB" altLang="en-US" sz="1200" smtClean="0">
              <a:solidFill>
                <a:srgbClr val="898989"/>
              </a:solidFill>
            </a:endParaRPr>
          </a:p>
        </p:txBody>
      </p:sp>
      <p:sp>
        <p:nvSpPr>
          <p:cNvPr id="6" name="TextBox 5"/>
          <p:cNvSpPr txBox="1"/>
          <p:nvPr/>
        </p:nvSpPr>
        <p:spPr>
          <a:xfrm>
            <a:off x="495800" y="2683823"/>
            <a:ext cx="4227519" cy="3170099"/>
          </a:xfrm>
          <a:prstGeom prst="rect">
            <a:avLst/>
          </a:prstGeom>
          <a:noFill/>
        </p:spPr>
        <p:txBody>
          <a:bodyPr wrap="square" rtlCol="0">
            <a:spAutoFit/>
          </a:bodyPr>
          <a:lstStyle/>
          <a:p>
            <a:pPr marL="285750" indent="-285750">
              <a:buFont typeface="Arial" panose="020B0604020202020204" pitchFamily="34" charset="0"/>
              <a:buChar char="•"/>
            </a:pPr>
            <a:r>
              <a:rPr lang="en-US" sz="2000" b="0" i="0" dirty="0" smtClean="0">
                <a:latin typeface="+mj-lt"/>
              </a:rPr>
              <a:t>Other machines report bigger effect of the TMBF on the TMCI threshold</a:t>
            </a:r>
          </a:p>
          <a:p>
            <a:pPr marL="285750" indent="-285750">
              <a:buFont typeface="Arial" panose="020B0604020202020204" pitchFamily="34" charset="0"/>
              <a:buChar char="•"/>
            </a:pPr>
            <a:r>
              <a:rPr lang="en-US" sz="2000" b="0" i="0" dirty="0" smtClean="0">
                <a:latin typeface="+mj-lt"/>
              </a:rPr>
              <a:t>The maximum increase found in these measurements was a factor of two, likely related to the specific feedback system</a:t>
            </a:r>
          </a:p>
          <a:p>
            <a:pPr marL="285750" indent="-285750">
              <a:buFont typeface="Arial" panose="020B0604020202020204" pitchFamily="34" charset="0"/>
              <a:buChar char="•"/>
            </a:pPr>
            <a:r>
              <a:rPr lang="en-US" sz="2000" b="0" i="0" dirty="0" smtClean="0">
                <a:latin typeface="+mj-lt"/>
              </a:rPr>
              <a:t>A factor of 3.4 increase in the TMCI was only possible by changing an attenuator to a smaller value (-12 dB), allowing more gain</a:t>
            </a:r>
          </a:p>
        </p:txBody>
      </p:sp>
      <p:sp>
        <p:nvSpPr>
          <p:cNvPr id="13" name="Oval 12"/>
          <p:cNvSpPr/>
          <p:nvPr/>
        </p:nvSpPr>
        <p:spPr>
          <a:xfrm>
            <a:off x="7944592" y="2547262"/>
            <a:ext cx="363567" cy="34438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7970567" y="3928009"/>
            <a:ext cx="363567" cy="34438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p:nvPr/>
        </p:nvCxnSpPr>
        <p:spPr>
          <a:xfrm flipV="1">
            <a:off x="8152350" y="2891646"/>
            <a:ext cx="0" cy="101092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5" name="Picture 9" descr="diamond logo approve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
        <p:nvSpPr>
          <p:cNvPr id="19" name="TextBox 18"/>
          <p:cNvSpPr txBox="1"/>
          <p:nvPr/>
        </p:nvSpPr>
        <p:spPr>
          <a:xfrm>
            <a:off x="5225144" y="2487093"/>
            <a:ext cx="2505693" cy="1384995"/>
          </a:xfrm>
          <a:prstGeom prst="rect">
            <a:avLst/>
          </a:prstGeom>
          <a:noFill/>
        </p:spPr>
        <p:txBody>
          <a:bodyPr wrap="square" rtlCol="0">
            <a:spAutoFit/>
          </a:bodyPr>
          <a:lstStyle/>
          <a:p>
            <a:r>
              <a:rPr lang="en-US" sz="1400" i="0" dirty="0" smtClean="0">
                <a:solidFill>
                  <a:srgbClr val="0000FF"/>
                </a:solidFill>
                <a:latin typeface="+mj-lt"/>
              </a:rPr>
              <a:t>-   w/o TMBF</a:t>
            </a:r>
          </a:p>
          <a:p>
            <a:r>
              <a:rPr lang="en-US" sz="1400" i="0" dirty="0" smtClean="0">
                <a:solidFill>
                  <a:srgbClr val="0000FF"/>
                </a:solidFill>
                <a:latin typeface="+mj-lt"/>
              </a:rPr>
              <a:t>--  with resistive TMBF</a:t>
            </a:r>
          </a:p>
          <a:p>
            <a:r>
              <a:rPr lang="en-US" sz="1400" i="0" dirty="0" smtClean="0">
                <a:solidFill>
                  <a:srgbClr val="00FF00"/>
                </a:solidFill>
                <a:latin typeface="+mj-lt"/>
              </a:rPr>
              <a:t>-   Resistive with extra gain</a:t>
            </a:r>
          </a:p>
          <a:p>
            <a:r>
              <a:rPr lang="en-US" sz="1400" i="0" dirty="0" smtClean="0">
                <a:solidFill>
                  <a:srgbClr val="D60093"/>
                </a:solidFill>
                <a:latin typeface="+mj-lt"/>
              </a:rPr>
              <a:t>-   Best phases with extra gain</a:t>
            </a:r>
          </a:p>
          <a:p>
            <a:endParaRPr lang="en-US" sz="1400" b="0" i="0" dirty="0" smtClean="0">
              <a:solidFill>
                <a:srgbClr val="003399"/>
              </a:solidFill>
              <a:latin typeface="+mj-lt"/>
            </a:endParaRPr>
          </a:p>
          <a:p>
            <a:endParaRPr lang="en-US" sz="1400" b="0" i="0" dirty="0">
              <a:solidFill>
                <a:srgbClr val="003399"/>
              </a:solidFill>
              <a:latin typeface="+mj-lt"/>
            </a:endParaRPr>
          </a:p>
        </p:txBody>
      </p:sp>
    </p:spTree>
    <p:extLst>
      <p:ext uri="{BB962C8B-B14F-4D97-AF65-F5344CB8AC3E}">
        <p14:creationId xmlns:p14="http://schemas.microsoft.com/office/powerpoint/2010/main" val="953996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Content Placeholder 2"/>
          <p:cNvSpPr>
            <a:spLocks noGrp="1"/>
          </p:cNvSpPr>
          <p:nvPr>
            <p:ph idx="1"/>
          </p:nvPr>
        </p:nvSpPr>
        <p:spPr>
          <a:xfrm>
            <a:off x="493712" y="1137036"/>
            <a:ext cx="8467407" cy="4659465"/>
          </a:xfrm>
        </p:spPr>
        <p:txBody>
          <a:bodyPr/>
          <a:lstStyle/>
          <a:p>
            <a:r>
              <a:rPr lang="en-GB" altLang="en-US" sz="2200" dirty="0" smtClean="0"/>
              <a:t>Effort to model the feedback system in the macro-particle code </a:t>
            </a:r>
            <a:r>
              <a:rPr lang="en-GB" altLang="en-US" sz="2200" i="1" dirty="0" err="1" smtClean="0"/>
              <a:t>sbtrack</a:t>
            </a:r>
            <a:r>
              <a:rPr lang="en-GB" altLang="en-US" sz="2200" dirty="0"/>
              <a:t> </a:t>
            </a:r>
            <a:r>
              <a:rPr lang="en-GB" altLang="en-US" sz="2200" dirty="0" smtClean="0"/>
              <a:t>used at Diamond</a:t>
            </a:r>
          </a:p>
          <a:p>
            <a:r>
              <a:rPr lang="en-GB" altLang="en-US" sz="2200" b="1" dirty="0" smtClean="0">
                <a:solidFill>
                  <a:srgbClr val="0000FF"/>
                </a:solidFill>
              </a:rPr>
              <a:t>Ideal feedback</a:t>
            </a:r>
          </a:p>
          <a:p>
            <a:pPr lvl="1"/>
            <a:r>
              <a:rPr lang="en-GB" altLang="en-US" sz="2100" dirty="0" smtClean="0"/>
              <a:t>It assumes a perfect signal from pick-up (bunch centroid position) and applies a perfect kick on all particles, i.e. without any noise contributions nor signal processing</a:t>
            </a:r>
          </a:p>
          <a:p>
            <a:pPr lvl="1"/>
            <a:r>
              <a:rPr lang="en-GB" altLang="en-US" sz="2100" dirty="0" smtClean="0"/>
              <a:t>It is purely resistive (no possibility to vary the phase), giving an angular kick x’ and/or y’</a:t>
            </a:r>
            <a:endParaRPr lang="en-GB" altLang="en-US" sz="1700" dirty="0"/>
          </a:p>
          <a:p>
            <a:r>
              <a:rPr lang="en-GB" altLang="en-US" sz="2200" b="1" dirty="0" smtClean="0">
                <a:solidFill>
                  <a:srgbClr val="0000FF"/>
                </a:solidFill>
              </a:rPr>
              <a:t>More realistic feedback</a:t>
            </a:r>
          </a:p>
          <a:p>
            <a:pPr lvl="1"/>
            <a:r>
              <a:rPr lang="en-GB" altLang="en-US" sz="2100" dirty="0" smtClean="0"/>
              <a:t>User can define the closed-loop feedback </a:t>
            </a:r>
            <a:r>
              <a:rPr lang="en-GB" altLang="en-US" sz="2100" dirty="0" smtClean="0"/>
              <a:t>gain and </a:t>
            </a:r>
            <a:r>
              <a:rPr lang="en-GB" altLang="en-US" sz="2100" dirty="0" smtClean="0"/>
              <a:t>phase, </a:t>
            </a:r>
            <a:r>
              <a:rPr lang="en-GB" altLang="en-US" sz="2100" dirty="0" smtClean="0"/>
              <a:t>and the</a:t>
            </a:r>
            <a:r>
              <a:rPr lang="en-GB" altLang="en-US" sz="2100" dirty="0" smtClean="0"/>
              <a:t> phase </a:t>
            </a:r>
            <a:r>
              <a:rPr lang="en-GB" altLang="en-US" sz="2100" dirty="0" smtClean="0"/>
              <a:t>can vary from resistive to reactive and any intermediate value</a:t>
            </a:r>
          </a:p>
          <a:p>
            <a:pPr lvl="1"/>
            <a:r>
              <a:rPr lang="en-GB" altLang="en-US" sz="2100" dirty="0" smtClean="0"/>
              <a:t>Centroid position from previous turns is stored and used for the correction signal (as in the machine)</a:t>
            </a:r>
          </a:p>
          <a:p>
            <a:pPr lvl="1"/>
            <a:endParaRPr lang="en-GB" altLang="en-US" sz="1800" b="1" dirty="0" smtClean="0">
              <a:solidFill>
                <a:srgbClr val="0000FF"/>
              </a:solidFill>
            </a:endParaRPr>
          </a:p>
        </p:txBody>
      </p:sp>
      <p:sp>
        <p:nvSpPr>
          <p:cNvPr id="6"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7" name="Title 1"/>
          <p:cNvSpPr txBox="1">
            <a:spLocks/>
          </p:cNvSpPr>
          <p:nvPr/>
        </p:nvSpPr>
        <p:spPr bwMode="auto">
          <a:xfrm>
            <a:off x="684213" y="311725"/>
            <a:ext cx="77724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err="1" smtClean="0">
                <a:solidFill>
                  <a:srgbClr val="003399"/>
                </a:solidFill>
                <a:effectLst>
                  <a:outerShdw blurRad="38100" dist="38100" dir="2700000" algn="tl">
                    <a:srgbClr val="C0C0C0"/>
                  </a:outerShdw>
                </a:effectLst>
                <a:cs typeface="Arial" pitchFamily="34" charset="0"/>
              </a:rPr>
              <a:t>Modeling</a:t>
            </a:r>
            <a:r>
              <a:rPr lang="en-GB" sz="2800" i="0" dirty="0" smtClean="0">
                <a:solidFill>
                  <a:srgbClr val="003399"/>
                </a:solidFill>
                <a:effectLst>
                  <a:outerShdw blurRad="38100" dist="38100" dir="2700000" algn="tl">
                    <a:srgbClr val="C0C0C0"/>
                  </a:outerShdw>
                </a:effectLst>
                <a:cs typeface="Arial" pitchFamily="34" charset="0"/>
              </a:rPr>
              <a:t> the TMBF in </a:t>
            </a:r>
            <a:r>
              <a:rPr lang="en-GB" sz="2800" i="0" dirty="0" err="1" smtClean="0">
                <a:solidFill>
                  <a:srgbClr val="003399"/>
                </a:solidFill>
                <a:effectLst>
                  <a:outerShdw blurRad="38100" dist="38100" dir="2700000" algn="tl">
                    <a:srgbClr val="C0C0C0"/>
                  </a:outerShdw>
                </a:effectLst>
                <a:cs typeface="Arial" pitchFamily="34" charset="0"/>
              </a:rPr>
              <a:t>sbtrack</a:t>
            </a:r>
            <a:endParaRPr lang="en-GB" sz="2800" i="0" dirty="0" smtClean="0">
              <a:solidFill>
                <a:srgbClr val="003399"/>
              </a:solidFill>
              <a:effectLst>
                <a:outerShdw blurRad="38100" dist="38100" dir="2700000" algn="tl">
                  <a:srgbClr val="C0C0C0"/>
                </a:outerShdw>
              </a:effectLst>
              <a:cs typeface="Arial" pitchFamily="34" charset="0"/>
            </a:endParaRPr>
          </a:p>
        </p:txBody>
      </p:sp>
      <p:sp>
        <p:nvSpPr>
          <p:cNvPr id="8"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0" name="Slide Number Placeholder 2"/>
          <p:cNvSpPr txBox="1">
            <a:spLocks/>
          </p:cNvSpPr>
          <p:nvPr/>
        </p:nvSpPr>
        <p:spPr bwMode="auto">
          <a:xfrm>
            <a:off x="6553200" y="648970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US"/>
            </a:defPPr>
            <a:lvl1pPr algn="r" rtl="0" eaLnBrk="1" fontAlgn="base" hangingPunct="1">
              <a:spcBef>
                <a:spcPct val="20000"/>
              </a:spcBef>
              <a:spcAft>
                <a:spcPct val="0"/>
              </a:spcAft>
              <a:buFont typeface="Arial" charset="0"/>
              <a:buChar char="•"/>
              <a:defRPr sz="3200" b="0" i="0" kern="1200">
                <a:solidFill>
                  <a:schemeClr val="tx1"/>
                </a:solidFill>
                <a:latin typeface="Calibri" pitchFamily="34" charset="0"/>
                <a:ea typeface="+mn-ea"/>
                <a:cs typeface="Arial" charset="0"/>
              </a:defRPr>
            </a:lvl1pPr>
            <a:lvl2pPr marL="742950" indent="-285750" algn="l" rtl="0" eaLnBrk="0" fontAlgn="base" hangingPunct="0">
              <a:spcBef>
                <a:spcPct val="20000"/>
              </a:spcBef>
              <a:spcAft>
                <a:spcPct val="0"/>
              </a:spcAft>
              <a:buFont typeface="Arial" charset="0"/>
              <a:buChar char="–"/>
              <a:defRPr sz="2800" b="1" i="1" kern="1200">
                <a:solidFill>
                  <a:schemeClr val="tx1"/>
                </a:solidFill>
                <a:latin typeface="Calibri" pitchFamily="34" charset="0"/>
                <a:ea typeface="+mn-ea"/>
                <a:cs typeface="Arial" charset="0"/>
              </a:defRPr>
            </a:lvl2pPr>
            <a:lvl3pPr marL="1143000" indent="-228600" algn="l" rtl="0" eaLnBrk="0" fontAlgn="base" hangingPunct="0">
              <a:spcBef>
                <a:spcPct val="20000"/>
              </a:spcBef>
              <a:spcAft>
                <a:spcPct val="0"/>
              </a:spcAft>
              <a:buFont typeface="Arial" charset="0"/>
              <a:buChar char="•"/>
              <a:defRPr sz="2400" b="1" i="1" kern="1200">
                <a:solidFill>
                  <a:schemeClr val="tx1"/>
                </a:solidFill>
                <a:latin typeface="Calibri" pitchFamily="34" charset="0"/>
                <a:ea typeface="+mn-ea"/>
                <a:cs typeface="Arial" charset="0"/>
              </a:defRPr>
            </a:lvl3pPr>
            <a:lvl4pPr marL="1600200" indent="-228600" algn="l" rtl="0" eaLnBrk="0" fontAlgn="base"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4pPr>
            <a:lvl5pPr marL="2057400" indent="-228600" algn="l" rtl="0" eaLnBrk="0" fontAlgn="base"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5pPr>
            <a:lvl6pPr marL="25146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6pPr>
            <a:lvl7pPr marL="29718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7pPr>
            <a:lvl8pPr marL="34290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8pPr>
            <a:lvl9pPr marL="38862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9pPr>
          </a:lstStyle>
          <a:p>
            <a:pPr>
              <a:spcBef>
                <a:spcPct val="0"/>
              </a:spcBef>
              <a:buFontTx/>
              <a:buNone/>
            </a:pPr>
            <a:fld id="{BC09EFC3-04B6-426F-958F-47EF6B5C3660}" type="slidenum">
              <a:rPr lang="en-GB" altLang="en-US" sz="1200" smtClean="0">
                <a:solidFill>
                  <a:srgbClr val="898989"/>
                </a:solidFill>
              </a:rPr>
              <a:pPr>
                <a:spcBef>
                  <a:spcPct val="0"/>
                </a:spcBef>
                <a:buFontTx/>
                <a:buNone/>
              </a:pPr>
              <a:t>15</a:t>
            </a:fld>
            <a:endParaRPr lang="en-GB" altLang="en-US" sz="1200" dirty="0" smtClean="0">
              <a:solidFill>
                <a:srgbClr val="898989"/>
              </a:solidFill>
            </a:endParaRPr>
          </a:p>
        </p:txBody>
      </p:sp>
      <p:pic>
        <p:nvPicPr>
          <p:cNvPr id="11" name="Picture 9" descr="diamond logo approv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49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3491">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3491">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3491">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3491">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349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7129" y="1068779"/>
            <a:ext cx="5583598" cy="4654487"/>
          </a:xfrm>
          <a:prstGeom prst="rect">
            <a:avLst/>
          </a:prstGeom>
        </p:spPr>
      </p:pic>
      <p:sp>
        <p:nvSpPr>
          <p:cNvPr id="14" name="TextBox 13"/>
          <p:cNvSpPr txBox="1"/>
          <p:nvPr/>
        </p:nvSpPr>
        <p:spPr>
          <a:xfrm>
            <a:off x="5626147" y="2309750"/>
            <a:ext cx="3327166" cy="2123658"/>
          </a:xfrm>
          <a:prstGeom prst="rect">
            <a:avLst/>
          </a:prstGeom>
          <a:noFill/>
        </p:spPr>
        <p:txBody>
          <a:bodyPr wrap="square" rtlCol="0">
            <a:spAutoFit/>
          </a:bodyPr>
          <a:lstStyle/>
          <a:p>
            <a:pPr marL="285750" indent="-285750">
              <a:buFont typeface="Arial" panose="020B0604020202020204" pitchFamily="34" charset="0"/>
              <a:buChar char="•"/>
            </a:pPr>
            <a:r>
              <a:rPr lang="en-GB" sz="2200" b="0" i="0" dirty="0" smtClean="0">
                <a:latin typeface="+mn-lt"/>
              </a:rPr>
              <a:t>Impedance model in </a:t>
            </a:r>
            <a:r>
              <a:rPr lang="en-GB" sz="2200" b="0" dirty="0" err="1" smtClean="0">
                <a:latin typeface="+mn-lt"/>
              </a:rPr>
              <a:t>sbtrack</a:t>
            </a:r>
            <a:r>
              <a:rPr lang="en-GB" sz="2200" b="0" i="0" dirty="0" smtClean="0">
                <a:latin typeface="+mn-lt"/>
              </a:rPr>
              <a:t> used [19]</a:t>
            </a:r>
          </a:p>
          <a:p>
            <a:pPr marL="285750" indent="-285750">
              <a:buFont typeface="Arial" panose="020B0604020202020204" pitchFamily="34" charset="0"/>
              <a:buChar char="•"/>
            </a:pPr>
            <a:r>
              <a:rPr lang="en-GB" sz="2200" b="0" i="0" dirty="0" smtClean="0">
                <a:latin typeface="+mn-lt"/>
              </a:rPr>
              <a:t>Very good agreement between </a:t>
            </a:r>
            <a:r>
              <a:rPr lang="en-GB" sz="2200" i="0" dirty="0" smtClean="0">
                <a:solidFill>
                  <a:srgbClr val="0000FF"/>
                </a:solidFill>
                <a:latin typeface="+mn-lt"/>
              </a:rPr>
              <a:t>measurements</a:t>
            </a:r>
            <a:r>
              <a:rPr lang="en-GB" sz="2200" i="0" dirty="0" smtClean="0">
                <a:solidFill>
                  <a:srgbClr val="003399"/>
                </a:solidFill>
                <a:latin typeface="+mn-lt"/>
              </a:rPr>
              <a:t> </a:t>
            </a:r>
            <a:r>
              <a:rPr lang="en-GB" sz="2200" b="0" i="0" dirty="0" smtClean="0">
                <a:latin typeface="+mn-lt"/>
              </a:rPr>
              <a:t>and</a:t>
            </a:r>
            <a:r>
              <a:rPr lang="en-GB" sz="2200" i="0" dirty="0" smtClean="0">
                <a:solidFill>
                  <a:srgbClr val="003399"/>
                </a:solidFill>
                <a:latin typeface="+mn-lt"/>
              </a:rPr>
              <a:t> </a:t>
            </a:r>
            <a:r>
              <a:rPr lang="en-GB" sz="2200" i="0" dirty="0" smtClean="0">
                <a:solidFill>
                  <a:srgbClr val="FF0000"/>
                </a:solidFill>
                <a:latin typeface="+mn-lt"/>
              </a:rPr>
              <a:t>simulations </a:t>
            </a:r>
            <a:r>
              <a:rPr lang="en-GB" sz="2200" b="0" i="0" dirty="0" smtClean="0">
                <a:latin typeface="+mn-lt"/>
              </a:rPr>
              <a:t>for various </a:t>
            </a:r>
            <a:r>
              <a:rPr lang="en-GB" sz="2200" b="0" i="0" dirty="0" err="1" smtClean="0">
                <a:latin typeface="+mn-lt"/>
              </a:rPr>
              <a:t>chromaticities</a:t>
            </a:r>
            <a:endParaRPr lang="en-GB" sz="2200" b="0" i="0" dirty="0" smtClean="0">
              <a:latin typeface="+mn-lt"/>
            </a:endParaRPr>
          </a:p>
        </p:txBody>
      </p:sp>
      <p:sp>
        <p:nvSpPr>
          <p:cNvPr id="8"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9" name="Title 1"/>
          <p:cNvSpPr txBox="1">
            <a:spLocks/>
          </p:cNvSpPr>
          <p:nvPr/>
        </p:nvSpPr>
        <p:spPr bwMode="auto">
          <a:xfrm>
            <a:off x="684213" y="276100"/>
            <a:ext cx="7773987"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Reproducing Measured </a:t>
            </a:r>
            <a:r>
              <a:rPr lang="en-GB" sz="2800" i="0" dirty="0">
                <a:solidFill>
                  <a:srgbClr val="003399"/>
                </a:solidFill>
                <a:effectLst>
                  <a:outerShdw blurRad="38100" dist="38100" dir="2700000" algn="tl">
                    <a:srgbClr val="C0C0C0"/>
                  </a:outerShdw>
                </a:effectLst>
                <a:cs typeface="Arial" pitchFamily="34" charset="0"/>
              </a:rPr>
              <a:t>T</a:t>
            </a:r>
            <a:r>
              <a:rPr lang="en-GB" sz="2800" i="0" dirty="0" smtClean="0">
                <a:solidFill>
                  <a:srgbClr val="003399"/>
                </a:solidFill>
                <a:effectLst>
                  <a:outerShdw blurRad="38100" dist="38100" dir="2700000" algn="tl">
                    <a:srgbClr val="C0C0C0"/>
                  </a:outerShdw>
                </a:effectLst>
                <a:cs typeface="Arial" pitchFamily="34" charset="0"/>
              </a:rPr>
              <a:t>hresholds with </a:t>
            </a:r>
            <a:r>
              <a:rPr lang="en-GB" sz="2800" i="0" dirty="0">
                <a:solidFill>
                  <a:srgbClr val="003399"/>
                </a:solidFill>
                <a:effectLst>
                  <a:outerShdw blurRad="38100" dist="38100" dir="2700000" algn="tl">
                    <a:srgbClr val="C0C0C0"/>
                  </a:outerShdw>
                </a:effectLst>
                <a:cs typeface="Arial" pitchFamily="34" charset="0"/>
              </a:rPr>
              <a:t>S</a:t>
            </a:r>
            <a:r>
              <a:rPr lang="en-GB" sz="2800" i="0" dirty="0" smtClean="0">
                <a:solidFill>
                  <a:srgbClr val="003399"/>
                </a:solidFill>
                <a:effectLst>
                  <a:outerShdw blurRad="38100" dist="38100" dir="2700000" algn="tl">
                    <a:srgbClr val="C0C0C0"/>
                  </a:outerShdw>
                </a:effectLst>
                <a:cs typeface="Arial" pitchFamily="34" charset="0"/>
              </a:rPr>
              <a:t>imulations without Feedback</a:t>
            </a:r>
          </a:p>
        </p:txBody>
      </p:sp>
      <p:sp>
        <p:nvSpPr>
          <p:cNvPr id="12"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7" name="Slide Number Placeholder 2"/>
          <p:cNvSpPr txBox="1">
            <a:spLocks/>
          </p:cNvSpPr>
          <p:nvPr/>
        </p:nvSpPr>
        <p:spPr bwMode="auto">
          <a:xfrm>
            <a:off x="6553200" y="648970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US"/>
            </a:defPPr>
            <a:lvl1pPr algn="r" rtl="0" eaLnBrk="1" fontAlgn="base" hangingPunct="1">
              <a:spcBef>
                <a:spcPct val="20000"/>
              </a:spcBef>
              <a:spcAft>
                <a:spcPct val="0"/>
              </a:spcAft>
              <a:buFont typeface="Arial" charset="0"/>
              <a:buChar char="•"/>
              <a:defRPr sz="3200" b="0" i="0" kern="1200">
                <a:solidFill>
                  <a:schemeClr val="tx1"/>
                </a:solidFill>
                <a:latin typeface="Calibri" pitchFamily="34" charset="0"/>
                <a:ea typeface="+mn-ea"/>
                <a:cs typeface="Arial" charset="0"/>
              </a:defRPr>
            </a:lvl1pPr>
            <a:lvl2pPr marL="742950" indent="-285750" algn="l" rtl="0" eaLnBrk="0" fontAlgn="base" hangingPunct="0">
              <a:spcBef>
                <a:spcPct val="20000"/>
              </a:spcBef>
              <a:spcAft>
                <a:spcPct val="0"/>
              </a:spcAft>
              <a:buFont typeface="Arial" charset="0"/>
              <a:buChar char="–"/>
              <a:defRPr sz="2800" b="1" i="1" kern="1200">
                <a:solidFill>
                  <a:schemeClr val="tx1"/>
                </a:solidFill>
                <a:latin typeface="Calibri" pitchFamily="34" charset="0"/>
                <a:ea typeface="+mn-ea"/>
                <a:cs typeface="Arial" charset="0"/>
              </a:defRPr>
            </a:lvl2pPr>
            <a:lvl3pPr marL="1143000" indent="-228600" algn="l" rtl="0" eaLnBrk="0" fontAlgn="base" hangingPunct="0">
              <a:spcBef>
                <a:spcPct val="20000"/>
              </a:spcBef>
              <a:spcAft>
                <a:spcPct val="0"/>
              </a:spcAft>
              <a:buFont typeface="Arial" charset="0"/>
              <a:buChar char="•"/>
              <a:defRPr sz="2400" b="1" i="1" kern="1200">
                <a:solidFill>
                  <a:schemeClr val="tx1"/>
                </a:solidFill>
                <a:latin typeface="Calibri" pitchFamily="34" charset="0"/>
                <a:ea typeface="+mn-ea"/>
                <a:cs typeface="Arial" charset="0"/>
              </a:defRPr>
            </a:lvl3pPr>
            <a:lvl4pPr marL="1600200" indent="-228600" algn="l" rtl="0" eaLnBrk="0" fontAlgn="base"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4pPr>
            <a:lvl5pPr marL="2057400" indent="-228600" algn="l" rtl="0" eaLnBrk="0" fontAlgn="base"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5pPr>
            <a:lvl6pPr marL="25146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6pPr>
            <a:lvl7pPr marL="29718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7pPr>
            <a:lvl8pPr marL="34290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8pPr>
            <a:lvl9pPr marL="38862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9pPr>
          </a:lstStyle>
          <a:p>
            <a:pPr>
              <a:spcBef>
                <a:spcPct val="0"/>
              </a:spcBef>
              <a:buFontTx/>
              <a:buNone/>
            </a:pPr>
            <a:fld id="{BC09EFC3-04B6-426F-958F-47EF6B5C3660}" type="slidenum">
              <a:rPr lang="en-GB" altLang="en-US" sz="1200" smtClean="0">
                <a:solidFill>
                  <a:srgbClr val="898989"/>
                </a:solidFill>
              </a:rPr>
              <a:pPr>
                <a:spcBef>
                  <a:spcPct val="0"/>
                </a:spcBef>
                <a:buFontTx/>
                <a:buNone/>
              </a:pPr>
              <a:t>16</a:t>
            </a:fld>
            <a:endParaRPr lang="en-GB" altLang="en-US" sz="1200" dirty="0" smtClean="0">
              <a:solidFill>
                <a:srgbClr val="898989"/>
              </a:solidFill>
            </a:endParaRPr>
          </a:p>
        </p:txBody>
      </p:sp>
      <p:pic>
        <p:nvPicPr>
          <p:cNvPr id="10" name="Picture 9" descr="diamond logo approve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extLst>
      <p:ext uri="{BB962C8B-B14F-4D97-AF65-F5344CB8AC3E}">
        <p14:creationId xmlns:p14="http://schemas.microsoft.com/office/powerpoint/2010/main" val="16627273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6943" y="3955979"/>
            <a:ext cx="4925113" cy="1914792"/>
          </a:xfrm>
          <a:prstGeom prst="rect">
            <a:avLst/>
          </a:prstGeom>
        </p:spPr>
      </p:pic>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6602" y="1548859"/>
            <a:ext cx="2991268" cy="2419688"/>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8746" y="1532029"/>
            <a:ext cx="3077005" cy="2467320"/>
          </a:xfrm>
          <a:prstGeom prst="rect">
            <a:avLst/>
          </a:prstGeom>
        </p:spPr>
      </p:pic>
      <p:sp>
        <p:nvSpPr>
          <p:cNvPr id="5"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0" name="TextBox 9"/>
          <p:cNvSpPr txBox="1"/>
          <p:nvPr/>
        </p:nvSpPr>
        <p:spPr>
          <a:xfrm>
            <a:off x="556070" y="1010945"/>
            <a:ext cx="7729808" cy="400110"/>
          </a:xfrm>
          <a:prstGeom prst="rect">
            <a:avLst/>
          </a:prstGeom>
          <a:noFill/>
        </p:spPr>
        <p:txBody>
          <a:bodyPr wrap="none" rtlCol="0">
            <a:spAutoFit/>
          </a:bodyPr>
          <a:lstStyle/>
          <a:p>
            <a:pPr marL="285750" indent="-285750">
              <a:buFont typeface="Arial" panose="020B0604020202020204" pitchFamily="34" charset="0"/>
              <a:buChar char="•"/>
            </a:pPr>
            <a:r>
              <a:rPr lang="en-GB" b="0" i="0" dirty="0" smtClean="0">
                <a:latin typeface="+mn-lt"/>
              </a:rPr>
              <a:t>From measurements we saw that for </a:t>
            </a:r>
            <a:r>
              <a:rPr lang="en-US" sz="2000" b="0" i="0" dirty="0" err="1">
                <a:solidFill>
                  <a:prstClr val="black"/>
                </a:solidFill>
                <a:latin typeface="Calibri"/>
              </a:rPr>
              <a:t>Q</a:t>
            </a:r>
            <a:r>
              <a:rPr lang="en-US" sz="2000" b="0" i="0" baseline="30000" dirty="0" err="1">
                <a:solidFill>
                  <a:prstClr val="black"/>
                </a:solidFill>
                <a:latin typeface="Calibri"/>
              </a:rPr>
              <a:t>’</a:t>
            </a:r>
            <a:r>
              <a:rPr lang="en-US" sz="2000" b="0" i="0" baseline="-25000" dirty="0" err="1">
                <a:solidFill>
                  <a:prstClr val="black"/>
                </a:solidFill>
                <a:latin typeface="Calibri"/>
              </a:rPr>
              <a:t>y</a:t>
            </a:r>
            <a:r>
              <a:rPr lang="en-GB" b="0" i="0" dirty="0" smtClean="0">
                <a:latin typeface="+mn-lt"/>
              </a:rPr>
              <a:t> = 1, the bunch is unstable with 1 mA</a:t>
            </a:r>
            <a:endParaRPr lang="en-GB" b="0" i="0" dirty="0">
              <a:latin typeface="+mn-lt"/>
            </a:endParaRPr>
          </a:p>
        </p:txBody>
      </p:sp>
      <p:sp>
        <p:nvSpPr>
          <p:cNvPr id="29" name="TextBox 3"/>
          <p:cNvSpPr txBox="1">
            <a:spLocks noChangeArrowheads="1"/>
          </p:cNvSpPr>
          <p:nvPr/>
        </p:nvSpPr>
        <p:spPr bwMode="auto">
          <a:xfrm>
            <a:off x="4607625" y="3999354"/>
            <a:ext cx="72006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i="0" dirty="0">
                <a:latin typeface="+mj-lt"/>
              </a:rPr>
              <a:t>m=+1</a:t>
            </a:r>
          </a:p>
        </p:txBody>
      </p:sp>
      <p:sp>
        <p:nvSpPr>
          <p:cNvPr id="30" name="TextBox 10"/>
          <p:cNvSpPr txBox="1">
            <a:spLocks noChangeArrowheads="1"/>
          </p:cNvSpPr>
          <p:nvPr/>
        </p:nvSpPr>
        <p:spPr bwMode="auto">
          <a:xfrm>
            <a:off x="4239765" y="3891909"/>
            <a:ext cx="6046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i="0" dirty="0">
                <a:latin typeface="+mj-lt"/>
              </a:rPr>
              <a:t>m=0</a:t>
            </a:r>
          </a:p>
        </p:txBody>
      </p:sp>
      <p:sp>
        <p:nvSpPr>
          <p:cNvPr id="33" name="TextBox 16"/>
          <p:cNvSpPr txBox="1">
            <a:spLocks noChangeArrowheads="1"/>
          </p:cNvSpPr>
          <p:nvPr/>
        </p:nvSpPr>
        <p:spPr bwMode="auto">
          <a:xfrm>
            <a:off x="3845115" y="4274434"/>
            <a:ext cx="6751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i="0" dirty="0">
                <a:latin typeface="+mj-lt"/>
              </a:rPr>
              <a:t>m=-1</a:t>
            </a:r>
          </a:p>
        </p:txBody>
      </p:sp>
      <p:sp>
        <p:nvSpPr>
          <p:cNvPr id="35" name="TextBox 18"/>
          <p:cNvSpPr txBox="1">
            <a:spLocks noChangeArrowheads="1"/>
          </p:cNvSpPr>
          <p:nvPr/>
        </p:nvSpPr>
        <p:spPr bwMode="auto">
          <a:xfrm>
            <a:off x="3672683" y="4927541"/>
            <a:ext cx="6751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i="0" dirty="0">
                <a:latin typeface="+mj-lt"/>
              </a:rPr>
              <a:t>m=-2</a:t>
            </a:r>
          </a:p>
        </p:txBody>
      </p:sp>
      <p:sp>
        <p:nvSpPr>
          <p:cNvPr id="37" name="TextBox 3"/>
          <p:cNvSpPr txBox="1">
            <a:spLocks noChangeArrowheads="1"/>
          </p:cNvSpPr>
          <p:nvPr/>
        </p:nvSpPr>
        <p:spPr bwMode="auto">
          <a:xfrm>
            <a:off x="4737543" y="4266609"/>
            <a:ext cx="72006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i="0" dirty="0">
                <a:latin typeface="+mj-lt"/>
              </a:rPr>
              <a:t>m=+2</a:t>
            </a:r>
          </a:p>
        </p:txBody>
      </p:sp>
      <p:cxnSp>
        <p:nvCxnSpPr>
          <p:cNvPr id="40" name="Straight Arrow Connector 39"/>
          <p:cNvCxnSpPr/>
          <p:nvPr/>
        </p:nvCxnSpPr>
        <p:spPr>
          <a:xfrm>
            <a:off x="4427735" y="4572089"/>
            <a:ext cx="2748259" cy="0"/>
          </a:xfrm>
          <a:prstGeom prst="straightConnector1">
            <a:avLst/>
          </a:prstGeom>
          <a:ln w="25400">
            <a:solidFill>
              <a:srgbClr val="FA0CD8"/>
            </a:solidFill>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7198170" y="4249527"/>
            <a:ext cx="1866761" cy="1200329"/>
          </a:xfrm>
          <a:prstGeom prst="rect">
            <a:avLst/>
          </a:prstGeom>
          <a:solidFill>
            <a:schemeClr val="bg1"/>
          </a:solidFill>
          <a:ln w="25400">
            <a:solidFill>
              <a:srgbClr val="FA0CD8"/>
            </a:solidFill>
          </a:ln>
        </p:spPr>
        <p:txBody>
          <a:bodyPr wrap="square" rtlCol="0">
            <a:spAutoFit/>
          </a:bodyPr>
          <a:lstStyle/>
          <a:p>
            <a:r>
              <a:rPr lang="en-GB" i="0" dirty="0" smtClean="0">
                <a:latin typeface="+mn-lt"/>
              </a:rPr>
              <a:t>Measurements also reveal head-tail mode m=-1 unstable at 1 mA</a:t>
            </a:r>
            <a:endParaRPr lang="en-GB" i="0" dirty="0">
              <a:latin typeface="+mn-lt"/>
            </a:endParaRPr>
          </a:p>
        </p:txBody>
      </p:sp>
      <p:sp>
        <p:nvSpPr>
          <p:cNvPr id="39"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45" name="Slide Number Placeholder 2"/>
          <p:cNvSpPr txBox="1">
            <a:spLocks/>
          </p:cNvSpPr>
          <p:nvPr/>
        </p:nvSpPr>
        <p:spPr bwMode="auto">
          <a:xfrm>
            <a:off x="6553200" y="648970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US"/>
            </a:defPPr>
            <a:lvl1pPr algn="r" rtl="0" eaLnBrk="1" fontAlgn="base" hangingPunct="1">
              <a:spcBef>
                <a:spcPct val="20000"/>
              </a:spcBef>
              <a:spcAft>
                <a:spcPct val="0"/>
              </a:spcAft>
              <a:buFont typeface="Arial" charset="0"/>
              <a:buChar char="•"/>
              <a:defRPr sz="3200" b="0" i="0" kern="1200">
                <a:solidFill>
                  <a:schemeClr val="tx1"/>
                </a:solidFill>
                <a:latin typeface="Calibri" pitchFamily="34" charset="0"/>
                <a:ea typeface="+mn-ea"/>
                <a:cs typeface="Arial" charset="0"/>
              </a:defRPr>
            </a:lvl1pPr>
            <a:lvl2pPr marL="742950" indent="-285750" algn="l" rtl="0" eaLnBrk="0" fontAlgn="base" hangingPunct="0">
              <a:spcBef>
                <a:spcPct val="20000"/>
              </a:spcBef>
              <a:spcAft>
                <a:spcPct val="0"/>
              </a:spcAft>
              <a:buFont typeface="Arial" charset="0"/>
              <a:buChar char="–"/>
              <a:defRPr sz="2800" b="1" i="1" kern="1200">
                <a:solidFill>
                  <a:schemeClr val="tx1"/>
                </a:solidFill>
                <a:latin typeface="Calibri" pitchFamily="34" charset="0"/>
                <a:ea typeface="+mn-ea"/>
                <a:cs typeface="Arial" charset="0"/>
              </a:defRPr>
            </a:lvl2pPr>
            <a:lvl3pPr marL="1143000" indent="-228600" algn="l" rtl="0" eaLnBrk="0" fontAlgn="base" hangingPunct="0">
              <a:spcBef>
                <a:spcPct val="20000"/>
              </a:spcBef>
              <a:spcAft>
                <a:spcPct val="0"/>
              </a:spcAft>
              <a:buFont typeface="Arial" charset="0"/>
              <a:buChar char="•"/>
              <a:defRPr sz="2400" b="1" i="1" kern="1200">
                <a:solidFill>
                  <a:schemeClr val="tx1"/>
                </a:solidFill>
                <a:latin typeface="Calibri" pitchFamily="34" charset="0"/>
                <a:ea typeface="+mn-ea"/>
                <a:cs typeface="Arial" charset="0"/>
              </a:defRPr>
            </a:lvl3pPr>
            <a:lvl4pPr marL="1600200" indent="-228600" algn="l" rtl="0" eaLnBrk="0" fontAlgn="base"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4pPr>
            <a:lvl5pPr marL="2057400" indent="-228600" algn="l" rtl="0" eaLnBrk="0" fontAlgn="base"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5pPr>
            <a:lvl6pPr marL="25146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6pPr>
            <a:lvl7pPr marL="29718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7pPr>
            <a:lvl8pPr marL="34290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8pPr>
            <a:lvl9pPr marL="38862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9pPr>
          </a:lstStyle>
          <a:p>
            <a:pPr>
              <a:spcBef>
                <a:spcPct val="0"/>
              </a:spcBef>
              <a:buFontTx/>
              <a:buNone/>
            </a:pPr>
            <a:fld id="{BC09EFC3-04B6-426F-958F-47EF6B5C3660}" type="slidenum">
              <a:rPr lang="en-GB" altLang="en-US" sz="1200" smtClean="0">
                <a:solidFill>
                  <a:srgbClr val="898989"/>
                </a:solidFill>
              </a:rPr>
              <a:pPr>
                <a:spcBef>
                  <a:spcPct val="0"/>
                </a:spcBef>
                <a:buFontTx/>
                <a:buNone/>
              </a:pPr>
              <a:t>17</a:t>
            </a:fld>
            <a:endParaRPr lang="en-GB" altLang="en-US" sz="1200" dirty="0" smtClean="0">
              <a:solidFill>
                <a:srgbClr val="898989"/>
              </a:solidFill>
            </a:endParaRPr>
          </a:p>
        </p:txBody>
      </p:sp>
      <p:sp>
        <p:nvSpPr>
          <p:cNvPr id="46" name="Title 1"/>
          <p:cNvSpPr txBox="1">
            <a:spLocks/>
          </p:cNvSpPr>
          <p:nvPr/>
        </p:nvSpPr>
        <p:spPr bwMode="auto">
          <a:xfrm>
            <a:off x="684213" y="311725"/>
            <a:ext cx="7773987"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Example 1a: </a:t>
            </a:r>
            <a:r>
              <a:rPr lang="en-GB" sz="2800" i="0" dirty="0">
                <a:solidFill>
                  <a:srgbClr val="003399"/>
                </a:solidFill>
                <a:effectLst>
                  <a:outerShdw blurRad="38100" dist="38100" dir="2700000" algn="tl">
                    <a:srgbClr val="C0C0C0"/>
                  </a:outerShdw>
                </a:effectLst>
                <a:cs typeface="Arial" pitchFamily="34" charset="0"/>
              </a:rPr>
              <a:t>u</a:t>
            </a:r>
            <a:r>
              <a:rPr lang="en-GB" sz="2800" i="0" dirty="0" smtClean="0">
                <a:solidFill>
                  <a:srgbClr val="003399"/>
                </a:solidFill>
                <a:effectLst>
                  <a:outerShdw blurRad="38100" dist="38100" dir="2700000" algn="tl">
                    <a:srgbClr val="C0C0C0"/>
                  </a:outerShdw>
                </a:effectLst>
                <a:cs typeface="Arial" pitchFamily="34" charset="0"/>
              </a:rPr>
              <a:t>nstable case without </a:t>
            </a:r>
            <a:r>
              <a:rPr lang="en-GB" sz="2800" i="0" dirty="0">
                <a:solidFill>
                  <a:srgbClr val="003399"/>
                </a:solidFill>
                <a:effectLst>
                  <a:outerShdw blurRad="38100" dist="38100" dir="2700000" algn="tl">
                    <a:srgbClr val="C0C0C0"/>
                  </a:outerShdw>
                </a:effectLst>
                <a:cs typeface="Arial" pitchFamily="34" charset="0"/>
              </a:rPr>
              <a:t>f</a:t>
            </a:r>
            <a:r>
              <a:rPr lang="en-GB" sz="2800" i="0" dirty="0" smtClean="0">
                <a:solidFill>
                  <a:srgbClr val="003399"/>
                </a:solidFill>
                <a:effectLst>
                  <a:outerShdw blurRad="38100" dist="38100" dir="2700000" algn="tl">
                    <a:srgbClr val="C0C0C0"/>
                  </a:outerShdw>
                </a:effectLst>
                <a:cs typeface="Arial" pitchFamily="34" charset="0"/>
              </a:rPr>
              <a:t>eedback</a:t>
            </a:r>
          </a:p>
        </p:txBody>
      </p:sp>
      <p:sp>
        <p:nvSpPr>
          <p:cNvPr id="2" name="TextBox 1"/>
          <p:cNvSpPr txBox="1"/>
          <p:nvPr/>
        </p:nvSpPr>
        <p:spPr>
          <a:xfrm>
            <a:off x="1211566" y="1706810"/>
            <a:ext cx="1807995" cy="646331"/>
          </a:xfrm>
          <a:prstGeom prst="rect">
            <a:avLst/>
          </a:prstGeom>
          <a:noFill/>
        </p:spPr>
        <p:txBody>
          <a:bodyPr wrap="none" rtlCol="0">
            <a:spAutoFit/>
          </a:bodyPr>
          <a:lstStyle/>
          <a:p>
            <a:r>
              <a:rPr lang="en-US" i="0" dirty="0">
                <a:solidFill>
                  <a:srgbClr val="0000FF"/>
                </a:solidFill>
                <a:latin typeface="+mn-lt"/>
              </a:rPr>
              <a:t>V</a:t>
            </a:r>
            <a:r>
              <a:rPr lang="en-US" i="0" dirty="0" smtClean="0">
                <a:solidFill>
                  <a:srgbClr val="0000FF"/>
                </a:solidFill>
                <a:latin typeface="+mn-lt"/>
              </a:rPr>
              <a:t>ertical centroid </a:t>
            </a:r>
          </a:p>
          <a:p>
            <a:r>
              <a:rPr lang="en-US" i="0" dirty="0" smtClean="0">
                <a:solidFill>
                  <a:srgbClr val="0000FF"/>
                </a:solidFill>
                <a:latin typeface="+mn-lt"/>
              </a:rPr>
              <a:t>(simulation)</a:t>
            </a:r>
            <a:endParaRPr lang="en-US" i="0" dirty="0">
              <a:solidFill>
                <a:srgbClr val="0000FF"/>
              </a:solidFill>
              <a:latin typeface="+mn-lt"/>
            </a:endParaRPr>
          </a:p>
        </p:txBody>
      </p:sp>
      <p:sp>
        <p:nvSpPr>
          <p:cNvPr id="3" name="TextBox 2"/>
          <p:cNvSpPr txBox="1"/>
          <p:nvPr/>
        </p:nvSpPr>
        <p:spPr>
          <a:xfrm>
            <a:off x="1151909" y="2992593"/>
            <a:ext cx="2578206" cy="646331"/>
          </a:xfrm>
          <a:prstGeom prst="rect">
            <a:avLst/>
          </a:prstGeom>
          <a:noFill/>
        </p:spPr>
        <p:txBody>
          <a:bodyPr wrap="none" rtlCol="0">
            <a:spAutoFit/>
          </a:bodyPr>
          <a:lstStyle/>
          <a:p>
            <a:r>
              <a:rPr lang="en-US" b="0" i="0" dirty="0" err="1">
                <a:latin typeface="+mn-lt"/>
              </a:rPr>
              <a:t>s</a:t>
            </a:r>
            <a:r>
              <a:rPr lang="en-US" b="0" i="0" dirty="0" err="1" smtClean="0">
                <a:latin typeface="+mn-lt"/>
              </a:rPr>
              <a:t>btrack</a:t>
            </a:r>
            <a:r>
              <a:rPr lang="en-US" b="0" i="0" dirty="0" smtClean="0">
                <a:latin typeface="+mn-lt"/>
              </a:rPr>
              <a:t> predicts unstable </a:t>
            </a:r>
          </a:p>
          <a:p>
            <a:r>
              <a:rPr lang="en-US" b="0" i="0" dirty="0" smtClean="0">
                <a:latin typeface="+mn-lt"/>
              </a:rPr>
              <a:t>bunch for this intensity</a:t>
            </a:r>
            <a:endParaRPr lang="en-US" b="0" i="0" dirty="0">
              <a:latin typeface="+mn-lt"/>
            </a:endParaRPr>
          </a:p>
        </p:txBody>
      </p:sp>
      <p:sp>
        <p:nvSpPr>
          <p:cNvPr id="47" name="TextBox 46"/>
          <p:cNvSpPr txBox="1"/>
          <p:nvPr/>
        </p:nvSpPr>
        <p:spPr>
          <a:xfrm>
            <a:off x="7269420" y="2245537"/>
            <a:ext cx="1953740" cy="646331"/>
          </a:xfrm>
          <a:prstGeom prst="rect">
            <a:avLst/>
          </a:prstGeom>
          <a:noFill/>
        </p:spPr>
        <p:txBody>
          <a:bodyPr wrap="none" rtlCol="0">
            <a:spAutoFit/>
          </a:bodyPr>
          <a:lstStyle/>
          <a:p>
            <a:r>
              <a:rPr lang="en-US" i="0" dirty="0" smtClean="0">
                <a:solidFill>
                  <a:srgbClr val="0000FF"/>
                </a:solidFill>
                <a:latin typeface="+mn-lt"/>
              </a:rPr>
              <a:t>Head-tail mode -1 </a:t>
            </a:r>
          </a:p>
          <a:p>
            <a:r>
              <a:rPr lang="en-US" i="0" dirty="0" smtClean="0">
                <a:solidFill>
                  <a:srgbClr val="0000FF"/>
                </a:solidFill>
                <a:latin typeface="+mn-lt"/>
              </a:rPr>
              <a:t>(simulation)</a:t>
            </a:r>
            <a:endParaRPr lang="en-US" i="0" dirty="0">
              <a:solidFill>
                <a:srgbClr val="0000FF"/>
              </a:solidFill>
              <a:latin typeface="+mn-lt"/>
            </a:endParaRPr>
          </a:p>
        </p:txBody>
      </p:sp>
      <p:cxnSp>
        <p:nvCxnSpPr>
          <p:cNvPr id="7" name="Straight Connector 6"/>
          <p:cNvCxnSpPr/>
          <p:nvPr/>
        </p:nvCxnSpPr>
        <p:spPr>
          <a:xfrm flipH="1">
            <a:off x="2256312" y="4572089"/>
            <a:ext cx="2164662" cy="0"/>
          </a:xfrm>
          <a:prstGeom prst="line">
            <a:avLst/>
          </a:prstGeom>
          <a:ln w="25400">
            <a:solidFill>
              <a:srgbClr val="CC3399"/>
            </a:solidFill>
            <a:prstDash val="dash"/>
          </a:ln>
        </p:spPr>
        <p:style>
          <a:lnRef idx="1">
            <a:schemeClr val="accent1"/>
          </a:lnRef>
          <a:fillRef idx="0">
            <a:schemeClr val="accent1"/>
          </a:fillRef>
          <a:effectRef idx="0">
            <a:schemeClr val="accent1"/>
          </a:effectRef>
          <a:fontRef idx="minor">
            <a:schemeClr val="tx1"/>
          </a:fontRef>
        </p:style>
      </p:cxnSp>
      <p:pic>
        <p:nvPicPr>
          <p:cNvPr id="41" name="Picture 9" descr="diamond logo approve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
        <p:nvSpPr>
          <p:cNvPr id="23" name="Oval 22"/>
          <p:cNvSpPr/>
          <p:nvPr/>
        </p:nvSpPr>
        <p:spPr>
          <a:xfrm>
            <a:off x="3876198" y="4315163"/>
            <a:ext cx="665893" cy="344384"/>
          </a:xfrm>
          <a:prstGeom prst="ellipse">
            <a:avLst/>
          </a:prstGeom>
          <a:noFill/>
          <a:ln w="38100">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62417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3" grpId="0"/>
      <p:bldP spid="35" grpId="0"/>
      <p:bldP spid="37" grpId="0"/>
      <p:bldP spid="42" grpId="0" animBg="1"/>
      <p:bldP spid="2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9102" y="1073859"/>
            <a:ext cx="2991268" cy="2419688"/>
          </a:xfrm>
          <a:prstGeom prst="rect">
            <a:avLst/>
          </a:prstGeom>
        </p:spPr>
      </p:pic>
      <p:sp>
        <p:nvSpPr>
          <p:cNvPr id="5"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7"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20" name="Slide Number Placeholder 2"/>
          <p:cNvSpPr txBox="1">
            <a:spLocks/>
          </p:cNvSpPr>
          <p:nvPr/>
        </p:nvSpPr>
        <p:spPr bwMode="auto">
          <a:xfrm>
            <a:off x="6553200" y="648970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US"/>
            </a:defPPr>
            <a:lvl1pPr algn="r" rtl="0" eaLnBrk="1" fontAlgn="base" hangingPunct="1">
              <a:spcBef>
                <a:spcPct val="20000"/>
              </a:spcBef>
              <a:spcAft>
                <a:spcPct val="0"/>
              </a:spcAft>
              <a:buFont typeface="Arial" charset="0"/>
              <a:buChar char="•"/>
              <a:defRPr sz="3200" b="0" i="0" kern="1200">
                <a:solidFill>
                  <a:schemeClr val="tx1"/>
                </a:solidFill>
                <a:latin typeface="Calibri" pitchFamily="34" charset="0"/>
                <a:ea typeface="+mn-ea"/>
                <a:cs typeface="Arial" charset="0"/>
              </a:defRPr>
            </a:lvl1pPr>
            <a:lvl2pPr marL="742950" indent="-285750" algn="l" rtl="0" eaLnBrk="0" fontAlgn="base" hangingPunct="0">
              <a:spcBef>
                <a:spcPct val="20000"/>
              </a:spcBef>
              <a:spcAft>
                <a:spcPct val="0"/>
              </a:spcAft>
              <a:buFont typeface="Arial" charset="0"/>
              <a:buChar char="–"/>
              <a:defRPr sz="2800" b="1" i="1" kern="1200">
                <a:solidFill>
                  <a:schemeClr val="tx1"/>
                </a:solidFill>
                <a:latin typeface="Calibri" pitchFamily="34" charset="0"/>
                <a:ea typeface="+mn-ea"/>
                <a:cs typeface="Arial" charset="0"/>
              </a:defRPr>
            </a:lvl2pPr>
            <a:lvl3pPr marL="1143000" indent="-228600" algn="l" rtl="0" eaLnBrk="0" fontAlgn="base" hangingPunct="0">
              <a:spcBef>
                <a:spcPct val="20000"/>
              </a:spcBef>
              <a:spcAft>
                <a:spcPct val="0"/>
              </a:spcAft>
              <a:buFont typeface="Arial" charset="0"/>
              <a:buChar char="•"/>
              <a:defRPr sz="2400" b="1" i="1" kern="1200">
                <a:solidFill>
                  <a:schemeClr val="tx1"/>
                </a:solidFill>
                <a:latin typeface="Calibri" pitchFamily="34" charset="0"/>
                <a:ea typeface="+mn-ea"/>
                <a:cs typeface="Arial" charset="0"/>
              </a:defRPr>
            </a:lvl3pPr>
            <a:lvl4pPr marL="1600200" indent="-228600" algn="l" rtl="0" eaLnBrk="0" fontAlgn="base"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4pPr>
            <a:lvl5pPr marL="2057400" indent="-228600" algn="l" rtl="0" eaLnBrk="0" fontAlgn="base"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5pPr>
            <a:lvl6pPr marL="25146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6pPr>
            <a:lvl7pPr marL="29718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7pPr>
            <a:lvl8pPr marL="34290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8pPr>
            <a:lvl9pPr marL="38862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9pPr>
          </a:lstStyle>
          <a:p>
            <a:pPr>
              <a:spcBef>
                <a:spcPct val="0"/>
              </a:spcBef>
              <a:buFontTx/>
              <a:buNone/>
            </a:pPr>
            <a:fld id="{BC09EFC3-04B6-426F-958F-47EF6B5C3660}" type="slidenum">
              <a:rPr lang="en-GB" altLang="en-US" sz="1200" smtClean="0">
                <a:solidFill>
                  <a:srgbClr val="898989"/>
                </a:solidFill>
              </a:rPr>
              <a:pPr>
                <a:spcBef>
                  <a:spcPct val="0"/>
                </a:spcBef>
                <a:buFontTx/>
                <a:buNone/>
              </a:pPr>
              <a:t>18</a:t>
            </a:fld>
            <a:endParaRPr lang="en-GB" altLang="en-US" sz="1200" dirty="0" smtClean="0">
              <a:solidFill>
                <a:srgbClr val="898989"/>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0644" y="3452673"/>
            <a:ext cx="3036450" cy="237744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88257" y="3393299"/>
            <a:ext cx="3021470" cy="2423160"/>
          </a:xfrm>
          <a:prstGeom prst="rect">
            <a:avLst/>
          </a:prstGeom>
        </p:spPr>
      </p:pic>
      <p:sp>
        <p:nvSpPr>
          <p:cNvPr id="21" name="Title 1"/>
          <p:cNvSpPr txBox="1">
            <a:spLocks/>
          </p:cNvSpPr>
          <p:nvPr/>
        </p:nvSpPr>
        <p:spPr bwMode="auto">
          <a:xfrm>
            <a:off x="684213" y="311725"/>
            <a:ext cx="7773987"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Example 1b: </a:t>
            </a:r>
            <a:r>
              <a:rPr lang="en-GB" sz="2800" i="0" dirty="0">
                <a:solidFill>
                  <a:srgbClr val="003399"/>
                </a:solidFill>
                <a:effectLst>
                  <a:outerShdw blurRad="38100" dist="38100" dir="2700000" algn="tl">
                    <a:srgbClr val="C0C0C0"/>
                  </a:outerShdw>
                </a:effectLst>
                <a:cs typeface="Arial" pitchFamily="34" charset="0"/>
              </a:rPr>
              <a:t>w</a:t>
            </a:r>
            <a:r>
              <a:rPr lang="en-GB" sz="2800" i="0" dirty="0" smtClean="0">
                <a:solidFill>
                  <a:srgbClr val="003399"/>
                </a:solidFill>
                <a:effectLst>
                  <a:outerShdw blurRad="38100" dist="38100" dir="2700000" algn="tl">
                    <a:srgbClr val="C0C0C0"/>
                  </a:outerShdw>
                </a:effectLst>
                <a:cs typeface="Arial" pitchFamily="34" charset="0"/>
              </a:rPr>
              <a:t>ith ideal feedback</a:t>
            </a:r>
          </a:p>
        </p:txBody>
      </p:sp>
      <p:pic>
        <p:nvPicPr>
          <p:cNvPr id="23" name="Picture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61696" y="1049977"/>
            <a:ext cx="2964915" cy="2377440"/>
          </a:xfrm>
          <a:prstGeom prst="rect">
            <a:avLst/>
          </a:prstGeom>
        </p:spPr>
      </p:pic>
      <p:sp>
        <p:nvSpPr>
          <p:cNvPr id="6" name="TextBox 5"/>
          <p:cNvSpPr txBox="1"/>
          <p:nvPr/>
        </p:nvSpPr>
        <p:spPr>
          <a:xfrm rot="19576037">
            <a:off x="75770" y="1419172"/>
            <a:ext cx="1708458" cy="430887"/>
          </a:xfrm>
          <a:prstGeom prst="rect">
            <a:avLst/>
          </a:prstGeom>
          <a:noFill/>
        </p:spPr>
        <p:txBody>
          <a:bodyPr wrap="square" rtlCol="0">
            <a:spAutoFit/>
          </a:bodyPr>
          <a:lstStyle/>
          <a:p>
            <a:r>
              <a:rPr lang="en-US" sz="2200" i="0" dirty="0" smtClean="0">
                <a:solidFill>
                  <a:srgbClr val="0000FF"/>
                </a:solidFill>
                <a:latin typeface="+mn-lt"/>
              </a:rPr>
              <a:t>No feedback</a:t>
            </a:r>
            <a:endParaRPr lang="en-US" sz="2200" i="0" dirty="0">
              <a:solidFill>
                <a:srgbClr val="0000FF"/>
              </a:solidFill>
              <a:latin typeface="+mn-lt"/>
            </a:endParaRPr>
          </a:p>
        </p:txBody>
      </p:sp>
      <p:sp>
        <p:nvSpPr>
          <p:cNvPr id="24" name="TextBox 23"/>
          <p:cNvSpPr txBox="1"/>
          <p:nvPr/>
        </p:nvSpPr>
        <p:spPr>
          <a:xfrm rot="19576037">
            <a:off x="-43196" y="3786184"/>
            <a:ext cx="1934354" cy="430887"/>
          </a:xfrm>
          <a:prstGeom prst="rect">
            <a:avLst/>
          </a:prstGeom>
          <a:noFill/>
        </p:spPr>
        <p:txBody>
          <a:bodyPr wrap="square" rtlCol="0">
            <a:spAutoFit/>
          </a:bodyPr>
          <a:lstStyle/>
          <a:p>
            <a:r>
              <a:rPr lang="en-US" sz="2200" i="0" dirty="0" smtClean="0">
                <a:solidFill>
                  <a:srgbClr val="CC3399"/>
                </a:solidFill>
                <a:latin typeface="+mn-lt"/>
              </a:rPr>
              <a:t>Ideal feedback</a:t>
            </a:r>
            <a:endParaRPr lang="en-US" sz="2200" i="0" dirty="0">
              <a:solidFill>
                <a:srgbClr val="CC3399"/>
              </a:solidFill>
              <a:latin typeface="+mn-lt"/>
            </a:endParaRPr>
          </a:p>
        </p:txBody>
      </p:sp>
      <p:pic>
        <p:nvPicPr>
          <p:cNvPr id="16" name="Picture 9" descr="diamond logo approv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extLst>
      <p:ext uri="{BB962C8B-B14F-4D97-AF65-F5344CB8AC3E}">
        <p14:creationId xmlns:p14="http://schemas.microsoft.com/office/powerpoint/2010/main" val="24176011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60032" y="1264945"/>
            <a:ext cx="2859548" cy="2286000"/>
          </a:xfrm>
          <a:prstGeom prst="rect">
            <a:avLst/>
          </a:prstGeom>
        </p:spPr>
      </p:pic>
      <p:sp>
        <p:nvSpPr>
          <p:cNvPr id="18" name="Content Placeholder 2"/>
          <p:cNvSpPr txBox="1">
            <a:spLocks/>
          </p:cNvSpPr>
          <p:nvPr/>
        </p:nvSpPr>
        <p:spPr bwMode="auto">
          <a:xfrm>
            <a:off x="5570888" y="1004825"/>
            <a:ext cx="1632124" cy="432048"/>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charset="0"/>
              <a:buNone/>
            </a:pPr>
            <a:r>
              <a:rPr lang="en-GB" sz="2000" i="0" dirty="0" smtClean="0">
                <a:solidFill>
                  <a:prstClr val="black"/>
                </a:solidFill>
              </a:rPr>
              <a:t>Measured</a:t>
            </a:r>
            <a:endParaRPr lang="en-GB" sz="2000" i="0" dirty="0">
              <a:solidFill>
                <a:prstClr val="black"/>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35177" y="1244574"/>
            <a:ext cx="3068984" cy="2286000"/>
          </a:xfrm>
          <a:prstGeom prst="rect">
            <a:avLst/>
          </a:prstGeom>
        </p:spPr>
      </p:pic>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018" y="3554572"/>
            <a:ext cx="3048000" cy="2286000"/>
          </a:xfrm>
          <a:prstGeom prst="rect">
            <a:avLst/>
          </a:prstGeom>
        </p:spPr>
      </p:pic>
      <p:sp>
        <p:nvSpPr>
          <p:cNvPr id="11" name="Content Placeholder 2"/>
          <p:cNvSpPr txBox="1">
            <a:spLocks/>
          </p:cNvSpPr>
          <p:nvPr/>
        </p:nvSpPr>
        <p:spPr bwMode="auto">
          <a:xfrm>
            <a:off x="1952499" y="1016277"/>
            <a:ext cx="1728192" cy="4320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charset="0"/>
              <a:buNone/>
            </a:pPr>
            <a:r>
              <a:rPr lang="en-GB" sz="2000" i="0" dirty="0" smtClean="0">
                <a:solidFill>
                  <a:prstClr val="black"/>
                </a:solidFill>
              </a:rPr>
              <a:t>Simulations</a:t>
            </a:r>
            <a:endParaRPr lang="en-GB" sz="2000" i="0" dirty="0">
              <a:solidFill>
                <a:prstClr val="black"/>
              </a:solidFill>
            </a:endParaRPr>
          </a:p>
        </p:txBody>
      </p:sp>
      <p:sp>
        <p:nvSpPr>
          <p:cNvPr id="13" name="TextBox 12"/>
          <p:cNvSpPr txBox="1"/>
          <p:nvPr/>
        </p:nvSpPr>
        <p:spPr>
          <a:xfrm>
            <a:off x="7525086" y="2856410"/>
            <a:ext cx="1547664" cy="369332"/>
          </a:xfrm>
          <a:prstGeom prst="rect">
            <a:avLst/>
          </a:prstGeom>
          <a:ln>
            <a:solidFill>
              <a:srgbClr val="0000FF"/>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pPr algn="ctr" eaLnBrk="1" hangingPunct="1"/>
            <a:r>
              <a:rPr lang="en-GB" b="0" i="0" dirty="0" smtClean="0">
                <a:solidFill>
                  <a:prstClr val="black"/>
                </a:solidFill>
              </a:rPr>
              <a:t>TMCI 0.61 mA</a:t>
            </a:r>
            <a:endParaRPr lang="en-GB" b="0" i="0" dirty="0">
              <a:solidFill>
                <a:prstClr val="black"/>
              </a:solidFill>
            </a:endParaRPr>
          </a:p>
        </p:txBody>
      </p:sp>
      <p:sp>
        <p:nvSpPr>
          <p:cNvPr id="16" name="TextBox 15"/>
          <p:cNvSpPr txBox="1"/>
          <p:nvPr/>
        </p:nvSpPr>
        <p:spPr>
          <a:xfrm>
            <a:off x="7572452" y="5152922"/>
            <a:ext cx="1536052" cy="369332"/>
          </a:xfrm>
          <a:prstGeom prst="rect">
            <a:avLst/>
          </a:prstGeom>
          <a:ln>
            <a:solidFill>
              <a:srgbClr val="CC3399"/>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eaLnBrk="1" hangingPunct="1"/>
            <a:r>
              <a:rPr lang="en-GB" b="0" i="0" dirty="0" smtClean="0">
                <a:solidFill>
                  <a:prstClr val="black"/>
                </a:solidFill>
              </a:rPr>
              <a:t>TMCI 1.04 mA</a:t>
            </a:r>
            <a:endParaRPr lang="en-GB" b="0" i="0" dirty="0">
              <a:solidFill>
                <a:prstClr val="black"/>
              </a:solidFill>
            </a:endParaRPr>
          </a:p>
        </p:txBody>
      </p:sp>
      <p:pic>
        <p:nvPicPr>
          <p:cNvPr id="20"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88435" y="3505556"/>
            <a:ext cx="3021769" cy="2286000"/>
          </a:xfrm>
          <a:prstGeom prst="rect">
            <a:avLst/>
          </a:prstGeom>
        </p:spPr>
      </p:pic>
      <p:sp>
        <p:nvSpPr>
          <p:cNvPr id="21" name="TextBox 20"/>
          <p:cNvSpPr txBox="1"/>
          <p:nvPr/>
        </p:nvSpPr>
        <p:spPr>
          <a:xfrm>
            <a:off x="1781577" y="2560365"/>
            <a:ext cx="1088092" cy="646331"/>
          </a:xfrm>
          <a:prstGeom prst="rect">
            <a:avLst/>
          </a:prstGeom>
          <a:ln>
            <a:solidFill>
              <a:srgbClr val="0000FF"/>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pPr algn="ctr" eaLnBrk="1" hangingPunct="1"/>
            <a:r>
              <a:rPr lang="en-GB" b="0" i="0" dirty="0" smtClean="0">
                <a:solidFill>
                  <a:prstClr val="black"/>
                </a:solidFill>
              </a:rPr>
              <a:t>TMCI </a:t>
            </a:r>
          </a:p>
          <a:p>
            <a:pPr algn="ctr" eaLnBrk="1" hangingPunct="1"/>
            <a:r>
              <a:rPr lang="en-GB" b="0" i="0" dirty="0">
                <a:solidFill>
                  <a:prstClr val="black"/>
                </a:solidFill>
              </a:rPr>
              <a:t>~</a:t>
            </a:r>
            <a:r>
              <a:rPr lang="en-GB" b="0" i="0" dirty="0" smtClean="0">
                <a:solidFill>
                  <a:prstClr val="black"/>
                </a:solidFill>
              </a:rPr>
              <a:t>0.6 mA</a:t>
            </a:r>
            <a:endParaRPr lang="en-GB" b="0" i="0" dirty="0">
              <a:solidFill>
                <a:prstClr val="black"/>
              </a:solidFill>
            </a:endParaRPr>
          </a:p>
        </p:txBody>
      </p:sp>
      <p:sp>
        <p:nvSpPr>
          <p:cNvPr id="22" name="TextBox 21"/>
          <p:cNvSpPr txBox="1"/>
          <p:nvPr/>
        </p:nvSpPr>
        <p:spPr>
          <a:xfrm>
            <a:off x="1748173" y="4904754"/>
            <a:ext cx="1109621" cy="584775"/>
          </a:xfrm>
          <a:prstGeom prst="rect">
            <a:avLst/>
          </a:prstGeom>
          <a:ln>
            <a:solidFill>
              <a:srgbClr val="CC3399"/>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eaLnBrk="1" hangingPunct="1"/>
            <a:r>
              <a:rPr lang="en-GB" sz="1600" b="0" i="0" dirty="0" smtClean="0">
                <a:solidFill>
                  <a:prstClr val="black"/>
                </a:solidFill>
              </a:rPr>
              <a:t>TMCI </a:t>
            </a:r>
          </a:p>
          <a:p>
            <a:pPr algn="ctr" eaLnBrk="1" hangingPunct="1"/>
            <a:r>
              <a:rPr lang="en-GB" sz="1600" b="0" i="0" dirty="0" smtClean="0">
                <a:solidFill>
                  <a:prstClr val="black"/>
                </a:solidFill>
              </a:rPr>
              <a:t>~1.1 mA</a:t>
            </a:r>
          </a:p>
        </p:txBody>
      </p:sp>
      <p:sp>
        <p:nvSpPr>
          <p:cNvPr id="23"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25" name="Slide Number Placeholder 2"/>
          <p:cNvSpPr txBox="1">
            <a:spLocks/>
          </p:cNvSpPr>
          <p:nvPr/>
        </p:nvSpPr>
        <p:spPr bwMode="auto">
          <a:xfrm>
            <a:off x="6553200" y="648970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US"/>
            </a:defPPr>
            <a:lvl1pPr algn="r" rtl="0" eaLnBrk="1" fontAlgn="base" hangingPunct="1">
              <a:spcBef>
                <a:spcPct val="20000"/>
              </a:spcBef>
              <a:spcAft>
                <a:spcPct val="0"/>
              </a:spcAft>
              <a:buFont typeface="Arial" charset="0"/>
              <a:buChar char="•"/>
              <a:defRPr sz="3200" b="0" i="0" kern="1200">
                <a:solidFill>
                  <a:schemeClr val="tx1"/>
                </a:solidFill>
                <a:latin typeface="Calibri" pitchFamily="34" charset="0"/>
                <a:ea typeface="+mn-ea"/>
                <a:cs typeface="Arial" charset="0"/>
              </a:defRPr>
            </a:lvl1pPr>
            <a:lvl2pPr marL="742950" indent="-285750" algn="l" rtl="0" eaLnBrk="0" fontAlgn="base" hangingPunct="0">
              <a:spcBef>
                <a:spcPct val="20000"/>
              </a:spcBef>
              <a:spcAft>
                <a:spcPct val="0"/>
              </a:spcAft>
              <a:buFont typeface="Arial" charset="0"/>
              <a:buChar char="–"/>
              <a:defRPr sz="2800" b="1" i="1" kern="1200">
                <a:solidFill>
                  <a:schemeClr val="tx1"/>
                </a:solidFill>
                <a:latin typeface="Calibri" pitchFamily="34" charset="0"/>
                <a:ea typeface="+mn-ea"/>
                <a:cs typeface="Arial" charset="0"/>
              </a:defRPr>
            </a:lvl2pPr>
            <a:lvl3pPr marL="1143000" indent="-228600" algn="l" rtl="0" eaLnBrk="0" fontAlgn="base" hangingPunct="0">
              <a:spcBef>
                <a:spcPct val="20000"/>
              </a:spcBef>
              <a:spcAft>
                <a:spcPct val="0"/>
              </a:spcAft>
              <a:buFont typeface="Arial" charset="0"/>
              <a:buChar char="•"/>
              <a:defRPr sz="2400" b="1" i="1" kern="1200">
                <a:solidFill>
                  <a:schemeClr val="tx1"/>
                </a:solidFill>
                <a:latin typeface="Calibri" pitchFamily="34" charset="0"/>
                <a:ea typeface="+mn-ea"/>
                <a:cs typeface="Arial" charset="0"/>
              </a:defRPr>
            </a:lvl3pPr>
            <a:lvl4pPr marL="1600200" indent="-228600" algn="l" rtl="0" eaLnBrk="0" fontAlgn="base"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4pPr>
            <a:lvl5pPr marL="2057400" indent="-228600" algn="l" rtl="0" eaLnBrk="0" fontAlgn="base"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5pPr>
            <a:lvl6pPr marL="25146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6pPr>
            <a:lvl7pPr marL="29718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7pPr>
            <a:lvl8pPr marL="34290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8pPr>
            <a:lvl9pPr marL="38862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9pPr>
          </a:lstStyle>
          <a:p>
            <a:pPr>
              <a:spcBef>
                <a:spcPct val="0"/>
              </a:spcBef>
              <a:buFontTx/>
              <a:buNone/>
            </a:pPr>
            <a:fld id="{BC09EFC3-04B6-426F-958F-47EF6B5C3660}" type="slidenum">
              <a:rPr lang="en-GB" altLang="en-US" sz="1200" smtClean="0">
                <a:solidFill>
                  <a:srgbClr val="898989"/>
                </a:solidFill>
              </a:rPr>
              <a:pPr>
                <a:spcBef>
                  <a:spcPct val="0"/>
                </a:spcBef>
                <a:buFontTx/>
                <a:buNone/>
              </a:pPr>
              <a:t>19</a:t>
            </a:fld>
            <a:endParaRPr lang="en-GB" altLang="en-US" sz="1200" dirty="0" smtClean="0">
              <a:solidFill>
                <a:srgbClr val="898989"/>
              </a:solidFill>
            </a:endParaRPr>
          </a:p>
        </p:txBody>
      </p:sp>
      <p:sp>
        <p:nvSpPr>
          <p:cNvPr id="26"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27" name="Title 1"/>
          <p:cNvSpPr txBox="1">
            <a:spLocks/>
          </p:cNvSpPr>
          <p:nvPr/>
        </p:nvSpPr>
        <p:spPr bwMode="auto">
          <a:xfrm>
            <a:off x="684213" y="311725"/>
            <a:ext cx="7773987"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Example 2: different phase of TMFB</a:t>
            </a:r>
          </a:p>
        </p:txBody>
      </p:sp>
      <p:sp>
        <p:nvSpPr>
          <p:cNvPr id="28" name="TextBox 27"/>
          <p:cNvSpPr txBox="1"/>
          <p:nvPr/>
        </p:nvSpPr>
        <p:spPr>
          <a:xfrm rot="19576037">
            <a:off x="75770" y="1419172"/>
            <a:ext cx="1708458" cy="430887"/>
          </a:xfrm>
          <a:prstGeom prst="rect">
            <a:avLst/>
          </a:prstGeom>
          <a:noFill/>
        </p:spPr>
        <p:txBody>
          <a:bodyPr wrap="square" rtlCol="0">
            <a:spAutoFit/>
          </a:bodyPr>
          <a:lstStyle/>
          <a:p>
            <a:r>
              <a:rPr lang="en-US" sz="2200" i="0" dirty="0" smtClean="0">
                <a:solidFill>
                  <a:srgbClr val="0000FF"/>
                </a:solidFill>
                <a:latin typeface="+mn-lt"/>
              </a:rPr>
              <a:t>No feedback</a:t>
            </a:r>
            <a:endParaRPr lang="en-US" sz="2200" i="0" dirty="0">
              <a:solidFill>
                <a:srgbClr val="0000FF"/>
              </a:solidFill>
              <a:latin typeface="+mn-lt"/>
            </a:endParaRPr>
          </a:p>
        </p:txBody>
      </p:sp>
      <p:sp>
        <p:nvSpPr>
          <p:cNvPr id="29" name="TextBox 28"/>
          <p:cNvSpPr txBox="1"/>
          <p:nvPr/>
        </p:nvSpPr>
        <p:spPr>
          <a:xfrm rot="19576037">
            <a:off x="-43196" y="3616907"/>
            <a:ext cx="1934354" cy="769441"/>
          </a:xfrm>
          <a:prstGeom prst="rect">
            <a:avLst/>
          </a:prstGeom>
          <a:noFill/>
        </p:spPr>
        <p:txBody>
          <a:bodyPr wrap="square" rtlCol="0">
            <a:spAutoFit/>
          </a:bodyPr>
          <a:lstStyle/>
          <a:p>
            <a:r>
              <a:rPr lang="en-US" sz="2200" i="0" dirty="0" smtClean="0">
                <a:solidFill>
                  <a:srgbClr val="CC3399"/>
                </a:solidFill>
                <a:latin typeface="+mn-lt"/>
              </a:rPr>
              <a:t>Feedback with </a:t>
            </a:r>
          </a:p>
          <a:p>
            <a:r>
              <a:rPr lang="en-US" sz="2200" i="0" dirty="0" smtClean="0">
                <a:solidFill>
                  <a:srgbClr val="CC3399"/>
                </a:solidFill>
                <a:latin typeface="+mn-lt"/>
              </a:rPr>
              <a:t>120° phase</a:t>
            </a:r>
            <a:endParaRPr lang="en-US" sz="2200" i="0" dirty="0">
              <a:solidFill>
                <a:srgbClr val="CC3399"/>
              </a:solidFill>
              <a:latin typeface="+mn-lt"/>
            </a:endParaRPr>
          </a:p>
        </p:txBody>
      </p:sp>
      <p:pic>
        <p:nvPicPr>
          <p:cNvPr id="30" name="Picture 9" descr="diamond logo approv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extLst>
      <p:ext uri="{BB962C8B-B14F-4D97-AF65-F5344CB8AC3E}">
        <p14:creationId xmlns:p14="http://schemas.microsoft.com/office/powerpoint/2010/main" val="33524002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3"/>
          <p:cNvPicPr>
            <a:picLocks noChangeAspect="1"/>
          </p:cNvPicPr>
          <p:nvPr/>
        </p:nvPicPr>
        <p:blipFill rotWithShape="1">
          <a:blip r:embed="rId2" cstate="print">
            <a:extLst>
              <a:ext uri="{28A0092B-C50C-407E-A947-70E740481C1C}">
                <a14:useLocalDpi xmlns:a14="http://schemas.microsoft.com/office/drawing/2010/main" val="0"/>
              </a:ext>
            </a:extLst>
          </a:blip>
          <a:srcRect r="50000"/>
          <a:stretch/>
        </p:blipFill>
        <p:spPr bwMode="auto">
          <a:xfrm>
            <a:off x="460175" y="2137558"/>
            <a:ext cx="3040873" cy="3801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Content Placeholder 2"/>
          <p:cNvSpPr>
            <a:spLocks noGrp="1"/>
          </p:cNvSpPr>
          <p:nvPr>
            <p:ph idx="1"/>
          </p:nvPr>
        </p:nvSpPr>
        <p:spPr>
          <a:xfrm>
            <a:off x="560388" y="1160463"/>
            <a:ext cx="8459787" cy="4929187"/>
          </a:xfrm>
        </p:spPr>
        <p:txBody>
          <a:bodyPr/>
          <a:lstStyle/>
          <a:p>
            <a:pPr>
              <a:defRPr/>
            </a:pPr>
            <a:r>
              <a:rPr lang="en-GB" altLang="en-US" sz="2000" dirty="0" smtClean="0">
                <a:cs typeface="Arial" charset="0"/>
              </a:rPr>
              <a:t>Multi- or single-bunch collective phenomena are an important limitation to high current operation in storage rings (both hadron and electron machines)</a:t>
            </a:r>
          </a:p>
        </p:txBody>
      </p:sp>
      <p:sp>
        <p:nvSpPr>
          <p:cNvPr id="39939"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 name="Title 1"/>
          <p:cNvSpPr txBox="1">
            <a:spLocks/>
          </p:cNvSpPr>
          <p:nvPr/>
        </p:nvSpPr>
        <p:spPr bwMode="auto">
          <a:xfrm>
            <a:off x="611188" y="295275"/>
            <a:ext cx="78486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Introduction</a:t>
            </a:r>
          </a:p>
        </p:txBody>
      </p:sp>
      <p:sp>
        <p:nvSpPr>
          <p:cNvPr id="39941"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39943" name="Slide Number Placeholder 2"/>
          <p:cNvSpPr>
            <a:spLocks noGrp="1"/>
          </p:cNvSpPr>
          <p:nvPr>
            <p:ph type="sldNum" sz="quarter" idx="12"/>
          </p:nvPr>
        </p:nvSpPr>
        <p:spPr bwMode="auto">
          <a:xfrm>
            <a:off x="6553200" y="64897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0981A720-3545-4FA8-A840-E366C08F6003}" type="slidenum">
              <a:rPr lang="en-GB" altLang="en-US" sz="1200" smtClean="0">
                <a:solidFill>
                  <a:srgbClr val="898989"/>
                </a:solidFill>
              </a:rPr>
              <a:pPr>
                <a:spcBef>
                  <a:spcPct val="0"/>
                </a:spcBef>
                <a:buFontTx/>
                <a:buNone/>
              </a:pPr>
              <a:t>2</a:t>
            </a:fld>
            <a:endParaRPr lang="en-GB" altLang="en-US" sz="1200" smtClean="0">
              <a:solidFill>
                <a:srgbClr val="898989"/>
              </a:solidFill>
            </a:endParaRPr>
          </a:p>
        </p:txBody>
      </p:sp>
      <p:sp>
        <p:nvSpPr>
          <p:cNvPr id="2" name="TextBox 1"/>
          <p:cNvSpPr txBox="1"/>
          <p:nvPr/>
        </p:nvSpPr>
        <p:spPr>
          <a:xfrm>
            <a:off x="391129" y="1881832"/>
            <a:ext cx="3666068" cy="923330"/>
          </a:xfrm>
          <a:prstGeom prst="rect">
            <a:avLst/>
          </a:prstGeom>
          <a:noFill/>
        </p:spPr>
        <p:txBody>
          <a:bodyPr wrap="none" rtlCol="0">
            <a:spAutoFit/>
          </a:bodyPr>
          <a:lstStyle/>
          <a:p>
            <a:pPr algn="ctr"/>
            <a:r>
              <a:rPr lang="en-US" dirty="0" smtClean="0">
                <a:solidFill>
                  <a:srgbClr val="FF0000"/>
                </a:solidFill>
                <a:latin typeface="+mj-lt"/>
              </a:rPr>
              <a:t>Proton Synchrotron Booster (CERN) </a:t>
            </a:r>
          </a:p>
          <a:p>
            <a:pPr algn="ctr"/>
            <a:r>
              <a:rPr lang="en-US" i="0" dirty="0" smtClean="0">
                <a:solidFill>
                  <a:srgbClr val="FF0000"/>
                </a:solidFill>
                <a:latin typeface="+mj-lt"/>
              </a:rPr>
              <a:t>Horizontal single-bunch instability  </a:t>
            </a:r>
          </a:p>
          <a:p>
            <a:pPr algn="ctr"/>
            <a:endParaRPr lang="en-US" i="0" dirty="0">
              <a:solidFill>
                <a:srgbClr val="FF0000"/>
              </a:solidFill>
              <a:latin typeface="+mj-lt"/>
            </a:endParaRPr>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2431" t="7311" r="6049" b="2385"/>
          <a:stretch/>
        </p:blipFill>
        <p:spPr>
          <a:xfrm>
            <a:off x="4172051" y="2615161"/>
            <a:ext cx="4849028" cy="2943529"/>
          </a:xfrm>
          <a:prstGeom prst="rect">
            <a:avLst/>
          </a:prstGeom>
        </p:spPr>
      </p:pic>
      <p:sp>
        <p:nvSpPr>
          <p:cNvPr id="12" name="TextBox 11"/>
          <p:cNvSpPr txBox="1"/>
          <p:nvPr/>
        </p:nvSpPr>
        <p:spPr>
          <a:xfrm>
            <a:off x="5051633" y="1879857"/>
            <a:ext cx="3484864" cy="923330"/>
          </a:xfrm>
          <a:prstGeom prst="rect">
            <a:avLst/>
          </a:prstGeom>
          <a:noFill/>
        </p:spPr>
        <p:txBody>
          <a:bodyPr wrap="none" rtlCol="0">
            <a:spAutoFit/>
          </a:bodyPr>
          <a:lstStyle/>
          <a:p>
            <a:pPr algn="ctr"/>
            <a:r>
              <a:rPr lang="en-US" dirty="0" smtClean="0">
                <a:solidFill>
                  <a:srgbClr val="FF0000"/>
                </a:solidFill>
                <a:latin typeface="+mj-lt"/>
              </a:rPr>
              <a:t>Super Proton Synchrotron (CERN) </a:t>
            </a:r>
          </a:p>
          <a:p>
            <a:pPr algn="ctr"/>
            <a:r>
              <a:rPr lang="en-US" i="0" dirty="0" smtClean="0">
                <a:solidFill>
                  <a:srgbClr val="FF0000"/>
                </a:solidFill>
                <a:latin typeface="+mj-lt"/>
              </a:rPr>
              <a:t>Horizontal multi-bunch instability  </a:t>
            </a:r>
          </a:p>
          <a:p>
            <a:pPr algn="ctr"/>
            <a:endParaRPr lang="en-US" i="0" dirty="0">
              <a:solidFill>
                <a:srgbClr val="FF0000"/>
              </a:solidFill>
              <a:latin typeface="+mj-lt"/>
            </a:endParaRPr>
          </a:p>
        </p:txBody>
      </p:sp>
      <p:sp>
        <p:nvSpPr>
          <p:cNvPr id="3" name="TextBox 2"/>
          <p:cNvSpPr txBox="1"/>
          <p:nvPr/>
        </p:nvSpPr>
        <p:spPr>
          <a:xfrm>
            <a:off x="6804550" y="5498274"/>
            <a:ext cx="2398816" cy="323165"/>
          </a:xfrm>
          <a:prstGeom prst="rect">
            <a:avLst/>
          </a:prstGeom>
          <a:noFill/>
        </p:spPr>
        <p:txBody>
          <a:bodyPr wrap="square" rtlCol="0">
            <a:spAutoFit/>
          </a:bodyPr>
          <a:lstStyle/>
          <a:p>
            <a:r>
              <a:rPr lang="en-US" sz="1500" b="0" dirty="0" smtClean="0">
                <a:solidFill>
                  <a:srgbClr val="0000FF"/>
                </a:solidFill>
                <a:latin typeface="+mj-lt"/>
              </a:rPr>
              <a:t>Courtesy M. Schenk et al.</a:t>
            </a:r>
            <a:endParaRPr lang="en-US" sz="1500" b="0" dirty="0">
              <a:solidFill>
                <a:srgbClr val="0000FF"/>
              </a:solidFill>
              <a:latin typeface="+mj-lt"/>
            </a:endParaRPr>
          </a:p>
        </p:txBody>
      </p:sp>
      <p:pic>
        <p:nvPicPr>
          <p:cNvPr id="18" name="Picture 9" descr="diamond logo approve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extLst>
      <p:ext uri="{BB962C8B-B14F-4D97-AF65-F5344CB8AC3E}">
        <p14:creationId xmlns:p14="http://schemas.microsoft.com/office/powerpoint/2010/main" val="41634186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Picture 3" descr="F:\DIAMOND_PDRA\U drive\PDRA_2nd_year\IPAC17\TMBF_paper\THPVA029f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40329" y="3570473"/>
            <a:ext cx="3044031" cy="2286000"/>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2" descr="F:\DIAMOND_PDRA\U drive\PDRA_2nd_year\IPAC17\TMBF_paper\THPVA029f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33694" y="1321527"/>
            <a:ext cx="3044031" cy="2286000"/>
          </a:xfrm>
          <a:prstGeom prst="rect">
            <a:avLst/>
          </a:prstGeom>
          <a:noFill/>
          <a:extLst>
            <a:ext uri="{909E8E84-426E-40DD-AFC4-6F175D3DCCD1}">
              <a14:hiddenFill xmlns:a14="http://schemas.microsoft.com/office/drawing/2010/main">
                <a:solidFill>
                  <a:srgbClr val="FFFFFF"/>
                </a:solidFill>
              </a14:hiddenFill>
            </a:ext>
          </a:extLst>
        </p:spPr>
      </p:pic>
      <p:sp>
        <p:nvSpPr>
          <p:cNvPr id="42" name="Title 1"/>
          <p:cNvSpPr txBox="1">
            <a:spLocks/>
          </p:cNvSpPr>
          <p:nvPr/>
        </p:nvSpPr>
        <p:spPr bwMode="auto">
          <a:xfrm>
            <a:off x="684213" y="311725"/>
            <a:ext cx="7773987"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Example 3: </a:t>
            </a:r>
            <a:r>
              <a:rPr lang="en-GB" sz="2800" i="0" dirty="0">
                <a:solidFill>
                  <a:srgbClr val="003399"/>
                </a:solidFill>
                <a:effectLst>
                  <a:outerShdw blurRad="38100" dist="38100" dir="2700000" algn="tl">
                    <a:srgbClr val="C0C0C0"/>
                  </a:outerShdw>
                </a:effectLst>
                <a:cs typeface="Arial" pitchFamily="34" charset="0"/>
              </a:rPr>
              <a:t>p</a:t>
            </a:r>
            <a:r>
              <a:rPr lang="en-GB" sz="2800" i="0" dirty="0" smtClean="0">
                <a:solidFill>
                  <a:srgbClr val="003399"/>
                </a:solidFill>
                <a:effectLst>
                  <a:outerShdw blurRad="38100" dist="38100" dir="2700000" algn="tl">
                    <a:srgbClr val="C0C0C0"/>
                  </a:outerShdw>
                </a:effectLst>
                <a:cs typeface="Arial" pitchFamily="34" charset="0"/>
              </a:rPr>
              <a:t>ositive chromaticity</a:t>
            </a:r>
          </a:p>
        </p:txBody>
      </p:sp>
      <p:pic>
        <p:nvPicPr>
          <p:cNvPr id="41" name="Picture 4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09460" y="3468415"/>
            <a:ext cx="3082215" cy="2377440"/>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59524" y="1214718"/>
            <a:ext cx="3082215" cy="2377440"/>
          </a:xfrm>
          <a:prstGeom prst="rect">
            <a:avLst/>
          </a:prstGeom>
        </p:spPr>
      </p:pic>
      <p:sp>
        <p:nvSpPr>
          <p:cNvPr id="16" name="TextBox 15"/>
          <p:cNvSpPr txBox="1"/>
          <p:nvPr/>
        </p:nvSpPr>
        <p:spPr>
          <a:xfrm>
            <a:off x="7620000" y="4873297"/>
            <a:ext cx="1024234" cy="646331"/>
          </a:xfrm>
          <a:prstGeom prst="rect">
            <a:avLst/>
          </a:prstGeom>
          <a:ln>
            <a:solidFill>
              <a:srgbClr val="CC3399"/>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b="0" i="0" dirty="0" smtClean="0">
                <a:solidFill>
                  <a:schemeClr val="tx1"/>
                </a:solidFill>
              </a:rPr>
              <a:t>Thresh. </a:t>
            </a:r>
          </a:p>
          <a:p>
            <a:r>
              <a:rPr lang="en-GB" b="0" i="0" dirty="0" smtClean="0">
                <a:solidFill>
                  <a:schemeClr val="tx1"/>
                </a:solidFill>
              </a:rPr>
              <a:t>~2.5  mA</a:t>
            </a:r>
            <a:endParaRPr lang="en-GB" b="0" i="0" dirty="0">
              <a:solidFill>
                <a:schemeClr val="tx1"/>
              </a:solidFill>
            </a:endParaRPr>
          </a:p>
        </p:txBody>
      </p:sp>
      <p:sp>
        <p:nvSpPr>
          <p:cNvPr id="13" name="TextBox 12"/>
          <p:cNvSpPr txBox="1"/>
          <p:nvPr/>
        </p:nvSpPr>
        <p:spPr>
          <a:xfrm>
            <a:off x="7658959" y="2617549"/>
            <a:ext cx="890429" cy="646331"/>
          </a:xfrm>
          <a:prstGeom prst="rect">
            <a:avLst/>
          </a:prstGeom>
          <a:ln>
            <a:solidFill>
              <a:srgbClr val="0000FF"/>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b="0" i="0" dirty="0" smtClean="0"/>
              <a:t>Thresh.  ~2 mA</a:t>
            </a:r>
            <a:endParaRPr lang="en-GB" b="0" i="0" dirty="0"/>
          </a:p>
        </p:txBody>
      </p:sp>
      <p:sp>
        <p:nvSpPr>
          <p:cNvPr id="39" name="TextBox 38"/>
          <p:cNvSpPr txBox="1"/>
          <p:nvPr/>
        </p:nvSpPr>
        <p:spPr>
          <a:xfrm>
            <a:off x="3108074" y="2591994"/>
            <a:ext cx="985449" cy="646331"/>
          </a:xfrm>
          <a:prstGeom prst="rect">
            <a:avLst/>
          </a:prstGeom>
          <a:ln>
            <a:solidFill>
              <a:srgbClr val="0000FF"/>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b="0" i="0" dirty="0" smtClean="0"/>
              <a:t>Thresh.  ~2.1 mA</a:t>
            </a:r>
            <a:endParaRPr lang="en-GB" b="0" i="0" dirty="0"/>
          </a:p>
        </p:txBody>
      </p:sp>
      <p:sp>
        <p:nvSpPr>
          <p:cNvPr id="40" name="TextBox 39"/>
          <p:cNvSpPr txBox="1"/>
          <p:nvPr/>
        </p:nvSpPr>
        <p:spPr>
          <a:xfrm>
            <a:off x="2990002" y="4489910"/>
            <a:ext cx="1807627" cy="1077218"/>
          </a:xfrm>
          <a:prstGeom prst="rect">
            <a:avLst/>
          </a:prstGeom>
          <a:ln>
            <a:solidFill>
              <a:srgbClr val="CC3399"/>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sz="1600" b="0" i="0" dirty="0" smtClean="0"/>
              <a:t>Does not predict so clearly the m=-3 and threshold is bit higher ~3 mA</a:t>
            </a:r>
            <a:endParaRPr lang="en-GB" sz="1600" b="0" i="0" dirty="0"/>
          </a:p>
        </p:txBody>
      </p:sp>
      <p:sp>
        <p:nvSpPr>
          <p:cNvPr id="38"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44"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46" name="Slide Number Placeholder 2"/>
          <p:cNvSpPr txBox="1">
            <a:spLocks/>
          </p:cNvSpPr>
          <p:nvPr/>
        </p:nvSpPr>
        <p:spPr bwMode="auto">
          <a:xfrm>
            <a:off x="6553200" y="648970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US"/>
            </a:defPPr>
            <a:lvl1pPr algn="r" rtl="0" eaLnBrk="1" fontAlgn="base" hangingPunct="1">
              <a:spcBef>
                <a:spcPct val="20000"/>
              </a:spcBef>
              <a:spcAft>
                <a:spcPct val="0"/>
              </a:spcAft>
              <a:buFont typeface="Arial" charset="0"/>
              <a:buChar char="•"/>
              <a:defRPr sz="3200" b="0" i="0" kern="1200">
                <a:solidFill>
                  <a:schemeClr val="tx1"/>
                </a:solidFill>
                <a:latin typeface="Calibri" pitchFamily="34" charset="0"/>
                <a:ea typeface="+mn-ea"/>
                <a:cs typeface="Arial" charset="0"/>
              </a:defRPr>
            </a:lvl1pPr>
            <a:lvl2pPr marL="742950" indent="-285750" algn="l" rtl="0" eaLnBrk="0" fontAlgn="base" hangingPunct="0">
              <a:spcBef>
                <a:spcPct val="20000"/>
              </a:spcBef>
              <a:spcAft>
                <a:spcPct val="0"/>
              </a:spcAft>
              <a:buFont typeface="Arial" charset="0"/>
              <a:buChar char="–"/>
              <a:defRPr sz="2800" b="1" i="1" kern="1200">
                <a:solidFill>
                  <a:schemeClr val="tx1"/>
                </a:solidFill>
                <a:latin typeface="Calibri" pitchFamily="34" charset="0"/>
                <a:ea typeface="+mn-ea"/>
                <a:cs typeface="Arial" charset="0"/>
              </a:defRPr>
            </a:lvl2pPr>
            <a:lvl3pPr marL="1143000" indent="-228600" algn="l" rtl="0" eaLnBrk="0" fontAlgn="base" hangingPunct="0">
              <a:spcBef>
                <a:spcPct val="20000"/>
              </a:spcBef>
              <a:spcAft>
                <a:spcPct val="0"/>
              </a:spcAft>
              <a:buFont typeface="Arial" charset="0"/>
              <a:buChar char="•"/>
              <a:defRPr sz="2400" b="1" i="1" kern="1200">
                <a:solidFill>
                  <a:schemeClr val="tx1"/>
                </a:solidFill>
                <a:latin typeface="Calibri" pitchFamily="34" charset="0"/>
                <a:ea typeface="+mn-ea"/>
                <a:cs typeface="Arial" charset="0"/>
              </a:defRPr>
            </a:lvl3pPr>
            <a:lvl4pPr marL="1600200" indent="-228600" algn="l" rtl="0" eaLnBrk="0" fontAlgn="base"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4pPr>
            <a:lvl5pPr marL="2057400" indent="-228600" algn="l" rtl="0" eaLnBrk="0" fontAlgn="base"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5pPr>
            <a:lvl6pPr marL="25146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6pPr>
            <a:lvl7pPr marL="29718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7pPr>
            <a:lvl8pPr marL="34290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8pPr>
            <a:lvl9pPr marL="38862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9pPr>
          </a:lstStyle>
          <a:p>
            <a:pPr>
              <a:spcBef>
                <a:spcPct val="0"/>
              </a:spcBef>
              <a:buFontTx/>
              <a:buNone/>
            </a:pPr>
            <a:fld id="{BC09EFC3-04B6-426F-958F-47EF6B5C3660}" type="slidenum">
              <a:rPr lang="en-GB" altLang="en-US" sz="1200" smtClean="0">
                <a:solidFill>
                  <a:srgbClr val="898989"/>
                </a:solidFill>
              </a:rPr>
              <a:pPr>
                <a:spcBef>
                  <a:spcPct val="0"/>
                </a:spcBef>
                <a:buFontTx/>
                <a:buNone/>
              </a:pPr>
              <a:t>20</a:t>
            </a:fld>
            <a:endParaRPr lang="en-GB" altLang="en-US" sz="1200" dirty="0" smtClean="0">
              <a:solidFill>
                <a:srgbClr val="898989"/>
              </a:solidFill>
            </a:endParaRPr>
          </a:p>
        </p:txBody>
      </p:sp>
      <p:sp>
        <p:nvSpPr>
          <p:cNvPr id="47" name="Content Placeholder 2"/>
          <p:cNvSpPr txBox="1">
            <a:spLocks/>
          </p:cNvSpPr>
          <p:nvPr/>
        </p:nvSpPr>
        <p:spPr bwMode="auto">
          <a:xfrm>
            <a:off x="1952499" y="1016277"/>
            <a:ext cx="1728192" cy="4320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charset="0"/>
              <a:buNone/>
            </a:pPr>
            <a:r>
              <a:rPr lang="en-GB" sz="2000" i="0" dirty="0" smtClean="0">
                <a:solidFill>
                  <a:prstClr val="black"/>
                </a:solidFill>
              </a:rPr>
              <a:t>Simulations</a:t>
            </a:r>
            <a:endParaRPr lang="en-GB" sz="2000" i="0" dirty="0">
              <a:solidFill>
                <a:prstClr val="black"/>
              </a:solidFill>
            </a:endParaRPr>
          </a:p>
        </p:txBody>
      </p:sp>
      <p:sp>
        <p:nvSpPr>
          <p:cNvPr id="48" name="TextBox 47"/>
          <p:cNvSpPr txBox="1"/>
          <p:nvPr/>
        </p:nvSpPr>
        <p:spPr>
          <a:xfrm rot="19576037">
            <a:off x="75770" y="1419172"/>
            <a:ext cx="1708458" cy="430887"/>
          </a:xfrm>
          <a:prstGeom prst="rect">
            <a:avLst/>
          </a:prstGeom>
          <a:noFill/>
        </p:spPr>
        <p:txBody>
          <a:bodyPr wrap="square" rtlCol="0">
            <a:spAutoFit/>
          </a:bodyPr>
          <a:lstStyle/>
          <a:p>
            <a:r>
              <a:rPr lang="en-US" sz="2200" i="0" dirty="0" smtClean="0">
                <a:solidFill>
                  <a:srgbClr val="0000FF"/>
                </a:solidFill>
                <a:latin typeface="+mn-lt"/>
              </a:rPr>
              <a:t>No feedback</a:t>
            </a:r>
            <a:endParaRPr lang="en-US" sz="2200" i="0" dirty="0">
              <a:solidFill>
                <a:srgbClr val="0000FF"/>
              </a:solidFill>
              <a:latin typeface="+mn-lt"/>
            </a:endParaRPr>
          </a:p>
        </p:txBody>
      </p:sp>
      <p:sp>
        <p:nvSpPr>
          <p:cNvPr id="50" name="TextBox 49"/>
          <p:cNvSpPr txBox="1">
            <a:spLocks noChangeArrowheads="1"/>
          </p:cNvSpPr>
          <p:nvPr/>
        </p:nvSpPr>
        <p:spPr bwMode="auto">
          <a:xfrm>
            <a:off x="2687676" y="1280573"/>
            <a:ext cx="6046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i="0" dirty="0" smtClean="0">
                <a:latin typeface="+mj-lt"/>
              </a:rPr>
              <a:t>m=0</a:t>
            </a:r>
            <a:endParaRPr lang="en-GB" altLang="en-US" sz="1800" i="0" dirty="0">
              <a:latin typeface="+mj-lt"/>
            </a:endParaRPr>
          </a:p>
        </p:txBody>
      </p:sp>
      <p:sp>
        <p:nvSpPr>
          <p:cNvPr id="51" name="TextBox 18"/>
          <p:cNvSpPr txBox="1">
            <a:spLocks noChangeArrowheads="1"/>
          </p:cNvSpPr>
          <p:nvPr/>
        </p:nvSpPr>
        <p:spPr bwMode="auto">
          <a:xfrm>
            <a:off x="3207100" y="1624666"/>
            <a:ext cx="72006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i="0" dirty="0" smtClean="0">
                <a:latin typeface="+mj-lt"/>
              </a:rPr>
              <a:t>m=+1</a:t>
            </a:r>
            <a:endParaRPr lang="en-GB" altLang="en-US" sz="1800" i="0" dirty="0">
              <a:latin typeface="+mj-lt"/>
            </a:endParaRPr>
          </a:p>
        </p:txBody>
      </p:sp>
      <p:sp>
        <p:nvSpPr>
          <p:cNvPr id="52" name="TextBox 18"/>
          <p:cNvSpPr txBox="1">
            <a:spLocks noChangeArrowheads="1"/>
          </p:cNvSpPr>
          <p:nvPr/>
        </p:nvSpPr>
        <p:spPr bwMode="auto">
          <a:xfrm>
            <a:off x="1996736" y="1683784"/>
            <a:ext cx="6751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i="0" dirty="0" smtClean="0">
                <a:latin typeface="+mj-lt"/>
              </a:rPr>
              <a:t>m=-1</a:t>
            </a:r>
            <a:endParaRPr lang="en-GB" altLang="en-US" sz="1800" i="0" dirty="0">
              <a:latin typeface="+mj-lt"/>
            </a:endParaRPr>
          </a:p>
        </p:txBody>
      </p:sp>
      <p:sp>
        <p:nvSpPr>
          <p:cNvPr id="53" name="TextBox 18"/>
          <p:cNvSpPr txBox="1">
            <a:spLocks noChangeArrowheads="1"/>
          </p:cNvSpPr>
          <p:nvPr/>
        </p:nvSpPr>
        <p:spPr bwMode="auto">
          <a:xfrm>
            <a:off x="1811857" y="2550476"/>
            <a:ext cx="6751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i="0" dirty="0" smtClean="0">
                <a:latin typeface="+mj-lt"/>
              </a:rPr>
              <a:t>m=-2</a:t>
            </a:r>
            <a:endParaRPr lang="en-GB" altLang="en-US" sz="1800" i="0" dirty="0">
              <a:latin typeface="+mj-lt"/>
            </a:endParaRPr>
          </a:p>
        </p:txBody>
      </p:sp>
      <p:sp>
        <p:nvSpPr>
          <p:cNvPr id="54" name="TextBox 53"/>
          <p:cNvSpPr txBox="1"/>
          <p:nvPr/>
        </p:nvSpPr>
        <p:spPr>
          <a:xfrm rot="19576037">
            <a:off x="-43196" y="3616907"/>
            <a:ext cx="1934354" cy="769441"/>
          </a:xfrm>
          <a:prstGeom prst="rect">
            <a:avLst/>
          </a:prstGeom>
          <a:noFill/>
        </p:spPr>
        <p:txBody>
          <a:bodyPr wrap="square" rtlCol="0">
            <a:spAutoFit/>
          </a:bodyPr>
          <a:lstStyle/>
          <a:p>
            <a:r>
              <a:rPr lang="en-US" sz="2200" i="0" dirty="0" smtClean="0">
                <a:solidFill>
                  <a:srgbClr val="CC3399"/>
                </a:solidFill>
                <a:latin typeface="+mn-lt"/>
              </a:rPr>
              <a:t>Feedback with </a:t>
            </a:r>
          </a:p>
          <a:p>
            <a:r>
              <a:rPr lang="en-US" sz="2200" i="0" dirty="0" smtClean="0">
                <a:solidFill>
                  <a:srgbClr val="CC3399"/>
                </a:solidFill>
                <a:latin typeface="+mn-lt"/>
              </a:rPr>
              <a:t>180° phase</a:t>
            </a:r>
            <a:endParaRPr lang="en-US" sz="2200" i="0" dirty="0">
              <a:solidFill>
                <a:srgbClr val="CC3399"/>
              </a:solidFill>
              <a:latin typeface="+mn-lt"/>
            </a:endParaRPr>
          </a:p>
        </p:txBody>
      </p:sp>
      <p:sp>
        <p:nvSpPr>
          <p:cNvPr id="55" name="TextBox 54"/>
          <p:cNvSpPr txBox="1">
            <a:spLocks noChangeArrowheads="1"/>
          </p:cNvSpPr>
          <p:nvPr/>
        </p:nvSpPr>
        <p:spPr bwMode="auto">
          <a:xfrm>
            <a:off x="2685701" y="3427973"/>
            <a:ext cx="6046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i="0" dirty="0" smtClean="0">
                <a:latin typeface="+mj-lt"/>
              </a:rPr>
              <a:t>m=0</a:t>
            </a:r>
            <a:endParaRPr lang="en-GB" altLang="en-US" sz="1800" i="0" dirty="0">
              <a:latin typeface="+mj-lt"/>
            </a:endParaRPr>
          </a:p>
        </p:txBody>
      </p:sp>
      <p:sp>
        <p:nvSpPr>
          <p:cNvPr id="56" name="TextBox 18"/>
          <p:cNvSpPr txBox="1">
            <a:spLocks noChangeArrowheads="1"/>
          </p:cNvSpPr>
          <p:nvPr/>
        </p:nvSpPr>
        <p:spPr bwMode="auto">
          <a:xfrm>
            <a:off x="3193250" y="3653316"/>
            <a:ext cx="72006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i="0" dirty="0" smtClean="0">
                <a:latin typeface="+mj-lt"/>
              </a:rPr>
              <a:t>m=+1</a:t>
            </a:r>
            <a:endParaRPr lang="en-GB" altLang="en-US" sz="1800" i="0" dirty="0">
              <a:latin typeface="+mj-lt"/>
            </a:endParaRPr>
          </a:p>
        </p:txBody>
      </p:sp>
      <p:sp>
        <p:nvSpPr>
          <p:cNvPr id="57" name="TextBox 18"/>
          <p:cNvSpPr txBox="1">
            <a:spLocks noChangeArrowheads="1"/>
          </p:cNvSpPr>
          <p:nvPr/>
        </p:nvSpPr>
        <p:spPr bwMode="auto">
          <a:xfrm>
            <a:off x="2125386" y="3724309"/>
            <a:ext cx="6751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i="0" dirty="0" smtClean="0">
                <a:latin typeface="+mj-lt"/>
              </a:rPr>
              <a:t>m=-1</a:t>
            </a:r>
            <a:endParaRPr lang="en-GB" altLang="en-US" sz="1800" i="0" dirty="0">
              <a:latin typeface="+mj-lt"/>
            </a:endParaRPr>
          </a:p>
        </p:txBody>
      </p:sp>
      <p:sp>
        <p:nvSpPr>
          <p:cNvPr id="58" name="TextBox 18"/>
          <p:cNvSpPr txBox="1">
            <a:spLocks noChangeArrowheads="1"/>
          </p:cNvSpPr>
          <p:nvPr/>
        </p:nvSpPr>
        <p:spPr bwMode="auto">
          <a:xfrm>
            <a:off x="1849939" y="4528807"/>
            <a:ext cx="6751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800" i="0" dirty="0" smtClean="0">
                <a:latin typeface="+mj-lt"/>
              </a:rPr>
              <a:t>m=-2</a:t>
            </a:r>
            <a:endParaRPr lang="en-GB" altLang="en-US" sz="1800" i="0" dirty="0">
              <a:latin typeface="+mj-lt"/>
            </a:endParaRPr>
          </a:p>
        </p:txBody>
      </p:sp>
      <p:pic>
        <p:nvPicPr>
          <p:cNvPr id="61" name="Picture 9" descr="diamond logo approv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
        <p:nvSpPr>
          <p:cNvPr id="29" name="Content Placeholder 2"/>
          <p:cNvSpPr txBox="1">
            <a:spLocks/>
          </p:cNvSpPr>
          <p:nvPr/>
        </p:nvSpPr>
        <p:spPr bwMode="auto">
          <a:xfrm>
            <a:off x="5570888" y="1004825"/>
            <a:ext cx="1632124" cy="432048"/>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charset="0"/>
              <a:buNone/>
            </a:pPr>
            <a:r>
              <a:rPr lang="en-GB" sz="2000" i="0" dirty="0" smtClean="0">
                <a:solidFill>
                  <a:prstClr val="black"/>
                </a:solidFill>
              </a:rPr>
              <a:t>Measured</a:t>
            </a:r>
            <a:endParaRPr lang="en-GB" sz="2000" i="0" dirty="0">
              <a:solidFill>
                <a:prstClr val="black"/>
              </a:solidFill>
            </a:endParaRPr>
          </a:p>
        </p:txBody>
      </p:sp>
    </p:spTree>
    <p:extLst>
      <p:ext uri="{BB962C8B-B14F-4D97-AF65-F5344CB8AC3E}">
        <p14:creationId xmlns:p14="http://schemas.microsoft.com/office/powerpoint/2010/main" val="12092730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538"/>
            <a:ext cx="8229600" cy="4857750"/>
          </a:xfrm>
        </p:spPr>
        <p:txBody>
          <a:bodyPr/>
          <a:lstStyle/>
          <a:p>
            <a:pPr marL="0" indent="0">
              <a:buNone/>
            </a:pPr>
            <a:r>
              <a:rPr lang="en-US" altLang="en-US" sz="2000" b="1" dirty="0" smtClean="0">
                <a:solidFill>
                  <a:srgbClr val="0000FF"/>
                </a:solidFill>
              </a:rPr>
              <a:t>Measurements</a:t>
            </a:r>
          </a:p>
          <a:p>
            <a:r>
              <a:rPr lang="en-US" altLang="en-US" sz="2000" dirty="0"/>
              <a:t>T</a:t>
            </a:r>
            <a:r>
              <a:rPr lang="en-US" altLang="en-US" sz="2000" dirty="0" smtClean="0"/>
              <a:t>he </a:t>
            </a:r>
            <a:r>
              <a:rPr lang="en-US" altLang="en-US" sz="2000" dirty="0"/>
              <a:t>nominal resistive feedback </a:t>
            </a:r>
            <a:r>
              <a:rPr lang="en-US" altLang="en-US" sz="2000" dirty="0" smtClean="0"/>
              <a:t>has </a:t>
            </a:r>
            <a:r>
              <a:rPr lang="en-US" altLang="en-US" sz="2000" dirty="0"/>
              <a:t>a beneficial effect on </a:t>
            </a:r>
            <a:r>
              <a:rPr lang="en-US" altLang="en-US" sz="2000" dirty="0" smtClean="0"/>
              <a:t>the instability </a:t>
            </a:r>
            <a:r>
              <a:rPr lang="en-US" altLang="en-US" sz="2000" dirty="0"/>
              <a:t>thresholds for both negative and positive </a:t>
            </a:r>
            <a:r>
              <a:rPr lang="en-US" altLang="en-US" sz="2000" dirty="0" err="1" smtClean="0"/>
              <a:t>chromaticities</a:t>
            </a:r>
            <a:endParaRPr lang="en-US" altLang="en-US" sz="2000" dirty="0" smtClean="0"/>
          </a:p>
          <a:p>
            <a:r>
              <a:rPr lang="en-US" sz="2000" dirty="0"/>
              <a:t>B</a:t>
            </a:r>
            <a:r>
              <a:rPr lang="en-US" sz="2000" dirty="0" smtClean="0"/>
              <a:t>y </a:t>
            </a:r>
            <a:r>
              <a:rPr lang="en-US" sz="2000" dirty="0"/>
              <a:t>adjusting some of </a:t>
            </a:r>
            <a:r>
              <a:rPr lang="en-US" sz="2000" dirty="0" smtClean="0"/>
              <a:t>the feedback </a:t>
            </a:r>
            <a:r>
              <a:rPr lang="en-US" sz="2000" dirty="0"/>
              <a:t>settings one can </a:t>
            </a:r>
            <a:r>
              <a:rPr lang="en-US" sz="2000" dirty="0" smtClean="0"/>
              <a:t>maximize its performance and increase the </a:t>
            </a:r>
            <a:r>
              <a:rPr lang="en-US" sz="2000" dirty="0"/>
              <a:t>TMCI threshold</a:t>
            </a:r>
            <a:endParaRPr lang="en-US" altLang="en-US" sz="2000" dirty="0" smtClean="0"/>
          </a:p>
          <a:p>
            <a:r>
              <a:rPr lang="en-GB" altLang="en-US" sz="2000" dirty="0" smtClean="0"/>
              <a:t>Changing the feedback phase increases the instability thresholds, but no unique phase works best for all </a:t>
            </a:r>
            <a:r>
              <a:rPr lang="en-GB" altLang="en-US" sz="2000" dirty="0" err="1" smtClean="0"/>
              <a:t>chromaticities</a:t>
            </a:r>
            <a:r>
              <a:rPr lang="en-GB" altLang="en-US" sz="2000" dirty="0"/>
              <a:t> </a:t>
            </a:r>
            <a:r>
              <a:rPr lang="en-GB" altLang="en-US" sz="2000" dirty="0" smtClean="0"/>
              <a:t>(similar conclusion with studies at ALS by J. Byrd [16])</a:t>
            </a:r>
          </a:p>
          <a:p>
            <a:r>
              <a:rPr lang="en-GB" altLang="en-US" sz="2000" dirty="0" smtClean="0"/>
              <a:t>A factor of two higher single bunch current can be stored while keeping the same operational chromaticity (</a:t>
            </a:r>
            <a:r>
              <a:rPr lang="en-US" sz="2000" dirty="0" err="1"/>
              <a:t>Q</a:t>
            </a:r>
            <a:r>
              <a:rPr lang="en-US" sz="2000" baseline="30000" dirty="0" err="1"/>
              <a:t>’</a:t>
            </a:r>
            <a:r>
              <a:rPr lang="en-US" sz="2000" baseline="-25000" dirty="0" err="1"/>
              <a:t>y</a:t>
            </a:r>
            <a:r>
              <a:rPr lang="en-GB" altLang="en-US" sz="2000" dirty="0" smtClean="0"/>
              <a:t>=2), useful for the hybrid mode</a:t>
            </a:r>
          </a:p>
          <a:p>
            <a:pPr marL="0" indent="0">
              <a:buNone/>
            </a:pPr>
            <a:r>
              <a:rPr lang="en-US" altLang="en-US" sz="2000" b="1" dirty="0" smtClean="0">
                <a:solidFill>
                  <a:srgbClr val="0000FF"/>
                </a:solidFill>
              </a:rPr>
              <a:t>Modeling of TMBF</a:t>
            </a:r>
          </a:p>
          <a:p>
            <a:r>
              <a:rPr lang="en-US" altLang="en-US" sz="2000" dirty="0" smtClean="0"/>
              <a:t>Ideal feedback model and one with variable phase and gain, considering previous turns has been implemented</a:t>
            </a:r>
          </a:p>
          <a:p>
            <a:r>
              <a:rPr lang="en-GB" altLang="en-US" sz="2000" dirty="0" smtClean="0"/>
              <a:t>First tests show promising results with improvements to be made</a:t>
            </a:r>
          </a:p>
          <a:p>
            <a:endParaRPr lang="en-GB" altLang="en-US" sz="2000" dirty="0" smtClean="0"/>
          </a:p>
          <a:p>
            <a:endParaRPr lang="en-GB" altLang="en-US" sz="2000" dirty="0" smtClean="0"/>
          </a:p>
          <a:p>
            <a:endParaRPr lang="en-GB" altLang="en-US" sz="2000" dirty="0" smtClean="0"/>
          </a:p>
          <a:p>
            <a:endParaRPr lang="en-GB" altLang="en-US" sz="2000" dirty="0" smtClean="0"/>
          </a:p>
        </p:txBody>
      </p:sp>
      <p:sp>
        <p:nvSpPr>
          <p:cNvPr id="60419"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5" name="Title 1"/>
          <p:cNvSpPr txBox="1">
            <a:spLocks/>
          </p:cNvSpPr>
          <p:nvPr/>
        </p:nvSpPr>
        <p:spPr bwMode="auto">
          <a:xfrm>
            <a:off x="684213" y="260350"/>
            <a:ext cx="78486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Summary</a:t>
            </a:r>
          </a:p>
        </p:txBody>
      </p:sp>
      <p:sp>
        <p:nvSpPr>
          <p:cNvPr id="60421"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0424" name="Slide Number Placeholder 2"/>
          <p:cNvSpPr>
            <a:spLocks noGrp="1"/>
          </p:cNvSpPr>
          <p:nvPr>
            <p:ph type="sldNum" sz="quarter" idx="12"/>
          </p:nvPr>
        </p:nvSpPr>
        <p:spPr bwMode="auto">
          <a:xfrm>
            <a:off x="6553200" y="64897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7C309030-BC0D-4B3C-871C-0F38D41D9223}" type="slidenum">
              <a:rPr lang="en-GB" altLang="en-US" sz="1200" smtClean="0">
                <a:solidFill>
                  <a:srgbClr val="898989"/>
                </a:solidFill>
              </a:rPr>
              <a:pPr>
                <a:spcBef>
                  <a:spcPct val="0"/>
                </a:spcBef>
                <a:buFontTx/>
                <a:buNone/>
              </a:pPr>
              <a:t>21</a:t>
            </a:fld>
            <a:endParaRPr lang="en-GB" altLang="en-US" sz="1200" smtClean="0">
              <a:solidFill>
                <a:srgbClr val="898989"/>
              </a:solidFill>
            </a:endParaRPr>
          </a:p>
        </p:txBody>
      </p:sp>
      <p:pic>
        <p:nvPicPr>
          <p:cNvPr id="10" name="Picture 9" descr="diamond logo approv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Content Placeholder 2"/>
          <p:cNvSpPr>
            <a:spLocks noGrp="1"/>
          </p:cNvSpPr>
          <p:nvPr>
            <p:ph idx="1"/>
          </p:nvPr>
        </p:nvSpPr>
        <p:spPr>
          <a:xfrm>
            <a:off x="493712" y="1137036"/>
            <a:ext cx="8467407" cy="4659465"/>
          </a:xfrm>
        </p:spPr>
        <p:txBody>
          <a:bodyPr/>
          <a:lstStyle/>
          <a:p>
            <a:pPr marL="0" indent="0">
              <a:buNone/>
            </a:pPr>
            <a:r>
              <a:rPr lang="en-US" sz="1800" dirty="0"/>
              <a:t>[1] </a:t>
            </a:r>
            <a:r>
              <a:rPr lang="en-US" sz="1800" dirty="0" err="1"/>
              <a:t>J.H.Wang</a:t>
            </a:r>
            <a:r>
              <a:rPr lang="en-US" sz="1800" dirty="0"/>
              <a:t> </a:t>
            </a:r>
            <a:r>
              <a:rPr lang="en-US" sz="1800" i="1" dirty="0"/>
              <a:t>et al.</a:t>
            </a:r>
            <a:r>
              <a:rPr lang="en-US" sz="1800" dirty="0"/>
              <a:t>, </a:t>
            </a:r>
            <a:r>
              <a:rPr lang="en-US" sz="1800" dirty="0" smtClean="0"/>
              <a:t> </a:t>
            </a:r>
            <a:r>
              <a:rPr lang="en-US" sz="1800" dirty="0"/>
              <a:t>in </a:t>
            </a:r>
            <a:r>
              <a:rPr lang="en-US" sz="1800" i="1" dirty="0"/>
              <a:t>Proc. PAC’07</a:t>
            </a:r>
            <a:r>
              <a:rPr lang="en-US" sz="1800" dirty="0"/>
              <a:t>, </a:t>
            </a:r>
            <a:r>
              <a:rPr lang="en-US" sz="1800" dirty="0" smtClean="0"/>
              <a:t>Albuquerque, </a:t>
            </a:r>
            <a:r>
              <a:rPr lang="sv-SE" sz="1800" dirty="0" smtClean="0"/>
              <a:t>USA</a:t>
            </a:r>
            <a:r>
              <a:rPr lang="sv-SE" sz="1800" dirty="0"/>
              <a:t>, June 2007, paper </a:t>
            </a:r>
            <a:r>
              <a:rPr lang="sv-SE" sz="1800" dirty="0" smtClean="0"/>
              <a:t>MOPAN053.</a:t>
            </a:r>
            <a:endParaRPr lang="sv-SE" sz="1800" dirty="0"/>
          </a:p>
          <a:p>
            <a:pPr marL="0" indent="0">
              <a:buNone/>
            </a:pPr>
            <a:r>
              <a:rPr lang="en-US" sz="1800" dirty="0"/>
              <a:t>[2] H.S. Kang </a:t>
            </a:r>
            <a:r>
              <a:rPr lang="en-US" sz="1800" i="1" dirty="0"/>
              <a:t>et al</a:t>
            </a:r>
            <a:r>
              <a:rPr lang="en-US" sz="1800" i="1" dirty="0" smtClean="0"/>
              <a:t>.</a:t>
            </a:r>
            <a:r>
              <a:rPr lang="en-US" sz="1800" dirty="0" smtClean="0"/>
              <a:t>, </a:t>
            </a:r>
            <a:r>
              <a:rPr lang="en-US" sz="1800" dirty="0"/>
              <a:t>in </a:t>
            </a:r>
            <a:r>
              <a:rPr lang="en-US" sz="1800" i="1" dirty="0"/>
              <a:t>Proc. PAC’01</a:t>
            </a:r>
            <a:r>
              <a:rPr lang="en-US" sz="1800" dirty="0"/>
              <a:t>, Chicago, </a:t>
            </a:r>
            <a:r>
              <a:rPr lang="en-US" sz="1800" dirty="0" smtClean="0"/>
              <a:t>USA, Aug</a:t>
            </a:r>
            <a:r>
              <a:rPr lang="en-US" sz="1800" dirty="0"/>
              <a:t>. 2001, paper </a:t>
            </a:r>
            <a:r>
              <a:rPr lang="en-US" sz="1800" dirty="0" smtClean="0"/>
              <a:t>TPAH302.</a:t>
            </a:r>
            <a:endParaRPr lang="en-US" sz="1800" dirty="0"/>
          </a:p>
          <a:p>
            <a:pPr marL="0" indent="0">
              <a:buNone/>
            </a:pPr>
            <a:r>
              <a:rPr lang="en-US" sz="1800" dirty="0"/>
              <a:t>[3] R. </a:t>
            </a:r>
            <a:r>
              <a:rPr lang="en-US" sz="1800" dirty="0" err="1"/>
              <a:t>Nagaoka</a:t>
            </a:r>
            <a:r>
              <a:rPr lang="en-US" sz="1800" dirty="0"/>
              <a:t> </a:t>
            </a:r>
            <a:r>
              <a:rPr lang="en-US" sz="1800" i="1" dirty="0"/>
              <a:t>et al.</a:t>
            </a:r>
            <a:r>
              <a:rPr lang="en-US" sz="1800" dirty="0"/>
              <a:t>, </a:t>
            </a:r>
            <a:r>
              <a:rPr lang="en-US" sz="1800" dirty="0" smtClean="0"/>
              <a:t>in </a:t>
            </a:r>
            <a:r>
              <a:rPr lang="en-US" sz="1800" i="1" dirty="0"/>
              <a:t>Proc. PAC’07</a:t>
            </a:r>
            <a:r>
              <a:rPr lang="en-US" sz="1800" dirty="0"/>
              <a:t>, Albuquerque, USA, June </a:t>
            </a:r>
            <a:r>
              <a:rPr lang="en-US" sz="1800" dirty="0" smtClean="0"/>
              <a:t>2007, paper MOPAN009.</a:t>
            </a:r>
            <a:endParaRPr lang="en-US" sz="1800" dirty="0"/>
          </a:p>
          <a:p>
            <a:pPr marL="0" indent="0">
              <a:buNone/>
            </a:pPr>
            <a:r>
              <a:rPr lang="en-US" sz="1800" dirty="0"/>
              <a:t>[4] M. </a:t>
            </a:r>
            <a:r>
              <a:rPr lang="en-US" sz="1800" dirty="0" err="1"/>
              <a:t>Dehler</a:t>
            </a:r>
            <a:r>
              <a:rPr lang="en-US" sz="1800" dirty="0"/>
              <a:t> </a:t>
            </a:r>
            <a:r>
              <a:rPr lang="en-US" sz="1800" i="1" dirty="0"/>
              <a:t>et al</a:t>
            </a:r>
            <a:r>
              <a:rPr lang="en-US" sz="1800" i="1" dirty="0" smtClean="0"/>
              <a:t>.</a:t>
            </a:r>
            <a:r>
              <a:rPr lang="en-US" sz="1800" dirty="0" smtClean="0"/>
              <a:t>, </a:t>
            </a:r>
            <a:r>
              <a:rPr lang="en-US" sz="1800" dirty="0"/>
              <a:t>in </a:t>
            </a:r>
            <a:r>
              <a:rPr lang="en-US" sz="1800" i="1" dirty="0"/>
              <a:t>Proc. EPAC’04</a:t>
            </a:r>
            <a:r>
              <a:rPr lang="en-US" sz="1800" dirty="0"/>
              <a:t>, </a:t>
            </a:r>
            <a:r>
              <a:rPr lang="en-US" sz="1800" dirty="0" smtClean="0"/>
              <a:t>Lucerne, Switzerland</a:t>
            </a:r>
            <a:r>
              <a:rPr lang="en-US" sz="1800" dirty="0"/>
              <a:t>, July 2004, paper </a:t>
            </a:r>
            <a:r>
              <a:rPr lang="en-US" sz="1800" dirty="0" smtClean="0"/>
              <a:t>THPLT019.</a:t>
            </a:r>
            <a:endParaRPr lang="en-US" sz="1800" dirty="0"/>
          </a:p>
          <a:p>
            <a:pPr marL="0" indent="0">
              <a:buNone/>
            </a:pPr>
            <a:r>
              <a:rPr lang="en-US" sz="1800" dirty="0"/>
              <a:t>[5] W. Barry </a:t>
            </a:r>
            <a:r>
              <a:rPr lang="en-US" sz="1800" i="1" dirty="0"/>
              <a:t>et al.</a:t>
            </a:r>
            <a:r>
              <a:rPr lang="en-US" sz="1800" dirty="0"/>
              <a:t>, </a:t>
            </a:r>
            <a:r>
              <a:rPr lang="en-US" sz="1800" dirty="0" smtClean="0"/>
              <a:t>in </a:t>
            </a:r>
            <a:r>
              <a:rPr lang="en-US" sz="1800" i="1" dirty="0"/>
              <a:t>Proc. PAC’95</a:t>
            </a:r>
            <a:r>
              <a:rPr lang="en-US" sz="1800" dirty="0"/>
              <a:t>, </a:t>
            </a:r>
            <a:r>
              <a:rPr lang="en-US" sz="1800" dirty="0" smtClean="0"/>
              <a:t>Dallas, Texas</a:t>
            </a:r>
            <a:r>
              <a:rPr lang="en-US" sz="1800" dirty="0"/>
              <a:t>, USA, May 1995, paper </a:t>
            </a:r>
            <a:r>
              <a:rPr lang="en-US" sz="1800" dirty="0" smtClean="0"/>
              <a:t>RAE13.</a:t>
            </a:r>
            <a:endParaRPr lang="en-US" sz="1800" dirty="0"/>
          </a:p>
          <a:p>
            <a:pPr marL="285750" indent="-285750">
              <a:buNone/>
            </a:pPr>
            <a:r>
              <a:rPr lang="en-US" sz="1800" dirty="0"/>
              <a:t>[6] G. </a:t>
            </a:r>
            <a:r>
              <a:rPr lang="en-US" sz="1800" dirty="0" err="1"/>
              <a:t>Rehm</a:t>
            </a:r>
            <a:r>
              <a:rPr lang="en-US" sz="1800" dirty="0"/>
              <a:t>, M.G. Abbott, and A.F.D. </a:t>
            </a:r>
            <a:r>
              <a:rPr lang="en-US" sz="1800" dirty="0" smtClean="0"/>
              <a:t>Morgan, </a:t>
            </a:r>
            <a:r>
              <a:rPr lang="en-US" sz="1800" dirty="0"/>
              <a:t>in </a:t>
            </a:r>
            <a:r>
              <a:rPr lang="en-US" sz="1800" i="1" dirty="0"/>
              <a:t>Proc. IBIC’14</a:t>
            </a:r>
            <a:r>
              <a:rPr lang="en-US" sz="1800" dirty="0"/>
              <a:t>, Monterey, CA, </a:t>
            </a:r>
            <a:r>
              <a:rPr lang="en-US" sz="1800" dirty="0" smtClean="0"/>
              <a:t>USA, Sept</a:t>
            </a:r>
            <a:r>
              <a:rPr lang="en-US" sz="1800" dirty="0"/>
              <a:t>. </a:t>
            </a:r>
            <a:r>
              <a:rPr lang="en-US" sz="1800" dirty="0" smtClean="0"/>
              <a:t>     2014</a:t>
            </a:r>
            <a:r>
              <a:rPr lang="en-US" sz="1800" dirty="0"/>
              <a:t>, paper WEPD24.</a:t>
            </a:r>
          </a:p>
          <a:p>
            <a:pPr marL="0" indent="0">
              <a:buNone/>
            </a:pPr>
            <a:r>
              <a:rPr lang="en-US" sz="1800" dirty="0"/>
              <a:t>[7] W. Cheng </a:t>
            </a:r>
            <a:r>
              <a:rPr lang="en-US" sz="1800" i="1" dirty="0"/>
              <a:t>et al.</a:t>
            </a:r>
            <a:r>
              <a:rPr lang="en-US" sz="1800" dirty="0"/>
              <a:t>, </a:t>
            </a:r>
            <a:r>
              <a:rPr lang="en-US" sz="1800" dirty="0" smtClean="0"/>
              <a:t>in </a:t>
            </a:r>
            <a:r>
              <a:rPr lang="en-US" sz="1800" i="1" dirty="0"/>
              <a:t>Proc. IBIC’14</a:t>
            </a:r>
            <a:r>
              <a:rPr lang="en-US" sz="1800" dirty="0"/>
              <a:t>, </a:t>
            </a:r>
            <a:r>
              <a:rPr lang="en-US" sz="1800" dirty="0" smtClean="0"/>
              <a:t>Monterey, CA</a:t>
            </a:r>
            <a:r>
              <a:rPr lang="en-US" sz="1800" dirty="0"/>
              <a:t>, USA, Sept. 2014, paper </a:t>
            </a:r>
            <a:r>
              <a:rPr lang="en-US" sz="1800" dirty="0" smtClean="0"/>
              <a:t>WEPD27.</a:t>
            </a:r>
          </a:p>
          <a:p>
            <a:pPr marL="285750" indent="-285750">
              <a:buNone/>
            </a:pPr>
            <a:r>
              <a:rPr lang="en-US" sz="1800" dirty="0"/>
              <a:t>[8] I. </a:t>
            </a:r>
            <a:r>
              <a:rPr lang="en-US" sz="1800" dirty="0" err="1"/>
              <a:t>Uzun</a:t>
            </a:r>
            <a:r>
              <a:rPr lang="en-US" sz="1800" dirty="0"/>
              <a:t>, M. Abbott, M.T. Heron, A. Morgan, and G. </a:t>
            </a:r>
            <a:r>
              <a:rPr lang="en-US" sz="1800" dirty="0" err="1" smtClean="0"/>
              <a:t>Rehm</a:t>
            </a:r>
            <a:r>
              <a:rPr lang="en-US" sz="1800" dirty="0" smtClean="0"/>
              <a:t>, </a:t>
            </a:r>
            <a:r>
              <a:rPr lang="en-US" sz="1800" dirty="0"/>
              <a:t>in </a:t>
            </a:r>
            <a:r>
              <a:rPr lang="en-US" sz="1800" i="1" dirty="0"/>
              <a:t>Proc. ICALEPCS’11</a:t>
            </a:r>
            <a:r>
              <a:rPr lang="en-US" sz="1800" dirty="0"/>
              <a:t>, Grenoble, </a:t>
            </a:r>
            <a:r>
              <a:rPr lang="en-US" sz="1800" dirty="0" smtClean="0"/>
              <a:t>France, Oct</a:t>
            </a:r>
            <a:r>
              <a:rPr lang="en-US" sz="1800" dirty="0"/>
              <a:t>. 2011, paper MOPKS027</a:t>
            </a:r>
            <a:r>
              <a:rPr lang="en-US" sz="1800" dirty="0" smtClean="0"/>
              <a:t>.</a:t>
            </a:r>
          </a:p>
          <a:p>
            <a:pPr marL="0" indent="0">
              <a:buNone/>
            </a:pPr>
            <a:r>
              <a:rPr lang="en-US" sz="1800" dirty="0" smtClean="0"/>
              <a:t>[9] I</a:t>
            </a:r>
            <a:r>
              <a:rPr lang="en-US" sz="1800" dirty="0"/>
              <a:t>. </a:t>
            </a:r>
            <a:r>
              <a:rPr lang="en-US" sz="1800" dirty="0" err="1"/>
              <a:t>Uzun</a:t>
            </a:r>
            <a:r>
              <a:rPr lang="en-US" sz="1800" dirty="0"/>
              <a:t>, M. Heron, A. Morgan, and G. </a:t>
            </a:r>
            <a:r>
              <a:rPr lang="en-US" sz="1800" dirty="0" err="1" smtClean="0"/>
              <a:t>Rehm</a:t>
            </a:r>
            <a:r>
              <a:rPr lang="en-US" sz="1800" dirty="0" smtClean="0"/>
              <a:t>, </a:t>
            </a:r>
            <a:r>
              <a:rPr lang="en-US" sz="1800" dirty="0"/>
              <a:t>in </a:t>
            </a:r>
            <a:r>
              <a:rPr lang="en-US" sz="1800" i="1" dirty="0"/>
              <a:t>Proc. International Conference on Field</a:t>
            </a:r>
          </a:p>
          <a:p>
            <a:pPr marL="0" indent="0">
              <a:buNone/>
            </a:pPr>
            <a:r>
              <a:rPr lang="en-US" sz="1800" i="1" dirty="0" smtClean="0"/>
              <a:t>      Programmable </a:t>
            </a:r>
            <a:r>
              <a:rPr lang="en-US" sz="1800" i="1" dirty="0"/>
              <a:t>Logic and Applications 2010</a:t>
            </a:r>
            <a:r>
              <a:rPr lang="en-US" sz="1800" dirty="0"/>
              <a:t>, Milano, </a:t>
            </a:r>
            <a:r>
              <a:rPr lang="en-US" sz="1800" dirty="0" smtClean="0"/>
              <a:t>Italy, Aug</a:t>
            </a:r>
            <a:r>
              <a:rPr lang="en-US" sz="1800" dirty="0"/>
              <a:t>. </a:t>
            </a:r>
            <a:r>
              <a:rPr lang="en-US" sz="1800" dirty="0" smtClean="0"/>
              <a:t>2010.</a:t>
            </a:r>
          </a:p>
          <a:p>
            <a:pPr marL="463550" indent="-463550">
              <a:buNone/>
            </a:pPr>
            <a:r>
              <a:rPr lang="en-US" sz="1800" dirty="0" smtClean="0"/>
              <a:t>[10] R. </a:t>
            </a:r>
            <a:r>
              <a:rPr lang="en-US" sz="1800" dirty="0" err="1" smtClean="0"/>
              <a:t>Bartolini</a:t>
            </a:r>
            <a:r>
              <a:rPr lang="en-US" sz="1800" dirty="0" smtClean="0"/>
              <a:t>, R. Fielder, G. </a:t>
            </a:r>
            <a:r>
              <a:rPr lang="en-US" sz="1800" dirty="0" err="1" smtClean="0"/>
              <a:t>Rehm</a:t>
            </a:r>
            <a:r>
              <a:rPr lang="en-US" sz="1800" dirty="0" smtClean="0"/>
              <a:t>, and V. </a:t>
            </a:r>
            <a:r>
              <a:rPr lang="en-US" sz="1800" dirty="0" err="1" smtClean="0"/>
              <a:t>Smaluk</a:t>
            </a:r>
            <a:r>
              <a:rPr lang="en-US" sz="1800" dirty="0" smtClean="0"/>
              <a:t>, in </a:t>
            </a:r>
            <a:r>
              <a:rPr lang="en-US" sz="1800" i="1" dirty="0" smtClean="0"/>
              <a:t>Proc. IPAC’16</a:t>
            </a:r>
            <a:r>
              <a:rPr lang="en-US" sz="1800" dirty="0" smtClean="0"/>
              <a:t>, Busan, Korea, May      2016, paper TUPOR013.</a:t>
            </a:r>
            <a:endParaRPr lang="en-GB" altLang="en-US" sz="1800" dirty="0" smtClean="0"/>
          </a:p>
          <a:p>
            <a:pPr marL="0" indent="0">
              <a:buNone/>
            </a:pPr>
            <a:endParaRPr lang="en-GB" altLang="en-US" sz="1800" dirty="0"/>
          </a:p>
        </p:txBody>
      </p:sp>
      <p:sp>
        <p:nvSpPr>
          <p:cNvPr id="6"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7" name="Title 1"/>
          <p:cNvSpPr txBox="1">
            <a:spLocks/>
          </p:cNvSpPr>
          <p:nvPr/>
        </p:nvSpPr>
        <p:spPr bwMode="auto">
          <a:xfrm>
            <a:off x="684213" y="228600"/>
            <a:ext cx="78486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References</a:t>
            </a:r>
          </a:p>
        </p:txBody>
      </p:sp>
      <p:sp>
        <p:nvSpPr>
          <p:cNvPr id="8"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0" name="Slide Number Placeholder 2"/>
          <p:cNvSpPr txBox="1">
            <a:spLocks/>
          </p:cNvSpPr>
          <p:nvPr/>
        </p:nvSpPr>
        <p:spPr bwMode="auto">
          <a:xfrm>
            <a:off x="6553200" y="648970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US"/>
            </a:defPPr>
            <a:lvl1pPr algn="r" rtl="0" eaLnBrk="1" fontAlgn="base" hangingPunct="1">
              <a:spcBef>
                <a:spcPct val="20000"/>
              </a:spcBef>
              <a:spcAft>
                <a:spcPct val="0"/>
              </a:spcAft>
              <a:buFont typeface="Arial" charset="0"/>
              <a:buChar char="•"/>
              <a:defRPr sz="3200" b="0" i="0" kern="1200">
                <a:solidFill>
                  <a:schemeClr val="tx1"/>
                </a:solidFill>
                <a:latin typeface="Calibri" pitchFamily="34" charset="0"/>
                <a:ea typeface="+mn-ea"/>
                <a:cs typeface="Arial" charset="0"/>
              </a:defRPr>
            </a:lvl1pPr>
            <a:lvl2pPr marL="742950" indent="-285750" algn="l" rtl="0" eaLnBrk="0" fontAlgn="base" hangingPunct="0">
              <a:spcBef>
                <a:spcPct val="20000"/>
              </a:spcBef>
              <a:spcAft>
                <a:spcPct val="0"/>
              </a:spcAft>
              <a:buFont typeface="Arial" charset="0"/>
              <a:buChar char="–"/>
              <a:defRPr sz="2800" b="1" i="1" kern="1200">
                <a:solidFill>
                  <a:schemeClr val="tx1"/>
                </a:solidFill>
                <a:latin typeface="Calibri" pitchFamily="34" charset="0"/>
                <a:ea typeface="+mn-ea"/>
                <a:cs typeface="Arial" charset="0"/>
              </a:defRPr>
            </a:lvl2pPr>
            <a:lvl3pPr marL="1143000" indent="-228600" algn="l" rtl="0" eaLnBrk="0" fontAlgn="base" hangingPunct="0">
              <a:spcBef>
                <a:spcPct val="20000"/>
              </a:spcBef>
              <a:spcAft>
                <a:spcPct val="0"/>
              </a:spcAft>
              <a:buFont typeface="Arial" charset="0"/>
              <a:buChar char="•"/>
              <a:defRPr sz="2400" b="1" i="1" kern="1200">
                <a:solidFill>
                  <a:schemeClr val="tx1"/>
                </a:solidFill>
                <a:latin typeface="Calibri" pitchFamily="34" charset="0"/>
                <a:ea typeface="+mn-ea"/>
                <a:cs typeface="Arial" charset="0"/>
              </a:defRPr>
            </a:lvl3pPr>
            <a:lvl4pPr marL="1600200" indent="-228600" algn="l" rtl="0" eaLnBrk="0" fontAlgn="base"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4pPr>
            <a:lvl5pPr marL="2057400" indent="-228600" algn="l" rtl="0" eaLnBrk="0" fontAlgn="base"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5pPr>
            <a:lvl6pPr marL="25146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6pPr>
            <a:lvl7pPr marL="29718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7pPr>
            <a:lvl8pPr marL="34290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8pPr>
            <a:lvl9pPr marL="38862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9pPr>
          </a:lstStyle>
          <a:p>
            <a:pPr>
              <a:spcBef>
                <a:spcPct val="0"/>
              </a:spcBef>
              <a:buFontTx/>
              <a:buNone/>
            </a:pPr>
            <a:fld id="{BC09EFC3-04B6-426F-958F-47EF6B5C3660}" type="slidenum">
              <a:rPr lang="en-GB" altLang="en-US" sz="1200" smtClean="0">
                <a:solidFill>
                  <a:srgbClr val="898989"/>
                </a:solidFill>
              </a:rPr>
              <a:pPr>
                <a:spcBef>
                  <a:spcPct val="0"/>
                </a:spcBef>
                <a:buFontTx/>
                <a:buNone/>
              </a:pPr>
              <a:t>22</a:t>
            </a:fld>
            <a:endParaRPr lang="en-GB" altLang="en-US" sz="1200" dirty="0" smtClean="0">
              <a:solidFill>
                <a:srgbClr val="898989"/>
              </a:solidFill>
            </a:endParaRPr>
          </a:p>
        </p:txBody>
      </p:sp>
      <p:pic>
        <p:nvPicPr>
          <p:cNvPr id="11" name="Picture 9" descr="diamond logo approv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extLst>
      <p:ext uri="{BB962C8B-B14F-4D97-AF65-F5344CB8AC3E}">
        <p14:creationId xmlns:p14="http://schemas.microsoft.com/office/powerpoint/2010/main" val="13182635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Content Placeholder 2"/>
          <p:cNvSpPr>
            <a:spLocks noGrp="1"/>
          </p:cNvSpPr>
          <p:nvPr>
            <p:ph idx="1"/>
          </p:nvPr>
        </p:nvSpPr>
        <p:spPr>
          <a:xfrm>
            <a:off x="493712" y="1137036"/>
            <a:ext cx="8467407" cy="4659465"/>
          </a:xfrm>
        </p:spPr>
        <p:txBody>
          <a:bodyPr/>
          <a:lstStyle/>
          <a:p>
            <a:pPr marL="0" indent="0">
              <a:buNone/>
            </a:pPr>
            <a:r>
              <a:rPr lang="en-US" sz="1800" dirty="0"/>
              <a:t>[</a:t>
            </a:r>
            <a:r>
              <a:rPr lang="en-US" sz="1800" dirty="0" smtClean="0"/>
              <a:t>11] S</a:t>
            </a:r>
            <a:r>
              <a:rPr lang="en-US" sz="1800" dirty="0"/>
              <a:t>. Myers, </a:t>
            </a:r>
            <a:r>
              <a:rPr lang="en-US" sz="1800" dirty="0" smtClean="0"/>
              <a:t>in </a:t>
            </a:r>
            <a:r>
              <a:rPr lang="en-US" sz="1800" i="1" dirty="0"/>
              <a:t>Proc. PAC’87</a:t>
            </a:r>
            <a:r>
              <a:rPr lang="en-US" sz="1800" dirty="0"/>
              <a:t>, Washington DC, USA, </a:t>
            </a:r>
            <a:r>
              <a:rPr lang="en-US" sz="1800" dirty="0" smtClean="0"/>
              <a:t>Mar. 1987</a:t>
            </a:r>
            <a:r>
              <a:rPr lang="en-US" sz="1800" dirty="0"/>
              <a:t>.</a:t>
            </a:r>
          </a:p>
          <a:p>
            <a:pPr marL="403225" indent="-403225">
              <a:buNone/>
            </a:pPr>
            <a:r>
              <a:rPr lang="en-US" sz="1800" dirty="0"/>
              <a:t>[</a:t>
            </a:r>
            <a:r>
              <a:rPr lang="en-US" sz="1800" dirty="0" smtClean="0"/>
              <a:t>12] </a:t>
            </a:r>
            <a:r>
              <a:rPr lang="en-US" sz="1800" dirty="0"/>
              <a:t>E. </a:t>
            </a:r>
            <a:r>
              <a:rPr lang="en-US" sz="1800" dirty="0" err="1"/>
              <a:t>Karantzoulis</a:t>
            </a:r>
            <a:r>
              <a:rPr lang="en-US" sz="1800" dirty="0"/>
              <a:t>, and M. </a:t>
            </a:r>
            <a:r>
              <a:rPr lang="en-US" sz="1800" dirty="0" err="1"/>
              <a:t>Lonza</a:t>
            </a:r>
            <a:r>
              <a:rPr lang="en-US" sz="1800" dirty="0"/>
              <a:t>, </a:t>
            </a:r>
            <a:r>
              <a:rPr lang="en-US" sz="1800" dirty="0" smtClean="0"/>
              <a:t>in </a:t>
            </a:r>
            <a:r>
              <a:rPr lang="en-US" sz="1800" i="1" dirty="0" smtClean="0"/>
              <a:t>Proc. EPAC’06</a:t>
            </a:r>
            <a:r>
              <a:rPr lang="en-US" sz="1800" dirty="0"/>
              <a:t>, Edinburgh, Scotland, June 2006, </a:t>
            </a:r>
            <a:r>
              <a:rPr lang="en-US" sz="1800" dirty="0" smtClean="0"/>
              <a:t>  paper </a:t>
            </a:r>
            <a:r>
              <a:rPr lang="en-US" sz="1800" dirty="0"/>
              <a:t>THPCH045.</a:t>
            </a:r>
          </a:p>
          <a:p>
            <a:pPr marL="0" indent="0">
              <a:buNone/>
            </a:pPr>
            <a:r>
              <a:rPr lang="en-US" sz="1800" dirty="0"/>
              <a:t>[</a:t>
            </a:r>
            <a:r>
              <a:rPr lang="en-US" sz="1800" dirty="0" smtClean="0"/>
              <a:t>13] </a:t>
            </a:r>
            <a:r>
              <a:rPr lang="en-US" sz="1800" dirty="0"/>
              <a:t>M.M. </a:t>
            </a:r>
            <a:r>
              <a:rPr lang="en-US" sz="1800" dirty="0" err="1"/>
              <a:t>Karliner</a:t>
            </a:r>
            <a:r>
              <a:rPr lang="en-US" sz="1800" dirty="0"/>
              <a:t> </a:t>
            </a:r>
            <a:r>
              <a:rPr lang="en-US" sz="1800" i="1" dirty="0"/>
              <a:t>et </a:t>
            </a:r>
            <a:r>
              <a:rPr lang="en-US" sz="1800" i="1" dirty="0" smtClean="0"/>
              <a:t>al., </a:t>
            </a:r>
            <a:r>
              <a:rPr lang="en-US" sz="1800" dirty="0" smtClean="0"/>
              <a:t>in </a:t>
            </a:r>
            <a:r>
              <a:rPr lang="en-US" sz="1800" i="1" dirty="0" smtClean="0"/>
              <a:t>Proc. EPAC’96</a:t>
            </a:r>
            <a:r>
              <a:rPr lang="en-US" sz="1800" dirty="0"/>
              <a:t>, Barcelona, Spain, June 1996, paper WEP010G.</a:t>
            </a:r>
          </a:p>
          <a:p>
            <a:pPr marL="0" indent="0">
              <a:buNone/>
            </a:pPr>
            <a:r>
              <a:rPr lang="en-US" sz="1800" dirty="0"/>
              <a:t>[</a:t>
            </a:r>
            <a:r>
              <a:rPr lang="en-US" sz="1800" dirty="0" smtClean="0"/>
              <a:t>14] </a:t>
            </a:r>
            <a:r>
              <a:rPr lang="en-US" sz="1800" dirty="0"/>
              <a:t>R.D. Ruth, </a:t>
            </a:r>
            <a:r>
              <a:rPr lang="en-US" sz="1800" dirty="0" smtClean="0"/>
              <a:t>in</a:t>
            </a:r>
            <a:r>
              <a:rPr lang="en-US" sz="1800" dirty="0"/>
              <a:t> </a:t>
            </a:r>
            <a:r>
              <a:rPr lang="it-IT" sz="1800" i="1" dirty="0" smtClean="0"/>
              <a:t>Proc</a:t>
            </a:r>
            <a:r>
              <a:rPr lang="it-IT" sz="1800" i="1" dirty="0"/>
              <a:t>. HEACC’83</a:t>
            </a:r>
            <a:r>
              <a:rPr lang="it-IT" sz="1800" dirty="0"/>
              <a:t>, Batavia, USA, Aug. 1983, pp.389.</a:t>
            </a:r>
          </a:p>
          <a:p>
            <a:pPr marL="463550" indent="-463550">
              <a:buNone/>
            </a:pPr>
            <a:r>
              <a:rPr lang="en-US" sz="1800" dirty="0"/>
              <a:t>[</a:t>
            </a:r>
            <a:r>
              <a:rPr lang="en-US" sz="1800" dirty="0" smtClean="0"/>
              <a:t>15] </a:t>
            </a:r>
            <a:r>
              <a:rPr lang="en-US" sz="1800" dirty="0"/>
              <a:t>V.V. </a:t>
            </a:r>
            <a:r>
              <a:rPr lang="en-US" sz="1800" dirty="0" err="1"/>
              <a:t>Danilov</a:t>
            </a:r>
            <a:r>
              <a:rPr lang="en-US" sz="1800" dirty="0"/>
              <a:t>, and E.A. </a:t>
            </a:r>
            <a:r>
              <a:rPr lang="en-US" sz="1800" dirty="0" err="1" smtClean="0"/>
              <a:t>Perevedentsev</a:t>
            </a:r>
            <a:r>
              <a:rPr lang="en-US" sz="1800" dirty="0" smtClean="0"/>
              <a:t>,</a:t>
            </a:r>
            <a:r>
              <a:rPr lang="en-US" sz="1800" dirty="0"/>
              <a:t> </a:t>
            </a:r>
            <a:r>
              <a:rPr lang="en-US" sz="1800" dirty="0" smtClean="0"/>
              <a:t>CERN</a:t>
            </a:r>
            <a:r>
              <a:rPr lang="en-US" sz="1800" dirty="0"/>
              <a:t>, Geneva, Switzerland, Rep. CERN-SL 93-38 AP, </a:t>
            </a:r>
            <a:r>
              <a:rPr lang="en-US" sz="1800" dirty="0" smtClean="0"/>
              <a:t>Sept. 1993.</a:t>
            </a:r>
          </a:p>
          <a:p>
            <a:pPr marL="0" indent="0">
              <a:buNone/>
            </a:pPr>
            <a:r>
              <a:rPr lang="en-US" altLang="en-US" sz="1800" dirty="0" smtClean="0"/>
              <a:t>[16] </a:t>
            </a:r>
            <a:r>
              <a:rPr lang="en-US" sz="1800" dirty="0"/>
              <a:t>J. Byrd, and W. Barry, </a:t>
            </a:r>
            <a:r>
              <a:rPr lang="en-US" sz="1800" dirty="0" smtClean="0"/>
              <a:t>in </a:t>
            </a:r>
            <a:r>
              <a:rPr lang="en-US" sz="1800" i="1" dirty="0"/>
              <a:t>Proc. Advanced ICFA Beam Dynamics Workshop</a:t>
            </a:r>
            <a:r>
              <a:rPr lang="en-US" sz="1800" dirty="0"/>
              <a:t>, </a:t>
            </a:r>
            <a:r>
              <a:rPr lang="en-US" sz="1800" dirty="0" err="1"/>
              <a:t>Arcidosso</a:t>
            </a:r>
            <a:r>
              <a:rPr lang="en-US" sz="1800" dirty="0"/>
              <a:t>,</a:t>
            </a:r>
          </a:p>
          <a:p>
            <a:pPr marL="403225" indent="-403225">
              <a:buNone/>
            </a:pPr>
            <a:r>
              <a:rPr lang="en-US" sz="1800" dirty="0" smtClean="0"/>
              <a:t>        Italy</a:t>
            </a:r>
            <a:r>
              <a:rPr lang="en-US" sz="1800" dirty="0"/>
              <a:t>, Sept. 1996.</a:t>
            </a:r>
          </a:p>
          <a:p>
            <a:pPr marL="0" indent="0">
              <a:buNone/>
            </a:pPr>
            <a:r>
              <a:rPr lang="en-US" sz="1800" dirty="0"/>
              <a:t>[</a:t>
            </a:r>
            <a:r>
              <a:rPr lang="en-US" sz="1800" dirty="0" smtClean="0"/>
              <a:t>17] </a:t>
            </a:r>
            <a:r>
              <a:rPr lang="en-US" sz="1800" dirty="0"/>
              <a:t>A. </a:t>
            </a:r>
            <a:r>
              <a:rPr lang="en-US" sz="1800" dirty="0" err="1" smtClean="0"/>
              <a:t>Burov</a:t>
            </a:r>
            <a:r>
              <a:rPr lang="en-US" sz="1800" dirty="0" smtClean="0"/>
              <a:t>, </a:t>
            </a:r>
            <a:r>
              <a:rPr lang="en-US" sz="1800" i="1" dirty="0"/>
              <a:t>Phys. Rev. </a:t>
            </a:r>
            <a:r>
              <a:rPr lang="en-US" sz="1800" i="1" dirty="0" err="1" smtClean="0"/>
              <a:t>Accel</a:t>
            </a:r>
            <a:r>
              <a:rPr lang="en-US" sz="1800" i="1" dirty="0" smtClean="0"/>
              <a:t>. Beams</a:t>
            </a:r>
            <a:r>
              <a:rPr lang="en-US" sz="1800" dirty="0"/>
              <a:t>, vol. 19, 084402, Aug. 2016</a:t>
            </a:r>
            <a:r>
              <a:rPr lang="en-US" sz="1800" dirty="0" smtClean="0"/>
              <a:t>.</a:t>
            </a:r>
          </a:p>
          <a:p>
            <a:pPr marL="463550" indent="-463550">
              <a:buNone/>
            </a:pPr>
            <a:r>
              <a:rPr lang="en-US" altLang="en-US" sz="1800" dirty="0" smtClean="0"/>
              <a:t>[18] </a:t>
            </a:r>
            <a:r>
              <a:rPr lang="en-US" sz="1800" dirty="0"/>
              <a:t>M.G. Abbott, G. </a:t>
            </a:r>
            <a:r>
              <a:rPr lang="en-US" sz="1800" dirty="0" err="1"/>
              <a:t>Rehm</a:t>
            </a:r>
            <a:r>
              <a:rPr lang="en-US" sz="1800" dirty="0"/>
              <a:t>, and I.S. </a:t>
            </a:r>
            <a:r>
              <a:rPr lang="en-US" sz="1800" dirty="0" err="1"/>
              <a:t>Uzun</a:t>
            </a:r>
            <a:r>
              <a:rPr lang="en-US" sz="1800" dirty="0"/>
              <a:t>, </a:t>
            </a:r>
            <a:r>
              <a:rPr lang="en-US" sz="1800" dirty="0" smtClean="0"/>
              <a:t>in</a:t>
            </a:r>
            <a:r>
              <a:rPr lang="en-US" sz="1800" dirty="0"/>
              <a:t> </a:t>
            </a:r>
            <a:r>
              <a:rPr lang="en-US" sz="1800" i="1" dirty="0" smtClean="0"/>
              <a:t>Proc</a:t>
            </a:r>
            <a:r>
              <a:rPr lang="en-US" sz="1800" i="1" dirty="0"/>
              <a:t>. ICALEPCS’15</a:t>
            </a:r>
            <a:r>
              <a:rPr lang="en-US" sz="1800" dirty="0"/>
              <a:t>, Melbourne, Australia, Oct. 2015, </a:t>
            </a:r>
            <a:r>
              <a:rPr lang="en-US" sz="1800" dirty="0" smtClean="0"/>
              <a:t>paper MOPGF097.</a:t>
            </a:r>
          </a:p>
          <a:p>
            <a:pPr marL="463550" indent="-463550">
              <a:buNone/>
            </a:pPr>
            <a:r>
              <a:rPr lang="en-US" altLang="en-US" sz="1800" dirty="0" smtClean="0"/>
              <a:t>[19] I. P. S. Martin, E. </a:t>
            </a:r>
            <a:r>
              <a:rPr lang="en-US" altLang="en-US" sz="1800" dirty="0" err="1" smtClean="0"/>
              <a:t>Koukovini-Platia</a:t>
            </a:r>
            <a:r>
              <a:rPr lang="en-US" altLang="en-US" sz="1800" dirty="0" smtClean="0"/>
              <a:t> </a:t>
            </a:r>
            <a:r>
              <a:rPr lang="en-US" altLang="en-US" sz="1800" i="1" dirty="0" smtClean="0"/>
              <a:t>et al</a:t>
            </a:r>
            <a:r>
              <a:rPr lang="en-US" altLang="en-US" sz="1800" dirty="0" smtClean="0"/>
              <a:t>., </a:t>
            </a:r>
            <a:r>
              <a:rPr lang="en-US" sz="1800" i="1" dirty="0"/>
              <a:t>Phys. Rev. </a:t>
            </a:r>
            <a:r>
              <a:rPr lang="en-US" sz="1800" i="1" dirty="0" err="1"/>
              <a:t>Accel</a:t>
            </a:r>
            <a:r>
              <a:rPr lang="en-US" sz="1800" i="1" dirty="0"/>
              <a:t>. Beams</a:t>
            </a:r>
            <a:r>
              <a:rPr lang="en-US" sz="1800" dirty="0"/>
              <a:t>, vol. </a:t>
            </a:r>
            <a:r>
              <a:rPr lang="en-US" sz="1800" dirty="0" smtClean="0"/>
              <a:t>21, 060701, June 2018</a:t>
            </a:r>
            <a:endParaRPr lang="en-GB" altLang="en-US" sz="1800" dirty="0"/>
          </a:p>
        </p:txBody>
      </p:sp>
      <p:sp>
        <p:nvSpPr>
          <p:cNvPr id="6"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7" name="Title 1"/>
          <p:cNvSpPr txBox="1">
            <a:spLocks/>
          </p:cNvSpPr>
          <p:nvPr/>
        </p:nvSpPr>
        <p:spPr bwMode="auto">
          <a:xfrm>
            <a:off x="684213" y="228600"/>
            <a:ext cx="78486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References</a:t>
            </a:r>
          </a:p>
        </p:txBody>
      </p:sp>
      <p:sp>
        <p:nvSpPr>
          <p:cNvPr id="8"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0" name="Slide Number Placeholder 2"/>
          <p:cNvSpPr txBox="1">
            <a:spLocks/>
          </p:cNvSpPr>
          <p:nvPr/>
        </p:nvSpPr>
        <p:spPr bwMode="auto">
          <a:xfrm>
            <a:off x="6553200" y="648970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US"/>
            </a:defPPr>
            <a:lvl1pPr algn="r" rtl="0" eaLnBrk="1" fontAlgn="base" hangingPunct="1">
              <a:spcBef>
                <a:spcPct val="20000"/>
              </a:spcBef>
              <a:spcAft>
                <a:spcPct val="0"/>
              </a:spcAft>
              <a:buFont typeface="Arial" charset="0"/>
              <a:buChar char="•"/>
              <a:defRPr sz="3200" b="0" i="0" kern="1200">
                <a:solidFill>
                  <a:schemeClr val="tx1"/>
                </a:solidFill>
                <a:latin typeface="Calibri" pitchFamily="34" charset="0"/>
                <a:ea typeface="+mn-ea"/>
                <a:cs typeface="Arial" charset="0"/>
              </a:defRPr>
            </a:lvl1pPr>
            <a:lvl2pPr marL="742950" indent="-285750" algn="l" rtl="0" eaLnBrk="0" fontAlgn="base" hangingPunct="0">
              <a:spcBef>
                <a:spcPct val="20000"/>
              </a:spcBef>
              <a:spcAft>
                <a:spcPct val="0"/>
              </a:spcAft>
              <a:buFont typeface="Arial" charset="0"/>
              <a:buChar char="–"/>
              <a:defRPr sz="2800" b="1" i="1" kern="1200">
                <a:solidFill>
                  <a:schemeClr val="tx1"/>
                </a:solidFill>
                <a:latin typeface="Calibri" pitchFamily="34" charset="0"/>
                <a:ea typeface="+mn-ea"/>
                <a:cs typeface="Arial" charset="0"/>
              </a:defRPr>
            </a:lvl2pPr>
            <a:lvl3pPr marL="1143000" indent="-228600" algn="l" rtl="0" eaLnBrk="0" fontAlgn="base" hangingPunct="0">
              <a:spcBef>
                <a:spcPct val="20000"/>
              </a:spcBef>
              <a:spcAft>
                <a:spcPct val="0"/>
              </a:spcAft>
              <a:buFont typeface="Arial" charset="0"/>
              <a:buChar char="•"/>
              <a:defRPr sz="2400" b="1" i="1" kern="1200">
                <a:solidFill>
                  <a:schemeClr val="tx1"/>
                </a:solidFill>
                <a:latin typeface="Calibri" pitchFamily="34" charset="0"/>
                <a:ea typeface="+mn-ea"/>
                <a:cs typeface="Arial" charset="0"/>
              </a:defRPr>
            </a:lvl3pPr>
            <a:lvl4pPr marL="1600200" indent="-228600" algn="l" rtl="0" eaLnBrk="0" fontAlgn="base"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4pPr>
            <a:lvl5pPr marL="2057400" indent="-228600" algn="l" rtl="0" eaLnBrk="0" fontAlgn="base"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5pPr>
            <a:lvl6pPr marL="25146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6pPr>
            <a:lvl7pPr marL="29718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7pPr>
            <a:lvl8pPr marL="34290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8pPr>
            <a:lvl9pPr marL="38862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9pPr>
          </a:lstStyle>
          <a:p>
            <a:pPr>
              <a:spcBef>
                <a:spcPct val="0"/>
              </a:spcBef>
              <a:buFontTx/>
              <a:buNone/>
            </a:pPr>
            <a:fld id="{BC09EFC3-04B6-426F-958F-47EF6B5C3660}" type="slidenum">
              <a:rPr lang="en-GB" altLang="en-US" sz="1200" smtClean="0">
                <a:solidFill>
                  <a:srgbClr val="898989"/>
                </a:solidFill>
              </a:rPr>
              <a:pPr>
                <a:spcBef>
                  <a:spcPct val="0"/>
                </a:spcBef>
                <a:buFontTx/>
                <a:buNone/>
              </a:pPr>
              <a:t>23</a:t>
            </a:fld>
            <a:endParaRPr lang="en-GB" altLang="en-US" sz="1200" dirty="0" smtClean="0">
              <a:solidFill>
                <a:srgbClr val="898989"/>
              </a:solidFill>
            </a:endParaRPr>
          </a:p>
        </p:txBody>
      </p:sp>
      <p:pic>
        <p:nvPicPr>
          <p:cNvPr id="11" name="Picture 9" descr="diamond logo approv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extLst>
      <p:ext uri="{BB962C8B-B14F-4D97-AF65-F5344CB8AC3E}">
        <p14:creationId xmlns:p14="http://schemas.microsoft.com/office/powerpoint/2010/main" val="11595960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06EC3822_Campus_aerial_view.jpg"/>
          <p:cNvPicPr>
            <a:picLocks noChangeAspect="1"/>
          </p:cNvPicPr>
          <p:nvPr/>
        </p:nvPicPr>
        <p:blipFill>
          <a:blip r:embed="rId3" cstate="print"/>
          <a:stretch>
            <a:fillRect/>
          </a:stretch>
        </p:blipFill>
        <p:spPr>
          <a:xfrm>
            <a:off x="444500" y="1072750"/>
            <a:ext cx="8255000" cy="3810000"/>
          </a:xfrm>
          <a:prstGeom prst="rect">
            <a:avLst/>
          </a:prstGeom>
        </p:spPr>
      </p:pic>
      <p:sp>
        <p:nvSpPr>
          <p:cNvPr id="78850"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78851"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9" name="Title 1"/>
          <p:cNvSpPr txBox="1">
            <a:spLocks/>
          </p:cNvSpPr>
          <p:nvPr/>
        </p:nvSpPr>
        <p:spPr bwMode="auto">
          <a:xfrm>
            <a:off x="681615" y="4928899"/>
            <a:ext cx="7848600"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Thank you for your attention!</a:t>
            </a:r>
          </a:p>
        </p:txBody>
      </p:sp>
      <p:sp>
        <p:nvSpPr>
          <p:cNvPr id="78854" name="Slide Number Placeholder 2"/>
          <p:cNvSpPr>
            <a:spLocks noGrp="1"/>
          </p:cNvSpPr>
          <p:nvPr>
            <p:ph type="sldNum" sz="quarter" idx="12"/>
          </p:nvPr>
        </p:nvSpPr>
        <p:spPr bwMode="auto">
          <a:xfrm>
            <a:off x="6553200" y="64897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F0116C19-DFE3-4EDB-8C75-02A6947B6C43}" type="slidenum">
              <a:rPr lang="en-GB" altLang="en-US" sz="1200" smtClean="0">
                <a:solidFill>
                  <a:srgbClr val="898989"/>
                </a:solidFill>
              </a:rPr>
              <a:pPr>
                <a:spcBef>
                  <a:spcPct val="0"/>
                </a:spcBef>
                <a:buFontTx/>
                <a:buNone/>
              </a:pPr>
              <a:t>24</a:t>
            </a:fld>
            <a:endParaRPr lang="en-GB" altLang="en-US" sz="1200" smtClean="0">
              <a:solidFill>
                <a:srgbClr val="898989"/>
              </a:solidFill>
            </a:endParaRPr>
          </a:p>
        </p:txBody>
      </p:sp>
      <p:pic>
        <p:nvPicPr>
          <p:cNvPr id="10" name="Picture 9" descr="diamond logo approve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6575" y="1007163"/>
            <a:ext cx="8229600" cy="4857750"/>
          </a:xfrm>
        </p:spPr>
        <p:txBody>
          <a:bodyPr/>
          <a:lstStyle/>
          <a:p>
            <a:pPr marL="0" indent="0">
              <a:buNone/>
            </a:pPr>
            <a:r>
              <a:rPr lang="en-US" altLang="en-US" sz="2000" b="1" u="sng" dirty="0" smtClean="0"/>
              <a:t>Ideal feedback</a:t>
            </a:r>
            <a:r>
              <a:rPr lang="en-US" altLang="en-US" sz="2000" b="1" dirty="0" smtClean="0"/>
              <a:t> </a:t>
            </a:r>
            <a:r>
              <a:rPr lang="en-US" altLang="en-US" sz="2000" dirty="0" smtClean="0"/>
              <a:t>(assumes 180</a:t>
            </a:r>
            <a:r>
              <a:rPr lang="en-US" altLang="en-US" sz="2000" dirty="0" smtClean="0">
                <a:latin typeface="Arial"/>
                <a:cs typeface="Arial"/>
              </a:rPr>
              <a:t>º</a:t>
            </a:r>
            <a:r>
              <a:rPr lang="en-US" altLang="en-US" sz="2000" dirty="0" smtClean="0"/>
              <a:t> phase) </a:t>
            </a:r>
          </a:p>
          <a:p>
            <a:pPr marL="0" indent="0">
              <a:buNone/>
            </a:pPr>
            <a:r>
              <a:rPr lang="en-GB" sz="1800" dirty="0">
                <a:solidFill>
                  <a:srgbClr val="0000FF"/>
                </a:solidFill>
                <a:latin typeface="+mj-lt"/>
                <a:ea typeface="Times New Roman"/>
              </a:rPr>
              <a:t>x</a:t>
            </a:r>
            <a:r>
              <a:rPr lang="en-GB" sz="1800" dirty="0" smtClean="0">
                <a:solidFill>
                  <a:srgbClr val="0000FF"/>
                </a:solidFill>
                <a:latin typeface="+mj-lt"/>
                <a:ea typeface="Times New Roman"/>
              </a:rPr>
              <a:t>’ </a:t>
            </a:r>
            <a:r>
              <a:rPr lang="en-GB" sz="1800" dirty="0">
                <a:solidFill>
                  <a:srgbClr val="0000FF"/>
                </a:solidFill>
                <a:latin typeface="+mj-lt"/>
                <a:ea typeface="Times New Roman"/>
              </a:rPr>
              <a:t>= </a:t>
            </a:r>
            <a:r>
              <a:rPr lang="en-GB" sz="1800" dirty="0" smtClean="0">
                <a:solidFill>
                  <a:srgbClr val="0000FF"/>
                </a:solidFill>
                <a:latin typeface="+mj-lt"/>
                <a:ea typeface="Times New Roman"/>
              </a:rPr>
              <a:t>x’ – </a:t>
            </a:r>
            <a:r>
              <a:rPr lang="en-GB" sz="1800" dirty="0" err="1">
                <a:solidFill>
                  <a:srgbClr val="0000FF"/>
                </a:solidFill>
                <a:latin typeface="+mj-lt"/>
                <a:ea typeface="Times New Roman"/>
              </a:rPr>
              <a:t>g</a:t>
            </a:r>
            <a:r>
              <a:rPr lang="en-GB" sz="1800" baseline="-25000" dirty="0" err="1" smtClean="0">
                <a:solidFill>
                  <a:srgbClr val="0000FF"/>
                </a:solidFill>
                <a:latin typeface="+mj-lt"/>
                <a:ea typeface="Times New Roman"/>
              </a:rPr>
              <a:t>x</a:t>
            </a:r>
            <a:r>
              <a:rPr lang="en-GB" sz="1800" dirty="0" smtClean="0">
                <a:solidFill>
                  <a:srgbClr val="0000FF"/>
                </a:solidFill>
                <a:latin typeface="+mj-lt"/>
                <a:ea typeface="Times New Roman"/>
              </a:rPr>
              <a:t> * x</a:t>
            </a:r>
            <a:r>
              <a:rPr lang="en-GB" sz="1800" dirty="0" smtClean="0">
                <a:solidFill>
                  <a:srgbClr val="0000FF"/>
                </a:solidFill>
                <a:latin typeface="Arial Unicode MS"/>
                <a:ea typeface="Arial Unicode MS"/>
                <a:cs typeface="Arial Unicode MS"/>
              </a:rPr>
              <a:t>̅’</a:t>
            </a:r>
          </a:p>
          <a:p>
            <a:pPr marL="0" indent="0">
              <a:buNone/>
            </a:pPr>
            <a:r>
              <a:rPr lang="en-GB" sz="1800" dirty="0">
                <a:solidFill>
                  <a:srgbClr val="0000FF"/>
                </a:solidFill>
                <a:ea typeface="Times New Roman"/>
              </a:rPr>
              <a:t>y</a:t>
            </a:r>
            <a:r>
              <a:rPr lang="en-GB" sz="1800" dirty="0" smtClean="0">
                <a:solidFill>
                  <a:srgbClr val="0000FF"/>
                </a:solidFill>
                <a:ea typeface="Times New Roman"/>
              </a:rPr>
              <a:t>’ </a:t>
            </a:r>
            <a:r>
              <a:rPr lang="en-GB" sz="1800" dirty="0">
                <a:solidFill>
                  <a:srgbClr val="0000FF"/>
                </a:solidFill>
                <a:ea typeface="Times New Roman"/>
              </a:rPr>
              <a:t>= </a:t>
            </a:r>
            <a:r>
              <a:rPr lang="en-GB" sz="1800" dirty="0" smtClean="0">
                <a:solidFill>
                  <a:srgbClr val="0000FF"/>
                </a:solidFill>
                <a:ea typeface="Times New Roman"/>
              </a:rPr>
              <a:t>y’ </a:t>
            </a:r>
            <a:r>
              <a:rPr lang="en-GB" sz="1800" dirty="0">
                <a:solidFill>
                  <a:srgbClr val="0000FF"/>
                </a:solidFill>
                <a:ea typeface="Times New Roman"/>
              </a:rPr>
              <a:t>– </a:t>
            </a:r>
            <a:r>
              <a:rPr lang="en-GB" sz="1800" dirty="0" err="1" smtClean="0">
                <a:solidFill>
                  <a:srgbClr val="0000FF"/>
                </a:solidFill>
                <a:ea typeface="Times New Roman"/>
              </a:rPr>
              <a:t>g</a:t>
            </a:r>
            <a:r>
              <a:rPr lang="en-GB" sz="1800" baseline="-25000" dirty="0" err="1">
                <a:solidFill>
                  <a:srgbClr val="0000FF"/>
                </a:solidFill>
                <a:ea typeface="Times New Roman"/>
              </a:rPr>
              <a:t>y</a:t>
            </a:r>
            <a:r>
              <a:rPr lang="en-GB" sz="1800" dirty="0" smtClean="0">
                <a:solidFill>
                  <a:srgbClr val="0000FF"/>
                </a:solidFill>
                <a:ea typeface="Times New Roman"/>
              </a:rPr>
              <a:t> </a:t>
            </a:r>
            <a:r>
              <a:rPr lang="en-GB" sz="1800" dirty="0">
                <a:solidFill>
                  <a:srgbClr val="0000FF"/>
                </a:solidFill>
                <a:ea typeface="Times New Roman"/>
              </a:rPr>
              <a:t>* </a:t>
            </a:r>
            <a:r>
              <a:rPr lang="en-GB" sz="1800" dirty="0" smtClean="0">
                <a:solidFill>
                  <a:srgbClr val="0000FF"/>
                </a:solidFill>
                <a:ea typeface="Times New Roman"/>
              </a:rPr>
              <a:t>y</a:t>
            </a:r>
            <a:r>
              <a:rPr lang="en-GB" sz="1800" dirty="0" smtClean="0">
                <a:solidFill>
                  <a:srgbClr val="0000FF"/>
                </a:solidFill>
                <a:latin typeface="Arial Unicode MS"/>
                <a:ea typeface="Arial Unicode MS"/>
                <a:cs typeface="Arial Unicode MS"/>
              </a:rPr>
              <a:t>̅’, </a:t>
            </a:r>
            <a:r>
              <a:rPr lang="en-GB" sz="1800" dirty="0" smtClean="0">
                <a:solidFill>
                  <a:srgbClr val="0000FF"/>
                </a:solidFill>
                <a:latin typeface="+mj-lt"/>
                <a:ea typeface="Arial Unicode MS"/>
                <a:cs typeface="Arial Unicode MS"/>
              </a:rPr>
              <a:t>where </a:t>
            </a:r>
            <a:r>
              <a:rPr lang="en-GB" sz="1800" dirty="0" err="1" smtClean="0">
                <a:solidFill>
                  <a:srgbClr val="0000FF"/>
                </a:solidFill>
                <a:latin typeface="+mj-lt"/>
                <a:ea typeface="Times New Roman"/>
              </a:rPr>
              <a:t>g</a:t>
            </a:r>
            <a:r>
              <a:rPr lang="en-GB" sz="1800" baseline="-25000" dirty="0" err="1" smtClean="0">
                <a:solidFill>
                  <a:srgbClr val="0000FF"/>
                </a:solidFill>
                <a:latin typeface="+mj-lt"/>
                <a:ea typeface="Times New Roman"/>
              </a:rPr>
              <a:t>y</a:t>
            </a:r>
            <a:r>
              <a:rPr lang="en-GB" sz="1800" baseline="-25000" dirty="0" smtClean="0">
                <a:solidFill>
                  <a:srgbClr val="0000FF"/>
                </a:solidFill>
                <a:latin typeface="+mj-lt"/>
                <a:ea typeface="Times New Roman"/>
              </a:rPr>
              <a:t> </a:t>
            </a:r>
            <a:r>
              <a:rPr lang="en-GB" sz="1800" dirty="0" smtClean="0">
                <a:solidFill>
                  <a:srgbClr val="0000FF"/>
                </a:solidFill>
                <a:latin typeface="+mj-lt"/>
                <a:ea typeface="Times New Roman"/>
              </a:rPr>
              <a:t>is the gain</a:t>
            </a:r>
            <a:endParaRPr lang="en-US" sz="1800" dirty="0" smtClean="0">
              <a:latin typeface="+mj-lt"/>
              <a:ea typeface="Times New Roman"/>
            </a:endParaRPr>
          </a:p>
          <a:p>
            <a:pPr marL="0" indent="0">
              <a:buNone/>
            </a:pPr>
            <a:r>
              <a:rPr lang="en-US" altLang="en-US" sz="2000" b="1" u="sng" dirty="0" smtClean="0">
                <a:latin typeface="+mj-lt"/>
              </a:rPr>
              <a:t>Realistic feedback</a:t>
            </a:r>
            <a:r>
              <a:rPr lang="en-US" altLang="en-US" sz="2000" b="1" dirty="0" smtClean="0">
                <a:latin typeface="+mj-lt"/>
              </a:rPr>
              <a:t> </a:t>
            </a:r>
            <a:r>
              <a:rPr lang="en-US" altLang="en-US" sz="2000" dirty="0" smtClean="0">
                <a:latin typeface="+mj-lt"/>
              </a:rPr>
              <a:t>(phase can vary, takes into account previous turns)</a:t>
            </a:r>
          </a:p>
          <a:p>
            <a:pPr marL="0" indent="0">
              <a:buNone/>
            </a:pPr>
            <a:r>
              <a:rPr lang="en-US" altLang="en-US" sz="1800" dirty="0" err="1">
                <a:solidFill>
                  <a:srgbClr val="0000FF"/>
                </a:solidFill>
              </a:rPr>
              <a:t>feedback_filter_taps</a:t>
            </a:r>
            <a:r>
              <a:rPr lang="en-US" altLang="en-US" sz="1800" dirty="0">
                <a:solidFill>
                  <a:srgbClr val="0000FF"/>
                </a:solidFill>
              </a:rPr>
              <a:t> = </a:t>
            </a:r>
            <a:r>
              <a:rPr lang="en-US" altLang="en-US" sz="1800" dirty="0" smtClean="0">
                <a:solidFill>
                  <a:srgbClr val="0000FF"/>
                </a:solidFill>
              </a:rPr>
              <a:t>10</a:t>
            </a:r>
            <a:r>
              <a:rPr lang="en-US" altLang="en-US" sz="1800" dirty="0" smtClean="0"/>
              <a:t> % </a:t>
            </a:r>
            <a:r>
              <a:rPr lang="en-US" altLang="en-US" sz="1800" dirty="0"/>
              <a:t>number of taps for the feedback </a:t>
            </a:r>
            <a:r>
              <a:rPr lang="en-US" altLang="en-US" sz="1800" dirty="0" smtClean="0"/>
              <a:t>filter</a:t>
            </a:r>
          </a:p>
          <a:p>
            <a:pPr marL="0" indent="0">
              <a:buNone/>
            </a:pPr>
            <a:r>
              <a:rPr lang="en-GB" sz="1800" dirty="0" err="1">
                <a:solidFill>
                  <a:srgbClr val="0000FF"/>
                </a:solidFill>
              </a:rPr>
              <a:t>phi_y_deg</a:t>
            </a:r>
            <a:r>
              <a:rPr lang="en-GB" sz="1800" dirty="0">
                <a:solidFill>
                  <a:srgbClr val="0000FF"/>
                </a:solidFill>
              </a:rPr>
              <a:t> = </a:t>
            </a:r>
            <a:r>
              <a:rPr lang="en-GB" sz="1800" dirty="0" smtClean="0">
                <a:solidFill>
                  <a:srgbClr val="0000FF"/>
                </a:solidFill>
              </a:rPr>
              <a:t>180</a:t>
            </a:r>
          </a:p>
          <a:p>
            <a:pPr marL="0" indent="0">
              <a:buNone/>
            </a:pPr>
            <a:r>
              <a:rPr lang="en-GB" sz="1800" dirty="0"/>
              <a:t>The </a:t>
            </a:r>
            <a:r>
              <a:rPr lang="en-GB" sz="1800" dirty="0" smtClean="0"/>
              <a:t>code calculates the </a:t>
            </a:r>
            <a:r>
              <a:rPr lang="en-GB" sz="1800" dirty="0"/>
              <a:t>fractional part of the tune </a:t>
            </a:r>
            <a:r>
              <a:rPr lang="en-GB" sz="1800" dirty="0" smtClean="0"/>
              <a:t>and then calculates the </a:t>
            </a:r>
            <a:r>
              <a:rPr lang="en-GB" sz="1800" dirty="0"/>
              <a:t>ratio k/m used in the FIR </a:t>
            </a:r>
            <a:r>
              <a:rPr lang="en-GB" sz="1800" dirty="0" smtClean="0"/>
              <a:t>filter (k </a:t>
            </a:r>
            <a:r>
              <a:rPr lang="en-GB" sz="1800" dirty="0"/>
              <a:t>and m can take any value between 1 and the </a:t>
            </a:r>
            <a:r>
              <a:rPr lang="en-GB" sz="1800" dirty="0" smtClean="0"/>
              <a:t>max. </a:t>
            </a:r>
            <a:r>
              <a:rPr lang="en-GB" sz="1800" dirty="0"/>
              <a:t>taps of the </a:t>
            </a:r>
            <a:r>
              <a:rPr lang="en-GB" sz="1800" dirty="0" smtClean="0"/>
              <a:t>filter.  The ratio </a:t>
            </a:r>
            <a:r>
              <a:rPr lang="en-GB" sz="1800" dirty="0"/>
              <a:t>should be as close as possible to the fractional </a:t>
            </a:r>
            <a:r>
              <a:rPr lang="en-GB" sz="1800" dirty="0" smtClean="0"/>
              <a:t>tune). </a:t>
            </a:r>
            <a:r>
              <a:rPr lang="en-GB" sz="1800" dirty="0"/>
              <a:t>A circular buffer </a:t>
            </a:r>
            <a:r>
              <a:rPr lang="en-GB" sz="1800" dirty="0" smtClean="0"/>
              <a:t>stores </a:t>
            </a:r>
            <a:r>
              <a:rPr lang="en-GB" sz="1800" dirty="0"/>
              <a:t>the average centroid beam position in the current turn and the last m turns, where m is defined in the ratio </a:t>
            </a:r>
            <a:r>
              <a:rPr lang="en-GB" sz="1800" dirty="0" smtClean="0"/>
              <a:t>k/m.</a:t>
            </a:r>
            <a:endParaRPr lang="en-US" sz="1800" dirty="0" smtClean="0"/>
          </a:p>
          <a:p>
            <a:pPr marL="0" indent="0">
              <a:buNone/>
            </a:pPr>
            <a:r>
              <a:rPr lang="en-GB" sz="1800" dirty="0" smtClean="0">
                <a:solidFill>
                  <a:srgbClr val="0000FF"/>
                </a:solidFill>
              </a:rPr>
              <a:t>n = 1:8; filter = cos( 2*pi*n*k/m + phi)</a:t>
            </a:r>
            <a:endParaRPr lang="en-US" sz="1800" dirty="0">
              <a:solidFill>
                <a:srgbClr val="0000FF"/>
              </a:solidFill>
            </a:endParaRPr>
          </a:p>
          <a:p>
            <a:pPr marL="0" indent="0">
              <a:buNone/>
            </a:pPr>
            <a:r>
              <a:rPr lang="en-GB" sz="1800" dirty="0" smtClean="0">
                <a:solidFill>
                  <a:srgbClr val="0000FF"/>
                </a:solidFill>
              </a:rPr>
              <a:t>y</a:t>
            </a:r>
            <a:r>
              <a:rPr lang="en-GB" sz="1800" dirty="0">
                <a:solidFill>
                  <a:srgbClr val="0000FF"/>
                </a:solidFill>
              </a:rPr>
              <a:t>’ = y’ + </a:t>
            </a:r>
            <a:r>
              <a:rPr lang="en-GB" sz="1800" dirty="0" err="1">
                <a:solidFill>
                  <a:srgbClr val="0000FF"/>
                </a:solidFill>
                <a:ea typeface="Times New Roman"/>
              </a:rPr>
              <a:t>g</a:t>
            </a:r>
            <a:r>
              <a:rPr lang="en-GB" sz="1800" baseline="-25000" dirty="0" err="1">
                <a:solidFill>
                  <a:srgbClr val="0000FF"/>
                </a:solidFill>
                <a:ea typeface="Times New Roman"/>
              </a:rPr>
              <a:t>y</a:t>
            </a:r>
            <a:r>
              <a:rPr lang="en-GB" sz="1800" baseline="-25000" dirty="0">
                <a:solidFill>
                  <a:srgbClr val="0000FF"/>
                </a:solidFill>
                <a:ea typeface="Times New Roman"/>
              </a:rPr>
              <a:t> </a:t>
            </a:r>
            <a:r>
              <a:rPr lang="en-GB" sz="1800" dirty="0" smtClean="0">
                <a:solidFill>
                  <a:srgbClr val="0000FF"/>
                </a:solidFill>
              </a:rPr>
              <a:t>* </a:t>
            </a:r>
            <a:r>
              <a:rPr lang="en-GB" sz="1800" dirty="0">
                <a:solidFill>
                  <a:srgbClr val="0000FF"/>
                </a:solidFill>
              </a:rPr>
              <a:t>( sum (</a:t>
            </a:r>
            <a:r>
              <a:rPr lang="en-GB" sz="1800" dirty="0" err="1">
                <a:solidFill>
                  <a:srgbClr val="0000FF"/>
                </a:solidFill>
              </a:rPr>
              <a:t>circBuff</a:t>
            </a:r>
            <a:r>
              <a:rPr lang="en-GB" sz="1800" dirty="0">
                <a:solidFill>
                  <a:srgbClr val="0000FF"/>
                </a:solidFill>
              </a:rPr>
              <a:t>(2:buffSize). * filter) </a:t>
            </a:r>
            <a:r>
              <a:rPr lang="en-GB" sz="1800" dirty="0" smtClean="0">
                <a:solidFill>
                  <a:srgbClr val="0000FF"/>
                </a:solidFill>
              </a:rPr>
              <a:t>)</a:t>
            </a:r>
            <a:endParaRPr lang="en-US" sz="1800" dirty="0">
              <a:solidFill>
                <a:srgbClr val="0000FF"/>
              </a:solidFill>
            </a:endParaRPr>
          </a:p>
          <a:p>
            <a:pPr marL="0" indent="0">
              <a:buNone/>
            </a:pPr>
            <a:r>
              <a:rPr lang="en-GB" sz="1800" dirty="0"/>
              <a:t>where n is the number of turns stored (automatically calculated), </a:t>
            </a:r>
            <a:r>
              <a:rPr lang="en-GB" sz="1800" dirty="0" smtClean="0"/>
              <a:t>k/m (</a:t>
            </a:r>
            <a:r>
              <a:rPr lang="en-GB" sz="1800" dirty="0"/>
              <a:t>= </a:t>
            </a:r>
            <a:r>
              <a:rPr lang="en-GB" sz="1800" dirty="0" smtClean="0"/>
              <a:t>3/8) </a:t>
            </a:r>
            <a:r>
              <a:rPr lang="en-GB" sz="1800" dirty="0"/>
              <a:t>is the </a:t>
            </a:r>
            <a:r>
              <a:rPr lang="en-GB" sz="1800" dirty="0" smtClean="0"/>
              <a:t>ratio, </a:t>
            </a:r>
            <a:r>
              <a:rPr lang="en-GB" sz="1800" dirty="0" err="1"/>
              <a:t>circBuff</a:t>
            </a:r>
            <a:r>
              <a:rPr lang="en-GB" sz="1800" dirty="0"/>
              <a:t> stores the current and last 8 turns </a:t>
            </a:r>
            <a:endParaRPr lang="en-GB" altLang="en-US" sz="1800" dirty="0" smtClean="0"/>
          </a:p>
          <a:p>
            <a:endParaRPr lang="en-GB" altLang="en-US" sz="2200" dirty="0" smtClean="0"/>
          </a:p>
          <a:p>
            <a:endParaRPr lang="en-GB" altLang="en-US" sz="2200" dirty="0" smtClean="0"/>
          </a:p>
          <a:p>
            <a:endParaRPr lang="en-GB" altLang="en-US" sz="2200" dirty="0" smtClean="0"/>
          </a:p>
          <a:p>
            <a:endParaRPr lang="en-GB" altLang="en-US" sz="2200" dirty="0" smtClean="0"/>
          </a:p>
        </p:txBody>
      </p:sp>
      <p:sp>
        <p:nvSpPr>
          <p:cNvPr id="60419"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5" name="Title 1"/>
          <p:cNvSpPr txBox="1">
            <a:spLocks/>
          </p:cNvSpPr>
          <p:nvPr/>
        </p:nvSpPr>
        <p:spPr bwMode="auto">
          <a:xfrm>
            <a:off x="684213" y="260350"/>
            <a:ext cx="78486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cs typeface="Arial" pitchFamily="34" charset="0"/>
              </a:rPr>
              <a:t>Back-up slides</a:t>
            </a:r>
          </a:p>
        </p:txBody>
      </p:sp>
      <p:sp>
        <p:nvSpPr>
          <p:cNvPr id="60421"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0424" name="Slide Number Placeholder 2"/>
          <p:cNvSpPr>
            <a:spLocks noGrp="1"/>
          </p:cNvSpPr>
          <p:nvPr>
            <p:ph type="sldNum" sz="quarter" idx="12"/>
          </p:nvPr>
        </p:nvSpPr>
        <p:spPr bwMode="auto">
          <a:xfrm>
            <a:off x="6553200" y="64897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7C309030-BC0D-4B3C-871C-0F38D41D9223}" type="slidenum">
              <a:rPr lang="en-GB" altLang="en-US" sz="1200" smtClean="0">
                <a:solidFill>
                  <a:srgbClr val="898989"/>
                </a:solidFill>
              </a:rPr>
              <a:pPr>
                <a:spcBef>
                  <a:spcPct val="0"/>
                </a:spcBef>
                <a:buFontTx/>
                <a:buNone/>
              </a:pPr>
              <a:t>25</a:t>
            </a:fld>
            <a:endParaRPr lang="en-GB" altLang="en-US" sz="1200" smtClean="0">
              <a:solidFill>
                <a:srgbClr val="898989"/>
              </a:solidFill>
            </a:endParaRPr>
          </a:p>
        </p:txBody>
      </p:sp>
      <p:pic>
        <p:nvPicPr>
          <p:cNvPr id="10" name="Picture 9" descr="diamond logo approv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extLst>
      <p:ext uri="{BB962C8B-B14F-4D97-AF65-F5344CB8AC3E}">
        <p14:creationId xmlns:p14="http://schemas.microsoft.com/office/powerpoint/2010/main" val="9089897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156" y="1260557"/>
            <a:ext cx="4469239" cy="3351929"/>
          </a:xfrm>
          <a:prstGeom prst="rect">
            <a:avLst/>
          </a:prstGeom>
        </p:spPr>
      </p:pic>
      <p:sp>
        <p:nvSpPr>
          <p:cNvPr id="5"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 name="Title 1"/>
          <p:cNvSpPr txBox="1">
            <a:spLocks/>
          </p:cNvSpPr>
          <p:nvPr/>
        </p:nvSpPr>
        <p:spPr bwMode="auto">
          <a:xfrm>
            <a:off x="611560" y="295515"/>
            <a:ext cx="7776864"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cs typeface="Arial" pitchFamily="34" charset="0"/>
              </a:rPr>
              <a:t>Amplitude Response of the Filter</a:t>
            </a:r>
            <a:endParaRPr lang="en-GB" sz="2800" i="0" dirty="0">
              <a:solidFill>
                <a:srgbClr val="003399"/>
              </a:solidFill>
              <a:cs typeface="Arial" pitchFamily="34" charset="0"/>
            </a:endParaRPr>
          </a:p>
        </p:txBody>
      </p:sp>
      <p:sp>
        <p:nvSpPr>
          <p:cNvPr id="8" name="TextBox 7"/>
          <p:cNvSpPr txBox="1"/>
          <p:nvPr/>
        </p:nvSpPr>
        <p:spPr>
          <a:xfrm>
            <a:off x="636896" y="5058168"/>
            <a:ext cx="8316417" cy="769441"/>
          </a:xfrm>
          <a:prstGeom prst="rect">
            <a:avLst/>
          </a:prstGeom>
          <a:noFill/>
        </p:spPr>
        <p:txBody>
          <a:bodyPr wrap="square" rtlCol="0">
            <a:spAutoFit/>
          </a:bodyPr>
          <a:lstStyle/>
          <a:p>
            <a:pPr marL="285750" indent="-285750">
              <a:buFont typeface="Arial" panose="020B0604020202020204" pitchFamily="34" charset="0"/>
              <a:buChar char="•"/>
            </a:pPr>
            <a:r>
              <a:rPr lang="en-GB" sz="2200" b="0" i="0" dirty="0" smtClean="0">
                <a:latin typeface="+mn-lt"/>
              </a:rPr>
              <a:t>Check the amplitude response of the filter</a:t>
            </a:r>
            <a:endParaRPr lang="en-GB" sz="2200" b="0" i="0" dirty="0">
              <a:latin typeface="+mn-lt"/>
            </a:endParaRPr>
          </a:p>
          <a:p>
            <a:pPr marL="285750" indent="-285750">
              <a:buFont typeface="Arial" panose="020B0604020202020204" pitchFamily="34" charset="0"/>
              <a:buChar char="•"/>
            </a:pPr>
            <a:r>
              <a:rPr lang="en-GB" sz="2200" b="0" i="0" dirty="0" smtClean="0">
                <a:latin typeface="+mn-lt"/>
              </a:rPr>
              <a:t>Maximum amplitude around the tune point (as it should) </a:t>
            </a:r>
          </a:p>
        </p:txBody>
      </p:sp>
      <p:sp>
        <p:nvSpPr>
          <p:cNvPr id="3" name="TextBox 2"/>
          <p:cNvSpPr txBox="1"/>
          <p:nvPr/>
        </p:nvSpPr>
        <p:spPr>
          <a:xfrm>
            <a:off x="2267744" y="4427820"/>
            <a:ext cx="1296144" cy="369332"/>
          </a:xfrm>
          <a:prstGeom prst="rect">
            <a:avLst/>
          </a:prstGeom>
          <a:noFill/>
        </p:spPr>
        <p:txBody>
          <a:bodyPr wrap="square" rtlCol="0">
            <a:spAutoFit/>
          </a:bodyPr>
          <a:lstStyle/>
          <a:p>
            <a:r>
              <a:rPr lang="en-GB" i="0" dirty="0" smtClean="0">
                <a:latin typeface="+mn-lt"/>
              </a:rPr>
              <a:t>Tune</a:t>
            </a:r>
            <a:endParaRPr lang="en-GB" i="0" dirty="0">
              <a:latin typeface="+mn-lt"/>
            </a:endParaRPr>
          </a:p>
        </p:txBody>
      </p:sp>
      <p:sp>
        <p:nvSpPr>
          <p:cNvPr id="10" name="TextBox 9"/>
          <p:cNvSpPr txBox="1"/>
          <p:nvPr/>
        </p:nvSpPr>
        <p:spPr>
          <a:xfrm rot="16200000">
            <a:off x="-884929" y="2707103"/>
            <a:ext cx="2498215" cy="369332"/>
          </a:xfrm>
          <a:prstGeom prst="rect">
            <a:avLst/>
          </a:prstGeom>
          <a:noFill/>
        </p:spPr>
        <p:txBody>
          <a:bodyPr wrap="square" rtlCol="0">
            <a:spAutoFit/>
          </a:bodyPr>
          <a:lstStyle/>
          <a:p>
            <a:r>
              <a:rPr lang="en-GB" i="0" dirty="0" smtClean="0">
                <a:latin typeface="+mn-lt"/>
              </a:rPr>
              <a:t>|</a:t>
            </a:r>
            <a:r>
              <a:rPr lang="en-GB" i="0" dirty="0" err="1" smtClean="0">
                <a:latin typeface="+mn-lt"/>
              </a:rPr>
              <a:t>fft</a:t>
            </a:r>
            <a:r>
              <a:rPr lang="en-GB" i="0" dirty="0" smtClean="0">
                <a:latin typeface="+mn-lt"/>
              </a:rPr>
              <a:t>(cos(2</a:t>
            </a:r>
            <a:r>
              <a:rPr lang="el-GR" i="0" dirty="0" smtClean="0">
                <a:latin typeface="+mn-lt"/>
              </a:rPr>
              <a:t>π</a:t>
            </a:r>
            <a:r>
              <a:rPr lang="en-GB" i="0" dirty="0" smtClean="0">
                <a:latin typeface="+mn-lt"/>
              </a:rPr>
              <a:t>*n*3/8 +</a:t>
            </a:r>
            <a:r>
              <a:rPr lang="el-GR" i="0" dirty="0" smtClean="0">
                <a:latin typeface="+mn-lt"/>
              </a:rPr>
              <a:t>φ</a:t>
            </a:r>
            <a:r>
              <a:rPr lang="en-GB" i="0" dirty="0" smtClean="0">
                <a:latin typeface="+mn-lt"/>
              </a:rPr>
              <a:t>)|</a:t>
            </a:r>
            <a:endParaRPr lang="en-GB" i="0" dirty="0">
              <a:latin typeface="+mn-lt"/>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37647" y="1268760"/>
            <a:ext cx="4298849" cy="3224136"/>
          </a:xfrm>
          <a:prstGeom prst="rect">
            <a:avLst/>
          </a:prstGeom>
        </p:spPr>
      </p:pic>
      <p:sp>
        <p:nvSpPr>
          <p:cNvPr id="11" name="TextBox 10"/>
          <p:cNvSpPr txBox="1"/>
          <p:nvPr/>
        </p:nvSpPr>
        <p:spPr>
          <a:xfrm>
            <a:off x="6804248" y="4365104"/>
            <a:ext cx="1296144" cy="369332"/>
          </a:xfrm>
          <a:prstGeom prst="rect">
            <a:avLst/>
          </a:prstGeom>
          <a:noFill/>
        </p:spPr>
        <p:txBody>
          <a:bodyPr wrap="square" rtlCol="0">
            <a:spAutoFit/>
          </a:bodyPr>
          <a:lstStyle/>
          <a:p>
            <a:r>
              <a:rPr lang="en-GB" i="0" dirty="0" smtClean="0">
                <a:latin typeface="+mn-lt"/>
              </a:rPr>
              <a:t>Tune</a:t>
            </a:r>
            <a:endParaRPr lang="en-GB" i="0" dirty="0">
              <a:latin typeface="+mn-lt"/>
            </a:endParaRPr>
          </a:p>
        </p:txBody>
      </p:sp>
      <p:sp>
        <p:nvSpPr>
          <p:cNvPr id="12" name="TextBox 11"/>
          <p:cNvSpPr txBox="1"/>
          <p:nvPr/>
        </p:nvSpPr>
        <p:spPr>
          <a:xfrm rot="16200000">
            <a:off x="3714290" y="2621234"/>
            <a:ext cx="2498215" cy="369332"/>
          </a:xfrm>
          <a:prstGeom prst="rect">
            <a:avLst/>
          </a:prstGeom>
          <a:noFill/>
        </p:spPr>
        <p:txBody>
          <a:bodyPr wrap="square" rtlCol="0">
            <a:spAutoFit/>
          </a:bodyPr>
          <a:lstStyle/>
          <a:p>
            <a:r>
              <a:rPr lang="en-GB" i="0" dirty="0" smtClean="0">
                <a:latin typeface="+mn-lt"/>
              </a:rPr>
              <a:t>|</a:t>
            </a:r>
            <a:r>
              <a:rPr lang="en-GB" i="0" dirty="0" err="1" smtClean="0">
                <a:latin typeface="+mn-lt"/>
              </a:rPr>
              <a:t>fft</a:t>
            </a:r>
            <a:r>
              <a:rPr lang="en-GB" i="0" dirty="0" smtClean="0">
                <a:latin typeface="+mn-lt"/>
              </a:rPr>
              <a:t>(cos(2</a:t>
            </a:r>
            <a:r>
              <a:rPr lang="el-GR" i="0" dirty="0" smtClean="0">
                <a:latin typeface="+mn-lt"/>
              </a:rPr>
              <a:t>π</a:t>
            </a:r>
            <a:r>
              <a:rPr lang="en-GB" i="0" dirty="0" smtClean="0">
                <a:latin typeface="+mn-lt"/>
              </a:rPr>
              <a:t>*n*1/5 +</a:t>
            </a:r>
            <a:r>
              <a:rPr lang="el-GR" i="0" dirty="0" smtClean="0">
                <a:latin typeface="+mn-lt"/>
              </a:rPr>
              <a:t>φ</a:t>
            </a:r>
            <a:r>
              <a:rPr lang="en-GB" i="0" dirty="0" smtClean="0">
                <a:latin typeface="+mn-lt"/>
              </a:rPr>
              <a:t>)|</a:t>
            </a:r>
            <a:endParaRPr lang="en-GB" i="0" dirty="0">
              <a:latin typeface="+mn-lt"/>
            </a:endParaRPr>
          </a:p>
        </p:txBody>
      </p:sp>
      <p:sp>
        <p:nvSpPr>
          <p:cNvPr id="9" name="TextBox 8"/>
          <p:cNvSpPr txBox="1"/>
          <p:nvPr/>
        </p:nvSpPr>
        <p:spPr>
          <a:xfrm>
            <a:off x="1512797" y="1115452"/>
            <a:ext cx="2160240" cy="369332"/>
          </a:xfrm>
          <a:prstGeom prst="rect">
            <a:avLst/>
          </a:prstGeom>
          <a:noFill/>
        </p:spPr>
        <p:txBody>
          <a:bodyPr wrap="square" rtlCol="0">
            <a:spAutoFit/>
          </a:bodyPr>
          <a:lstStyle/>
          <a:p>
            <a:pPr algn="ctr"/>
            <a:r>
              <a:rPr lang="en-GB" i="0" dirty="0" smtClean="0">
                <a:solidFill>
                  <a:srgbClr val="FF0000"/>
                </a:solidFill>
                <a:latin typeface="+mn-lt"/>
              </a:rPr>
              <a:t>Vertical</a:t>
            </a:r>
            <a:endParaRPr lang="en-GB" i="0" dirty="0">
              <a:solidFill>
                <a:srgbClr val="FF0000"/>
              </a:solidFill>
              <a:latin typeface="+mn-lt"/>
            </a:endParaRPr>
          </a:p>
        </p:txBody>
      </p:sp>
      <p:sp>
        <p:nvSpPr>
          <p:cNvPr id="13" name="TextBox 12"/>
          <p:cNvSpPr txBox="1"/>
          <p:nvPr/>
        </p:nvSpPr>
        <p:spPr>
          <a:xfrm>
            <a:off x="5952785" y="1124744"/>
            <a:ext cx="2160240" cy="369332"/>
          </a:xfrm>
          <a:prstGeom prst="rect">
            <a:avLst/>
          </a:prstGeom>
          <a:noFill/>
        </p:spPr>
        <p:txBody>
          <a:bodyPr wrap="square" rtlCol="0">
            <a:spAutoFit/>
          </a:bodyPr>
          <a:lstStyle/>
          <a:p>
            <a:pPr algn="ctr"/>
            <a:r>
              <a:rPr lang="en-GB" i="0" dirty="0" smtClean="0">
                <a:solidFill>
                  <a:srgbClr val="FF0000"/>
                </a:solidFill>
                <a:latin typeface="+mn-lt"/>
              </a:rPr>
              <a:t>Horizontal</a:t>
            </a:r>
            <a:endParaRPr lang="en-GB" i="0" dirty="0">
              <a:solidFill>
                <a:srgbClr val="FF0000"/>
              </a:solidFill>
              <a:latin typeface="+mn-lt"/>
            </a:endParaRPr>
          </a:p>
        </p:txBody>
      </p:sp>
      <p:sp>
        <p:nvSpPr>
          <p:cNvPr id="14"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6" name="Slide Number Placeholder 2"/>
          <p:cNvSpPr txBox="1">
            <a:spLocks/>
          </p:cNvSpPr>
          <p:nvPr/>
        </p:nvSpPr>
        <p:spPr bwMode="auto">
          <a:xfrm>
            <a:off x="6553200" y="648970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US"/>
            </a:defPPr>
            <a:lvl1pPr algn="r" rtl="0" eaLnBrk="1" fontAlgn="base" hangingPunct="1">
              <a:spcBef>
                <a:spcPct val="20000"/>
              </a:spcBef>
              <a:spcAft>
                <a:spcPct val="0"/>
              </a:spcAft>
              <a:buFont typeface="Arial" charset="0"/>
              <a:buChar char="•"/>
              <a:defRPr sz="3200" b="0" i="0" kern="1200">
                <a:solidFill>
                  <a:schemeClr val="tx1"/>
                </a:solidFill>
                <a:latin typeface="Calibri" pitchFamily="34" charset="0"/>
                <a:ea typeface="+mn-ea"/>
                <a:cs typeface="Arial" charset="0"/>
              </a:defRPr>
            </a:lvl1pPr>
            <a:lvl2pPr marL="742950" indent="-285750" algn="l" rtl="0" eaLnBrk="0" fontAlgn="base" hangingPunct="0">
              <a:spcBef>
                <a:spcPct val="20000"/>
              </a:spcBef>
              <a:spcAft>
                <a:spcPct val="0"/>
              </a:spcAft>
              <a:buFont typeface="Arial" charset="0"/>
              <a:buChar char="–"/>
              <a:defRPr sz="2800" b="1" i="1" kern="1200">
                <a:solidFill>
                  <a:schemeClr val="tx1"/>
                </a:solidFill>
                <a:latin typeface="Calibri" pitchFamily="34" charset="0"/>
                <a:ea typeface="+mn-ea"/>
                <a:cs typeface="Arial" charset="0"/>
              </a:defRPr>
            </a:lvl2pPr>
            <a:lvl3pPr marL="1143000" indent="-228600" algn="l" rtl="0" eaLnBrk="0" fontAlgn="base" hangingPunct="0">
              <a:spcBef>
                <a:spcPct val="20000"/>
              </a:spcBef>
              <a:spcAft>
                <a:spcPct val="0"/>
              </a:spcAft>
              <a:buFont typeface="Arial" charset="0"/>
              <a:buChar char="•"/>
              <a:defRPr sz="2400" b="1" i="1" kern="1200">
                <a:solidFill>
                  <a:schemeClr val="tx1"/>
                </a:solidFill>
                <a:latin typeface="Calibri" pitchFamily="34" charset="0"/>
                <a:ea typeface="+mn-ea"/>
                <a:cs typeface="Arial" charset="0"/>
              </a:defRPr>
            </a:lvl3pPr>
            <a:lvl4pPr marL="1600200" indent="-228600" algn="l" rtl="0" eaLnBrk="0" fontAlgn="base"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4pPr>
            <a:lvl5pPr marL="2057400" indent="-228600" algn="l" rtl="0" eaLnBrk="0" fontAlgn="base"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5pPr>
            <a:lvl6pPr marL="25146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6pPr>
            <a:lvl7pPr marL="29718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7pPr>
            <a:lvl8pPr marL="34290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8pPr>
            <a:lvl9pPr marL="38862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9pPr>
          </a:lstStyle>
          <a:p>
            <a:pPr>
              <a:spcBef>
                <a:spcPct val="0"/>
              </a:spcBef>
              <a:buFontTx/>
              <a:buNone/>
            </a:pPr>
            <a:fld id="{7C309030-BC0D-4B3C-871C-0F38D41D9223}" type="slidenum">
              <a:rPr lang="en-GB" altLang="en-US" sz="1200" smtClean="0">
                <a:solidFill>
                  <a:srgbClr val="898989"/>
                </a:solidFill>
              </a:rPr>
              <a:pPr>
                <a:spcBef>
                  <a:spcPct val="0"/>
                </a:spcBef>
                <a:buFontTx/>
                <a:buNone/>
              </a:pPr>
              <a:t>26</a:t>
            </a:fld>
            <a:endParaRPr lang="en-GB" altLang="en-US" sz="1200" smtClean="0">
              <a:solidFill>
                <a:srgbClr val="898989"/>
              </a:solidFill>
            </a:endParaRPr>
          </a:p>
        </p:txBody>
      </p:sp>
      <p:pic>
        <p:nvPicPr>
          <p:cNvPr id="18" name="Picture 9" descr="diamond logo approve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extLst>
      <p:ext uri="{BB962C8B-B14F-4D97-AF65-F5344CB8AC3E}">
        <p14:creationId xmlns:p14="http://schemas.microsoft.com/office/powerpoint/2010/main" val="10494877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66557" y="980728"/>
            <a:ext cx="4441947" cy="3296144"/>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996605"/>
            <a:ext cx="4391915" cy="3259018"/>
          </a:xfrm>
          <a:prstGeom prst="rect">
            <a:avLst/>
          </a:prstGeom>
        </p:spPr>
      </p:pic>
      <p:sp>
        <p:nvSpPr>
          <p:cNvPr id="5"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 name="Title 1"/>
          <p:cNvSpPr txBox="1">
            <a:spLocks/>
          </p:cNvSpPr>
          <p:nvPr/>
        </p:nvSpPr>
        <p:spPr bwMode="auto">
          <a:xfrm>
            <a:off x="611560" y="295515"/>
            <a:ext cx="7776864"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cs typeface="Arial" pitchFamily="34" charset="0"/>
              </a:rPr>
              <a:t>Phase Response of the </a:t>
            </a:r>
            <a:r>
              <a:rPr lang="en-GB" sz="2800" i="0" dirty="0">
                <a:solidFill>
                  <a:srgbClr val="003399"/>
                </a:solidFill>
                <a:cs typeface="Arial" pitchFamily="34" charset="0"/>
              </a:rPr>
              <a:t>F</a:t>
            </a:r>
            <a:r>
              <a:rPr lang="en-GB" sz="2800" i="0" dirty="0" smtClean="0">
                <a:solidFill>
                  <a:srgbClr val="003399"/>
                </a:solidFill>
                <a:cs typeface="Arial" pitchFamily="34" charset="0"/>
              </a:rPr>
              <a:t>ilter</a:t>
            </a:r>
            <a:endParaRPr lang="en-GB" sz="2800" i="0" dirty="0">
              <a:solidFill>
                <a:srgbClr val="003399"/>
              </a:solidFill>
              <a:cs typeface="Arial" pitchFamily="34" charset="0"/>
            </a:endParaRPr>
          </a:p>
        </p:txBody>
      </p:sp>
      <p:sp>
        <p:nvSpPr>
          <p:cNvPr id="3" name="TextBox 2"/>
          <p:cNvSpPr txBox="1"/>
          <p:nvPr/>
        </p:nvSpPr>
        <p:spPr>
          <a:xfrm>
            <a:off x="2051720" y="3995029"/>
            <a:ext cx="648072" cy="369332"/>
          </a:xfrm>
          <a:prstGeom prst="rect">
            <a:avLst/>
          </a:prstGeom>
          <a:noFill/>
        </p:spPr>
        <p:txBody>
          <a:bodyPr wrap="square" rtlCol="0">
            <a:spAutoFit/>
          </a:bodyPr>
          <a:lstStyle/>
          <a:p>
            <a:r>
              <a:rPr lang="en-GB" i="0" dirty="0" smtClean="0">
                <a:latin typeface="+mn-lt"/>
              </a:rPr>
              <a:t>Tune</a:t>
            </a:r>
            <a:endParaRPr lang="en-GB" i="0" dirty="0">
              <a:latin typeface="+mn-lt"/>
            </a:endParaRPr>
          </a:p>
        </p:txBody>
      </p:sp>
      <p:sp>
        <p:nvSpPr>
          <p:cNvPr id="11" name="TextBox 10"/>
          <p:cNvSpPr txBox="1"/>
          <p:nvPr/>
        </p:nvSpPr>
        <p:spPr>
          <a:xfrm>
            <a:off x="6732240" y="3995772"/>
            <a:ext cx="648072" cy="369332"/>
          </a:xfrm>
          <a:prstGeom prst="rect">
            <a:avLst/>
          </a:prstGeom>
          <a:noFill/>
        </p:spPr>
        <p:txBody>
          <a:bodyPr wrap="square" rtlCol="0">
            <a:spAutoFit/>
          </a:bodyPr>
          <a:lstStyle/>
          <a:p>
            <a:r>
              <a:rPr lang="en-GB" i="0" dirty="0" smtClean="0">
                <a:latin typeface="+mn-lt"/>
              </a:rPr>
              <a:t>Tune</a:t>
            </a:r>
            <a:endParaRPr lang="en-GB" i="0" dirty="0">
              <a:latin typeface="+mn-lt"/>
            </a:endParaRPr>
          </a:p>
        </p:txBody>
      </p:sp>
      <p:sp>
        <p:nvSpPr>
          <p:cNvPr id="12" name="TextBox 11"/>
          <p:cNvSpPr txBox="1"/>
          <p:nvPr/>
        </p:nvSpPr>
        <p:spPr>
          <a:xfrm rot="16200000">
            <a:off x="-1100953" y="2321915"/>
            <a:ext cx="2498215" cy="369332"/>
          </a:xfrm>
          <a:prstGeom prst="rect">
            <a:avLst/>
          </a:prstGeom>
          <a:noFill/>
        </p:spPr>
        <p:txBody>
          <a:bodyPr wrap="square" rtlCol="0">
            <a:spAutoFit/>
          </a:bodyPr>
          <a:lstStyle/>
          <a:p>
            <a:r>
              <a:rPr lang="en-GB" i="0" dirty="0" smtClean="0">
                <a:latin typeface="+mn-lt"/>
              </a:rPr>
              <a:t>Phase angle (degrees)</a:t>
            </a:r>
            <a:endParaRPr lang="en-GB" i="0" dirty="0">
              <a:latin typeface="+mn-lt"/>
            </a:endParaRPr>
          </a:p>
        </p:txBody>
      </p:sp>
      <p:sp>
        <p:nvSpPr>
          <p:cNvPr id="13" name="TextBox 12"/>
          <p:cNvSpPr txBox="1"/>
          <p:nvPr/>
        </p:nvSpPr>
        <p:spPr>
          <a:xfrm rot="16200000">
            <a:off x="3507559" y="2311726"/>
            <a:ext cx="2498215" cy="369332"/>
          </a:xfrm>
          <a:prstGeom prst="rect">
            <a:avLst/>
          </a:prstGeom>
          <a:noFill/>
        </p:spPr>
        <p:txBody>
          <a:bodyPr wrap="square" rtlCol="0">
            <a:spAutoFit/>
          </a:bodyPr>
          <a:lstStyle/>
          <a:p>
            <a:r>
              <a:rPr lang="en-GB" i="0" dirty="0" smtClean="0">
                <a:latin typeface="+mn-lt"/>
              </a:rPr>
              <a:t>Phase angle (degrees)</a:t>
            </a:r>
            <a:endParaRPr lang="en-GB" i="0" dirty="0">
              <a:latin typeface="+mn-lt"/>
            </a:endParaRPr>
          </a:p>
        </p:txBody>
      </p:sp>
      <p:sp>
        <p:nvSpPr>
          <p:cNvPr id="2" name="Rectangle 1"/>
          <p:cNvSpPr/>
          <p:nvPr/>
        </p:nvSpPr>
        <p:spPr>
          <a:xfrm>
            <a:off x="475013" y="4699010"/>
            <a:ext cx="7981600" cy="1015663"/>
          </a:xfrm>
          <a:prstGeom prst="rect">
            <a:avLst/>
          </a:prstGeom>
          <a:solidFill>
            <a:schemeClr val="bg1"/>
          </a:solidFill>
        </p:spPr>
        <p:txBody>
          <a:bodyPr wrap="square">
            <a:spAutoFit/>
          </a:bodyPr>
          <a:lstStyle/>
          <a:p>
            <a:pPr marL="285750" indent="-285750">
              <a:buFont typeface="Arial" panose="020B0604020202020204" pitchFamily="34" charset="0"/>
              <a:buChar char="•"/>
            </a:pPr>
            <a:r>
              <a:rPr lang="en-GB" altLang="en-US" sz="2000" b="0" i="0" dirty="0">
                <a:latin typeface="+mj-lt"/>
                <a:sym typeface="Wingdings" pitchFamily="2" charset="2"/>
              </a:rPr>
              <a:t>T</a:t>
            </a:r>
            <a:r>
              <a:rPr lang="en-GB" altLang="en-US" sz="2000" b="0" i="0" dirty="0" smtClean="0">
                <a:latin typeface="+mj-lt"/>
                <a:sym typeface="Wingdings" pitchFamily="2" charset="2"/>
              </a:rPr>
              <a:t>he </a:t>
            </a:r>
            <a:r>
              <a:rPr lang="en-GB" altLang="en-US" sz="2000" b="0" i="0" dirty="0">
                <a:latin typeface="+mj-lt"/>
                <a:sym typeface="Wingdings" pitchFamily="2" charset="2"/>
              </a:rPr>
              <a:t>group delay of the amplifier must be as constant as possible, i.e. the phase response must be linear, otherwise the feedback efficiency is reduced for some modes and the feedback can even </a:t>
            </a:r>
            <a:r>
              <a:rPr lang="en-GB" altLang="en-US" sz="2000" b="0" i="0" dirty="0" smtClean="0">
                <a:latin typeface="+mj-lt"/>
                <a:sym typeface="Wingdings" pitchFamily="2" charset="2"/>
              </a:rPr>
              <a:t>destabilize</a:t>
            </a:r>
            <a:endParaRPr lang="en-GB" altLang="en-US" sz="2000" b="0" i="0" dirty="0">
              <a:latin typeface="+mj-lt"/>
              <a:sym typeface="Wingdings" pitchFamily="2" charset="2"/>
            </a:endParaRPr>
          </a:p>
        </p:txBody>
      </p:sp>
      <p:sp>
        <p:nvSpPr>
          <p:cNvPr id="17"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9" name="Slide Number Placeholder 2"/>
          <p:cNvSpPr txBox="1">
            <a:spLocks/>
          </p:cNvSpPr>
          <p:nvPr/>
        </p:nvSpPr>
        <p:spPr bwMode="auto">
          <a:xfrm>
            <a:off x="6553200" y="648970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US"/>
            </a:defPPr>
            <a:lvl1pPr algn="r" rtl="0" eaLnBrk="1" fontAlgn="base" hangingPunct="1">
              <a:spcBef>
                <a:spcPct val="20000"/>
              </a:spcBef>
              <a:spcAft>
                <a:spcPct val="0"/>
              </a:spcAft>
              <a:buFont typeface="Arial" charset="0"/>
              <a:buChar char="•"/>
              <a:defRPr sz="3200" b="0" i="0" kern="1200">
                <a:solidFill>
                  <a:schemeClr val="tx1"/>
                </a:solidFill>
                <a:latin typeface="Calibri" pitchFamily="34" charset="0"/>
                <a:ea typeface="+mn-ea"/>
                <a:cs typeface="Arial" charset="0"/>
              </a:defRPr>
            </a:lvl1pPr>
            <a:lvl2pPr marL="742950" indent="-285750" algn="l" rtl="0" eaLnBrk="0" fontAlgn="base" hangingPunct="0">
              <a:spcBef>
                <a:spcPct val="20000"/>
              </a:spcBef>
              <a:spcAft>
                <a:spcPct val="0"/>
              </a:spcAft>
              <a:buFont typeface="Arial" charset="0"/>
              <a:buChar char="–"/>
              <a:defRPr sz="2800" b="1" i="1" kern="1200">
                <a:solidFill>
                  <a:schemeClr val="tx1"/>
                </a:solidFill>
                <a:latin typeface="Calibri" pitchFamily="34" charset="0"/>
                <a:ea typeface="+mn-ea"/>
                <a:cs typeface="Arial" charset="0"/>
              </a:defRPr>
            </a:lvl2pPr>
            <a:lvl3pPr marL="1143000" indent="-228600" algn="l" rtl="0" eaLnBrk="0" fontAlgn="base" hangingPunct="0">
              <a:spcBef>
                <a:spcPct val="20000"/>
              </a:spcBef>
              <a:spcAft>
                <a:spcPct val="0"/>
              </a:spcAft>
              <a:buFont typeface="Arial" charset="0"/>
              <a:buChar char="•"/>
              <a:defRPr sz="2400" b="1" i="1" kern="1200">
                <a:solidFill>
                  <a:schemeClr val="tx1"/>
                </a:solidFill>
                <a:latin typeface="Calibri" pitchFamily="34" charset="0"/>
                <a:ea typeface="+mn-ea"/>
                <a:cs typeface="Arial" charset="0"/>
              </a:defRPr>
            </a:lvl3pPr>
            <a:lvl4pPr marL="1600200" indent="-228600" algn="l" rtl="0" eaLnBrk="0" fontAlgn="base"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4pPr>
            <a:lvl5pPr marL="2057400" indent="-228600" algn="l" rtl="0" eaLnBrk="0" fontAlgn="base"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5pPr>
            <a:lvl6pPr marL="25146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6pPr>
            <a:lvl7pPr marL="29718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7pPr>
            <a:lvl8pPr marL="34290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8pPr>
            <a:lvl9pPr marL="3886200" indent="-228600" algn="l" defTabSz="914400" rtl="0" eaLnBrk="0" fontAlgn="base" latinLnBrk="0" hangingPunct="0">
              <a:spcBef>
                <a:spcPct val="20000"/>
              </a:spcBef>
              <a:spcAft>
                <a:spcPct val="0"/>
              </a:spcAft>
              <a:buFont typeface="Arial" charset="0"/>
              <a:buChar char="»"/>
              <a:defRPr sz="2000" b="1" i="1" kern="1200">
                <a:solidFill>
                  <a:schemeClr val="tx1"/>
                </a:solidFill>
                <a:latin typeface="Calibri" pitchFamily="34" charset="0"/>
                <a:ea typeface="+mn-ea"/>
                <a:cs typeface="Arial" charset="0"/>
              </a:defRPr>
            </a:lvl9pPr>
          </a:lstStyle>
          <a:p>
            <a:pPr>
              <a:spcBef>
                <a:spcPct val="0"/>
              </a:spcBef>
              <a:buFontTx/>
              <a:buNone/>
            </a:pPr>
            <a:fld id="{7C309030-BC0D-4B3C-871C-0F38D41D9223}" type="slidenum">
              <a:rPr lang="en-GB" altLang="en-US" sz="1200" smtClean="0">
                <a:solidFill>
                  <a:srgbClr val="898989"/>
                </a:solidFill>
              </a:rPr>
              <a:pPr>
                <a:spcBef>
                  <a:spcPct val="0"/>
                </a:spcBef>
                <a:buFontTx/>
                <a:buNone/>
              </a:pPr>
              <a:t>27</a:t>
            </a:fld>
            <a:endParaRPr lang="en-GB" altLang="en-US" sz="1200" smtClean="0">
              <a:solidFill>
                <a:srgbClr val="898989"/>
              </a:solidFill>
            </a:endParaRPr>
          </a:p>
        </p:txBody>
      </p:sp>
      <p:pic>
        <p:nvPicPr>
          <p:cNvPr id="21" name="Picture 9" descr="diamond logo approve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extLst>
      <p:ext uri="{BB962C8B-B14F-4D97-AF65-F5344CB8AC3E}">
        <p14:creationId xmlns:p14="http://schemas.microsoft.com/office/powerpoint/2010/main" val="10658459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560388" y="1160463"/>
            <a:ext cx="8459787" cy="4929187"/>
          </a:xfrm>
        </p:spPr>
        <p:txBody>
          <a:bodyPr/>
          <a:lstStyle/>
          <a:p>
            <a:pPr>
              <a:defRPr/>
            </a:pPr>
            <a:r>
              <a:rPr lang="en-GB" altLang="en-US" sz="2000" dirty="0" smtClean="0">
                <a:cs typeface="Arial" charset="0"/>
              </a:rPr>
              <a:t>Multi- or single-bunch collective phenomena are an important limitation to high current operation in storage rings (both hadron and electron machines)</a:t>
            </a:r>
          </a:p>
          <a:p>
            <a:pPr>
              <a:defRPr/>
            </a:pPr>
            <a:r>
              <a:rPr lang="en-GB" altLang="en-US" sz="2000" dirty="0" smtClean="0">
                <a:cs typeface="Arial" charset="0"/>
              </a:rPr>
              <a:t>Can lead to </a:t>
            </a:r>
          </a:p>
          <a:p>
            <a:pPr lvl="1">
              <a:defRPr/>
            </a:pPr>
            <a:r>
              <a:rPr lang="en-GB" altLang="en-US" sz="1900" dirty="0">
                <a:cs typeface="Arial" charset="0"/>
              </a:rPr>
              <a:t>l</a:t>
            </a:r>
            <a:r>
              <a:rPr lang="en-GB" altLang="en-US" sz="1900" dirty="0" smtClean="0">
                <a:cs typeface="Arial" charset="0"/>
              </a:rPr>
              <a:t>ongitudinal or transverse instabilities</a:t>
            </a:r>
          </a:p>
          <a:p>
            <a:pPr lvl="1">
              <a:defRPr/>
            </a:pPr>
            <a:r>
              <a:rPr lang="en-GB" altLang="en-US" sz="1900" dirty="0">
                <a:cs typeface="Arial" charset="0"/>
              </a:rPr>
              <a:t>b</a:t>
            </a:r>
            <a:r>
              <a:rPr lang="en-GB" altLang="en-US" sz="1900" dirty="0" smtClean="0">
                <a:cs typeface="Arial" charset="0"/>
              </a:rPr>
              <a:t>eam quality deterioration</a:t>
            </a:r>
          </a:p>
          <a:p>
            <a:pPr lvl="1">
              <a:defRPr/>
            </a:pPr>
            <a:r>
              <a:rPr lang="en-GB" altLang="en-US" sz="1900" dirty="0">
                <a:cs typeface="Arial" charset="0"/>
              </a:rPr>
              <a:t>b</a:t>
            </a:r>
            <a:r>
              <a:rPr lang="en-GB" altLang="en-US" sz="1900" dirty="0" smtClean="0">
                <a:cs typeface="Arial" charset="0"/>
              </a:rPr>
              <a:t>eam loss</a:t>
            </a:r>
          </a:p>
          <a:p>
            <a:pPr>
              <a:defRPr/>
            </a:pPr>
            <a:r>
              <a:rPr lang="en-GB" altLang="en-US" sz="2000" dirty="0" smtClean="0">
                <a:cs typeface="Arial" charset="0"/>
              </a:rPr>
              <a:t>A well-established method to actively damp instabilities is the use of transverse bunch-by-bunch feedback systems [1-7]</a:t>
            </a:r>
          </a:p>
        </p:txBody>
      </p:sp>
      <p:sp>
        <p:nvSpPr>
          <p:cNvPr id="39939"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 name="Title 1"/>
          <p:cNvSpPr txBox="1">
            <a:spLocks/>
          </p:cNvSpPr>
          <p:nvPr/>
        </p:nvSpPr>
        <p:spPr bwMode="auto">
          <a:xfrm>
            <a:off x="611188" y="295275"/>
            <a:ext cx="78486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Introduction</a:t>
            </a:r>
          </a:p>
        </p:txBody>
      </p:sp>
      <p:sp>
        <p:nvSpPr>
          <p:cNvPr id="39941"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39943" name="Slide Number Placeholder 2"/>
          <p:cNvSpPr>
            <a:spLocks noGrp="1"/>
          </p:cNvSpPr>
          <p:nvPr>
            <p:ph type="sldNum" sz="quarter" idx="12"/>
          </p:nvPr>
        </p:nvSpPr>
        <p:spPr bwMode="auto">
          <a:xfrm>
            <a:off x="6553200" y="64897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0981A720-3545-4FA8-A840-E366C08F6003}" type="slidenum">
              <a:rPr lang="en-GB" altLang="en-US" sz="1200" smtClean="0">
                <a:solidFill>
                  <a:srgbClr val="898989"/>
                </a:solidFill>
              </a:rPr>
              <a:pPr>
                <a:spcBef>
                  <a:spcPct val="0"/>
                </a:spcBef>
                <a:buFontTx/>
                <a:buNone/>
              </a:pPr>
              <a:t>3</a:t>
            </a:fld>
            <a:endParaRPr lang="en-GB" altLang="en-US" sz="1200" smtClean="0">
              <a:solidFill>
                <a:srgbClr val="898989"/>
              </a:solidFill>
            </a:endParaRPr>
          </a:p>
        </p:txBody>
      </p:sp>
      <p:pic>
        <p:nvPicPr>
          <p:cNvPr id="10" name="Picture 9" descr="diamond logo approv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extLst>
      <p:ext uri="{BB962C8B-B14F-4D97-AF65-F5344CB8AC3E}">
        <p14:creationId xmlns:p14="http://schemas.microsoft.com/office/powerpoint/2010/main" val="734538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584139" y="1112963"/>
            <a:ext cx="4652880" cy="4929187"/>
          </a:xfrm>
        </p:spPr>
        <p:txBody>
          <a:bodyPr/>
          <a:lstStyle/>
          <a:p>
            <a:pPr marL="357188" indent="-357188">
              <a:spcBef>
                <a:spcPts val="600"/>
              </a:spcBef>
              <a:spcAft>
                <a:spcPts val="600"/>
              </a:spcAft>
              <a:buFont typeface="Arial" panose="020B0604020202020204" pitchFamily="34" charset="0"/>
              <a:buChar char="•"/>
            </a:pPr>
            <a:r>
              <a:rPr lang="en-GB" sz="2000" dirty="0">
                <a:latin typeface="Calibri" pitchFamily="34" charset="0"/>
              </a:rPr>
              <a:t>Diamond is the UK’s national synchrotron radiation facility</a:t>
            </a:r>
          </a:p>
          <a:p>
            <a:pPr marL="357188" indent="-357188">
              <a:spcBef>
                <a:spcPts val="600"/>
              </a:spcBef>
              <a:spcAft>
                <a:spcPts val="600"/>
              </a:spcAft>
              <a:buFont typeface="Arial" panose="020B0604020202020204" pitchFamily="34" charset="0"/>
              <a:buChar char="•"/>
            </a:pPr>
            <a:r>
              <a:rPr lang="en-GB" sz="2000" dirty="0">
                <a:latin typeface="Calibri" pitchFamily="34" charset="0"/>
              </a:rPr>
              <a:t>Located at Rutherford Appleton Laboratory, Oxfordshire</a:t>
            </a:r>
          </a:p>
          <a:p>
            <a:pPr marL="357188" indent="-357188">
              <a:spcBef>
                <a:spcPts val="600"/>
              </a:spcBef>
              <a:spcAft>
                <a:spcPts val="600"/>
              </a:spcAft>
              <a:buFont typeface="Arial" panose="020B0604020202020204" pitchFamily="34" charset="0"/>
              <a:buChar char="•"/>
            </a:pPr>
            <a:r>
              <a:rPr lang="en-GB" sz="2000" dirty="0">
                <a:latin typeface="Calibri" pitchFamily="34" charset="0"/>
              </a:rPr>
              <a:t>Construction began March 2003</a:t>
            </a:r>
          </a:p>
          <a:p>
            <a:pPr marL="357188" indent="-357188">
              <a:spcBef>
                <a:spcPts val="600"/>
              </a:spcBef>
              <a:spcAft>
                <a:spcPts val="600"/>
              </a:spcAft>
              <a:buFont typeface="Arial" panose="020B0604020202020204" pitchFamily="34" charset="0"/>
              <a:buChar char="•"/>
            </a:pPr>
            <a:r>
              <a:rPr lang="en-GB" sz="2000" dirty="0" smtClean="0">
                <a:latin typeface="Calibri" pitchFamily="34" charset="0"/>
              </a:rPr>
              <a:t>Start </a:t>
            </a:r>
            <a:r>
              <a:rPr lang="en-GB" sz="2000" dirty="0">
                <a:latin typeface="Calibri" pitchFamily="34" charset="0"/>
              </a:rPr>
              <a:t>of user operations Jan 2007</a:t>
            </a:r>
          </a:p>
          <a:p>
            <a:pPr>
              <a:defRPr/>
            </a:pPr>
            <a:endParaRPr lang="en-GB" altLang="en-US" sz="2000" dirty="0" smtClean="0">
              <a:cs typeface="Arial" charset="0"/>
            </a:endParaRPr>
          </a:p>
        </p:txBody>
      </p:sp>
      <p:sp>
        <p:nvSpPr>
          <p:cNvPr id="39939"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 name="Title 1"/>
          <p:cNvSpPr txBox="1">
            <a:spLocks/>
          </p:cNvSpPr>
          <p:nvPr/>
        </p:nvSpPr>
        <p:spPr bwMode="auto">
          <a:xfrm>
            <a:off x="611188" y="295275"/>
            <a:ext cx="78486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Diamond Light </a:t>
            </a:r>
            <a:r>
              <a:rPr lang="en-GB" sz="2800" i="0" dirty="0">
                <a:solidFill>
                  <a:srgbClr val="003399"/>
                </a:solidFill>
                <a:effectLst>
                  <a:outerShdw blurRad="38100" dist="38100" dir="2700000" algn="tl">
                    <a:srgbClr val="C0C0C0"/>
                  </a:outerShdw>
                </a:effectLst>
                <a:cs typeface="Arial" pitchFamily="34" charset="0"/>
              </a:rPr>
              <a:t>S</a:t>
            </a:r>
            <a:r>
              <a:rPr lang="en-GB" sz="2800" i="0" dirty="0" smtClean="0">
                <a:solidFill>
                  <a:srgbClr val="003399"/>
                </a:solidFill>
                <a:effectLst>
                  <a:outerShdw blurRad="38100" dist="38100" dir="2700000" algn="tl">
                    <a:srgbClr val="C0C0C0"/>
                  </a:outerShdw>
                </a:effectLst>
                <a:cs typeface="Arial" pitchFamily="34" charset="0"/>
              </a:rPr>
              <a:t>ource</a:t>
            </a:r>
          </a:p>
        </p:txBody>
      </p:sp>
      <p:sp>
        <p:nvSpPr>
          <p:cNvPr id="39941"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39943" name="Slide Number Placeholder 2"/>
          <p:cNvSpPr>
            <a:spLocks noGrp="1"/>
          </p:cNvSpPr>
          <p:nvPr>
            <p:ph type="sldNum" sz="quarter" idx="12"/>
          </p:nvPr>
        </p:nvSpPr>
        <p:spPr bwMode="auto">
          <a:xfrm>
            <a:off x="6553200" y="64897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0981A720-3545-4FA8-A840-E366C08F6003}" type="slidenum">
              <a:rPr lang="en-GB" altLang="en-US" sz="1200" smtClean="0">
                <a:solidFill>
                  <a:srgbClr val="898989"/>
                </a:solidFill>
              </a:rPr>
              <a:pPr>
                <a:spcBef>
                  <a:spcPct val="0"/>
                </a:spcBef>
                <a:buFontTx/>
                <a:buNone/>
              </a:pPr>
              <a:t>4</a:t>
            </a:fld>
            <a:endParaRPr lang="en-GB" altLang="en-US" sz="1200" smtClean="0">
              <a:solidFill>
                <a:srgbClr val="898989"/>
              </a:solidFill>
            </a:endParaRPr>
          </a:p>
        </p:txBody>
      </p:sp>
      <p:pic>
        <p:nvPicPr>
          <p:cNvPr id="10" name="Picture 9" descr="diamond logo approv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pic>
        <p:nvPicPr>
          <p:cNvPr id="9" name="Picture 8" descr="10EC2268_Diamond_aerial_view.jpg"/>
          <p:cNvPicPr>
            <a:picLocks noChangeAspect="1"/>
          </p:cNvPicPr>
          <p:nvPr/>
        </p:nvPicPr>
        <p:blipFill>
          <a:blip r:embed="rId3" cstate="print"/>
          <a:stretch>
            <a:fillRect/>
          </a:stretch>
        </p:blipFill>
        <p:spPr>
          <a:xfrm>
            <a:off x="732325" y="3598224"/>
            <a:ext cx="3411881" cy="2233551"/>
          </a:xfrm>
          <a:prstGeom prst="rect">
            <a:avLst/>
          </a:prstGeom>
        </p:spPr>
      </p:pic>
      <p:pic>
        <p:nvPicPr>
          <p:cNvPr id="12" name="table"/>
          <p:cNvPicPr>
            <a:picLocks noChangeAspect="1"/>
          </p:cNvPicPr>
          <p:nvPr/>
        </p:nvPicPr>
        <p:blipFill>
          <a:blip r:embed="rId4"/>
          <a:stretch>
            <a:fillRect/>
          </a:stretch>
        </p:blipFill>
        <p:spPr>
          <a:xfrm>
            <a:off x="4629563" y="1497770"/>
            <a:ext cx="3842242" cy="3890088"/>
          </a:xfrm>
          <a:prstGeom prst="rect">
            <a:avLst/>
          </a:prstGeom>
        </p:spPr>
      </p:pic>
      <p:sp>
        <p:nvSpPr>
          <p:cNvPr id="2" name="TextBox 1"/>
          <p:cNvSpPr txBox="1"/>
          <p:nvPr/>
        </p:nvSpPr>
        <p:spPr>
          <a:xfrm>
            <a:off x="4606738" y="5486194"/>
            <a:ext cx="3788281" cy="323165"/>
          </a:xfrm>
          <a:prstGeom prst="rect">
            <a:avLst/>
          </a:prstGeom>
          <a:noFill/>
        </p:spPr>
        <p:txBody>
          <a:bodyPr wrap="none" rtlCol="0">
            <a:spAutoFit/>
          </a:bodyPr>
          <a:lstStyle/>
          <a:p>
            <a:r>
              <a:rPr lang="en-US" sz="1500" b="0" dirty="0" smtClean="0">
                <a:latin typeface="+mj-lt"/>
              </a:rPr>
              <a:t>* Parameters before the insertion of the DDBA</a:t>
            </a:r>
            <a:endParaRPr lang="en-US" sz="1500" b="0" dirty="0">
              <a:latin typeface="+mj-lt"/>
            </a:endParaRPr>
          </a:p>
        </p:txBody>
      </p:sp>
    </p:spTree>
    <p:extLst>
      <p:ext uri="{BB962C8B-B14F-4D97-AF65-F5344CB8AC3E}">
        <p14:creationId xmlns:p14="http://schemas.microsoft.com/office/powerpoint/2010/main" val="42143225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560388" y="1160463"/>
            <a:ext cx="8459787" cy="4929187"/>
          </a:xfrm>
        </p:spPr>
        <p:txBody>
          <a:bodyPr/>
          <a:lstStyle/>
          <a:p>
            <a:pPr>
              <a:defRPr/>
            </a:pPr>
            <a:r>
              <a:rPr lang="en-GB" altLang="en-US" sz="2000" dirty="0" smtClean="0">
                <a:cs typeface="Arial" charset="0"/>
              </a:rPr>
              <a:t>Up to 936 electron bunches separated by 2 ns</a:t>
            </a:r>
          </a:p>
          <a:p>
            <a:pPr>
              <a:defRPr/>
            </a:pPr>
            <a:r>
              <a:rPr lang="en-GB" altLang="en-US" sz="2000" dirty="0">
                <a:cs typeface="Arial" charset="0"/>
              </a:rPr>
              <a:t>D</a:t>
            </a:r>
            <a:r>
              <a:rPr lang="en-GB" altLang="en-US" sz="2000" dirty="0" smtClean="0">
                <a:cs typeface="Arial" charset="0"/>
              </a:rPr>
              <a:t>esign of the transverse multi-bunch </a:t>
            </a:r>
            <a:r>
              <a:rPr lang="en-GB" altLang="en-US" sz="2000" dirty="0">
                <a:cs typeface="Arial" charset="0"/>
              </a:rPr>
              <a:t>f</a:t>
            </a:r>
            <a:r>
              <a:rPr lang="en-GB" altLang="en-US" sz="2000" dirty="0" smtClean="0">
                <a:cs typeface="Arial" charset="0"/>
              </a:rPr>
              <a:t>eedback (TMBF) allows:</a:t>
            </a:r>
          </a:p>
          <a:p>
            <a:pPr lvl="1">
              <a:defRPr/>
            </a:pPr>
            <a:r>
              <a:rPr lang="en-GB" altLang="en-US" sz="1900" dirty="0">
                <a:cs typeface="Arial" charset="0"/>
              </a:rPr>
              <a:t>b</a:t>
            </a:r>
            <a:r>
              <a:rPr lang="en-GB" altLang="en-US" sz="1900" dirty="0" smtClean="0">
                <a:cs typeface="Arial" charset="0"/>
              </a:rPr>
              <a:t>unch-by-bunch selectable control over filters, gain and excitation</a:t>
            </a:r>
          </a:p>
          <a:p>
            <a:pPr lvl="1">
              <a:defRPr/>
            </a:pPr>
            <a:r>
              <a:rPr lang="en-GB" altLang="en-US" sz="1900" dirty="0">
                <a:cs typeface="Arial" charset="0"/>
              </a:rPr>
              <a:t>p</a:t>
            </a:r>
            <a:r>
              <a:rPr lang="en-GB" altLang="en-US" sz="1900" dirty="0" smtClean="0">
                <a:cs typeface="Arial" charset="0"/>
              </a:rPr>
              <a:t>ossibility to control independently a single bunch in a hybrid filling </a:t>
            </a:r>
            <a:br>
              <a:rPr lang="en-GB" altLang="en-US" sz="1900" dirty="0" smtClean="0">
                <a:cs typeface="Arial" charset="0"/>
              </a:rPr>
            </a:br>
            <a:r>
              <a:rPr lang="en-GB" altLang="en-US" sz="1900" dirty="0" smtClean="0">
                <a:cs typeface="Arial" charset="0"/>
              </a:rPr>
              <a:t>pattern [8]</a:t>
            </a:r>
          </a:p>
          <a:p>
            <a:pPr lvl="1">
              <a:defRPr/>
            </a:pPr>
            <a:endParaRPr lang="en-GB" altLang="en-US" sz="2000" dirty="0" smtClean="0">
              <a:cs typeface="Arial" charset="0"/>
            </a:endParaRPr>
          </a:p>
        </p:txBody>
      </p:sp>
      <p:sp>
        <p:nvSpPr>
          <p:cNvPr id="39939"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 name="Title 1"/>
          <p:cNvSpPr txBox="1">
            <a:spLocks/>
          </p:cNvSpPr>
          <p:nvPr/>
        </p:nvSpPr>
        <p:spPr bwMode="auto">
          <a:xfrm>
            <a:off x="611188" y="295275"/>
            <a:ext cx="78486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Transverse Feedback at Diamond</a:t>
            </a:r>
          </a:p>
        </p:txBody>
      </p:sp>
      <p:sp>
        <p:nvSpPr>
          <p:cNvPr id="39941"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39943" name="Slide Number Placeholder 2"/>
          <p:cNvSpPr>
            <a:spLocks noGrp="1"/>
          </p:cNvSpPr>
          <p:nvPr>
            <p:ph type="sldNum" sz="quarter" idx="12"/>
          </p:nvPr>
        </p:nvSpPr>
        <p:spPr bwMode="auto">
          <a:xfrm>
            <a:off x="6553200" y="64897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0981A720-3545-4FA8-A840-E366C08F6003}" type="slidenum">
              <a:rPr lang="en-GB" altLang="en-US" sz="1200" smtClean="0">
                <a:solidFill>
                  <a:srgbClr val="898989"/>
                </a:solidFill>
              </a:rPr>
              <a:pPr>
                <a:spcBef>
                  <a:spcPct val="0"/>
                </a:spcBef>
                <a:buFontTx/>
                <a:buNone/>
              </a:pPr>
              <a:t>5</a:t>
            </a:fld>
            <a:endParaRPr lang="en-GB" altLang="en-US" sz="1200" smtClean="0">
              <a:solidFill>
                <a:srgbClr val="898989"/>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7153" y="2909455"/>
            <a:ext cx="3676005" cy="2910654"/>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8601" y="2909454"/>
            <a:ext cx="3582715" cy="2934469"/>
          </a:xfrm>
          <a:prstGeom prst="rect">
            <a:avLst/>
          </a:prstGeom>
        </p:spPr>
      </p:pic>
      <p:sp>
        <p:nvSpPr>
          <p:cNvPr id="12" name="TextBox 11"/>
          <p:cNvSpPr txBox="1"/>
          <p:nvPr/>
        </p:nvSpPr>
        <p:spPr>
          <a:xfrm>
            <a:off x="1192767" y="2985873"/>
            <a:ext cx="3049426" cy="923330"/>
          </a:xfrm>
          <a:prstGeom prst="rect">
            <a:avLst/>
          </a:prstGeom>
          <a:noFill/>
        </p:spPr>
        <p:txBody>
          <a:bodyPr wrap="none" rtlCol="0">
            <a:spAutoFit/>
          </a:bodyPr>
          <a:lstStyle/>
          <a:p>
            <a:pPr algn="ctr"/>
            <a:r>
              <a:rPr lang="en-US" i="0" dirty="0" smtClean="0">
                <a:solidFill>
                  <a:srgbClr val="FF0000"/>
                </a:solidFill>
                <a:latin typeface="+mj-lt"/>
              </a:rPr>
              <a:t>Standard Mode</a:t>
            </a:r>
          </a:p>
          <a:p>
            <a:pPr algn="ctr"/>
            <a:r>
              <a:rPr lang="en-US" b="0" i="0" dirty="0" smtClean="0">
                <a:solidFill>
                  <a:srgbClr val="0000FF"/>
                </a:solidFill>
                <a:latin typeface="+mj-lt"/>
              </a:rPr>
              <a:t>900 bunches, 2 ns apart, </a:t>
            </a:r>
          </a:p>
          <a:p>
            <a:pPr algn="ctr"/>
            <a:r>
              <a:rPr lang="en-US" b="0" i="0" dirty="0" err="1" smtClean="0">
                <a:solidFill>
                  <a:srgbClr val="0000FF"/>
                </a:solidFill>
                <a:latin typeface="+mj-lt"/>
              </a:rPr>
              <a:t>I</a:t>
            </a:r>
            <a:r>
              <a:rPr lang="en-US" b="0" i="0" baseline="-25000" dirty="0" err="1" smtClean="0">
                <a:solidFill>
                  <a:srgbClr val="0000FF"/>
                </a:solidFill>
                <a:latin typeface="+mj-lt"/>
              </a:rPr>
              <a:t>tot</a:t>
            </a:r>
            <a:r>
              <a:rPr lang="en-US" b="0" i="0" dirty="0" smtClean="0">
                <a:solidFill>
                  <a:srgbClr val="0000FF"/>
                </a:solidFill>
                <a:latin typeface="+mj-lt"/>
              </a:rPr>
              <a:t> = 300 mA, ~0.33 mA/bunch</a:t>
            </a:r>
            <a:endParaRPr lang="en-US" b="0" i="0" dirty="0">
              <a:solidFill>
                <a:srgbClr val="0000FF"/>
              </a:solidFill>
              <a:latin typeface="+mj-lt"/>
            </a:endParaRPr>
          </a:p>
        </p:txBody>
      </p:sp>
      <p:sp>
        <p:nvSpPr>
          <p:cNvPr id="13" name="TextBox 12"/>
          <p:cNvSpPr txBox="1"/>
          <p:nvPr/>
        </p:nvSpPr>
        <p:spPr>
          <a:xfrm>
            <a:off x="5369201" y="2983898"/>
            <a:ext cx="2791341" cy="1200329"/>
          </a:xfrm>
          <a:prstGeom prst="rect">
            <a:avLst/>
          </a:prstGeom>
          <a:noFill/>
        </p:spPr>
        <p:txBody>
          <a:bodyPr wrap="none" rtlCol="0">
            <a:spAutoFit/>
          </a:bodyPr>
          <a:lstStyle/>
          <a:p>
            <a:pPr algn="ctr"/>
            <a:r>
              <a:rPr lang="en-US" i="0" dirty="0" smtClean="0">
                <a:solidFill>
                  <a:srgbClr val="FF0000"/>
                </a:solidFill>
                <a:latin typeface="+mj-lt"/>
              </a:rPr>
              <a:t>Hybrid Mode</a:t>
            </a:r>
          </a:p>
          <a:p>
            <a:pPr lvl="0" algn="ctr"/>
            <a:r>
              <a:rPr lang="en-US" b="0" i="0" dirty="0" smtClean="0">
                <a:solidFill>
                  <a:srgbClr val="0000FF"/>
                </a:solidFill>
                <a:latin typeface="Calibri"/>
              </a:rPr>
              <a:t>Train of 686 bunches plus a </a:t>
            </a:r>
          </a:p>
          <a:p>
            <a:pPr lvl="0" algn="ctr"/>
            <a:r>
              <a:rPr lang="en-US" b="0" i="0" dirty="0" smtClean="0">
                <a:solidFill>
                  <a:srgbClr val="0000FF"/>
                </a:solidFill>
                <a:latin typeface="Calibri"/>
              </a:rPr>
              <a:t>single bunch of ~1.8 mA,</a:t>
            </a:r>
          </a:p>
          <a:p>
            <a:pPr lvl="0" algn="ctr"/>
            <a:r>
              <a:rPr lang="en-US" b="0" i="0" dirty="0" err="1">
                <a:solidFill>
                  <a:srgbClr val="0000FF"/>
                </a:solidFill>
                <a:latin typeface="Calibri"/>
              </a:rPr>
              <a:t>I</a:t>
            </a:r>
            <a:r>
              <a:rPr lang="en-US" b="0" i="0" baseline="-25000" dirty="0" err="1">
                <a:solidFill>
                  <a:srgbClr val="0000FF"/>
                </a:solidFill>
                <a:latin typeface="Calibri"/>
              </a:rPr>
              <a:t>tot</a:t>
            </a:r>
            <a:r>
              <a:rPr lang="en-US" b="0" i="0" dirty="0">
                <a:solidFill>
                  <a:srgbClr val="0000FF"/>
                </a:solidFill>
                <a:latin typeface="Calibri"/>
              </a:rPr>
              <a:t> = 300 </a:t>
            </a:r>
            <a:r>
              <a:rPr lang="en-US" b="0" i="0" dirty="0" smtClean="0">
                <a:solidFill>
                  <a:srgbClr val="0000FF"/>
                </a:solidFill>
                <a:latin typeface="Calibri"/>
              </a:rPr>
              <a:t>mA</a:t>
            </a:r>
            <a:endParaRPr lang="en-US" b="0" i="0" dirty="0">
              <a:solidFill>
                <a:srgbClr val="0000FF"/>
              </a:solidFill>
              <a:latin typeface="Calibri"/>
            </a:endParaRPr>
          </a:p>
        </p:txBody>
      </p:sp>
      <p:pic>
        <p:nvPicPr>
          <p:cNvPr id="14" name="Picture 9" descr="diamond logo approve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extLst>
      <p:ext uri="{BB962C8B-B14F-4D97-AF65-F5344CB8AC3E}">
        <p14:creationId xmlns:p14="http://schemas.microsoft.com/office/powerpoint/2010/main" val="3722282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07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 name="Title 1"/>
          <p:cNvSpPr txBox="1">
            <a:spLocks/>
          </p:cNvSpPr>
          <p:nvPr/>
        </p:nvSpPr>
        <p:spPr bwMode="auto">
          <a:xfrm>
            <a:off x="611188" y="295275"/>
            <a:ext cx="78486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TMBF Schematics</a:t>
            </a:r>
          </a:p>
        </p:txBody>
      </p:sp>
      <p:sp>
        <p:nvSpPr>
          <p:cNvPr id="39941"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39943" name="Slide Number Placeholder 2"/>
          <p:cNvSpPr>
            <a:spLocks noGrp="1"/>
          </p:cNvSpPr>
          <p:nvPr>
            <p:ph type="sldNum" sz="quarter" idx="12"/>
          </p:nvPr>
        </p:nvSpPr>
        <p:spPr bwMode="auto">
          <a:xfrm>
            <a:off x="6553200" y="64897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0981A720-3545-4FA8-A840-E366C08F6003}" type="slidenum">
              <a:rPr lang="en-GB" altLang="en-US" sz="1200" smtClean="0">
                <a:solidFill>
                  <a:srgbClr val="898989"/>
                </a:solidFill>
              </a:rPr>
              <a:pPr>
                <a:spcBef>
                  <a:spcPct val="0"/>
                </a:spcBef>
                <a:buFontTx/>
                <a:buNone/>
              </a:pPr>
              <a:t>6</a:t>
            </a:fld>
            <a:endParaRPr lang="en-GB" altLang="en-US" sz="1200" smtClean="0">
              <a:solidFill>
                <a:srgbClr val="898989"/>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2647" y="2256309"/>
            <a:ext cx="5531931" cy="238960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88076" y="1330037"/>
            <a:ext cx="3545774" cy="923330"/>
          </a:xfrm>
          <a:prstGeom prst="rect">
            <a:avLst/>
          </a:prstGeom>
          <a:noFill/>
        </p:spPr>
        <p:txBody>
          <a:bodyPr wrap="square" rtlCol="0">
            <a:spAutoFit/>
          </a:bodyPr>
          <a:lstStyle/>
          <a:p>
            <a:r>
              <a:rPr lang="en-GB" b="0" i="0" dirty="0">
                <a:latin typeface="+mj-lt"/>
              </a:rPr>
              <a:t>A 4-button electrode assembly </a:t>
            </a:r>
            <a:r>
              <a:rPr lang="en-GB" b="0" i="0" dirty="0" smtClean="0">
                <a:latin typeface="+mj-lt"/>
              </a:rPr>
              <a:t>with </a:t>
            </a:r>
            <a:r>
              <a:rPr lang="en-GB" b="0" i="0" dirty="0">
                <a:latin typeface="+mj-lt"/>
              </a:rPr>
              <a:t>an RF hybrid circuit picks </a:t>
            </a:r>
            <a:r>
              <a:rPr lang="en-GB" b="0" i="0" dirty="0" smtClean="0">
                <a:latin typeface="+mj-lt"/>
              </a:rPr>
              <a:t>up</a:t>
            </a:r>
          </a:p>
          <a:p>
            <a:r>
              <a:rPr lang="en-GB" b="0" i="0" dirty="0" smtClean="0">
                <a:latin typeface="+mj-lt"/>
              </a:rPr>
              <a:t>the x and y </a:t>
            </a:r>
            <a:r>
              <a:rPr lang="en-GB" b="0" i="0" dirty="0">
                <a:latin typeface="+mj-lt"/>
              </a:rPr>
              <a:t>position of each bunch</a:t>
            </a:r>
            <a:endParaRPr lang="en-US" b="0" i="0" dirty="0">
              <a:latin typeface="+mj-lt"/>
            </a:endParaRPr>
          </a:p>
        </p:txBody>
      </p:sp>
      <p:cxnSp>
        <p:nvCxnSpPr>
          <p:cNvPr id="8" name="Straight Arrow Connector 7"/>
          <p:cNvCxnSpPr/>
          <p:nvPr/>
        </p:nvCxnSpPr>
        <p:spPr>
          <a:xfrm flipH="1" flipV="1">
            <a:off x="2042556" y="2185060"/>
            <a:ext cx="534389" cy="42751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7508" y="4536362"/>
            <a:ext cx="3515087" cy="1200329"/>
          </a:xfrm>
          <a:prstGeom prst="rect">
            <a:avLst/>
          </a:prstGeom>
          <a:noFill/>
        </p:spPr>
        <p:txBody>
          <a:bodyPr wrap="square" rtlCol="0">
            <a:spAutoFit/>
          </a:bodyPr>
          <a:lstStyle/>
          <a:p>
            <a:r>
              <a:rPr lang="en-GB" b="0" i="0" dirty="0">
                <a:latin typeface="+mj-lt"/>
              </a:rPr>
              <a:t>C</a:t>
            </a:r>
            <a:r>
              <a:rPr lang="en-GB" b="0" i="0" dirty="0" smtClean="0">
                <a:latin typeface="+mj-lt"/>
              </a:rPr>
              <a:t>onverts raw </a:t>
            </a:r>
            <a:r>
              <a:rPr lang="en-GB" b="0" i="0" dirty="0">
                <a:latin typeface="+mj-lt"/>
              </a:rPr>
              <a:t>3rd harmonic signal into a 250 MHz bandwidth </a:t>
            </a:r>
            <a:endParaRPr lang="en-GB" b="0" i="0" dirty="0" smtClean="0">
              <a:latin typeface="+mj-lt"/>
            </a:endParaRPr>
          </a:p>
          <a:p>
            <a:r>
              <a:rPr lang="en-GB" b="0" i="0" dirty="0" smtClean="0">
                <a:latin typeface="+mj-lt"/>
              </a:rPr>
              <a:t>bunch </a:t>
            </a:r>
            <a:r>
              <a:rPr lang="en-GB" b="0" i="0" dirty="0">
                <a:latin typeface="+mj-lt"/>
              </a:rPr>
              <a:t>position signal suitable for processing by TMBF</a:t>
            </a:r>
            <a:endParaRPr lang="en-US" b="0" i="0" dirty="0">
              <a:latin typeface="+mj-lt"/>
            </a:endParaRPr>
          </a:p>
        </p:txBody>
      </p:sp>
      <p:cxnSp>
        <p:nvCxnSpPr>
          <p:cNvPr id="19" name="Straight Arrow Connector 18"/>
          <p:cNvCxnSpPr/>
          <p:nvPr/>
        </p:nvCxnSpPr>
        <p:spPr>
          <a:xfrm flipH="1">
            <a:off x="1484416" y="4273138"/>
            <a:ext cx="495300" cy="32527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716984" y="4833254"/>
            <a:ext cx="4575548" cy="923330"/>
          </a:xfrm>
          <a:prstGeom prst="rect">
            <a:avLst/>
          </a:prstGeom>
          <a:noFill/>
        </p:spPr>
        <p:txBody>
          <a:bodyPr wrap="none" rtlCol="0">
            <a:spAutoFit/>
          </a:bodyPr>
          <a:lstStyle/>
          <a:p>
            <a:r>
              <a:rPr lang="en-GB" b="0" i="0" dirty="0">
                <a:latin typeface="+mj-lt"/>
              </a:rPr>
              <a:t>S</a:t>
            </a:r>
            <a:r>
              <a:rPr lang="en-GB" b="0" i="0" dirty="0" smtClean="0">
                <a:latin typeface="+mj-lt"/>
              </a:rPr>
              <a:t>ignal </a:t>
            </a:r>
            <a:r>
              <a:rPr lang="en-GB" b="0" i="0" dirty="0">
                <a:latin typeface="+mj-lt"/>
              </a:rPr>
              <a:t>is digitised at 500 </a:t>
            </a:r>
            <a:r>
              <a:rPr lang="en-GB" b="0" i="0" dirty="0" smtClean="0">
                <a:latin typeface="+mj-lt"/>
              </a:rPr>
              <a:t>MHz, processed </a:t>
            </a:r>
          </a:p>
          <a:p>
            <a:r>
              <a:rPr lang="en-GB" b="0" i="0" dirty="0" smtClean="0">
                <a:latin typeface="+mj-lt"/>
              </a:rPr>
              <a:t>by the field-programmable </a:t>
            </a:r>
            <a:r>
              <a:rPr lang="en-GB" b="0" i="0" dirty="0">
                <a:latin typeface="+mj-lt"/>
              </a:rPr>
              <a:t>gate array </a:t>
            </a:r>
            <a:r>
              <a:rPr lang="en-GB" b="0" i="0" dirty="0" smtClean="0">
                <a:latin typeface="+mj-lt"/>
              </a:rPr>
              <a:t>(FPGA), </a:t>
            </a:r>
          </a:p>
          <a:p>
            <a:r>
              <a:rPr lang="en-GB" b="0" i="0" dirty="0" smtClean="0">
                <a:latin typeface="+mj-lt"/>
              </a:rPr>
              <a:t>and </a:t>
            </a:r>
            <a:r>
              <a:rPr lang="en-GB" b="0" i="0" dirty="0">
                <a:latin typeface="+mj-lt"/>
              </a:rPr>
              <a:t>then reconverted to drive the </a:t>
            </a:r>
            <a:r>
              <a:rPr lang="en-GB" b="0" i="0" dirty="0" err="1" smtClean="0">
                <a:latin typeface="+mj-lt"/>
              </a:rPr>
              <a:t>striplines</a:t>
            </a:r>
            <a:r>
              <a:rPr lang="en-GB" b="0" i="0" dirty="0" smtClean="0">
                <a:latin typeface="+mj-lt"/>
              </a:rPr>
              <a:t> [9]</a:t>
            </a:r>
            <a:endParaRPr lang="en-US" b="0" i="0" dirty="0">
              <a:latin typeface="+mj-lt"/>
            </a:endParaRPr>
          </a:p>
        </p:txBody>
      </p:sp>
      <p:cxnSp>
        <p:nvCxnSpPr>
          <p:cNvPr id="22" name="Straight Arrow Connector 21"/>
          <p:cNvCxnSpPr/>
          <p:nvPr/>
        </p:nvCxnSpPr>
        <p:spPr>
          <a:xfrm>
            <a:off x="4509758" y="4583862"/>
            <a:ext cx="572881" cy="24939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248896" y="1100538"/>
            <a:ext cx="3774684" cy="1200329"/>
          </a:xfrm>
          <a:prstGeom prst="rect">
            <a:avLst/>
          </a:prstGeom>
          <a:noFill/>
          <a:ln w="19050">
            <a:solidFill>
              <a:srgbClr val="0000FF"/>
            </a:solidFill>
          </a:ln>
        </p:spPr>
        <p:txBody>
          <a:bodyPr wrap="square" rtlCol="0">
            <a:spAutoFit/>
          </a:bodyPr>
          <a:lstStyle/>
          <a:p>
            <a:r>
              <a:rPr lang="en-GB" b="0" i="0" dirty="0">
                <a:solidFill>
                  <a:srgbClr val="0000FF"/>
                </a:solidFill>
                <a:latin typeface="+mj-lt"/>
              </a:rPr>
              <a:t>The nominal feedback settings </a:t>
            </a:r>
            <a:r>
              <a:rPr lang="en-GB" b="0" i="0" dirty="0" smtClean="0">
                <a:solidFill>
                  <a:srgbClr val="0000FF"/>
                </a:solidFill>
                <a:latin typeface="+mj-lt"/>
              </a:rPr>
              <a:t>at Diamond is </a:t>
            </a:r>
            <a:r>
              <a:rPr lang="en-GB" b="0" i="0" dirty="0">
                <a:solidFill>
                  <a:srgbClr val="0000FF"/>
                </a:solidFill>
                <a:latin typeface="+mj-lt"/>
              </a:rPr>
              <a:t>0 dB </a:t>
            </a:r>
            <a:r>
              <a:rPr lang="en-GB" b="0" i="0" dirty="0" smtClean="0">
                <a:solidFill>
                  <a:srgbClr val="0000FF"/>
                </a:solidFill>
                <a:latin typeface="+mj-lt"/>
              </a:rPr>
              <a:t>gain. </a:t>
            </a:r>
            <a:r>
              <a:rPr lang="en-GB" b="0" i="0" dirty="0">
                <a:solidFill>
                  <a:srgbClr val="0000FF"/>
                </a:solidFill>
                <a:latin typeface="+mj-lt"/>
              </a:rPr>
              <a:t>The controller then applies a correction signal with 180° phase in the </a:t>
            </a:r>
            <a:r>
              <a:rPr lang="en-GB" b="0" i="0" dirty="0" err="1">
                <a:solidFill>
                  <a:srgbClr val="0000FF"/>
                </a:solidFill>
                <a:latin typeface="+mj-lt"/>
              </a:rPr>
              <a:t>stripline</a:t>
            </a:r>
            <a:r>
              <a:rPr lang="en-GB" b="0" i="0" dirty="0">
                <a:solidFill>
                  <a:srgbClr val="0000FF"/>
                </a:solidFill>
                <a:latin typeface="+mj-lt"/>
              </a:rPr>
              <a:t> kickers</a:t>
            </a:r>
            <a:endParaRPr lang="en-US" b="0" i="0" dirty="0">
              <a:solidFill>
                <a:srgbClr val="0000FF"/>
              </a:solidFill>
              <a:latin typeface="+mj-lt"/>
            </a:endParaRPr>
          </a:p>
        </p:txBody>
      </p:sp>
      <p:pic>
        <p:nvPicPr>
          <p:cNvPr id="16" name="Picture 9" descr="diamond logo approve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extLst>
      <p:ext uri="{BB962C8B-B14F-4D97-AF65-F5344CB8AC3E}">
        <p14:creationId xmlns:p14="http://schemas.microsoft.com/office/powerpoint/2010/main" val="3901923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4" grpId="0"/>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4110" y="2749762"/>
            <a:ext cx="4219906" cy="2979846"/>
          </a:xfrm>
          <a:prstGeom prst="rect">
            <a:avLst/>
          </a:prstGeom>
        </p:spPr>
      </p:pic>
      <p:sp>
        <p:nvSpPr>
          <p:cNvPr id="3074" name="Content Placeholder 2"/>
          <p:cNvSpPr>
            <a:spLocks noGrp="1"/>
          </p:cNvSpPr>
          <p:nvPr>
            <p:ph idx="1"/>
          </p:nvPr>
        </p:nvSpPr>
        <p:spPr>
          <a:xfrm>
            <a:off x="560388" y="1160464"/>
            <a:ext cx="8459787" cy="2865272"/>
          </a:xfrm>
        </p:spPr>
        <p:txBody>
          <a:bodyPr/>
          <a:lstStyle/>
          <a:p>
            <a:pPr marL="0" indent="0">
              <a:buNone/>
            </a:pPr>
            <a:r>
              <a:rPr lang="en-US" sz="2000" dirty="0" smtClean="0"/>
              <a:t>Apart from suppressing coupled-bunch instabilities, the </a:t>
            </a:r>
            <a:r>
              <a:rPr lang="en-US" sz="2000" dirty="0"/>
              <a:t>TMBF at Diamond is also used for </a:t>
            </a:r>
            <a:r>
              <a:rPr lang="en-US" sz="2000" dirty="0" smtClean="0"/>
              <a:t>the</a:t>
            </a:r>
            <a:endParaRPr lang="en-US" sz="2000" dirty="0"/>
          </a:p>
          <a:p>
            <a:r>
              <a:rPr lang="en-US" sz="2000" dirty="0"/>
              <a:t>c</a:t>
            </a:r>
            <a:r>
              <a:rPr lang="en-US" sz="2000" dirty="0" smtClean="0"/>
              <a:t>ontinuous tune </a:t>
            </a:r>
            <a:r>
              <a:rPr lang="en-US" sz="2000" dirty="0"/>
              <a:t>measurement on a single bunch without any visible </a:t>
            </a:r>
            <a:r>
              <a:rPr lang="en-US" sz="2000" dirty="0" smtClean="0"/>
              <a:t>disturbance of </a:t>
            </a:r>
            <a:r>
              <a:rPr lang="en-US" sz="2000" dirty="0"/>
              <a:t>the user beam </a:t>
            </a:r>
          </a:p>
          <a:p>
            <a:r>
              <a:rPr lang="en-US" sz="2000" dirty="0" smtClean="0"/>
              <a:t>grow-damp experiments [10]</a:t>
            </a:r>
          </a:p>
          <a:p>
            <a:pPr marL="0" indent="0">
              <a:buNone/>
            </a:pPr>
            <a:r>
              <a:rPr lang="en-US" sz="1800" dirty="0"/>
              <a:t>      </a:t>
            </a:r>
            <a:r>
              <a:rPr lang="en-US" sz="1800" dirty="0" smtClean="0"/>
              <a:t>(offline </a:t>
            </a:r>
            <a:r>
              <a:rPr lang="en-US" sz="1800" dirty="0"/>
              <a:t>post-processing </a:t>
            </a:r>
            <a:r>
              <a:rPr lang="en-US" sz="1800" dirty="0" smtClean="0"/>
              <a:t>provides</a:t>
            </a:r>
          </a:p>
          <a:p>
            <a:pPr marL="0" indent="0">
              <a:buNone/>
            </a:pPr>
            <a:r>
              <a:rPr lang="en-US" sz="1800" dirty="0"/>
              <a:t> </a:t>
            </a:r>
            <a:r>
              <a:rPr lang="en-US" sz="1800" dirty="0" smtClean="0"/>
              <a:t>      the damping </a:t>
            </a:r>
            <a:r>
              <a:rPr lang="en-US" sz="1800" dirty="0"/>
              <a:t>or </a:t>
            </a:r>
            <a:r>
              <a:rPr lang="en-US" sz="1800" dirty="0" smtClean="0"/>
              <a:t>growth rate </a:t>
            </a:r>
          </a:p>
          <a:p>
            <a:pPr marL="0" indent="0">
              <a:buNone/>
            </a:pPr>
            <a:r>
              <a:rPr lang="en-US" sz="1800" dirty="0"/>
              <a:t> </a:t>
            </a:r>
            <a:r>
              <a:rPr lang="en-US" sz="1800" dirty="0" smtClean="0"/>
              <a:t>      of each mode)</a:t>
            </a:r>
            <a:endParaRPr lang="en-US" sz="1800" dirty="0"/>
          </a:p>
        </p:txBody>
      </p:sp>
      <p:sp>
        <p:nvSpPr>
          <p:cNvPr id="39939"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 name="Title 1"/>
          <p:cNvSpPr txBox="1">
            <a:spLocks/>
          </p:cNvSpPr>
          <p:nvPr/>
        </p:nvSpPr>
        <p:spPr bwMode="auto">
          <a:xfrm>
            <a:off x="611188" y="295275"/>
            <a:ext cx="78486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Functionalities of TMBF at Diamond</a:t>
            </a:r>
          </a:p>
        </p:txBody>
      </p:sp>
      <p:sp>
        <p:nvSpPr>
          <p:cNvPr id="39941"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39943" name="Slide Number Placeholder 2"/>
          <p:cNvSpPr>
            <a:spLocks noGrp="1"/>
          </p:cNvSpPr>
          <p:nvPr>
            <p:ph type="sldNum" sz="quarter" idx="12"/>
          </p:nvPr>
        </p:nvSpPr>
        <p:spPr bwMode="auto">
          <a:xfrm>
            <a:off x="6553200" y="64897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0981A720-3545-4FA8-A840-E366C08F6003}" type="slidenum">
              <a:rPr lang="en-GB" altLang="en-US" sz="1200" smtClean="0">
                <a:solidFill>
                  <a:srgbClr val="898989"/>
                </a:solidFill>
              </a:rPr>
              <a:pPr>
                <a:spcBef>
                  <a:spcPct val="0"/>
                </a:spcBef>
                <a:buFontTx/>
                <a:buNone/>
              </a:pPr>
              <a:t>7</a:t>
            </a:fld>
            <a:endParaRPr lang="en-GB" altLang="en-US" sz="1200" smtClean="0">
              <a:solidFill>
                <a:srgbClr val="898989"/>
              </a:solidFill>
            </a:endParaRPr>
          </a:p>
        </p:txBody>
      </p:sp>
      <p:pic>
        <p:nvPicPr>
          <p:cNvPr id="10" name="Picture 9" descr="diamond logo approve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extLst>
      <p:ext uri="{BB962C8B-B14F-4D97-AF65-F5344CB8AC3E}">
        <p14:creationId xmlns:p14="http://schemas.microsoft.com/office/powerpoint/2010/main" val="4051678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7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74">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7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1"/>
          </p:nvPr>
        </p:nvSpPr>
        <p:spPr>
          <a:xfrm>
            <a:off x="560388" y="1065463"/>
            <a:ext cx="8459787" cy="4929187"/>
          </a:xfrm>
        </p:spPr>
        <p:txBody>
          <a:bodyPr/>
          <a:lstStyle/>
          <a:p>
            <a:r>
              <a:rPr lang="en-US" sz="2000" dirty="0" smtClean="0"/>
              <a:t>Many studies on the effectiveness of </a:t>
            </a:r>
            <a:r>
              <a:rPr lang="en-US" sz="2000" dirty="0"/>
              <a:t>a feedback system </a:t>
            </a:r>
            <a:r>
              <a:rPr lang="en-US" sz="2000" dirty="0" smtClean="0"/>
              <a:t>suppressing single bunch instabilities</a:t>
            </a:r>
            <a:r>
              <a:rPr lang="en-US" sz="2000" dirty="0"/>
              <a:t>, such as the t</a:t>
            </a:r>
            <a:r>
              <a:rPr lang="en-US" sz="2000" dirty="0" smtClean="0"/>
              <a:t>ransverse </a:t>
            </a:r>
            <a:r>
              <a:rPr lang="en-US" sz="2000" dirty="0"/>
              <a:t>mode coupling </a:t>
            </a:r>
            <a:r>
              <a:rPr lang="en-US" sz="2000" dirty="0" smtClean="0"/>
              <a:t>instability (TMCI</a:t>
            </a:r>
            <a:r>
              <a:rPr lang="en-US" sz="2000" dirty="0"/>
              <a:t>) for zero </a:t>
            </a:r>
            <a:r>
              <a:rPr lang="en-US" sz="2000" dirty="0" smtClean="0"/>
              <a:t>chromaticity [11-16]</a:t>
            </a:r>
          </a:p>
          <a:p>
            <a:r>
              <a:rPr lang="en-US" sz="2000" dirty="0" smtClean="0"/>
              <a:t>Published paper on simulations of head-tail instabilities [17]</a:t>
            </a:r>
          </a:p>
          <a:p>
            <a:r>
              <a:rPr lang="en-US" sz="2000" dirty="0" smtClean="0"/>
              <a:t>Results showed there is no general rule for the optimum TMBF settings for single bunch effects as they depend on the impedance of each machine</a:t>
            </a:r>
          </a:p>
          <a:p>
            <a:r>
              <a:rPr lang="en-US" sz="2000" dirty="0" smtClean="0"/>
              <a:t>Measurements were </a:t>
            </a:r>
            <a:r>
              <a:rPr lang="en-US" sz="2000" dirty="0"/>
              <a:t>performed </a:t>
            </a:r>
            <a:r>
              <a:rPr lang="en-US" sz="2000" dirty="0" smtClean="0"/>
              <a:t>at Diamond with a single bunch without and </a:t>
            </a:r>
            <a:r>
              <a:rPr lang="en-US" sz="2000" dirty="0"/>
              <a:t>with the transverse feedback to investigate its </a:t>
            </a:r>
            <a:r>
              <a:rPr lang="en-US" sz="2000" dirty="0" smtClean="0"/>
              <a:t>effect on</a:t>
            </a:r>
            <a:endParaRPr lang="en-US" sz="2000" dirty="0"/>
          </a:p>
          <a:p>
            <a:pPr lvl="1"/>
            <a:r>
              <a:rPr lang="en-US" sz="1900" dirty="0" smtClean="0"/>
              <a:t>the </a:t>
            </a:r>
            <a:r>
              <a:rPr lang="en-US" sz="1900" dirty="0"/>
              <a:t>TMCI </a:t>
            </a:r>
            <a:r>
              <a:rPr lang="en-US" sz="1900" dirty="0" smtClean="0"/>
              <a:t>threshold</a:t>
            </a:r>
          </a:p>
          <a:p>
            <a:pPr lvl="1"/>
            <a:r>
              <a:rPr lang="en-US" sz="1900" dirty="0" smtClean="0"/>
              <a:t>the weak head-tail </a:t>
            </a:r>
            <a:r>
              <a:rPr lang="en-US" sz="1900" dirty="0"/>
              <a:t>instability </a:t>
            </a:r>
          </a:p>
          <a:p>
            <a:r>
              <a:rPr lang="en-US" sz="2000" dirty="0" smtClean="0"/>
              <a:t>With different chromaticity, gain </a:t>
            </a:r>
            <a:r>
              <a:rPr lang="en-US" sz="2000" dirty="0"/>
              <a:t>and </a:t>
            </a:r>
            <a:r>
              <a:rPr lang="en-US" sz="2000" dirty="0" smtClean="0"/>
              <a:t>phase of TMBF </a:t>
            </a:r>
          </a:p>
          <a:p>
            <a:r>
              <a:rPr lang="en-US" sz="2000" dirty="0" smtClean="0"/>
              <a:t>Focus on </a:t>
            </a:r>
            <a:r>
              <a:rPr lang="en-US" sz="2000" dirty="0"/>
              <a:t>the </a:t>
            </a:r>
            <a:r>
              <a:rPr lang="en-US" sz="2000" dirty="0" smtClean="0"/>
              <a:t>vertical plane, being the most critical</a:t>
            </a:r>
            <a:endParaRPr lang="en-US" sz="2000" dirty="0"/>
          </a:p>
          <a:p>
            <a:pPr marL="0" indent="0">
              <a:buNone/>
            </a:pPr>
            <a:endParaRPr lang="en-GB" altLang="en-US" sz="2000" dirty="0" smtClean="0">
              <a:cs typeface="Arial" charset="0"/>
            </a:endParaRPr>
          </a:p>
        </p:txBody>
      </p:sp>
      <p:sp>
        <p:nvSpPr>
          <p:cNvPr id="39939"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 name="Title 1"/>
          <p:cNvSpPr txBox="1">
            <a:spLocks/>
          </p:cNvSpPr>
          <p:nvPr/>
        </p:nvSpPr>
        <p:spPr bwMode="auto">
          <a:xfrm>
            <a:off x="611188" y="295275"/>
            <a:ext cx="78486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Motivation for Single-Bunch </a:t>
            </a:r>
            <a:r>
              <a:rPr lang="en-GB" sz="2800" i="0" dirty="0">
                <a:solidFill>
                  <a:srgbClr val="003399"/>
                </a:solidFill>
                <a:effectLst>
                  <a:outerShdw blurRad="38100" dist="38100" dir="2700000" algn="tl">
                    <a:srgbClr val="C0C0C0"/>
                  </a:outerShdw>
                </a:effectLst>
                <a:cs typeface="Arial" pitchFamily="34" charset="0"/>
              </a:rPr>
              <a:t>S</a:t>
            </a:r>
            <a:r>
              <a:rPr lang="en-GB" sz="2800" i="0" dirty="0" smtClean="0">
                <a:solidFill>
                  <a:srgbClr val="003399"/>
                </a:solidFill>
                <a:effectLst>
                  <a:outerShdw blurRad="38100" dist="38100" dir="2700000" algn="tl">
                    <a:srgbClr val="C0C0C0"/>
                  </a:outerShdw>
                </a:effectLst>
                <a:cs typeface="Arial" pitchFamily="34" charset="0"/>
              </a:rPr>
              <a:t>tudies</a:t>
            </a:r>
          </a:p>
        </p:txBody>
      </p:sp>
      <p:sp>
        <p:nvSpPr>
          <p:cNvPr id="39941"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39943" name="Slide Number Placeholder 2"/>
          <p:cNvSpPr>
            <a:spLocks noGrp="1"/>
          </p:cNvSpPr>
          <p:nvPr>
            <p:ph type="sldNum" sz="quarter" idx="12"/>
          </p:nvPr>
        </p:nvSpPr>
        <p:spPr bwMode="auto">
          <a:xfrm>
            <a:off x="6553200" y="64897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0981A720-3545-4FA8-A840-E366C08F6003}" type="slidenum">
              <a:rPr lang="en-GB" altLang="en-US" sz="1200" smtClean="0">
                <a:solidFill>
                  <a:srgbClr val="898989"/>
                </a:solidFill>
              </a:rPr>
              <a:pPr>
                <a:spcBef>
                  <a:spcPct val="0"/>
                </a:spcBef>
                <a:buFontTx/>
                <a:buNone/>
              </a:pPr>
              <a:t>8</a:t>
            </a:fld>
            <a:endParaRPr lang="en-GB" altLang="en-US" sz="1200" smtClean="0">
              <a:solidFill>
                <a:srgbClr val="898989"/>
              </a:solidFill>
            </a:endParaRPr>
          </a:p>
        </p:txBody>
      </p:sp>
      <p:pic>
        <p:nvPicPr>
          <p:cNvPr id="10" name="Picture 9" descr="diamond logo approv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07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7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7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074">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07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F:\DIAMOND_PDRA\U drive\PDRA_2nd_year\IPAC17\TMBF_paper\THPVA029f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9590" y="1140953"/>
            <a:ext cx="5389544" cy="4487947"/>
          </a:xfrm>
          <a:prstGeom prst="rect">
            <a:avLst/>
          </a:prstGeom>
          <a:noFill/>
          <a:extLst>
            <a:ext uri="{909E8E84-426E-40DD-AFC4-6F175D3DCCD1}">
              <a14:hiddenFill xmlns:a14="http://schemas.microsoft.com/office/drawing/2010/main">
                <a:solidFill>
                  <a:srgbClr val="FFFFFF"/>
                </a:solidFill>
              </a14:hiddenFill>
            </a:ext>
          </a:extLst>
        </p:spPr>
      </p:pic>
      <p:sp>
        <p:nvSpPr>
          <p:cNvPr id="45061" name="Line 10"/>
          <p:cNvSpPr>
            <a:spLocks noChangeShapeType="1"/>
          </p:cNvSpPr>
          <p:nvPr/>
        </p:nvSpPr>
        <p:spPr bwMode="auto">
          <a:xfrm>
            <a:off x="684213" y="981075"/>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6" name="Title 1"/>
          <p:cNvSpPr txBox="1">
            <a:spLocks/>
          </p:cNvSpPr>
          <p:nvPr/>
        </p:nvSpPr>
        <p:spPr bwMode="auto">
          <a:xfrm>
            <a:off x="611188" y="295275"/>
            <a:ext cx="78486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2800" i="0" dirty="0" smtClean="0">
                <a:solidFill>
                  <a:srgbClr val="003399"/>
                </a:solidFill>
                <a:effectLst>
                  <a:outerShdw blurRad="38100" dist="38100" dir="2700000" algn="tl">
                    <a:srgbClr val="C0C0C0"/>
                  </a:outerShdw>
                </a:effectLst>
                <a:cs typeface="Arial" pitchFamily="34" charset="0"/>
              </a:rPr>
              <a:t>Vertical Single </a:t>
            </a:r>
            <a:r>
              <a:rPr lang="en-GB" sz="2800" i="0" dirty="0">
                <a:solidFill>
                  <a:srgbClr val="003399"/>
                </a:solidFill>
                <a:effectLst>
                  <a:outerShdw blurRad="38100" dist="38100" dir="2700000" algn="tl">
                    <a:srgbClr val="C0C0C0"/>
                  </a:outerShdw>
                </a:effectLst>
                <a:cs typeface="Arial" pitchFamily="34" charset="0"/>
              </a:rPr>
              <a:t>B</a:t>
            </a:r>
            <a:r>
              <a:rPr lang="en-GB" sz="2800" i="0" dirty="0" smtClean="0">
                <a:solidFill>
                  <a:srgbClr val="003399"/>
                </a:solidFill>
                <a:effectLst>
                  <a:outerShdw blurRad="38100" dist="38100" dir="2700000" algn="tl">
                    <a:srgbClr val="C0C0C0"/>
                  </a:outerShdw>
                </a:effectLst>
                <a:cs typeface="Arial" pitchFamily="34" charset="0"/>
              </a:rPr>
              <a:t>unch </a:t>
            </a:r>
            <a:r>
              <a:rPr lang="en-GB" sz="2800" i="0" dirty="0">
                <a:solidFill>
                  <a:srgbClr val="003399"/>
                </a:solidFill>
                <a:effectLst>
                  <a:outerShdw blurRad="38100" dist="38100" dir="2700000" algn="tl">
                    <a:srgbClr val="C0C0C0"/>
                  </a:outerShdw>
                </a:effectLst>
                <a:cs typeface="Arial" pitchFamily="34" charset="0"/>
              </a:rPr>
              <a:t>I</a:t>
            </a:r>
            <a:r>
              <a:rPr lang="en-GB" sz="2800" i="0" dirty="0" smtClean="0">
                <a:solidFill>
                  <a:srgbClr val="003399"/>
                </a:solidFill>
                <a:effectLst>
                  <a:outerShdw blurRad="38100" dist="38100" dir="2700000" algn="tl">
                    <a:srgbClr val="C0C0C0"/>
                  </a:outerShdw>
                </a:effectLst>
                <a:cs typeface="Arial" pitchFamily="34" charset="0"/>
              </a:rPr>
              <a:t>nstability </a:t>
            </a:r>
            <a:r>
              <a:rPr lang="en-GB" sz="2800" i="0" dirty="0">
                <a:solidFill>
                  <a:srgbClr val="003399"/>
                </a:solidFill>
                <a:effectLst>
                  <a:outerShdw blurRad="38100" dist="38100" dir="2700000" algn="tl">
                    <a:srgbClr val="C0C0C0"/>
                  </a:outerShdw>
                </a:effectLst>
                <a:cs typeface="Arial" pitchFamily="34" charset="0"/>
              </a:rPr>
              <a:t>T</a:t>
            </a:r>
            <a:r>
              <a:rPr lang="en-GB" sz="2800" i="0" dirty="0" smtClean="0">
                <a:solidFill>
                  <a:srgbClr val="003399"/>
                </a:solidFill>
                <a:effectLst>
                  <a:outerShdw blurRad="38100" dist="38100" dir="2700000" algn="tl">
                    <a:srgbClr val="C0C0C0"/>
                  </a:outerShdw>
                </a:effectLst>
                <a:cs typeface="Arial" pitchFamily="34" charset="0"/>
              </a:rPr>
              <a:t>hresholds</a:t>
            </a:r>
          </a:p>
        </p:txBody>
      </p:sp>
      <p:sp>
        <p:nvSpPr>
          <p:cNvPr id="45063" name="Line 10"/>
          <p:cNvSpPr>
            <a:spLocks noChangeShapeType="1"/>
          </p:cNvSpPr>
          <p:nvPr/>
        </p:nvSpPr>
        <p:spPr bwMode="auto">
          <a:xfrm>
            <a:off x="685800" y="5867400"/>
            <a:ext cx="7772400" cy="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45065" name="Slide Number Placeholder 2"/>
          <p:cNvSpPr>
            <a:spLocks noGrp="1"/>
          </p:cNvSpPr>
          <p:nvPr>
            <p:ph type="sldNum" sz="quarter" idx="12"/>
          </p:nvPr>
        </p:nvSpPr>
        <p:spPr bwMode="auto">
          <a:xfrm>
            <a:off x="6553200" y="648970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41F5BAA2-4E33-4211-92C8-BC5269FC3CD9}" type="slidenum">
              <a:rPr lang="en-GB" altLang="en-US" sz="1200" smtClean="0">
                <a:solidFill>
                  <a:srgbClr val="898989"/>
                </a:solidFill>
              </a:rPr>
              <a:pPr>
                <a:spcBef>
                  <a:spcPct val="0"/>
                </a:spcBef>
                <a:buFontTx/>
                <a:buNone/>
              </a:pPr>
              <a:t>9</a:t>
            </a:fld>
            <a:endParaRPr lang="en-GB" altLang="en-US" sz="1200" smtClean="0">
              <a:solidFill>
                <a:srgbClr val="898989"/>
              </a:solidFill>
            </a:endParaRPr>
          </a:p>
        </p:txBody>
      </p:sp>
      <p:sp>
        <p:nvSpPr>
          <p:cNvPr id="45069" name="TextBox 7"/>
          <p:cNvSpPr txBox="1">
            <a:spLocks noChangeArrowheads="1"/>
          </p:cNvSpPr>
          <p:nvPr/>
        </p:nvSpPr>
        <p:spPr bwMode="auto">
          <a:xfrm>
            <a:off x="76200" y="375285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endParaRPr lang="en-GB" altLang="en-US" sz="1800">
              <a:latin typeface="Arial" charset="0"/>
            </a:endParaRPr>
          </a:p>
        </p:txBody>
      </p:sp>
      <p:sp>
        <p:nvSpPr>
          <p:cNvPr id="7" name="TextBox 6"/>
          <p:cNvSpPr txBox="1"/>
          <p:nvPr/>
        </p:nvSpPr>
        <p:spPr>
          <a:xfrm>
            <a:off x="203900" y="1401285"/>
            <a:ext cx="3571316" cy="4093428"/>
          </a:xfrm>
          <a:prstGeom prst="rect">
            <a:avLst/>
          </a:prstGeom>
          <a:noFill/>
        </p:spPr>
        <p:txBody>
          <a:bodyPr wrap="square" rtlCol="0">
            <a:spAutoFit/>
          </a:bodyPr>
          <a:lstStyle/>
          <a:p>
            <a:r>
              <a:rPr lang="en-US" sz="2000" i="0" dirty="0" smtClean="0">
                <a:solidFill>
                  <a:srgbClr val="0000FF"/>
                </a:solidFill>
                <a:latin typeface="+mj-lt"/>
              </a:rPr>
              <a:t>Measurements</a:t>
            </a:r>
          </a:p>
          <a:p>
            <a:pPr marL="342900" indent="-342900">
              <a:buFont typeface="Arial" panose="020B0604020202020204" pitchFamily="34" charset="0"/>
              <a:buChar char="•"/>
            </a:pPr>
            <a:r>
              <a:rPr lang="en-US" sz="2000" b="0" i="0" dirty="0" smtClean="0">
                <a:latin typeface="+mj-lt"/>
              </a:rPr>
              <a:t>Starting </a:t>
            </a:r>
            <a:r>
              <a:rPr lang="en-US" sz="2000" b="0" i="0" dirty="0">
                <a:latin typeface="+mj-lt"/>
              </a:rPr>
              <a:t>from low intensity, the </a:t>
            </a:r>
            <a:r>
              <a:rPr lang="en-US" sz="2000" b="0" i="0" dirty="0" smtClean="0">
                <a:latin typeface="+mj-lt"/>
              </a:rPr>
              <a:t>instability thresholds are measured </a:t>
            </a:r>
            <a:r>
              <a:rPr lang="en-US" sz="2000" b="0" i="0" dirty="0">
                <a:latin typeface="+mj-lt"/>
              </a:rPr>
              <a:t>by injecting more </a:t>
            </a:r>
            <a:r>
              <a:rPr lang="en-US" sz="2000" b="0" i="0" dirty="0" smtClean="0">
                <a:latin typeface="+mj-lt"/>
              </a:rPr>
              <a:t>current into </a:t>
            </a:r>
            <a:r>
              <a:rPr lang="en-US" sz="2000" b="0" i="0" dirty="0">
                <a:latin typeface="+mj-lt"/>
              </a:rPr>
              <a:t>a single bunch till </a:t>
            </a:r>
            <a:r>
              <a:rPr lang="en-US" sz="2000" b="0" i="0" dirty="0" smtClean="0">
                <a:latin typeface="+mj-lt"/>
              </a:rPr>
              <a:t>beam losses occur or cannot inject anymore</a:t>
            </a:r>
          </a:p>
          <a:p>
            <a:pPr marL="342900" indent="-342900">
              <a:buFont typeface="Arial" panose="020B0604020202020204" pitchFamily="34" charset="0"/>
              <a:buChar char="•"/>
            </a:pPr>
            <a:r>
              <a:rPr lang="en-US" sz="2000" b="0" i="0" dirty="0" smtClean="0">
                <a:latin typeface="+mj-lt"/>
              </a:rPr>
              <a:t>The </a:t>
            </a:r>
            <a:r>
              <a:rPr lang="en-US" sz="2000" b="0" i="0" dirty="0">
                <a:latin typeface="+mj-lt"/>
              </a:rPr>
              <a:t>vertical </a:t>
            </a:r>
            <a:r>
              <a:rPr lang="en-US" sz="2000" b="0" i="0" dirty="0" smtClean="0">
                <a:latin typeface="+mj-lt"/>
              </a:rPr>
              <a:t>chromaticity </a:t>
            </a:r>
            <a:r>
              <a:rPr lang="en-US" sz="2000" b="0" i="0" dirty="0" err="1" smtClean="0">
                <a:latin typeface="+mj-lt"/>
              </a:rPr>
              <a:t>Q</a:t>
            </a:r>
            <a:r>
              <a:rPr lang="en-US" sz="2000" b="0" i="0" baseline="30000" dirty="0" err="1" smtClean="0">
                <a:latin typeface="+mj-lt"/>
              </a:rPr>
              <a:t>’</a:t>
            </a:r>
            <a:r>
              <a:rPr lang="en-US" sz="2000" b="0" i="0" baseline="-25000" dirty="0" err="1" smtClean="0">
                <a:latin typeface="+mj-lt"/>
              </a:rPr>
              <a:t>y</a:t>
            </a:r>
            <a:r>
              <a:rPr lang="en-US" sz="2000" b="0" i="0" dirty="0" smtClean="0">
                <a:latin typeface="+mj-lt"/>
              </a:rPr>
              <a:t> was </a:t>
            </a:r>
            <a:r>
              <a:rPr lang="en-US" sz="2000" b="0" i="0" dirty="0">
                <a:latin typeface="+mj-lt"/>
              </a:rPr>
              <a:t>varied between -2.5 and 2.5 in steps of </a:t>
            </a:r>
            <a:r>
              <a:rPr lang="en-US" sz="2000" b="0" i="0" dirty="0" smtClean="0">
                <a:latin typeface="+mj-lt"/>
              </a:rPr>
              <a:t>0.5</a:t>
            </a:r>
          </a:p>
          <a:p>
            <a:pPr marL="342900" indent="-342900">
              <a:buFont typeface="Arial" panose="020B0604020202020204" pitchFamily="34" charset="0"/>
              <a:buChar char="•"/>
            </a:pPr>
            <a:r>
              <a:rPr lang="en-US" sz="2000" b="0" i="0" dirty="0">
                <a:latin typeface="+mj-lt"/>
              </a:rPr>
              <a:t>TMBF was used in resistive mode, i.e. </a:t>
            </a:r>
            <a:r>
              <a:rPr lang="en-US" sz="2000" b="0" i="0" dirty="0" smtClean="0">
                <a:latin typeface="+mj-lt"/>
              </a:rPr>
              <a:t>damping coherent </a:t>
            </a:r>
            <a:r>
              <a:rPr lang="en-US" sz="2000" b="0" i="0" dirty="0" err="1" smtClean="0">
                <a:latin typeface="+mj-lt"/>
              </a:rPr>
              <a:t>betatron</a:t>
            </a:r>
            <a:r>
              <a:rPr lang="en-US" sz="2000" b="0" i="0" dirty="0" smtClean="0">
                <a:latin typeface="+mj-lt"/>
              </a:rPr>
              <a:t> </a:t>
            </a:r>
            <a:r>
              <a:rPr lang="en-US" sz="2000" b="0" i="0" dirty="0">
                <a:latin typeface="+mj-lt"/>
              </a:rPr>
              <a:t>oscillations</a:t>
            </a:r>
            <a:endParaRPr lang="en-US" sz="2000" dirty="0">
              <a:latin typeface="+mj-lt"/>
            </a:endParaRPr>
          </a:p>
        </p:txBody>
      </p:sp>
      <p:sp>
        <p:nvSpPr>
          <p:cNvPr id="8" name="TextBox 7"/>
          <p:cNvSpPr txBox="1"/>
          <p:nvPr/>
        </p:nvSpPr>
        <p:spPr>
          <a:xfrm>
            <a:off x="5498275" y="2922409"/>
            <a:ext cx="2088388" cy="1200329"/>
          </a:xfrm>
          <a:prstGeom prst="rect">
            <a:avLst/>
          </a:prstGeom>
          <a:noFill/>
        </p:spPr>
        <p:txBody>
          <a:bodyPr wrap="square" rtlCol="0">
            <a:spAutoFit/>
          </a:bodyPr>
          <a:lstStyle/>
          <a:p>
            <a:r>
              <a:rPr lang="en-US" i="0" dirty="0" smtClean="0">
                <a:latin typeface="+mj-lt"/>
              </a:rPr>
              <a:t>TMCI ~0.6 mA was not much affected with TMBF with nominal settings</a:t>
            </a:r>
            <a:endParaRPr lang="en-US" i="0" dirty="0">
              <a:latin typeface="+mj-lt"/>
            </a:endParaRPr>
          </a:p>
        </p:txBody>
      </p:sp>
      <p:cxnSp>
        <p:nvCxnSpPr>
          <p:cNvPr id="29" name="Straight Arrow Connector 28"/>
          <p:cNvCxnSpPr/>
          <p:nvPr/>
        </p:nvCxnSpPr>
        <p:spPr>
          <a:xfrm flipH="1" flipV="1">
            <a:off x="6385938" y="4020337"/>
            <a:ext cx="172521" cy="368719"/>
          </a:xfrm>
          <a:prstGeom prst="straightConnector1">
            <a:avLst/>
          </a:prstGeom>
          <a:ln w="38100">
            <a:solidFill>
              <a:srgbClr val="003399"/>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flipV="1">
            <a:off x="8205849" y="2922409"/>
            <a:ext cx="11876" cy="2195856"/>
          </a:xfrm>
          <a:prstGeom prst="line">
            <a:avLst/>
          </a:prstGeom>
          <a:ln w="25400">
            <a:solidFill>
              <a:srgbClr val="7030A0"/>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4535488" y="2935238"/>
            <a:ext cx="3682230" cy="0"/>
          </a:xfrm>
          <a:prstGeom prst="line">
            <a:avLst/>
          </a:prstGeom>
          <a:ln w="25400">
            <a:solidFill>
              <a:srgbClr val="7030A0"/>
            </a:solidFill>
            <a:prstDash val="dash"/>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219048" y="2276078"/>
            <a:ext cx="2646842" cy="646331"/>
          </a:xfrm>
          <a:prstGeom prst="rect">
            <a:avLst/>
          </a:prstGeom>
          <a:noFill/>
        </p:spPr>
        <p:txBody>
          <a:bodyPr wrap="square" rtlCol="0">
            <a:spAutoFit/>
          </a:bodyPr>
          <a:lstStyle/>
          <a:p>
            <a:r>
              <a:rPr lang="en-US" i="0" dirty="0" smtClean="0">
                <a:solidFill>
                  <a:srgbClr val="7030A0"/>
                </a:solidFill>
                <a:latin typeface="+mj-lt"/>
              </a:rPr>
              <a:t>Hybrid mode:</a:t>
            </a:r>
            <a:r>
              <a:rPr lang="en-US" i="0" dirty="0" smtClean="0">
                <a:solidFill>
                  <a:srgbClr val="7030A0"/>
                </a:solidFill>
                <a:latin typeface="+mj-lt"/>
                <a:sym typeface="Wingdings" panose="05000000000000000000" pitchFamily="2" charset="2"/>
              </a:rPr>
              <a:t> ~1.8 mA max. in a single bunch</a:t>
            </a:r>
            <a:endParaRPr lang="en-US" i="0" dirty="0">
              <a:solidFill>
                <a:srgbClr val="7030A0"/>
              </a:solidFill>
              <a:latin typeface="+mj-lt"/>
            </a:endParaRPr>
          </a:p>
        </p:txBody>
      </p:sp>
      <p:pic>
        <p:nvPicPr>
          <p:cNvPr id="16" name="Picture 9" descr="diamond logo approve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91263" y="5956300"/>
            <a:ext cx="2166937" cy="64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7"/>
          <p:cNvSpPr txBox="1">
            <a:spLocks noChangeArrowheads="1"/>
          </p:cNvSpPr>
          <p:nvPr/>
        </p:nvSpPr>
        <p:spPr bwMode="auto">
          <a:xfrm>
            <a:off x="602675" y="6043988"/>
            <a:ext cx="57832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chemeClr val="tx1"/>
                </a:solidFill>
                <a:latin typeface="Arial" pitchFamily="34" charset="0"/>
                <a:cs typeface="Arial" pitchFamily="34" charset="0"/>
              </a:defRPr>
            </a:lvl1pPr>
            <a:lvl2pPr marL="742950" indent="-285750" eaLnBrk="0" hangingPunct="0">
              <a:defRPr b="1" i="1">
                <a:solidFill>
                  <a:schemeClr val="tx1"/>
                </a:solidFill>
                <a:latin typeface="Arial" pitchFamily="34" charset="0"/>
                <a:cs typeface="Arial" pitchFamily="34" charset="0"/>
              </a:defRPr>
            </a:lvl2pPr>
            <a:lvl3pPr marL="1143000" indent="-228600" eaLnBrk="0" hangingPunct="0">
              <a:defRPr b="1" i="1">
                <a:solidFill>
                  <a:schemeClr val="tx1"/>
                </a:solidFill>
                <a:latin typeface="Arial" pitchFamily="34" charset="0"/>
                <a:cs typeface="Arial" pitchFamily="34" charset="0"/>
              </a:defRPr>
            </a:lvl3pPr>
            <a:lvl4pPr marL="1600200" indent="-228600" eaLnBrk="0" hangingPunct="0">
              <a:defRPr b="1" i="1">
                <a:solidFill>
                  <a:schemeClr val="tx1"/>
                </a:solidFill>
                <a:latin typeface="Arial" pitchFamily="34" charset="0"/>
                <a:cs typeface="Arial" pitchFamily="34" charset="0"/>
              </a:defRPr>
            </a:lvl4pPr>
            <a:lvl5pPr marL="2057400" indent="-228600" eaLnBrk="0" hangingPunct="0">
              <a:defRPr b="1"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i="1">
                <a:solidFill>
                  <a:schemeClr val="tx1"/>
                </a:solidFill>
                <a:latin typeface="Arial" pitchFamily="34" charset="0"/>
                <a:cs typeface="Arial" pitchFamily="34" charset="0"/>
              </a:defRPr>
            </a:lvl9pPr>
          </a:lstStyle>
          <a:p>
            <a:pPr eaLnBrk="1" hangingPunct="1">
              <a:defRPr/>
            </a:pPr>
            <a:r>
              <a:rPr lang="en-US" altLang="en-US" sz="1500" b="0" dirty="0">
                <a:solidFill>
                  <a:srgbClr val="003399"/>
                </a:solidFill>
                <a:latin typeface="+mn-lt"/>
              </a:rPr>
              <a:t>Next Generation Beam Position Acquisition and Feedback </a:t>
            </a:r>
            <a:r>
              <a:rPr lang="en-US" altLang="en-US" sz="1500" b="0" dirty="0" smtClean="0">
                <a:solidFill>
                  <a:srgbClr val="003399"/>
                </a:solidFill>
                <a:latin typeface="+mn-lt"/>
              </a:rPr>
              <a:t>Systems</a:t>
            </a:r>
          </a:p>
          <a:p>
            <a:pPr eaLnBrk="1" hangingPunct="1">
              <a:defRPr/>
            </a:pPr>
            <a:r>
              <a:rPr lang="en-US" altLang="en-US" sz="1500" b="0" dirty="0" smtClean="0">
                <a:solidFill>
                  <a:srgbClr val="003399"/>
                </a:solidFill>
                <a:latin typeface="+mn-lt"/>
              </a:rPr>
              <a:t>12-14 November 2018, Barcelona</a:t>
            </a:r>
            <a:endParaRPr lang="en-GB" altLang="en-US" sz="1500" b="0" dirty="0" smtClean="0">
              <a:solidFill>
                <a:srgbClr val="003399"/>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17"/>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34"/>
                                        </p:tgtEl>
                                        <p:attrNameLst>
                                          <p:attrName>style.visibility</p:attrName>
                                        </p:attrNameLst>
                                      </p:cBhvr>
                                      <p:to>
                                        <p:strVal val="hidden"/>
                                      </p:to>
                                    </p:set>
                                  </p:childTnLst>
                                </p:cTn>
                              </p:par>
                              <p:par>
                                <p:cTn id="17" presetID="1" presetClass="exit" presetSubtype="0" fill="hold" grpId="1" nodeType="withEffect">
                                  <p:stCondLst>
                                    <p:cond delay="0"/>
                                  </p:stCondLst>
                                  <p:childTnLst>
                                    <p:set>
                                      <p:cBhvr>
                                        <p:cTn id="18" dur="1" fill="hold">
                                          <p:stCondLst>
                                            <p:cond delay="0"/>
                                          </p:stCondLst>
                                        </p:cTn>
                                        <p:tgtEl>
                                          <p:spTgt spid="3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29"/>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37" grpId="0"/>
      <p:bldP spid="37" grpId="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55111</TotalTime>
  <Words>2747</Words>
  <Application>Microsoft Office PowerPoint</Application>
  <PresentationFormat>On-screen Show (4:3)</PresentationFormat>
  <Paragraphs>326</Paragraphs>
  <Slides>27</Slides>
  <Notes>5</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SR WG report</dc:title>
  <dc:creator>Riccardo</dc:creator>
  <cp:lastModifiedBy>Eirini Koukovini Platia</cp:lastModifiedBy>
  <cp:revision>1623</cp:revision>
  <dcterms:created xsi:type="dcterms:W3CDTF">2012-03-06T12:21:56Z</dcterms:created>
  <dcterms:modified xsi:type="dcterms:W3CDTF">2018-11-13T17:50:16Z</dcterms:modified>
</cp:coreProperties>
</file>