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28"/>
  </p:notesMasterIdLst>
  <p:sldIdLst>
    <p:sldId id="257" r:id="rId3"/>
    <p:sldId id="258" r:id="rId4"/>
    <p:sldId id="259" r:id="rId5"/>
    <p:sldId id="265" r:id="rId6"/>
    <p:sldId id="266" r:id="rId7"/>
    <p:sldId id="267" r:id="rId8"/>
    <p:sldId id="260" r:id="rId9"/>
    <p:sldId id="268" r:id="rId10"/>
    <p:sldId id="276" r:id="rId11"/>
    <p:sldId id="277" r:id="rId12"/>
    <p:sldId id="261" r:id="rId13"/>
    <p:sldId id="281" r:id="rId14"/>
    <p:sldId id="278" r:id="rId15"/>
    <p:sldId id="282" r:id="rId16"/>
    <p:sldId id="270" r:id="rId17"/>
    <p:sldId id="263" r:id="rId18"/>
    <p:sldId id="272" r:id="rId19"/>
    <p:sldId id="271" r:id="rId20"/>
    <p:sldId id="262" r:id="rId21"/>
    <p:sldId id="273" r:id="rId22"/>
    <p:sldId id="274" r:id="rId23"/>
    <p:sldId id="275" r:id="rId24"/>
    <p:sldId id="279" r:id="rId25"/>
    <p:sldId id="280" r:id="rId26"/>
    <p:sldId id="264" r:id="rId2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584BA-6135-4423-923C-AED89AB1FEF8}" type="datetimeFigureOut">
              <a:rPr lang="de-CH" smtClean="0"/>
              <a:t>13.11.2018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5A18C-111C-4018-BB3A-F23729CF0BD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24542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ea typeface="Microsoft YaHei" charset="-122"/>
              </a:defRPr>
            </a:lvl9pPr>
          </a:lstStyle>
          <a:p>
            <a:pPr marL="0" marR="0" lvl="0" indent="0" algn="r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97414AE-AF98-4858-A4E1-33D815D6997C}" type="slidenum">
              <a:rPr kumimoji="0" lang="de-DE" altLang="de-DE" sz="13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</a:t>
            </a:fld>
            <a:endParaRPr kumimoji="0" lang="de-DE" altLang="de-DE" sz="1300" b="0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81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15113" cy="3722688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06463" y="4718050"/>
            <a:ext cx="4975225" cy="44608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1074209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95BBA-A02C-4BD3-B2AF-0C84CD08A61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6807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95BBA-A02C-4BD3-B2AF-0C84CD08A61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6612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014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6539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25985" y="1604964"/>
            <a:ext cx="2838449" cy="4510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1604964"/>
            <a:ext cx="8316384" cy="4510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71714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2895601"/>
            <a:ext cx="11358033" cy="669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2658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FE650-41BB-4083-AB10-0D7FF7355C65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79FC-E943-481B-933D-7297192FB2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012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FE650-41BB-4083-AB10-0D7FF7355C65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79FC-E943-481B-933D-7297192FB2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771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FE650-41BB-4083-AB10-0D7FF7355C65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79FC-E943-481B-933D-7297192FB2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243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FE650-41BB-4083-AB10-0D7FF7355C65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79FC-E943-481B-933D-7297192FB2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309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FE650-41BB-4083-AB10-0D7FF7355C65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79FC-E943-481B-933D-7297192FB2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26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FE650-41BB-4083-AB10-0D7FF7355C65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79FC-E943-481B-933D-7297192FB2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6698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FE650-41BB-4083-AB10-0D7FF7355C65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79FC-E943-481B-933D-7297192FB2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496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70332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FE650-41BB-4083-AB10-0D7FF7355C65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79FC-E943-481B-933D-7297192FB2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4405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FE650-41BB-4083-AB10-0D7FF7355C65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79FC-E943-481B-933D-7297192FB2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764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FE650-41BB-4083-AB10-0D7FF7355C65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79FC-E943-481B-933D-7297192FB2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590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FE650-41BB-4083-AB10-0D7FF7355C65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D79FC-E943-481B-933D-7297192FB2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86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ICFA mini workshop, 23-28 April 2014:Simulation studies for BPM and striplines, Alun Morgan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9350" y="836712"/>
            <a:ext cx="11713301" cy="568863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981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842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604964"/>
            <a:ext cx="5374217" cy="4510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017" y="1604964"/>
            <a:ext cx="5374216" cy="4510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70459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9427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0474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280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9544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4028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406400" y="1125538"/>
            <a:ext cx="11379200" cy="5262562"/>
          </a:xfrm>
          <a:prstGeom prst="rect">
            <a:avLst/>
          </a:prstGeom>
          <a:solidFill>
            <a:srgbClr val="B3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 altLang="de-DE" sz="180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1" y="2895601"/>
            <a:ext cx="1135803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2052" name="Line 3"/>
          <p:cNvSpPr>
            <a:spLocks noChangeShapeType="1"/>
          </p:cNvSpPr>
          <p:nvPr/>
        </p:nvSpPr>
        <p:spPr bwMode="auto">
          <a:xfrm>
            <a:off x="406400" y="762000"/>
            <a:ext cx="11379200" cy="1588"/>
          </a:xfrm>
          <a:prstGeom prst="line">
            <a:avLst/>
          </a:prstGeom>
          <a:noFill/>
          <a:ln w="25560">
            <a:solidFill>
              <a:srgbClr val="008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sz="1800"/>
          </a:p>
        </p:txBody>
      </p:sp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0" t="43605" r="25963" b="42444"/>
          <a:stretch>
            <a:fillRect/>
          </a:stretch>
        </p:blipFill>
        <p:spPr bwMode="auto">
          <a:xfrm>
            <a:off x="304801" y="76201"/>
            <a:ext cx="2910417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7150" t="43605" r="25963" b="4244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4964"/>
            <a:ext cx="10951633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2057" name="Line 8"/>
          <p:cNvSpPr>
            <a:spLocks noChangeShapeType="1"/>
          </p:cNvSpPr>
          <p:nvPr/>
        </p:nvSpPr>
        <p:spPr bwMode="auto">
          <a:xfrm>
            <a:off x="406400" y="6400800"/>
            <a:ext cx="11379200" cy="1588"/>
          </a:xfrm>
          <a:prstGeom prst="line">
            <a:avLst/>
          </a:prstGeom>
          <a:noFill/>
          <a:ln w="25560">
            <a:solidFill>
              <a:srgbClr val="008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sz="1800"/>
          </a:p>
        </p:txBody>
      </p:sp>
      <p:sp>
        <p:nvSpPr>
          <p:cNvPr id="11" name="Text Box 5"/>
          <p:cNvSpPr txBox="1">
            <a:spLocks noChangeArrowheads="1"/>
          </p:cNvSpPr>
          <p:nvPr userDrawn="1"/>
        </p:nvSpPr>
        <p:spPr bwMode="auto">
          <a:xfrm>
            <a:off x="4655840" y="6521450"/>
            <a:ext cx="7434560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</a:defRPr>
            </a:lvl9pPr>
          </a:lstStyle>
          <a:p>
            <a:pPr algn="r" eaLnBrk="1">
              <a:spcBef>
                <a:spcPts val="1000"/>
              </a:spcBef>
              <a:buClrTx/>
              <a:buFontTx/>
              <a:buNone/>
              <a:defRPr/>
            </a:pPr>
            <a:r>
              <a:rPr lang="de-DE" altLang="de-DE" sz="1400" b="1" dirty="0" smtClean="0">
                <a:latin typeface="Comic Sans MS" pitchFamily="64" charset="0"/>
              </a:rPr>
              <a:t>M. Dehler, Aries Workshop,</a:t>
            </a:r>
            <a:r>
              <a:rPr lang="de-DE" altLang="de-DE" sz="1400" b="1" baseline="0" dirty="0" smtClean="0">
                <a:latin typeface="Comic Sans MS" pitchFamily="64" charset="0"/>
              </a:rPr>
              <a:t> </a:t>
            </a:r>
            <a:r>
              <a:rPr lang="de-DE" altLang="de-DE" sz="1400" b="1" dirty="0" smtClean="0">
                <a:latin typeface="Comic Sans MS" pitchFamily="64" charset="0"/>
              </a:rPr>
              <a:t>Nov</a:t>
            </a:r>
            <a:r>
              <a:rPr lang="de-DE" altLang="de-DE" sz="1400" b="1" baseline="0" dirty="0" smtClean="0">
                <a:latin typeface="Comic Sans MS" pitchFamily="64" charset="0"/>
              </a:rPr>
              <a:t> 14</a:t>
            </a:r>
            <a:r>
              <a:rPr lang="de-DE" altLang="de-DE" sz="1400" b="1" dirty="0" smtClean="0">
                <a:latin typeface="Comic Sans MS" pitchFamily="64" charset="0"/>
              </a:rPr>
              <a:t> 2018, Barcelona, Spain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82" y="6414600"/>
            <a:ext cx="4235295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38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Comic Sans MS" pitchFamily="64" charset="0"/>
          <a:ea typeface="Microsoft YaHei" charset="-12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Comic Sans MS" pitchFamily="64" charset="0"/>
          <a:ea typeface="Microsoft YaHei" charset="-12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Comic Sans MS" pitchFamily="64" charset="0"/>
          <a:ea typeface="Microsoft YaHei" charset="-12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Comic Sans MS" pitchFamily="64" charset="0"/>
          <a:ea typeface="Microsoft YaHei" charset="-122"/>
        </a:defRPr>
      </a:lvl5pPr>
      <a:lvl6pPr marL="25146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Comic Sans MS" pitchFamily="64" charset="0"/>
          <a:ea typeface="Microsoft YaHei" charset="-122"/>
        </a:defRPr>
      </a:lvl6pPr>
      <a:lvl7pPr marL="29718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Comic Sans MS" pitchFamily="64" charset="0"/>
          <a:ea typeface="Microsoft YaHei" charset="-122"/>
        </a:defRPr>
      </a:lvl7pPr>
      <a:lvl8pPr marL="3429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Comic Sans MS" pitchFamily="64" charset="0"/>
          <a:ea typeface="Microsoft YaHei" charset="-122"/>
        </a:defRPr>
      </a:lvl8pPr>
      <a:lvl9pPr marL="3886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Comic Sans MS" pitchFamily="64" charset="0"/>
          <a:ea typeface="Microsoft YaHei" charset="-122"/>
        </a:defRPr>
      </a:lvl9pPr>
    </p:titleStyle>
    <p:bodyStyle>
      <a:lvl1pPr marL="342900" indent="-342900" algn="l" defTabSz="457200" rtl="0" eaLnBrk="0" fontAlgn="base" hangingPunct="0">
        <a:lnSpc>
          <a:spcPct val="110000"/>
        </a:lnSpc>
        <a:spcBef>
          <a:spcPts val="10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10000"/>
        </a:lnSpc>
        <a:spcBef>
          <a:spcPts val="10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FE650-41BB-4083-AB10-0D7FF7355C65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D79FC-E943-481B-933D-7297192FB2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20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1905000" y="1268760"/>
            <a:ext cx="8534400" cy="1017240"/>
          </a:xfrm>
        </p:spPr>
        <p:txBody>
          <a:bodyPr/>
          <a:lstStyle/>
          <a:p>
            <a:pPr algn="ctr" eaLnBrk="1" hangingPunct="1"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CH" altLang="de-DE" sz="3600" dirty="0"/>
              <a:t>Fast Kickers </a:t>
            </a:r>
            <a:r>
              <a:rPr lang="de-CH" altLang="de-DE" sz="3600" dirty="0" err="1"/>
              <a:t>for</a:t>
            </a:r>
            <a:r>
              <a:rPr lang="de-CH" altLang="de-DE" sz="3600" dirty="0"/>
              <a:t> Multi </a:t>
            </a:r>
            <a:r>
              <a:rPr lang="de-CH" altLang="de-DE" sz="3600" dirty="0" err="1"/>
              <a:t>Bunch</a:t>
            </a:r>
            <a:r>
              <a:rPr lang="de-CH" altLang="de-DE" sz="3600" dirty="0"/>
              <a:t> Feedbacks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05000" y="2563633"/>
            <a:ext cx="8534400" cy="1585590"/>
          </a:xfrm>
        </p:spPr>
        <p:txBody>
          <a:bodyPr/>
          <a:lstStyle/>
          <a:p>
            <a:pPr marL="323850" indent="-307975" algn="ctr" eaLnBrk="1" hangingPunct="1">
              <a:lnSpc>
                <a:spcPct val="90000"/>
              </a:lnSpc>
              <a:spcBef>
                <a:spcPts val="900"/>
              </a:spcBef>
              <a:buClrTx/>
              <a:tabLst>
                <a:tab pos="323850" algn="l"/>
                <a:tab pos="436563" algn="l"/>
                <a:tab pos="893763" algn="l"/>
                <a:tab pos="1350963" algn="l"/>
                <a:tab pos="1808163" algn="l"/>
                <a:tab pos="2265363" algn="l"/>
                <a:tab pos="2722563" algn="l"/>
                <a:tab pos="3179763" algn="l"/>
                <a:tab pos="3636963" algn="l"/>
                <a:tab pos="4094163" algn="l"/>
                <a:tab pos="4551363" algn="l"/>
                <a:tab pos="5008563" algn="l"/>
                <a:tab pos="5465763" algn="l"/>
                <a:tab pos="5922963" algn="l"/>
                <a:tab pos="6380163" algn="l"/>
                <a:tab pos="6837363" algn="l"/>
                <a:tab pos="7294563" algn="l"/>
                <a:tab pos="7751763" algn="l"/>
                <a:tab pos="8208963" algn="l"/>
                <a:tab pos="8666163" algn="l"/>
                <a:tab pos="9123363" algn="l"/>
              </a:tabLst>
            </a:pPr>
            <a:r>
              <a:rPr lang="de-DE" altLang="de-DE" sz="1800" dirty="0"/>
              <a:t>M. Dehler</a:t>
            </a:r>
          </a:p>
          <a:p>
            <a:pPr marL="323850" indent="-307975" algn="ctr" eaLnBrk="1" hangingPunct="1">
              <a:lnSpc>
                <a:spcPct val="90000"/>
              </a:lnSpc>
              <a:spcBef>
                <a:spcPts val="900"/>
              </a:spcBef>
              <a:buClrTx/>
              <a:tabLst>
                <a:tab pos="323850" algn="l"/>
                <a:tab pos="436563" algn="l"/>
                <a:tab pos="893763" algn="l"/>
                <a:tab pos="1350963" algn="l"/>
                <a:tab pos="1808163" algn="l"/>
                <a:tab pos="2265363" algn="l"/>
                <a:tab pos="2722563" algn="l"/>
                <a:tab pos="3179763" algn="l"/>
                <a:tab pos="3636963" algn="l"/>
                <a:tab pos="4094163" algn="l"/>
                <a:tab pos="4551363" algn="l"/>
                <a:tab pos="5008563" algn="l"/>
                <a:tab pos="5465763" algn="l"/>
                <a:tab pos="5922963" algn="l"/>
                <a:tab pos="6380163" algn="l"/>
                <a:tab pos="6837363" algn="l"/>
                <a:tab pos="7294563" algn="l"/>
                <a:tab pos="7751763" algn="l"/>
                <a:tab pos="8208963" algn="l"/>
                <a:tab pos="8666163" algn="l"/>
                <a:tab pos="9123363" algn="l"/>
              </a:tabLst>
            </a:pPr>
            <a:r>
              <a:rPr lang="de-DE" altLang="de-DE" sz="1600" dirty="0"/>
              <a:t>Paul Scherrer Institut, </a:t>
            </a:r>
            <a:r>
              <a:rPr lang="de-DE" altLang="de-DE" sz="1600" dirty="0" err="1"/>
              <a:t>Switzerland</a:t>
            </a:r>
            <a:endParaRPr lang="de-DE" altLang="de-DE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279" y="3415821"/>
            <a:ext cx="3332286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34176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cbelver\Desktop\stripline kicker\imagenes\flat_c_electrod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68" t="29954" r="16576" b="31324"/>
          <a:stretch/>
        </p:blipFill>
        <p:spPr bwMode="auto">
          <a:xfrm>
            <a:off x="2004743" y="4742708"/>
            <a:ext cx="1555724" cy="159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cbelver\Desktop\stripline kicker\imagenes\kickers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86" b="4189"/>
          <a:stretch/>
        </p:blipFill>
        <p:spPr bwMode="auto">
          <a:xfrm>
            <a:off x="598848" y="1457353"/>
            <a:ext cx="4197752" cy="328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0617" y="1088021"/>
            <a:ext cx="9583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Study of cross sections of kicker electrodes (C. </a:t>
            </a:r>
            <a:r>
              <a:rPr lang="en-US" b="1" dirty="0" err="1" smtClean="0"/>
              <a:t>Belver</a:t>
            </a:r>
            <a:r>
              <a:rPr lang="en-US" b="1" dirty="0" smtClean="0"/>
              <a:t>-Aguilar/IFIC, LCWS 2012)</a:t>
            </a:r>
            <a:endParaRPr lang="de-CH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5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7679012"/>
                  </p:ext>
                </p:extLst>
              </p:nvPr>
            </p:nvGraphicFramePr>
            <p:xfrm>
              <a:off x="4796600" y="1612215"/>
              <a:ext cx="7183199" cy="2677160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2046099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506322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910116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094841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  <a:gridCol w="787680">
                      <a:extLst>
                        <a:ext uri="{9D8B030D-6E8A-4147-A177-3AD203B41FA5}">
                          <a16:colId xmlns:a16="http://schemas.microsoft.com/office/drawing/2014/main" xmlns="" val="20004"/>
                        </a:ext>
                      </a:extLst>
                    </a:gridCol>
                    <a:gridCol w="1838141">
                      <a:extLst>
                        <a:ext uri="{9D8B030D-6E8A-4147-A177-3AD203B41FA5}">
                          <a16:colId xmlns:a16="http://schemas.microsoft.com/office/drawing/2014/main" xmlns="" val="20005"/>
                        </a:ext>
                      </a:extLst>
                    </a:gridCol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 smtClean="0"/>
                            <a:t>Configuration</a:t>
                          </a:r>
                          <a:endParaRPr lang="es-ES" sz="16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R (mm)</a:t>
                          </a:r>
                          <a:endParaRPr lang="es-E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ES" sz="16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smtClean="0">
                                      <a:latin typeface="Cambria Math"/>
                                    </a:rPr>
                                    <m:t>𝝓</m:t>
                                  </m:r>
                                </m:e>
                                <m:sub>
                                  <m:r>
                                    <a:rPr lang="es-ES" sz="1600" smtClean="0">
                                      <a:latin typeface="Cambria Math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" sz="1600" dirty="0" smtClean="0"/>
                            <a:t> (</a:t>
                          </a:r>
                          <a:r>
                            <a:rPr lang="es-ES" sz="1600" dirty="0" err="1" smtClean="0"/>
                            <a:t>radians</a:t>
                          </a:r>
                          <a:r>
                            <a:rPr lang="es-ES" sz="1600" dirty="0" smtClean="0"/>
                            <a:t>)</a:t>
                          </a:r>
                          <a:endParaRPr lang="es-E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 smtClean="0"/>
                            <a:t>Z</a:t>
                          </a:r>
                          <a:r>
                            <a:rPr lang="es-ES" sz="1600" baseline="-25000" dirty="0" err="1" smtClean="0"/>
                            <a:t>odd</a:t>
                          </a:r>
                          <a:r>
                            <a:rPr lang="es-ES" sz="1600" baseline="0" dirty="0" smtClean="0"/>
                            <a:t> (</a:t>
                          </a:r>
                          <a:r>
                            <a:rPr lang="el-GR" sz="1600" baseline="0" dirty="0" smtClean="0"/>
                            <a:t>Ω</a:t>
                          </a:r>
                          <a:r>
                            <a:rPr lang="es-ES" sz="1600" baseline="0" dirty="0" smtClean="0"/>
                            <a:t>)</a:t>
                          </a:r>
                          <a:endParaRPr lang="es-E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Field </a:t>
                          </a:r>
                          <a:r>
                            <a:rPr lang="es-ES" sz="1600" dirty="0" err="1" smtClean="0"/>
                            <a:t>inhomogeneity</a:t>
                          </a:r>
                          <a:r>
                            <a:rPr lang="es-ES" sz="1600" baseline="0" dirty="0" smtClean="0"/>
                            <a:t> (%)</a:t>
                          </a:r>
                          <a:endParaRPr lang="es-ES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s-ES" sz="1600" b="1" dirty="0" smtClean="0"/>
                            <a:t>Flat </a:t>
                          </a:r>
                          <a:r>
                            <a:rPr lang="es-ES" sz="1600" b="1" dirty="0" err="1" smtClean="0"/>
                            <a:t>electrode</a:t>
                          </a:r>
                          <a:endParaRPr lang="es-ES" sz="1600" b="1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1" dirty="0" smtClean="0"/>
                            <a:t>(a)</a:t>
                          </a:r>
                          <a:endParaRPr lang="es-ES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25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2.0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36.8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± 0.01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s-ES" sz="1600" dirty="0" err="1" smtClean="0"/>
                            <a:t>Curved</a:t>
                          </a:r>
                          <a:r>
                            <a:rPr lang="es-ES" sz="1600" baseline="0" dirty="0" smtClean="0"/>
                            <a:t> </a:t>
                          </a:r>
                          <a:r>
                            <a:rPr lang="es-ES" sz="1600" baseline="0" dirty="0" err="1" smtClean="0"/>
                            <a:t>electrode</a:t>
                          </a:r>
                          <a:endParaRPr lang="es-ES" sz="16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(b)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2.6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37.0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± 1.3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370840">
                    <a:tc rowSpan="3">
                      <a:txBody>
                        <a:bodyPr/>
                        <a:lstStyle/>
                        <a:p>
                          <a:r>
                            <a:rPr lang="es-ES" sz="1600" b="1" dirty="0" err="1" smtClean="0"/>
                            <a:t>Halfmoon</a:t>
                          </a:r>
                          <a:r>
                            <a:rPr lang="es-ES" sz="1600" b="1" baseline="0" dirty="0" smtClean="0"/>
                            <a:t> </a:t>
                          </a:r>
                          <a:r>
                            <a:rPr lang="es-ES" sz="1600" b="1" baseline="0" dirty="0" err="1" smtClean="0"/>
                            <a:t>electrode</a:t>
                          </a:r>
                          <a:endParaRPr lang="es-E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(c)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1.5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35.2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± 0.03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0" dirty="0" smtClean="0"/>
                            <a:t>(d)</a:t>
                          </a:r>
                          <a:endParaRPr lang="es-ES" sz="16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2.2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34.2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1600" dirty="0" smtClean="0"/>
                            <a:t>± 0.01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1" dirty="0" smtClean="0"/>
                            <a:t>(e)</a:t>
                          </a:r>
                          <a:endParaRPr lang="es-ES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1.8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40.9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1600" dirty="0" smtClean="0"/>
                            <a:t>± 0.01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5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7679012"/>
                  </p:ext>
                </p:extLst>
              </p:nvPr>
            </p:nvGraphicFramePr>
            <p:xfrm>
              <a:off x="4796600" y="1612215"/>
              <a:ext cx="7183199" cy="2677160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204609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632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101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9484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8768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3814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82296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 smtClean="0"/>
                            <a:t>Configuration</a:t>
                          </a:r>
                          <a:endParaRPr lang="es-ES" sz="16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R (mm)</a:t>
                          </a:r>
                          <a:endParaRPr lang="es-E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16111" t="-1481" r="-240000" b="-2340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 smtClean="0"/>
                            <a:t>Z</a:t>
                          </a:r>
                          <a:r>
                            <a:rPr lang="es-ES" sz="1600" baseline="-25000" dirty="0" err="1" smtClean="0"/>
                            <a:t>odd</a:t>
                          </a:r>
                          <a:r>
                            <a:rPr lang="es-ES" sz="1600" baseline="0" dirty="0" smtClean="0"/>
                            <a:t> (</a:t>
                          </a:r>
                          <a:r>
                            <a:rPr lang="el-GR" sz="1600" baseline="0" dirty="0" smtClean="0"/>
                            <a:t>Ω</a:t>
                          </a:r>
                          <a:r>
                            <a:rPr lang="es-ES" sz="1600" baseline="0" dirty="0" smtClean="0"/>
                            <a:t>)</a:t>
                          </a:r>
                          <a:endParaRPr lang="es-E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Field </a:t>
                          </a:r>
                          <a:r>
                            <a:rPr lang="es-ES" sz="1600" dirty="0" err="1" smtClean="0"/>
                            <a:t>inhomogeneity</a:t>
                          </a:r>
                          <a:r>
                            <a:rPr lang="es-ES" sz="1600" baseline="0" dirty="0" smtClean="0"/>
                            <a:t> (%)</a:t>
                          </a:r>
                          <a:endParaRPr lang="es-ES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s-ES" sz="1600" b="1" dirty="0" smtClean="0"/>
                            <a:t>Flat </a:t>
                          </a:r>
                          <a:r>
                            <a:rPr lang="es-ES" sz="1600" b="1" dirty="0" err="1" smtClean="0"/>
                            <a:t>electrode</a:t>
                          </a:r>
                          <a:endParaRPr lang="es-ES" sz="1600" b="1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1" dirty="0" smtClean="0"/>
                            <a:t>(a)</a:t>
                          </a:r>
                          <a:endParaRPr lang="es-ES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25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2.0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36.8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± 0.01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s-ES" sz="1600" dirty="0" err="1" smtClean="0"/>
                            <a:t>Curved</a:t>
                          </a:r>
                          <a:r>
                            <a:rPr lang="es-ES" sz="1600" baseline="0" dirty="0" smtClean="0"/>
                            <a:t> </a:t>
                          </a:r>
                          <a:r>
                            <a:rPr lang="es-ES" sz="1600" baseline="0" dirty="0" err="1" smtClean="0"/>
                            <a:t>electrode</a:t>
                          </a:r>
                          <a:endParaRPr lang="es-ES" sz="16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(b)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2.6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37.0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± 1.3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 rowSpan="3">
                      <a:txBody>
                        <a:bodyPr/>
                        <a:lstStyle/>
                        <a:p>
                          <a:r>
                            <a:rPr lang="es-ES" sz="1600" b="1" dirty="0" err="1" smtClean="0"/>
                            <a:t>Halfmoon</a:t>
                          </a:r>
                          <a:r>
                            <a:rPr lang="es-ES" sz="1600" b="1" baseline="0" dirty="0" smtClean="0"/>
                            <a:t> </a:t>
                          </a:r>
                          <a:r>
                            <a:rPr lang="es-ES" sz="1600" b="1" baseline="0" dirty="0" err="1" smtClean="0"/>
                            <a:t>electrode</a:t>
                          </a:r>
                          <a:endParaRPr lang="es-E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(c)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1.5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35.2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± 0.03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0" dirty="0" smtClean="0"/>
                            <a:t>(d)</a:t>
                          </a:r>
                          <a:endParaRPr lang="es-ES" sz="16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2.2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34.2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1600" dirty="0" smtClean="0"/>
                            <a:t>± 0.01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1" dirty="0" smtClean="0"/>
                            <a:t>(e)</a:t>
                          </a:r>
                          <a:endParaRPr lang="es-ES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1.8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40.9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1600" dirty="0" smtClean="0"/>
                            <a:t>± 0.01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/>
          <p:cNvSpPr txBox="1"/>
          <p:nvPr/>
        </p:nvSpPr>
        <p:spPr>
          <a:xfrm>
            <a:off x="5741043" y="4467828"/>
            <a:ext cx="5301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Field inhomogeneity in vicinity of 1 mm around the beam axis</a:t>
            </a:r>
            <a:endParaRPr lang="de-CH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921396" y="4744826"/>
            <a:ext cx="544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(e)</a:t>
            </a:r>
            <a:endParaRPr lang="de-CH" sz="1400" b="1" dirty="0"/>
          </a:p>
        </p:txBody>
      </p:sp>
    </p:spTree>
    <p:extLst>
      <p:ext uri="{BB962C8B-B14F-4D97-AF65-F5344CB8AC3E}">
        <p14:creationId xmlns:p14="http://schemas.microsoft.com/office/powerpoint/2010/main" val="384399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7550" y="66676"/>
            <a:ext cx="8383059" cy="669925"/>
          </a:xfrm>
        </p:spPr>
        <p:txBody>
          <a:bodyPr/>
          <a:lstStyle/>
          <a:p>
            <a:pPr algn="ctr"/>
            <a:r>
              <a:rPr lang="en-US" dirty="0" smtClean="0"/>
              <a:t>Short term wakes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331090"/>
            <a:ext cx="10951633" cy="4783962"/>
          </a:xfrm>
        </p:spPr>
        <p:txBody>
          <a:bodyPr/>
          <a:lstStyle/>
          <a:p>
            <a:r>
              <a:rPr lang="en-US" sz="2800" dirty="0" smtClean="0"/>
              <a:t>What are the sources?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Possibly tapers from the beam pipe cross section to that of the kicker </a:t>
            </a:r>
            <a:r>
              <a:rPr lang="en-US" sz="2800" b="1" dirty="0" smtClean="0">
                <a:solidFill>
                  <a:srgbClr val="00B050"/>
                </a:solidFill>
              </a:rPr>
              <a:t>(So - do you really need these specially shaped electrodes?)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Longitudinal gaps at beginning and end of the electrodes </a:t>
            </a:r>
            <a:r>
              <a:rPr lang="en-US" sz="2800" b="1" dirty="0" smtClean="0">
                <a:solidFill>
                  <a:srgbClr val="00B050"/>
                </a:solidFill>
              </a:rPr>
              <a:t>(You remember tools #1 and #2 a few slides before, do you?)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  <a:r>
              <a:rPr lang="en-US" sz="2800" dirty="0" smtClean="0">
                <a:solidFill>
                  <a:schemeClr val="tx1"/>
                </a:solidFill>
              </a:rPr>
              <a:t>By the way, we also need to connect to the feedthroughs …</a:t>
            </a:r>
            <a:endParaRPr lang="en-US" sz="2800" b="1" dirty="0">
              <a:solidFill>
                <a:srgbClr val="FFC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de-CH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23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2831939" y="305751"/>
            <a:ext cx="8383059" cy="52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9pPr>
          </a:lstStyle>
          <a:p>
            <a:pPr algn="ctr"/>
            <a:r>
              <a:rPr lang="en-US" sz="1800" kern="0" dirty="0" smtClean="0"/>
              <a:t>Some basic things about wakes in small gaps</a:t>
            </a:r>
            <a:endParaRPr lang="de-CH" sz="1800" kern="0" dirty="0"/>
          </a:p>
        </p:txBody>
      </p:sp>
      <p:grpSp>
        <p:nvGrpSpPr>
          <p:cNvPr id="19" name="Group 18"/>
          <p:cNvGrpSpPr/>
          <p:nvPr/>
        </p:nvGrpSpPr>
        <p:grpSpPr>
          <a:xfrm>
            <a:off x="868101" y="1307939"/>
            <a:ext cx="3159889" cy="1169043"/>
            <a:chOff x="868101" y="1307939"/>
            <a:chExt cx="3159889" cy="1169043"/>
          </a:xfrm>
        </p:grpSpPr>
        <p:cxnSp>
          <p:nvCxnSpPr>
            <p:cNvPr id="6" name="Straight Arrow Connector 5"/>
            <p:cNvCxnSpPr/>
            <p:nvPr/>
          </p:nvCxnSpPr>
          <p:spPr bwMode="auto">
            <a:xfrm>
              <a:off x="868101" y="2453833"/>
              <a:ext cx="3159889" cy="23149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>
              <a:off x="868101" y="1840375"/>
              <a:ext cx="1122745" cy="23149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>
              <a:off x="2270567" y="1863524"/>
              <a:ext cx="1122745" cy="23149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>
              <a:off x="1990846" y="1307939"/>
              <a:ext cx="0" cy="56716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>
              <a:off x="2270567" y="1307939"/>
              <a:ext cx="0" cy="56716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393312" y="2126853"/>
              <a:ext cx="4745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Q</a:t>
              </a:r>
              <a:endParaRPr lang="de-CH" sz="16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2314938" y="1422242"/>
                  <a:ext cx="706054" cy="4055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  <m:groupChr>
                          <m:groupChrPr>
                            <m:chr m:val="→"/>
                            <m:pos m:val="top"/>
                            <m:ctrlPr>
                              <a:rPr lang="en-US" sz="1600" b="1" i="1" smtClean="0">
                                <a:latin typeface="Cambria Math"/>
                              </a:rPr>
                            </m:ctrlPr>
                          </m:groupChrPr>
                          <m:e/>
                        </m:groupCh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de-CH" sz="1600" b="1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4938" y="1422242"/>
                  <a:ext cx="706054" cy="405560"/>
                </a:xfrm>
                <a:prstGeom prst="rect">
                  <a:avLst/>
                </a:prstGeom>
                <a:blipFill>
                  <a:blip r:embed="rId2"/>
                  <a:stretch>
                    <a:fillRect t="-17910" r="-34483" b="-29851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/>
            <p:cNvCxnSpPr/>
            <p:nvPr/>
          </p:nvCxnSpPr>
          <p:spPr bwMode="auto">
            <a:xfrm>
              <a:off x="2314938" y="1307939"/>
              <a:ext cx="0" cy="532436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2" name="Straight Arrow Connector 21"/>
          <p:cNvCxnSpPr/>
          <p:nvPr/>
        </p:nvCxnSpPr>
        <p:spPr bwMode="auto">
          <a:xfrm>
            <a:off x="5784476" y="2453833"/>
            <a:ext cx="3159889" cy="2314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x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auto">
          <a:xfrm>
            <a:off x="5784476" y="1840375"/>
            <a:ext cx="1122745" cy="23149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>
            <a:off x="7186942" y="1863524"/>
            <a:ext cx="1122745" cy="23149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 bwMode="auto">
          <a:xfrm flipH="1">
            <a:off x="6907222" y="1422242"/>
            <a:ext cx="2864" cy="452857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flipH="1">
            <a:off x="7186942" y="1422242"/>
            <a:ext cx="936" cy="452857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09687" y="2126853"/>
            <a:ext cx="474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Q</a:t>
            </a:r>
            <a:endParaRPr lang="de-CH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231313" y="1422242"/>
                <a:ext cx="7060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𝒍</m:t>
                      </m:r>
                    </m:oMath>
                  </m:oMathPara>
                </a14:m>
                <a:endParaRPr lang="de-CH" sz="1600" b="1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1313" y="1422242"/>
                <a:ext cx="706054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Arrow Connector 28"/>
          <p:cNvCxnSpPr/>
          <p:nvPr/>
        </p:nvCxnSpPr>
        <p:spPr bwMode="auto">
          <a:xfrm>
            <a:off x="7229475" y="1422242"/>
            <a:ext cx="1838" cy="41813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/>
          <p:nvPr/>
        </p:nvCxnSpPr>
        <p:spPr bwMode="auto">
          <a:xfrm>
            <a:off x="6904871" y="1422242"/>
            <a:ext cx="284845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68101" y="1225899"/>
            <a:ext cx="649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(a)</a:t>
            </a:r>
            <a:endParaRPr lang="de-CH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5689550" y="1247061"/>
            <a:ext cx="59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(b)</a:t>
            </a:r>
            <a:endParaRPr lang="de-CH" b="1" dirty="0"/>
          </a:p>
        </p:txBody>
      </p:sp>
      <p:sp>
        <p:nvSpPr>
          <p:cNvPr id="59" name="Title 1"/>
          <p:cNvSpPr txBox="1">
            <a:spLocks/>
          </p:cNvSpPr>
          <p:nvPr/>
        </p:nvSpPr>
        <p:spPr bwMode="auto">
          <a:xfrm>
            <a:off x="1313224" y="2631525"/>
            <a:ext cx="8383059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9pPr>
          </a:lstStyle>
          <a:p>
            <a:pPr algn="ctr"/>
            <a:r>
              <a:rPr lang="en-US" sz="1800" kern="0" dirty="0" smtClean="0"/>
              <a:t>Dirac (=ultra short bunch) wake fields</a:t>
            </a:r>
            <a:endParaRPr lang="de-CH" sz="1800" kern="0" dirty="0"/>
          </a:p>
        </p:txBody>
      </p:sp>
      <p:grpSp>
        <p:nvGrpSpPr>
          <p:cNvPr id="83" name="Group 82"/>
          <p:cNvGrpSpPr/>
          <p:nvPr/>
        </p:nvGrpSpPr>
        <p:grpSpPr>
          <a:xfrm>
            <a:off x="633227" y="2920829"/>
            <a:ext cx="8598612" cy="1228725"/>
            <a:chOff x="592283" y="3022653"/>
            <a:chExt cx="8598612" cy="1228725"/>
          </a:xfrm>
        </p:grpSpPr>
        <p:grpSp>
          <p:nvGrpSpPr>
            <p:cNvPr id="71" name="Group 70"/>
            <p:cNvGrpSpPr/>
            <p:nvPr/>
          </p:nvGrpSpPr>
          <p:grpSpPr>
            <a:xfrm>
              <a:off x="5479371" y="3022653"/>
              <a:ext cx="3711524" cy="1228725"/>
              <a:chOff x="5479371" y="3022653"/>
              <a:chExt cx="3711524" cy="1228725"/>
            </a:xfrm>
          </p:grpSpPr>
          <p:cxnSp>
            <p:nvCxnSpPr>
              <p:cNvPr id="64" name="Straight Arrow Connector 63"/>
              <p:cNvCxnSpPr/>
              <p:nvPr/>
            </p:nvCxnSpPr>
            <p:spPr bwMode="auto">
              <a:xfrm>
                <a:off x="5793696" y="3727503"/>
                <a:ext cx="3239772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  <a:ex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 bwMode="auto">
              <a:xfrm flipV="1">
                <a:off x="5793696" y="3022653"/>
                <a:ext cx="9525" cy="1228725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  <a:ex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5479371" y="3139422"/>
                <a:ext cx="228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V</a:t>
                </a:r>
                <a:endParaRPr lang="de-CH" b="1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8972349" y="3530730"/>
                <a:ext cx="2185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s</a:t>
                </a:r>
                <a:endParaRPr lang="de-CH" b="1" dirty="0"/>
              </a:p>
            </p:txBody>
          </p:sp>
          <p:cxnSp>
            <p:nvCxnSpPr>
              <p:cNvPr id="68" name="Straight Connector 67"/>
              <p:cNvCxnSpPr/>
              <p:nvPr/>
            </p:nvCxnSpPr>
            <p:spPr bwMode="auto">
              <a:xfrm flipV="1">
                <a:off x="7603446" y="3637015"/>
                <a:ext cx="9525" cy="241071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9" name="TextBox 68"/>
              <p:cNvSpPr txBox="1"/>
              <p:nvPr/>
            </p:nvSpPr>
            <p:spPr>
              <a:xfrm>
                <a:off x="7603446" y="3727503"/>
                <a:ext cx="5429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2 l</a:t>
                </a:r>
                <a:endParaRPr lang="de-CH" b="1" dirty="0"/>
              </a:p>
            </p:txBody>
          </p:sp>
          <p:cxnSp>
            <p:nvCxnSpPr>
              <p:cNvPr id="62" name="Straight Arrow Connector 61"/>
              <p:cNvCxnSpPr/>
              <p:nvPr/>
            </p:nvCxnSpPr>
            <p:spPr bwMode="auto">
              <a:xfrm rot="10800000" flipV="1">
                <a:off x="5808020" y="3727503"/>
                <a:ext cx="0" cy="48271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  <a:ex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 bwMode="auto">
              <a:xfrm flipV="1">
                <a:off x="7584340" y="3232686"/>
                <a:ext cx="0" cy="48271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  <a:ex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3" name="Straight Arrow Connector 72"/>
            <p:cNvCxnSpPr/>
            <p:nvPr/>
          </p:nvCxnSpPr>
          <p:spPr bwMode="auto">
            <a:xfrm>
              <a:off x="906608" y="3727503"/>
              <a:ext cx="3239772" cy="0"/>
            </a:xfrm>
            <a:prstGeom prst="straightConnector1">
              <a:avLst/>
            </a:prstGeom>
            <a:ln>
              <a:headEnd type="none" w="med" len="med"/>
              <a:tailEnd type="triangle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 bwMode="auto">
            <a:xfrm flipV="1">
              <a:off x="906608" y="3022653"/>
              <a:ext cx="9525" cy="1228725"/>
            </a:xfrm>
            <a:prstGeom prst="straightConnector1">
              <a:avLst/>
            </a:prstGeom>
            <a:ln>
              <a:headEnd type="none" w="med" len="med"/>
              <a:tailEnd type="triangle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592283" y="3139422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V</a:t>
              </a:r>
              <a:endParaRPr lang="de-CH" b="1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085261" y="3530730"/>
              <a:ext cx="218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</a:t>
              </a:r>
              <a:endParaRPr lang="de-CH" b="1" dirty="0"/>
            </a:p>
          </p:txBody>
        </p:sp>
        <p:cxnSp>
          <p:nvCxnSpPr>
            <p:cNvPr id="77" name="Straight Connector 76"/>
            <p:cNvCxnSpPr/>
            <p:nvPr/>
          </p:nvCxnSpPr>
          <p:spPr bwMode="auto">
            <a:xfrm flipV="1">
              <a:off x="2716358" y="3637015"/>
              <a:ext cx="9525" cy="241071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Straight Arrow Connector 78"/>
            <p:cNvCxnSpPr/>
            <p:nvPr/>
          </p:nvCxnSpPr>
          <p:spPr bwMode="auto">
            <a:xfrm rot="10800000" flipV="1">
              <a:off x="920932" y="3727503"/>
              <a:ext cx="0" cy="482710"/>
            </a:xfrm>
            <a:prstGeom prst="straightConnector1">
              <a:avLst/>
            </a:prstGeom>
            <a:ln>
              <a:headEnd type="none" w="med" len="med"/>
              <a:tailEnd type="triangle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TextBox 80"/>
          <p:cNvSpPr txBox="1"/>
          <p:nvPr/>
        </p:nvSpPr>
        <p:spPr>
          <a:xfrm>
            <a:off x="524746" y="4159456"/>
            <a:ext cx="112594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case (a), the bunch will (mainly) irradiate into the gap, the resulting impedance will be resistive with an increase in the loss factor and a none to negligible increase in |Z/n|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Case (b) will be also resistive for very short bunches (length &lt;&lt; 2 l), since the bunch has already passed, when the reflection comes back.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In Case (b), with a bunch length similar to the gap height, energy radiated by the head is fed into the tail, the impedance is reactive affecting |Z/n| (microwave instability threshold …)</a:t>
            </a:r>
            <a:r>
              <a:rPr lang="en-US" dirty="0" smtClean="0"/>
              <a:t>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Sometimes a deeper gap is better …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367566" y="1689913"/>
            <a:ext cx="2137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Beam pipe wall</a:t>
            </a:r>
            <a:endParaRPr lang="de-CH" sz="1600" b="1" dirty="0"/>
          </a:p>
        </p:txBody>
      </p:sp>
    </p:spTree>
    <p:extLst>
      <p:ext uri="{BB962C8B-B14F-4D97-AF65-F5344CB8AC3E}">
        <p14:creationId xmlns:p14="http://schemas.microsoft.com/office/powerpoint/2010/main" val="368723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29586"/>
            <a:ext cx="10952163" cy="4260841"/>
          </a:xfrm>
        </p:spPr>
      </p:pic>
    </p:spTree>
    <p:extLst>
      <p:ext uri="{BB962C8B-B14F-4D97-AF65-F5344CB8AC3E}">
        <p14:creationId xmlns:p14="http://schemas.microsoft.com/office/powerpoint/2010/main" val="373187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59" y="1441188"/>
            <a:ext cx="6462857" cy="4680000"/>
          </a:xfr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894151" y="1081785"/>
            <a:ext cx="8383059" cy="52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9pPr>
          </a:lstStyle>
          <a:p>
            <a:pPr algn="ctr"/>
            <a:r>
              <a:rPr lang="en-US" sz="1800" kern="0" dirty="0" smtClean="0"/>
              <a:t>Single bunch wake for horizontal kicker of SLS</a:t>
            </a:r>
            <a:endParaRPr lang="de-CH" sz="1800" kern="0" dirty="0"/>
          </a:p>
        </p:txBody>
      </p:sp>
    </p:spTree>
    <p:extLst>
      <p:ext uri="{BB962C8B-B14F-4D97-AF65-F5344CB8AC3E}">
        <p14:creationId xmlns:p14="http://schemas.microsoft.com/office/powerpoint/2010/main" val="216685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441" y="1648327"/>
            <a:ext cx="7687743" cy="4680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57550" y="66676"/>
            <a:ext cx="8383059" cy="669925"/>
          </a:xfrm>
        </p:spPr>
        <p:txBody>
          <a:bodyPr/>
          <a:lstStyle/>
          <a:p>
            <a:pPr algn="ctr"/>
            <a:r>
              <a:rPr lang="en-US" sz="1800" dirty="0" smtClean="0"/>
              <a:t>(Generally) Useful:</a:t>
            </a:r>
            <a:br>
              <a:rPr lang="en-US" sz="1800" dirty="0" smtClean="0"/>
            </a:br>
            <a:r>
              <a:rPr lang="en-US" sz="1800" dirty="0" err="1" smtClean="0"/>
              <a:t>Subadditive</a:t>
            </a:r>
            <a:r>
              <a:rPr lang="en-US" sz="1800" dirty="0" smtClean="0"/>
              <a:t> combination of wakes by close positioning</a:t>
            </a:r>
            <a:endParaRPr lang="de-CH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25642" y="1792705"/>
            <a:ext cx="317633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Passing a gap (of a kicker, BPM, …), the self field of the bunch is getting diffracted and needs some time (=distance along trajectory) to recover.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A second perturbation/gap encountered within this recovery time will   have a reduced wake field/loss factor/Z over n</a:t>
            </a:r>
            <a:endParaRPr lang="de-CH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78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ube 26"/>
          <p:cNvSpPr/>
          <p:nvPr/>
        </p:nvSpPr>
        <p:spPr bwMode="auto">
          <a:xfrm>
            <a:off x="6713617" y="2928440"/>
            <a:ext cx="2634917" cy="180000"/>
          </a:xfrm>
          <a:prstGeom prst="cub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icrosoft YaHei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7550" y="66676"/>
            <a:ext cx="8383059" cy="669925"/>
          </a:xfrm>
        </p:spPr>
        <p:txBody>
          <a:bodyPr/>
          <a:lstStyle/>
          <a:p>
            <a:pPr algn="ctr"/>
            <a:r>
              <a:rPr lang="en-US" dirty="0" smtClean="0"/>
              <a:t>Higher order modes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55033"/>
            <a:ext cx="10951633" cy="839624"/>
          </a:xfrm>
        </p:spPr>
        <p:txBody>
          <a:bodyPr/>
          <a:lstStyle/>
          <a:p>
            <a:r>
              <a:rPr lang="en-US" sz="1800" dirty="0" smtClean="0"/>
              <a:t>How about longitudinal modes?</a:t>
            </a:r>
          </a:p>
          <a:p>
            <a:r>
              <a:rPr lang="en-US" sz="1800" dirty="0" smtClean="0"/>
              <a:t>The kicker is a three conductor system – 2 blades and the surrounding tank:</a:t>
            </a:r>
            <a:r>
              <a:rPr lang="de-CH" sz="1800" dirty="0"/>
              <a:t> </a:t>
            </a:r>
            <a:r>
              <a:rPr lang="de-CH" sz="1800" dirty="0" err="1" smtClean="0"/>
              <a:t>we</a:t>
            </a:r>
            <a:r>
              <a:rPr lang="de-CH" sz="1800" dirty="0" smtClean="0"/>
              <a:t> </a:t>
            </a:r>
            <a:r>
              <a:rPr lang="de-CH" sz="1800" dirty="0" err="1" smtClean="0"/>
              <a:t>have</a:t>
            </a:r>
            <a:r>
              <a:rPr lang="de-CH" sz="1800" dirty="0" smtClean="0"/>
              <a:t> </a:t>
            </a:r>
            <a:r>
              <a:rPr lang="de-CH" sz="1800" dirty="0" err="1" smtClean="0"/>
              <a:t>two</a:t>
            </a:r>
            <a:r>
              <a:rPr lang="de-CH" sz="1800" dirty="0" smtClean="0"/>
              <a:t> TEM </a:t>
            </a:r>
            <a:r>
              <a:rPr lang="de-CH" sz="1800" dirty="0" err="1" smtClean="0"/>
              <a:t>modes</a:t>
            </a:r>
            <a:r>
              <a:rPr lang="de-CH" sz="1800" dirty="0" smtClean="0"/>
              <a:t>:</a:t>
            </a:r>
            <a:endParaRPr lang="en-US" sz="1800" dirty="0" smtClean="0"/>
          </a:p>
        </p:txBody>
      </p:sp>
      <p:cxnSp>
        <p:nvCxnSpPr>
          <p:cNvPr id="7" name="Straight Connector 6"/>
          <p:cNvCxnSpPr/>
          <p:nvPr/>
        </p:nvCxnSpPr>
        <p:spPr bwMode="auto">
          <a:xfrm flipH="1">
            <a:off x="1368595" y="4658357"/>
            <a:ext cx="2634917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ube 7"/>
          <p:cNvSpPr/>
          <p:nvPr/>
        </p:nvSpPr>
        <p:spPr bwMode="auto">
          <a:xfrm>
            <a:off x="1368592" y="3004435"/>
            <a:ext cx="2634917" cy="180000"/>
          </a:xfrm>
          <a:prstGeom prst="cub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icrosoft YaHei" charset="-122"/>
            </a:endParaRPr>
          </a:p>
        </p:txBody>
      </p:sp>
      <p:sp>
        <p:nvSpPr>
          <p:cNvPr id="9" name="Cube 8"/>
          <p:cNvSpPr/>
          <p:nvPr/>
        </p:nvSpPr>
        <p:spPr bwMode="auto">
          <a:xfrm>
            <a:off x="1368593" y="3552956"/>
            <a:ext cx="2634917" cy="180000"/>
          </a:xfrm>
          <a:prstGeom prst="cub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icrosoft YaHei" charset="-122"/>
            </a:endParaRPr>
          </a:p>
        </p:txBody>
      </p:sp>
      <p:cxnSp>
        <p:nvCxnSpPr>
          <p:cNvPr id="6" name="Straight Connector 5"/>
          <p:cNvCxnSpPr>
            <a:stCxn id="4" idx="0"/>
          </p:cNvCxnSpPr>
          <p:nvPr/>
        </p:nvCxnSpPr>
        <p:spPr bwMode="auto">
          <a:xfrm flipH="1">
            <a:off x="1368595" y="2384388"/>
            <a:ext cx="2634917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 bwMode="auto">
          <a:xfrm>
            <a:off x="3762880" y="2384388"/>
            <a:ext cx="481263" cy="2273969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icrosoft YaHei" charset="-122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1248279" y="3386018"/>
            <a:ext cx="3284621" cy="0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67416" y="2957310"/>
            <a:ext cx="553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+</a:t>
            </a:r>
            <a:r>
              <a:rPr lang="en-US" sz="1600" b="1" dirty="0" err="1" smtClean="0"/>
              <a:t>V</a:t>
            </a:r>
            <a:r>
              <a:rPr lang="en-US" sz="1400" b="1" dirty="0" err="1" smtClean="0"/>
              <a:t>k</a:t>
            </a:r>
            <a:endParaRPr lang="de-CH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84" y="3487449"/>
            <a:ext cx="553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-</a:t>
            </a:r>
            <a:r>
              <a:rPr lang="en-US" sz="1600" b="1" dirty="0" err="1" smtClean="0"/>
              <a:t>V</a:t>
            </a:r>
            <a:r>
              <a:rPr lang="en-US" sz="1400" b="1" dirty="0" err="1" smtClean="0"/>
              <a:t>k</a:t>
            </a:r>
            <a:endParaRPr lang="de-CH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003509" y="4328075"/>
            <a:ext cx="553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/>
              <a:t>Gnd</a:t>
            </a:r>
            <a:endParaRPr lang="de-CH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132597" y="2364003"/>
            <a:ext cx="13896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Odd mode</a:t>
            </a:r>
            <a:endParaRPr lang="de-CH" sz="1600" b="1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3522246" y="2384388"/>
            <a:ext cx="0" cy="572922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 bwMode="auto">
          <a:xfrm flipV="1">
            <a:off x="3506202" y="3826003"/>
            <a:ext cx="0" cy="572922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 bwMode="auto">
          <a:xfrm flipV="1">
            <a:off x="3534276" y="3257098"/>
            <a:ext cx="0" cy="334213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flipH="1">
            <a:off x="6713620" y="4582362"/>
            <a:ext cx="2634917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ube 27"/>
          <p:cNvSpPr/>
          <p:nvPr/>
        </p:nvSpPr>
        <p:spPr bwMode="auto">
          <a:xfrm>
            <a:off x="6713618" y="3476961"/>
            <a:ext cx="2634917" cy="180000"/>
          </a:xfrm>
          <a:prstGeom prst="cub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icrosoft YaHei" charset="-122"/>
            </a:endParaRPr>
          </a:p>
        </p:txBody>
      </p:sp>
      <p:cxnSp>
        <p:nvCxnSpPr>
          <p:cNvPr id="29" name="Straight Connector 28"/>
          <p:cNvCxnSpPr>
            <a:stCxn id="30" idx="0"/>
          </p:cNvCxnSpPr>
          <p:nvPr/>
        </p:nvCxnSpPr>
        <p:spPr bwMode="auto">
          <a:xfrm flipH="1">
            <a:off x="6713620" y="2308393"/>
            <a:ext cx="2634917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 bwMode="auto">
          <a:xfrm>
            <a:off x="9107905" y="2308393"/>
            <a:ext cx="481263" cy="2273969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icrosoft YaHei" charset="-122"/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6593304" y="3310023"/>
            <a:ext cx="3284621" cy="0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312441" y="2881315"/>
            <a:ext cx="553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+</a:t>
            </a:r>
            <a:r>
              <a:rPr lang="en-US" sz="1600" b="1" dirty="0" err="1" smtClean="0"/>
              <a:t>V</a:t>
            </a:r>
            <a:r>
              <a:rPr lang="en-US" sz="1400" b="1" dirty="0" err="1" smtClean="0"/>
              <a:t>k</a:t>
            </a:r>
            <a:endParaRPr lang="de-CH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9300409" y="3411454"/>
            <a:ext cx="553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+</a:t>
            </a:r>
            <a:r>
              <a:rPr lang="en-US" sz="1600" b="1" dirty="0" err="1" smtClean="0"/>
              <a:t>V</a:t>
            </a:r>
            <a:r>
              <a:rPr lang="en-US" sz="1400" b="1" dirty="0" err="1" smtClean="0"/>
              <a:t>k</a:t>
            </a:r>
            <a:endParaRPr lang="de-CH" sz="16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9348534" y="4252080"/>
            <a:ext cx="553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/>
              <a:t>Gnd</a:t>
            </a:r>
            <a:endParaRPr lang="de-CH" sz="16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477622" y="2288008"/>
            <a:ext cx="13896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Even mode</a:t>
            </a:r>
            <a:endParaRPr lang="de-CH" sz="1600" b="1" dirty="0"/>
          </a:p>
        </p:txBody>
      </p:sp>
      <p:cxnSp>
        <p:nvCxnSpPr>
          <p:cNvPr id="36" name="Straight Arrow Connector 35"/>
          <p:cNvCxnSpPr/>
          <p:nvPr/>
        </p:nvCxnSpPr>
        <p:spPr bwMode="auto">
          <a:xfrm flipV="1">
            <a:off x="8867271" y="2308393"/>
            <a:ext cx="0" cy="572922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 bwMode="auto">
          <a:xfrm rot="10800000" flipV="1">
            <a:off x="8851227" y="3750008"/>
            <a:ext cx="0" cy="572922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Content Placeholder 2"/>
          <p:cNvSpPr txBox="1">
            <a:spLocks/>
          </p:cNvSpPr>
          <p:nvPr/>
        </p:nvSpPr>
        <p:spPr bwMode="auto">
          <a:xfrm>
            <a:off x="609600" y="5074760"/>
            <a:ext cx="10951633" cy="839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lnSpc>
                <a:spcPct val="110000"/>
              </a:lnSpc>
              <a:spcBef>
                <a:spcPts val="10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10000"/>
              </a:lnSpc>
              <a:spcBef>
                <a:spcPts val="10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57200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57200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57200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57200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/>
              <a:t>The odd mode, used for deflection, is well matched by definition.</a:t>
            </a:r>
          </a:p>
          <a:p>
            <a:r>
              <a:rPr lang="en-US" sz="1800" kern="0" dirty="0" smtClean="0"/>
              <a:t>But the even mode (responsible for the longitudinal coupling at lower frequencies) typically has an elevated impedance (typically 60-70 </a:t>
            </a:r>
            <a:r>
              <a:rPr lang="el-GR" sz="1800" kern="0" dirty="0" smtClean="0"/>
              <a:t>Ω</a:t>
            </a:r>
            <a:r>
              <a:rPr lang="en-US" sz="1800" kern="0" dirty="0" smtClean="0"/>
              <a:t>) and will not be matched.</a:t>
            </a:r>
          </a:p>
        </p:txBody>
      </p:sp>
    </p:spTree>
    <p:extLst>
      <p:ext uri="{BB962C8B-B14F-4D97-AF65-F5344CB8AC3E}">
        <p14:creationId xmlns:p14="http://schemas.microsoft.com/office/powerpoint/2010/main" val="129812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3257550" y="66676"/>
            <a:ext cx="8383059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9pPr>
          </a:lstStyle>
          <a:p>
            <a:pPr algn="ctr"/>
            <a:r>
              <a:rPr lang="en-US" sz="1800" kern="0" dirty="0" smtClean="0"/>
              <a:t>If you worry about even mode impedance, best strategy to </a:t>
            </a:r>
            <a:r>
              <a:rPr lang="en-US" sz="1800" kern="0" dirty="0"/>
              <a:t>d</a:t>
            </a:r>
            <a:r>
              <a:rPr lang="en-US" sz="1800" kern="0" dirty="0" smtClean="0"/>
              <a:t>ecouple blades by introducing shielded side vanes</a:t>
            </a:r>
            <a:endParaRPr lang="de-CH" sz="1800" kern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48" y="1512890"/>
            <a:ext cx="3960000" cy="32957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9704" y="4807024"/>
            <a:ext cx="44637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Stripline</a:t>
            </a:r>
            <a:r>
              <a:rPr lang="en-US" sz="1600" b="1" dirty="0" smtClean="0"/>
              <a:t> kicker for intra bunch train feedback at FLASH/EXFEL</a:t>
            </a:r>
          </a:p>
          <a:p>
            <a:pPr algn="ctr"/>
            <a:r>
              <a:rPr lang="en-US" sz="1600" b="1" dirty="0" smtClean="0"/>
              <a:t>(Dehler et al, BIW ‘08)</a:t>
            </a:r>
            <a:endParaRPr lang="de-CH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449079" y="5345633"/>
            <a:ext cx="3498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K</a:t>
            </a:r>
            <a:r>
              <a:rPr lang="en-US" sz="1600" b="1" dirty="0" smtClean="0"/>
              <a:t>icker for </a:t>
            </a:r>
            <a:r>
              <a:rPr lang="en-US" sz="1600" b="1" dirty="0"/>
              <a:t>s</a:t>
            </a:r>
            <a:r>
              <a:rPr lang="en-US" sz="1600" b="1" dirty="0" smtClean="0"/>
              <a:t>wap-out injection at APS-U </a:t>
            </a:r>
          </a:p>
          <a:p>
            <a:pPr algn="ctr"/>
            <a:r>
              <a:rPr lang="en-US" sz="1600" b="1" dirty="0" smtClean="0"/>
              <a:t>(Yao et al, IPAC’15)</a:t>
            </a:r>
            <a:endParaRPr lang="de-CH" sz="1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958" y="1470492"/>
            <a:ext cx="5040000" cy="387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98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416" y="1624264"/>
            <a:ext cx="6507429" cy="468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07705" y="1949116"/>
            <a:ext cx="4150895" cy="73866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Impedance (FFT from a long range wake calculation) for the horizontal kicker/SLS</a:t>
            </a:r>
          </a:p>
          <a:p>
            <a:r>
              <a:rPr lang="en-US" sz="1400" b="1" dirty="0" smtClean="0"/>
              <a:t>(Loaded Q’s actually underestimated …)</a:t>
            </a:r>
            <a:endParaRPr lang="de-CH" sz="1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741" y="1143002"/>
            <a:ext cx="11345779" cy="806114"/>
          </a:xfrm>
        </p:spPr>
        <p:txBody>
          <a:bodyPr/>
          <a:lstStyle/>
          <a:p>
            <a:pPr algn="ctr"/>
            <a:r>
              <a:rPr lang="en-US" b="1" dirty="0"/>
              <a:t>W</a:t>
            </a:r>
            <a:r>
              <a:rPr lang="en-US" b="1" dirty="0" smtClean="0"/>
              <a:t>ith lots of power couplers, all HOMs should by damped quite strongly, right?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3160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464" y="1460808"/>
            <a:ext cx="5760000" cy="40319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2" y="1179096"/>
            <a:ext cx="4154904" cy="4935956"/>
          </a:xfrm>
        </p:spPr>
        <p:txBody>
          <a:bodyPr/>
          <a:lstStyle/>
          <a:p>
            <a:r>
              <a:rPr lang="en-US" dirty="0" smtClean="0"/>
              <a:t>The electrodes (and possibly the ground vanes) shield the beam quite well, so CBI excitation via HOMs is not a big topic, but the electrodes are relatively well thermally isolated and need to absorb part of the HOM power </a:t>
            </a:r>
          </a:p>
          <a:p>
            <a:endParaRPr lang="en-US" dirty="0"/>
          </a:p>
          <a:p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540" y="947074"/>
            <a:ext cx="7096190" cy="54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74540" y="4415589"/>
            <a:ext cx="28136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Temperature distribution assuming 16 W HOM power absorption by the blades</a:t>
            </a:r>
            <a:endParaRPr lang="de-CH" sz="1600" b="1" dirty="0"/>
          </a:p>
        </p:txBody>
      </p:sp>
    </p:spTree>
    <p:extLst>
      <p:ext uri="{BB962C8B-B14F-4D97-AF65-F5344CB8AC3E}">
        <p14:creationId xmlns:p14="http://schemas.microsoft.com/office/powerpoint/2010/main" val="54082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7551" y="66676"/>
            <a:ext cx="6997620" cy="669925"/>
          </a:xfrm>
        </p:spPr>
        <p:txBody>
          <a:bodyPr/>
          <a:lstStyle/>
          <a:p>
            <a:pPr algn="ctr"/>
            <a:r>
              <a:rPr lang="en-US" dirty="0" smtClean="0"/>
              <a:t>Task list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High efficiency, strong kick with reasonable amplifier power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For some applications, transverse homogeneity of kick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Low broad band impedance/short range wake fields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Negligible contributions from higher order modes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No thermal problems with heat up due to wake fields or synchrotron radiation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38253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9976" y="285899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b="1" dirty="0" err="1" smtClean="0"/>
              <a:t>Stripline</a:t>
            </a:r>
            <a:r>
              <a:rPr lang="en-GB" sz="2800" b="1" dirty="0" smtClean="0"/>
              <a:t> power distribution</a:t>
            </a:r>
            <a:endParaRPr lang="en-GB" sz="28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ICFA mini workshop, 23-28 April 2014:Simulation studies for BPM and striplines, Alun Morgan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EEFB2D-35A7-4BFF-A166-F5B8E811460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 descr="U:\vertical_stripline_geometry_cut_through_feedthroug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4112" y="1577192"/>
            <a:ext cx="3168352" cy="4228073"/>
          </a:xfrm>
          <a:prstGeom prst="rect">
            <a:avLst/>
          </a:prstGeom>
          <a:noFill/>
        </p:spPr>
      </p:pic>
      <p:pic>
        <p:nvPicPr>
          <p:cNvPr id="17" name="Picture 3" descr="U:\vertical_stripline_geometry_cut_through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3513" y="811634"/>
            <a:ext cx="4069489" cy="3409454"/>
          </a:xfrm>
          <a:prstGeom prst="rect">
            <a:avLst/>
          </a:prstGeom>
          <a:noFill/>
        </p:spPr>
      </p:pic>
      <p:cxnSp>
        <p:nvCxnSpPr>
          <p:cNvPr id="18" name="Straight Arrow Connector 17"/>
          <p:cNvCxnSpPr>
            <a:stCxn id="29" idx="2"/>
          </p:cNvCxnSpPr>
          <p:nvPr/>
        </p:nvCxnSpPr>
        <p:spPr>
          <a:xfrm flipH="1">
            <a:off x="2783641" y="1278052"/>
            <a:ext cx="1308114" cy="99882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8328248" y="4169480"/>
            <a:ext cx="576064" cy="50405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575720" y="3501008"/>
            <a:ext cx="576064" cy="43204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7" idx="3"/>
          </p:cNvCxnSpPr>
          <p:nvPr/>
        </p:nvCxnSpPr>
        <p:spPr>
          <a:xfrm flipV="1">
            <a:off x="7196362" y="3233376"/>
            <a:ext cx="699838" cy="59631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904312" y="3953456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0.5W /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1.2W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879976" y="3645024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3W /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7.25W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87689" y="90872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0.36W /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0.87W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27649" y="3933056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6.24W /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15.1W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881882" y="5445224"/>
            <a:ext cx="3263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Plus 2.9W /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7W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delocalised loss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849883" y="4521894"/>
            <a:ext cx="2904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 lost into structure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24W  @ 300mA 686 bunches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58W @ 500mA 686 bunches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3257550" y="66676"/>
            <a:ext cx="8383059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9pPr>
          </a:lstStyle>
          <a:p>
            <a:pPr algn="ctr"/>
            <a:r>
              <a:rPr lang="en-US" sz="1800" kern="0" dirty="0" smtClean="0">
                <a:latin typeface="Comic Sans MS" panose="030F0702030302020204" pitchFamily="66" charset="0"/>
              </a:rPr>
              <a:t>Thermal  troubles  with virtually the same kicker at Diamond</a:t>
            </a:r>
          </a:p>
          <a:p>
            <a:pPr algn="ctr"/>
            <a:r>
              <a:rPr lang="en-US" sz="1800" kern="0" dirty="0" smtClean="0">
                <a:latin typeface="Comic Sans MS" panose="030F0702030302020204" pitchFamily="66" charset="0"/>
              </a:rPr>
              <a:t>(slide court. G </a:t>
            </a:r>
            <a:r>
              <a:rPr lang="en-US" sz="1800" kern="0" dirty="0" err="1" smtClean="0">
                <a:latin typeface="Comic Sans MS" panose="030F0702030302020204" pitchFamily="66" charset="0"/>
              </a:rPr>
              <a:t>Rehm</a:t>
            </a:r>
            <a:r>
              <a:rPr lang="en-US" sz="1800" kern="0" dirty="0" smtClean="0">
                <a:latin typeface="Comic Sans MS" panose="030F0702030302020204" pitchFamily="66" charset="0"/>
              </a:rPr>
              <a:t>, A. Morgan)</a:t>
            </a:r>
            <a:endParaRPr lang="de-CH" sz="1800" kern="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0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141" y="-161132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Measurements with 300mA stored beam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ICFA mini workshop, 23-28 April 2014:Simulation studies for BPM and striplines, Alun Morgan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EEFB2D-35A7-4BFF-A166-F5B8E811460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172540" y="789681"/>
            <a:ext cx="5679222" cy="4004921"/>
            <a:chOff x="1524001" y="836713"/>
            <a:chExt cx="5679222" cy="4004921"/>
          </a:xfrm>
        </p:grpSpPr>
        <p:pic>
          <p:nvPicPr>
            <p:cNvPr id="5" name="Picture 2" descr="https://rdb.pri.diamond.ac.uk/php/elog/files/2012/44981-300ma-686_hybrid_3nc-for-6-hours-couplings.jpg"/>
            <p:cNvPicPr>
              <a:picLocks noChangeAspect="1" noChangeArrowheads="1"/>
            </p:cNvPicPr>
            <p:nvPr/>
          </p:nvPicPr>
          <p:blipFill>
            <a:blip r:embed="rId3" cstate="print"/>
            <a:srcRect l="43406" r="7087" b="12402"/>
            <a:stretch>
              <a:fillRect/>
            </a:stretch>
          </p:blipFill>
          <p:spPr bwMode="auto">
            <a:xfrm>
              <a:off x="2618894" y="836713"/>
              <a:ext cx="3017885" cy="4004921"/>
            </a:xfrm>
            <a:prstGeom prst="rect">
              <a:avLst/>
            </a:prstGeom>
            <a:noFill/>
          </p:spPr>
        </p:pic>
        <p:cxnSp>
          <p:nvCxnSpPr>
            <p:cNvPr id="6" name="Straight Arrow Connector 5"/>
            <p:cNvCxnSpPr/>
            <p:nvPr/>
          </p:nvCxnSpPr>
          <p:spPr>
            <a:xfrm flipH="1">
              <a:off x="4851141" y="1844824"/>
              <a:ext cx="1800200" cy="504056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>
              <a:stCxn id="11" idx="2"/>
            </p:cNvCxnSpPr>
            <p:nvPr/>
          </p:nvCxnSpPr>
          <p:spPr>
            <a:xfrm>
              <a:off x="1943450" y="1422068"/>
              <a:ext cx="1056207" cy="782796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>
              <a:off x="4779133" y="3861048"/>
              <a:ext cx="1800200" cy="504056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579334" y="1628800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66</a:t>
              </a:r>
              <a:r>
                <a:rPr kumimoji="0" lang="en-GB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07326" y="3645024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55</a:t>
              </a:r>
              <a:r>
                <a:rPr kumimoji="0" lang="en-GB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31505" y="1052736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52</a:t>
              </a:r>
              <a:r>
                <a:rPr kumimoji="0" lang="en-GB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</a:t>
              </a:r>
            </a:p>
          </p:txBody>
        </p:sp>
        <p:cxnSp>
          <p:nvCxnSpPr>
            <p:cNvPr id="12" name="Straight Arrow Connector 11"/>
            <p:cNvCxnSpPr>
              <a:stCxn id="13" idx="3"/>
            </p:cNvCxnSpPr>
            <p:nvPr/>
          </p:nvCxnSpPr>
          <p:spPr>
            <a:xfrm>
              <a:off x="2263305" y="3253626"/>
              <a:ext cx="1723740" cy="103366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524001" y="3068960"/>
              <a:ext cx="7393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~27</a:t>
              </a:r>
              <a:r>
                <a:rPr kumimoji="0" lang="en-GB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432227" y="3202709"/>
            <a:ext cx="2712121" cy="3105034"/>
            <a:chOff x="7320137" y="2924944"/>
            <a:chExt cx="2712121" cy="3105034"/>
          </a:xfrm>
        </p:grpSpPr>
        <p:pic>
          <p:nvPicPr>
            <p:cNvPr id="17" name="Picture 2" descr="https://rdb.pri.diamond.ac.uk/php/elog/files/2012/44982-top-right-coupling-zoom.jpg"/>
            <p:cNvPicPr>
              <a:picLocks noChangeAspect="1" noChangeArrowheads="1"/>
            </p:cNvPicPr>
            <p:nvPr/>
          </p:nvPicPr>
          <p:blipFill>
            <a:blip r:embed="rId4" cstate="print"/>
            <a:srcRect l="33661" t="30709" r="36762" b="7677"/>
            <a:stretch>
              <a:fillRect/>
            </a:stretch>
          </p:blipFill>
          <p:spPr bwMode="auto">
            <a:xfrm>
              <a:off x="7320137" y="3212976"/>
              <a:ext cx="1802787" cy="2817002"/>
            </a:xfrm>
            <a:prstGeom prst="rect">
              <a:avLst/>
            </a:prstGeom>
            <a:noFill/>
          </p:spPr>
        </p:pic>
        <p:cxnSp>
          <p:nvCxnSpPr>
            <p:cNvPr id="18" name="Straight Arrow Connector 17"/>
            <p:cNvCxnSpPr>
              <a:stCxn id="22" idx="1"/>
            </p:cNvCxnSpPr>
            <p:nvPr/>
          </p:nvCxnSpPr>
          <p:spPr>
            <a:xfrm flipH="1">
              <a:off x="8328250" y="3901698"/>
              <a:ext cx="1008111" cy="535414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23" idx="1"/>
            </p:cNvCxnSpPr>
            <p:nvPr/>
          </p:nvCxnSpPr>
          <p:spPr>
            <a:xfrm flipH="1">
              <a:off x="8112226" y="4621778"/>
              <a:ext cx="1296142" cy="391398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21" idx="1"/>
            </p:cNvCxnSpPr>
            <p:nvPr/>
          </p:nvCxnSpPr>
          <p:spPr>
            <a:xfrm flipH="1">
              <a:off x="8184234" y="3109610"/>
              <a:ext cx="1008110" cy="751438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9192345" y="2924944"/>
              <a:ext cx="7393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~27</a:t>
              </a:r>
              <a:r>
                <a:rPr kumimoji="0" lang="en-GB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336361" y="3717032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69</a:t>
              </a:r>
              <a:r>
                <a:rPr kumimoji="0" lang="en-GB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408369" y="4437112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45</a:t>
              </a:r>
              <a:r>
                <a:rPr kumimoji="0" lang="en-GB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153400" y="1005704"/>
            <a:ext cx="39142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Differences to SLS: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 bunch spectrum (shorter bunches)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Vacuum feedthroughs with COVAR conductors (bad conduction)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Situation currently stable, since no 600 mA operation planned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9578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053" y="1157934"/>
            <a:ext cx="6912000" cy="5184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257550" y="66676"/>
            <a:ext cx="8383059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9pPr>
          </a:lstStyle>
          <a:p>
            <a:pPr algn="ctr"/>
            <a:r>
              <a:rPr lang="en-US" sz="1800" kern="0" dirty="0" smtClean="0"/>
              <a:t>DIAMOND: Just to be on the safe side</a:t>
            </a:r>
            <a:endParaRPr lang="de-CH" sz="1800" kern="0" dirty="0"/>
          </a:p>
        </p:txBody>
      </p:sp>
    </p:spTree>
    <p:extLst>
      <p:ext uri="{BB962C8B-B14F-4D97-AF65-F5344CB8AC3E}">
        <p14:creationId xmlns:p14="http://schemas.microsoft.com/office/powerpoint/2010/main" val="51559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116" y="1141976"/>
            <a:ext cx="5139451" cy="3619611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3257550" y="66676"/>
            <a:ext cx="8383059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Comic Sans MS" pitchFamily="64" charset="0"/>
                <a:ea typeface="Microsoft YaHei" charset="-122"/>
              </a:defRPr>
            </a:lvl9pPr>
          </a:lstStyle>
          <a:p>
            <a:pPr algn="ctr"/>
            <a:r>
              <a:rPr lang="en-US" sz="2400" kern="0" dirty="0" smtClean="0"/>
              <a:t>Petra III: Fully water cooled</a:t>
            </a:r>
          </a:p>
          <a:p>
            <a:pPr algn="ctr"/>
            <a:r>
              <a:rPr lang="en-US" sz="1800" kern="0" dirty="0" smtClean="0"/>
              <a:t>(pictures court. R. </a:t>
            </a:r>
            <a:r>
              <a:rPr lang="en-US" sz="1800" kern="0" dirty="0" err="1" smtClean="0"/>
              <a:t>Wanzenberg</a:t>
            </a:r>
            <a:r>
              <a:rPr lang="en-US" sz="1800" kern="0" dirty="0" smtClean="0"/>
              <a:t>/F. </a:t>
            </a:r>
            <a:r>
              <a:rPr lang="en-US" sz="1800" kern="0" dirty="0" err="1" smtClean="0"/>
              <a:t>Obier</a:t>
            </a:r>
            <a:r>
              <a:rPr lang="en-US" sz="1800" kern="0" dirty="0" smtClean="0"/>
              <a:t>)</a:t>
            </a:r>
            <a:endParaRPr lang="de-CH" sz="1800" kern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344424"/>
              </p:ext>
            </p:extLst>
          </p:nvPr>
        </p:nvGraphicFramePr>
        <p:xfrm>
          <a:off x="552288" y="4481439"/>
          <a:ext cx="54549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7487">
                  <a:extLst>
                    <a:ext uri="{9D8B030D-6E8A-4147-A177-3AD203B41FA5}">
                      <a16:colId xmlns:a16="http://schemas.microsoft.com/office/drawing/2014/main" xmlns="" val="2163716603"/>
                    </a:ext>
                  </a:extLst>
                </a:gridCol>
                <a:gridCol w="2727487">
                  <a:extLst>
                    <a:ext uri="{9D8B030D-6E8A-4147-A177-3AD203B41FA5}">
                      <a16:colId xmlns:a16="http://schemas.microsoft.com/office/drawing/2014/main" xmlns="" val="22438835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Length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m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16301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Bandwidth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</a:t>
                      </a:r>
                      <a:r>
                        <a:rPr lang="en-US" baseline="0" dirty="0" smtClean="0"/>
                        <a:t> MHz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041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of kicker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2/plane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46637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Rshunt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k</a:t>
                      </a:r>
                      <a:r>
                        <a:rPr lang="el-GR" dirty="0" smtClean="0"/>
                        <a:t>Ω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3349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Deflection (P=250W)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µ</a:t>
                      </a:r>
                      <a:r>
                        <a:rPr lang="en-US" dirty="0" err="1" smtClean="0"/>
                        <a:t>raq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43291551"/>
                  </a:ext>
                </a:extLst>
              </a:tr>
            </a:tbl>
          </a:graphicData>
        </a:graphic>
      </p:graphicFrame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160" y="1141976"/>
            <a:ext cx="6013449" cy="4510087"/>
          </a:xfrm>
        </p:spPr>
      </p:pic>
    </p:spTree>
    <p:extLst>
      <p:ext uri="{BB962C8B-B14F-4D97-AF65-F5344CB8AC3E}">
        <p14:creationId xmlns:p14="http://schemas.microsoft.com/office/powerpoint/2010/main" val="30398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12" b="28771"/>
          <a:stretch/>
        </p:blipFill>
        <p:spPr>
          <a:xfrm>
            <a:off x="1383259" y="1143980"/>
            <a:ext cx="10058400" cy="255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3" t="14177" r="12954" b="3411"/>
          <a:stretch/>
        </p:blipFill>
        <p:spPr>
          <a:xfrm>
            <a:off x="5137155" y="1053023"/>
            <a:ext cx="6912000" cy="565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2273" y="4259484"/>
            <a:ext cx="40048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Active cooling of the blades via in-vacuum cooling system</a:t>
            </a:r>
          </a:p>
          <a:p>
            <a:endParaRPr lang="en-US" b="1" dirty="0"/>
          </a:p>
          <a:p>
            <a:r>
              <a:rPr lang="en-US" b="1" dirty="0" smtClean="0">
                <a:solidFill>
                  <a:srgbClr val="C00000"/>
                </a:solidFill>
              </a:rPr>
              <a:t>Probably even OK with thermal heating by synchrotron radiation!</a:t>
            </a:r>
            <a:endParaRPr lang="de-CH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75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496292" y="2293073"/>
            <a:ext cx="97120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There is no ‘one size fits it all’ design, always machine specific solutions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Efficiency optimization, typically easiest task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Be careful about impedance </a:t>
            </a:r>
            <a:r>
              <a:rPr lang="en-US" sz="2800" dirty="0" err="1" smtClean="0"/>
              <a:t>ffects</a:t>
            </a:r>
            <a:r>
              <a:rPr lang="en-US" sz="2800" dirty="0" smtClean="0"/>
              <a:t>, specially long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Even more concerning thermal effects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837" y="1076458"/>
            <a:ext cx="4680000" cy="468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75635" y="5914663"/>
            <a:ext cx="5173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Thanks for your attention!!</a:t>
            </a:r>
            <a:endParaRPr lang="de-CH" sz="28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257551" y="66676"/>
            <a:ext cx="6997620" cy="669925"/>
          </a:xfrm>
        </p:spPr>
        <p:txBody>
          <a:bodyPr/>
          <a:lstStyle/>
          <a:p>
            <a:pPr algn="ctr"/>
            <a:r>
              <a:rPr lang="en-US" dirty="0" smtClean="0"/>
              <a:t>To finish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020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104173"/>
            <a:ext cx="8383059" cy="669925"/>
          </a:xfrm>
        </p:spPr>
        <p:txBody>
          <a:bodyPr/>
          <a:lstStyle/>
          <a:p>
            <a:pPr algn="ctr"/>
            <a:r>
              <a:rPr lang="en-US" sz="2800" dirty="0" smtClean="0"/>
              <a:t>Some Basics</a:t>
            </a:r>
            <a:endParaRPr lang="de-CH" sz="2800" dirty="0"/>
          </a:p>
        </p:txBody>
      </p:sp>
      <p:pic>
        <p:nvPicPr>
          <p:cNvPr id="4" name="25 Imagen" descr="kicker3D.jpg"/>
          <p:cNvPicPr>
            <a:picLocks noChangeAspect="1"/>
          </p:cNvPicPr>
          <p:nvPr/>
        </p:nvPicPr>
        <p:blipFill rotWithShape="1">
          <a:blip r:embed="rId2" cstate="print"/>
          <a:srcRect l="5114" t="9596" r="776" b="10404"/>
          <a:stretch/>
        </p:blipFill>
        <p:spPr>
          <a:xfrm>
            <a:off x="636734" y="2148112"/>
            <a:ext cx="4320000" cy="2754224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245489" y="1412111"/>
            <a:ext cx="7048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The classical way of thinking about kickers</a:t>
            </a:r>
            <a:endParaRPr lang="de-CH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254906" y="2013995"/>
                <a:ext cx="6404753" cy="2918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Pair of electrodes driven in odd mode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</a:t>
                </a:r>
                <a:r>
                  <a:rPr lang="en-US" dirty="0" smtClean="0"/>
                  <a:t>ounter propagating TEM wave creates deflecting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en-US" dirty="0" smtClean="0"/>
                  <a:t> (</a:t>
                </a:r>
                <a:r>
                  <a:rPr lang="en-US" dirty="0" err="1" smtClean="0"/>
                  <a:t>Copropagating</a:t>
                </a:r>
                <a:r>
                  <a:rPr lang="en-US" dirty="0" smtClean="0"/>
                  <a:t> wave gives zero force due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dirty="0" smtClean="0"/>
                  <a:t>Instead of thinking in terms of electric and magnetic fields distributed over a 3D volume, there are two conceptual tools greatly simplifying understanding the behavior! </a:t>
                </a:r>
                <a:endParaRPr lang="de-CH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4906" y="2013995"/>
                <a:ext cx="6404753" cy="2918171"/>
              </a:xfrm>
              <a:prstGeom prst="rect">
                <a:avLst/>
              </a:prstGeom>
              <a:blipFill>
                <a:blip r:embed="rId3"/>
                <a:stretch>
                  <a:fillRect l="-761" t="-835" b="-250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21803" y="5289630"/>
            <a:ext cx="3611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(court. C </a:t>
            </a:r>
            <a:r>
              <a:rPr lang="en-US" dirty="0" err="1" smtClean="0"/>
              <a:t>Belver</a:t>
            </a:r>
            <a:r>
              <a:rPr lang="en-US" dirty="0" smtClean="0"/>
              <a:t>-Aguilar)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5960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37681" y="208344"/>
            <a:ext cx="7430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Tool #1: </a:t>
            </a:r>
            <a:r>
              <a:rPr lang="en-US" b="1" dirty="0" err="1" smtClean="0"/>
              <a:t>Panovsky</a:t>
            </a:r>
            <a:r>
              <a:rPr lang="en-US" b="1" dirty="0" smtClean="0"/>
              <a:t> Wenzel Theorem</a:t>
            </a:r>
            <a:endParaRPr lang="de-CH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44010" y="1354238"/>
                <a:ext cx="11053823" cy="4276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For particles moving at (or sufficiently near to) speed of light, the integrated kick is determined by the transverse variation of the longitudinal integrated acceleration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𝑗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de-CH" dirty="0" smtClean="0"/>
                  <a:t> 	(</a:t>
                </a:r>
                <a:r>
                  <a:rPr lang="de-CH" dirty="0" err="1" smtClean="0"/>
                  <a:t>Frequency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domain</a:t>
                </a:r>
                <a:r>
                  <a:rPr lang="de-CH" dirty="0" smtClean="0"/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800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∥</m:t>
                            </m:r>
                          </m:sub>
                        </m:sSub>
                      </m:e>
                    </m:nary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𝑑𝑠</m:t>
                    </m:r>
                  </m:oMath>
                </a14:m>
                <a:r>
                  <a:rPr lang="de-CH" sz="2800" dirty="0"/>
                  <a:t> </a:t>
                </a:r>
                <a:r>
                  <a:rPr lang="de-CH" dirty="0" smtClean="0"/>
                  <a:t>	(Time </a:t>
                </a:r>
                <a:r>
                  <a:rPr lang="de-CH" dirty="0" err="1"/>
                  <a:t>domain</a:t>
                </a:r>
                <a:r>
                  <a:rPr lang="de-CH" dirty="0"/>
                  <a:t>)</a:t>
                </a:r>
              </a:p>
              <a:p>
                <a:r>
                  <a:rPr lang="en-US" dirty="0" smtClean="0"/>
                  <a:t>(</a:t>
                </a:r>
                <a:r>
                  <a:rPr lang="en-US" dirty="0" err="1" smtClean="0"/>
                  <a:t>Panovksy</a:t>
                </a:r>
                <a:r>
                  <a:rPr lang="en-US" dirty="0" smtClean="0"/>
                  <a:t>, Wenzel, RSI 27, 1957)</a:t>
                </a:r>
              </a:p>
              <a:p>
                <a:pPr algn="ctr"/>
                <a:r>
                  <a:rPr lang="en-US" b="1" dirty="0" smtClean="0"/>
                  <a:t>True for all field, beam excited or externally driven!</a:t>
                </a:r>
              </a:p>
              <a:p>
                <a:endParaRPr lang="en-US" dirty="0"/>
              </a:p>
              <a:p>
                <a:r>
                  <a:rPr lang="en-US" dirty="0" smtClean="0"/>
                  <a:t>Instead of thinking about transverse electric and magnetic fields (each 2 components) and how they add or cancel, need to know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What is the acceleration seen by the beam?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How does it vary with beam offset?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dirty="0" smtClean="0"/>
                  <a:t>How about the transverse distribution of acceleration?</a:t>
                </a:r>
                <a:endParaRPr lang="de-CH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010" y="1354238"/>
                <a:ext cx="11053823" cy="4276940"/>
              </a:xfrm>
              <a:prstGeom prst="rect">
                <a:avLst/>
              </a:prstGeom>
              <a:blipFill>
                <a:blip r:embed="rId2"/>
                <a:stretch>
                  <a:fillRect l="-441" t="-570" b="-128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161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6106" y="127322"/>
            <a:ext cx="7430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Tool #2: Indirect wake field integration schemes</a:t>
            </a:r>
            <a:endParaRPr lang="de-CH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44010" y="1342663"/>
                <a:ext cx="11134846" cy="3560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If nothing sticks inside the beam pipe, the transverse distribution of the longitudinal kick follows quite simple laws: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In cylindrical coordinates (Weiland NIM 216, 1983)</a:t>
                </a:r>
              </a:p>
              <a:p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28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en-US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sz="28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𝑐𝑜𝑠</m:t>
                                </m:r>
                              </m:den>
                            </m:f>
                          </m:e>
                        </m:d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 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p>
                        </m:sSup>
                      </m:e>
                    </m:nary>
                  </m:oMath>
                </a14:m>
                <a:endParaRPr lang="de-CH" sz="28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In general 3D structures (</a:t>
                </a:r>
                <a:r>
                  <a:rPr lang="en-US" dirty="0" err="1" smtClean="0"/>
                  <a:t>Vaganian</a:t>
                </a:r>
                <a:r>
                  <a:rPr lang="en-US" dirty="0" smtClean="0"/>
                  <a:t>/Henke, Particle Accelerators, </a:t>
                </a:r>
                <a:r>
                  <a:rPr lang="en-US" dirty="0" err="1" smtClean="0"/>
                  <a:t>vol</a:t>
                </a:r>
                <a:r>
                  <a:rPr lang="en-US" dirty="0" smtClean="0"/>
                  <a:t> 48, 239-242, 1995)</a:t>
                </a:r>
              </a:p>
              <a:p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de-CH" sz="2800" dirty="0" smtClean="0"/>
              </a:p>
              <a:p>
                <a:r>
                  <a:rPr lang="en-US" dirty="0" smtClean="0"/>
                  <a:t>(If something sticks in, see papers by </a:t>
                </a:r>
                <a:r>
                  <a:rPr lang="en-US" dirty="0" err="1" smtClean="0"/>
                  <a:t>Napoly</a:t>
                </a:r>
                <a:r>
                  <a:rPr lang="en-US" dirty="0" smtClean="0"/>
                  <a:t>, Henke …)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To have the full information, we only need only the kick at the beam pipe…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In a strip-line kicker, the only acceleration/deceleration happens at the longitudinal gaps at the beginning and the end of the electrodes …</a:t>
                </a:r>
                <a:endParaRPr lang="de-CH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010" y="1342663"/>
                <a:ext cx="11134846" cy="3560975"/>
              </a:xfrm>
              <a:prstGeom prst="rect">
                <a:avLst/>
              </a:prstGeom>
              <a:blipFill>
                <a:blip r:embed="rId2"/>
                <a:stretch>
                  <a:fillRect l="-438" t="-685" b="-188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127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4348" y="1228391"/>
            <a:ext cx="2880000" cy="18775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6106" y="127322"/>
            <a:ext cx="7430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Applying this to the basic kicker</a:t>
            </a:r>
            <a:endParaRPr lang="de-CH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00786" y="1121872"/>
                <a:ext cx="10333178" cy="4208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Applying short (Dirac) pulses to the input couplers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Integrated longitudinal acceleration with the beam passing at the blade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Tool #2: long. Voltage varies linearly between blades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Tool #1: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∥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endParaRPr lang="de-CH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Feeding with rectangular pulse with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de-CH" dirty="0" smtClean="0"/>
                  <a:t>, </a:t>
                </a:r>
                <a:r>
                  <a:rPr lang="de-CH" dirty="0" err="1" smtClean="0"/>
                  <a:t>trans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shunt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impedance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=50 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de-CH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86" y="1121872"/>
                <a:ext cx="10333178" cy="4208075"/>
              </a:xfrm>
              <a:prstGeom prst="rect">
                <a:avLst/>
              </a:prstGeom>
              <a:blipFill>
                <a:blip r:embed="rId3"/>
                <a:stretch>
                  <a:fillRect l="-472" t="-58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33"/>
          <p:cNvGrpSpPr/>
          <p:nvPr/>
        </p:nvGrpSpPr>
        <p:grpSpPr>
          <a:xfrm>
            <a:off x="3243262" y="1738209"/>
            <a:ext cx="4953000" cy="1228725"/>
            <a:chOff x="2466975" y="1716943"/>
            <a:chExt cx="4953000" cy="1228725"/>
          </a:xfrm>
        </p:grpSpPr>
        <p:grpSp>
          <p:nvGrpSpPr>
            <p:cNvPr id="18" name="Group 17"/>
            <p:cNvGrpSpPr/>
            <p:nvPr/>
          </p:nvGrpSpPr>
          <p:grpSpPr>
            <a:xfrm>
              <a:off x="2466975" y="1716943"/>
              <a:ext cx="4953000" cy="1228725"/>
              <a:chOff x="847725" y="1866900"/>
              <a:chExt cx="4953000" cy="1228725"/>
            </a:xfrm>
          </p:grpSpPr>
          <p:cxnSp>
            <p:nvCxnSpPr>
              <p:cNvPr id="8" name="Straight Arrow Connector 7"/>
              <p:cNvCxnSpPr/>
              <p:nvPr/>
            </p:nvCxnSpPr>
            <p:spPr bwMode="auto">
              <a:xfrm>
                <a:off x="1162050" y="2571750"/>
                <a:ext cx="4371975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  <a:ex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 bwMode="auto">
              <a:xfrm flipV="1">
                <a:off x="1162050" y="1866900"/>
                <a:ext cx="9525" cy="1228725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  <a:ex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847725" y="1983669"/>
                <a:ext cx="228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V</a:t>
                </a:r>
                <a:endParaRPr lang="de-CH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534025" y="2353001"/>
                <a:ext cx="266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s</a:t>
                </a:r>
                <a:endParaRPr lang="de-CH" b="1" dirty="0"/>
              </a:p>
            </p:txBody>
          </p:sp>
          <p:cxnSp>
            <p:nvCxnSpPr>
              <p:cNvPr id="16" name="Straight Connector 15"/>
              <p:cNvCxnSpPr/>
              <p:nvPr/>
            </p:nvCxnSpPr>
            <p:spPr bwMode="auto">
              <a:xfrm flipV="1">
                <a:off x="2971800" y="2481262"/>
                <a:ext cx="9525" cy="241071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" name="TextBox 16"/>
              <p:cNvSpPr txBox="1"/>
              <p:nvPr/>
            </p:nvSpPr>
            <p:spPr>
              <a:xfrm>
                <a:off x="2971800" y="2571750"/>
                <a:ext cx="5429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2 l</a:t>
                </a:r>
                <a:endParaRPr lang="de-CH" b="1" dirty="0"/>
              </a:p>
            </p:txBody>
          </p:sp>
        </p:grpSp>
        <p:cxnSp>
          <p:nvCxnSpPr>
            <p:cNvPr id="27" name="Straight Arrow Connector 26"/>
            <p:cNvCxnSpPr/>
            <p:nvPr/>
          </p:nvCxnSpPr>
          <p:spPr bwMode="auto">
            <a:xfrm flipV="1">
              <a:off x="2800350" y="1939083"/>
              <a:ext cx="0" cy="482710"/>
            </a:xfrm>
            <a:prstGeom prst="straightConnector1">
              <a:avLst/>
            </a:prstGeom>
            <a:ln>
              <a:headEnd type="none" w="med" len="med"/>
              <a:tailEnd type="triangle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 bwMode="auto">
            <a:xfrm rot="10800000" flipV="1">
              <a:off x="4581524" y="2421793"/>
              <a:ext cx="0" cy="482710"/>
            </a:xfrm>
            <a:prstGeom prst="straightConnector1">
              <a:avLst/>
            </a:prstGeom>
            <a:ln>
              <a:headEnd type="none" w="med" len="med"/>
              <a:tailEnd type="triangle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3162299" y="5145329"/>
            <a:ext cx="4953000" cy="1228725"/>
            <a:chOff x="847725" y="1866900"/>
            <a:chExt cx="4953000" cy="1228725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>
              <a:off x="1162050" y="2571750"/>
              <a:ext cx="4371975" cy="0"/>
            </a:xfrm>
            <a:prstGeom prst="straightConnector1">
              <a:avLst/>
            </a:prstGeom>
            <a:ln>
              <a:headEnd type="none" w="med" len="med"/>
              <a:tailEnd type="triangle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 bwMode="auto">
            <a:xfrm flipV="1">
              <a:off x="1162050" y="1866900"/>
              <a:ext cx="9525" cy="1228725"/>
            </a:xfrm>
            <a:prstGeom prst="straightConnector1">
              <a:avLst/>
            </a:prstGeom>
            <a:ln>
              <a:headEnd type="none" w="med" len="med"/>
              <a:tailEnd type="triangle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847725" y="1983669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V</a:t>
              </a:r>
              <a:endParaRPr lang="de-CH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534025" y="2353001"/>
              <a:ext cx="266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</a:t>
              </a:r>
              <a:endParaRPr lang="de-CH" b="1" dirty="0"/>
            </a:p>
          </p:txBody>
        </p:sp>
        <p:cxnSp>
          <p:nvCxnSpPr>
            <p:cNvPr id="40" name="Straight Connector 39"/>
            <p:cNvCxnSpPr/>
            <p:nvPr/>
          </p:nvCxnSpPr>
          <p:spPr bwMode="auto">
            <a:xfrm flipV="1">
              <a:off x="2971800" y="2481262"/>
              <a:ext cx="9525" cy="241071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" name="TextBox 40"/>
            <p:cNvSpPr txBox="1"/>
            <p:nvPr/>
          </p:nvSpPr>
          <p:spPr>
            <a:xfrm>
              <a:off x="2971800" y="2571750"/>
              <a:ext cx="542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2 l</a:t>
              </a:r>
              <a:endParaRPr lang="de-CH" b="1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190875" y="3397602"/>
            <a:ext cx="4953000" cy="1228725"/>
            <a:chOff x="3190875" y="3397602"/>
            <a:chExt cx="4953000" cy="1228725"/>
          </a:xfrm>
        </p:grpSpPr>
        <p:grpSp>
          <p:nvGrpSpPr>
            <p:cNvPr id="19" name="Group 18"/>
            <p:cNvGrpSpPr/>
            <p:nvPr/>
          </p:nvGrpSpPr>
          <p:grpSpPr>
            <a:xfrm>
              <a:off x="3190875" y="3397602"/>
              <a:ext cx="4953000" cy="1228725"/>
              <a:chOff x="847725" y="1866900"/>
              <a:chExt cx="4953000" cy="1228725"/>
            </a:xfrm>
          </p:grpSpPr>
          <p:cxnSp>
            <p:nvCxnSpPr>
              <p:cNvPr id="20" name="Straight Arrow Connector 19"/>
              <p:cNvCxnSpPr/>
              <p:nvPr/>
            </p:nvCxnSpPr>
            <p:spPr bwMode="auto">
              <a:xfrm>
                <a:off x="1162050" y="2571750"/>
                <a:ext cx="4371975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  <a:ex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 bwMode="auto">
              <a:xfrm flipV="1">
                <a:off x="1162050" y="1866900"/>
                <a:ext cx="9525" cy="1228725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  <a:ex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847725" y="1983669"/>
                <a:ext cx="228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V</a:t>
                </a:r>
                <a:endParaRPr lang="de-CH" b="1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534025" y="2353001"/>
                <a:ext cx="266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s</a:t>
                </a:r>
                <a:endParaRPr lang="de-CH" b="1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 bwMode="auto">
              <a:xfrm flipV="1">
                <a:off x="2971800" y="2481262"/>
                <a:ext cx="9525" cy="241071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5" name="TextBox 24"/>
              <p:cNvSpPr txBox="1"/>
              <p:nvPr/>
            </p:nvSpPr>
            <p:spPr>
              <a:xfrm>
                <a:off x="2971800" y="2571750"/>
                <a:ext cx="5429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2 l</a:t>
                </a:r>
                <a:endParaRPr lang="de-CH" b="1" dirty="0"/>
              </a:p>
            </p:txBody>
          </p:sp>
        </p:grpSp>
        <p:cxnSp>
          <p:nvCxnSpPr>
            <p:cNvPr id="45" name="Straight Connector 44"/>
            <p:cNvCxnSpPr/>
            <p:nvPr/>
          </p:nvCxnSpPr>
          <p:spPr bwMode="auto">
            <a:xfrm flipV="1">
              <a:off x="3514725" y="3534182"/>
              <a:ext cx="9525" cy="56827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 bwMode="auto">
            <a:xfrm flipV="1">
              <a:off x="5310187" y="3532030"/>
              <a:ext cx="9525" cy="56827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 bwMode="auto">
            <a:xfrm flipH="1">
              <a:off x="3524250" y="3541184"/>
              <a:ext cx="1800227" cy="11809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/>
          <p:nvPr/>
        </p:nvCxnSpPr>
        <p:spPr bwMode="auto">
          <a:xfrm flipH="1">
            <a:off x="3471862" y="5169308"/>
            <a:ext cx="1833566" cy="670564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 bwMode="auto">
          <a:xfrm flipH="1" flipV="1">
            <a:off x="5287452" y="5175211"/>
            <a:ext cx="1784400" cy="669065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61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7550" y="66676"/>
            <a:ext cx="8383059" cy="669925"/>
          </a:xfrm>
        </p:spPr>
        <p:txBody>
          <a:bodyPr/>
          <a:lstStyle/>
          <a:p>
            <a:pPr algn="ctr"/>
            <a:r>
              <a:rPr lang="en-US" dirty="0" smtClean="0"/>
              <a:t>Efficiency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6438" y="1222192"/>
                <a:ext cx="8515373" cy="5008487"/>
              </a:xfrm>
            </p:spPr>
            <p:txBody>
              <a:bodyPr/>
              <a:lstStyle/>
              <a:p>
                <a:r>
                  <a:rPr lang="en-US" sz="1800" dirty="0" smtClean="0"/>
                  <a:t>How to optimize the shunt impedance? Basic kicker formula gives 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=50 </m:t>
                    </m:r>
                    <m:r>
                      <m:rPr>
                        <m:sty m:val="p"/>
                      </m:rP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f>
                      <m:fPr>
                        <m:ctrlPr>
                          <a:rPr lang="en-US" sz="18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1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800" dirty="0" smtClean="0"/>
                  <a:t> :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800" dirty="0" err="1" smtClean="0"/>
                  <a:t>Stripline</a:t>
                </a:r>
                <a:r>
                  <a:rPr lang="en-US" sz="1800" dirty="0" smtClean="0"/>
                  <a:t> length is determined by specified rise time.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 dirty="0" smtClean="0"/>
                  <a:t>How about loading with dielectrics/ferrites? Apart from </a:t>
                </a:r>
                <a:r>
                  <a:rPr lang="en-US" sz="1800" dirty="0" err="1" smtClean="0"/>
                  <a:t>lengthing</a:t>
                </a:r>
                <a:r>
                  <a:rPr lang="en-US" sz="1800" dirty="0" smtClean="0"/>
                  <a:t> the rise time, may cause pulse distortions.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800" dirty="0" smtClean="0"/>
                  <a:t>Effective distance between blades given by vacuum chamber considerations, but be creative!!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800" dirty="0" smtClean="0"/>
                  <a:t>Using multiple kickers increases the effective shunt impedance with the number of kickers (as e.g. in PETRA 3)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800" dirty="0" smtClean="0"/>
                  <a:t>Crazy idea (never was able to make it work):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 dirty="0" smtClean="0"/>
                  <a:t>Design </a:t>
                </a:r>
                <a:r>
                  <a:rPr lang="en-US" sz="1800" dirty="0" err="1" smtClean="0"/>
                  <a:t>stripline</a:t>
                </a:r>
                <a:r>
                  <a:rPr lang="en-US" sz="1800" dirty="0" smtClean="0"/>
                  <a:t> kicker with 100 </a:t>
                </a:r>
                <a:r>
                  <a:rPr lang="el-GR" sz="1800" dirty="0" smtClean="0"/>
                  <a:t>Ω</a:t>
                </a:r>
                <a:r>
                  <a:rPr lang="en-US" sz="1800" dirty="0" smtClean="0"/>
                  <a:t>, now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f>
                      <m:fPr>
                        <m:ctrlPr>
                          <a:rPr lang="en-US" sz="18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1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800" dirty="0" smtClean="0"/>
                  <a:t>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 dirty="0" smtClean="0"/>
                  <a:t>Two kickers driven in parallel by 50 </a:t>
                </a:r>
                <a:r>
                  <a:rPr lang="el-GR" sz="1800" dirty="0" smtClean="0"/>
                  <a:t>Ω</a:t>
                </a:r>
                <a:r>
                  <a:rPr lang="en-US" sz="1800" dirty="0" smtClean="0"/>
                  <a:t> amp give factor 4 improvement!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de-CH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6438" y="1222192"/>
                <a:ext cx="8515373" cy="5008487"/>
              </a:xfrm>
              <a:blipFill>
                <a:blip r:embed="rId2"/>
                <a:stretch>
                  <a:fillRect l="-1646" t="-1338" r="-1933" b="-109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842" y="4700085"/>
            <a:ext cx="990600" cy="561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110" y="2273403"/>
            <a:ext cx="2880000" cy="290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28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7550" y="66676"/>
            <a:ext cx="8383059" cy="669925"/>
          </a:xfrm>
        </p:spPr>
        <p:txBody>
          <a:bodyPr/>
          <a:lstStyle/>
          <a:p>
            <a:pPr algn="ctr"/>
            <a:r>
              <a:rPr lang="en-US" dirty="0" smtClean="0"/>
              <a:t>Homogeneity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551" y="1214439"/>
            <a:ext cx="10951633" cy="1185861"/>
          </a:xfrm>
        </p:spPr>
        <p:txBody>
          <a:bodyPr/>
          <a:lstStyle/>
          <a:p>
            <a:pPr algn="ctr"/>
            <a:r>
              <a:rPr lang="en-US" sz="1800" b="1" dirty="0" smtClean="0"/>
              <a:t>Standard strategy: maximize shunt impedance</a:t>
            </a:r>
          </a:p>
          <a:p>
            <a:pPr algn="ctr"/>
            <a:r>
              <a:rPr lang="en-US" sz="1800" b="1" dirty="0" smtClean="0"/>
              <a:t>= locate and shape electrode to maximize variation of potential </a:t>
            </a:r>
            <a:endParaRPr lang="de-CH" sz="1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23" y="2139450"/>
            <a:ext cx="2880000" cy="29060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528" y="2238255"/>
            <a:ext cx="2566438" cy="216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02552" y="4606724"/>
            <a:ext cx="2673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Isolines</a:t>
            </a:r>
            <a:r>
              <a:rPr lang="en-US" sz="1600" b="1" dirty="0" smtClean="0"/>
              <a:t> of potential (electrodes and wakes..)</a:t>
            </a:r>
            <a:endParaRPr lang="de-CH" sz="16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163" y="2238255"/>
            <a:ext cx="2566438" cy="216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39132" y="4606724"/>
            <a:ext cx="2673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Isolines</a:t>
            </a:r>
            <a:r>
              <a:rPr lang="en-US" sz="1600" b="1" dirty="0" smtClean="0"/>
              <a:t> of deflection strength</a:t>
            </a:r>
            <a:endParaRPr lang="de-CH" sz="16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88976" y="5377593"/>
            <a:ext cx="10951633" cy="1185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lnSpc>
                <a:spcPct val="110000"/>
              </a:lnSpc>
              <a:spcBef>
                <a:spcPts val="10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10000"/>
              </a:lnSpc>
              <a:spcBef>
                <a:spcPts val="10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57200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57200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57200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57200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1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US" sz="2400" b="1" kern="0" dirty="0" smtClean="0">
                <a:solidFill>
                  <a:srgbClr val="FF0000"/>
                </a:solidFill>
              </a:rPr>
              <a:t>Should we care about homogeneity of deflection?</a:t>
            </a:r>
            <a:endParaRPr lang="de-CH" sz="2400" b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24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03768"/>
            <a:ext cx="10951633" cy="491128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1" dirty="0" smtClean="0"/>
              <a:t>Kickers for feedbacks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With amplifier power of several hundred Watts, we will generate deflections of few µrad, </a:t>
            </a:r>
            <a:r>
              <a:rPr lang="en-US" sz="1600" dirty="0" err="1" smtClean="0"/>
              <a:t>inhomogeneities</a:t>
            </a:r>
            <a:r>
              <a:rPr lang="en-US" sz="1600" dirty="0" smtClean="0"/>
              <a:t> will account for tens of </a:t>
            </a:r>
            <a:r>
              <a:rPr lang="en-US" sz="1600" dirty="0" err="1" smtClean="0"/>
              <a:t>nrad</a:t>
            </a:r>
            <a:r>
              <a:rPr lang="en-US" sz="1600" dirty="0" smtClean="0"/>
              <a:t> max.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Transverse single bunch emittance (even of pm rad) will not be affected, the beam size and so the kick variation over the cross section of the beam is too small.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A shift in the kick strength due to e.g. orbit variations leads to a change in the open loop gain of the feedback of a few % (= 0.x dB). Variations due to frequency dependencies in the analog signal chain are probably much higher</a:t>
            </a:r>
          </a:p>
          <a:p>
            <a:pPr marL="457200" lvl="1" indent="0" algn="ctr"/>
            <a:r>
              <a:rPr lang="en-US" sz="1600" b="1" dirty="0" smtClean="0">
                <a:solidFill>
                  <a:srgbClr val="C00000"/>
                </a:solidFill>
              </a:rPr>
              <a:t>No problem at all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Fast injection/extraction system e.g. for swap-out injection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Deflections much higher (0.8 </a:t>
            </a:r>
            <a:r>
              <a:rPr lang="en-US" sz="1600" dirty="0" err="1" smtClean="0">
                <a:solidFill>
                  <a:schemeClr val="tx1"/>
                </a:solidFill>
              </a:rPr>
              <a:t>mrad</a:t>
            </a:r>
            <a:r>
              <a:rPr lang="en-US" sz="1600" dirty="0" smtClean="0">
                <a:solidFill>
                  <a:schemeClr val="tx1"/>
                </a:solidFill>
              </a:rPr>
              <a:t>/kicker for APS-U)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Needs to do a well defined deflection to work</a:t>
            </a:r>
          </a:p>
          <a:p>
            <a:pPr marL="457200" lvl="1" indent="0" algn="ctr"/>
            <a:r>
              <a:rPr lang="en-US" sz="1600" b="1" dirty="0" smtClean="0">
                <a:solidFill>
                  <a:srgbClr val="C00000"/>
                </a:solidFill>
              </a:rPr>
              <a:t>Yes, needs to be examined</a:t>
            </a:r>
            <a:endParaRPr lang="en-US" sz="1600" b="1" dirty="0">
              <a:solidFill>
                <a:srgbClr val="C0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36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Microsoft YaHei"/>
        <a:cs typeface=""/>
      </a:majorFont>
      <a:minorFont>
        <a:latin typeface="Comic Sans MS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1386</Words>
  <Application>Microsoft Office PowerPoint</Application>
  <PresentationFormat>Benutzerdefiniert</PresentationFormat>
  <Paragraphs>228</Paragraphs>
  <Slides>25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25</vt:i4>
      </vt:variant>
    </vt:vector>
  </HeadingPairs>
  <TitlesOfParts>
    <vt:vector size="27" baseType="lpstr">
      <vt:lpstr>1_Office Theme</vt:lpstr>
      <vt:lpstr>Office Theme</vt:lpstr>
      <vt:lpstr>Fast Kickers for Multi Bunch Feedbacks</vt:lpstr>
      <vt:lpstr>Task list</vt:lpstr>
      <vt:lpstr>Some Basics</vt:lpstr>
      <vt:lpstr>PowerPoint-Präsentation</vt:lpstr>
      <vt:lpstr>PowerPoint-Präsentation</vt:lpstr>
      <vt:lpstr>PowerPoint-Präsentation</vt:lpstr>
      <vt:lpstr>Efficiency</vt:lpstr>
      <vt:lpstr>Homogeneity</vt:lpstr>
      <vt:lpstr>PowerPoint-Präsentation</vt:lpstr>
      <vt:lpstr>PowerPoint-Präsentation</vt:lpstr>
      <vt:lpstr>Short term wakes</vt:lpstr>
      <vt:lpstr>PowerPoint-Präsentation</vt:lpstr>
      <vt:lpstr>PowerPoint-Präsentation</vt:lpstr>
      <vt:lpstr>PowerPoint-Präsentation</vt:lpstr>
      <vt:lpstr>(Generally) Useful: Subadditive combination of wakes by close positioning</vt:lpstr>
      <vt:lpstr>Higher order modes</vt:lpstr>
      <vt:lpstr>PowerPoint-Präsentation</vt:lpstr>
      <vt:lpstr>PowerPoint-Präsentation</vt:lpstr>
      <vt:lpstr>PowerPoint-Präsentation</vt:lpstr>
      <vt:lpstr>Stripline power distribution</vt:lpstr>
      <vt:lpstr>Measurements with 300mA stored beam</vt:lpstr>
      <vt:lpstr>PowerPoint-Präsentation</vt:lpstr>
      <vt:lpstr>PowerPoint-Präsentation</vt:lpstr>
      <vt:lpstr>PowerPoint-Präsentation</vt:lpstr>
      <vt:lpstr>To finish</vt:lpstr>
    </vt:vector>
  </TitlesOfParts>
  <Company>Paul Scherrer Institut [PSI.CH]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Kickers for Multi Bunch Feedbacks</dc:title>
  <dc:creator>Dehler Micha</dc:creator>
  <cp:lastModifiedBy>Dehler Micha</cp:lastModifiedBy>
  <cp:revision>86</cp:revision>
  <cp:lastPrinted>2018-11-08T14:15:39Z</cp:lastPrinted>
  <dcterms:created xsi:type="dcterms:W3CDTF">2018-10-15T15:20:39Z</dcterms:created>
  <dcterms:modified xsi:type="dcterms:W3CDTF">2018-11-13T18:12:54Z</dcterms:modified>
</cp:coreProperties>
</file>