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6.bmp" ContentType="image/bmp"/>
  <Override PartName="/ppt/media/image5.bmp" ContentType="image/bmp"/>
  <Override PartName="/ppt/media/image4.bmp" ContentType="image/bmp"/>
  <Override PartName="/ppt/media/image3.bmp" ContentType="image/bmp"/>
  <Override PartName="/ppt/media/image1.bmp" ContentType="image/bmp"/>
  <Override PartName="/ppt/media/image2.bmp" ContentType="image/bmp"/>
  <Override PartName="/ppt/media/image7.bmp" ContentType="image/bmp"/>
  <Override PartName="/ppt/media/image8.bmp" ContentType="image/bmp"/>
  <Override PartName="/ppt/media/image9.bmp" ContentType="image/bmp"/>
  <Override PartName="/ppt/media/image34.bmp" ContentType="image/bmp"/>
  <Override PartName="/ppt/media/image33.bmp" ContentType="image/bmp"/>
  <Override PartName="/ppt/media/image32.bmp" ContentType="image/bmp"/>
  <Override PartName="/ppt/media/image31.bmp" ContentType="image/bmp"/>
  <Override PartName="/ppt/media/image30.bmp" ContentType="image/bmp"/>
  <Override PartName="/ppt/media/image29.bmp" ContentType="image/bmp"/>
  <Override PartName="/ppt/media/image28.bmp" ContentType="image/bmp"/>
  <Override PartName="/ppt/media/image27.bmp" ContentType="image/bmp"/>
  <Override PartName="/ppt/media/image26.bmp" ContentType="image/bmp"/>
  <Override PartName="/ppt/media/image25.bmp" ContentType="image/bmp"/>
  <Override PartName="/ppt/media/image24.bmp" ContentType="image/bmp"/>
  <Override PartName="/ppt/media/image23.bmp" ContentType="image/bmp"/>
  <Override PartName="/ppt/media/image22.bmp" ContentType="image/bmp"/>
  <Override PartName="/ppt/media/image21.bmp" ContentType="image/bmp"/>
  <Override PartName="/ppt/media/image20.bmp" ContentType="image/bmp"/>
  <Override PartName="/ppt/media/image19.bmp" ContentType="image/bmp"/>
  <Override PartName="/ppt/media/image18.bmp" ContentType="image/bmp"/>
  <Override PartName="/ppt/media/image17.bmp" ContentType="image/bmp"/>
  <Override PartName="/ppt/media/image15.bmp" ContentType="image/bmp"/>
  <Override PartName="/ppt/media/image16.bmp" ContentType="image/bmp"/>
  <Override PartName="/ppt/media/image10.bmp" ContentType="image/bmp"/>
  <Override PartName="/ppt/media/image11.bmp" ContentType="image/bmp"/>
  <Override PartName="/ppt/media/image12.bmp" ContentType="image/bmp"/>
  <Override PartName="/ppt/media/image13.bmp" ContentType="image/bmp"/>
  <Override PartName="/ppt/media/image14.bmp" ContentType="image/bmp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864000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720000" y="4450320"/>
            <a:ext cx="864000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147280" y="445032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720000" y="445032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641040" y="216000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562440" y="216000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562440" y="445032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641040" y="445032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720000" y="445032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720000" y="2160000"/>
            <a:ext cx="8640000" cy="438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864000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720000" y="300960"/>
            <a:ext cx="8855640" cy="5853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720000" y="445032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720000" y="2160000"/>
            <a:ext cx="8640000" cy="438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5147280" y="445032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720000" y="4450320"/>
            <a:ext cx="864000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864000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720000" y="4450320"/>
            <a:ext cx="864000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5147280" y="445032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720000" y="445032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641040" y="216000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562440" y="216000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562440" y="445032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641040" y="445032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720000" y="4450320"/>
            <a:ext cx="27817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864000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720000" y="300960"/>
            <a:ext cx="8855640" cy="5853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720000" y="445032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438480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147280" y="445032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147280" y="2160000"/>
            <a:ext cx="421596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720000" y="4450320"/>
            <a:ext cx="864000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92000" y="4104000"/>
            <a:ext cx="8568000" cy="14400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r>
              <a:rPr b="1" lang="en-GB" sz="4800" spc="-1" strike="noStrike">
                <a:solidFill>
                  <a:srgbClr val="333333"/>
                </a:solidFill>
                <a:latin typeface="Open Sans"/>
              </a:rPr>
              <a:t>Click to edit the title text format</a:t>
            </a:r>
            <a:endParaRPr b="1" lang="en-GB" sz="4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98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879"/>
              </a:spcAft>
              <a:buClr>
                <a:srgbClr val="333333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Click to edit the outline </a:t>
            </a: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text format</a:t>
            </a:r>
            <a:endParaRPr b="0" lang="en-GB" sz="2400" spc="-1" strike="noStrike">
              <a:solidFill>
                <a:srgbClr val="333333"/>
              </a:solidFill>
              <a:latin typeface="Open Sans"/>
            </a:endParaRPr>
          </a:p>
          <a:p>
            <a:pPr lvl="1" marL="864000" indent="-324000">
              <a:spcAft>
                <a:spcPts val="1497"/>
              </a:spcAft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Second Outline Level</a:t>
            </a:r>
            <a:endParaRPr b="0" lang="en-GB" sz="2400" spc="-1" strike="noStrike">
              <a:solidFill>
                <a:srgbClr val="333333"/>
              </a:solidFill>
              <a:latin typeface="Open Sans"/>
            </a:endParaRPr>
          </a:p>
          <a:p>
            <a:pPr lvl="2" marL="1296000" indent="-288000">
              <a:spcAft>
                <a:spcPts val="1120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Third Outline Level</a:t>
            </a:r>
            <a:endParaRPr b="0" lang="en-GB" sz="2400" spc="-1" strike="noStrike">
              <a:solidFill>
                <a:srgbClr val="333333"/>
              </a:solidFill>
              <a:latin typeface="Open Sans"/>
            </a:endParaRPr>
          </a:p>
          <a:p>
            <a:pPr lvl="3" marL="1728000" indent="-216000">
              <a:spcAft>
                <a:spcPts val="743"/>
              </a:spcAft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Fourth Outline </a:t>
            </a: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Level</a:t>
            </a:r>
            <a:endParaRPr b="0" lang="en-GB" sz="2400" spc="-1" strike="noStrike">
              <a:solidFill>
                <a:srgbClr val="333333"/>
              </a:solidFill>
              <a:latin typeface="Open Sans"/>
            </a:endParaRPr>
          </a:p>
          <a:p>
            <a:pPr lvl="4" marL="2160000" indent="-216000">
              <a:spcAft>
                <a:spcPts val="366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Fifth Outline </a:t>
            </a: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Level</a:t>
            </a:r>
            <a:endParaRPr b="0" lang="en-GB" sz="2400" spc="-1" strike="noStrike">
              <a:solidFill>
                <a:srgbClr val="333333"/>
              </a:solidFill>
              <a:latin typeface="Open Sans"/>
            </a:endParaRPr>
          </a:p>
          <a:p>
            <a:pPr lvl="5" marL="2592000" indent="-216000">
              <a:spcAft>
                <a:spcPts val="366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Sixth </a:t>
            </a: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Outline </a:t>
            </a: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Level</a:t>
            </a:r>
            <a:endParaRPr b="0" lang="en-GB" sz="2400" spc="-1" strike="noStrike">
              <a:solidFill>
                <a:srgbClr val="333333"/>
              </a:solidFill>
              <a:latin typeface="Open Sans"/>
            </a:endParaRPr>
          </a:p>
          <a:p>
            <a:pPr lvl="6" marL="3024000" indent="-216000">
              <a:spcAft>
                <a:spcPts val="366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Sevent</a:t>
            </a: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h </a:t>
            </a: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Outline </a:t>
            </a:r>
            <a:r>
              <a:rPr b="0" lang="en-GB" sz="2400" spc="-1" strike="noStrike">
                <a:solidFill>
                  <a:srgbClr val="333333"/>
                </a:solidFill>
                <a:latin typeface="Open Sans"/>
              </a:rPr>
              <a:t>Level</a:t>
            </a:r>
            <a:endParaRPr b="0" lang="en-GB" sz="2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644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GB" sz="1400" spc="-1" strike="noStrike">
                <a:latin typeface="Open Sans"/>
              </a:rPr>
              <a:t>&lt;date/time&gt;</a:t>
            </a:r>
            <a:endParaRPr b="0" lang="en-GB" sz="1400" spc="-1" strike="noStrike">
              <a:latin typeface="Open Sans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644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GB" sz="1400" spc="-1" strike="noStrike">
                <a:latin typeface="Open Sans"/>
              </a:rPr>
              <a:t>&lt;footer&gt;</a:t>
            </a:r>
            <a:endParaRPr b="0" lang="en-GB" sz="1400" spc="-1" strike="noStrike">
              <a:latin typeface="Open Sans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644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5B88D632-1CE6-46DE-89BD-76FB40D30FD9}" type="slidenum">
              <a:rPr b="0" lang="en-GB" sz="1400" spc="-1" strike="noStrike">
                <a:latin typeface="Open Sans"/>
              </a:rPr>
              <a:t>&lt;number&gt;</a:t>
            </a:fld>
            <a:r>
              <a:rPr b="0" lang="en-GB" sz="1400" spc="-1" strike="noStrike">
                <a:latin typeface="Open Sans"/>
              </a:rPr>
              <a:t> / </a:t>
            </a:r>
            <a:fld id="{083D6DC4-D265-440D-AC11-8D2496A51B7E}" type="slidecount">
              <a:rPr b="0" lang="en-GB" sz="1400" spc="-1" strike="noStrike">
                <a:latin typeface="Open Sans"/>
              </a:rPr>
              <a:t>16</a:t>
            </a:fld>
            <a:endParaRPr b="0" lang="en-GB" sz="1400" spc="-1" strike="noStrike">
              <a:latin typeface="Open Sans"/>
            </a:endParaRPr>
          </a:p>
        </p:txBody>
      </p:sp>
      <p:sp>
        <p:nvSpPr>
          <p:cNvPr id="5" name="CustomShape 6"/>
          <p:cNvSpPr/>
          <p:nvPr/>
        </p:nvSpPr>
        <p:spPr>
          <a:xfrm>
            <a:off x="0" y="4320000"/>
            <a:ext cx="504000" cy="1080000"/>
          </a:xfrm>
          <a:prstGeom prst="rect">
            <a:avLst/>
          </a:prstGeom>
          <a:solidFill>
            <a:srgbClr val="ef292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720000" y="300960"/>
            <a:ext cx="8855640" cy="1262520"/>
          </a:xfrm>
          <a:prstGeom prst="rect">
            <a:avLst/>
          </a:prstGeom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Click to edit the title text format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720000" y="2160000"/>
            <a:ext cx="8640000" cy="438480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spcAft>
                <a:spcPts val="1414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Click to edit the outline text format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lvl="1" marL="864000" indent="-324000">
              <a:spcAft>
                <a:spcPts val="1134"/>
              </a:spcAft>
              <a:buClr>
                <a:srgbClr val="ef2929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Second Outline Level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lvl="2" marL="1296000" indent="-288000">
              <a:spcAft>
                <a:spcPts val="845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Third Outline Level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lvl="3" marL="1728000" indent="-216000">
              <a:spcAft>
                <a:spcPts val="567"/>
              </a:spcAft>
              <a:buClr>
                <a:srgbClr val="ef2929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Fourth Outline Level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lvl="4" marL="2160000" indent="-216000">
              <a:spcAft>
                <a:spcPts val="283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Fifth Outline Level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lvl="5" marL="2592000" indent="-216000">
              <a:spcAft>
                <a:spcPts val="283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Sixth Outline Level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lvl="6" marL="3024000" indent="-216000">
              <a:spcAft>
                <a:spcPts val="283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Seventh Outline Level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dt"/>
          </p:nvPr>
        </p:nvSpPr>
        <p:spPr>
          <a:xfrm>
            <a:off x="504000" y="688680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GB" sz="1400" spc="-1" strike="noStrike">
                <a:latin typeface="Open Sans"/>
              </a:rPr>
              <a:t>&lt;date/time&gt;</a:t>
            </a:r>
            <a:endParaRPr b="0" lang="en-GB" sz="1400" spc="-1" strike="noStrike">
              <a:latin typeface="Open Sans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ftr"/>
          </p:nvPr>
        </p:nvSpPr>
        <p:spPr>
          <a:xfrm>
            <a:off x="3447360" y="688680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GB" sz="1400" spc="-1" strike="noStrike">
                <a:latin typeface="Open Sans"/>
              </a:rPr>
              <a:t>&lt;footer&gt;</a:t>
            </a:r>
            <a:endParaRPr b="0" lang="en-GB" sz="1400" spc="-1" strike="noStrike">
              <a:latin typeface="Open Sans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sldNum"/>
          </p:nvPr>
        </p:nvSpPr>
        <p:spPr>
          <a:xfrm>
            <a:off x="7227360" y="688680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9BBB4A7F-1915-496B-A50E-0F28F0148430}" type="slidenum">
              <a:rPr b="0" lang="en-GB" sz="1400" spc="-1" strike="noStrike">
                <a:latin typeface="Open Sans"/>
              </a:rPr>
              <a:t>&lt;number&gt;</a:t>
            </a:fld>
            <a:r>
              <a:rPr b="0" lang="en-GB" sz="1400" spc="-1" strike="noStrike">
                <a:latin typeface="Open Sans"/>
              </a:rPr>
              <a:t> / </a:t>
            </a:r>
            <a:fld id="{6D9C991A-29A0-4A3C-8E2D-9EEFFBD89AAB}" type="slidecount">
              <a:rPr b="0" lang="en-GB" sz="1400" spc="-1" strike="noStrike">
                <a:latin typeface="Open Sans"/>
              </a:rPr>
              <a:t>16</a:t>
            </a:fld>
            <a:endParaRPr b="0" lang="en-GB" sz="1400" spc="-1" strike="noStrike">
              <a:latin typeface="Open Sans"/>
            </a:endParaRPr>
          </a:p>
        </p:txBody>
      </p:sp>
      <p:sp>
        <p:nvSpPr>
          <p:cNvPr id="47" name="CustomShape 6"/>
          <p:cNvSpPr/>
          <p:nvPr/>
        </p:nvSpPr>
        <p:spPr>
          <a:xfrm>
            <a:off x="0" y="288000"/>
            <a:ext cx="504000" cy="1080000"/>
          </a:xfrm>
          <a:prstGeom prst="rect">
            <a:avLst/>
          </a:prstGeom>
          <a:solidFill>
            <a:srgbClr val="ef292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bmp"/><Relationship Id="rId2" Type="http://schemas.openxmlformats.org/officeDocument/2006/relationships/image" Target="../media/image20.bmp"/><Relationship Id="rId3" Type="http://schemas.openxmlformats.org/officeDocument/2006/relationships/slideLayout" Target="../slideLayouts/slideLayout1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1.bmp"/><Relationship Id="rId2" Type="http://schemas.openxmlformats.org/officeDocument/2006/relationships/image" Target="../media/image22.bmp"/><Relationship Id="rId3" Type="http://schemas.openxmlformats.org/officeDocument/2006/relationships/slideLayout" Target="../slideLayouts/slideLayout1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3.bmp"/><Relationship Id="rId2" Type="http://schemas.openxmlformats.org/officeDocument/2006/relationships/image" Target="../media/image24.bmp"/><Relationship Id="rId3" Type="http://schemas.openxmlformats.org/officeDocument/2006/relationships/slideLayout" Target="../slideLayouts/slideLayout1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5.bmp"/><Relationship Id="rId2" Type="http://schemas.openxmlformats.org/officeDocument/2006/relationships/image" Target="../media/image26.bmp"/><Relationship Id="rId3" Type="http://schemas.openxmlformats.org/officeDocument/2006/relationships/slideLayout" Target="../slideLayouts/slideLayout1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7.bmp"/><Relationship Id="rId2" Type="http://schemas.openxmlformats.org/officeDocument/2006/relationships/image" Target="../media/image28.bmp"/><Relationship Id="rId3" Type="http://schemas.openxmlformats.org/officeDocument/2006/relationships/image" Target="../media/image29.bmp"/><Relationship Id="rId4" Type="http://schemas.openxmlformats.org/officeDocument/2006/relationships/image" Target="../media/image30.bmp"/><Relationship Id="rId5" Type="http://schemas.openxmlformats.org/officeDocument/2006/relationships/image" Target="../media/image31.bmp"/><Relationship Id="rId6" Type="http://schemas.openxmlformats.org/officeDocument/2006/relationships/image" Target="../media/image32.bmp"/><Relationship Id="rId7" Type="http://schemas.openxmlformats.org/officeDocument/2006/relationships/slideLayout" Target="../slideLayouts/slideLayout2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3.bmp"/><Relationship Id="rId2" Type="http://schemas.openxmlformats.org/officeDocument/2006/relationships/image" Target="../media/image34.bmp"/><Relationship Id="rId3" Type="http://schemas.openxmlformats.org/officeDocument/2006/relationships/slideLayout" Target="../slideLayouts/slideLayout16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bmp"/><Relationship Id="rId2" Type="http://schemas.openxmlformats.org/officeDocument/2006/relationships/image" Target="../media/image2.bmp"/><Relationship Id="rId3" Type="http://schemas.openxmlformats.org/officeDocument/2006/relationships/slideLayout" Target="../slideLayouts/slideLayout1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bmp"/><Relationship Id="rId2" Type="http://schemas.openxmlformats.org/officeDocument/2006/relationships/image" Target="../media/image4.bmp"/><Relationship Id="rId3" Type="http://schemas.openxmlformats.org/officeDocument/2006/relationships/slideLayout" Target="../slideLayouts/slideLayout1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bmp"/><Relationship Id="rId2" Type="http://schemas.openxmlformats.org/officeDocument/2006/relationships/image" Target="../media/image6.bmp"/><Relationship Id="rId3" Type="http://schemas.openxmlformats.org/officeDocument/2006/relationships/image" Target="../media/image7.bmp"/><Relationship Id="rId4" Type="http://schemas.openxmlformats.org/officeDocument/2006/relationships/image" Target="../media/image8.bmp"/><Relationship Id="rId5" Type="http://schemas.openxmlformats.org/officeDocument/2006/relationships/slideLayout" Target="../slideLayouts/slideLayout2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bmp"/><Relationship Id="rId2" Type="http://schemas.openxmlformats.org/officeDocument/2006/relationships/image" Target="../media/image10.bmp"/><Relationship Id="rId3" Type="http://schemas.openxmlformats.org/officeDocument/2006/relationships/image" Target="../media/image11.bmp"/><Relationship Id="rId4" Type="http://schemas.openxmlformats.org/officeDocument/2006/relationships/image" Target="../media/image12.bmp"/><Relationship Id="rId5" Type="http://schemas.openxmlformats.org/officeDocument/2006/relationships/slideLayout" Target="../slideLayouts/slideLayout2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bmp"/><Relationship Id="rId2" Type="http://schemas.openxmlformats.org/officeDocument/2006/relationships/image" Target="../media/image14.bmp"/><Relationship Id="rId3" Type="http://schemas.openxmlformats.org/officeDocument/2006/relationships/slideLayout" Target="../slideLayouts/slideLayout1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bmp"/><Relationship Id="rId2" Type="http://schemas.openxmlformats.org/officeDocument/2006/relationships/image" Target="../media/image16.bmp"/><Relationship Id="rId3" Type="http://schemas.openxmlformats.org/officeDocument/2006/relationships/slideLayout" Target="../slideLayouts/slideLayout1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7.bmp"/><Relationship Id="rId2" Type="http://schemas.openxmlformats.org/officeDocument/2006/relationships/image" Target="../media/image18.bmp"/><Relationship Id="rId3" Type="http://schemas.openxmlformats.org/officeDocument/2006/relationships/slideLayout" Target="../slideLayouts/slideLayout1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792000" y="4104000"/>
            <a:ext cx="8568000" cy="144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rmAutofit/>
          </a:bodyPr>
          <a:p>
            <a:r>
              <a:rPr b="1" lang="en-GB" sz="4800" spc="-1" strike="noStrike">
                <a:solidFill>
                  <a:srgbClr val="333333"/>
                </a:solidFill>
                <a:latin typeface="Open Sans"/>
              </a:rPr>
              <a:t>QM update </a:t>
            </a:r>
            <a:endParaRPr b="1" lang="en-GB" sz="4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792000" y="5904000"/>
            <a:ext cx="8568000" cy="982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GB" sz="3200" spc="-1" strike="noStrike">
                <a:latin typeface="Open Sans"/>
              </a:rPr>
              <a:t>L.Millward@qmul.ac.uk</a:t>
            </a:r>
            <a:endParaRPr b="0" lang="en-GB" sz="3200" spc="-1" strike="noStrike">
              <a:latin typeface="Open Sans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TRC – Through Lens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49" name="" descr=""/>
          <p:cNvPicPr/>
          <p:nvPr/>
        </p:nvPicPr>
        <p:blipFill>
          <a:blip r:embed="rId1"/>
          <a:stretch/>
        </p:blipFill>
        <p:spPr>
          <a:xfrm>
            <a:off x="5147280" y="2772000"/>
            <a:ext cx="4215600" cy="3161160"/>
          </a:xfrm>
          <a:prstGeom prst="rect">
            <a:avLst/>
          </a:prstGeom>
          <a:ln>
            <a:noFill/>
          </a:ln>
        </p:spPr>
      </p:pic>
      <p:pic>
        <p:nvPicPr>
          <p:cNvPr id="150" name="" descr=""/>
          <p:cNvPicPr/>
          <p:nvPr/>
        </p:nvPicPr>
        <p:blipFill>
          <a:blip r:embed="rId2"/>
          <a:stretch/>
        </p:blipFill>
        <p:spPr>
          <a:xfrm>
            <a:off x="720000" y="2772000"/>
            <a:ext cx="4215600" cy="3161160"/>
          </a:xfrm>
          <a:prstGeom prst="rect">
            <a:avLst/>
          </a:prstGeom>
          <a:ln>
            <a:noFill/>
          </a:ln>
        </p:spPr>
      </p:pic>
      <p:sp>
        <p:nvSpPr>
          <p:cNvPr id="151" name="TextShape 2"/>
          <p:cNvSpPr txBox="1"/>
          <p:nvPr/>
        </p:nvSpPr>
        <p:spPr>
          <a:xfrm>
            <a:off x="720000" y="1656000"/>
            <a:ext cx="6912000" cy="1114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Brightness variation quite sensitive to focal plane</a:t>
            </a:r>
            <a:endParaRPr b="0" lang="en-GB" sz="1800" spc="-1" strike="noStrike">
              <a:latin typeface="Arial"/>
            </a:endParaRPr>
          </a:p>
          <a:p>
            <a:r>
              <a:rPr b="0" lang="en-GB" sz="1800" spc="-1" strike="noStrike">
                <a:latin typeface="Arial"/>
              </a:rPr>
              <a:t>Brightly Illuminated pits under halo lighting, correspond to dark spots here.</a:t>
            </a:r>
            <a:endParaRPr b="0" lang="en-GB" sz="1800" spc="-1" strike="noStrike">
              <a:latin typeface="Arial"/>
            </a:endParaRPr>
          </a:p>
          <a:p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Top Left Corner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53" name="" descr=""/>
          <p:cNvPicPr/>
          <p:nvPr/>
        </p:nvPicPr>
        <p:blipFill>
          <a:blip r:embed="rId1"/>
          <a:stretch/>
        </p:blipFill>
        <p:spPr>
          <a:xfrm>
            <a:off x="719640" y="2771640"/>
            <a:ext cx="4215960" cy="3161520"/>
          </a:xfrm>
          <a:prstGeom prst="rect">
            <a:avLst/>
          </a:prstGeom>
          <a:ln>
            <a:noFill/>
          </a:ln>
        </p:spPr>
      </p:pic>
      <p:pic>
        <p:nvPicPr>
          <p:cNvPr id="154" name="" descr=""/>
          <p:cNvPicPr/>
          <p:nvPr/>
        </p:nvPicPr>
        <p:blipFill>
          <a:blip r:embed="rId2"/>
          <a:stretch/>
        </p:blipFill>
        <p:spPr>
          <a:xfrm>
            <a:off x="5146560" y="2771640"/>
            <a:ext cx="4215960" cy="3161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Top Left Corner - B+H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1"/>
          <a:stretch/>
        </p:blipFill>
        <p:spPr>
          <a:xfrm>
            <a:off x="5288040" y="2772000"/>
            <a:ext cx="4215600" cy="3161160"/>
          </a:xfrm>
          <a:prstGeom prst="rect">
            <a:avLst/>
          </a:prstGeom>
          <a:ln>
            <a:noFill/>
          </a:ln>
        </p:spPr>
      </p:pic>
      <p:pic>
        <p:nvPicPr>
          <p:cNvPr id="157" name="" descr=""/>
          <p:cNvPicPr/>
          <p:nvPr/>
        </p:nvPicPr>
        <p:blipFill>
          <a:blip r:embed="rId2"/>
          <a:stretch/>
        </p:blipFill>
        <p:spPr>
          <a:xfrm>
            <a:off x="720000" y="2772000"/>
            <a:ext cx="4215600" cy="3161160"/>
          </a:xfrm>
          <a:prstGeom prst="rect">
            <a:avLst/>
          </a:prstGeom>
          <a:ln>
            <a:noFill/>
          </a:ln>
        </p:spPr>
      </p:pic>
      <p:sp>
        <p:nvSpPr>
          <p:cNvPr id="158" name="Line 2"/>
          <p:cNvSpPr/>
          <p:nvPr/>
        </p:nvSpPr>
        <p:spPr>
          <a:xfrm flipV="1">
            <a:off x="792000" y="3024000"/>
            <a:ext cx="1296000" cy="1080000"/>
          </a:xfrm>
          <a:prstGeom prst="line">
            <a:avLst/>
          </a:prstGeom>
          <a:ln w="12600">
            <a:solidFill>
              <a:srgbClr val="ed1c2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9" name="Line 3"/>
          <p:cNvSpPr/>
          <p:nvPr/>
        </p:nvSpPr>
        <p:spPr>
          <a:xfrm flipV="1">
            <a:off x="576000" y="2772000"/>
            <a:ext cx="1296000" cy="1080000"/>
          </a:xfrm>
          <a:prstGeom prst="line">
            <a:avLst/>
          </a:prstGeom>
          <a:ln w="12600">
            <a:solidFill>
              <a:srgbClr val="ed1c2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Line 4"/>
          <p:cNvSpPr/>
          <p:nvPr/>
        </p:nvSpPr>
        <p:spPr>
          <a:xfrm flipV="1">
            <a:off x="5362560" y="2916000"/>
            <a:ext cx="1296000" cy="1080000"/>
          </a:xfrm>
          <a:prstGeom prst="line">
            <a:avLst/>
          </a:prstGeom>
          <a:ln w="12600">
            <a:solidFill>
              <a:srgbClr val="ed1c2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Line 5"/>
          <p:cNvSpPr/>
          <p:nvPr/>
        </p:nvSpPr>
        <p:spPr>
          <a:xfrm flipV="1">
            <a:off x="5146560" y="2664000"/>
            <a:ext cx="1296000" cy="1080000"/>
          </a:xfrm>
          <a:prstGeom prst="line">
            <a:avLst/>
          </a:prstGeom>
          <a:ln w="12600">
            <a:solidFill>
              <a:srgbClr val="ed1c2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CustomShape 6"/>
          <p:cNvSpPr/>
          <p:nvPr/>
        </p:nvSpPr>
        <p:spPr>
          <a:xfrm>
            <a:off x="2592000" y="4032000"/>
            <a:ext cx="504000" cy="504000"/>
          </a:xfrm>
          <a:prstGeom prst="ellipse">
            <a:avLst/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CustomShape 7"/>
          <p:cNvSpPr/>
          <p:nvPr/>
        </p:nvSpPr>
        <p:spPr>
          <a:xfrm flipH="1">
            <a:off x="7090560" y="4032000"/>
            <a:ext cx="504000" cy="504000"/>
          </a:xfrm>
          <a:prstGeom prst="ellipse">
            <a:avLst/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TextShape 8"/>
          <p:cNvSpPr txBox="1"/>
          <p:nvPr/>
        </p:nvSpPr>
        <p:spPr>
          <a:xfrm>
            <a:off x="576000" y="1512000"/>
            <a:ext cx="914400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Line – probably a scratch or common event, thus expect holes to appear on the same side.</a:t>
            </a:r>
            <a:endParaRPr b="0" lang="en-GB" sz="1800" spc="-1" strike="noStrike">
              <a:latin typeface="Arial"/>
            </a:endParaRPr>
          </a:p>
          <a:p>
            <a:r>
              <a:rPr b="0" lang="en-GB" sz="1800" spc="-1" strike="noStrike">
                <a:latin typeface="Arial"/>
              </a:rPr>
              <a:t>Side reversal flips bright / dark features, supporting hypothesis 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165" name="CustomShape 9"/>
          <p:cNvSpPr/>
          <p:nvPr/>
        </p:nvSpPr>
        <p:spPr>
          <a:xfrm>
            <a:off x="3888000" y="3240000"/>
            <a:ext cx="432000" cy="5040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6" name="CustomShape 10"/>
          <p:cNvSpPr/>
          <p:nvPr/>
        </p:nvSpPr>
        <p:spPr>
          <a:xfrm>
            <a:off x="8424000" y="3240000"/>
            <a:ext cx="360000" cy="4320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CustomShape 11"/>
          <p:cNvSpPr/>
          <p:nvPr/>
        </p:nvSpPr>
        <p:spPr>
          <a:xfrm>
            <a:off x="4320000" y="3456000"/>
            <a:ext cx="288000" cy="3600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8" name="CustomShape 12"/>
          <p:cNvSpPr/>
          <p:nvPr/>
        </p:nvSpPr>
        <p:spPr>
          <a:xfrm>
            <a:off x="8784000" y="3384000"/>
            <a:ext cx="360000" cy="3600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Top Left Corner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70" name="" descr=""/>
          <p:cNvPicPr/>
          <p:nvPr/>
        </p:nvPicPr>
        <p:blipFill>
          <a:blip r:embed="rId1"/>
          <a:stretch/>
        </p:blipFill>
        <p:spPr>
          <a:xfrm>
            <a:off x="720000" y="2772000"/>
            <a:ext cx="4215600" cy="3161160"/>
          </a:xfrm>
          <a:prstGeom prst="rect">
            <a:avLst/>
          </a:prstGeom>
          <a:ln>
            <a:noFill/>
          </a:ln>
        </p:spPr>
      </p:pic>
      <p:pic>
        <p:nvPicPr>
          <p:cNvPr id="171" name="" descr=""/>
          <p:cNvPicPr/>
          <p:nvPr/>
        </p:nvPicPr>
        <p:blipFill>
          <a:blip r:embed="rId2"/>
          <a:stretch/>
        </p:blipFill>
        <p:spPr>
          <a:xfrm>
            <a:off x="5146920" y="2772000"/>
            <a:ext cx="4215600" cy="3161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Triad region, 165x Zoom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73" name="" descr=""/>
          <p:cNvPicPr/>
          <p:nvPr/>
        </p:nvPicPr>
        <p:blipFill>
          <a:blip r:embed="rId1"/>
          <a:stretch/>
        </p:blipFill>
        <p:spPr>
          <a:xfrm>
            <a:off x="719640" y="2162520"/>
            <a:ext cx="2781720" cy="2085840"/>
          </a:xfrm>
          <a:prstGeom prst="rect">
            <a:avLst/>
          </a:prstGeom>
          <a:ln>
            <a:noFill/>
          </a:ln>
        </p:spPr>
      </p:pic>
      <p:pic>
        <p:nvPicPr>
          <p:cNvPr id="174" name="" descr=""/>
          <p:cNvPicPr/>
          <p:nvPr/>
        </p:nvPicPr>
        <p:blipFill>
          <a:blip r:embed="rId2"/>
          <a:stretch/>
        </p:blipFill>
        <p:spPr>
          <a:xfrm>
            <a:off x="3640680" y="2162520"/>
            <a:ext cx="2781720" cy="2085840"/>
          </a:xfrm>
          <a:prstGeom prst="rect">
            <a:avLst/>
          </a:prstGeom>
          <a:ln>
            <a:noFill/>
          </a:ln>
        </p:spPr>
      </p:pic>
      <p:pic>
        <p:nvPicPr>
          <p:cNvPr id="175" name="" descr=""/>
          <p:cNvPicPr/>
          <p:nvPr/>
        </p:nvPicPr>
        <p:blipFill>
          <a:blip r:embed="rId3"/>
          <a:stretch/>
        </p:blipFill>
        <p:spPr>
          <a:xfrm>
            <a:off x="6562080" y="2162520"/>
            <a:ext cx="2781720" cy="2085840"/>
          </a:xfrm>
          <a:prstGeom prst="rect">
            <a:avLst/>
          </a:prstGeom>
          <a:ln>
            <a:noFill/>
          </a:ln>
        </p:spPr>
      </p:pic>
      <p:pic>
        <p:nvPicPr>
          <p:cNvPr id="176" name="" descr=""/>
          <p:cNvPicPr/>
          <p:nvPr/>
        </p:nvPicPr>
        <p:blipFill>
          <a:blip r:embed="rId4"/>
          <a:stretch/>
        </p:blipFill>
        <p:spPr>
          <a:xfrm>
            <a:off x="6561720" y="4452840"/>
            <a:ext cx="2781720" cy="2085840"/>
          </a:xfrm>
          <a:prstGeom prst="rect">
            <a:avLst/>
          </a:prstGeom>
          <a:ln>
            <a:noFill/>
          </a:ln>
        </p:spPr>
      </p:pic>
      <p:pic>
        <p:nvPicPr>
          <p:cNvPr id="177" name="" descr=""/>
          <p:cNvPicPr/>
          <p:nvPr/>
        </p:nvPicPr>
        <p:blipFill>
          <a:blip r:embed="rId5"/>
          <a:stretch/>
        </p:blipFill>
        <p:spPr>
          <a:xfrm>
            <a:off x="3640320" y="4452840"/>
            <a:ext cx="2781720" cy="2085840"/>
          </a:xfrm>
          <a:prstGeom prst="rect">
            <a:avLst/>
          </a:prstGeom>
          <a:ln>
            <a:noFill/>
          </a:ln>
        </p:spPr>
      </p:pic>
      <p:pic>
        <p:nvPicPr>
          <p:cNvPr id="178" name="" descr=""/>
          <p:cNvPicPr/>
          <p:nvPr/>
        </p:nvPicPr>
        <p:blipFill>
          <a:blip r:embed="rId6"/>
          <a:stretch/>
        </p:blipFill>
        <p:spPr>
          <a:xfrm>
            <a:off x="719280" y="4452840"/>
            <a:ext cx="2781720" cy="2085840"/>
          </a:xfrm>
          <a:prstGeom prst="rect">
            <a:avLst/>
          </a:prstGeom>
          <a:ln>
            <a:noFill/>
          </a:ln>
        </p:spPr>
      </p:pic>
      <p:sp>
        <p:nvSpPr>
          <p:cNvPr id="179" name="TextShape 2"/>
          <p:cNvSpPr txBox="1"/>
          <p:nvPr/>
        </p:nvSpPr>
        <p:spPr>
          <a:xfrm>
            <a:off x="6480000" y="1656000"/>
            <a:ext cx="32400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Bl = 8, Hl = 100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180" name="CustomShape 3"/>
          <p:cNvSpPr/>
          <p:nvPr/>
        </p:nvSpPr>
        <p:spPr>
          <a:xfrm>
            <a:off x="6480000" y="1656000"/>
            <a:ext cx="3024000" cy="49680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Laser resoloution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82" name="" descr=""/>
          <p:cNvPicPr/>
          <p:nvPr/>
        </p:nvPicPr>
        <p:blipFill>
          <a:blip r:embed="rId1"/>
          <a:stretch/>
        </p:blipFill>
        <p:spPr>
          <a:xfrm>
            <a:off x="719640" y="2458440"/>
            <a:ext cx="4215960" cy="3787920"/>
          </a:xfrm>
          <a:prstGeom prst="rect">
            <a:avLst/>
          </a:prstGeom>
          <a:ln>
            <a:noFill/>
          </a:ln>
        </p:spPr>
      </p:pic>
      <p:pic>
        <p:nvPicPr>
          <p:cNvPr id="183" name="" descr=""/>
          <p:cNvPicPr/>
          <p:nvPr/>
        </p:nvPicPr>
        <p:blipFill>
          <a:blip r:embed="rId2"/>
          <a:stretch/>
        </p:blipFill>
        <p:spPr>
          <a:xfrm>
            <a:off x="5146920" y="2458440"/>
            <a:ext cx="4215960" cy="3787920"/>
          </a:xfrm>
          <a:prstGeom prst="rect">
            <a:avLst/>
          </a:prstGeom>
          <a:ln>
            <a:noFill/>
          </a:ln>
        </p:spPr>
      </p:pic>
      <p:sp>
        <p:nvSpPr>
          <p:cNvPr id="184" name="TextShape 2"/>
          <p:cNvSpPr txBox="1"/>
          <p:nvPr/>
        </p:nvSpPr>
        <p:spPr>
          <a:xfrm>
            <a:off x="720000" y="1800000"/>
            <a:ext cx="87120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RHS, laser position resoloution x 10, not a major improvement</a:t>
            </a:r>
            <a:br/>
            <a:r>
              <a:rPr b="0" lang="en-GB" sz="1800" spc="-1" strike="noStrike">
                <a:latin typeface="Arial"/>
              </a:rPr>
              <a:t>Tracking path (x,y) shows it does not travel completely smoothly</a:t>
            </a:r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Next steps;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720000" y="2160000"/>
            <a:ext cx="864000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432000" indent="-324000">
              <a:spcAft>
                <a:spcPts val="1414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More work on Automation / routines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marL="432000" indent="-324000">
              <a:spcAft>
                <a:spcPts val="1414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Fine-tune and understand laser more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marL="432000" indent="-324000">
              <a:spcAft>
                <a:spcPts val="1414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Look adifferent halo / backlighting mixes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marL="432000" indent="-324000">
              <a:spcAft>
                <a:spcPts val="1414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Collect some bulk data, try to train rudimentary pit-finder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Scattering / Transmission 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720000" y="2160000"/>
            <a:ext cx="421596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432000" indent="-324000">
              <a:spcAft>
                <a:spcPts val="1414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Want to Find a Front Back asymettry 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  <a:p>
            <a:pPr marL="432000" indent="-324000">
              <a:spcAft>
                <a:spcPts val="1414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Dark Spots are caused when backlighting is scattered away from the lens. 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88" name="TextShape 3"/>
          <p:cNvSpPr txBox="1"/>
          <p:nvPr/>
        </p:nvSpPr>
        <p:spPr>
          <a:xfrm>
            <a:off x="5147280" y="2160000"/>
            <a:ext cx="4215960" cy="438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432000" indent="-324000">
              <a:spcAft>
                <a:spcPts val="1414"/>
              </a:spcAft>
              <a:buClr>
                <a:srgbClr val="ef2929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HYPOTHESIS:</a:t>
            </a:r>
            <a:br/>
            <a:r>
              <a:rPr b="0" lang="en-GB" sz="2800" spc="-1" strike="noStrike">
                <a:solidFill>
                  <a:srgbClr val="333333"/>
                </a:solidFill>
                <a:latin typeface="Open Sans"/>
              </a:rPr>
              <a:t>Halo lighting on front surface holes will cause aditional illumination due to light scattering INTO th lens</a:t>
            </a:r>
            <a:endParaRPr b="0" lang="en-GB" sz="28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5472000" y="6048000"/>
            <a:ext cx="3240000" cy="2880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Line 5"/>
          <p:cNvSpPr/>
          <p:nvPr/>
        </p:nvSpPr>
        <p:spPr>
          <a:xfrm>
            <a:off x="6552000" y="6048000"/>
            <a:ext cx="360000" cy="216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Line 6"/>
          <p:cNvSpPr/>
          <p:nvPr/>
        </p:nvSpPr>
        <p:spPr>
          <a:xfrm flipV="1">
            <a:off x="6912000" y="6048000"/>
            <a:ext cx="432000" cy="216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7"/>
          <p:cNvSpPr/>
          <p:nvPr/>
        </p:nvSpPr>
        <p:spPr>
          <a:xfrm>
            <a:off x="1224000" y="5976000"/>
            <a:ext cx="3240000" cy="2880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Line 8"/>
          <p:cNvSpPr/>
          <p:nvPr/>
        </p:nvSpPr>
        <p:spPr>
          <a:xfrm>
            <a:off x="2304000" y="5976000"/>
            <a:ext cx="360000" cy="216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Line 9"/>
          <p:cNvSpPr/>
          <p:nvPr/>
        </p:nvSpPr>
        <p:spPr>
          <a:xfrm flipV="1">
            <a:off x="2664000" y="5976000"/>
            <a:ext cx="432000" cy="216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Line 10"/>
          <p:cNvSpPr/>
          <p:nvPr/>
        </p:nvSpPr>
        <p:spPr>
          <a:xfrm flipH="1">
            <a:off x="6768000" y="5472000"/>
            <a:ext cx="1440000" cy="720000"/>
          </a:xfrm>
          <a:prstGeom prst="line">
            <a:avLst/>
          </a:prstGeom>
          <a:ln w="19080">
            <a:solidFill>
              <a:srgbClr val="ef413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Line 11"/>
          <p:cNvSpPr/>
          <p:nvPr/>
        </p:nvSpPr>
        <p:spPr>
          <a:xfrm>
            <a:off x="6768000" y="5256000"/>
            <a:ext cx="0" cy="936000"/>
          </a:xfrm>
          <a:prstGeom prst="line">
            <a:avLst/>
          </a:prstGeom>
          <a:ln w="19080">
            <a:solidFill>
              <a:srgbClr val="ef413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Line 12"/>
          <p:cNvSpPr/>
          <p:nvPr/>
        </p:nvSpPr>
        <p:spPr>
          <a:xfrm>
            <a:off x="2448000" y="6048000"/>
            <a:ext cx="0" cy="936000"/>
          </a:xfrm>
          <a:prstGeom prst="line">
            <a:avLst/>
          </a:prstGeom>
          <a:ln w="19080">
            <a:solidFill>
              <a:srgbClr val="ef413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Line 13"/>
          <p:cNvSpPr/>
          <p:nvPr/>
        </p:nvSpPr>
        <p:spPr>
          <a:xfrm flipH="1">
            <a:off x="2448000" y="5328000"/>
            <a:ext cx="1440000" cy="720000"/>
          </a:xfrm>
          <a:prstGeom prst="line">
            <a:avLst/>
          </a:prstGeom>
          <a:ln w="19080">
            <a:solidFill>
              <a:srgbClr val="ef413d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720000" y="279720"/>
            <a:ext cx="8855640" cy="1305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Front / Back comparison Study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1"/>
          <a:stretch/>
        </p:blipFill>
        <p:spPr>
          <a:xfrm>
            <a:off x="719640" y="2771640"/>
            <a:ext cx="4215960" cy="3161520"/>
          </a:xfrm>
          <a:prstGeom prst="rect">
            <a:avLst/>
          </a:prstGeom>
          <a:ln>
            <a:noFill/>
          </a:ln>
        </p:spPr>
      </p:pic>
      <p:pic>
        <p:nvPicPr>
          <p:cNvPr id="101" name="" descr=""/>
          <p:cNvPicPr/>
          <p:nvPr/>
        </p:nvPicPr>
        <p:blipFill>
          <a:blip r:embed="rId2"/>
          <a:stretch/>
        </p:blipFill>
        <p:spPr>
          <a:xfrm>
            <a:off x="5146560" y="2771640"/>
            <a:ext cx="4215960" cy="3161520"/>
          </a:xfrm>
          <a:prstGeom prst="rect">
            <a:avLst/>
          </a:prstGeom>
          <a:ln>
            <a:noFill/>
          </a:ln>
        </p:spPr>
      </p:pic>
      <p:sp>
        <p:nvSpPr>
          <p:cNvPr id="102" name="TextShape 2"/>
          <p:cNvSpPr txBox="1"/>
          <p:nvPr/>
        </p:nvSpPr>
        <p:spPr>
          <a:xfrm>
            <a:off x="720000" y="1872000"/>
            <a:ext cx="424800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Makrofol</a:t>
            </a:r>
            <a:br/>
            <a:r>
              <a:rPr b="0" lang="en-GB" sz="1800" spc="-1" strike="noStrike">
                <a:latin typeface="Arial"/>
              </a:rPr>
              <a:t>‘Correct Alignment’ - (foil numbering up)</a:t>
            </a:r>
            <a:br/>
            <a:r>
              <a:rPr b="0" lang="en-GB" sz="1800" spc="-1" strike="noStrike">
                <a:latin typeface="Arial"/>
              </a:rPr>
              <a:t>Backlighting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103" name="TextShape 3"/>
          <p:cNvSpPr txBox="1"/>
          <p:nvPr/>
        </p:nvSpPr>
        <p:spPr>
          <a:xfrm>
            <a:off x="5112000" y="1872000"/>
            <a:ext cx="424800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Makrofol</a:t>
            </a:r>
            <a:br/>
            <a:r>
              <a:rPr b="0" lang="en-GB" sz="1800" spc="-1" strike="noStrike">
                <a:latin typeface="Arial"/>
              </a:rPr>
              <a:t>‘Reverse-side-flipped’</a:t>
            </a:r>
            <a:br/>
            <a:r>
              <a:rPr b="0" lang="en-GB" sz="1800" spc="-1" strike="noStrike">
                <a:latin typeface="Arial"/>
              </a:rPr>
              <a:t>Backlighting</a:t>
            </a:r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720000" y="279720"/>
            <a:ext cx="8855640" cy="1305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Front / Back comparison Study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720000" y="1872000"/>
            <a:ext cx="42480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Align Using Target and reference holes</a:t>
            </a:r>
            <a:br/>
            <a:r>
              <a:rPr b="0" lang="en-GB" sz="1800" spc="-1" strike="noStrike">
                <a:latin typeface="Arial"/>
              </a:rPr>
              <a:t>Define regions of interest / closer study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1"/>
          <a:stretch/>
        </p:blipFill>
        <p:spPr>
          <a:xfrm>
            <a:off x="720000" y="2772000"/>
            <a:ext cx="4215600" cy="316116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2"/>
          <a:stretch/>
        </p:blipFill>
        <p:spPr>
          <a:xfrm>
            <a:off x="5146920" y="2772000"/>
            <a:ext cx="4215600" cy="3161160"/>
          </a:xfrm>
          <a:prstGeom prst="rect">
            <a:avLst/>
          </a:prstGeom>
          <a:ln>
            <a:noFill/>
          </a:ln>
        </p:spPr>
      </p:pic>
      <p:sp>
        <p:nvSpPr>
          <p:cNvPr id="108" name="CustomShape 3"/>
          <p:cNvSpPr/>
          <p:nvPr/>
        </p:nvSpPr>
        <p:spPr>
          <a:xfrm>
            <a:off x="1584000" y="31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ustomShape 4"/>
          <p:cNvSpPr/>
          <p:nvPr/>
        </p:nvSpPr>
        <p:spPr>
          <a:xfrm>
            <a:off x="1584000" y="31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5"/>
          <p:cNvSpPr/>
          <p:nvPr/>
        </p:nvSpPr>
        <p:spPr>
          <a:xfrm>
            <a:off x="3384000" y="31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6"/>
          <p:cNvSpPr/>
          <p:nvPr/>
        </p:nvSpPr>
        <p:spPr>
          <a:xfrm>
            <a:off x="2448000" y="31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7"/>
          <p:cNvSpPr/>
          <p:nvPr/>
        </p:nvSpPr>
        <p:spPr>
          <a:xfrm>
            <a:off x="3384000" y="49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8"/>
          <p:cNvSpPr/>
          <p:nvPr/>
        </p:nvSpPr>
        <p:spPr>
          <a:xfrm>
            <a:off x="2808000" y="4104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4" name="CustomShape 9"/>
          <p:cNvSpPr/>
          <p:nvPr/>
        </p:nvSpPr>
        <p:spPr>
          <a:xfrm>
            <a:off x="5976000" y="31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10"/>
          <p:cNvSpPr/>
          <p:nvPr/>
        </p:nvSpPr>
        <p:spPr>
          <a:xfrm>
            <a:off x="5976000" y="31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CustomShape 11"/>
          <p:cNvSpPr/>
          <p:nvPr/>
        </p:nvSpPr>
        <p:spPr>
          <a:xfrm>
            <a:off x="7776000" y="31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12"/>
          <p:cNvSpPr/>
          <p:nvPr/>
        </p:nvSpPr>
        <p:spPr>
          <a:xfrm>
            <a:off x="6840000" y="31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13"/>
          <p:cNvSpPr/>
          <p:nvPr/>
        </p:nvSpPr>
        <p:spPr>
          <a:xfrm>
            <a:off x="7776000" y="4968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14"/>
          <p:cNvSpPr/>
          <p:nvPr/>
        </p:nvSpPr>
        <p:spPr>
          <a:xfrm>
            <a:off x="7200000" y="4104000"/>
            <a:ext cx="648000" cy="648000"/>
          </a:xfrm>
          <a:prstGeom prst="rect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Imaging Parameters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864000" y="2170440"/>
            <a:ext cx="2788200" cy="2091240"/>
          </a:xfrm>
          <a:prstGeom prst="rect">
            <a:avLst/>
          </a:prstGeom>
          <a:ln>
            <a:noFill/>
          </a:ln>
        </p:spPr>
      </p:pic>
      <p:pic>
        <p:nvPicPr>
          <p:cNvPr id="122" name="" descr=""/>
          <p:cNvPicPr/>
          <p:nvPr/>
        </p:nvPicPr>
        <p:blipFill>
          <a:blip r:embed="rId2"/>
          <a:stretch/>
        </p:blipFill>
        <p:spPr>
          <a:xfrm>
            <a:off x="864000" y="4460760"/>
            <a:ext cx="2788200" cy="2091240"/>
          </a:xfrm>
          <a:prstGeom prst="rect">
            <a:avLst/>
          </a:prstGeom>
          <a:ln>
            <a:noFill/>
          </a:ln>
        </p:spPr>
      </p:pic>
      <p:pic>
        <p:nvPicPr>
          <p:cNvPr id="123" name="" descr=""/>
          <p:cNvPicPr/>
          <p:nvPr/>
        </p:nvPicPr>
        <p:blipFill>
          <a:blip r:embed="rId3"/>
          <a:stretch/>
        </p:blipFill>
        <p:spPr>
          <a:xfrm>
            <a:off x="3822480" y="2170440"/>
            <a:ext cx="2788200" cy="2091240"/>
          </a:xfrm>
          <a:prstGeom prst="rect">
            <a:avLst/>
          </a:prstGeom>
          <a:ln>
            <a:noFill/>
          </a:ln>
        </p:spPr>
      </p:pic>
      <p:pic>
        <p:nvPicPr>
          <p:cNvPr id="124" name="" descr=""/>
          <p:cNvPicPr/>
          <p:nvPr/>
        </p:nvPicPr>
        <p:blipFill>
          <a:blip r:embed="rId4"/>
          <a:stretch/>
        </p:blipFill>
        <p:spPr>
          <a:xfrm>
            <a:off x="3822480" y="4460760"/>
            <a:ext cx="2788200" cy="2091240"/>
          </a:xfrm>
          <a:prstGeom prst="rect">
            <a:avLst/>
          </a:prstGeom>
          <a:ln>
            <a:noFill/>
          </a:ln>
        </p:spPr>
      </p:pic>
      <p:sp>
        <p:nvSpPr>
          <p:cNvPr id="125" name="TextShape 2"/>
          <p:cNvSpPr txBox="1"/>
          <p:nvPr/>
        </p:nvSpPr>
        <p:spPr>
          <a:xfrm>
            <a:off x="7056000" y="2016000"/>
            <a:ext cx="2880000" cy="2649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Backlighting = 60</a:t>
            </a:r>
            <a:br/>
            <a:r>
              <a:rPr b="0" lang="en-GB" sz="1800" spc="-1" strike="noStrike">
                <a:latin typeface="Arial"/>
              </a:rPr>
              <a:t>Halo lighting = 150</a:t>
            </a:r>
            <a:endParaRPr b="0" lang="en-GB" sz="1800" spc="-1" strike="noStrike">
              <a:latin typeface="Arial"/>
            </a:endParaRPr>
          </a:p>
          <a:p>
            <a:r>
              <a:rPr b="0" lang="en-GB" sz="1800" spc="-1" strike="noStrike">
                <a:latin typeface="Arial"/>
              </a:rPr>
              <a:t>Backlight + Halo</a:t>
            </a:r>
            <a:endParaRPr b="0" lang="en-GB" sz="1800" spc="-1" strike="noStrike">
              <a:latin typeface="Arial"/>
            </a:endParaRPr>
          </a:p>
          <a:p>
            <a:r>
              <a:rPr b="0" lang="en-GB" sz="1800" spc="-1" strike="noStrike">
                <a:latin typeface="Arial"/>
              </a:rPr>
              <a:t>Lens Lighting = 15</a:t>
            </a:r>
            <a:endParaRPr b="0" lang="en-GB" sz="1800" spc="-1" strike="noStrike">
              <a:latin typeface="Arial"/>
            </a:endParaRPr>
          </a:p>
          <a:p>
            <a:endParaRPr b="0" lang="en-GB" sz="1800" spc="-1" strike="noStrike">
              <a:latin typeface="Arial"/>
            </a:endParaRPr>
          </a:p>
          <a:p>
            <a:r>
              <a:rPr b="0" lang="en-GB" sz="1800" spc="-1" strike="noStrike">
                <a:latin typeface="Arial"/>
              </a:rPr>
              <a:t>Same approx light level</a:t>
            </a:r>
            <a:br/>
            <a:r>
              <a:rPr b="0" lang="en-GB" sz="1800" spc="-1" strike="noStrike">
                <a:latin typeface="Arial"/>
              </a:rPr>
              <a:t>In all cases but halo</a:t>
            </a:r>
            <a:br/>
            <a:br/>
            <a:r>
              <a:rPr b="0" lang="en-GB" sz="1800" spc="-1" strike="noStrike">
                <a:latin typeface="Arial"/>
              </a:rPr>
              <a:t>Zoom = 102x</a:t>
            </a:r>
            <a:endParaRPr b="0" lang="en-GB" sz="1800" spc="-1" strike="noStrike">
              <a:latin typeface="Arial"/>
            </a:endParaRPr>
          </a:p>
          <a:p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Top Right Corner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>
            <a:off x="1433520" y="2159640"/>
            <a:ext cx="2788200" cy="2091240"/>
          </a:xfrm>
          <a:prstGeom prst="rect">
            <a:avLst/>
          </a:prstGeom>
          <a:ln>
            <a:noFill/>
          </a:ln>
        </p:spPr>
      </p:pic>
      <p:pic>
        <p:nvPicPr>
          <p:cNvPr id="128" name="" descr=""/>
          <p:cNvPicPr/>
          <p:nvPr/>
        </p:nvPicPr>
        <p:blipFill>
          <a:blip r:embed="rId2"/>
          <a:stretch/>
        </p:blipFill>
        <p:spPr>
          <a:xfrm>
            <a:off x="1433520" y="4449960"/>
            <a:ext cx="2788200" cy="2091240"/>
          </a:xfrm>
          <a:prstGeom prst="rect">
            <a:avLst/>
          </a:prstGeom>
          <a:ln>
            <a:noFill/>
          </a:ln>
        </p:spPr>
      </p:pic>
      <p:pic>
        <p:nvPicPr>
          <p:cNvPr id="129" name="" descr=""/>
          <p:cNvPicPr/>
          <p:nvPr/>
        </p:nvPicPr>
        <p:blipFill>
          <a:blip r:embed="rId3"/>
          <a:stretch/>
        </p:blipFill>
        <p:spPr>
          <a:xfrm>
            <a:off x="5860440" y="2159640"/>
            <a:ext cx="2788200" cy="2091240"/>
          </a:xfrm>
          <a:prstGeom prst="rect">
            <a:avLst/>
          </a:prstGeom>
          <a:ln>
            <a:noFill/>
          </a:ln>
        </p:spPr>
      </p:pic>
      <p:pic>
        <p:nvPicPr>
          <p:cNvPr id="130" name="" descr=""/>
          <p:cNvPicPr/>
          <p:nvPr/>
        </p:nvPicPr>
        <p:blipFill>
          <a:blip r:embed="rId4"/>
          <a:stretch/>
        </p:blipFill>
        <p:spPr>
          <a:xfrm>
            <a:off x="5860440" y="4449960"/>
            <a:ext cx="2788200" cy="2091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TRC - Backlighting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719640" y="2771640"/>
            <a:ext cx="4215960" cy="3161520"/>
          </a:xfrm>
          <a:prstGeom prst="rect">
            <a:avLst/>
          </a:prstGeom>
          <a:ln>
            <a:noFill/>
          </a:ln>
        </p:spPr>
      </p:pic>
      <p:pic>
        <p:nvPicPr>
          <p:cNvPr id="133" name="" descr=""/>
          <p:cNvPicPr/>
          <p:nvPr/>
        </p:nvPicPr>
        <p:blipFill>
          <a:blip r:embed="rId2"/>
          <a:stretch/>
        </p:blipFill>
        <p:spPr>
          <a:xfrm>
            <a:off x="5146920" y="2771640"/>
            <a:ext cx="4215960" cy="3161520"/>
          </a:xfrm>
          <a:prstGeom prst="rect">
            <a:avLst/>
          </a:prstGeom>
          <a:ln>
            <a:noFill/>
          </a:ln>
        </p:spPr>
      </p:pic>
      <p:sp>
        <p:nvSpPr>
          <p:cNvPr id="134" name="TextShape 2"/>
          <p:cNvSpPr txBox="1"/>
          <p:nvPr/>
        </p:nvSpPr>
        <p:spPr>
          <a:xfrm>
            <a:off x="576000" y="1656000"/>
            <a:ext cx="95760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No clear difference</a:t>
            </a:r>
            <a:endParaRPr b="0" lang="en-GB" sz="1800" spc="-1" strike="noStrike">
              <a:latin typeface="Arial"/>
            </a:endParaRPr>
          </a:p>
          <a:p>
            <a:r>
              <a:rPr b="0" lang="en-GB" sz="1800" spc="-1" strike="noStrike">
                <a:latin typeface="Arial"/>
              </a:rPr>
              <a:t>Relative symettry between front and reverse.</a:t>
            </a:r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TRC – BackLight + halo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pic>
        <p:nvPicPr>
          <p:cNvPr id="136" name="" descr=""/>
          <p:cNvPicPr/>
          <p:nvPr/>
        </p:nvPicPr>
        <p:blipFill>
          <a:blip r:embed="rId1"/>
          <a:stretch/>
        </p:blipFill>
        <p:spPr>
          <a:xfrm>
            <a:off x="719640" y="2771640"/>
            <a:ext cx="4215960" cy="3161520"/>
          </a:xfrm>
          <a:prstGeom prst="rect">
            <a:avLst/>
          </a:prstGeom>
          <a:ln>
            <a:noFill/>
          </a:ln>
        </p:spPr>
      </p:pic>
      <p:pic>
        <p:nvPicPr>
          <p:cNvPr id="137" name="" descr=""/>
          <p:cNvPicPr/>
          <p:nvPr/>
        </p:nvPicPr>
        <p:blipFill>
          <a:blip r:embed="rId2"/>
          <a:stretch/>
        </p:blipFill>
        <p:spPr>
          <a:xfrm>
            <a:off x="5146920" y="2771640"/>
            <a:ext cx="4215960" cy="3161520"/>
          </a:xfrm>
          <a:prstGeom prst="rect">
            <a:avLst/>
          </a:prstGeom>
          <a:ln>
            <a:noFill/>
          </a:ln>
        </p:spPr>
      </p:pic>
      <p:sp>
        <p:nvSpPr>
          <p:cNvPr id="138" name="TextShape 2"/>
          <p:cNvSpPr txBox="1"/>
          <p:nvPr/>
        </p:nvSpPr>
        <p:spPr>
          <a:xfrm>
            <a:off x="576000" y="1728000"/>
            <a:ext cx="921600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Bright spots in multiple holes, </a:t>
            </a:r>
            <a:br/>
            <a:r>
              <a:rPr b="0" lang="en-GB" sz="1800" spc="-1" strike="noStrike">
                <a:latin typeface="Arial"/>
              </a:rPr>
              <a:t>Bright spots on front largely correspond to Dark spots on reverse, Vice Versa</a:t>
            </a:r>
            <a:br/>
            <a:r>
              <a:rPr b="0" lang="en-GB" sz="1800" spc="-1" strike="noStrike">
                <a:latin typeface="Arial"/>
              </a:rPr>
              <a:t>Supports scattering and transmission hypothesis</a:t>
            </a:r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720000" y="300960"/>
            <a:ext cx="8855640" cy="126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GB" sz="4400" spc="-1" strike="noStrike">
                <a:solidFill>
                  <a:srgbClr val="333333"/>
                </a:solidFill>
                <a:latin typeface="Open Sans"/>
              </a:rPr>
              <a:t>TRC – Halo</a:t>
            </a:r>
            <a:endParaRPr b="1" lang="en-GB" sz="4400" spc="-1" strike="noStrike">
              <a:solidFill>
                <a:srgbClr val="333333"/>
              </a:solidFill>
              <a:latin typeface="Open Sans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576000" y="1728000"/>
            <a:ext cx="921600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Red – Example of hole appearing Highlighted on both sides</a:t>
            </a:r>
            <a:br/>
            <a:r>
              <a:rPr b="0" lang="en-GB" sz="1800" spc="-1" strike="noStrike">
                <a:latin typeface="Arial"/>
              </a:rPr>
              <a:t>Blue – Example of two holes, one highlighted on one side only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141" name="TextShape 3"/>
          <p:cNvSpPr txBox="1"/>
          <p:nvPr/>
        </p:nvSpPr>
        <p:spPr>
          <a:xfrm>
            <a:off x="2016000" y="3960000"/>
            <a:ext cx="180720" cy="346320"/>
          </a:xfrm>
          <a:prstGeom prst="rect">
            <a:avLst/>
          </a:prstGeom>
          <a:noFill/>
          <a:ln>
            <a:noFill/>
          </a:ln>
        </p:spPr>
      </p:sp>
      <p:pic>
        <p:nvPicPr>
          <p:cNvPr id="142" name="" descr=""/>
          <p:cNvPicPr/>
          <p:nvPr/>
        </p:nvPicPr>
        <p:blipFill>
          <a:blip r:embed="rId1"/>
          <a:stretch/>
        </p:blipFill>
        <p:spPr>
          <a:xfrm>
            <a:off x="720000" y="2772000"/>
            <a:ext cx="4215600" cy="316116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2"/>
          <a:stretch/>
        </p:blipFill>
        <p:spPr>
          <a:xfrm>
            <a:off x="5147280" y="2772360"/>
            <a:ext cx="4215240" cy="3160800"/>
          </a:xfrm>
          <a:prstGeom prst="rect">
            <a:avLst/>
          </a:prstGeom>
          <a:ln>
            <a:noFill/>
          </a:ln>
        </p:spPr>
      </p:pic>
      <p:sp>
        <p:nvSpPr>
          <p:cNvPr id="144" name="CustomShape 4"/>
          <p:cNvSpPr/>
          <p:nvPr/>
        </p:nvSpPr>
        <p:spPr>
          <a:xfrm>
            <a:off x="2160000" y="4896000"/>
            <a:ext cx="504000" cy="288000"/>
          </a:xfrm>
          <a:prstGeom prst="rect">
            <a:avLst/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CustomShape 5"/>
          <p:cNvSpPr/>
          <p:nvPr/>
        </p:nvSpPr>
        <p:spPr>
          <a:xfrm>
            <a:off x="6480000" y="4752000"/>
            <a:ext cx="504000" cy="288000"/>
          </a:xfrm>
          <a:prstGeom prst="rect">
            <a:avLst/>
          </a:prstGeom>
          <a:noFill/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CustomShape 6"/>
          <p:cNvSpPr/>
          <p:nvPr/>
        </p:nvSpPr>
        <p:spPr>
          <a:xfrm>
            <a:off x="2376000" y="4176000"/>
            <a:ext cx="432000" cy="432000"/>
          </a:xfrm>
          <a:prstGeom prst="ellipse">
            <a:avLst/>
          </a:prstGeom>
          <a:noFill/>
          <a:ln w="19080">
            <a:solidFill>
              <a:srgbClr val="ef413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CustomShape 7"/>
          <p:cNvSpPr/>
          <p:nvPr/>
        </p:nvSpPr>
        <p:spPr>
          <a:xfrm>
            <a:off x="6696000" y="4104000"/>
            <a:ext cx="432000" cy="432000"/>
          </a:xfrm>
          <a:prstGeom prst="ellipse">
            <a:avLst/>
          </a:prstGeom>
          <a:noFill/>
          <a:ln w="19080">
            <a:solidFill>
              <a:srgbClr val="ef413d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Application>LibreOffice/5.4.6.2$Linux_X86_64 LibreOffice_project/40m0$Build-2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2018-07-26T12:13:09Z</dcterms:created>
  <dc:creator/>
  <dc:description/>
  <dc:language>en-GB</dc:language>
  <cp:lastModifiedBy/>
  <dcterms:modified xsi:type="dcterms:W3CDTF">2018-07-26T13:31:52Z</dcterms:modified>
  <cp:revision>3</cp:revision>
  <dc:subject/>
  <dc:title/>
</cp:coreProperties>
</file>