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58" r:id="rId1"/>
  </p:sldMasterIdLst>
  <p:notesMasterIdLst>
    <p:notesMasterId r:id="rId55"/>
  </p:notesMasterIdLst>
  <p:handoutMasterIdLst>
    <p:handoutMasterId r:id="rId56"/>
  </p:handoutMasterIdLst>
  <p:sldIdLst>
    <p:sldId id="265" r:id="rId2"/>
    <p:sldId id="470" r:id="rId3"/>
    <p:sldId id="513" r:id="rId4"/>
    <p:sldId id="514" r:id="rId5"/>
    <p:sldId id="467" r:id="rId6"/>
    <p:sldId id="503" r:id="rId7"/>
    <p:sldId id="504" r:id="rId8"/>
    <p:sldId id="392" r:id="rId9"/>
    <p:sldId id="391" r:id="rId10"/>
    <p:sldId id="385" r:id="rId11"/>
    <p:sldId id="386" r:id="rId12"/>
    <p:sldId id="387" r:id="rId13"/>
    <p:sldId id="515" r:id="rId14"/>
    <p:sldId id="502" r:id="rId15"/>
    <p:sldId id="512" r:id="rId16"/>
    <p:sldId id="505" r:id="rId17"/>
    <p:sldId id="501" r:id="rId18"/>
    <p:sldId id="516" r:id="rId19"/>
    <p:sldId id="506" r:id="rId20"/>
    <p:sldId id="524" r:id="rId21"/>
    <p:sldId id="507" r:id="rId22"/>
    <p:sldId id="520" r:id="rId23"/>
    <p:sldId id="522" r:id="rId24"/>
    <p:sldId id="521" r:id="rId25"/>
    <p:sldId id="519" r:id="rId26"/>
    <p:sldId id="517" r:id="rId27"/>
    <p:sldId id="518" r:id="rId28"/>
    <p:sldId id="527" r:id="rId29"/>
    <p:sldId id="528" r:id="rId30"/>
    <p:sldId id="529" r:id="rId31"/>
    <p:sldId id="530" r:id="rId32"/>
    <p:sldId id="379" r:id="rId33"/>
    <p:sldId id="525" r:id="rId34"/>
    <p:sldId id="526" r:id="rId35"/>
    <p:sldId id="380" r:id="rId36"/>
    <p:sldId id="531" r:id="rId37"/>
    <p:sldId id="381" r:id="rId38"/>
    <p:sldId id="366" r:id="rId39"/>
    <p:sldId id="382" r:id="rId40"/>
    <p:sldId id="508" r:id="rId41"/>
    <p:sldId id="543" r:id="rId42"/>
    <p:sldId id="509" r:id="rId43"/>
    <p:sldId id="534" r:id="rId44"/>
    <p:sldId id="532" r:id="rId45"/>
    <p:sldId id="533" r:id="rId46"/>
    <p:sldId id="535" r:id="rId47"/>
    <p:sldId id="510" r:id="rId48"/>
    <p:sldId id="511" r:id="rId49"/>
    <p:sldId id="537" r:id="rId50"/>
    <p:sldId id="539" r:id="rId51"/>
    <p:sldId id="540" r:id="rId52"/>
    <p:sldId id="541" r:id="rId53"/>
    <p:sldId id="542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8" userDrawn="1">
          <p15:clr>
            <a:srgbClr val="A4A3A4"/>
          </p15:clr>
        </p15:guide>
        <p15:guide id="2" orient="horz" pos="39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orient="horz" pos="1003" userDrawn="1">
          <p15:clr>
            <a:srgbClr val="A4A3A4"/>
          </p15:clr>
        </p15:guide>
        <p15:guide id="5" pos="7312">
          <p15:clr>
            <a:srgbClr val="A4A3A4"/>
          </p15:clr>
        </p15:guide>
        <p15:guide id="6" pos="39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19" autoAdjust="0"/>
    <p:restoredTop sz="94662" autoAdjust="0"/>
  </p:normalViewPr>
  <p:slideViewPr>
    <p:cSldViewPr snapToGrid="0" showGuides="1">
      <p:cViewPr>
        <p:scale>
          <a:sx n="109" d="100"/>
          <a:sy n="109" d="100"/>
        </p:scale>
        <p:origin x="-208" y="208"/>
      </p:cViewPr>
      <p:guideLst>
        <p:guide orient="horz" pos="958"/>
        <p:guide orient="horz" pos="391"/>
        <p:guide orient="horz" pos="3952"/>
        <p:guide orient="horz" pos="1003"/>
        <p:guide pos="7312"/>
        <p:guide pos="3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22" d="100"/>
          <a:sy n="122" d="100"/>
        </p:scale>
        <p:origin x="491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F9E11-F642-4BF2-B4DC-AF7D35EA7551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371A3-64EC-4735-8565-D99D78279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271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2A38B-F9FA-4036-A084-652409E98F08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436F85-577F-4A92-A47F-D540A2BCC8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091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821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324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448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7022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8028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201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9180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9990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8279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3067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335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5129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3104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6948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9357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5253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8797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4631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4368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4096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3837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HUSK: forbind</a:t>
            </a:r>
            <a:r>
              <a:rPr lang="da-DK" baseline="0" dirty="0"/>
              <a:t> projekter med slogan!!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AB29C2-4E15-B445-BAB1-689594C78390}" type="slidenum">
              <a:rPr lang="da-DK" smtClean="0"/>
              <a:pPr>
                <a:defRPr/>
              </a:pPr>
              <a:t>38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75022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9479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3243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6942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78814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72843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8855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288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5735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75892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86947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818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2404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334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333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744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422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93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19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hyperlink" Target="http://www.designguide.ku.dk/ku/skabeloner/powerpoint/praesentationer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://image.ku.dk/lightbox/211/13407586855728741badb20/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billede stor vens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lIns="6408000" tIns="360000" anchor="ctr" anchorCtr="0"/>
          <a:lstStyle>
            <a:lvl1pPr marL="0" indent="0" algn="l">
              <a:buNone/>
              <a:defRPr sz="32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da-DK" dirty="0"/>
              <a:t> Klik på ikonet, hvis du vil udskifte billedet</a:t>
            </a:r>
          </a:p>
        </p:txBody>
      </p:sp>
      <p:sp>
        <p:nvSpPr>
          <p:cNvPr id="2" name="Titel 2"/>
          <p:cNvSpPr>
            <a:spLocks noGrp="1"/>
          </p:cNvSpPr>
          <p:nvPr>
            <p:ph type="ctrTitle"/>
          </p:nvPr>
        </p:nvSpPr>
        <p:spPr>
          <a:xfrm>
            <a:off x="0" y="691815"/>
            <a:ext cx="5959476" cy="5474035"/>
          </a:xfrm>
          <a:blipFill>
            <a:blip r:embed="rId3"/>
            <a:stretch>
              <a:fillRect/>
            </a:stretch>
          </a:blipFill>
        </p:spPr>
        <p:txBody>
          <a:bodyPr lIns="540000" tIns="468000" rIns="360000" bIns="3384000" anchor="b" anchorCtr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10329111" y="-385200"/>
            <a:ext cx="814976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236495" y="-385200"/>
            <a:ext cx="6981162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11255542" y="-385200"/>
            <a:ext cx="381759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11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588962" y="4053600"/>
            <a:ext cx="4946650" cy="899766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da-DK" dirty="0"/>
              <a:t>Navn på oplægsholder, KU-enhed, sted og dato</a:t>
            </a:r>
          </a:p>
        </p:txBody>
      </p:sp>
      <p:sp>
        <p:nvSpPr>
          <p:cNvPr id="9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588962" y="3007285"/>
            <a:ext cx="4946649" cy="726435"/>
          </a:xfrm>
        </p:spPr>
        <p:txBody>
          <a:bodyPr rIns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Klik for at tilføje undertitel</a:t>
            </a:r>
          </a:p>
        </p:txBody>
      </p:sp>
      <p:sp>
        <p:nvSpPr>
          <p:cNvPr id="12" name="Titel 1"/>
          <p:cNvSpPr>
            <a:spLocks noGrp="1"/>
          </p:cNvSpPr>
          <p:nvPr>
            <p:ph type="body" sz="quarter" idx="15" hasCustomPrompt="1"/>
          </p:nvPr>
        </p:nvSpPr>
        <p:spPr>
          <a:xfrm>
            <a:off x="587375" y="1020200"/>
            <a:ext cx="4946649" cy="1345417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a-DK" dirty="0"/>
              <a:t>Klik for at tilføje titel</a:t>
            </a:r>
          </a:p>
        </p:txBody>
      </p:sp>
    </p:spTree>
    <p:extLst>
      <p:ext uri="{BB962C8B-B14F-4D97-AF65-F5344CB8AC3E}">
        <p14:creationId xmlns:p14="http://schemas.microsoft.com/office/powerpoint/2010/main" val="382908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bille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588963" y="1635125"/>
            <a:ext cx="11012487" cy="4675188"/>
          </a:xfrm>
          <a:blipFill>
            <a:blip r:embed="rId2"/>
            <a:stretch>
              <a:fillRect/>
            </a:stretch>
          </a:blipFill>
        </p:spPr>
        <p:txBody>
          <a:bodyPr lIns="0" tIns="2304000" rIns="0" anchor="t" anchorCtr="0"/>
          <a:lstStyle>
            <a:lvl1pPr marL="0" indent="0" algn="ctr">
              <a:buNone/>
              <a:defRPr sz="32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da-DK" dirty="0"/>
              <a:t>Klik på ikonet, hvis du vil udskifte billedet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4" y="620712"/>
            <a:ext cx="11012486" cy="865187"/>
          </a:xfrm>
        </p:spPr>
        <p:txBody>
          <a:bodyPr/>
          <a:lstStyle/>
          <a:p>
            <a:r>
              <a:rPr lang="da-DK" dirty="0"/>
              <a:t>Klik for at tilføje overskrift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61916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lle tekstlabel højre og bille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34851"/>
            <a:ext cx="12192000" cy="6523149"/>
          </a:xfrm>
          <a:blipFill>
            <a:blip r:embed="rId2"/>
            <a:stretch>
              <a:fillRect/>
            </a:stretch>
          </a:blipFill>
        </p:spPr>
        <p:txBody>
          <a:bodyPr lIns="0" tIns="360000" rIns="6408000" anchor="ctr" anchorCtr="0"/>
          <a:lstStyle>
            <a:lvl1pPr marL="0" indent="0" algn="r">
              <a:buNone/>
              <a:defRPr sz="3200" baseline="0">
                <a:solidFill>
                  <a:schemeClr val="tx1"/>
                </a:solidFill>
                <a:sym typeface="Wingdings" panose="05000000000000000000" pitchFamily="2" charset="2"/>
              </a:defRPr>
            </a:lvl1pPr>
          </a:lstStyle>
          <a:p>
            <a:r>
              <a:rPr lang="da-DK" dirty="0"/>
              <a:t>Klik på ikonet, hvis du vil udskifte billedet 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243638" y="4903567"/>
            <a:ext cx="5948362" cy="1398808"/>
          </a:xfrm>
          <a:solidFill>
            <a:srgbClr val="A31D20">
              <a:alpha val="95000"/>
            </a:srgbClr>
          </a:solidFill>
        </p:spPr>
        <p:txBody>
          <a:bodyPr lIns="252000" tIns="144000" rIns="540000" bIns="14400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Klik for at tilføje tekst 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60550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lle tekstlabel venstre og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34851"/>
            <a:ext cx="12192000" cy="6523149"/>
          </a:xfrm>
          <a:blipFill>
            <a:blip r:embed="rId2"/>
            <a:stretch>
              <a:fillRect/>
            </a:stretch>
          </a:blipFill>
        </p:spPr>
        <p:txBody>
          <a:bodyPr lIns="0" tIns="360000" rIns="6408000" anchor="ctr" anchorCtr="0"/>
          <a:lstStyle>
            <a:lvl1pPr marL="0" indent="0" algn="r">
              <a:buNone/>
              <a:defRPr sz="32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da-DK" dirty="0"/>
              <a:t>Klik på ikonet, hvis du vil udskifte billedet 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4903567"/>
            <a:ext cx="5948362" cy="1398808"/>
          </a:xfrm>
          <a:solidFill>
            <a:srgbClr val="A31D20">
              <a:alpha val="95000"/>
            </a:srgbClr>
          </a:solidFill>
        </p:spPr>
        <p:txBody>
          <a:bodyPr lIns="576000" tIns="144000" rIns="252000" bIns="14400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Klik for at tilføje tekst</a:t>
            </a:r>
            <a:br>
              <a:rPr lang="da-DK" sz="2400" spc="100" dirty="0">
                <a:solidFill>
                  <a:schemeClr val="bg1"/>
                </a:solidFill>
                <a:latin typeface="+mj-lt"/>
                <a:cs typeface="Microsoft New Tai Lue"/>
              </a:rPr>
            </a:br>
            <a:r>
              <a:rPr lang="da-DK" dirty="0"/>
              <a:t> 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94560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 tekstlabel højre og bille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34851"/>
            <a:ext cx="12192000" cy="6523149"/>
          </a:xfrm>
          <a:blipFill>
            <a:blip r:embed="rId2"/>
            <a:stretch>
              <a:fillRect/>
            </a:stretch>
          </a:blipFill>
        </p:spPr>
        <p:txBody>
          <a:bodyPr lIns="0" tIns="360000" rIns="6408000" anchor="ctr" anchorCtr="0"/>
          <a:lstStyle>
            <a:lvl1pPr marL="0" indent="0" algn="r">
              <a:buNone/>
              <a:defRPr sz="3200" baseline="0">
                <a:sym typeface="Wingdings" panose="05000000000000000000" pitchFamily="2" charset="2"/>
              </a:defRPr>
            </a:lvl1pPr>
          </a:lstStyle>
          <a:p>
            <a:r>
              <a:rPr lang="da-DK" dirty="0"/>
              <a:t>Klik på ikonet, hvis du vil udskifte billedet  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  <p:sp>
        <p:nvSpPr>
          <p:cNvPr id="10" name="Pladsholder til tekst 9"/>
          <p:cNvSpPr>
            <a:spLocks noGrp="1"/>
          </p:cNvSpPr>
          <p:nvPr>
            <p:ph type="body" sz="quarter" idx="15" hasCustomPrompt="1"/>
          </p:nvPr>
        </p:nvSpPr>
        <p:spPr>
          <a:xfrm>
            <a:off x="6243638" y="2036763"/>
            <a:ext cx="5948362" cy="4265612"/>
          </a:xfrm>
          <a:solidFill>
            <a:schemeClr val="accent1">
              <a:alpha val="95000"/>
            </a:schemeClr>
          </a:solidFill>
        </p:spPr>
        <p:txBody>
          <a:bodyPr lIns="252000" tIns="144000" rIns="540000" bIns="144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719138" indent="-357188">
              <a:defRPr>
                <a:solidFill>
                  <a:schemeClr val="bg1"/>
                </a:solidFill>
              </a:defRPr>
            </a:lvl2pPr>
            <a:lvl3pPr marL="719138" indent="-358775">
              <a:defRPr>
                <a:solidFill>
                  <a:schemeClr val="bg1"/>
                </a:solidFill>
              </a:defRPr>
            </a:lvl3pPr>
            <a:lvl4pPr marL="719138" indent="-358775">
              <a:defRPr>
                <a:solidFill>
                  <a:schemeClr val="bg1"/>
                </a:solidFill>
              </a:defRPr>
            </a:lvl4pPr>
            <a:lvl5pPr marL="719138" indent="-358775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a-DK" dirty="0"/>
              <a:t>Klik for at tilføje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</p:spTree>
    <p:extLst>
      <p:ext uri="{BB962C8B-B14F-4D97-AF65-F5344CB8AC3E}">
        <p14:creationId xmlns:p14="http://schemas.microsoft.com/office/powerpoint/2010/main" val="758010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 tekstlabel venstre og bille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34851"/>
            <a:ext cx="12192000" cy="6523149"/>
          </a:xfrm>
          <a:blipFill>
            <a:blip r:embed="rId2"/>
            <a:stretch>
              <a:fillRect/>
            </a:stretch>
          </a:blipFill>
        </p:spPr>
        <p:txBody>
          <a:bodyPr lIns="6408000" tIns="360000" rIns="0" anchor="ctr" anchorCtr="0"/>
          <a:lstStyle>
            <a:lvl1pPr marL="0" indent="0" algn="l">
              <a:buNone/>
              <a:defRPr sz="32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da-DK" dirty="0"/>
              <a:t> Klik på ikonet, hvis </a:t>
            </a:r>
            <a:br>
              <a:rPr lang="da-DK" dirty="0"/>
            </a:br>
            <a:r>
              <a:rPr lang="da-DK" dirty="0"/>
              <a:t>du vil udskifte billedet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  <p:sp>
        <p:nvSpPr>
          <p:cNvPr id="8" name="Pladsholder til tekst 9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2036763"/>
            <a:ext cx="5948362" cy="4265612"/>
          </a:xfrm>
          <a:solidFill>
            <a:schemeClr val="accent1">
              <a:alpha val="95000"/>
            </a:schemeClr>
          </a:solidFill>
        </p:spPr>
        <p:txBody>
          <a:bodyPr lIns="576000" tIns="144000" rIns="252000" bIns="144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719138" indent="-358775">
              <a:defRPr>
                <a:solidFill>
                  <a:schemeClr val="bg1"/>
                </a:solidFill>
              </a:defRPr>
            </a:lvl2pPr>
            <a:lvl3pPr marL="719138" indent="-358775">
              <a:defRPr>
                <a:solidFill>
                  <a:schemeClr val="bg1"/>
                </a:solidFill>
              </a:defRPr>
            </a:lvl3pPr>
            <a:lvl4pPr marL="719138" indent="-358775">
              <a:defRPr>
                <a:solidFill>
                  <a:schemeClr val="bg1"/>
                </a:solidFill>
              </a:defRPr>
            </a:lvl4pPr>
            <a:lvl5pPr marL="719138" indent="-358775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a-DK" dirty="0"/>
              <a:t>Klik for at tilføje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</p:spTree>
    <p:extLst>
      <p:ext uri="{BB962C8B-B14F-4D97-AF65-F5344CB8AC3E}">
        <p14:creationId xmlns:p14="http://schemas.microsoft.com/office/powerpoint/2010/main" val="2147276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al-punktopstilling rø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  <p:sp>
        <p:nvSpPr>
          <p:cNvPr id="7" name="Pladsholder til tekst 9"/>
          <p:cNvSpPr>
            <a:spLocks noGrp="1"/>
          </p:cNvSpPr>
          <p:nvPr>
            <p:ph type="body" sz="quarter" idx="15" hasCustomPrompt="1"/>
          </p:nvPr>
        </p:nvSpPr>
        <p:spPr>
          <a:xfrm>
            <a:off x="588963" y="620713"/>
            <a:ext cx="11012487" cy="5682589"/>
          </a:xfrm>
          <a:noFill/>
        </p:spPr>
        <p:txBody>
          <a:bodyPr lIns="0" tIns="0" rIns="0" bIns="0"/>
          <a:lstStyle>
            <a:lvl1pPr marL="449263" indent="-449263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da-DK" sz="4800" b="0" kern="1200" cap="all" spc="24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49263" indent="-449263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da-DK" sz="4800" b="0" kern="1200" cap="all" spc="24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449263" indent="-449263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da-DK" sz="4800" b="0" kern="1200" cap="all" spc="24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449263" indent="-449263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da-DK" sz="4800" b="0" kern="1200" cap="all" spc="24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49263" indent="-449263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da-DK" sz="4800" b="0" kern="1200" cap="all" spc="24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a-DK" dirty="0"/>
              <a:t>Klik for at tilføje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</p:spTree>
    <p:extLst>
      <p:ext uri="{BB962C8B-B14F-4D97-AF65-F5344CB8AC3E}">
        <p14:creationId xmlns:p14="http://schemas.microsoft.com/office/powerpoint/2010/main" val="1987839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felt 8"/>
          <p:cNvSpPr txBox="1"/>
          <p:nvPr userDrawn="1"/>
        </p:nvSpPr>
        <p:spPr>
          <a:xfrm>
            <a:off x="421280" y="612884"/>
            <a:ext cx="11676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5000" b="1" dirty="0">
                <a:solidFill>
                  <a:schemeClr val="bg1"/>
                </a:solidFill>
              </a:rPr>
              <a:t>”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  <p:sp>
        <p:nvSpPr>
          <p:cNvPr id="7" name="Pladsholder til tekst 9"/>
          <p:cNvSpPr>
            <a:spLocks noGrp="1"/>
          </p:cNvSpPr>
          <p:nvPr>
            <p:ph type="body" sz="quarter" idx="15" hasCustomPrompt="1"/>
          </p:nvPr>
        </p:nvSpPr>
        <p:spPr>
          <a:xfrm>
            <a:off x="588963" y="1628775"/>
            <a:ext cx="11012487" cy="4114799"/>
          </a:xfrm>
          <a:noFill/>
        </p:spPr>
        <p:txBody>
          <a:bodyPr lIns="0" tIns="0" rIns="0" bIns="0" anchor="t" anchorCtr="0"/>
          <a:lstStyle>
            <a:lvl1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4800" b="0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4800" b="1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4800" b="1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4800" b="1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48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8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582712" y="5934971"/>
            <a:ext cx="11019496" cy="367404"/>
          </a:xfrm>
        </p:spPr>
        <p:txBody>
          <a:bodyPr>
            <a:normAutofit/>
          </a:bodyPr>
          <a:lstStyle>
            <a:lvl1pPr marL="0" indent="0">
              <a:buNone/>
              <a:defRPr sz="24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a-DK" dirty="0"/>
              <a:t>Navn, kilde</a:t>
            </a:r>
          </a:p>
        </p:txBody>
      </p:sp>
    </p:spTree>
    <p:extLst>
      <p:ext uri="{BB962C8B-B14F-4D97-AF65-F5344CB8AC3E}">
        <p14:creationId xmlns:p14="http://schemas.microsoft.com/office/powerpoint/2010/main" val="41429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spejlede tek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  <p:sp>
        <p:nvSpPr>
          <p:cNvPr id="9" name="Pladsholder til tekst 9"/>
          <p:cNvSpPr>
            <a:spLocks noGrp="1"/>
          </p:cNvSpPr>
          <p:nvPr>
            <p:ph type="body" sz="quarter" idx="15" hasCustomPrompt="1"/>
          </p:nvPr>
        </p:nvSpPr>
        <p:spPr>
          <a:xfrm>
            <a:off x="588964" y="1628775"/>
            <a:ext cx="5358535" cy="4674527"/>
          </a:xfrm>
          <a:noFill/>
        </p:spPr>
        <p:txBody>
          <a:bodyPr lIns="0" tIns="0" rIns="0" bIns="0"/>
          <a:lstStyle>
            <a:lvl1pPr marL="0" indent="0" algn="r" defTabSz="914400" rtl="0" eaLnBrk="1" latinLnBrk="0" hangingPunct="1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None/>
              <a:defRPr lang="da-DK" sz="3600" b="1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r" defTabSz="914400" rtl="0" eaLnBrk="1" latinLnBrk="0" hangingPunct="1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None/>
              <a:defRPr lang="da-DK" sz="3600" b="1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r" defTabSz="914400" rtl="0" eaLnBrk="1" latinLnBrk="0" hangingPunct="1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None/>
              <a:defRPr lang="da-DK" sz="3600" b="1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r" defTabSz="914400" rtl="0" eaLnBrk="1" latinLnBrk="0" hangingPunct="1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None/>
              <a:defRPr lang="da-DK" sz="3600" b="1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r" defTabSz="914400" rtl="0" eaLnBrk="1" latinLnBrk="0" hangingPunct="1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None/>
              <a:defRPr lang="da-DK" sz="3600" b="1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a-DK" dirty="0"/>
              <a:t>Klik for at tilføje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10" name="Pladsholder til tekst 9"/>
          <p:cNvSpPr>
            <a:spLocks noGrp="1"/>
          </p:cNvSpPr>
          <p:nvPr>
            <p:ph type="body" sz="quarter" idx="16" hasCustomPrompt="1"/>
          </p:nvPr>
        </p:nvSpPr>
        <p:spPr>
          <a:xfrm>
            <a:off x="6244503" y="1628775"/>
            <a:ext cx="5356948" cy="4674527"/>
          </a:xfrm>
          <a:noFill/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None/>
              <a:defRPr lang="da-DK" sz="3600" b="0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None/>
              <a:defRPr lang="da-DK" sz="3600" b="0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None/>
              <a:defRPr lang="da-DK" sz="3600" b="0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None/>
              <a:defRPr lang="da-DK" sz="3600" b="0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None/>
              <a:defRPr lang="da-DK" sz="3600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a-DK" dirty="0"/>
              <a:t>Klik for at tilføje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 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588964" y="620714"/>
            <a:ext cx="11012486" cy="8635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a-DK" dirty="0"/>
              <a:t>Klik for at tilføje overskrift</a:t>
            </a:r>
          </a:p>
        </p:txBody>
      </p:sp>
    </p:spTree>
    <p:extLst>
      <p:ext uri="{BB962C8B-B14F-4D97-AF65-F5344CB8AC3E}">
        <p14:creationId xmlns:p14="http://schemas.microsoft.com/office/powerpoint/2010/main" val="2627308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588963" y="1628775"/>
            <a:ext cx="11012487" cy="4673600"/>
          </a:xfrm>
        </p:spPr>
        <p:txBody>
          <a:bodyPr anchor="t" anchorCtr="0"/>
          <a:lstStyle>
            <a:lvl1pPr>
              <a:defRPr sz="64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a-DK" dirty="0"/>
              <a:t>Klik for at tilføje tekst</a:t>
            </a:r>
          </a:p>
        </p:txBody>
      </p:sp>
    </p:spTree>
    <p:extLst>
      <p:ext uri="{BB962C8B-B14F-4D97-AF65-F5344CB8AC3E}">
        <p14:creationId xmlns:p14="http://schemas.microsoft.com/office/powerpoint/2010/main" val="3543884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a-DK" dirty="0"/>
              <a:t>Klik for at tilføje overskrift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760930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billede lille vens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lIns="6408000" tIns="36000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da-DK" sz="32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defRPr>
            </a:lvl1pPr>
          </a:lstStyle>
          <a:p>
            <a:r>
              <a:rPr lang="da-DK" dirty="0"/>
              <a:t> Klik på ikonet, hvis du vil udskifte billedet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10329111" y="-385200"/>
            <a:ext cx="814976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236495" y="-385200"/>
            <a:ext cx="6981162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11255542" y="-385200"/>
            <a:ext cx="381759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22" name="Titel 2"/>
          <p:cNvSpPr>
            <a:spLocks noGrp="1"/>
          </p:cNvSpPr>
          <p:nvPr>
            <p:ph type="ctrTitle"/>
          </p:nvPr>
        </p:nvSpPr>
        <p:spPr>
          <a:xfrm>
            <a:off x="0" y="2271092"/>
            <a:ext cx="5959476" cy="3895200"/>
          </a:xfrm>
          <a:blipFill>
            <a:blip r:embed="rId3"/>
            <a:stretch>
              <a:fillRect/>
            </a:stretch>
          </a:blipFill>
        </p:spPr>
        <p:txBody>
          <a:bodyPr lIns="540000" tIns="468000" rIns="360000" bIns="2340000" anchor="b" anchorCtr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26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588963" y="4042705"/>
            <a:ext cx="4983162" cy="899766"/>
          </a:xfrm>
        </p:spPr>
        <p:txBody>
          <a:bodyPr rIns="0">
            <a:noAutofit/>
          </a:bodyPr>
          <a:lstStyle>
            <a:lvl1pPr marL="0" indent="0"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da-DK" dirty="0"/>
              <a:t>Navn på oplægsholder, KU-enhed, sted og dato</a:t>
            </a:r>
          </a:p>
        </p:txBody>
      </p:sp>
      <p:sp>
        <p:nvSpPr>
          <p:cNvPr id="9" name="Titel 1"/>
          <p:cNvSpPr>
            <a:spLocks noGrp="1"/>
          </p:cNvSpPr>
          <p:nvPr>
            <p:ph type="body" sz="quarter" idx="15" hasCustomPrompt="1"/>
          </p:nvPr>
        </p:nvSpPr>
        <p:spPr>
          <a:xfrm>
            <a:off x="587375" y="2610941"/>
            <a:ext cx="4946649" cy="1109335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a-DK" dirty="0"/>
              <a:t>Klik for at tilføje titel</a:t>
            </a:r>
          </a:p>
        </p:txBody>
      </p:sp>
    </p:spTree>
    <p:extLst>
      <p:ext uri="{BB962C8B-B14F-4D97-AF65-F5344CB8AC3E}">
        <p14:creationId xmlns:p14="http://schemas.microsoft.com/office/powerpoint/2010/main" val="2967803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631545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652055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uger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 userDrawn="1"/>
        </p:nvSpPr>
        <p:spPr>
          <a:xfrm>
            <a:off x="588964" y="613649"/>
            <a:ext cx="11012486" cy="8799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a-DK" sz="3000" dirty="0">
                <a:solidFill>
                  <a:schemeClr val="tx1"/>
                </a:solidFill>
              </a:rPr>
              <a:t>Brugerguide</a:t>
            </a:r>
            <a:r>
              <a:rPr lang="da-DK" baseline="0" dirty="0">
                <a:solidFill>
                  <a:schemeClr val="tx1"/>
                </a:solidFill>
              </a:rPr>
              <a:t> </a:t>
            </a:r>
            <a:r>
              <a:rPr lang="da-DK" sz="1800" baseline="0" dirty="0">
                <a:solidFill>
                  <a:schemeClr val="tx1"/>
                </a:solidFill>
              </a:rPr>
              <a:t>– </a:t>
            </a:r>
            <a:r>
              <a:rPr lang="da-DK" sz="1800" dirty="0">
                <a:solidFill>
                  <a:schemeClr val="tx1"/>
                </a:solidFill>
              </a:rPr>
              <a:t>Slet, før du færdiggør din</a:t>
            </a:r>
            <a:r>
              <a:rPr lang="da-DK" sz="1800" baseline="0" dirty="0">
                <a:solidFill>
                  <a:schemeClr val="tx1"/>
                </a:solidFill>
              </a:rPr>
              <a:t> </a:t>
            </a:r>
            <a:r>
              <a:rPr lang="da-DK" sz="1800" dirty="0">
                <a:solidFill>
                  <a:schemeClr val="tx1"/>
                </a:solidFill>
              </a:rPr>
              <a:t>præsentation</a:t>
            </a:r>
          </a:p>
        </p:txBody>
      </p:sp>
      <p:sp>
        <p:nvSpPr>
          <p:cNvPr id="48" name="Text Box 48"/>
          <p:cNvSpPr txBox="1">
            <a:spLocks noChangeArrowheads="1"/>
          </p:cNvSpPr>
          <p:nvPr userDrawn="1"/>
        </p:nvSpPr>
        <p:spPr bwMode="auto">
          <a:xfrm>
            <a:off x="587376" y="1640495"/>
            <a:ext cx="1750290" cy="384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KU-skabeloner til PowerPoint</a:t>
            </a:r>
            <a:br>
              <a:rPr lang="da-DK" sz="10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Når du åbner PowerPoint på din KU-pc, åbner en skabelon i 4:3-format og med dansk KU-logo.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Når du klikker på KU-fanen i værktøjslinjen, kan du via knappen ”Vælg Skabelon” vælge mellem skabeloner</a:t>
            </a:r>
          </a:p>
          <a:p>
            <a:pPr marL="88900" lvl="0" indent="-88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/>
            </a:pP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 henholdsvis dansk og engelsk </a:t>
            </a:r>
          </a:p>
          <a:p>
            <a:pPr marL="88900" lvl="0" indent="-88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/>
            </a:pP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 formaterne 4:3 og 16:9</a:t>
            </a:r>
          </a:p>
          <a:p>
            <a:pPr marL="88900" lvl="0" indent="-88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/>
            </a:pP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 ”fuld” eller ”tom” version (i den fulde version ser du et eksempel på hver diastype i venstrespalten)</a:t>
            </a:r>
          </a:p>
          <a:p>
            <a:pPr marL="88900" lvl="0" indent="-88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/>
            </a:pP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samt en demopræsentation med indsat tekst på engelsk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Hvis du bruger en ”fuld” version, skal du slette de dias, du ikke vil bruge.</a:t>
            </a:r>
            <a:b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Mac-brugere m.fl. kan hente PowerPoint-skabelonerne på</a:t>
            </a:r>
            <a:r>
              <a:rPr lang="da-DK" sz="800" baseline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a-DK" sz="800" dirty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www.designguide.ku.dk/ku/</a:t>
            </a:r>
            <a:br>
              <a:rPr lang="da-DK" sz="800" dirty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</a:br>
            <a:r>
              <a:rPr lang="da-DK" sz="800" dirty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skabeloner/powerpoint/</a:t>
            </a:r>
            <a:br>
              <a:rPr lang="da-DK" sz="800" dirty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</a:br>
            <a:r>
              <a:rPr lang="da-DK" sz="800" dirty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praesentationer/</a:t>
            </a:r>
            <a:endParaRPr lang="da-DK" sz="800" dirty="0">
              <a:solidFill>
                <a:schemeClr val="accent4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Text Box 48"/>
          <p:cNvSpPr txBox="1">
            <a:spLocks noChangeArrowheads="1"/>
          </p:cNvSpPr>
          <p:nvPr userDrawn="1"/>
        </p:nvSpPr>
        <p:spPr bwMode="auto">
          <a:xfrm>
            <a:off x="2576655" y="4237555"/>
            <a:ext cx="1755548" cy="176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Indsæt  din enheds navn (fx institut), sidenummer og dato</a:t>
            </a:r>
            <a:b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da-DK" sz="8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Vælg </a:t>
            </a:r>
            <a:r>
              <a:rPr lang="da-DK" sz="8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Indsæt </a:t>
            </a: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 topmenuen 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a-DK" sz="8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Vælg </a:t>
            </a:r>
            <a:r>
              <a:rPr lang="da-DK" sz="8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Sidehoved og Sidefod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a-DK" sz="8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Udfyld felterne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4. Vælg </a:t>
            </a:r>
            <a:r>
              <a:rPr lang="da-DK" sz="8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Anvend på alle </a:t>
            </a: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eller </a:t>
            </a:r>
            <a:r>
              <a:rPr lang="da-DK" sz="8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Anvend</a:t>
            </a: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hvis det kun skal være på et enkelt dias/slide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a-DK" sz="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Oplysningerne placeres i højre side af den grå topbjælke.</a:t>
            </a:r>
          </a:p>
        </p:txBody>
      </p:sp>
      <p:sp>
        <p:nvSpPr>
          <p:cNvPr id="50" name="Text Box 48"/>
          <p:cNvSpPr txBox="1">
            <a:spLocks noChangeArrowheads="1"/>
          </p:cNvSpPr>
          <p:nvPr userDrawn="1"/>
        </p:nvSpPr>
        <p:spPr bwMode="auto">
          <a:xfrm>
            <a:off x="587375" y="5678667"/>
            <a:ext cx="189959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Lav nyt dias/slide (hhv. 2010- + 2013- og 2016-version) </a:t>
            </a:r>
            <a:br>
              <a:rPr lang="da-DK" sz="10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8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da-DK" altLang="da-DK" sz="8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på </a:t>
            </a:r>
            <a:r>
              <a:rPr lang="da-DK" altLang="da-DK" sz="8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Startside/Hjem</a:t>
            </a:r>
          </a:p>
        </p:txBody>
      </p:sp>
      <p:pic>
        <p:nvPicPr>
          <p:cNvPr id="51" name="Billede 40"/>
          <p:cNvPicPr>
            <a:picLocks noChangeAspect="1"/>
          </p:cNvPicPr>
          <p:nvPr userDrawn="1"/>
        </p:nvPicPr>
        <p:blipFill rotWithShape="1">
          <a:blip r:embed="rId3"/>
          <a:srcRect l="36944" r="2272" b="69429"/>
          <a:stretch/>
        </p:blipFill>
        <p:spPr>
          <a:xfrm>
            <a:off x="4157637" y="2940574"/>
            <a:ext cx="395416" cy="126627"/>
          </a:xfrm>
          <a:prstGeom prst="rect">
            <a:avLst/>
          </a:prstGeom>
        </p:spPr>
      </p:pic>
      <p:sp>
        <p:nvSpPr>
          <p:cNvPr id="52" name="Text Box 48"/>
          <p:cNvSpPr txBox="1">
            <a:spLocks noChangeArrowheads="1"/>
          </p:cNvSpPr>
          <p:nvPr userDrawn="1"/>
        </p:nvSpPr>
        <p:spPr bwMode="auto">
          <a:xfrm>
            <a:off x="2587038" y="2582327"/>
            <a:ext cx="1624241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Diastype</a:t>
            </a:r>
            <a:br>
              <a:rPr lang="da-DK" sz="10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8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da-DK" altLang="da-DK" sz="8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på </a:t>
            </a:r>
            <a:r>
              <a:rPr lang="da-DK" altLang="da-DK" sz="8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Startside/Hjem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8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</a:t>
            </a:r>
            <a:r>
              <a:rPr lang="da-DK" altLang="da-DK" sz="8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a-DK" altLang="da-DK" sz="8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Vælg </a:t>
            </a:r>
            <a:r>
              <a:rPr lang="da-DK" altLang="da-DK" sz="8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Layout</a:t>
            </a:r>
            <a:r>
              <a:rPr lang="da-DK" altLang="da-DK" sz="8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for at ændre dit nuværende dias/slide til et alternativt layout</a:t>
            </a:r>
          </a:p>
        </p:txBody>
      </p:sp>
      <p:sp>
        <p:nvSpPr>
          <p:cNvPr id="53" name="Text Box 48"/>
          <p:cNvSpPr txBox="1">
            <a:spLocks noChangeArrowheads="1"/>
          </p:cNvSpPr>
          <p:nvPr userDrawn="1"/>
        </p:nvSpPr>
        <p:spPr bwMode="auto">
          <a:xfrm>
            <a:off x="2576655" y="3571524"/>
            <a:ext cx="16346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Skrift</a:t>
            </a:r>
            <a:br>
              <a:rPr lang="da-DK" sz="10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8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KU Anvender skriften Microsoft New Tai Lue i PowerPoint.</a:t>
            </a:r>
            <a:endParaRPr lang="da-DK" altLang="da-DK" sz="800" b="0" baseline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4" name="Text Box 48"/>
          <p:cNvSpPr txBox="1">
            <a:spLocks noChangeArrowheads="1"/>
          </p:cNvSpPr>
          <p:nvPr userDrawn="1"/>
        </p:nvSpPr>
        <p:spPr bwMode="auto">
          <a:xfrm>
            <a:off x="4739114" y="1627125"/>
            <a:ext cx="1634624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Gitter- og hjælpelinjer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For at se gitter- og hjælpelinjer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1. 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Klik på </a:t>
            </a: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Vis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2. 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Vælg </a:t>
            </a: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Gitterlinjer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og/eller </a:t>
            </a: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Hjælpelinjer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For at etablere flere gitter- og hjælpelinjer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1. 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Før musen over en eksisterende hjælpelinje og klik på linjen (koordinater på linjen vises)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2. 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Hold </a:t>
            </a: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CTRL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nede, mens du flytter placeringen af den eksisterende linje (tilføjer en ny)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Tip: 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Tryk </a:t>
            </a: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Alt + F9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for hurtig visning af hjælpelinjer</a:t>
            </a:r>
          </a:p>
        </p:txBody>
      </p:sp>
      <p:sp>
        <p:nvSpPr>
          <p:cNvPr id="55" name="Text Box 48"/>
          <p:cNvSpPr txBox="1">
            <a:spLocks noChangeArrowheads="1"/>
          </p:cNvSpPr>
          <p:nvPr userDrawn="1"/>
        </p:nvSpPr>
        <p:spPr bwMode="auto">
          <a:xfrm>
            <a:off x="4728822" y="4141417"/>
            <a:ext cx="1634624" cy="192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Indsæt billede</a:t>
            </a:r>
            <a:b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På layouts med billedholder: Klik på ikon og vælg </a:t>
            </a: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Indsæt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Teksten ”Klik her, hvis du vil udskifte billedet” bliver ikke vist i din præsentation.  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Du kan hente KU-billeder, som er tilpasset og minimeret til henholdsvis 4:3- og 16:9-format via dette link:</a:t>
            </a:r>
            <a:b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a-DK" sz="800" b="0" noProof="1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4"/>
              </a:rPr>
              <a:t>http://image.ku.dk/lightbox/211/13407586855728741badb20/</a:t>
            </a:r>
            <a:r>
              <a:rPr lang="da-DK" sz="800" b="0" baseline="0" noProof="1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4"/>
              </a:rPr>
              <a:t> </a:t>
            </a:r>
            <a:endParaRPr lang="da-DK" sz="800" b="0" noProof="1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Vælg slideshow-visning for at gøre linket aktivt.</a:t>
            </a:r>
          </a:p>
        </p:txBody>
      </p:sp>
      <p:sp>
        <p:nvSpPr>
          <p:cNvPr id="56" name="Text Box 48"/>
          <p:cNvSpPr txBox="1">
            <a:spLocks noChangeArrowheads="1"/>
          </p:cNvSpPr>
          <p:nvPr userDrawn="1"/>
        </p:nvSpPr>
        <p:spPr bwMode="auto">
          <a:xfrm>
            <a:off x="6691561" y="1640495"/>
            <a:ext cx="16346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Billedstørrelser</a:t>
            </a:r>
            <a:b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De optimale billedstørrelser er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4:3-format: 1.500 x 1.073 pixels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16:9-format: 1.500 x 818 pixels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Gem billederne i 72 dpi og i ”jpg-medium-kvalitet”</a:t>
            </a:r>
          </a:p>
        </p:txBody>
      </p:sp>
      <p:sp>
        <p:nvSpPr>
          <p:cNvPr id="57" name="Text Box 48"/>
          <p:cNvSpPr txBox="1">
            <a:spLocks noChangeArrowheads="1"/>
          </p:cNvSpPr>
          <p:nvPr userDrawn="1"/>
        </p:nvSpPr>
        <p:spPr bwMode="auto">
          <a:xfrm>
            <a:off x="6691561" y="2720006"/>
            <a:ext cx="1634624" cy="192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Beskær billede</a:t>
            </a:r>
            <a:b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. Klik </a:t>
            </a: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Beskær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for at ændre billedets fokus/størrelse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2. 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Ønsker du at skalere billedet, så hold </a:t>
            </a: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SHIFT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-knappen nede, mens du trækker i billedets hjørner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3. 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Højreklik på billedet og vælg </a:t>
            </a: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Placer bagerst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Tip: 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Hvis du sletter billedet og indsætter et nyt, kan billedet lægge sig foran tekst og grafik. Hvis dette sker, skal du vælge billedet, højreklikke og vælge </a:t>
            </a:r>
            <a:r>
              <a:rPr lang="da-DK" sz="8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Placer bagerst</a:t>
            </a:r>
          </a:p>
        </p:txBody>
      </p:sp>
      <p:sp>
        <p:nvSpPr>
          <p:cNvPr id="58" name="Text Box 48"/>
          <p:cNvSpPr txBox="1">
            <a:spLocks noChangeArrowheads="1"/>
          </p:cNvSpPr>
          <p:nvPr userDrawn="1"/>
        </p:nvSpPr>
        <p:spPr bwMode="auto">
          <a:xfrm>
            <a:off x="6691561" y="4765322"/>
            <a:ext cx="1634624" cy="88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Skabelonens farver</a:t>
            </a:r>
            <a:b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Du kan vælge mellem en række farver til baggrunde og grafer.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Højreklik på den flade, du vil skifte farve på, og derefter malerbøtte-ikonet (Fyldfarve til figur)</a:t>
            </a:r>
          </a:p>
        </p:txBody>
      </p:sp>
      <p:sp>
        <p:nvSpPr>
          <p:cNvPr id="59" name="Text Box 48"/>
          <p:cNvSpPr txBox="1">
            <a:spLocks noChangeArrowheads="1"/>
          </p:cNvSpPr>
          <p:nvPr userDrawn="1"/>
        </p:nvSpPr>
        <p:spPr bwMode="auto">
          <a:xfrm>
            <a:off x="6691561" y="5815137"/>
            <a:ext cx="16346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Mere information</a:t>
            </a:r>
            <a:br>
              <a:rPr lang="da-DK" sz="1000" b="1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</a:t>
            </a:r>
            <a:r>
              <a:rPr lang="da-DK" sz="800" b="0" baseline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designguiden</a:t>
            </a:r>
            <a:r>
              <a:rPr lang="da-DK" sz="8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på</a:t>
            </a:r>
            <a:br>
              <a:rPr lang="da-DK" sz="800" b="0" baseline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da-DK" sz="800" b="0" noProof="1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2"/>
              </a:rPr>
              <a:t>www.designguide.ku.dk/ku/</a:t>
            </a:r>
            <a:br>
              <a:rPr lang="da-DK" sz="800" b="0" noProof="1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2"/>
              </a:rPr>
            </a:br>
            <a:r>
              <a:rPr lang="da-DK" sz="800" b="0" noProof="1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2"/>
              </a:rPr>
              <a:t>skabeloner/powerpoint/</a:t>
            </a:r>
            <a:br>
              <a:rPr lang="da-DK" sz="800" b="0" noProof="1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2"/>
              </a:rPr>
            </a:br>
            <a:r>
              <a:rPr lang="da-DK" sz="800" b="0" noProof="1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2"/>
              </a:rPr>
              <a:t>praesentationer/</a:t>
            </a:r>
            <a:endParaRPr lang="da-DK" sz="800" b="0" noProof="1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60" name="Billede 2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68044" y="4201412"/>
            <a:ext cx="257327" cy="275280"/>
          </a:xfrm>
          <a:prstGeom prst="rect">
            <a:avLst/>
          </a:prstGeom>
        </p:spPr>
      </p:pic>
      <p:pic>
        <p:nvPicPr>
          <p:cNvPr id="61" name="Billede 3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223538" y="2795378"/>
            <a:ext cx="288708" cy="275280"/>
          </a:xfrm>
          <a:prstGeom prst="rect">
            <a:avLst/>
          </a:prstGeom>
        </p:spPr>
      </p:pic>
      <p:pic>
        <p:nvPicPr>
          <p:cNvPr id="62" name="Billede 37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241826" y="3187789"/>
            <a:ext cx="223122" cy="228843"/>
          </a:xfrm>
          <a:prstGeom prst="rect">
            <a:avLst/>
          </a:prstGeom>
        </p:spPr>
      </p:pic>
      <p:sp>
        <p:nvSpPr>
          <p:cNvPr id="63" name="Text Box 48"/>
          <p:cNvSpPr txBox="1">
            <a:spLocks noChangeArrowheads="1"/>
          </p:cNvSpPr>
          <p:nvPr userDrawn="1"/>
        </p:nvSpPr>
        <p:spPr bwMode="auto">
          <a:xfrm>
            <a:off x="2564067" y="1666128"/>
            <a:ext cx="17681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da-DK" altLang="da-DK" sz="8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</a:t>
            </a:r>
            <a:r>
              <a:rPr lang="da-DK" altLang="da-DK" sz="8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a-DK" altLang="da-DK" sz="8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Under knappen </a:t>
            </a:r>
            <a:r>
              <a:rPr lang="da-DK" altLang="da-DK" sz="8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Nyt dias/Nyt slide</a:t>
            </a:r>
            <a:r>
              <a:rPr lang="da-DK" altLang="da-DK" sz="8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. Klik på øverste del af knappen for at oprette i et dias/slide magen til det markerede. Klik på nederste del for at se et udvalg af mulige layoutvalg</a:t>
            </a:r>
            <a:endParaRPr lang="da-DK" altLang="da-DK" sz="80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64" name="Billede 39"/>
          <p:cNvPicPr>
            <a:picLocks noChangeAspect="1"/>
          </p:cNvPicPr>
          <p:nvPr userDrawn="1"/>
        </p:nvPicPr>
        <p:blipFill rotWithShape="1">
          <a:blip r:embed="rId3"/>
          <a:srcRect l="2931" r="60888"/>
          <a:stretch/>
        </p:blipFill>
        <p:spPr>
          <a:xfrm>
            <a:off x="4231619" y="1844048"/>
            <a:ext cx="235367" cy="418987"/>
          </a:xfrm>
          <a:prstGeom prst="rect">
            <a:avLst/>
          </a:prstGeom>
        </p:spPr>
      </p:pic>
      <p:sp>
        <p:nvSpPr>
          <p:cNvPr id="65" name="Freeform 10"/>
          <p:cNvSpPr>
            <a:spLocks noChangeAspect="1"/>
          </p:cNvSpPr>
          <p:nvPr userDrawn="1"/>
        </p:nvSpPr>
        <p:spPr>
          <a:xfrm rot="19800000">
            <a:off x="4404080" y="1900198"/>
            <a:ext cx="69672" cy="124351"/>
          </a:xfrm>
          <a:custGeom>
            <a:avLst/>
            <a:gdLst>
              <a:gd name="connsiteX0" fmla="*/ 381342 w 762684"/>
              <a:gd name="connsiteY0" fmla="*/ 0 h 1361254"/>
              <a:gd name="connsiteX1" fmla="*/ 762684 w 762684"/>
              <a:gd name="connsiteY1" fmla="*/ 823784 h 1361254"/>
              <a:gd name="connsiteX2" fmla="*/ 459602 w 762684"/>
              <a:gd name="connsiteY2" fmla="*/ 823784 h 1361254"/>
              <a:gd name="connsiteX3" fmla="*/ 459601 w 762684"/>
              <a:gd name="connsiteY3" fmla="*/ 1282994 h 1361254"/>
              <a:gd name="connsiteX4" fmla="*/ 381341 w 762684"/>
              <a:gd name="connsiteY4" fmla="*/ 1361254 h 1361254"/>
              <a:gd name="connsiteX5" fmla="*/ 381342 w 762684"/>
              <a:gd name="connsiteY5" fmla="*/ 1361253 h 1361254"/>
              <a:gd name="connsiteX6" fmla="*/ 303082 w 762684"/>
              <a:gd name="connsiteY6" fmla="*/ 1282993 h 1361254"/>
              <a:gd name="connsiteX7" fmla="*/ 303082 w 762684"/>
              <a:gd name="connsiteY7" fmla="*/ 823784 h 1361254"/>
              <a:gd name="connsiteX8" fmla="*/ 0 w 762684"/>
              <a:gd name="connsiteY8" fmla="*/ 823784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81342 w 762684"/>
              <a:gd name="connsiteY10" fmla="*/ 0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16886 w 762684"/>
              <a:gd name="connsiteY10" fmla="*/ 123104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6550 w 762684"/>
              <a:gd name="connsiteY10" fmla="*/ 91149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6550 w 762684"/>
              <a:gd name="connsiteY10" fmla="*/ 91149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19866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48840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34 h 1361288"/>
              <a:gd name="connsiteX1" fmla="*/ 425041 w 762684"/>
              <a:gd name="connsiteY1" fmla="*/ 27274 h 1361288"/>
              <a:gd name="connsiteX2" fmla="*/ 762684 w 762684"/>
              <a:gd name="connsiteY2" fmla="*/ 823818 h 1361288"/>
              <a:gd name="connsiteX3" fmla="*/ 459602 w 762684"/>
              <a:gd name="connsiteY3" fmla="*/ 823818 h 1361288"/>
              <a:gd name="connsiteX4" fmla="*/ 459601 w 762684"/>
              <a:gd name="connsiteY4" fmla="*/ 1283028 h 1361288"/>
              <a:gd name="connsiteX5" fmla="*/ 381341 w 762684"/>
              <a:gd name="connsiteY5" fmla="*/ 1361288 h 1361288"/>
              <a:gd name="connsiteX6" fmla="*/ 381342 w 762684"/>
              <a:gd name="connsiteY6" fmla="*/ 1361287 h 1361288"/>
              <a:gd name="connsiteX7" fmla="*/ 303082 w 762684"/>
              <a:gd name="connsiteY7" fmla="*/ 1283027 h 1361288"/>
              <a:gd name="connsiteX8" fmla="*/ 303082 w 762684"/>
              <a:gd name="connsiteY8" fmla="*/ 823818 h 1361288"/>
              <a:gd name="connsiteX9" fmla="*/ 0 w 762684"/>
              <a:gd name="connsiteY9" fmla="*/ 823818 h 1361288"/>
              <a:gd name="connsiteX10" fmla="*/ 334092 w 762684"/>
              <a:gd name="connsiteY10" fmla="*/ 27275 h 1361288"/>
              <a:gd name="connsiteX11" fmla="*/ 381342 w 762684"/>
              <a:gd name="connsiteY11" fmla="*/ 34 h 1361288"/>
              <a:gd name="connsiteX0" fmla="*/ 381342 w 762684"/>
              <a:gd name="connsiteY0" fmla="*/ 269 h 1361523"/>
              <a:gd name="connsiteX1" fmla="*/ 425041 w 762684"/>
              <a:gd name="connsiteY1" fmla="*/ 27509 h 1361523"/>
              <a:gd name="connsiteX2" fmla="*/ 762684 w 762684"/>
              <a:gd name="connsiteY2" fmla="*/ 824053 h 1361523"/>
              <a:gd name="connsiteX3" fmla="*/ 459602 w 762684"/>
              <a:gd name="connsiteY3" fmla="*/ 824053 h 1361523"/>
              <a:gd name="connsiteX4" fmla="*/ 459601 w 762684"/>
              <a:gd name="connsiteY4" fmla="*/ 1283263 h 1361523"/>
              <a:gd name="connsiteX5" fmla="*/ 381341 w 762684"/>
              <a:gd name="connsiteY5" fmla="*/ 1361523 h 1361523"/>
              <a:gd name="connsiteX6" fmla="*/ 381342 w 762684"/>
              <a:gd name="connsiteY6" fmla="*/ 1361522 h 1361523"/>
              <a:gd name="connsiteX7" fmla="*/ 303082 w 762684"/>
              <a:gd name="connsiteY7" fmla="*/ 1283262 h 1361523"/>
              <a:gd name="connsiteX8" fmla="*/ 303082 w 762684"/>
              <a:gd name="connsiteY8" fmla="*/ 824053 h 1361523"/>
              <a:gd name="connsiteX9" fmla="*/ 0 w 762684"/>
              <a:gd name="connsiteY9" fmla="*/ 824053 h 1361523"/>
              <a:gd name="connsiteX10" fmla="*/ 334092 w 762684"/>
              <a:gd name="connsiteY10" fmla="*/ 27510 h 1361523"/>
              <a:gd name="connsiteX11" fmla="*/ 381342 w 762684"/>
              <a:gd name="connsiteY11" fmla="*/ 269 h 1361523"/>
              <a:gd name="connsiteX0" fmla="*/ 381342 w 762684"/>
              <a:gd name="connsiteY0" fmla="*/ 414 h 1361668"/>
              <a:gd name="connsiteX1" fmla="*/ 425041 w 762684"/>
              <a:gd name="connsiteY1" fmla="*/ 27654 h 1361668"/>
              <a:gd name="connsiteX2" fmla="*/ 762684 w 762684"/>
              <a:gd name="connsiteY2" fmla="*/ 824198 h 1361668"/>
              <a:gd name="connsiteX3" fmla="*/ 459602 w 762684"/>
              <a:gd name="connsiteY3" fmla="*/ 824198 h 1361668"/>
              <a:gd name="connsiteX4" fmla="*/ 459601 w 762684"/>
              <a:gd name="connsiteY4" fmla="*/ 1283408 h 1361668"/>
              <a:gd name="connsiteX5" fmla="*/ 381341 w 762684"/>
              <a:gd name="connsiteY5" fmla="*/ 1361668 h 1361668"/>
              <a:gd name="connsiteX6" fmla="*/ 381342 w 762684"/>
              <a:gd name="connsiteY6" fmla="*/ 1361667 h 1361668"/>
              <a:gd name="connsiteX7" fmla="*/ 303082 w 762684"/>
              <a:gd name="connsiteY7" fmla="*/ 1283407 h 1361668"/>
              <a:gd name="connsiteX8" fmla="*/ 303082 w 762684"/>
              <a:gd name="connsiteY8" fmla="*/ 824198 h 1361668"/>
              <a:gd name="connsiteX9" fmla="*/ 0 w 762684"/>
              <a:gd name="connsiteY9" fmla="*/ 824198 h 1361668"/>
              <a:gd name="connsiteX10" fmla="*/ 334092 w 762684"/>
              <a:gd name="connsiteY10" fmla="*/ 27655 h 1361668"/>
              <a:gd name="connsiteX11" fmla="*/ 381342 w 762684"/>
              <a:gd name="connsiteY11" fmla="*/ 414 h 1361668"/>
              <a:gd name="connsiteX0" fmla="*/ 381342 w 762684"/>
              <a:gd name="connsiteY0" fmla="*/ 414 h 1361668"/>
              <a:gd name="connsiteX1" fmla="*/ 425041 w 762684"/>
              <a:gd name="connsiteY1" fmla="*/ 27654 h 1361668"/>
              <a:gd name="connsiteX2" fmla="*/ 762684 w 762684"/>
              <a:gd name="connsiteY2" fmla="*/ 824198 h 1361668"/>
              <a:gd name="connsiteX3" fmla="*/ 459602 w 762684"/>
              <a:gd name="connsiteY3" fmla="*/ 824198 h 1361668"/>
              <a:gd name="connsiteX4" fmla="*/ 459601 w 762684"/>
              <a:gd name="connsiteY4" fmla="*/ 1283408 h 1361668"/>
              <a:gd name="connsiteX5" fmla="*/ 381341 w 762684"/>
              <a:gd name="connsiteY5" fmla="*/ 1361668 h 1361668"/>
              <a:gd name="connsiteX6" fmla="*/ 381342 w 762684"/>
              <a:gd name="connsiteY6" fmla="*/ 1361667 h 1361668"/>
              <a:gd name="connsiteX7" fmla="*/ 303082 w 762684"/>
              <a:gd name="connsiteY7" fmla="*/ 1283407 h 1361668"/>
              <a:gd name="connsiteX8" fmla="*/ 303082 w 762684"/>
              <a:gd name="connsiteY8" fmla="*/ 824198 h 1361668"/>
              <a:gd name="connsiteX9" fmla="*/ 0 w 762684"/>
              <a:gd name="connsiteY9" fmla="*/ 824198 h 1361668"/>
              <a:gd name="connsiteX10" fmla="*/ 334092 w 762684"/>
              <a:gd name="connsiteY10" fmla="*/ 27655 h 1361668"/>
              <a:gd name="connsiteX11" fmla="*/ 381342 w 762684"/>
              <a:gd name="connsiteY11" fmla="*/ 414 h 1361668"/>
              <a:gd name="connsiteX0" fmla="*/ 381342 w 762684"/>
              <a:gd name="connsiteY0" fmla="*/ 18 h 1361272"/>
              <a:gd name="connsiteX1" fmla="*/ 425041 w 762684"/>
              <a:gd name="connsiteY1" fmla="*/ 27258 h 1361272"/>
              <a:gd name="connsiteX2" fmla="*/ 762684 w 762684"/>
              <a:gd name="connsiteY2" fmla="*/ 823802 h 1361272"/>
              <a:gd name="connsiteX3" fmla="*/ 459602 w 762684"/>
              <a:gd name="connsiteY3" fmla="*/ 823802 h 1361272"/>
              <a:gd name="connsiteX4" fmla="*/ 459601 w 762684"/>
              <a:gd name="connsiteY4" fmla="*/ 1283012 h 1361272"/>
              <a:gd name="connsiteX5" fmla="*/ 381341 w 762684"/>
              <a:gd name="connsiteY5" fmla="*/ 1361272 h 1361272"/>
              <a:gd name="connsiteX6" fmla="*/ 381342 w 762684"/>
              <a:gd name="connsiteY6" fmla="*/ 1361271 h 1361272"/>
              <a:gd name="connsiteX7" fmla="*/ 303082 w 762684"/>
              <a:gd name="connsiteY7" fmla="*/ 1283011 h 1361272"/>
              <a:gd name="connsiteX8" fmla="*/ 303082 w 762684"/>
              <a:gd name="connsiteY8" fmla="*/ 823802 h 1361272"/>
              <a:gd name="connsiteX9" fmla="*/ 0 w 762684"/>
              <a:gd name="connsiteY9" fmla="*/ 823802 h 1361272"/>
              <a:gd name="connsiteX10" fmla="*/ 334092 w 762684"/>
              <a:gd name="connsiteY10" fmla="*/ 27259 h 1361272"/>
              <a:gd name="connsiteX11" fmla="*/ 381342 w 762684"/>
              <a:gd name="connsiteY11" fmla="*/ 18 h 1361272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6750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684" h="1361254">
                <a:moveTo>
                  <a:pt x="381342" y="0"/>
                </a:moveTo>
                <a:cubicBezTo>
                  <a:pt x="395908" y="1387"/>
                  <a:pt x="412184" y="3630"/>
                  <a:pt x="426750" y="27240"/>
                </a:cubicBezTo>
                <a:lnTo>
                  <a:pt x="762684" y="823784"/>
                </a:lnTo>
                <a:lnTo>
                  <a:pt x="459602" y="823784"/>
                </a:lnTo>
                <a:cubicBezTo>
                  <a:pt x="459602" y="976854"/>
                  <a:pt x="459601" y="1129924"/>
                  <a:pt x="459601" y="1282994"/>
                </a:cubicBezTo>
                <a:cubicBezTo>
                  <a:pt x="459601" y="1326216"/>
                  <a:pt x="424563" y="1361254"/>
                  <a:pt x="381341" y="1361254"/>
                </a:cubicBezTo>
                <a:lnTo>
                  <a:pt x="381342" y="1361253"/>
                </a:lnTo>
                <a:cubicBezTo>
                  <a:pt x="338120" y="1361253"/>
                  <a:pt x="303082" y="1326215"/>
                  <a:pt x="303082" y="1282993"/>
                </a:cubicBezTo>
                <a:lnTo>
                  <a:pt x="303082" y="823784"/>
                </a:lnTo>
                <a:lnTo>
                  <a:pt x="0" y="823784"/>
                </a:lnTo>
                <a:lnTo>
                  <a:pt x="334092" y="27241"/>
                </a:lnTo>
                <a:cubicBezTo>
                  <a:pt x="343005" y="9615"/>
                  <a:pt x="366447" y="533"/>
                  <a:pt x="381342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66" name="Freeform 10"/>
          <p:cNvSpPr>
            <a:spLocks noChangeAspect="1"/>
          </p:cNvSpPr>
          <p:nvPr userDrawn="1"/>
        </p:nvSpPr>
        <p:spPr>
          <a:xfrm rot="19800000">
            <a:off x="4416414" y="2138150"/>
            <a:ext cx="69672" cy="124351"/>
          </a:xfrm>
          <a:custGeom>
            <a:avLst/>
            <a:gdLst>
              <a:gd name="connsiteX0" fmla="*/ 381342 w 762684"/>
              <a:gd name="connsiteY0" fmla="*/ 0 h 1361254"/>
              <a:gd name="connsiteX1" fmla="*/ 762684 w 762684"/>
              <a:gd name="connsiteY1" fmla="*/ 823784 h 1361254"/>
              <a:gd name="connsiteX2" fmla="*/ 459602 w 762684"/>
              <a:gd name="connsiteY2" fmla="*/ 823784 h 1361254"/>
              <a:gd name="connsiteX3" fmla="*/ 459601 w 762684"/>
              <a:gd name="connsiteY3" fmla="*/ 1282994 h 1361254"/>
              <a:gd name="connsiteX4" fmla="*/ 381341 w 762684"/>
              <a:gd name="connsiteY4" fmla="*/ 1361254 h 1361254"/>
              <a:gd name="connsiteX5" fmla="*/ 381342 w 762684"/>
              <a:gd name="connsiteY5" fmla="*/ 1361253 h 1361254"/>
              <a:gd name="connsiteX6" fmla="*/ 303082 w 762684"/>
              <a:gd name="connsiteY6" fmla="*/ 1282993 h 1361254"/>
              <a:gd name="connsiteX7" fmla="*/ 303082 w 762684"/>
              <a:gd name="connsiteY7" fmla="*/ 823784 h 1361254"/>
              <a:gd name="connsiteX8" fmla="*/ 0 w 762684"/>
              <a:gd name="connsiteY8" fmla="*/ 823784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81342 w 762684"/>
              <a:gd name="connsiteY10" fmla="*/ 0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16886 w 762684"/>
              <a:gd name="connsiteY10" fmla="*/ 123104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6550 w 762684"/>
              <a:gd name="connsiteY10" fmla="*/ 91149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6550 w 762684"/>
              <a:gd name="connsiteY10" fmla="*/ 91149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19866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48840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34 h 1361288"/>
              <a:gd name="connsiteX1" fmla="*/ 425041 w 762684"/>
              <a:gd name="connsiteY1" fmla="*/ 27274 h 1361288"/>
              <a:gd name="connsiteX2" fmla="*/ 762684 w 762684"/>
              <a:gd name="connsiteY2" fmla="*/ 823818 h 1361288"/>
              <a:gd name="connsiteX3" fmla="*/ 459602 w 762684"/>
              <a:gd name="connsiteY3" fmla="*/ 823818 h 1361288"/>
              <a:gd name="connsiteX4" fmla="*/ 459601 w 762684"/>
              <a:gd name="connsiteY4" fmla="*/ 1283028 h 1361288"/>
              <a:gd name="connsiteX5" fmla="*/ 381341 w 762684"/>
              <a:gd name="connsiteY5" fmla="*/ 1361288 h 1361288"/>
              <a:gd name="connsiteX6" fmla="*/ 381342 w 762684"/>
              <a:gd name="connsiteY6" fmla="*/ 1361287 h 1361288"/>
              <a:gd name="connsiteX7" fmla="*/ 303082 w 762684"/>
              <a:gd name="connsiteY7" fmla="*/ 1283027 h 1361288"/>
              <a:gd name="connsiteX8" fmla="*/ 303082 w 762684"/>
              <a:gd name="connsiteY8" fmla="*/ 823818 h 1361288"/>
              <a:gd name="connsiteX9" fmla="*/ 0 w 762684"/>
              <a:gd name="connsiteY9" fmla="*/ 823818 h 1361288"/>
              <a:gd name="connsiteX10" fmla="*/ 334092 w 762684"/>
              <a:gd name="connsiteY10" fmla="*/ 27275 h 1361288"/>
              <a:gd name="connsiteX11" fmla="*/ 381342 w 762684"/>
              <a:gd name="connsiteY11" fmla="*/ 34 h 1361288"/>
              <a:gd name="connsiteX0" fmla="*/ 381342 w 762684"/>
              <a:gd name="connsiteY0" fmla="*/ 269 h 1361523"/>
              <a:gd name="connsiteX1" fmla="*/ 425041 w 762684"/>
              <a:gd name="connsiteY1" fmla="*/ 27509 h 1361523"/>
              <a:gd name="connsiteX2" fmla="*/ 762684 w 762684"/>
              <a:gd name="connsiteY2" fmla="*/ 824053 h 1361523"/>
              <a:gd name="connsiteX3" fmla="*/ 459602 w 762684"/>
              <a:gd name="connsiteY3" fmla="*/ 824053 h 1361523"/>
              <a:gd name="connsiteX4" fmla="*/ 459601 w 762684"/>
              <a:gd name="connsiteY4" fmla="*/ 1283263 h 1361523"/>
              <a:gd name="connsiteX5" fmla="*/ 381341 w 762684"/>
              <a:gd name="connsiteY5" fmla="*/ 1361523 h 1361523"/>
              <a:gd name="connsiteX6" fmla="*/ 381342 w 762684"/>
              <a:gd name="connsiteY6" fmla="*/ 1361522 h 1361523"/>
              <a:gd name="connsiteX7" fmla="*/ 303082 w 762684"/>
              <a:gd name="connsiteY7" fmla="*/ 1283262 h 1361523"/>
              <a:gd name="connsiteX8" fmla="*/ 303082 w 762684"/>
              <a:gd name="connsiteY8" fmla="*/ 824053 h 1361523"/>
              <a:gd name="connsiteX9" fmla="*/ 0 w 762684"/>
              <a:gd name="connsiteY9" fmla="*/ 824053 h 1361523"/>
              <a:gd name="connsiteX10" fmla="*/ 334092 w 762684"/>
              <a:gd name="connsiteY10" fmla="*/ 27510 h 1361523"/>
              <a:gd name="connsiteX11" fmla="*/ 381342 w 762684"/>
              <a:gd name="connsiteY11" fmla="*/ 269 h 1361523"/>
              <a:gd name="connsiteX0" fmla="*/ 381342 w 762684"/>
              <a:gd name="connsiteY0" fmla="*/ 414 h 1361668"/>
              <a:gd name="connsiteX1" fmla="*/ 425041 w 762684"/>
              <a:gd name="connsiteY1" fmla="*/ 27654 h 1361668"/>
              <a:gd name="connsiteX2" fmla="*/ 762684 w 762684"/>
              <a:gd name="connsiteY2" fmla="*/ 824198 h 1361668"/>
              <a:gd name="connsiteX3" fmla="*/ 459602 w 762684"/>
              <a:gd name="connsiteY3" fmla="*/ 824198 h 1361668"/>
              <a:gd name="connsiteX4" fmla="*/ 459601 w 762684"/>
              <a:gd name="connsiteY4" fmla="*/ 1283408 h 1361668"/>
              <a:gd name="connsiteX5" fmla="*/ 381341 w 762684"/>
              <a:gd name="connsiteY5" fmla="*/ 1361668 h 1361668"/>
              <a:gd name="connsiteX6" fmla="*/ 381342 w 762684"/>
              <a:gd name="connsiteY6" fmla="*/ 1361667 h 1361668"/>
              <a:gd name="connsiteX7" fmla="*/ 303082 w 762684"/>
              <a:gd name="connsiteY7" fmla="*/ 1283407 h 1361668"/>
              <a:gd name="connsiteX8" fmla="*/ 303082 w 762684"/>
              <a:gd name="connsiteY8" fmla="*/ 824198 h 1361668"/>
              <a:gd name="connsiteX9" fmla="*/ 0 w 762684"/>
              <a:gd name="connsiteY9" fmla="*/ 824198 h 1361668"/>
              <a:gd name="connsiteX10" fmla="*/ 334092 w 762684"/>
              <a:gd name="connsiteY10" fmla="*/ 27655 h 1361668"/>
              <a:gd name="connsiteX11" fmla="*/ 381342 w 762684"/>
              <a:gd name="connsiteY11" fmla="*/ 414 h 1361668"/>
              <a:gd name="connsiteX0" fmla="*/ 381342 w 762684"/>
              <a:gd name="connsiteY0" fmla="*/ 414 h 1361668"/>
              <a:gd name="connsiteX1" fmla="*/ 425041 w 762684"/>
              <a:gd name="connsiteY1" fmla="*/ 27654 h 1361668"/>
              <a:gd name="connsiteX2" fmla="*/ 762684 w 762684"/>
              <a:gd name="connsiteY2" fmla="*/ 824198 h 1361668"/>
              <a:gd name="connsiteX3" fmla="*/ 459602 w 762684"/>
              <a:gd name="connsiteY3" fmla="*/ 824198 h 1361668"/>
              <a:gd name="connsiteX4" fmla="*/ 459601 w 762684"/>
              <a:gd name="connsiteY4" fmla="*/ 1283408 h 1361668"/>
              <a:gd name="connsiteX5" fmla="*/ 381341 w 762684"/>
              <a:gd name="connsiteY5" fmla="*/ 1361668 h 1361668"/>
              <a:gd name="connsiteX6" fmla="*/ 381342 w 762684"/>
              <a:gd name="connsiteY6" fmla="*/ 1361667 h 1361668"/>
              <a:gd name="connsiteX7" fmla="*/ 303082 w 762684"/>
              <a:gd name="connsiteY7" fmla="*/ 1283407 h 1361668"/>
              <a:gd name="connsiteX8" fmla="*/ 303082 w 762684"/>
              <a:gd name="connsiteY8" fmla="*/ 824198 h 1361668"/>
              <a:gd name="connsiteX9" fmla="*/ 0 w 762684"/>
              <a:gd name="connsiteY9" fmla="*/ 824198 h 1361668"/>
              <a:gd name="connsiteX10" fmla="*/ 334092 w 762684"/>
              <a:gd name="connsiteY10" fmla="*/ 27655 h 1361668"/>
              <a:gd name="connsiteX11" fmla="*/ 381342 w 762684"/>
              <a:gd name="connsiteY11" fmla="*/ 414 h 1361668"/>
              <a:gd name="connsiteX0" fmla="*/ 381342 w 762684"/>
              <a:gd name="connsiteY0" fmla="*/ 18 h 1361272"/>
              <a:gd name="connsiteX1" fmla="*/ 425041 w 762684"/>
              <a:gd name="connsiteY1" fmla="*/ 27258 h 1361272"/>
              <a:gd name="connsiteX2" fmla="*/ 762684 w 762684"/>
              <a:gd name="connsiteY2" fmla="*/ 823802 h 1361272"/>
              <a:gd name="connsiteX3" fmla="*/ 459602 w 762684"/>
              <a:gd name="connsiteY3" fmla="*/ 823802 h 1361272"/>
              <a:gd name="connsiteX4" fmla="*/ 459601 w 762684"/>
              <a:gd name="connsiteY4" fmla="*/ 1283012 h 1361272"/>
              <a:gd name="connsiteX5" fmla="*/ 381341 w 762684"/>
              <a:gd name="connsiteY5" fmla="*/ 1361272 h 1361272"/>
              <a:gd name="connsiteX6" fmla="*/ 381342 w 762684"/>
              <a:gd name="connsiteY6" fmla="*/ 1361271 h 1361272"/>
              <a:gd name="connsiteX7" fmla="*/ 303082 w 762684"/>
              <a:gd name="connsiteY7" fmla="*/ 1283011 h 1361272"/>
              <a:gd name="connsiteX8" fmla="*/ 303082 w 762684"/>
              <a:gd name="connsiteY8" fmla="*/ 823802 h 1361272"/>
              <a:gd name="connsiteX9" fmla="*/ 0 w 762684"/>
              <a:gd name="connsiteY9" fmla="*/ 823802 h 1361272"/>
              <a:gd name="connsiteX10" fmla="*/ 334092 w 762684"/>
              <a:gd name="connsiteY10" fmla="*/ 27259 h 1361272"/>
              <a:gd name="connsiteX11" fmla="*/ 381342 w 762684"/>
              <a:gd name="connsiteY11" fmla="*/ 18 h 1361272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6750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684" h="1361254">
                <a:moveTo>
                  <a:pt x="381342" y="0"/>
                </a:moveTo>
                <a:cubicBezTo>
                  <a:pt x="395908" y="1387"/>
                  <a:pt x="412184" y="3630"/>
                  <a:pt x="426750" y="27240"/>
                </a:cubicBezTo>
                <a:lnTo>
                  <a:pt x="762684" y="823784"/>
                </a:lnTo>
                <a:lnTo>
                  <a:pt x="459602" y="823784"/>
                </a:lnTo>
                <a:cubicBezTo>
                  <a:pt x="459602" y="976854"/>
                  <a:pt x="459601" y="1129924"/>
                  <a:pt x="459601" y="1282994"/>
                </a:cubicBezTo>
                <a:cubicBezTo>
                  <a:pt x="459601" y="1326216"/>
                  <a:pt x="424563" y="1361254"/>
                  <a:pt x="381341" y="1361254"/>
                </a:cubicBezTo>
                <a:lnTo>
                  <a:pt x="381342" y="1361253"/>
                </a:lnTo>
                <a:cubicBezTo>
                  <a:pt x="338120" y="1361253"/>
                  <a:pt x="303082" y="1326215"/>
                  <a:pt x="303082" y="1282993"/>
                </a:cubicBezTo>
                <a:lnTo>
                  <a:pt x="303082" y="823784"/>
                </a:lnTo>
                <a:lnTo>
                  <a:pt x="0" y="823784"/>
                </a:lnTo>
                <a:lnTo>
                  <a:pt x="334092" y="27241"/>
                </a:lnTo>
                <a:cubicBezTo>
                  <a:pt x="343005" y="9615"/>
                  <a:pt x="366447" y="533"/>
                  <a:pt x="381342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279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billede stor høj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8804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lIns="0" tIns="360000" rIns="6408000" anchor="ctr" anchorCtr="0"/>
          <a:lstStyle>
            <a:lvl1pPr marL="0" indent="0" algn="r">
              <a:buNone/>
              <a:defRPr sz="3200" baseline="0">
                <a:sym typeface="Wingdings" panose="05000000000000000000" pitchFamily="2" charset="2"/>
              </a:defRPr>
            </a:lvl1pPr>
          </a:lstStyle>
          <a:p>
            <a:r>
              <a:rPr lang="da-DK" dirty="0"/>
              <a:t>Klik på ikonet, hvis du vil udskifte billedet  </a:t>
            </a:r>
            <a:br>
              <a:rPr lang="da-DK" dirty="0"/>
            </a:br>
            <a:r>
              <a:rPr lang="da-DK" dirty="0"/>
              <a:t> </a:t>
            </a:r>
          </a:p>
        </p:txBody>
      </p:sp>
      <p:sp>
        <p:nvSpPr>
          <p:cNvPr id="2" name="Titel 2"/>
          <p:cNvSpPr>
            <a:spLocks noGrp="1"/>
          </p:cNvSpPr>
          <p:nvPr>
            <p:ph type="ctrTitle"/>
          </p:nvPr>
        </p:nvSpPr>
        <p:spPr>
          <a:xfrm>
            <a:off x="6243638" y="691815"/>
            <a:ext cx="5948362" cy="5474035"/>
          </a:xfrm>
          <a:blipFill>
            <a:blip r:embed="rId3"/>
            <a:stretch>
              <a:fillRect/>
            </a:stretch>
          </a:blipFill>
        </p:spPr>
        <p:txBody>
          <a:bodyPr lIns="360000" tIns="468000" rIns="540000" bIns="3384000" anchor="b" anchorCtr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10329111" y="-385164"/>
            <a:ext cx="814976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236495" y="-385164"/>
            <a:ext cx="6981162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11255542" y="-385164"/>
            <a:ext cx="381759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15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6622257" y="4053600"/>
            <a:ext cx="4979193" cy="899766"/>
          </a:xfrm>
        </p:spPr>
        <p:txBody>
          <a:bodyPr rIns="0">
            <a:noAutofit/>
          </a:bodyPr>
          <a:lstStyle>
            <a:lvl1pPr marL="0" indent="0"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da-DK" dirty="0"/>
              <a:t>Navn på oplægsholder, KU-enhed, sted og dato</a:t>
            </a:r>
          </a:p>
        </p:txBody>
      </p:sp>
      <p:sp>
        <p:nvSpPr>
          <p:cNvPr id="9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6622257" y="3007285"/>
            <a:ext cx="4979193" cy="726435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Klik for at tilføje undertitel</a:t>
            </a:r>
          </a:p>
        </p:txBody>
      </p:sp>
      <p:sp>
        <p:nvSpPr>
          <p:cNvPr id="10" name="Titel 1"/>
          <p:cNvSpPr>
            <a:spLocks noGrp="1"/>
          </p:cNvSpPr>
          <p:nvPr>
            <p:ph type="body" sz="quarter" idx="15" hasCustomPrompt="1"/>
          </p:nvPr>
        </p:nvSpPr>
        <p:spPr>
          <a:xfrm>
            <a:off x="6622257" y="1020200"/>
            <a:ext cx="4977606" cy="1345417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a-DK" dirty="0"/>
              <a:t>Klik for at tilføje titel</a:t>
            </a:r>
          </a:p>
        </p:txBody>
      </p:sp>
    </p:spTree>
    <p:extLst>
      <p:ext uri="{BB962C8B-B14F-4D97-AF65-F5344CB8AC3E}">
        <p14:creationId xmlns:p14="http://schemas.microsoft.com/office/powerpoint/2010/main" val="2903454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billede lille høj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lIns="0" tIns="360000" rIns="6408000" anchor="ctr" anchorCtr="0"/>
          <a:lstStyle>
            <a:lvl1pPr marL="0" indent="0" algn="r">
              <a:buNone/>
              <a:defRPr sz="32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da-DK" dirty="0"/>
              <a:t>Klik på ikonet, hvis du vil udskifte billedet  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10329111" y="-385200"/>
            <a:ext cx="814976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236495" y="-385200"/>
            <a:ext cx="6981162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11255542" y="-385200"/>
            <a:ext cx="381759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22" name="Titel 2"/>
          <p:cNvSpPr>
            <a:spLocks noGrp="1"/>
          </p:cNvSpPr>
          <p:nvPr>
            <p:ph type="ctrTitle"/>
          </p:nvPr>
        </p:nvSpPr>
        <p:spPr>
          <a:xfrm>
            <a:off x="6243638" y="2271092"/>
            <a:ext cx="5948362" cy="3895200"/>
          </a:xfrm>
          <a:blipFill>
            <a:blip r:embed="rId3"/>
            <a:stretch>
              <a:fillRect/>
            </a:stretch>
          </a:blipFill>
        </p:spPr>
        <p:txBody>
          <a:bodyPr lIns="360000" tIns="468000" rIns="540000" bIns="2448000" anchor="b" anchorCtr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9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6622257" y="4053600"/>
            <a:ext cx="4979193" cy="899766"/>
          </a:xfrm>
        </p:spPr>
        <p:txBody>
          <a:bodyPr r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aseline="0"/>
            </a:lvl1pPr>
          </a:lstStyle>
          <a:p>
            <a:pPr lvl="0"/>
            <a:r>
              <a:rPr lang="da-DK" dirty="0"/>
              <a:t>Navn på oplægsholder, KU-enhed, sted og dato</a:t>
            </a:r>
          </a:p>
        </p:txBody>
      </p:sp>
      <p:sp>
        <p:nvSpPr>
          <p:cNvPr id="10" name="Titel 1"/>
          <p:cNvSpPr>
            <a:spLocks noGrp="1"/>
          </p:cNvSpPr>
          <p:nvPr>
            <p:ph type="body" sz="quarter" idx="15" hasCustomPrompt="1"/>
          </p:nvPr>
        </p:nvSpPr>
        <p:spPr>
          <a:xfrm>
            <a:off x="6622258" y="2610941"/>
            <a:ext cx="4962920" cy="1109335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a-DK" dirty="0"/>
              <a:t>Klik for at tilføje titel</a:t>
            </a:r>
          </a:p>
        </p:txBody>
      </p:sp>
    </p:spTree>
    <p:extLst>
      <p:ext uri="{BB962C8B-B14F-4D97-AF65-F5344CB8AC3E}">
        <p14:creationId xmlns:p14="http://schemas.microsoft.com/office/powerpoint/2010/main" val="62967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egl sto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gradFill flip="none" rotWithShape="1">
            <a:gsLst>
              <a:gs pos="0">
                <a:srgbClr val="DDDDD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4" r="10628" b="7654"/>
          <a:stretch/>
        </p:blipFill>
        <p:spPr>
          <a:xfrm>
            <a:off x="1733575" y="-6016"/>
            <a:ext cx="10465859" cy="6858000"/>
          </a:xfrm>
          <a:prstGeom prst="rect">
            <a:avLst/>
          </a:prstGeom>
        </p:spPr>
      </p:pic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10329111" y="-385200"/>
            <a:ext cx="814976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236495" y="-385200"/>
            <a:ext cx="6981162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11255542" y="-385200"/>
            <a:ext cx="381759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22" name="Titel 2"/>
          <p:cNvSpPr>
            <a:spLocks noGrp="1"/>
          </p:cNvSpPr>
          <p:nvPr>
            <p:ph type="ctrTitle" hasCustomPrompt="1"/>
          </p:nvPr>
        </p:nvSpPr>
        <p:spPr>
          <a:xfrm>
            <a:off x="0" y="691815"/>
            <a:ext cx="5959476" cy="5474035"/>
          </a:xfrm>
          <a:blipFill>
            <a:blip r:embed="rId3"/>
            <a:stretch>
              <a:fillRect/>
            </a:stretch>
          </a:blipFill>
        </p:spPr>
        <p:txBody>
          <a:bodyPr lIns="540000" tIns="468000" rIns="360000" bIns="3384000" anchor="b" anchorCtr="0">
            <a:noAutofit/>
          </a:bodyPr>
          <a:lstStyle>
            <a:lvl1pPr algn="l">
              <a:lnSpc>
                <a:spcPct val="9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master</a:t>
            </a:r>
          </a:p>
        </p:txBody>
      </p:sp>
      <p:sp>
        <p:nvSpPr>
          <p:cNvPr id="37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588964" y="3007285"/>
            <a:ext cx="4946648" cy="726435"/>
          </a:xfrm>
        </p:spPr>
        <p:txBody>
          <a:bodyPr rIns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Klik for at tilføje undertitel</a:t>
            </a:r>
          </a:p>
        </p:txBody>
      </p:sp>
      <p:sp>
        <p:nvSpPr>
          <p:cNvPr id="38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588963" y="4053600"/>
            <a:ext cx="4946649" cy="899766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da-DK" dirty="0"/>
              <a:t>Navn på oplægsholder, KU-enhed, sted og dato</a:t>
            </a:r>
          </a:p>
        </p:txBody>
      </p:sp>
      <p:sp>
        <p:nvSpPr>
          <p:cNvPr id="12" name="Titel 1"/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020200"/>
            <a:ext cx="4946649" cy="1345417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a-DK" dirty="0"/>
              <a:t>Klik for at tilføje titel</a:t>
            </a:r>
          </a:p>
        </p:txBody>
      </p:sp>
    </p:spTree>
    <p:extLst>
      <p:ext uri="{BB962C8B-B14F-4D97-AF65-F5344CB8AC3E}">
        <p14:creationId xmlns:p14="http://schemas.microsoft.com/office/powerpoint/2010/main" val="428179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egl lil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gradFill flip="none" rotWithShape="1">
            <a:gsLst>
              <a:gs pos="0">
                <a:srgbClr val="DDDDD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4" r="10628" b="7654"/>
          <a:stretch/>
        </p:blipFill>
        <p:spPr>
          <a:xfrm>
            <a:off x="1733575" y="-6016"/>
            <a:ext cx="10465859" cy="6858000"/>
          </a:xfrm>
          <a:prstGeom prst="rect">
            <a:avLst/>
          </a:prstGeom>
        </p:spPr>
      </p:pic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10329111" y="-385200"/>
            <a:ext cx="814976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236495" y="-385200"/>
            <a:ext cx="6981162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11255542" y="-385200"/>
            <a:ext cx="381759" cy="176797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22" name="Titel 2"/>
          <p:cNvSpPr>
            <a:spLocks noGrp="1"/>
          </p:cNvSpPr>
          <p:nvPr>
            <p:ph type="ctrTitle"/>
          </p:nvPr>
        </p:nvSpPr>
        <p:spPr>
          <a:xfrm>
            <a:off x="0" y="2271092"/>
            <a:ext cx="5959476" cy="3895200"/>
          </a:xfrm>
          <a:blipFill>
            <a:blip r:embed="rId3"/>
            <a:stretch>
              <a:fillRect/>
            </a:stretch>
          </a:blipFill>
        </p:spPr>
        <p:txBody>
          <a:bodyPr lIns="540000" tIns="468000" rIns="360000" bIns="2340000" anchor="b" anchorCtr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15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588963" y="4053600"/>
            <a:ext cx="4946649" cy="899766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da-DK" dirty="0"/>
              <a:t>Navn på oplægsholder, KU-enhed, sted og dato</a:t>
            </a:r>
          </a:p>
        </p:txBody>
      </p:sp>
      <p:sp>
        <p:nvSpPr>
          <p:cNvPr id="10" name="Titel 1"/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2610941"/>
            <a:ext cx="4946649" cy="1109335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a-DK" dirty="0"/>
              <a:t>Klik for at tilføje titel</a:t>
            </a:r>
          </a:p>
        </p:txBody>
      </p:sp>
    </p:spTree>
    <p:extLst>
      <p:ext uri="{BB962C8B-B14F-4D97-AF65-F5344CB8AC3E}">
        <p14:creationId xmlns:p14="http://schemas.microsoft.com/office/powerpoint/2010/main" val="169068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3" y="620714"/>
            <a:ext cx="11012488" cy="865186"/>
          </a:xfrm>
        </p:spPr>
        <p:txBody>
          <a:bodyPr/>
          <a:lstStyle/>
          <a:p>
            <a:pPr lvl="0"/>
            <a:r>
              <a:rPr lang="da-DK" dirty="0"/>
              <a:t>Klik for at tilføje overskrift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588963" y="1635125"/>
            <a:ext cx="11012488" cy="4675188"/>
          </a:xfrm>
        </p:spPr>
        <p:txBody>
          <a:bodyPr vert="horz" lIns="0" tIns="0" rIns="0" bIns="0" rtlCol="0">
            <a:noAutofit/>
          </a:bodyPr>
          <a:lstStyle>
            <a:lvl1pPr>
              <a:defRPr lang="da-DK" dirty="0" smtClean="0"/>
            </a:lvl1pPr>
            <a:lvl2pPr>
              <a:defRPr lang="da-DK" dirty="0" smtClean="0"/>
            </a:lvl2pPr>
            <a:lvl3pPr>
              <a:defRPr lang="da-DK" dirty="0" smtClean="0"/>
            </a:lvl3pPr>
            <a:lvl4pPr marL="719138" indent="0">
              <a:buNone/>
              <a:defRPr/>
            </a:lvl4pPr>
          </a:lstStyle>
          <a:p>
            <a:pPr lvl="0"/>
            <a:r>
              <a:rPr lang="da-DK" dirty="0"/>
              <a:t>Klik for at indsætte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I.G. Bearden, Niels Bohr Institutet                     CERN PER Seminar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96859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og to indholdsobjek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4" y="620714"/>
            <a:ext cx="11012486" cy="865186"/>
          </a:xfrm>
        </p:spPr>
        <p:txBody>
          <a:bodyPr/>
          <a:lstStyle/>
          <a:p>
            <a:pPr lvl="0"/>
            <a:r>
              <a:rPr lang="da-DK" dirty="0"/>
              <a:t>Klik for at tilføje overskrift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88964" y="1635125"/>
            <a:ext cx="5358535" cy="4675187"/>
          </a:xfrm>
        </p:spPr>
        <p:txBody>
          <a:bodyPr vert="horz" lIns="0" tIns="0" rIns="0" bIns="0" rtlCol="0">
            <a:noAutofit/>
          </a:bodyPr>
          <a:lstStyle>
            <a:lvl1pPr>
              <a:defRPr lang="da-DK" dirty="0" smtClean="0"/>
            </a:lvl1pPr>
            <a:lvl2pPr>
              <a:defRPr lang="da-DK" dirty="0" smtClean="0"/>
            </a:lvl2pPr>
            <a:lvl3pPr>
              <a:defRPr lang="da-DK" dirty="0" smtClean="0"/>
            </a:lvl3pPr>
            <a:lvl4pPr>
              <a:defRPr lang="da-DK" dirty="0" smtClean="0"/>
            </a:lvl4pPr>
          </a:lstStyle>
          <a:p>
            <a:pPr lvl="0"/>
            <a:r>
              <a:rPr lang="da-DK" dirty="0"/>
              <a:t>Klik for at indsætte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6244502" y="1635125"/>
            <a:ext cx="5356948" cy="4675187"/>
          </a:xfrm>
        </p:spPr>
        <p:txBody>
          <a:bodyPr vert="horz" lIns="0" tIns="0" rIns="0" bIns="0" rtlCol="0">
            <a:noAutofit/>
          </a:bodyPr>
          <a:lstStyle>
            <a:lvl1pPr>
              <a:defRPr lang="da-DK" dirty="0" smtClean="0"/>
            </a:lvl1pPr>
            <a:lvl2pPr>
              <a:defRPr lang="da-DK" dirty="0" smtClean="0"/>
            </a:lvl2pPr>
            <a:lvl3pPr>
              <a:defRPr lang="da-DK" dirty="0" smtClean="0"/>
            </a:lvl3pPr>
            <a:lvl4pPr marL="719138" indent="0">
              <a:buNone/>
              <a:defRPr lang="da-DK" dirty="0" smtClean="0"/>
            </a:lvl4pPr>
            <a:lvl5pPr>
              <a:defRPr lang="da-DK" dirty="0"/>
            </a:lvl5pPr>
            <a:lvl8pPr marL="719138" indent="0">
              <a:buNone/>
              <a:defRPr/>
            </a:lvl8pPr>
          </a:lstStyle>
          <a:p>
            <a:pPr lvl="0"/>
            <a:r>
              <a:rPr lang="da-DK" dirty="0"/>
              <a:t>Klik for at indsætte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754967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dhold og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6243639" y="1635125"/>
            <a:ext cx="5357812" cy="4675187"/>
          </a:xfrm>
          <a:blipFill>
            <a:blip r:embed="rId2"/>
            <a:stretch>
              <a:fillRect/>
            </a:stretch>
          </a:blipFill>
        </p:spPr>
        <p:txBody>
          <a:bodyPr lIns="0" tIns="2304000" rIns="0" anchor="t" anchorCtr="0"/>
          <a:lstStyle>
            <a:lvl1pPr marL="0" indent="0" algn="ctr">
              <a:buNone/>
              <a:defRPr sz="32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da-DK" dirty="0"/>
              <a:t>Klik på ikonet, hvis du vil udskifte billedet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5" y="620712"/>
            <a:ext cx="11012486" cy="865187"/>
          </a:xfrm>
        </p:spPr>
        <p:txBody>
          <a:bodyPr/>
          <a:lstStyle/>
          <a:p>
            <a:pPr lvl="0"/>
            <a:r>
              <a:rPr lang="da-DK" dirty="0"/>
              <a:t>Klik for at tilføje overskrift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88964" y="1635125"/>
            <a:ext cx="5359398" cy="4675188"/>
          </a:xfrm>
        </p:spPr>
        <p:txBody>
          <a:bodyPr vert="horz" lIns="0" tIns="0" rIns="0" bIns="0" rtlCol="0">
            <a:noAutofit/>
          </a:bodyPr>
          <a:lstStyle>
            <a:lvl1pPr>
              <a:defRPr lang="da-DK" dirty="0" smtClean="0"/>
            </a:lvl1pPr>
            <a:lvl2pPr>
              <a:defRPr lang="da-DK" dirty="0" smtClean="0"/>
            </a:lvl2pPr>
            <a:lvl3pPr>
              <a:defRPr lang="da-DK" dirty="0" smtClean="0"/>
            </a:lvl3pPr>
            <a:lvl4pPr>
              <a:defRPr lang="da-DK" dirty="0" smtClean="0"/>
            </a:lvl4pPr>
            <a:lvl5pPr>
              <a:defRPr lang="da-DK" dirty="0"/>
            </a:lvl5pPr>
          </a:lstStyle>
          <a:p>
            <a:pPr lvl="0"/>
            <a:r>
              <a:rPr lang="da-DK" dirty="0"/>
              <a:t>Klik for at indsætte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17783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88965" y="620714"/>
            <a:ext cx="11012486" cy="86518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a-DK" dirty="0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88964" y="1635125"/>
            <a:ext cx="11012487" cy="46751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a-DK" dirty="0"/>
              <a:t>Klik for at redigere i master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4</a:t>
            </a:r>
          </a:p>
          <a:p>
            <a:pPr lvl="4"/>
            <a:r>
              <a:rPr lang="da-DK" dirty="0"/>
              <a:t>5</a:t>
            </a:r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7" name="Rectangle 19"/>
          <p:cNvSpPr/>
          <p:nvPr userDrawn="1"/>
        </p:nvSpPr>
        <p:spPr>
          <a:xfrm>
            <a:off x="0" y="2"/>
            <a:ext cx="12192000" cy="33265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EEEFEE">
                  <a:alpha val="93000"/>
                </a:srgbClr>
              </a:gs>
            </a:gsLst>
            <a:lin ang="5400000" scaled="0"/>
            <a:tileRect/>
          </a:gradFill>
          <a:ln w="381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4"/>
          <a:srcRect l="12043" t="11448" r="17199" b="13844"/>
          <a:stretch/>
        </p:blipFill>
        <p:spPr>
          <a:xfrm>
            <a:off x="335534" y="63578"/>
            <a:ext cx="166516" cy="211296"/>
          </a:xfrm>
          <a:prstGeom prst="rect">
            <a:avLst/>
          </a:prstGeom>
        </p:spPr>
      </p:pic>
      <p:pic>
        <p:nvPicPr>
          <p:cNvPr id="9" name="Picture 27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98" y="96467"/>
            <a:ext cx="2346641" cy="159521"/>
          </a:xfrm>
          <a:prstGeom prst="rect">
            <a:avLst/>
          </a:prstGeom>
        </p:spPr>
      </p:pic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236495" y="85745"/>
            <a:ext cx="6981162" cy="17679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11219691" y="85745"/>
            <a:ext cx="381759" cy="17679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fld id="{091A926C-488A-4E3E-9C21-57CAA120E114}" type="slidenum">
              <a:rPr lang="da-DK" smtClean="0"/>
              <a:pPr/>
              <a:t>‹#›</a:t>
            </a:fld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10329111" y="85745"/>
            <a:ext cx="814976" cy="17679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a-DK"/>
              <a:t>Oct 25, 2018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03620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4" r:id="rId2"/>
    <p:sldLayoutId id="2147483673" r:id="rId3"/>
    <p:sldLayoutId id="2147483671" r:id="rId4"/>
    <p:sldLayoutId id="2147483659" r:id="rId5"/>
    <p:sldLayoutId id="2147483672" r:id="rId6"/>
    <p:sldLayoutId id="2147483660" r:id="rId7"/>
    <p:sldLayoutId id="2147483662" r:id="rId8"/>
    <p:sldLayoutId id="2147483684" r:id="rId9"/>
    <p:sldLayoutId id="2147483685" r:id="rId10"/>
    <p:sldLayoutId id="2147483677" r:id="rId11"/>
    <p:sldLayoutId id="2147483675" r:id="rId12"/>
    <p:sldLayoutId id="2147483676" r:id="rId13"/>
    <p:sldLayoutId id="2147483678" r:id="rId14"/>
    <p:sldLayoutId id="2147483681" r:id="rId15"/>
    <p:sldLayoutId id="2147483682" r:id="rId16"/>
    <p:sldLayoutId id="2147483683" r:id="rId17"/>
    <p:sldLayoutId id="2147483687" r:id="rId18"/>
    <p:sldLayoutId id="2147483664" r:id="rId19"/>
    <p:sldLayoutId id="2147483665" r:id="rId20"/>
    <p:sldLayoutId id="2147483689" r:id="rId21"/>
    <p:sldLayoutId id="2147483688" r:id="rId22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kern="1200" spc="6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lang="da-DK" sz="2400" kern="1200" spc="60" baseline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19138" marR="0" indent="-358775" algn="l" defTabSz="914400" rtl="0" eaLnBrk="1" fontAlgn="auto" latinLnBrk="0" hangingPunct="1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lang="da-DK" sz="2000" kern="1200" spc="60" baseline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073150" indent="-35401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719138" indent="35401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719138" indent="35401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lang="da-DK" sz="1800" kern="1200" spc="6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719138" indent="35401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719138" indent="35401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719138" indent="35401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719138" indent="35401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70" userDrawn="1">
          <p15:clr>
            <a:srgbClr val="F26B43"/>
          </p15:clr>
        </p15:guide>
        <p15:guide id="2" pos="7307" userDrawn="1">
          <p15:clr>
            <a:srgbClr val="F26B43"/>
          </p15:clr>
        </p15:guide>
        <p15:guide id="3" orient="horz" pos="391" userDrawn="1">
          <p15:clr>
            <a:srgbClr val="F26B43"/>
          </p15:clr>
        </p15:guide>
        <p15:guide id="4" orient="horz" pos="935" userDrawn="1">
          <p15:clr>
            <a:srgbClr val="F26B43"/>
          </p15:clr>
        </p15:guide>
        <p15:guide id="5" pos="371" userDrawn="1">
          <p15:clr>
            <a:srgbClr val="F26B43"/>
          </p15:clr>
        </p15:guide>
        <p15:guide id="6" pos="7308" userDrawn="1">
          <p15:clr>
            <a:srgbClr val="F26B43"/>
          </p15:clr>
        </p15:guide>
        <p15:guide id="7" orient="horz" pos="1026" userDrawn="1">
          <p15:clr>
            <a:srgbClr val="F26B43"/>
          </p15:clr>
        </p15:guide>
        <p15:guide id="8" orient="horz" pos="39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tiff"/><Relationship Id="rId3" Type="http://schemas.openxmlformats.org/officeDocument/2006/relationships/image" Target="../media/image22.tiff"/><Relationship Id="rId7" Type="http://schemas.openxmlformats.org/officeDocument/2006/relationships/image" Target="../media/image26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tiff"/><Relationship Id="rId5" Type="http://schemas.openxmlformats.org/officeDocument/2006/relationships/image" Target="../media/image24.tiff"/><Relationship Id="rId4" Type="http://schemas.openxmlformats.org/officeDocument/2006/relationships/image" Target="../media/image23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2.tiff"/><Relationship Id="rId4" Type="http://schemas.openxmlformats.org/officeDocument/2006/relationships/image" Target="../media/image41.tif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2.tiff"/><Relationship Id="rId4" Type="http://schemas.openxmlformats.org/officeDocument/2006/relationships/image" Target="../media/image41.tif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tiff"/><Relationship Id="rId4" Type="http://schemas.openxmlformats.org/officeDocument/2006/relationships/image" Target="../media/image4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C366AC6-DA47-3F4C-BEF0-AC05048D7B0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/>
          <a:srcRect t="12500" b="12500"/>
          <a:stretch/>
        </p:blipFill>
        <p:spPr>
          <a:xfrm>
            <a:off x="0" y="0"/>
            <a:ext cx="12192000" cy="6858000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A0B4F5-1CF5-FB4B-97B6-A8A6F370D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pPr/>
              <a:t>1</a:t>
            </a:fld>
            <a:endParaRPr lang="da-DK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BD820C-CEB4-DA4E-95F6-32A694939D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812601"/>
            <a:ext cx="5959476" cy="4284720"/>
          </a:xfrm>
        </p:spPr>
        <p:txBody>
          <a:bodyPr/>
          <a:lstStyle/>
          <a:p>
            <a:endParaRPr lang="da-DK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588963" y="5238075"/>
            <a:ext cx="4983162" cy="989743"/>
          </a:xfrm>
        </p:spPr>
        <p:txBody>
          <a:bodyPr/>
          <a:lstStyle/>
          <a:p>
            <a:r>
              <a:rPr lang="da-DK" dirty="0"/>
              <a:t>I.G. Bearden</a:t>
            </a:r>
          </a:p>
          <a:p>
            <a:r>
              <a:rPr lang="da-DK" dirty="0" err="1"/>
              <a:t>Experimental</a:t>
            </a:r>
            <a:r>
              <a:rPr lang="da-DK" dirty="0"/>
              <a:t> </a:t>
            </a:r>
            <a:r>
              <a:rPr lang="da-DK" dirty="0" err="1"/>
              <a:t>Subatomic</a:t>
            </a:r>
            <a:r>
              <a:rPr lang="da-DK" dirty="0"/>
              <a:t> </a:t>
            </a:r>
            <a:r>
              <a:rPr lang="da-DK" dirty="0" err="1"/>
              <a:t>Physics</a:t>
            </a:r>
            <a:endParaRPr lang="da-DK" dirty="0"/>
          </a:p>
          <a:p>
            <a:r>
              <a:rPr lang="da-DK" dirty="0"/>
              <a:t>EPIC</a:t>
            </a:r>
          </a:p>
          <a:p>
            <a:r>
              <a:rPr lang="da-DK" dirty="0"/>
              <a:t>Niels Bohr </a:t>
            </a:r>
            <a:r>
              <a:rPr lang="da-DK" dirty="0" err="1"/>
              <a:t>Institute</a:t>
            </a:r>
            <a:endParaRPr lang="da-DK" dirty="0"/>
          </a:p>
          <a:p>
            <a:endParaRPr lang="da-DK" dirty="0"/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359DE890-DE70-6842-9F26-6513CF24B3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" y="2920006"/>
            <a:ext cx="5959476" cy="2249905"/>
          </a:xfrm>
        </p:spPr>
        <p:txBody>
          <a:bodyPr/>
          <a:lstStyle/>
          <a:p>
            <a:r>
              <a:rPr lang="da-DK" sz="4000" b="1" dirty="0"/>
              <a:t>Low </a:t>
            </a:r>
            <a:r>
              <a:rPr lang="da-DK" sz="4000" b="1" dirty="0" err="1"/>
              <a:t>Cost</a:t>
            </a:r>
            <a:r>
              <a:rPr lang="da-DK" sz="4000" b="1" dirty="0"/>
              <a:t> Gamma Ray </a:t>
            </a:r>
            <a:r>
              <a:rPr lang="da-DK" sz="4000" b="1" dirty="0" err="1"/>
              <a:t>Detectors</a:t>
            </a:r>
            <a:r>
              <a:rPr lang="da-DK" sz="4000" b="1" dirty="0"/>
              <a:t> for </a:t>
            </a:r>
            <a:r>
              <a:rPr lang="da-DK" sz="4000" b="1" dirty="0" err="1"/>
              <a:t>Outreach</a:t>
            </a:r>
            <a:r>
              <a:rPr lang="da-DK" sz="4000" b="1" dirty="0"/>
              <a:t> and Education</a:t>
            </a:r>
          </a:p>
        </p:txBody>
      </p:sp>
    </p:spTree>
    <p:extLst>
      <p:ext uri="{BB962C8B-B14F-4D97-AF65-F5344CB8AC3E}">
        <p14:creationId xmlns:p14="http://schemas.microsoft.com/office/powerpoint/2010/main" val="2326540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11943"/>
            <a:ext cx="8763000" cy="576263"/>
          </a:xfrm>
        </p:spPr>
        <p:txBody>
          <a:bodyPr/>
          <a:lstStyle/>
          <a:p>
            <a:r>
              <a:rPr lang="da-DK" dirty="0"/>
              <a:t>Niels Bohr Institutet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9672" y="888206"/>
            <a:ext cx="8371656" cy="4106863"/>
          </a:xfrm>
        </p:spPr>
        <p:txBody>
          <a:bodyPr/>
          <a:lstStyle/>
          <a:p>
            <a:r>
              <a:rPr lang="da-DK" dirty="0" err="1"/>
              <a:t>Physics</a:t>
            </a:r>
            <a:r>
              <a:rPr lang="da-DK" dirty="0"/>
              <a:t> </a:t>
            </a:r>
            <a:r>
              <a:rPr lang="da-DK" dirty="0" err="1"/>
              <a:t>department</a:t>
            </a:r>
            <a:r>
              <a:rPr lang="da-DK" dirty="0"/>
              <a:t> of KU</a:t>
            </a:r>
          </a:p>
          <a:p>
            <a:r>
              <a:rPr lang="da-DK" dirty="0"/>
              <a:t>~85(?) </a:t>
            </a:r>
            <a:r>
              <a:rPr lang="da-DK" dirty="0" err="1"/>
              <a:t>tenured</a:t>
            </a:r>
            <a:r>
              <a:rPr lang="da-DK" dirty="0"/>
              <a:t> </a:t>
            </a:r>
            <a:r>
              <a:rPr lang="da-DK" dirty="0" err="1"/>
              <a:t>faculty</a:t>
            </a:r>
            <a:endParaRPr lang="da-DK" dirty="0"/>
          </a:p>
          <a:p>
            <a:r>
              <a:rPr lang="da-DK" dirty="0"/>
              <a:t>~115 </a:t>
            </a:r>
            <a:r>
              <a:rPr lang="da-DK" dirty="0" err="1"/>
              <a:t>PhD</a:t>
            </a:r>
            <a:r>
              <a:rPr lang="da-DK" dirty="0"/>
              <a:t> students</a:t>
            </a:r>
          </a:p>
          <a:p>
            <a:r>
              <a:rPr lang="da-DK" dirty="0"/>
              <a:t>~120 Post Docs</a:t>
            </a:r>
          </a:p>
          <a:p>
            <a:r>
              <a:rPr lang="da-DK" dirty="0"/>
              <a:t>~600 students </a:t>
            </a:r>
            <a:r>
              <a:rPr lang="da-DK" dirty="0" err="1"/>
              <a:t>BSc&amp;MSc</a:t>
            </a:r>
            <a:r>
              <a:rPr lang="da-DK" dirty="0"/>
              <a:t> students</a:t>
            </a:r>
          </a:p>
          <a:p>
            <a:r>
              <a:rPr lang="da-DK" b="1" dirty="0"/>
              <a:t>155±10</a:t>
            </a:r>
            <a:r>
              <a:rPr lang="da-DK" dirty="0"/>
              <a:t> new students/</a:t>
            </a:r>
            <a:r>
              <a:rPr lang="da-DK" dirty="0" err="1"/>
              <a:t>year</a:t>
            </a:r>
            <a:r>
              <a:rPr lang="da-DK" dirty="0"/>
              <a:t>.  All </a:t>
            </a:r>
            <a:r>
              <a:rPr lang="da-DK" dirty="0" err="1"/>
              <a:t>physics</a:t>
            </a:r>
            <a:r>
              <a:rPr lang="da-DK" dirty="0"/>
              <a:t> majors (</a:t>
            </a:r>
            <a:r>
              <a:rPr lang="da-DK" dirty="0" err="1"/>
              <a:t>various</a:t>
            </a:r>
            <a:r>
              <a:rPr lang="da-DK" dirty="0"/>
              <a:t> ”</a:t>
            </a:r>
            <a:r>
              <a:rPr lang="da-DK" dirty="0" err="1"/>
              <a:t>specializations</a:t>
            </a:r>
            <a:r>
              <a:rPr lang="da-DK" dirty="0"/>
              <a:t>” bio, </a:t>
            </a:r>
            <a:r>
              <a:rPr lang="da-DK" dirty="0" err="1"/>
              <a:t>astro,geo</a:t>
            </a:r>
            <a:r>
              <a:rPr lang="is-IS" dirty="0"/>
              <a:t>…)</a:t>
            </a:r>
            <a:endParaRPr lang="da-DK" dirty="0"/>
          </a:p>
          <a:p>
            <a:endParaRPr lang="da-DK" dirty="0"/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3116" b="9655"/>
          <a:stretch/>
        </p:blipFill>
        <p:spPr>
          <a:xfrm>
            <a:off x="1767780" y="4797152"/>
            <a:ext cx="8648700" cy="2016224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7147CCD-7CDA-7343-98E4-AC3DEE601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4F273-D2FE-5946-ABC9-1D0A7E537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10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9671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Aside</a:t>
            </a:r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280" y="1230104"/>
            <a:ext cx="11859720" cy="34606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96636" y="5914120"/>
            <a:ext cx="3826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/>
              <a:t>Colliderscope</a:t>
            </a:r>
            <a:r>
              <a:rPr lang="da-DK" dirty="0"/>
              <a:t>: </a:t>
            </a:r>
            <a:r>
              <a:rPr lang="da-DK" dirty="0" err="1"/>
              <a:t>available</a:t>
            </a:r>
            <a:r>
              <a:rPr lang="da-DK" dirty="0"/>
              <a:t> from iTunes</a:t>
            </a:r>
          </a:p>
          <a:p>
            <a:r>
              <a:rPr lang="da-DK" dirty="0"/>
              <a:t>Data from ATLAS </a:t>
            </a:r>
            <a:r>
              <a:rPr lang="da-DK" dirty="0" err="1"/>
              <a:t>inner</a:t>
            </a:r>
            <a:r>
              <a:rPr lang="da-DK" dirty="0"/>
              <a:t> </a:t>
            </a:r>
            <a:r>
              <a:rPr lang="da-DK" dirty="0" err="1"/>
              <a:t>tracker</a:t>
            </a:r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E6314A-97F5-C64F-9B8B-E8E9286DE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73DF8-41B4-3C48-8920-5124A71B4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11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709630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2492" y="466255"/>
            <a:ext cx="8763000" cy="576263"/>
          </a:xfrm>
        </p:spPr>
        <p:txBody>
          <a:bodyPr/>
          <a:lstStyle/>
          <a:p>
            <a:r>
              <a:rPr lang="da-DK" sz="4000" b="1" dirty="0"/>
              <a:t>Curriculum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5521" y="1340768"/>
            <a:ext cx="210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Bologna 3+2 (+3)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89825" y="1827876"/>
            <a:ext cx="521168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In DK secondary </a:t>
            </a:r>
            <a:r>
              <a:rPr lang="en-US" sz="3600" b="1" dirty="0" err="1"/>
              <a:t>shools</a:t>
            </a:r>
            <a:endParaRPr lang="en-US" sz="3600" b="1" dirty="0"/>
          </a:p>
          <a:p>
            <a:r>
              <a:rPr lang="en-US" sz="3600" b="1" dirty="0"/>
              <a:t>3 levels (A,B,C)</a:t>
            </a:r>
          </a:p>
          <a:p>
            <a:r>
              <a:rPr lang="en-US" sz="3600" b="1" dirty="0"/>
              <a:t>Our students  have had</a:t>
            </a:r>
          </a:p>
          <a:p>
            <a:r>
              <a:rPr lang="en-US" sz="3600" b="1" dirty="0"/>
              <a:t>Math: A</a:t>
            </a:r>
          </a:p>
          <a:p>
            <a:r>
              <a:rPr lang="en-US" sz="3600" b="1" dirty="0"/>
              <a:t>Phys: A or B**</a:t>
            </a:r>
          </a:p>
          <a:p>
            <a:r>
              <a:rPr lang="en-US" sz="3600" b="1" dirty="0" err="1"/>
              <a:t>Chem</a:t>
            </a:r>
            <a:r>
              <a:rPr lang="en-US" sz="3600" b="1" dirty="0"/>
              <a:t>: A or B </a:t>
            </a:r>
          </a:p>
          <a:p>
            <a:r>
              <a:rPr lang="en-US" sz="3600" b="1" dirty="0"/>
              <a:t>At least 2 of these 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24E49C-0719-1A43-B87F-FE92C3097704}"/>
              </a:ext>
            </a:extLst>
          </p:cNvPr>
          <p:cNvSpPr txBox="1"/>
          <p:nvPr/>
        </p:nvSpPr>
        <p:spPr>
          <a:xfrm>
            <a:off x="2186050" y="5904468"/>
            <a:ext cx="775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**</a:t>
            </a:r>
            <a:r>
              <a:rPr lang="da-DK" dirty="0" err="1"/>
              <a:t>quite</a:t>
            </a:r>
            <a:r>
              <a:rPr lang="da-DK" dirty="0"/>
              <a:t> a bit of </a:t>
            </a:r>
            <a:r>
              <a:rPr lang="da-DK" dirty="0" err="1"/>
              <a:t>laboratory</a:t>
            </a:r>
            <a:r>
              <a:rPr lang="da-DK" dirty="0"/>
              <a:t> </a:t>
            </a:r>
            <a:r>
              <a:rPr lang="da-DK" dirty="0" err="1"/>
              <a:t>work</a:t>
            </a:r>
            <a:r>
              <a:rPr lang="da-DK" dirty="0"/>
              <a:t>. In </a:t>
            </a:r>
            <a:r>
              <a:rPr lang="da-DK" dirty="0" err="1"/>
              <a:t>principle</a:t>
            </a:r>
            <a:r>
              <a:rPr lang="da-DK" dirty="0"/>
              <a:t>, </a:t>
            </a:r>
            <a:r>
              <a:rPr lang="da-DK" dirty="0" err="1"/>
              <a:t>well</a:t>
            </a:r>
            <a:r>
              <a:rPr lang="da-DK" dirty="0"/>
              <a:t> </a:t>
            </a:r>
            <a:r>
              <a:rPr lang="da-DK" dirty="0" err="1"/>
              <a:t>prepared</a:t>
            </a:r>
            <a:r>
              <a:rPr lang="da-DK" dirty="0"/>
              <a:t> for </a:t>
            </a:r>
            <a:r>
              <a:rPr lang="da-DK" dirty="0" err="1"/>
              <a:t>uni</a:t>
            </a:r>
            <a:r>
              <a:rPr lang="da-DK" dirty="0"/>
              <a:t> lab </a:t>
            </a:r>
            <a:r>
              <a:rPr lang="da-DK" dirty="0" err="1"/>
              <a:t>work</a:t>
            </a:r>
            <a:r>
              <a:rPr lang="da-DK" dirty="0"/>
              <a:t>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484AC57-D60A-8443-ADD1-AE319AACC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337E9D-A958-4C4E-BD5F-6389D4296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12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73672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341782"/>
            <a:ext cx="11012488" cy="865186"/>
          </a:xfrm>
        </p:spPr>
        <p:txBody>
          <a:bodyPr/>
          <a:lstStyle/>
          <a:p>
            <a:r>
              <a:rPr lang="da-DK" sz="4400" b="1" dirty="0"/>
              <a:t>PLAN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082" y="906199"/>
            <a:ext cx="11012488" cy="5866056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da-DK" sz="3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INTRODUCTION:	</a:t>
            </a:r>
          </a:p>
          <a:p>
            <a:pPr lvl="1"/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What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I 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will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talk 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about</a:t>
            </a:r>
            <a:endParaRPr lang="da-DK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Why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I am 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talking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about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this</a:t>
            </a:r>
            <a:endParaRPr lang="da-DK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Context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in 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which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this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has 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been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done</a:t>
            </a:r>
          </a:p>
          <a:p>
            <a:r>
              <a:rPr lang="da-DK" sz="3200" b="1" dirty="0">
                <a:solidFill>
                  <a:srgbClr val="FF0000"/>
                </a:solidFill>
              </a:rPr>
              <a:t>WHAT IS ”AVAILABLE”? </a:t>
            </a:r>
          </a:p>
          <a:p>
            <a:pPr lvl="1"/>
            <a:r>
              <a:rPr lang="da-DK" sz="2400" dirty="0">
                <a:solidFill>
                  <a:srgbClr val="FF0000"/>
                </a:solidFill>
              </a:rPr>
              <a:t>A </a:t>
            </a:r>
            <a:r>
              <a:rPr lang="da-DK" sz="2400" dirty="0" err="1">
                <a:solidFill>
                  <a:srgbClr val="FF0000"/>
                </a:solidFill>
              </a:rPr>
              <a:t>quick</a:t>
            </a:r>
            <a:r>
              <a:rPr lang="da-DK" sz="2400" dirty="0">
                <a:solidFill>
                  <a:srgbClr val="FF0000"/>
                </a:solidFill>
              </a:rPr>
              <a:t> non-</a:t>
            </a:r>
            <a:r>
              <a:rPr lang="da-DK" sz="2400" dirty="0" err="1">
                <a:solidFill>
                  <a:srgbClr val="FF0000"/>
                </a:solidFill>
              </a:rPr>
              <a:t>objective</a:t>
            </a:r>
            <a:r>
              <a:rPr lang="da-DK" sz="2400" dirty="0">
                <a:solidFill>
                  <a:srgbClr val="FF0000"/>
                </a:solidFill>
              </a:rPr>
              <a:t>, non-</a:t>
            </a:r>
            <a:r>
              <a:rPr lang="da-DK" sz="2400" dirty="0" err="1">
                <a:solidFill>
                  <a:srgbClr val="FF0000"/>
                </a:solidFill>
              </a:rPr>
              <a:t>exhaustive</a:t>
            </a:r>
            <a:r>
              <a:rPr lang="da-DK" sz="2400" dirty="0">
                <a:solidFill>
                  <a:srgbClr val="FF0000"/>
                </a:solidFill>
              </a:rPr>
              <a:t> </a:t>
            </a:r>
            <a:r>
              <a:rPr lang="da-DK" sz="2400" dirty="0" err="1">
                <a:solidFill>
                  <a:srgbClr val="FF0000"/>
                </a:solidFill>
              </a:rPr>
              <a:t>market</a:t>
            </a:r>
            <a:r>
              <a:rPr lang="da-DK" sz="2400" dirty="0">
                <a:solidFill>
                  <a:srgbClr val="FF0000"/>
                </a:solidFill>
              </a:rPr>
              <a:t> ”</a:t>
            </a:r>
            <a:r>
              <a:rPr lang="da-DK" sz="2400" dirty="0" err="1">
                <a:solidFill>
                  <a:srgbClr val="FF0000"/>
                </a:solidFill>
              </a:rPr>
              <a:t>survey</a:t>
            </a:r>
            <a:r>
              <a:rPr lang="da-DK" sz="2400" dirty="0">
                <a:solidFill>
                  <a:srgbClr val="FF0000"/>
                </a:solidFill>
              </a:rPr>
              <a:t>”</a:t>
            </a:r>
          </a:p>
          <a:p>
            <a:r>
              <a:rPr lang="da-DK" sz="3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NICE-NBI SOLUTION</a:t>
            </a:r>
          </a:p>
          <a:p>
            <a:pPr lvl="1"/>
            <a:r>
              <a:rPr lang="da-DK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DAQ</a:t>
            </a:r>
          </a:p>
          <a:p>
            <a:pPr lvl="1"/>
            <a:r>
              <a:rPr lang="da-DK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HOW TO BUILD A 100€ Gamma </a:t>
            </a:r>
            <a:r>
              <a:rPr lang="da-DK" sz="28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Spectrometer</a:t>
            </a:r>
            <a:endParaRPr lang="da-DK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da-DK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Mini PET Scanner</a:t>
            </a:r>
          </a:p>
          <a:p>
            <a:r>
              <a:rPr lang="da-DK" sz="3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NEXT STEPS</a:t>
            </a:r>
          </a:p>
          <a:p>
            <a:pPr lvl="1"/>
            <a:endParaRPr lang="da-DK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13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</p:spTree>
    <p:extLst>
      <p:ext uri="{BB962C8B-B14F-4D97-AF65-F5344CB8AC3E}">
        <p14:creationId xmlns:p14="http://schemas.microsoft.com/office/powerpoint/2010/main" val="3277991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295778"/>
            <a:ext cx="11012488" cy="865186"/>
          </a:xfrm>
        </p:spPr>
        <p:txBody>
          <a:bodyPr/>
          <a:lstStyle/>
          <a:p>
            <a:r>
              <a:rPr lang="da-DK" sz="4400" b="1" dirty="0"/>
              <a:t>MARKET ”SURVEY”:</a:t>
            </a:r>
            <a:r>
              <a:rPr lang="da-DK" sz="4400" b="1" dirty="0" err="1"/>
              <a:t>commercial</a:t>
            </a:r>
            <a:r>
              <a:rPr lang="da-DK" sz="4400" b="1" dirty="0"/>
              <a:t>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r>
              <a:rPr lang="da-DK" sz="3200" dirty="0" err="1"/>
              <a:t>Many</a:t>
            </a:r>
            <a:r>
              <a:rPr lang="da-DK" sz="3200" dirty="0"/>
              <a:t> </a:t>
            </a:r>
            <a:r>
              <a:rPr lang="da-DK" sz="3200" dirty="0" err="1"/>
              <a:t>commercially</a:t>
            </a:r>
            <a:r>
              <a:rPr lang="da-DK" sz="3200" dirty="0"/>
              <a:t> </a:t>
            </a:r>
            <a:r>
              <a:rPr lang="da-DK" sz="3200" dirty="0" err="1"/>
              <a:t>available</a:t>
            </a:r>
            <a:r>
              <a:rPr lang="da-DK" sz="3200" dirty="0"/>
              <a:t> </a:t>
            </a:r>
            <a:r>
              <a:rPr lang="da-DK" sz="3200" dirty="0" err="1"/>
              <a:t>nuclear</a:t>
            </a:r>
            <a:r>
              <a:rPr lang="da-DK" sz="3200" dirty="0"/>
              <a:t>/</a:t>
            </a:r>
            <a:r>
              <a:rPr lang="da-DK" sz="3200" dirty="0" err="1"/>
              <a:t>particle</a:t>
            </a:r>
            <a:r>
              <a:rPr lang="da-DK" sz="3200" dirty="0"/>
              <a:t> </a:t>
            </a:r>
            <a:r>
              <a:rPr lang="da-DK" sz="3200" dirty="0" err="1"/>
              <a:t>physics</a:t>
            </a:r>
            <a:r>
              <a:rPr lang="da-DK" sz="3200" dirty="0"/>
              <a:t> </a:t>
            </a:r>
            <a:r>
              <a:rPr lang="da-DK" sz="3200" dirty="0" err="1"/>
              <a:t>detector</a:t>
            </a:r>
            <a:r>
              <a:rPr lang="da-DK" sz="3200" dirty="0"/>
              <a:t> systems.  </a:t>
            </a:r>
          </a:p>
          <a:p>
            <a:r>
              <a:rPr lang="da-DK" sz="3200" dirty="0" err="1"/>
              <a:t>Both</a:t>
            </a:r>
            <a:r>
              <a:rPr lang="da-DK" sz="3200" dirty="0"/>
              <a:t> ”research” and ”</a:t>
            </a:r>
            <a:r>
              <a:rPr lang="da-DK" sz="3200" dirty="0" err="1"/>
              <a:t>educational</a:t>
            </a:r>
            <a:r>
              <a:rPr lang="da-DK" sz="3200" dirty="0"/>
              <a:t>” solutions. </a:t>
            </a:r>
          </a:p>
          <a:p>
            <a:r>
              <a:rPr lang="da-DK" sz="3200" dirty="0" err="1"/>
              <a:t>Many</a:t>
            </a:r>
            <a:r>
              <a:rPr lang="da-DK" sz="3200" dirty="0"/>
              <a:t> of </a:t>
            </a:r>
            <a:r>
              <a:rPr lang="da-DK" sz="3200" dirty="0" err="1"/>
              <a:t>these</a:t>
            </a:r>
            <a:r>
              <a:rPr lang="da-DK" sz="3200" dirty="0"/>
              <a:t> </a:t>
            </a:r>
            <a:r>
              <a:rPr lang="da-DK" sz="3200" dirty="0" err="1"/>
              <a:t>are</a:t>
            </a:r>
            <a:r>
              <a:rPr lang="da-DK" sz="3200" dirty="0"/>
              <a:t> </a:t>
            </a:r>
            <a:r>
              <a:rPr lang="da-DK" sz="3200" dirty="0" err="1"/>
              <a:t>very</a:t>
            </a:r>
            <a:r>
              <a:rPr lang="da-DK" sz="3200" dirty="0"/>
              <a:t> </a:t>
            </a:r>
            <a:r>
              <a:rPr lang="da-DK" sz="3200" dirty="0" err="1"/>
              <a:t>good</a:t>
            </a:r>
            <a:r>
              <a:rPr lang="da-DK" sz="3200" dirty="0"/>
              <a:t>…BUT</a:t>
            </a:r>
          </a:p>
          <a:p>
            <a:r>
              <a:rPr lang="da-DK" sz="3200" dirty="0" err="1"/>
              <a:t>Typically</a:t>
            </a:r>
            <a:r>
              <a:rPr lang="da-DK" sz="3200" dirty="0"/>
              <a:t>,* ”</a:t>
            </a:r>
            <a:r>
              <a:rPr lang="da-DK" sz="3200" dirty="0" err="1"/>
              <a:t>educational</a:t>
            </a:r>
            <a:r>
              <a:rPr lang="da-DK" sz="3200" dirty="0"/>
              <a:t>” solutions </a:t>
            </a:r>
            <a:r>
              <a:rPr lang="da-DK" sz="3200" dirty="0" err="1"/>
              <a:t>are</a:t>
            </a:r>
            <a:r>
              <a:rPr lang="da-DK" sz="3200" dirty="0"/>
              <a:t> </a:t>
            </a:r>
            <a:r>
              <a:rPr lang="da-DK" sz="3200" dirty="0" err="1"/>
              <a:t>expensive</a:t>
            </a:r>
            <a:r>
              <a:rPr lang="da-DK" sz="3200" dirty="0"/>
              <a:t> and not terribly </a:t>
            </a:r>
            <a:r>
              <a:rPr lang="da-DK" sz="3200" dirty="0" err="1"/>
              <a:t>flexible</a:t>
            </a:r>
            <a:r>
              <a:rPr lang="da-DK" sz="3200" dirty="0"/>
              <a:t> systems, </a:t>
            </a:r>
            <a:r>
              <a:rPr lang="da-DK" sz="3200" dirty="0" err="1"/>
              <a:t>often</a:t>
            </a:r>
            <a:r>
              <a:rPr lang="da-DK" sz="3200" dirty="0"/>
              <a:t> dependent on </a:t>
            </a:r>
            <a:r>
              <a:rPr lang="da-DK" sz="3200" dirty="0" err="1"/>
              <a:t>proprietary</a:t>
            </a:r>
            <a:r>
              <a:rPr lang="da-DK" sz="3200" dirty="0"/>
              <a:t> software.  </a:t>
            </a:r>
          </a:p>
          <a:p>
            <a:endParaRPr lang="da-DK" sz="3200" dirty="0"/>
          </a:p>
          <a:p>
            <a:endParaRPr lang="da-DK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14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F252F8-3CEA-6C4F-B94A-554EF0E9E23C}"/>
              </a:ext>
            </a:extLst>
          </p:cNvPr>
          <p:cNvSpPr txBox="1"/>
          <p:nvPr/>
        </p:nvSpPr>
        <p:spPr>
          <a:xfrm>
            <a:off x="587375" y="6302375"/>
            <a:ext cx="917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*</a:t>
            </a:r>
            <a:r>
              <a:rPr lang="da-DK" dirty="0" err="1"/>
              <a:t>there</a:t>
            </a:r>
            <a:r>
              <a:rPr lang="da-DK" dirty="0"/>
              <a:t> </a:t>
            </a:r>
            <a:r>
              <a:rPr lang="da-DK" dirty="0" err="1"/>
              <a:t>may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some</a:t>
            </a:r>
            <a:r>
              <a:rPr lang="da-DK" dirty="0"/>
              <a:t>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reasonably</a:t>
            </a:r>
            <a:r>
              <a:rPr lang="da-DK" dirty="0"/>
              <a:t> </a:t>
            </a:r>
            <a:r>
              <a:rPr lang="da-DK" dirty="0" err="1"/>
              <a:t>priced</a:t>
            </a:r>
            <a:r>
              <a:rPr lang="da-DK" dirty="0"/>
              <a:t> and open source </a:t>
            </a:r>
            <a:r>
              <a:rPr lang="da-DK" dirty="0" err="1"/>
              <a:t>that</a:t>
            </a:r>
            <a:r>
              <a:rPr lang="da-DK" dirty="0"/>
              <a:t> I have not </a:t>
            </a:r>
            <a:r>
              <a:rPr lang="da-DK" dirty="0" err="1"/>
              <a:t>found</a:t>
            </a:r>
            <a:r>
              <a:rPr lang="da-DK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7369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295778"/>
            <a:ext cx="11012488" cy="865186"/>
          </a:xfrm>
        </p:spPr>
        <p:txBody>
          <a:bodyPr/>
          <a:lstStyle/>
          <a:p>
            <a:r>
              <a:rPr lang="da-DK" sz="4400" b="1" dirty="0"/>
              <a:t>MARKET ”SURVEY”:</a:t>
            </a:r>
            <a:r>
              <a:rPr lang="da-DK" sz="4400" b="1" dirty="0" err="1"/>
              <a:t>commercial</a:t>
            </a:r>
            <a:r>
              <a:rPr lang="da-DK" sz="4400" b="1" dirty="0"/>
              <a:t>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r>
              <a:rPr lang="da-DK" sz="3200" dirty="0"/>
              <a:t>CAEN offers </a:t>
            </a:r>
            <a:r>
              <a:rPr lang="da-DK" sz="3200" dirty="0" err="1"/>
              <a:t>several</a:t>
            </a:r>
            <a:r>
              <a:rPr lang="da-DK" sz="3200" dirty="0"/>
              <a:t> </a:t>
            </a:r>
            <a:r>
              <a:rPr lang="da-DK" sz="3200" dirty="0" err="1"/>
              <a:t>nice</a:t>
            </a:r>
            <a:r>
              <a:rPr lang="da-DK" sz="3200" dirty="0"/>
              <a:t> </a:t>
            </a:r>
            <a:r>
              <a:rPr lang="da-DK" sz="3200" dirty="0" err="1"/>
              <a:t>packages</a:t>
            </a:r>
            <a:r>
              <a:rPr lang="da-DK" sz="3200" dirty="0"/>
              <a:t>, but 5-8k€/</a:t>
            </a:r>
            <a:r>
              <a:rPr lang="da-DK" sz="3200" dirty="0" err="1"/>
              <a:t>setup</a:t>
            </a:r>
            <a:r>
              <a:rPr lang="da-DK" sz="3200" dirty="0"/>
              <a:t>.</a:t>
            </a:r>
          </a:p>
          <a:p>
            <a:r>
              <a:rPr lang="da-DK" sz="3200" dirty="0"/>
              <a:t>Canberra offers </a:t>
            </a:r>
            <a:r>
              <a:rPr lang="da-DK" sz="3200" dirty="0" err="1"/>
              <a:t>good</a:t>
            </a:r>
            <a:r>
              <a:rPr lang="da-DK" sz="3200" dirty="0"/>
              <a:t> </a:t>
            </a:r>
            <a:r>
              <a:rPr lang="da-DK" sz="3200" dirty="0" err="1"/>
              <a:t>NaI+Integrated</a:t>
            </a:r>
            <a:r>
              <a:rPr lang="da-DK" sz="3200" dirty="0"/>
              <a:t> base, 4k€+</a:t>
            </a:r>
            <a:r>
              <a:rPr lang="da-DK" sz="3200" dirty="0" err="1"/>
              <a:t>closed</a:t>
            </a:r>
            <a:r>
              <a:rPr lang="da-DK" sz="3200" dirty="0"/>
              <a:t> software.</a:t>
            </a:r>
          </a:p>
          <a:p>
            <a:r>
              <a:rPr lang="da-DK" sz="3200" dirty="0"/>
              <a:t>”</a:t>
            </a:r>
            <a:r>
              <a:rPr lang="da-DK" sz="3200" dirty="0" err="1"/>
              <a:t>legacy</a:t>
            </a:r>
            <a:r>
              <a:rPr lang="da-DK" sz="3200" dirty="0"/>
              <a:t>” research </a:t>
            </a:r>
            <a:r>
              <a:rPr lang="da-DK" sz="3200" dirty="0" err="1"/>
              <a:t>equipment</a:t>
            </a:r>
            <a:r>
              <a:rPr lang="da-DK" sz="3200" dirty="0"/>
              <a:t> </a:t>
            </a:r>
            <a:r>
              <a:rPr lang="da-DK" sz="3200" dirty="0" err="1"/>
              <a:t>often</a:t>
            </a:r>
            <a:r>
              <a:rPr lang="da-DK" sz="3200" dirty="0"/>
              <a:t> </a:t>
            </a:r>
            <a:r>
              <a:rPr lang="da-DK" sz="3200" dirty="0" err="1"/>
              <a:t>requires</a:t>
            </a:r>
            <a:r>
              <a:rPr lang="da-DK" sz="3200" dirty="0"/>
              <a:t> </a:t>
            </a:r>
            <a:r>
              <a:rPr lang="da-DK" sz="3200" dirty="0" err="1"/>
              <a:t>expensive</a:t>
            </a:r>
            <a:r>
              <a:rPr lang="da-DK" sz="3200" dirty="0"/>
              <a:t> HV, DAQ, etc.</a:t>
            </a:r>
          </a:p>
          <a:p>
            <a:r>
              <a:rPr lang="da-DK" sz="3200" dirty="0" err="1"/>
              <a:t>Difficult</a:t>
            </a:r>
            <a:r>
              <a:rPr lang="da-DK" sz="3200" dirty="0"/>
              <a:t> to have large </a:t>
            </a:r>
            <a:r>
              <a:rPr lang="da-DK" sz="3200" dirty="0" err="1"/>
              <a:t>scale</a:t>
            </a:r>
            <a:r>
              <a:rPr lang="da-DK" sz="3200" dirty="0"/>
              <a:t> lab </a:t>
            </a:r>
            <a:r>
              <a:rPr lang="da-DK" sz="3200" dirty="0" err="1"/>
              <a:t>teaching</a:t>
            </a:r>
            <a:r>
              <a:rPr lang="da-DK" sz="3200" dirty="0"/>
              <a:t> </a:t>
            </a:r>
            <a:r>
              <a:rPr lang="da-DK" sz="3200" dirty="0" err="1"/>
              <a:t>based</a:t>
            </a:r>
            <a:r>
              <a:rPr lang="da-DK" sz="3200" dirty="0"/>
              <a:t> on </a:t>
            </a:r>
            <a:r>
              <a:rPr lang="da-DK" sz="3200" dirty="0" err="1"/>
              <a:t>these</a:t>
            </a:r>
            <a:endParaRPr lang="da-DK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15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</p:spTree>
    <p:extLst>
      <p:ext uri="{BB962C8B-B14F-4D97-AF65-F5344CB8AC3E}">
        <p14:creationId xmlns:p14="http://schemas.microsoft.com/office/powerpoint/2010/main" val="3299243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295778"/>
            <a:ext cx="11012488" cy="865186"/>
          </a:xfrm>
        </p:spPr>
        <p:txBody>
          <a:bodyPr/>
          <a:lstStyle/>
          <a:p>
            <a:r>
              <a:rPr lang="da-DK" sz="4400" b="1" dirty="0"/>
              <a:t>MARKET ”</a:t>
            </a:r>
            <a:r>
              <a:rPr lang="da-DK" sz="4400" b="1" dirty="0" err="1"/>
              <a:t>SURVEY”:Open</a:t>
            </a:r>
            <a:r>
              <a:rPr lang="da-DK" sz="4400" b="1" dirty="0"/>
              <a:t> Source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r>
              <a:rPr lang="da-DK" sz="3200" dirty="0"/>
              <a:t>$100* </a:t>
            </a:r>
            <a:r>
              <a:rPr lang="da-DK" sz="3200" dirty="0" err="1"/>
              <a:t>Cosmic</a:t>
            </a:r>
            <a:r>
              <a:rPr lang="da-DK" sz="3200" dirty="0"/>
              <a:t> </a:t>
            </a:r>
            <a:r>
              <a:rPr lang="da-DK" sz="3200" dirty="0" err="1"/>
              <a:t>ray</a:t>
            </a:r>
            <a:r>
              <a:rPr lang="da-DK" sz="3200" dirty="0"/>
              <a:t> </a:t>
            </a:r>
            <a:r>
              <a:rPr lang="da-DK" sz="3200" dirty="0" err="1"/>
              <a:t>detector</a:t>
            </a:r>
            <a:r>
              <a:rPr lang="da-DK" sz="3200" dirty="0"/>
              <a:t> ”</a:t>
            </a:r>
            <a:r>
              <a:rPr lang="da-DK" sz="3200" dirty="0" err="1"/>
              <a:t>Cosmic</a:t>
            </a:r>
            <a:r>
              <a:rPr lang="da-DK" sz="3200" dirty="0"/>
              <a:t> Watch” MIT (</a:t>
            </a:r>
            <a:r>
              <a:rPr lang="da-DK" sz="3200" dirty="0" err="1"/>
              <a:t>SiPM</a:t>
            </a:r>
            <a:r>
              <a:rPr lang="da-DK" sz="3200" dirty="0"/>
              <a:t> </a:t>
            </a:r>
            <a:r>
              <a:rPr lang="da-DK" sz="3200" dirty="0" err="1"/>
              <a:t>coupled</a:t>
            </a:r>
            <a:r>
              <a:rPr lang="da-DK" sz="3200" dirty="0"/>
              <a:t> to plastic </a:t>
            </a:r>
            <a:r>
              <a:rPr lang="da-DK" sz="3200" dirty="0" err="1"/>
              <a:t>scintillator</a:t>
            </a:r>
            <a:r>
              <a:rPr lang="da-DK" sz="3200" dirty="0"/>
              <a:t>) NEW: </a:t>
            </a:r>
            <a:r>
              <a:rPr lang="da-DK" sz="3200" dirty="0" err="1"/>
              <a:t>SensL</a:t>
            </a:r>
            <a:r>
              <a:rPr lang="da-DK" sz="3200" dirty="0"/>
              <a:t> offers $60 </a:t>
            </a:r>
            <a:r>
              <a:rPr lang="da-DK" sz="3200" dirty="0" err="1"/>
              <a:t>SiPM</a:t>
            </a:r>
            <a:r>
              <a:rPr lang="da-DK" sz="3200" dirty="0"/>
              <a:t> for students</a:t>
            </a:r>
          </a:p>
          <a:p>
            <a:r>
              <a:rPr lang="da-DK" sz="3200" dirty="0"/>
              <a:t>MUON HUNTER </a:t>
            </a:r>
            <a:r>
              <a:rPr lang="da-DK" sz="3200" dirty="0" err="1"/>
              <a:t>based</a:t>
            </a:r>
            <a:r>
              <a:rPr lang="da-DK" sz="3200" dirty="0"/>
              <a:t> on </a:t>
            </a:r>
            <a:r>
              <a:rPr lang="da-DK" sz="3200" dirty="0" err="1"/>
              <a:t>inexpensive</a:t>
            </a:r>
            <a:r>
              <a:rPr lang="da-DK" sz="3200" dirty="0"/>
              <a:t> </a:t>
            </a:r>
            <a:r>
              <a:rPr lang="da-DK" sz="3200" dirty="0" err="1"/>
              <a:t>commercial</a:t>
            </a:r>
            <a:r>
              <a:rPr lang="da-DK" sz="3200" dirty="0"/>
              <a:t> </a:t>
            </a:r>
            <a:r>
              <a:rPr lang="da-DK" sz="3200" dirty="0" err="1"/>
              <a:t>electronics</a:t>
            </a:r>
            <a:r>
              <a:rPr lang="da-DK" sz="3200" dirty="0"/>
              <a:t> and 2 GM tubes in </a:t>
            </a:r>
            <a:r>
              <a:rPr lang="da-DK" sz="3200" dirty="0" err="1"/>
              <a:t>coincidence</a:t>
            </a:r>
            <a:r>
              <a:rPr lang="da-DK" sz="3200" dirty="0"/>
              <a:t>. </a:t>
            </a:r>
            <a:r>
              <a:rPr lang="da-DK" sz="3200" dirty="0" err="1"/>
              <a:t>Working</a:t>
            </a:r>
            <a:r>
              <a:rPr lang="da-DK" sz="3200" dirty="0"/>
              <a:t> system for  ≈150€, </a:t>
            </a:r>
            <a:r>
              <a:rPr lang="da-DK" sz="3200" dirty="0" err="1"/>
              <a:t>depending</a:t>
            </a:r>
            <a:r>
              <a:rPr lang="da-DK" sz="3200" dirty="0"/>
              <a:t> on </a:t>
            </a:r>
            <a:r>
              <a:rPr lang="da-DK" sz="3200" dirty="0" err="1"/>
              <a:t>availability</a:t>
            </a:r>
            <a:r>
              <a:rPr lang="da-DK" sz="3200" dirty="0"/>
              <a:t> GM tubes, etc. </a:t>
            </a:r>
          </a:p>
          <a:p>
            <a:r>
              <a:rPr lang="da-DK" sz="3200" dirty="0"/>
              <a:t>A </a:t>
            </a:r>
            <a:r>
              <a:rPr lang="da-DK" sz="3200" dirty="0" err="1"/>
              <a:t>number</a:t>
            </a:r>
            <a:r>
              <a:rPr lang="da-DK" sz="3200" dirty="0"/>
              <a:t> of web </a:t>
            </a:r>
            <a:r>
              <a:rPr lang="da-DK" sz="3200" dirty="0" err="1"/>
              <a:t>resources</a:t>
            </a:r>
            <a:r>
              <a:rPr lang="da-DK" sz="3200" dirty="0"/>
              <a:t> </a:t>
            </a:r>
            <a:r>
              <a:rPr lang="da-DK" sz="3200" dirty="0" err="1"/>
              <a:t>explaining</a:t>
            </a:r>
            <a:r>
              <a:rPr lang="da-DK" sz="3200" dirty="0"/>
              <a:t> </a:t>
            </a:r>
            <a:r>
              <a:rPr lang="da-DK" sz="3200" dirty="0" err="1"/>
              <a:t>how</a:t>
            </a:r>
            <a:r>
              <a:rPr lang="da-DK" sz="3200" dirty="0"/>
              <a:t> to </a:t>
            </a:r>
            <a:r>
              <a:rPr lang="da-DK" sz="3200" dirty="0" err="1"/>
              <a:t>build</a:t>
            </a:r>
            <a:r>
              <a:rPr lang="da-DK" sz="3200" dirty="0"/>
              <a:t> </a:t>
            </a:r>
            <a:r>
              <a:rPr lang="da-DK" sz="3200" dirty="0" err="1"/>
              <a:t>various</a:t>
            </a:r>
            <a:r>
              <a:rPr lang="da-DK" sz="3200" dirty="0"/>
              <a:t> </a:t>
            </a:r>
            <a:r>
              <a:rPr lang="da-DK" sz="3200" dirty="0" err="1"/>
              <a:t>detectors</a:t>
            </a:r>
            <a:r>
              <a:rPr lang="da-DK" sz="3200" dirty="0"/>
              <a:t>…(</a:t>
            </a:r>
            <a:r>
              <a:rPr lang="da-DK" sz="3200" dirty="0" err="1"/>
              <a:t>probably</a:t>
            </a:r>
            <a:r>
              <a:rPr lang="da-DK" sz="3200" dirty="0"/>
              <a:t> more </a:t>
            </a:r>
            <a:r>
              <a:rPr lang="da-DK" sz="3200" dirty="0" err="1"/>
              <a:t>applicable</a:t>
            </a:r>
            <a:r>
              <a:rPr lang="da-DK" sz="3200" dirty="0"/>
              <a:t> to </a:t>
            </a:r>
            <a:r>
              <a:rPr lang="da-DK" sz="3200" dirty="0" err="1"/>
              <a:t>hobbyists</a:t>
            </a:r>
            <a:r>
              <a:rPr lang="da-DK" sz="3200" dirty="0"/>
              <a:t> </a:t>
            </a:r>
            <a:r>
              <a:rPr lang="da-DK" sz="3200" dirty="0" err="1"/>
              <a:t>than</a:t>
            </a:r>
            <a:r>
              <a:rPr lang="da-DK" sz="3200" dirty="0"/>
              <a:t> to large </a:t>
            </a:r>
            <a:r>
              <a:rPr lang="da-DK" sz="3200" dirty="0" err="1"/>
              <a:t>scale</a:t>
            </a:r>
            <a:r>
              <a:rPr lang="da-DK" sz="3200" dirty="0"/>
              <a:t> lab </a:t>
            </a:r>
            <a:r>
              <a:rPr lang="da-DK" sz="3200" dirty="0" err="1"/>
              <a:t>teaching</a:t>
            </a:r>
            <a:r>
              <a:rPr lang="da-DK" sz="3200" dirty="0"/>
              <a:t>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16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3B07C-DBD6-744A-BCDF-58B2B5BDCA62}"/>
              </a:ext>
            </a:extLst>
          </p:cNvPr>
          <p:cNvSpPr txBox="1"/>
          <p:nvPr/>
        </p:nvSpPr>
        <p:spPr>
          <a:xfrm>
            <a:off x="587375" y="6302375"/>
            <a:ext cx="4435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*$100 if </a:t>
            </a:r>
            <a:r>
              <a:rPr lang="da-DK" dirty="0" err="1"/>
              <a:t>you</a:t>
            </a:r>
            <a:r>
              <a:rPr lang="da-DK" dirty="0"/>
              <a:t> </a:t>
            </a:r>
            <a:r>
              <a:rPr lang="da-DK" dirty="0" err="1"/>
              <a:t>don’t</a:t>
            </a:r>
            <a:r>
              <a:rPr lang="da-DK" dirty="0"/>
              <a:t> have to </a:t>
            </a:r>
            <a:r>
              <a:rPr lang="da-DK" dirty="0" err="1"/>
              <a:t>buy</a:t>
            </a:r>
            <a:r>
              <a:rPr lang="da-DK" dirty="0"/>
              <a:t> </a:t>
            </a:r>
            <a:r>
              <a:rPr lang="da-DK" dirty="0" err="1"/>
              <a:t>scintillator</a:t>
            </a:r>
            <a:r>
              <a:rPr lang="da-DK" dirty="0"/>
              <a:t> 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66643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4400" b="1" dirty="0"/>
              <a:t>PLAN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375" y="1286209"/>
            <a:ext cx="11012488" cy="4675188"/>
          </a:xfrm>
        </p:spPr>
        <p:txBody>
          <a:bodyPr/>
          <a:lstStyle/>
          <a:p>
            <a:r>
              <a:rPr lang="da-DK" sz="3600" dirty="0"/>
              <a:t>INTRODUCTION:	</a:t>
            </a:r>
          </a:p>
          <a:p>
            <a:pPr lvl="1"/>
            <a:r>
              <a:rPr lang="da-DK" sz="2400" dirty="0" err="1"/>
              <a:t>What</a:t>
            </a:r>
            <a:r>
              <a:rPr lang="da-DK" sz="2400" dirty="0"/>
              <a:t> I </a:t>
            </a:r>
            <a:r>
              <a:rPr lang="da-DK" sz="2400" dirty="0" err="1"/>
              <a:t>will</a:t>
            </a:r>
            <a:r>
              <a:rPr lang="da-DK" sz="2400" dirty="0"/>
              <a:t> talk </a:t>
            </a:r>
            <a:r>
              <a:rPr lang="da-DK" sz="2400" dirty="0" err="1"/>
              <a:t>about</a:t>
            </a:r>
            <a:endParaRPr lang="da-DK" sz="2400" dirty="0"/>
          </a:p>
          <a:p>
            <a:pPr lvl="1"/>
            <a:r>
              <a:rPr lang="da-DK" sz="2400" dirty="0" err="1"/>
              <a:t>Why</a:t>
            </a:r>
            <a:r>
              <a:rPr lang="da-DK" sz="2400" dirty="0"/>
              <a:t> I am </a:t>
            </a:r>
            <a:r>
              <a:rPr lang="da-DK" sz="2400" dirty="0" err="1"/>
              <a:t>talking</a:t>
            </a:r>
            <a:r>
              <a:rPr lang="da-DK" sz="2400" dirty="0"/>
              <a:t> </a:t>
            </a:r>
            <a:r>
              <a:rPr lang="da-DK" sz="2400" dirty="0" err="1"/>
              <a:t>about</a:t>
            </a:r>
            <a:r>
              <a:rPr lang="da-DK" sz="2400" dirty="0"/>
              <a:t> </a:t>
            </a:r>
            <a:r>
              <a:rPr lang="da-DK" sz="2400" dirty="0" err="1"/>
              <a:t>this</a:t>
            </a:r>
            <a:endParaRPr lang="da-DK" sz="2400" dirty="0"/>
          </a:p>
          <a:p>
            <a:pPr lvl="1"/>
            <a:r>
              <a:rPr lang="da-DK" sz="2400" dirty="0" err="1"/>
              <a:t>Context</a:t>
            </a:r>
            <a:r>
              <a:rPr lang="da-DK" sz="2400" dirty="0"/>
              <a:t> in </a:t>
            </a:r>
            <a:r>
              <a:rPr lang="da-DK" sz="2400" dirty="0" err="1"/>
              <a:t>which</a:t>
            </a:r>
            <a:r>
              <a:rPr lang="da-DK" sz="2400" dirty="0"/>
              <a:t> </a:t>
            </a:r>
            <a:r>
              <a:rPr lang="da-DK" sz="2400" dirty="0" err="1"/>
              <a:t>this</a:t>
            </a:r>
            <a:r>
              <a:rPr lang="da-DK" sz="2400" dirty="0"/>
              <a:t> has </a:t>
            </a:r>
            <a:r>
              <a:rPr lang="da-DK" sz="2400" dirty="0" err="1"/>
              <a:t>been</a:t>
            </a:r>
            <a:r>
              <a:rPr lang="da-DK" sz="2400" dirty="0"/>
              <a:t> done</a:t>
            </a:r>
          </a:p>
          <a:p>
            <a:r>
              <a:rPr lang="da-DK" sz="3200" dirty="0"/>
              <a:t>WHAT IS ”AVAILABLE”? </a:t>
            </a:r>
          </a:p>
          <a:p>
            <a:pPr lvl="1"/>
            <a:r>
              <a:rPr lang="da-DK" sz="2400" dirty="0"/>
              <a:t>A </a:t>
            </a:r>
            <a:r>
              <a:rPr lang="da-DK" sz="2400" dirty="0" err="1"/>
              <a:t>quick</a:t>
            </a:r>
            <a:r>
              <a:rPr lang="da-DK" sz="2400" dirty="0"/>
              <a:t> non-</a:t>
            </a:r>
            <a:r>
              <a:rPr lang="da-DK" sz="2400" dirty="0" err="1"/>
              <a:t>objective</a:t>
            </a:r>
            <a:r>
              <a:rPr lang="da-DK" sz="2400" dirty="0"/>
              <a:t>, non-</a:t>
            </a:r>
            <a:r>
              <a:rPr lang="da-DK" sz="2400" dirty="0" err="1"/>
              <a:t>exhaustive</a:t>
            </a:r>
            <a:r>
              <a:rPr lang="da-DK" sz="2400" dirty="0"/>
              <a:t> </a:t>
            </a:r>
            <a:r>
              <a:rPr lang="da-DK" sz="2400" dirty="0" err="1"/>
              <a:t>market</a:t>
            </a:r>
            <a:r>
              <a:rPr lang="da-DK" sz="2400" dirty="0"/>
              <a:t> ”</a:t>
            </a:r>
            <a:r>
              <a:rPr lang="da-DK" sz="2400" dirty="0" err="1"/>
              <a:t>survey</a:t>
            </a:r>
            <a:r>
              <a:rPr lang="da-DK" sz="2400" dirty="0"/>
              <a:t>”</a:t>
            </a:r>
          </a:p>
          <a:p>
            <a:r>
              <a:rPr lang="da-DK" sz="3600" b="1" dirty="0">
                <a:solidFill>
                  <a:srgbClr val="FF0000"/>
                </a:solidFill>
              </a:rPr>
              <a:t>THE NICE-NBI SOLUTION</a:t>
            </a:r>
          </a:p>
          <a:p>
            <a:pPr lvl="1"/>
            <a:r>
              <a:rPr lang="da-DK" sz="2800" dirty="0"/>
              <a:t>HOW TO BUILD A 500€ PET SCANNER</a:t>
            </a:r>
          </a:p>
          <a:p>
            <a:r>
              <a:rPr lang="da-DK" sz="3600" dirty="0"/>
              <a:t>NEXT STEPS</a:t>
            </a:r>
          </a:p>
          <a:p>
            <a:pPr lvl="1"/>
            <a:endParaRPr lang="da-DK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17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</p:spTree>
    <p:extLst>
      <p:ext uri="{BB962C8B-B14F-4D97-AF65-F5344CB8AC3E}">
        <p14:creationId xmlns:p14="http://schemas.microsoft.com/office/powerpoint/2010/main" val="2913950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341782"/>
            <a:ext cx="11012488" cy="865186"/>
          </a:xfrm>
        </p:spPr>
        <p:txBody>
          <a:bodyPr/>
          <a:lstStyle/>
          <a:p>
            <a:r>
              <a:rPr lang="da-DK" sz="4400" b="1" dirty="0"/>
              <a:t>PLAN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082" y="906199"/>
            <a:ext cx="11012488" cy="5866056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da-DK" sz="3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INTRODUCTION:	</a:t>
            </a:r>
          </a:p>
          <a:p>
            <a:pPr lvl="1"/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What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I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will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talk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about</a:t>
            </a:r>
            <a:endParaRPr lang="da-DK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Why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I am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talking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about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this</a:t>
            </a:r>
            <a:endParaRPr lang="da-DK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Context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in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which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this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has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been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done</a:t>
            </a:r>
          </a:p>
          <a:p>
            <a:r>
              <a:rPr lang="da-DK" sz="3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WHAT IS ”AVAILABLE”? </a:t>
            </a:r>
          </a:p>
          <a:p>
            <a:pPr lvl="1"/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quick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non-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objective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non-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exhaustive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market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”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survey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”</a:t>
            </a:r>
          </a:p>
          <a:p>
            <a:r>
              <a:rPr lang="da-DK" sz="3600" b="1" dirty="0">
                <a:solidFill>
                  <a:srgbClr val="C00000"/>
                </a:solidFill>
              </a:rPr>
              <a:t>THE NICE-NBI SOLUTION</a:t>
            </a:r>
          </a:p>
          <a:p>
            <a:pPr lvl="1"/>
            <a:r>
              <a:rPr lang="da-DK" sz="2800" dirty="0">
                <a:solidFill>
                  <a:srgbClr val="C00000"/>
                </a:solidFill>
              </a:rPr>
              <a:t>DAQ</a:t>
            </a:r>
          </a:p>
          <a:p>
            <a:pPr lvl="1"/>
            <a:r>
              <a:rPr lang="da-DK" sz="2800" dirty="0">
                <a:solidFill>
                  <a:srgbClr val="C00000"/>
                </a:solidFill>
              </a:rPr>
              <a:t>HOW TO BUILD A 100€ Gamma </a:t>
            </a:r>
            <a:r>
              <a:rPr lang="da-DK" sz="2800" dirty="0" err="1">
                <a:solidFill>
                  <a:srgbClr val="C00000"/>
                </a:solidFill>
              </a:rPr>
              <a:t>Spectrometer</a:t>
            </a:r>
            <a:endParaRPr lang="da-DK" sz="2800" dirty="0">
              <a:solidFill>
                <a:srgbClr val="C00000"/>
              </a:solidFill>
            </a:endParaRPr>
          </a:p>
          <a:p>
            <a:pPr lvl="1"/>
            <a:r>
              <a:rPr lang="da-DK" sz="2800" dirty="0">
                <a:solidFill>
                  <a:srgbClr val="C00000"/>
                </a:solidFill>
              </a:rPr>
              <a:t>Mini PET Scanner</a:t>
            </a:r>
          </a:p>
          <a:p>
            <a:r>
              <a:rPr lang="da-DK" sz="3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NEXT STEPS</a:t>
            </a:r>
          </a:p>
          <a:p>
            <a:pPr lvl="1"/>
            <a:endParaRPr lang="da-DK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18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</p:spTree>
    <p:extLst>
      <p:ext uri="{BB962C8B-B14F-4D97-AF65-F5344CB8AC3E}">
        <p14:creationId xmlns:p14="http://schemas.microsoft.com/office/powerpoint/2010/main" val="2556808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430742"/>
            <a:ext cx="11012488" cy="865186"/>
          </a:xfrm>
        </p:spPr>
        <p:txBody>
          <a:bodyPr/>
          <a:lstStyle/>
          <a:p>
            <a:r>
              <a:rPr lang="da-DK" sz="4400" b="1" dirty="0"/>
              <a:t>IN-HOUSE </a:t>
            </a:r>
            <a:r>
              <a:rPr lang="da-DK" sz="4400" b="1" dirty="0" err="1"/>
              <a:t>Detectors</a:t>
            </a:r>
            <a:r>
              <a:rPr lang="da-DK" sz="4400" b="1" dirty="0"/>
              <a:t> for N&amp;P </a:t>
            </a:r>
            <a:r>
              <a:rPr lang="da-DK" sz="4400" b="1" dirty="0" err="1"/>
              <a:t>Phys</a:t>
            </a:r>
            <a:r>
              <a:rPr lang="da-DK" sz="4400" b="1" dirty="0"/>
              <a:t>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r>
              <a:rPr lang="da-DK" sz="3200" dirty="0" err="1"/>
              <a:t>Generous</a:t>
            </a:r>
            <a:r>
              <a:rPr lang="da-DK" sz="3200" dirty="0"/>
              <a:t> support from NICE* and the </a:t>
            </a:r>
            <a:r>
              <a:rPr lang="da-DK" sz="3200" dirty="0" err="1"/>
              <a:t>Experimental</a:t>
            </a:r>
            <a:r>
              <a:rPr lang="da-DK" sz="3200" dirty="0"/>
              <a:t> </a:t>
            </a:r>
            <a:r>
              <a:rPr lang="da-DK" sz="3200" dirty="0" err="1"/>
              <a:t>SubAtomic</a:t>
            </a:r>
            <a:r>
              <a:rPr lang="da-DK" sz="3200" dirty="0"/>
              <a:t> </a:t>
            </a:r>
            <a:r>
              <a:rPr lang="da-DK" sz="3200" dirty="0" err="1"/>
              <a:t>Physics</a:t>
            </a:r>
            <a:r>
              <a:rPr lang="da-DK" sz="3200" dirty="0"/>
              <a:t> </a:t>
            </a:r>
            <a:r>
              <a:rPr lang="da-DK" sz="3200" dirty="0" err="1"/>
              <a:t>group</a:t>
            </a:r>
            <a:r>
              <a:rPr lang="da-DK" sz="3200" dirty="0"/>
              <a:t> at NBI</a:t>
            </a:r>
          </a:p>
          <a:p>
            <a:r>
              <a:rPr lang="da-DK" sz="3200" dirty="0"/>
              <a:t>Support from NBI (</a:t>
            </a:r>
            <a:r>
              <a:rPr lang="da-DK" sz="3200" dirty="0" err="1"/>
              <a:t>technical</a:t>
            </a:r>
            <a:r>
              <a:rPr lang="da-DK" sz="3200" dirty="0"/>
              <a:t> </a:t>
            </a:r>
            <a:r>
              <a:rPr lang="da-DK" sz="3200" dirty="0" err="1"/>
              <a:t>infrastructure</a:t>
            </a:r>
            <a:r>
              <a:rPr lang="da-DK" sz="3200" dirty="0"/>
              <a:t>)</a:t>
            </a:r>
          </a:p>
          <a:p>
            <a:r>
              <a:rPr lang="da-DK" sz="3200" dirty="0" err="1"/>
              <a:t>Fantastic</a:t>
            </a:r>
            <a:r>
              <a:rPr lang="da-DK" sz="3200" dirty="0"/>
              <a:t> students</a:t>
            </a:r>
          </a:p>
          <a:p>
            <a:r>
              <a:rPr lang="da-DK" sz="3200" dirty="0"/>
              <a:t>ALLOW:</a:t>
            </a:r>
          </a:p>
          <a:p>
            <a:pPr lvl="1"/>
            <a:r>
              <a:rPr lang="da-DK" sz="2800" dirty="0"/>
              <a:t>NBI </a:t>
            </a:r>
            <a:r>
              <a:rPr lang="da-DK" sz="2800" dirty="0" err="1"/>
              <a:t>BiGS</a:t>
            </a:r>
            <a:r>
              <a:rPr lang="da-DK" sz="2800" dirty="0"/>
              <a:t> (</a:t>
            </a:r>
            <a:r>
              <a:rPr lang="da-DK" sz="2800" dirty="0">
                <a:solidFill>
                  <a:srgbClr val="FF0000"/>
                </a:solidFill>
              </a:rPr>
              <a:t>BI</a:t>
            </a:r>
            <a:r>
              <a:rPr lang="da-DK" sz="2800" dirty="0"/>
              <a:t>LLIGE </a:t>
            </a:r>
            <a:r>
              <a:rPr lang="da-DK" sz="2800" dirty="0">
                <a:solidFill>
                  <a:srgbClr val="FF0000"/>
                </a:solidFill>
              </a:rPr>
              <a:t>G</a:t>
            </a:r>
            <a:r>
              <a:rPr lang="da-DK" sz="2800" dirty="0"/>
              <a:t>AMMA </a:t>
            </a:r>
            <a:r>
              <a:rPr lang="da-DK" sz="2800" dirty="0">
                <a:solidFill>
                  <a:srgbClr val="FF0000"/>
                </a:solidFill>
              </a:rPr>
              <a:t>S</a:t>
            </a:r>
            <a:r>
              <a:rPr lang="da-DK" sz="2800" dirty="0"/>
              <a:t>PECTROMETER)</a:t>
            </a:r>
          </a:p>
          <a:p>
            <a:pPr lvl="1"/>
            <a:r>
              <a:rPr lang="da-DK" sz="2800" dirty="0" err="1"/>
              <a:t>Muon</a:t>
            </a:r>
            <a:r>
              <a:rPr lang="da-DK" sz="2800" dirty="0"/>
              <a:t> </a:t>
            </a:r>
            <a:r>
              <a:rPr lang="da-DK" sz="2800" dirty="0" err="1"/>
              <a:t>telescopes</a:t>
            </a:r>
            <a:r>
              <a:rPr lang="da-DK" sz="2800" dirty="0"/>
              <a:t> </a:t>
            </a:r>
            <a:r>
              <a:rPr lang="da-DK" sz="2800" dirty="0" err="1"/>
              <a:t>based</a:t>
            </a:r>
            <a:r>
              <a:rPr lang="da-DK" sz="2800" dirty="0"/>
              <a:t> on </a:t>
            </a:r>
            <a:r>
              <a:rPr lang="da-DK" sz="2800" dirty="0" err="1"/>
              <a:t>both</a:t>
            </a:r>
            <a:r>
              <a:rPr lang="da-DK" sz="2800" dirty="0"/>
              <a:t> </a:t>
            </a:r>
            <a:r>
              <a:rPr lang="da-DK" sz="2800" dirty="0" err="1"/>
              <a:t>SiPM+Scint</a:t>
            </a:r>
            <a:r>
              <a:rPr lang="da-DK" sz="2800" dirty="0"/>
              <a:t> &amp; GM-tubes</a:t>
            </a:r>
          </a:p>
          <a:p>
            <a:pPr lvl="1"/>
            <a:r>
              <a:rPr lang="da-DK" sz="2800" dirty="0"/>
              <a:t>Alpha and beta </a:t>
            </a:r>
            <a:r>
              <a:rPr lang="da-DK" sz="2800" dirty="0" err="1"/>
              <a:t>spectroscopy</a:t>
            </a:r>
            <a:r>
              <a:rPr lang="da-DK" sz="2800" dirty="0"/>
              <a:t> (in </a:t>
            </a:r>
            <a:r>
              <a:rPr lang="da-DK" sz="2800" dirty="0" err="1"/>
              <a:t>development</a:t>
            </a:r>
            <a:r>
              <a:rPr lang="da-DK" sz="2800" dirty="0"/>
              <a:t>) </a:t>
            </a:r>
          </a:p>
          <a:p>
            <a:endParaRPr lang="da-DK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19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3B07C-DBD6-744A-BCDF-58B2B5BDCA62}"/>
              </a:ext>
            </a:extLst>
          </p:cNvPr>
          <p:cNvSpPr txBox="1"/>
          <p:nvPr/>
        </p:nvSpPr>
        <p:spPr>
          <a:xfrm>
            <a:off x="587375" y="6302375"/>
            <a:ext cx="6466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*</a:t>
            </a:r>
            <a:r>
              <a:rPr lang="da-DK" dirty="0" err="1"/>
              <a:t>Denmark’s</a:t>
            </a:r>
            <a:r>
              <a:rPr lang="da-DK" dirty="0"/>
              <a:t> National Instrument Center for CERN Experiments</a:t>
            </a:r>
          </a:p>
        </p:txBody>
      </p:sp>
    </p:spTree>
    <p:extLst>
      <p:ext uri="{BB962C8B-B14F-4D97-AF65-F5344CB8AC3E}">
        <p14:creationId xmlns:p14="http://schemas.microsoft.com/office/powerpoint/2010/main" val="2533921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341782"/>
            <a:ext cx="11012488" cy="865186"/>
          </a:xfrm>
        </p:spPr>
        <p:txBody>
          <a:bodyPr/>
          <a:lstStyle/>
          <a:p>
            <a:r>
              <a:rPr lang="da-DK" sz="4400" b="1" dirty="0"/>
              <a:t>PLAN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082" y="906199"/>
            <a:ext cx="11012488" cy="5866056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da-DK" sz="3600" dirty="0"/>
              <a:t>INTRODUCTION:	</a:t>
            </a:r>
          </a:p>
          <a:p>
            <a:pPr lvl="1"/>
            <a:r>
              <a:rPr lang="da-DK" sz="2400" dirty="0" err="1"/>
              <a:t>What</a:t>
            </a:r>
            <a:r>
              <a:rPr lang="da-DK" sz="2400" dirty="0"/>
              <a:t> I </a:t>
            </a:r>
            <a:r>
              <a:rPr lang="da-DK" sz="2400" dirty="0" err="1"/>
              <a:t>will</a:t>
            </a:r>
            <a:r>
              <a:rPr lang="da-DK" sz="2400" dirty="0"/>
              <a:t> talk </a:t>
            </a:r>
            <a:r>
              <a:rPr lang="da-DK" sz="2400" dirty="0" err="1"/>
              <a:t>about</a:t>
            </a:r>
            <a:endParaRPr lang="da-DK" sz="2400" dirty="0"/>
          </a:p>
          <a:p>
            <a:pPr lvl="1"/>
            <a:r>
              <a:rPr lang="da-DK" sz="2400" dirty="0" err="1"/>
              <a:t>Why</a:t>
            </a:r>
            <a:r>
              <a:rPr lang="da-DK" sz="2400" dirty="0"/>
              <a:t> I am </a:t>
            </a:r>
            <a:r>
              <a:rPr lang="da-DK" sz="2400" dirty="0" err="1"/>
              <a:t>talking</a:t>
            </a:r>
            <a:r>
              <a:rPr lang="da-DK" sz="2400" dirty="0"/>
              <a:t> </a:t>
            </a:r>
            <a:r>
              <a:rPr lang="da-DK" sz="2400" dirty="0" err="1"/>
              <a:t>about</a:t>
            </a:r>
            <a:r>
              <a:rPr lang="da-DK" sz="2400" dirty="0"/>
              <a:t> </a:t>
            </a:r>
            <a:r>
              <a:rPr lang="da-DK" sz="2400" dirty="0" err="1"/>
              <a:t>this</a:t>
            </a:r>
            <a:endParaRPr lang="da-DK" sz="2400" dirty="0"/>
          </a:p>
          <a:p>
            <a:pPr lvl="1"/>
            <a:r>
              <a:rPr lang="da-DK" sz="2400" dirty="0" err="1"/>
              <a:t>Context</a:t>
            </a:r>
            <a:r>
              <a:rPr lang="da-DK" sz="2400" dirty="0"/>
              <a:t> in </a:t>
            </a:r>
            <a:r>
              <a:rPr lang="da-DK" sz="2400" dirty="0" err="1"/>
              <a:t>which</a:t>
            </a:r>
            <a:r>
              <a:rPr lang="da-DK" sz="2400" dirty="0"/>
              <a:t> </a:t>
            </a:r>
            <a:r>
              <a:rPr lang="da-DK" sz="2400" dirty="0" err="1"/>
              <a:t>this</a:t>
            </a:r>
            <a:r>
              <a:rPr lang="da-DK" sz="2400" dirty="0"/>
              <a:t> has </a:t>
            </a:r>
            <a:r>
              <a:rPr lang="da-DK" sz="2400" dirty="0" err="1"/>
              <a:t>been</a:t>
            </a:r>
            <a:r>
              <a:rPr lang="da-DK" sz="2400" dirty="0"/>
              <a:t> done</a:t>
            </a:r>
          </a:p>
          <a:p>
            <a:r>
              <a:rPr lang="da-DK" sz="3200" dirty="0"/>
              <a:t>WHAT IS ”AVAILABLE”? </a:t>
            </a:r>
          </a:p>
          <a:p>
            <a:pPr lvl="1"/>
            <a:r>
              <a:rPr lang="da-DK" sz="2400" dirty="0"/>
              <a:t>A </a:t>
            </a:r>
            <a:r>
              <a:rPr lang="da-DK" sz="2400" dirty="0" err="1"/>
              <a:t>quick</a:t>
            </a:r>
            <a:r>
              <a:rPr lang="da-DK" sz="2400" dirty="0"/>
              <a:t> non-</a:t>
            </a:r>
            <a:r>
              <a:rPr lang="da-DK" sz="2400" dirty="0" err="1"/>
              <a:t>objective</a:t>
            </a:r>
            <a:r>
              <a:rPr lang="da-DK" sz="2400" dirty="0"/>
              <a:t>, non-</a:t>
            </a:r>
            <a:r>
              <a:rPr lang="da-DK" sz="2400" dirty="0" err="1"/>
              <a:t>exhaustive</a:t>
            </a:r>
            <a:r>
              <a:rPr lang="da-DK" sz="2400" dirty="0"/>
              <a:t> </a:t>
            </a:r>
            <a:r>
              <a:rPr lang="da-DK" sz="2400" dirty="0" err="1"/>
              <a:t>market</a:t>
            </a:r>
            <a:r>
              <a:rPr lang="da-DK" sz="2400" dirty="0"/>
              <a:t> ”</a:t>
            </a:r>
            <a:r>
              <a:rPr lang="da-DK" sz="2400" dirty="0" err="1"/>
              <a:t>survey</a:t>
            </a:r>
            <a:r>
              <a:rPr lang="da-DK" sz="2400" dirty="0"/>
              <a:t>”</a:t>
            </a:r>
          </a:p>
          <a:p>
            <a:r>
              <a:rPr lang="da-DK" sz="3600" dirty="0"/>
              <a:t>THE NICE-NBI SOLUTION</a:t>
            </a:r>
          </a:p>
          <a:p>
            <a:pPr lvl="1"/>
            <a:r>
              <a:rPr lang="da-DK" sz="2800" dirty="0"/>
              <a:t>DAQ</a:t>
            </a:r>
          </a:p>
          <a:p>
            <a:pPr lvl="1"/>
            <a:r>
              <a:rPr lang="da-DK" sz="2800" dirty="0"/>
              <a:t>HOW TO BUILD A 100€ Gamma </a:t>
            </a:r>
            <a:r>
              <a:rPr lang="da-DK" sz="2800" dirty="0" err="1"/>
              <a:t>Spectrometer</a:t>
            </a:r>
            <a:endParaRPr lang="da-DK" sz="2800" dirty="0"/>
          </a:p>
          <a:p>
            <a:pPr lvl="1"/>
            <a:r>
              <a:rPr lang="da-DK" sz="2800" dirty="0"/>
              <a:t>Mini PET Scanner</a:t>
            </a:r>
          </a:p>
          <a:p>
            <a:r>
              <a:rPr lang="da-DK" sz="3600" dirty="0"/>
              <a:t>NEXT STEPS</a:t>
            </a:r>
          </a:p>
          <a:p>
            <a:pPr lvl="1"/>
            <a:endParaRPr lang="da-DK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2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</p:spTree>
    <p:extLst>
      <p:ext uri="{BB962C8B-B14F-4D97-AF65-F5344CB8AC3E}">
        <p14:creationId xmlns:p14="http://schemas.microsoft.com/office/powerpoint/2010/main" val="562991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4400" b="1" dirty="0"/>
              <a:t>DAQ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22EF213-74B4-9748-99E8-9306DBF9C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21007" y="1883553"/>
            <a:ext cx="5359398" cy="4675188"/>
          </a:xfrm>
        </p:spPr>
        <p:txBody>
          <a:bodyPr/>
          <a:lstStyle/>
          <a:p>
            <a:r>
              <a:rPr lang="da-DK" sz="3200" dirty="0"/>
              <a:t>Connects via USB</a:t>
            </a:r>
          </a:p>
          <a:p>
            <a:r>
              <a:rPr lang="da-DK" sz="3200" dirty="0"/>
              <a:t>Works on Mac, Windows, Linux</a:t>
            </a:r>
          </a:p>
          <a:p>
            <a:r>
              <a:rPr lang="da-DK" sz="3200" dirty="0"/>
              <a:t>Scripting </a:t>
            </a:r>
            <a:r>
              <a:rPr lang="da-DK" sz="3200" dirty="0" err="1"/>
              <a:t>language</a:t>
            </a:r>
            <a:r>
              <a:rPr lang="da-DK" sz="3200" dirty="0"/>
              <a:t>, </a:t>
            </a:r>
            <a:r>
              <a:rPr lang="da-DK" sz="3200" dirty="0" err="1"/>
              <a:t>allows</a:t>
            </a:r>
            <a:r>
              <a:rPr lang="da-DK" sz="3200" dirty="0"/>
              <a:t> for </a:t>
            </a:r>
            <a:r>
              <a:rPr lang="da-DK" sz="3200" dirty="0" err="1"/>
              <a:t>some</a:t>
            </a:r>
            <a:r>
              <a:rPr lang="da-DK" sz="3200" dirty="0"/>
              <a:t> real time signal </a:t>
            </a:r>
            <a:r>
              <a:rPr lang="da-DK" sz="3200" dirty="0" err="1"/>
              <a:t>processing</a:t>
            </a:r>
            <a:endParaRPr lang="da-DK" sz="3200" dirty="0"/>
          </a:p>
          <a:p>
            <a:r>
              <a:rPr lang="da-DK" sz="3200" dirty="0"/>
              <a:t>$279 ($179 </a:t>
            </a:r>
            <a:r>
              <a:rPr lang="da-DK" sz="3200" dirty="0" err="1"/>
              <a:t>academic</a:t>
            </a:r>
            <a:r>
              <a:rPr lang="da-DK" sz="3200" dirty="0"/>
              <a:t>) +$15 BNC </a:t>
            </a:r>
            <a:r>
              <a:rPr lang="da-DK" sz="3200" dirty="0" err="1"/>
              <a:t>breakout</a:t>
            </a:r>
            <a:r>
              <a:rPr lang="da-DK" sz="3200" dirty="0"/>
              <a:t>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20</a:t>
            </a:fld>
            <a:endParaRPr lang="da-D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50BC3C-A832-AD4E-85DA-E933DB61E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156" y="1946964"/>
            <a:ext cx="3810000" cy="3810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8AB49B-7331-9A49-A5F2-3B90D833BFDC}"/>
              </a:ext>
            </a:extLst>
          </p:cNvPr>
          <p:cNvSpPr/>
          <p:nvPr/>
        </p:nvSpPr>
        <p:spPr>
          <a:xfrm>
            <a:off x="2177935" y="649597"/>
            <a:ext cx="92326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rgbClr val="000000"/>
                </a:solidFill>
              </a:rPr>
              <a:t>100MS/s USB </a:t>
            </a:r>
            <a:r>
              <a:rPr lang="da-DK" sz="3600" dirty="0" err="1">
                <a:solidFill>
                  <a:srgbClr val="000000"/>
                </a:solidFill>
              </a:rPr>
              <a:t>Oscilloscope</a:t>
            </a:r>
            <a:r>
              <a:rPr lang="da-DK" sz="3600" dirty="0">
                <a:solidFill>
                  <a:srgbClr val="000000"/>
                </a:solidFill>
              </a:rPr>
              <a:t>, </a:t>
            </a:r>
            <a:r>
              <a:rPr lang="da-DK" sz="3600" dirty="0" err="1">
                <a:solidFill>
                  <a:srgbClr val="000000"/>
                </a:solidFill>
              </a:rPr>
              <a:t>Logic</a:t>
            </a:r>
            <a:r>
              <a:rPr lang="da-DK" sz="3600" dirty="0">
                <a:solidFill>
                  <a:srgbClr val="000000"/>
                </a:solidFill>
              </a:rPr>
              <a:t> Analyzer and Variable Power Supply</a:t>
            </a: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35960840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962" y="113270"/>
            <a:ext cx="6263940" cy="865186"/>
          </a:xfrm>
        </p:spPr>
        <p:txBody>
          <a:bodyPr/>
          <a:lstStyle/>
          <a:p>
            <a:r>
              <a:rPr lang="da-DK" sz="4400" b="1" dirty="0"/>
              <a:t>The 100€ </a:t>
            </a:r>
            <a:r>
              <a:rPr lang="da-DK" sz="6600" b="1" dirty="0">
                <a:latin typeface="Symbol" pitchFamily="2" charset="2"/>
              </a:rPr>
              <a:t>g</a:t>
            </a:r>
            <a:r>
              <a:rPr lang="da-DK" sz="4400" b="1" dirty="0"/>
              <a:t> </a:t>
            </a:r>
            <a:r>
              <a:rPr lang="da-DK" sz="4400" b="1" dirty="0" err="1"/>
              <a:t>spectrometer</a:t>
            </a:r>
            <a:r>
              <a:rPr lang="da-DK" sz="4400" b="1" dirty="0"/>
              <a:t> (</a:t>
            </a:r>
            <a:r>
              <a:rPr lang="da-DK" sz="4400" b="1" dirty="0" err="1"/>
              <a:t>BiGS</a:t>
            </a:r>
            <a:r>
              <a:rPr lang="da-DK" sz="4400" b="1" dirty="0"/>
              <a:t>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21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0A7B6BE-6B16-2D4E-8044-B0286CD894A2}"/>
              </a:ext>
            </a:extLst>
          </p:cNvPr>
          <p:cNvGrpSpPr/>
          <p:nvPr/>
        </p:nvGrpSpPr>
        <p:grpSpPr>
          <a:xfrm>
            <a:off x="669171" y="3547651"/>
            <a:ext cx="3060290" cy="2855474"/>
            <a:chOff x="1727734" y="2589752"/>
            <a:chExt cx="3060290" cy="2855474"/>
          </a:xfrm>
        </p:grpSpPr>
        <p:sp>
          <p:nvSpPr>
            <p:cNvPr id="10" name="Snip Same Side Corner Rectangle 9">
              <a:extLst>
                <a:ext uri="{FF2B5EF4-FFF2-40B4-BE49-F238E27FC236}">
                  <a16:creationId xmlns:a16="http://schemas.microsoft.com/office/drawing/2014/main" id="{76A4A07A-4960-C747-BEBD-5EB7EB1A51A6}"/>
                </a:ext>
              </a:extLst>
            </p:cNvPr>
            <p:cNvSpPr/>
            <p:nvPr/>
          </p:nvSpPr>
          <p:spPr>
            <a:xfrm rot="5400000">
              <a:off x="1835696" y="2492898"/>
              <a:ext cx="2844366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0C753-7F09-C447-AB1A-4CC4409A5259}"/>
                </a:ext>
              </a:extLst>
            </p:cNvPr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54D2EE0-F6A2-DB42-9D94-E2F0802FBA74}"/>
                </a:ext>
              </a:extLst>
            </p:cNvPr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D6F165-4876-1148-A4BF-F9336CA391F4}"/>
                </a:ext>
              </a:extLst>
            </p:cNvPr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099A4EE-36A5-2C4A-A3E9-30009F8C32DF}"/>
              </a:ext>
            </a:extLst>
          </p:cNvPr>
          <p:cNvSpPr txBox="1"/>
          <p:nvPr/>
        </p:nvSpPr>
        <p:spPr>
          <a:xfrm>
            <a:off x="37629" y="2730716"/>
            <a:ext cx="59022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accent2"/>
                </a:solidFill>
              </a:rPr>
              <a:t>PCB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29FEDE-2EFF-4949-A971-7BC27E468E47}"/>
              </a:ext>
            </a:extLst>
          </p:cNvPr>
          <p:cNvSpPr txBox="1"/>
          <p:nvPr/>
        </p:nvSpPr>
        <p:spPr>
          <a:xfrm>
            <a:off x="993158" y="2217996"/>
            <a:ext cx="70083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FFC000"/>
                </a:solidFill>
              </a:rPr>
              <a:t>SiPM</a:t>
            </a:r>
            <a:endParaRPr lang="da-DK" dirty="0">
              <a:solidFill>
                <a:srgbClr val="FFC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C183DA-9C80-804A-B835-202A86248C7E}"/>
              </a:ext>
            </a:extLst>
          </p:cNvPr>
          <p:cNvSpPr txBox="1"/>
          <p:nvPr/>
        </p:nvSpPr>
        <p:spPr>
          <a:xfrm>
            <a:off x="2928822" y="3011551"/>
            <a:ext cx="72006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FFFF00"/>
                </a:solidFill>
              </a:rPr>
              <a:t>LYSO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01B4E2-8801-7E41-BA2D-879ED07C7D76}"/>
              </a:ext>
            </a:extLst>
          </p:cNvPr>
          <p:cNvSpPr txBox="1"/>
          <p:nvPr/>
        </p:nvSpPr>
        <p:spPr>
          <a:xfrm>
            <a:off x="1918411" y="6488668"/>
            <a:ext cx="188705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7030A0"/>
                </a:solidFill>
              </a:rPr>
              <a:t>3D </a:t>
            </a:r>
            <a:r>
              <a:rPr lang="da-DK" dirty="0" err="1">
                <a:solidFill>
                  <a:srgbClr val="7030A0"/>
                </a:solidFill>
              </a:rPr>
              <a:t>printed</a:t>
            </a:r>
            <a:r>
              <a:rPr lang="da-DK" dirty="0">
                <a:solidFill>
                  <a:srgbClr val="7030A0"/>
                </a:solidFill>
              </a:rPr>
              <a:t> cover</a:t>
            </a:r>
          </a:p>
        </p:txBody>
      </p:sp>
      <p:sp>
        <p:nvSpPr>
          <p:cNvPr id="20" name="Bent Arrow 19">
            <a:extLst>
              <a:ext uri="{FF2B5EF4-FFF2-40B4-BE49-F238E27FC236}">
                <a16:creationId xmlns:a16="http://schemas.microsoft.com/office/drawing/2014/main" id="{A40D8328-E76B-0E4D-AE22-1FFA18A4CDC3}"/>
              </a:ext>
            </a:extLst>
          </p:cNvPr>
          <p:cNvSpPr/>
          <p:nvPr/>
        </p:nvSpPr>
        <p:spPr>
          <a:xfrm rot="5400000">
            <a:off x="630476" y="3019992"/>
            <a:ext cx="472052" cy="397324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2CD44BA-9902-0D4D-AFD0-7045CF6BD1ED}"/>
              </a:ext>
            </a:extLst>
          </p:cNvPr>
          <p:cNvCxnSpPr/>
          <p:nvPr/>
        </p:nvCxnSpPr>
        <p:spPr>
          <a:xfrm flipH="1">
            <a:off x="1281190" y="2730716"/>
            <a:ext cx="216123" cy="1762195"/>
          </a:xfrm>
          <a:prstGeom prst="straightConnector1">
            <a:avLst/>
          </a:prstGeom>
          <a:ln w="69850">
            <a:solidFill>
              <a:srgbClr val="FFC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ent Arrow 21">
            <a:extLst>
              <a:ext uri="{FF2B5EF4-FFF2-40B4-BE49-F238E27FC236}">
                <a16:creationId xmlns:a16="http://schemas.microsoft.com/office/drawing/2014/main" id="{4B4B0976-9185-9E4F-BF2D-0623613F99FE}"/>
              </a:ext>
            </a:extLst>
          </p:cNvPr>
          <p:cNvSpPr/>
          <p:nvPr/>
        </p:nvSpPr>
        <p:spPr>
          <a:xfrm rot="10800000">
            <a:off x="3009382" y="3547651"/>
            <a:ext cx="576063" cy="1559328"/>
          </a:xfrm>
          <a:prstGeom prst="bentArrow">
            <a:avLst/>
          </a:prstGeom>
          <a:gradFill>
            <a:gsLst>
              <a:gs pos="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pic>
        <p:nvPicPr>
          <p:cNvPr id="24" name="Content Placeholder 9">
            <a:extLst>
              <a:ext uri="{FF2B5EF4-FFF2-40B4-BE49-F238E27FC236}">
                <a16:creationId xmlns:a16="http://schemas.microsoft.com/office/drawing/2014/main" id="{14639D18-6F84-9A4E-8967-977D87F35E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981" b="3788"/>
          <a:stretch/>
        </p:blipFill>
        <p:spPr>
          <a:xfrm rot="5400000">
            <a:off x="6259040" y="883930"/>
            <a:ext cx="6591692" cy="540396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0DB1BDD-0DA7-A44F-A353-32BDA2B557D5}"/>
              </a:ext>
            </a:extLst>
          </p:cNvPr>
          <p:cNvSpPr txBox="1"/>
          <p:nvPr/>
        </p:nvSpPr>
        <p:spPr>
          <a:xfrm>
            <a:off x="2578405" y="1971838"/>
            <a:ext cx="910827" cy="64633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tx1"/>
                </a:solidFill>
              </a:rPr>
              <a:t>Optical</a:t>
            </a:r>
          </a:p>
          <a:p>
            <a:r>
              <a:rPr lang="da-DK" dirty="0" err="1">
                <a:solidFill>
                  <a:schemeClr val="tx1"/>
                </a:solidFill>
              </a:rPr>
              <a:t>Grease</a:t>
            </a:r>
            <a:endParaRPr lang="da-DK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5135612-BFF7-DD4D-9B18-44D28C1742FE}"/>
              </a:ext>
            </a:extLst>
          </p:cNvPr>
          <p:cNvCxnSpPr>
            <a:cxnSpLocks/>
          </p:cNvCxnSpPr>
          <p:nvPr/>
        </p:nvCxnSpPr>
        <p:spPr>
          <a:xfrm flipH="1">
            <a:off x="1423068" y="2724143"/>
            <a:ext cx="1454957" cy="2009261"/>
          </a:xfrm>
          <a:prstGeom prst="straightConnector1">
            <a:avLst/>
          </a:prstGeom>
          <a:ln w="69850">
            <a:solidFill>
              <a:srgbClr val="00B05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A53EA41-98FA-BE4E-A748-28A74C8097E0}"/>
              </a:ext>
            </a:extLst>
          </p:cNvPr>
          <p:cNvCxnSpPr/>
          <p:nvPr/>
        </p:nvCxnSpPr>
        <p:spPr>
          <a:xfrm>
            <a:off x="1343574" y="4733404"/>
            <a:ext cx="0" cy="516733"/>
          </a:xfrm>
          <a:prstGeom prst="line">
            <a:avLst/>
          </a:prstGeom>
          <a:ln w="920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43992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962" y="113270"/>
            <a:ext cx="11012488" cy="865186"/>
          </a:xfrm>
        </p:spPr>
        <p:txBody>
          <a:bodyPr/>
          <a:lstStyle/>
          <a:p>
            <a:r>
              <a:rPr lang="da-DK" sz="4400" b="1" dirty="0"/>
              <a:t>The 100€ </a:t>
            </a:r>
            <a:r>
              <a:rPr lang="da-DK" sz="6600" b="1" dirty="0">
                <a:latin typeface="Symbol" pitchFamily="2" charset="2"/>
              </a:rPr>
              <a:t>g</a:t>
            </a:r>
            <a:r>
              <a:rPr lang="da-DK" sz="4400" b="1" dirty="0"/>
              <a:t> </a:t>
            </a:r>
            <a:r>
              <a:rPr lang="da-DK" sz="4400" b="1" dirty="0" err="1"/>
              <a:t>spectrometer</a:t>
            </a:r>
            <a:r>
              <a:rPr lang="da-DK" sz="4400" b="1" dirty="0"/>
              <a:t> (</a:t>
            </a:r>
            <a:r>
              <a:rPr lang="da-DK" sz="4400" b="1" dirty="0" err="1"/>
              <a:t>BiGS</a:t>
            </a:r>
            <a:r>
              <a:rPr lang="da-DK" sz="4400" b="1" dirty="0"/>
              <a:t>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r>
              <a:rPr lang="da-DK" sz="3200" dirty="0"/>
              <a:t>Singles </a:t>
            </a:r>
            <a:r>
              <a:rPr lang="da-DK" sz="3200" dirty="0" err="1"/>
              <a:t>spectrum</a:t>
            </a:r>
            <a:r>
              <a:rPr lang="da-DK" sz="3200" dirty="0"/>
              <a:t> </a:t>
            </a:r>
            <a:r>
              <a:rPr lang="da-DK" sz="3200" baseline="30000" dirty="0"/>
              <a:t>22</a:t>
            </a:r>
            <a:r>
              <a:rPr lang="da-DK" sz="3200" dirty="0"/>
              <a:t>Na:</a:t>
            </a:r>
          </a:p>
          <a:p>
            <a:endParaRPr lang="da-DK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22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0A7B6BE-6B16-2D4E-8044-B0286CD894A2}"/>
              </a:ext>
            </a:extLst>
          </p:cNvPr>
          <p:cNvGrpSpPr/>
          <p:nvPr/>
        </p:nvGrpSpPr>
        <p:grpSpPr>
          <a:xfrm>
            <a:off x="669171" y="3547651"/>
            <a:ext cx="3060290" cy="2855474"/>
            <a:chOff x="1727734" y="2589752"/>
            <a:chExt cx="3060290" cy="2855474"/>
          </a:xfrm>
        </p:grpSpPr>
        <p:sp>
          <p:nvSpPr>
            <p:cNvPr id="10" name="Snip Same Side Corner Rectangle 9">
              <a:extLst>
                <a:ext uri="{FF2B5EF4-FFF2-40B4-BE49-F238E27FC236}">
                  <a16:creationId xmlns:a16="http://schemas.microsoft.com/office/drawing/2014/main" id="{76A4A07A-4960-C747-BEBD-5EB7EB1A51A6}"/>
                </a:ext>
              </a:extLst>
            </p:cNvPr>
            <p:cNvSpPr/>
            <p:nvPr/>
          </p:nvSpPr>
          <p:spPr>
            <a:xfrm rot="5400000">
              <a:off x="1835696" y="2492898"/>
              <a:ext cx="2844366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0C753-7F09-C447-AB1A-4CC4409A5259}"/>
                </a:ext>
              </a:extLst>
            </p:cNvPr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54D2EE0-F6A2-DB42-9D94-E2F0802FBA74}"/>
                </a:ext>
              </a:extLst>
            </p:cNvPr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D6F165-4876-1148-A4BF-F9336CA391F4}"/>
                </a:ext>
              </a:extLst>
            </p:cNvPr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35A60C78-2B2B-414F-B6FA-FD9BAB691448}"/>
              </a:ext>
            </a:extLst>
          </p:cNvPr>
          <p:cNvSpPr/>
          <p:nvPr/>
        </p:nvSpPr>
        <p:spPr>
          <a:xfrm>
            <a:off x="4773577" y="4800922"/>
            <a:ext cx="360040" cy="360040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99A4EE-36A5-2C4A-A3E9-30009F8C32DF}"/>
              </a:ext>
            </a:extLst>
          </p:cNvPr>
          <p:cNvSpPr txBox="1"/>
          <p:nvPr/>
        </p:nvSpPr>
        <p:spPr>
          <a:xfrm>
            <a:off x="70329" y="2786699"/>
            <a:ext cx="59022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accent2"/>
                </a:solidFill>
              </a:rPr>
              <a:t>PCB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29FEDE-2EFF-4949-A971-7BC27E468E47}"/>
              </a:ext>
            </a:extLst>
          </p:cNvPr>
          <p:cNvSpPr txBox="1"/>
          <p:nvPr/>
        </p:nvSpPr>
        <p:spPr>
          <a:xfrm>
            <a:off x="993158" y="2217996"/>
            <a:ext cx="70083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FFC000"/>
                </a:solidFill>
              </a:rPr>
              <a:t>SiPM</a:t>
            </a:r>
            <a:endParaRPr lang="da-DK" dirty="0">
              <a:solidFill>
                <a:srgbClr val="FFC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C183DA-9C80-804A-B835-202A86248C7E}"/>
              </a:ext>
            </a:extLst>
          </p:cNvPr>
          <p:cNvSpPr txBox="1"/>
          <p:nvPr/>
        </p:nvSpPr>
        <p:spPr>
          <a:xfrm>
            <a:off x="2928822" y="3011551"/>
            <a:ext cx="72006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FFFF00"/>
                </a:solidFill>
              </a:rPr>
              <a:t>LYSO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FD6AA8-9EF0-7343-8FF9-21B4B96F36DE}"/>
              </a:ext>
            </a:extLst>
          </p:cNvPr>
          <p:cNvSpPr txBox="1"/>
          <p:nvPr/>
        </p:nvSpPr>
        <p:spPr>
          <a:xfrm>
            <a:off x="4233517" y="4087229"/>
            <a:ext cx="137409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a-DK" baseline="30000" dirty="0">
                <a:solidFill>
                  <a:srgbClr val="C00000"/>
                </a:solidFill>
              </a:rPr>
              <a:t>22</a:t>
            </a:r>
            <a:r>
              <a:rPr lang="da-DK" dirty="0">
                <a:solidFill>
                  <a:srgbClr val="C00000"/>
                </a:solidFill>
              </a:rPr>
              <a:t>Na source</a:t>
            </a:r>
            <a:endParaRPr lang="da-DK" baseline="30000" dirty="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01B4E2-8801-7E41-BA2D-879ED07C7D76}"/>
              </a:ext>
            </a:extLst>
          </p:cNvPr>
          <p:cNvSpPr txBox="1"/>
          <p:nvPr/>
        </p:nvSpPr>
        <p:spPr>
          <a:xfrm>
            <a:off x="1918411" y="6488668"/>
            <a:ext cx="188705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7030A0"/>
                </a:solidFill>
              </a:rPr>
              <a:t>3D </a:t>
            </a:r>
            <a:r>
              <a:rPr lang="da-DK" dirty="0" err="1">
                <a:solidFill>
                  <a:srgbClr val="7030A0"/>
                </a:solidFill>
              </a:rPr>
              <a:t>printed</a:t>
            </a:r>
            <a:r>
              <a:rPr lang="da-DK" dirty="0">
                <a:solidFill>
                  <a:srgbClr val="7030A0"/>
                </a:solidFill>
              </a:rPr>
              <a:t> cover</a:t>
            </a:r>
          </a:p>
        </p:txBody>
      </p:sp>
      <p:sp>
        <p:nvSpPr>
          <p:cNvPr id="20" name="Bent Arrow 19">
            <a:extLst>
              <a:ext uri="{FF2B5EF4-FFF2-40B4-BE49-F238E27FC236}">
                <a16:creationId xmlns:a16="http://schemas.microsoft.com/office/drawing/2014/main" id="{A40D8328-E76B-0E4D-AE22-1FFA18A4CDC3}"/>
              </a:ext>
            </a:extLst>
          </p:cNvPr>
          <p:cNvSpPr/>
          <p:nvPr/>
        </p:nvSpPr>
        <p:spPr>
          <a:xfrm rot="5400000">
            <a:off x="630476" y="3019992"/>
            <a:ext cx="472052" cy="397324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2CD44BA-9902-0D4D-AFD0-7045CF6BD1ED}"/>
              </a:ext>
            </a:extLst>
          </p:cNvPr>
          <p:cNvCxnSpPr/>
          <p:nvPr/>
        </p:nvCxnSpPr>
        <p:spPr>
          <a:xfrm flipH="1">
            <a:off x="1281190" y="2730716"/>
            <a:ext cx="216123" cy="1762195"/>
          </a:xfrm>
          <a:prstGeom prst="straightConnector1">
            <a:avLst/>
          </a:prstGeom>
          <a:ln w="69850">
            <a:solidFill>
              <a:srgbClr val="FFC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ent Arrow 21">
            <a:extLst>
              <a:ext uri="{FF2B5EF4-FFF2-40B4-BE49-F238E27FC236}">
                <a16:creationId xmlns:a16="http://schemas.microsoft.com/office/drawing/2014/main" id="{4B4B0976-9185-9E4F-BF2D-0623613F99FE}"/>
              </a:ext>
            </a:extLst>
          </p:cNvPr>
          <p:cNvSpPr/>
          <p:nvPr/>
        </p:nvSpPr>
        <p:spPr>
          <a:xfrm rot="10800000">
            <a:off x="3009382" y="3547651"/>
            <a:ext cx="576063" cy="1559328"/>
          </a:xfrm>
          <a:prstGeom prst="bentArrow">
            <a:avLst/>
          </a:prstGeom>
          <a:gradFill>
            <a:gsLst>
              <a:gs pos="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7DD385D-4D97-8843-8E02-F1CC220050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23" t="6558" r="7394" b="6471"/>
          <a:stretch/>
        </p:blipFill>
        <p:spPr>
          <a:xfrm>
            <a:off x="5734973" y="1358970"/>
            <a:ext cx="6372806" cy="442469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FC76F7E-A224-ED4D-96BD-0ABAE734066E}"/>
              </a:ext>
            </a:extLst>
          </p:cNvPr>
          <p:cNvSpPr txBox="1"/>
          <p:nvPr/>
        </p:nvSpPr>
        <p:spPr>
          <a:xfrm>
            <a:off x="2578405" y="1971838"/>
            <a:ext cx="910827" cy="64633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tx1"/>
                </a:solidFill>
              </a:rPr>
              <a:t>Optical</a:t>
            </a:r>
          </a:p>
          <a:p>
            <a:r>
              <a:rPr lang="da-DK" dirty="0" err="1">
                <a:solidFill>
                  <a:schemeClr val="tx1"/>
                </a:solidFill>
              </a:rPr>
              <a:t>Grease</a:t>
            </a:r>
            <a:endParaRPr lang="da-DK" dirty="0">
              <a:solidFill>
                <a:schemeClr val="tx1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05295B8-A960-4741-B2D2-868B6018B12E}"/>
              </a:ext>
            </a:extLst>
          </p:cNvPr>
          <p:cNvCxnSpPr>
            <a:cxnSpLocks/>
          </p:cNvCxnSpPr>
          <p:nvPr/>
        </p:nvCxnSpPr>
        <p:spPr>
          <a:xfrm flipH="1">
            <a:off x="1423068" y="2724143"/>
            <a:ext cx="1454957" cy="2009261"/>
          </a:xfrm>
          <a:prstGeom prst="straightConnector1">
            <a:avLst/>
          </a:prstGeom>
          <a:ln w="69850">
            <a:solidFill>
              <a:srgbClr val="00B05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733CDC1-07EE-814E-B8CB-1358D8AE4671}"/>
              </a:ext>
            </a:extLst>
          </p:cNvPr>
          <p:cNvCxnSpPr/>
          <p:nvPr/>
        </p:nvCxnSpPr>
        <p:spPr>
          <a:xfrm>
            <a:off x="1343574" y="4733404"/>
            <a:ext cx="0" cy="516733"/>
          </a:xfrm>
          <a:prstGeom prst="line">
            <a:avLst/>
          </a:prstGeom>
          <a:ln w="920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3974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962" y="113270"/>
            <a:ext cx="11012488" cy="865186"/>
          </a:xfrm>
        </p:spPr>
        <p:txBody>
          <a:bodyPr/>
          <a:lstStyle/>
          <a:p>
            <a:r>
              <a:rPr lang="da-DK" sz="4400" b="1" dirty="0"/>
              <a:t>The 100€ </a:t>
            </a:r>
            <a:r>
              <a:rPr lang="da-DK" sz="6600" b="1" dirty="0">
                <a:latin typeface="Symbol" pitchFamily="2" charset="2"/>
              </a:rPr>
              <a:t>g</a:t>
            </a:r>
            <a:r>
              <a:rPr lang="da-DK" sz="4400" b="1" dirty="0"/>
              <a:t> </a:t>
            </a:r>
            <a:r>
              <a:rPr lang="da-DK" sz="4400" b="1" dirty="0" err="1"/>
              <a:t>spectrometer</a:t>
            </a:r>
            <a:r>
              <a:rPr lang="da-DK" sz="4400" b="1" dirty="0"/>
              <a:t> (</a:t>
            </a:r>
            <a:r>
              <a:rPr lang="da-DK" sz="4400" b="1" dirty="0" err="1"/>
              <a:t>BiGS</a:t>
            </a:r>
            <a:r>
              <a:rPr lang="da-DK" sz="4400" b="1" dirty="0"/>
              <a:t>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r>
              <a:rPr lang="da-DK" sz="3200" dirty="0"/>
              <a:t>Singles </a:t>
            </a:r>
            <a:r>
              <a:rPr lang="da-DK" sz="3200" dirty="0" err="1"/>
              <a:t>spectrum</a:t>
            </a:r>
            <a:r>
              <a:rPr lang="da-DK" sz="3200" dirty="0"/>
              <a:t> </a:t>
            </a:r>
            <a:r>
              <a:rPr lang="da-DK" sz="3200" baseline="30000" dirty="0"/>
              <a:t>137</a:t>
            </a:r>
            <a:r>
              <a:rPr lang="da-DK" sz="3200" dirty="0"/>
              <a:t>Cs:</a:t>
            </a:r>
          </a:p>
          <a:p>
            <a:endParaRPr lang="da-DK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23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0A7B6BE-6B16-2D4E-8044-B0286CD894A2}"/>
              </a:ext>
            </a:extLst>
          </p:cNvPr>
          <p:cNvGrpSpPr/>
          <p:nvPr/>
        </p:nvGrpSpPr>
        <p:grpSpPr>
          <a:xfrm>
            <a:off x="669171" y="3547651"/>
            <a:ext cx="3060290" cy="2855474"/>
            <a:chOff x="1727734" y="2589752"/>
            <a:chExt cx="3060290" cy="2855474"/>
          </a:xfrm>
        </p:grpSpPr>
        <p:sp>
          <p:nvSpPr>
            <p:cNvPr id="10" name="Snip Same Side Corner Rectangle 9">
              <a:extLst>
                <a:ext uri="{FF2B5EF4-FFF2-40B4-BE49-F238E27FC236}">
                  <a16:creationId xmlns:a16="http://schemas.microsoft.com/office/drawing/2014/main" id="{76A4A07A-4960-C747-BEBD-5EB7EB1A51A6}"/>
                </a:ext>
              </a:extLst>
            </p:cNvPr>
            <p:cNvSpPr/>
            <p:nvPr/>
          </p:nvSpPr>
          <p:spPr>
            <a:xfrm rot="5400000">
              <a:off x="1835696" y="2492898"/>
              <a:ext cx="2844366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0C753-7F09-C447-AB1A-4CC4409A5259}"/>
                </a:ext>
              </a:extLst>
            </p:cNvPr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54D2EE0-F6A2-DB42-9D94-E2F0802FBA74}"/>
                </a:ext>
              </a:extLst>
            </p:cNvPr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D6F165-4876-1148-A4BF-F9336CA391F4}"/>
                </a:ext>
              </a:extLst>
            </p:cNvPr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35A60C78-2B2B-414F-B6FA-FD9BAB691448}"/>
              </a:ext>
            </a:extLst>
          </p:cNvPr>
          <p:cNvSpPr/>
          <p:nvPr/>
        </p:nvSpPr>
        <p:spPr>
          <a:xfrm>
            <a:off x="4773577" y="4800922"/>
            <a:ext cx="360040" cy="360040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99A4EE-36A5-2C4A-A3E9-30009F8C32DF}"/>
              </a:ext>
            </a:extLst>
          </p:cNvPr>
          <p:cNvSpPr txBox="1"/>
          <p:nvPr/>
        </p:nvSpPr>
        <p:spPr>
          <a:xfrm>
            <a:off x="20452" y="2786699"/>
            <a:ext cx="59022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accent2"/>
                </a:solidFill>
              </a:rPr>
              <a:t>PCB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29FEDE-2EFF-4949-A971-7BC27E468E47}"/>
              </a:ext>
            </a:extLst>
          </p:cNvPr>
          <p:cNvSpPr txBox="1"/>
          <p:nvPr/>
        </p:nvSpPr>
        <p:spPr>
          <a:xfrm>
            <a:off x="993158" y="2217996"/>
            <a:ext cx="70083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FFC000"/>
                </a:solidFill>
              </a:rPr>
              <a:t>SiPM</a:t>
            </a:r>
            <a:endParaRPr lang="da-DK" dirty="0">
              <a:solidFill>
                <a:srgbClr val="FFC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C183DA-9C80-804A-B835-202A86248C7E}"/>
              </a:ext>
            </a:extLst>
          </p:cNvPr>
          <p:cNvSpPr txBox="1"/>
          <p:nvPr/>
        </p:nvSpPr>
        <p:spPr>
          <a:xfrm>
            <a:off x="2928822" y="3011551"/>
            <a:ext cx="72006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FFFF00"/>
                </a:solidFill>
              </a:rPr>
              <a:t>LYSO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FD6AA8-9EF0-7343-8FF9-21B4B96F36DE}"/>
              </a:ext>
            </a:extLst>
          </p:cNvPr>
          <p:cNvSpPr txBox="1"/>
          <p:nvPr/>
        </p:nvSpPr>
        <p:spPr>
          <a:xfrm>
            <a:off x="4233517" y="4087229"/>
            <a:ext cx="140775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a-DK" baseline="30000" dirty="0">
                <a:solidFill>
                  <a:srgbClr val="C00000"/>
                </a:solidFill>
              </a:rPr>
              <a:t>137</a:t>
            </a:r>
            <a:r>
              <a:rPr lang="da-DK" dirty="0">
                <a:solidFill>
                  <a:srgbClr val="C00000"/>
                </a:solidFill>
              </a:rPr>
              <a:t>Cs source</a:t>
            </a:r>
            <a:endParaRPr lang="da-DK" baseline="30000" dirty="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01B4E2-8801-7E41-BA2D-879ED07C7D76}"/>
              </a:ext>
            </a:extLst>
          </p:cNvPr>
          <p:cNvSpPr txBox="1"/>
          <p:nvPr/>
        </p:nvSpPr>
        <p:spPr>
          <a:xfrm>
            <a:off x="1918411" y="6488668"/>
            <a:ext cx="188705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7030A0"/>
                </a:solidFill>
              </a:rPr>
              <a:t>3D </a:t>
            </a:r>
            <a:r>
              <a:rPr lang="da-DK" dirty="0" err="1">
                <a:solidFill>
                  <a:srgbClr val="7030A0"/>
                </a:solidFill>
              </a:rPr>
              <a:t>printed</a:t>
            </a:r>
            <a:r>
              <a:rPr lang="da-DK" dirty="0">
                <a:solidFill>
                  <a:srgbClr val="7030A0"/>
                </a:solidFill>
              </a:rPr>
              <a:t> cover</a:t>
            </a:r>
          </a:p>
        </p:txBody>
      </p:sp>
      <p:sp>
        <p:nvSpPr>
          <p:cNvPr id="20" name="Bent Arrow 19">
            <a:extLst>
              <a:ext uri="{FF2B5EF4-FFF2-40B4-BE49-F238E27FC236}">
                <a16:creationId xmlns:a16="http://schemas.microsoft.com/office/drawing/2014/main" id="{A40D8328-E76B-0E4D-AE22-1FFA18A4CDC3}"/>
              </a:ext>
            </a:extLst>
          </p:cNvPr>
          <p:cNvSpPr/>
          <p:nvPr/>
        </p:nvSpPr>
        <p:spPr>
          <a:xfrm rot="5400000">
            <a:off x="630476" y="3019992"/>
            <a:ext cx="472052" cy="397324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2CD44BA-9902-0D4D-AFD0-7045CF6BD1ED}"/>
              </a:ext>
            </a:extLst>
          </p:cNvPr>
          <p:cNvCxnSpPr/>
          <p:nvPr/>
        </p:nvCxnSpPr>
        <p:spPr>
          <a:xfrm flipH="1">
            <a:off x="1281190" y="2730716"/>
            <a:ext cx="216123" cy="1762195"/>
          </a:xfrm>
          <a:prstGeom prst="straightConnector1">
            <a:avLst/>
          </a:prstGeom>
          <a:ln w="69850">
            <a:solidFill>
              <a:srgbClr val="FFC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ent Arrow 21">
            <a:extLst>
              <a:ext uri="{FF2B5EF4-FFF2-40B4-BE49-F238E27FC236}">
                <a16:creationId xmlns:a16="http://schemas.microsoft.com/office/drawing/2014/main" id="{4B4B0976-9185-9E4F-BF2D-0623613F99FE}"/>
              </a:ext>
            </a:extLst>
          </p:cNvPr>
          <p:cNvSpPr/>
          <p:nvPr/>
        </p:nvSpPr>
        <p:spPr>
          <a:xfrm rot="10800000">
            <a:off x="3009382" y="3547651"/>
            <a:ext cx="576063" cy="1559328"/>
          </a:xfrm>
          <a:prstGeom prst="bentArrow">
            <a:avLst/>
          </a:prstGeom>
          <a:gradFill>
            <a:gsLst>
              <a:gs pos="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D5154D-B00D-C345-8D18-9811E44D90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13" t="7337" r="8122" b="6169"/>
          <a:stretch/>
        </p:blipFill>
        <p:spPr>
          <a:xfrm>
            <a:off x="5854669" y="1393352"/>
            <a:ext cx="6089069" cy="430859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BC6D87C-3BE0-2742-AF1B-D0C05A5150C3}"/>
              </a:ext>
            </a:extLst>
          </p:cNvPr>
          <p:cNvSpPr txBox="1"/>
          <p:nvPr/>
        </p:nvSpPr>
        <p:spPr>
          <a:xfrm>
            <a:off x="2578405" y="1971838"/>
            <a:ext cx="910827" cy="64633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tx1"/>
                </a:solidFill>
              </a:rPr>
              <a:t>Optical</a:t>
            </a:r>
          </a:p>
          <a:p>
            <a:r>
              <a:rPr lang="da-DK" dirty="0" err="1">
                <a:solidFill>
                  <a:schemeClr val="tx1"/>
                </a:solidFill>
              </a:rPr>
              <a:t>Grease</a:t>
            </a:r>
            <a:endParaRPr lang="da-DK" dirty="0">
              <a:solidFill>
                <a:schemeClr val="tx1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D76056B-43BB-5643-AE10-F71FC2FBFC01}"/>
              </a:ext>
            </a:extLst>
          </p:cNvPr>
          <p:cNvCxnSpPr>
            <a:cxnSpLocks/>
          </p:cNvCxnSpPr>
          <p:nvPr/>
        </p:nvCxnSpPr>
        <p:spPr>
          <a:xfrm flipH="1">
            <a:off x="1423068" y="2724143"/>
            <a:ext cx="1454957" cy="2009261"/>
          </a:xfrm>
          <a:prstGeom prst="straightConnector1">
            <a:avLst/>
          </a:prstGeom>
          <a:ln w="69850">
            <a:solidFill>
              <a:srgbClr val="00B05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B09C19D-EB66-8944-B8B5-B1798F9D9590}"/>
              </a:ext>
            </a:extLst>
          </p:cNvPr>
          <p:cNvCxnSpPr/>
          <p:nvPr/>
        </p:nvCxnSpPr>
        <p:spPr>
          <a:xfrm>
            <a:off x="1343574" y="4733404"/>
            <a:ext cx="0" cy="516733"/>
          </a:xfrm>
          <a:prstGeom prst="line">
            <a:avLst/>
          </a:prstGeom>
          <a:ln w="920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74684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962" y="113270"/>
            <a:ext cx="11012488" cy="865186"/>
          </a:xfrm>
        </p:spPr>
        <p:txBody>
          <a:bodyPr/>
          <a:lstStyle/>
          <a:p>
            <a:r>
              <a:rPr lang="da-DK" sz="4400" b="1" dirty="0"/>
              <a:t>The 100€ </a:t>
            </a:r>
            <a:r>
              <a:rPr lang="da-DK" sz="6600" b="1" dirty="0">
                <a:latin typeface="Symbol" pitchFamily="2" charset="2"/>
              </a:rPr>
              <a:t>g</a:t>
            </a:r>
            <a:r>
              <a:rPr lang="da-DK" sz="4400" b="1" dirty="0"/>
              <a:t> </a:t>
            </a:r>
            <a:r>
              <a:rPr lang="da-DK" sz="4400" b="1" dirty="0" err="1"/>
              <a:t>spectrometer</a:t>
            </a:r>
            <a:r>
              <a:rPr lang="da-DK" sz="4400" b="1" dirty="0"/>
              <a:t> (</a:t>
            </a:r>
            <a:r>
              <a:rPr lang="da-DK" sz="4400" b="1" dirty="0" err="1"/>
              <a:t>BiGS</a:t>
            </a:r>
            <a:r>
              <a:rPr lang="da-DK" sz="4400" b="1" dirty="0"/>
              <a:t>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r>
              <a:rPr lang="da-DK" sz="3200" dirty="0"/>
              <a:t>Good resolution:</a:t>
            </a:r>
          </a:p>
          <a:p>
            <a:endParaRPr lang="da-DK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24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0A7B6BE-6B16-2D4E-8044-B0286CD894A2}"/>
              </a:ext>
            </a:extLst>
          </p:cNvPr>
          <p:cNvGrpSpPr/>
          <p:nvPr/>
        </p:nvGrpSpPr>
        <p:grpSpPr>
          <a:xfrm>
            <a:off x="669171" y="3547651"/>
            <a:ext cx="3060290" cy="2855474"/>
            <a:chOff x="1727734" y="2589752"/>
            <a:chExt cx="3060290" cy="2855474"/>
          </a:xfrm>
        </p:grpSpPr>
        <p:sp>
          <p:nvSpPr>
            <p:cNvPr id="10" name="Snip Same Side Corner Rectangle 9">
              <a:extLst>
                <a:ext uri="{FF2B5EF4-FFF2-40B4-BE49-F238E27FC236}">
                  <a16:creationId xmlns:a16="http://schemas.microsoft.com/office/drawing/2014/main" id="{76A4A07A-4960-C747-BEBD-5EB7EB1A51A6}"/>
                </a:ext>
              </a:extLst>
            </p:cNvPr>
            <p:cNvSpPr/>
            <p:nvPr/>
          </p:nvSpPr>
          <p:spPr>
            <a:xfrm rot="5400000">
              <a:off x="1835696" y="2492898"/>
              <a:ext cx="2844366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0C753-7F09-C447-AB1A-4CC4409A5259}"/>
                </a:ext>
              </a:extLst>
            </p:cNvPr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54D2EE0-F6A2-DB42-9D94-E2F0802FBA74}"/>
                </a:ext>
              </a:extLst>
            </p:cNvPr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D6F165-4876-1148-A4BF-F9336CA391F4}"/>
                </a:ext>
              </a:extLst>
            </p:cNvPr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35A60C78-2B2B-414F-B6FA-FD9BAB691448}"/>
              </a:ext>
            </a:extLst>
          </p:cNvPr>
          <p:cNvSpPr/>
          <p:nvPr/>
        </p:nvSpPr>
        <p:spPr>
          <a:xfrm>
            <a:off x="4773577" y="4800922"/>
            <a:ext cx="360040" cy="360040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99A4EE-36A5-2C4A-A3E9-30009F8C32DF}"/>
              </a:ext>
            </a:extLst>
          </p:cNvPr>
          <p:cNvSpPr txBox="1"/>
          <p:nvPr/>
        </p:nvSpPr>
        <p:spPr>
          <a:xfrm>
            <a:off x="20452" y="2786699"/>
            <a:ext cx="59022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accent2"/>
                </a:solidFill>
              </a:rPr>
              <a:t>PCB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29FEDE-2EFF-4949-A971-7BC27E468E47}"/>
              </a:ext>
            </a:extLst>
          </p:cNvPr>
          <p:cNvSpPr txBox="1"/>
          <p:nvPr/>
        </p:nvSpPr>
        <p:spPr>
          <a:xfrm>
            <a:off x="993158" y="2217996"/>
            <a:ext cx="70083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FFC000"/>
                </a:solidFill>
              </a:rPr>
              <a:t>SiPM</a:t>
            </a:r>
            <a:endParaRPr lang="da-DK" dirty="0">
              <a:solidFill>
                <a:srgbClr val="FFC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C183DA-9C80-804A-B835-202A86248C7E}"/>
              </a:ext>
            </a:extLst>
          </p:cNvPr>
          <p:cNvSpPr txBox="1"/>
          <p:nvPr/>
        </p:nvSpPr>
        <p:spPr>
          <a:xfrm>
            <a:off x="2928822" y="3011551"/>
            <a:ext cx="72006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FFFF00"/>
                </a:solidFill>
              </a:rPr>
              <a:t>LYSO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FD6AA8-9EF0-7343-8FF9-21B4B96F36DE}"/>
              </a:ext>
            </a:extLst>
          </p:cNvPr>
          <p:cNvSpPr txBox="1"/>
          <p:nvPr/>
        </p:nvSpPr>
        <p:spPr>
          <a:xfrm>
            <a:off x="4233517" y="4087229"/>
            <a:ext cx="140775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a-DK" baseline="30000" dirty="0">
                <a:solidFill>
                  <a:srgbClr val="C00000"/>
                </a:solidFill>
              </a:rPr>
              <a:t>137</a:t>
            </a:r>
            <a:r>
              <a:rPr lang="da-DK" dirty="0">
                <a:solidFill>
                  <a:srgbClr val="C00000"/>
                </a:solidFill>
              </a:rPr>
              <a:t>Cs source</a:t>
            </a:r>
            <a:endParaRPr lang="da-DK" baseline="30000" dirty="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01B4E2-8801-7E41-BA2D-879ED07C7D76}"/>
              </a:ext>
            </a:extLst>
          </p:cNvPr>
          <p:cNvSpPr txBox="1"/>
          <p:nvPr/>
        </p:nvSpPr>
        <p:spPr>
          <a:xfrm>
            <a:off x="1918411" y="6488668"/>
            <a:ext cx="188705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7030A0"/>
                </a:solidFill>
              </a:rPr>
              <a:t>3D </a:t>
            </a:r>
            <a:r>
              <a:rPr lang="da-DK" dirty="0" err="1">
                <a:solidFill>
                  <a:srgbClr val="7030A0"/>
                </a:solidFill>
              </a:rPr>
              <a:t>printed</a:t>
            </a:r>
            <a:r>
              <a:rPr lang="da-DK" dirty="0">
                <a:solidFill>
                  <a:srgbClr val="7030A0"/>
                </a:solidFill>
              </a:rPr>
              <a:t> cover</a:t>
            </a:r>
          </a:p>
        </p:txBody>
      </p:sp>
      <p:sp>
        <p:nvSpPr>
          <p:cNvPr id="20" name="Bent Arrow 19">
            <a:extLst>
              <a:ext uri="{FF2B5EF4-FFF2-40B4-BE49-F238E27FC236}">
                <a16:creationId xmlns:a16="http://schemas.microsoft.com/office/drawing/2014/main" id="{A40D8328-E76B-0E4D-AE22-1FFA18A4CDC3}"/>
              </a:ext>
            </a:extLst>
          </p:cNvPr>
          <p:cNvSpPr/>
          <p:nvPr/>
        </p:nvSpPr>
        <p:spPr>
          <a:xfrm rot="5400000">
            <a:off x="630476" y="3019992"/>
            <a:ext cx="472052" cy="397324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2CD44BA-9902-0D4D-AFD0-7045CF6BD1ED}"/>
              </a:ext>
            </a:extLst>
          </p:cNvPr>
          <p:cNvCxnSpPr/>
          <p:nvPr/>
        </p:nvCxnSpPr>
        <p:spPr>
          <a:xfrm flipH="1">
            <a:off x="1281190" y="2730716"/>
            <a:ext cx="216123" cy="1762195"/>
          </a:xfrm>
          <a:prstGeom prst="straightConnector1">
            <a:avLst/>
          </a:prstGeom>
          <a:ln w="69850">
            <a:solidFill>
              <a:srgbClr val="FFC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ent Arrow 21">
            <a:extLst>
              <a:ext uri="{FF2B5EF4-FFF2-40B4-BE49-F238E27FC236}">
                <a16:creationId xmlns:a16="http://schemas.microsoft.com/office/drawing/2014/main" id="{4B4B0976-9185-9E4F-BF2D-0623613F99FE}"/>
              </a:ext>
            </a:extLst>
          </p:cNvPr>
          <p:cNvSpPr/>
          <p:nvPr/>
        </p:nvSpPr>
        <p:spPr>
          <a:xfrm rot="10800000">
            <a:off x="3009382" y="3547651"/>
            <a:ext cx="576063" cy="1559328"/>
          </a:xfrm>
          <a:prstGeom prst="bentArrow">
            <a:avLst/>
          </a:prstGeom>
          <a:gradFill>
            <a:gsLst>
              <a:gs pos="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D5154D-B00D-C345-8D18-9811E44D90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13" t="7337" r="8122" b="6169"/>
          <a:stretch/>
        </p:blipFill>
        <p:spPr>
          <a:xfrm>
            <a:off x="5854669" y="1393352"/>
            <a:ext cx="6089069" cy="430859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55E0474-67BD-4F43-8CED-B281BF0C7BB9}"/>
              </a:ext>
            </a:extLst>
          </p:cNvPr>
          <p:cNvSpPr txBox="1"/>
          <p:nvPr/>
        </p:nvSpPr>
        <p:spPr>
          <a:xfrm>
            <a:off x="8347749" y="2043474"/>
            <a:ext cx="2435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3600" b="1" dirty="0">
                <a:latin typeface="Symbol" pitchFamily="2" charset="2"/>
              </a:rPr>
              <a:t>D</a:t>
            </a:r>
            <a:r>
              <a:rPr lang="da-DK" sz="3600" b="1" dirty="0"/>
              <a:t>E/E≈10%</a:t>
            </a:r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5CB2C0C3-6560-AC4F-8B91-2E4CFD21A8DF}"/>
              </a:ext>
            </a:extLst>
          </p:cNvPr>
          <p:cNvSpPr/>
          <p:nvPr/>
        </p:nvSpPr>
        <p:spPr>
          <a:xfrm>
            <a:off x="8711738" y="3952303"/>
            <a:ext cx="498764" cy="45719"/>
          </a:xfrm>
          <a:prstGeom prst="rightArrow">
            <a:avLst/>
          </a:prstGeom>
          <a:ln w="130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EE4F601C-E7BF-2E43-A486-885AFB01C93B}"/>
              </a:ext>
            </a:extLst>
          </p:cNvPr>
          <p:cNvSpPr/>
          <p:nvPr/>
        </p:nvSpPr>
        <p:spPr>
          <a:xfrm flipH="1">
            <a:off x="9579037" y="3955078"/>
            <a:ext cx="498764" cy="45719"/>
          </a:xfrm>
          <a:prstGeom prst="rightArrow">
            <a:avLst/>
          </a:prstGeom>
          <a:ln w="130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EBDC0EA-7C10-0341-A8D3-648B1449C865}"/>
              </a:ext>
            </a:extLst>
          </p:cNvPr>
          <p:cNvSpPr txBox="1"/>
          <p:nvPr/>
        </p:nvSpPr>
        <p:spPr>
          <a:xfrm>
            <a:off x="2578405" y="1971838"/>
            <a:ext cx="910827" cy="64633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tx1"/>
                </a:solidFill>
              </a:rPr>
              <a:t>Optical</a:t>
            </a:r>
          </a:p>
          <a:p>
            <a:r>
              <a:rPr lang="da-DK" dirty="0" err="1">
                <a:solidFill>
                  <a:schemeClr val="tx1"/>
                </a:solidFill>
              </a:rPr>
              <a:t>Grease</a:t>
            </a:r>
            <a:endParaRPr lang="da-DK" dirty="0">
              <a:solidFill>
                <a:schemeClr val="tx1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51737AA-0A34-854C-BD8D-7A1E334FC879}"/>
              </a:ext>
            </a:extLst>
          </p:cNvPr>
          <p:cNvCxnSpPr>
            <a:cxnSpLocks/>
          </p:cNvCxnSpPr>
          <p:nvPr/>
        </p:nvCxnSpPr>
        <p:spPr>
          <a:xfrm flipH="1">
            <a:off x="1423068" y="2724143"/>
            <a:ext cx="1454957" cy="2009261"/>
          </a:xfrm>
          <a:prstGeom prst="straightConnector1">
            <a:avLst/>
          </a:prstGeom>
          <a:ln w="69850">
            <a:solidFill>
              <a:srgbClr val="00B05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88BFA21-3E9F-FF45-8944-983B3FC3A672}"/>
              </a:ext>
            </a:extLst>
          </p:cNvPr>
          <p:cNvCxnSpPr/>
          <p:nvPr/>
        </p:nvCxnSpPr>
        <p:spPr>
          <a:xfrm>
            <a:off x="1343574" y="4733404"/>
            <a:ext cx="0" cy="516733"/>
          </a:xfrm>
          <a:prstGeom prst="line">
            <a:avLst/>
          </a:prstGeom>
          <a:ln w="920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32359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962" y="113270"/>
            <a:ext cx="11012488" cy="865186"/>
          </a:xfrm>
        </p:spPr>
        <p:txBody>
          <a:bodyPr/>
          <a:lstStyle/>
          <a:p>
            <a:r>
              <a:rPr lang="da-DK" sz="4400" b="1" dirty="0"/>
              <a:t>The 100€ </a:t>
            </a:r>
            <a:r>
              <a:rPr lang="da-DK" sz="6600" b="1" dirty="0">
                <a:latin typeface="Symbol" pitchFamily="2" charset="2"/>
              </a:rPr>
              <a:t>g</a:t>
            </a:r>
            <a:r>
              <a:rPr lang="da-DK" sz="4400" b="1" dirty="0"/>
              <a:t> </a:t>
            </a:r>
            <a:r>
              <a:rPr lang="da-DK" sz="4400" b="1" dirty="0" err="1"/>
              <a:t>spectrometer</a:t>
            </a:r>
            <a:r>
              <a:rPr lang="da-DK" sz="4400" b="1" dirty="0"/>
              <a:t> (</a:t>
            </a:r>
            <a:r>
              <a:rPr lang="da-DK" sz="4400" b="1" dirty="0" err="1"/>
              <a:t>BiGS</a:t>
            </a:r>
            <a:r>
              <a:rPr lang="da-DK" sz="4400" b="1" dirty="0"/>
              <a:t>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r>
              <a:rPr lang="da-DK" sz="3200" dirty="0"/>
              <a:t>Singles </a:t>
            </a:r>
            <a:r>
              <a:rPr lang="da-DK" sz="3200" dirty="0" err="1"/>
              <a:t>spectrum</a:t>
            </a:r>
            <a:r>
              <a:rPr lang="da-DK" sz="3200" dirty="0"/>
              <a:t>:</a:t>
            </a:r>
          </a:p>
          <a:p>
            <a:endParaRPr lang="da-DK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25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0A7B6BE-6B16-2D4E-8044-B0286CD894A2}"/>
              </a:ext>
            </a:extLst>
          </p:cNvPr>
          <p:cNvGrpSpPr/>
          <p:nvPr/>
        </p:nvGrpSpPr>
        <p:grpSpPr>
          <a:xfrm>
            <a:off x="669171" y="3547651"/>
            <a:ext cx="3060290" cy="2855474"/>
            <a:chOff x="1727734" y="2589752"/>
            <a:chExt cx="3060290" cy="2855474"/>
          </a:xfrm>
        </p:grpSpPr>
        <p:sp>
          <p:nvSpPr>
            <p:cNvPr id="10" name="Snip Same Side Corner Rectangle 9">
              <a:extLst>
                <a:ext uri="{FF2B5EF4-FFF2-40B4-BE49-F238E27FC236}">
                  <a16:creationId xmlns:a16="http://schemas.microsoft.com/office/drawing/2014/main" id="{76A4A07A-4960-C747-BEBD-5EB7EB1A51A6}"/>
                </a:ext>
              </a:extLst>
            </p:cNvPr>
            <p:cNvSpPr/>
            <p:nvPr/>
          </p:nvSpPr>
          <p:spPr>
            <a:xfrm rot="5400000">
              <a:off x="1835696" y="2492898"/>
              <a:ext cx="2844366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0C753-7F09-C447-AB1A-4CC4409A5259}"/>
                </a:ext>
              </a:extLst>
            </p:cNvPr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54D2EE0-F6A2-DB42-9D94-E2F0802FBA74}"/>
                </a:ext>
              </a:extLst>
            </p:cNvPr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D6F165-4876-1148-A4BF-F9336CA391F4}"/>
                </a:ext>
              </a:extLst>
            </p:cNvPr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35A60C78-2B2B-414F-B6FA-FD9BAB691448}"/>
              </a:ext>
            </a:extLst>
          </p:cNvPr>
          <p:cNvSpPr/>
          <p:nvPr/>
        </p:nvSpPr>
        <p:spPr>
          <a:xfrm>
            <a:off x="4773577" y="4800922"/>
            <a:ext cx="360040" cy="360040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99A4EE-36A5-2C4A-A3E9-30009F8C32DF}"/>
              </a:ext>
            </a:extLst>
          </p:cNvPr>
          <p:cNvSpPr txBox="1"/>
          <p:nvPr/>
        </p:nvSpPr>
        <p:spPr>
          <a:xfrm>
            <a:off x="20452" y="2786699"/>
            <a:ext cx="59022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accent2"/>
                </a:solidFill>
              </a:rPr>
              <a:t>PCB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29FEDE-2EFF-4949-A971-7BC27E468E47}"/>
              </a:ext>
            </a:extLst>
          </p:cNvPr>
          <p:cNvSpPr txBox="1"/>
          <p:nvPr/>
        </p:nvSpPr>
        <p:spPr>
          <a:xfrm>
            <a:off x="993158" y="2217996"/>
            <a:ext cx="70083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FFC000"/>
                </a:solidFill>
              </a:rPr>
              <a:t>SiPM</a:t>
            </a:r>
            <a:endParaRPr lang="da-DK" dirty="0">
              <a:solidFill>
                <a:srgbClr val="FFC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C183DA-9C80-804A-B835-202A86248C7E}"/>
              </a:ext>
            </a:extLst>
          </p:cNvPr>
          <p:cNvSpPr txBox="1"/>
          <p:nvPr/>
        </p:nvSpPr>
        <p:spPr>
          <a:xfrm>
            <a:off x="2928822" y="3011551"/>
            <a:ext cx="72006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FFFF00"/>
                </a:solidFill>
              </a:rPr>
              <a:t>LYSO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FD6AA8-9EF0-7343-8FF9-21B4B96F36DE}"/>
              </a:ext>
            </a:extLst>
          </p:cNvPr>
          <p:cNvSpPr txBox="1"/>
          <p:nvPr/>
        </p:nvSpPr>
        <p:spPr>
          <a:xfrm>
            <a:off x="4233517" y="4087229"/>
            <a:ext cx="140775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a-DK" baseline="30000" dirty="0">
                <a:solidFill>
                  <a:srgbClr val="C00000"/>
                </a:solidFill>
              </a:rPr>
              <a:t>137</a:t>
            </a:r>
            <a:r>
              <a:rPr lang="da-DK" dirty="0">
                <a:solidFill>
                  <a:srgbClr val="C00000"/>
                </a:solidFill>
              </a:rPr>
              <a:t>Cs source</a:t>
            </a:r>
            <a:endParaRPr lang="da-DK" baseline="30000" dirty="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01B4E2-8801-7E41-BA2D-879ED07C7D76}"/>
              </a:ext>
            </a:extLst>
          </p:cNvPr>
          <p:cNvSpPr txBox="1"/>
          <p:nvPr/>
        </p:nvSpPr>
        <p:spPr>
          <a:xfrm>
            <a:off x="1918411" y="6488668"/>
            <a:ext cx="188705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7030A0"/>
                </a:solidFill>
              </a:rPr>
              <a:t>3D </a:t>
            </a:r>
            <a:r>
              <a:rPr lang="da-DK" dirty="0" err="1">
                <a:solidFill>
                  <a:srgbClr val="7030A0"/>
                </a:solidFill>
              </a:rPr>
              <a:t>printed</a:t>
            </a:r>
            <a:r>
              <a:rPr lang="da-DK" dirty="0">
                <a:solidFill>
                  <a:srgbClr val="7030A0"/>
                </a:solidFill>
              </a:rPr>
              <a:t> cover</a:t>
            </a:r>
          </a:p>
        </p:txBody>
      </p:sp>
      <p:sp>
        <p:nvSpPr>
          <p:cNvPr id="20" name="Bent Arrow 19">
            <a:extLst>
              <a:ext uri="{FF2B5EF4-FFF2-40B4-BE49-F238E27FC236}">
                <a16:creationId xmlns:a16="http://schemas.microsoft.com/office/drawing/2014/main" id="{A40D8328-E76B-0E4D-AE22-1FFA18A4CDC3}"/>
              </a:ext>
            </a:extLst>
          </p:cNvPr>
          <p:cNvSpPr/>
          <p:nvPr/>
        </p:nvSpPr>
        <p:spPr>
          <a:xfrm rot="5400000">
            <a:off x="630476" y="3019992"/>
            <a:ext cx="472052" cy="397324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2CD44BA-9902-0D4D-AFD0-7045CF6BD1ED}"/>
              </a:ext>
            </a:extLst>
          </p:cNvPr>
          <p:cNvCxnSpPr/>
          <p:nvPr/>
        </p:nvCxnSpPr>
        <p:spPr>
          <a:xfrm flipH="1">
            <a:off x="1281190" y="2730716"/>
            <a:ext cx="216123" cy="1762195"/>
          </a:xfrm>
          <a:prstGeom prst="straightConnector1">
            <a:avLst/>
          </a:prstGeom>
          <a:ln w="69850">
            <a:solidFill>
              <a:srgbClr val="FFC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ent Arrow 21">
            <a:extLst>
              <a:ext uri="{FF2B5EF4-FFF2-40B4-BE49-F238E27FC236}">
                <a16:creationId xmlns:a16="http://schemas.microsoft.com/office/drawing/2014/main" id="{4B4B0976-9185-9E4F-BF2D-0623613F99FE}"/>
              </a:ext>
            </a:extLst>
          </p:cNvPr>
          <p:cNvSpPr/>
          <p:nvPr/>
        </p:nvSpPr>
        <p:spPr>
          <a:xfrm rot="10800000">
            <a:off x="3009382" y="3547651"/>
            <a:ext cx="576063" cy="1559328"/>
          </a:xfrm>
          <a:prstGeom prst="bentArrow">
            <a:avLst/>
          </a:prstGeom>
          <a:gradFill>
            <a:gsLst>
              <a:gs pos="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D5154D-B00D-C345-8D18-9811E44D90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13" t="7337" r="8122" b="6169"/>
          <a:stretch/>
        </p:blipFill>
        <p:spPr>
          <a:xfrm>
            <a:off x="5854669" y="1393352"/>
            <a:ext cx="6089069" cy="4308598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51C29327-EB43-2E42-95F6-75DA6E29204C}"/>
              </a:ext>
            </a:extLst>
          </p:cNvPr>
          <p:cNvSpPr/>
          <p:nvPr/>
        </p:nvSpPr>
        <p:spPr>
          <a:xfrm>
            <a:off x="9692640" y="4548894"/>
            <a:ext cx="1527051" cy="1469521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55E0474-67BD-4F43-8CED-B281BF0C7BB9}"/>
              </a:ext>
            </a:extLst>
          </p:cNvPr>
          <p:cNvSpPr txBox="1"/>
          <p:nvPr/>
        </p:nvSpPr>
        <p:spPr>
          <a:xfrm>
            <a:off x="8347749" y="2043474"/>
            <a:ext cx="2435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3600" b="1" dirty="0">
                <a:latin typeface="Symbol" pitchFamily="2" charset="2"/>
              </a:rPr>
              <a:t>D</a:t>
            </a:r>
            <a:r>
              <a:rPr lang="da-DK" sz="3600" b="1" dirty="0"/>
              <a:t>E/E≈10%</a:t>
            </a:r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5CB2C0C3-6560-AC4F-8B91-2E4CFD21A8DF}"/>
              </a:ext>
            </a:extLst>
          </p:cNvPr>
          <p:cNvSpPr/>
          <p:nvPr/>
        </p:nvSpPr>
        <p:spPr>
          <a:xfrm>
            <a:off x="8711738" y="3952303"/>
            <a:ext cx="498764" cy="45719"/>
          </a:xfrm>
          <a:prstGeom prst="rightArrow">
            <a:avLst/>
          </a:prstGeom>
          <a:ln w="130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EE4F601C-E7BF-2E43-A486-885AFB01C93B}"/>
              </a:ext>
            </a:extLst>
          </p:cNvPr>
          <p:cNvSpPr/>
          <p:nvPr/>
        </p:nvSpPr>
        <p:spPr>
          <a:xfrm flipH="1">
            <a:off x="9579037" y="3955078"/>
            <a:ext cx="498764" cy="45719"/>
          </a:xfrm>
          <a:prstGeom prst="rightArrow">
            <a:avLst/>
          </a:prstGeom>
          <a:ln w="130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E67510D-6211-4549-B490-5949CE0D52B0}"/>
              </a:ext>
            </a:extLst>
          </p:cNvPr>
          <p:cNvSpPr txBox="1"/>
          <p:nvPr/>
        </p:nvSpPr>
        <p:spPr>
          <a:xfrm>
            <a:off x="2578405" y="1971838"/>
            <a:ext cx="910827" cy="64633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tx1"/>
                </a:solidFill>
              </a:rPr>
              <a:t>Optical</a:t>
            </a:r>
          </a:p>
          <a:p>
            <a:r>
              <a:rPr lang="da-DK" dirty="0" err="1">
                <a:solidFill>
                  <a:schemeClr val="tx1"/>
                </a:solidFill>
              </a:rPr>
              <a:t>Grease</a:t>
            </a:r>
            <a:endParaRPr lang="da-DK" dirty="0">
              <a:solidFill>
                <a:schemeClr val="tx1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EAB2356-5FCF-5D48-8A60-E23B319F93D2}"/>
              </a:ext>
            </a:extLst>
          </p:cNvPr>
          <p:cNvCxnSpPr>
            <a:cxnSpLocks/>
          </p:cNvCxnSpPr>
          <p:nvPr/>
        </p:nvCxnSpPr>
        <p:spPr>
          <a:xfrm flipH="1">
            <a:off x="1423068" y="2724143"/>
            <a:ext cx="1454957" cy="2009261"/>
          </a:xfrm>
          <a:prstGeom prst="straightConnector1">
            <a:avLst/>
          </a:prstGeom>
          <a:ln w="69850">
            <a:solidFill>
              <a:srgbClr val="00B05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0CF6F53-8118-BB4F-8BB7-377122B5A01F}"/>
              </a:ext>
            </a:extLst>
          </p:cNvPr>
          <p:cNvCxnSpPr/>
          <p:nvPr/>
        </p:nvCxnSpPr>
        <p:spPr>
          <a:xfrm>
            <a:off x="1343574" y="4733404"/>
            <a:ext cx="0" cy="516733"/>
          </a:xfrm>
          <a:prstGeom prst="line">
            <a:avLst/>
          </a:prstGeom>
          <a:ln w="920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2117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053" y="412708"/>
            <a:ext cx="11012488" cy="865186"/>
          </a:xfrm>
        </p:spPr>
        <p:txBody>
          <a:bodyPr/>
          <a:lstStyle/>
          <a:p>
            <a:r>
              <a:rPr lang="da-DK" sz="4400" b="1" dirty="0"/>
              <a:t>LYSO </a:t>
            </a:r>
            <a:r>
              <a:rPr lang="da-DK" sz="4400" b="1" dirty="0" err="1"/>
              <a:t>scintillator</a:t>
            </a:r>
            <a:endParaRPr lang="da-DK" sz="4400" b="1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pPr marL="0" indent="0">
              <a:buNone/>
            </a:pPr>
            <a:r>
              <a:rPr lang="da-DK" sz="3200" dirty="0"/>
              <a:t>4x4x22mm (fra PET Scanner)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26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0A7B6BE-6B16-2D4E-8044-B0286CD894A2}"/>
              </a:ext>
            </a:extLst>
          </p:cNvPr>
          <p:cNvGrpSpPr/>
          <p:nvPr/>
        </p:nvGrpSpPr>
        <p:grpSpPr>
          <a:xfrm>
            <a:off x="669171" y="3547651"/>
            <a:ext cx="3060290" cy="2855474"/>
            <a:chOff x="1727734" y="2589752"/>
            <a:chExt cx="3060290" cy="2855474"/>
          </a:xfrm>
        </p:grpSpPr>
        <p:sp>
          <p:nvSpPr>
            <p:cNvPr id="10" name="Snip Same Side Corner Rectangle 9">
              <a:extLst>
                <a:ext uri="{FF2B5EF4-FFF2-40B4-BE49-F238E27FC236}">
                  <a16:creationId xmlns:a16="http://schemas.microsoft.com/office/drawing/2014/main" id="{76A4A07A-4960-C747-BEBD-5EB7EB1A51A6}"/>
                </a:ext>
              </a:extLst>
            </p:cNvPr>
            <p:cNvSpPr/>
            <p:nvPr/>
          </p:nvSpPr>
          <p:spPr>
            <a:xfrm rot="5400000">
              <a:off x="1835696" y="2492898"/>
              <a:ext cx="2844366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0C753-7F09-C447-AB1A-4CC4409A5259}"/>
                </a:ext>
              </a:extLst>
            </p:cNvPr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54D2EE0-F6A2-DB42-9D94-E2F0802FBA74}"/>
                </a:ext>
              </a:extLst>
            </p:cNvPr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D6F165-4876-1148-A4BF-F9336CA391F4}"/>
                </a:ext>
              </a:extLst>
            </p:cNvPr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099A4EE-36A5-2C4A-A3E9-30009F8C32DF}"/>
              </a:ext>
            </a:extLst>
          </p:cNvPr>
          <p:cNvSpPr txBox="1"/>
          <p:nvPr/>
        </p:nvSpPr>
        <p:spPr>
          <a:xfrm>
            <a:off x="-129173" y="2786699"/>
            <a:ext cx="59022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accent2"/>
                </a:solidFill>
              </a:rPr>
              <a:t>PCB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29FEDE-2EFF-4949-A971-7BC27E468E47}"/>
              </a:ext>
            </a:extLst>
          </p:cNvPr>
          <p:cNvSpPr txBox="1"/>
          <p:nvPr/>
        </p:nvSpPr>
        <p:spPr>
          <a:xfrm>
            <a:off x="993158" y="2217996"/>
            <a:ext cx="70083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FFC000"/>
                </a:solidFill>
              </a:rPr>
              <a:t>SiPM</a:t>
            </a:r>
            <a:endParaRPr lang="da-DK" dirty="0">
              <a:solidFill>
                <a:srgbClr val="FFC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C183DA-9C80-804A-B835-202A86248C7E}"/>
              </a:ext>
            </a:extLst>
          </p:cNvPr>
          <p:cNvSpPr txBox="1"/>
          <p:nvPr/>
        </p:nvSpPr>
        <p:spPr>
          <a:xfrm>
            <a:off x="2928822" y="3011551"/>
            <a:ext cx="72006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FFFF00"/>
                </a:solidFill>
              </a:rPr>
              <a:t>LYSO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01B4E2-8801-7E41-BA2D-879ED07C7D76}"/>
              </a:ext>
            </a:extLst>
          </p:cNvPr>
          <p:cNvSpPr txBox="1"/>
          <p:nvPr/>
        </p:nvSpPr>
        <p:spPr>
          <a:xfrm>
            <a:off x="1918411" y="6488668"/>
            <a:ext cx="188705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7030A0"/>
                </a:solidFill>
              </a:rPr>
              <a:t>3D </a:t>
            </a:r>
            <a:r>
              <a:rPr lang="da-DK" dirty="0" err="1">
                <a:solidFill>
                  <a:srgbClr val="7030A0"/>
                </a:solidFill>
              </a:rPr>
              <a:t>printed</a:t>
            </a:r>
            <a:r>
              <a:rPr lang="da-DK" dirty="0">
                <a:solidFill>
                  <a:srgbClr val="7030A0"/>
                </a:solidFill>
              </a:rPr>
              <a:t> cover</a:t>
            </a:r>
          </a:p>
        </p:txBody>
      </p:sp>
      <p:sp>
        <p:nvSpPr>
          <p:cNvPr id="20" name="Bent Arrow 19">
            <a:extLst>
              <a:ext uri="{FF2B5EF4-FFF2-40B4-BE49-F238E27FC236}">
                <a16:creationId xmlns:a16="http://schemas.microsoft.com/office/drawing/2014/main" id="{A40D8328-E76B-0E4D-AE22-1FFA18A4CDC3}"/>
              </a:ext>
            </a:extLst>
          </p:cNvPr>
          <p:cNvSpPr/>
          <p:nvPr/>
        </p:nvSpPr>
        <p:spPr>
          <a:xfrm rot="5400000">
            <a:off x="630476" y="3019992"/>
            <a:ext cx="472052" cy="397324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2CD44BA-9902-0D4D-AFD0-7045CF6BD1ED}"/>
              </a:ext>
            </a:extLst>
          </p:cNvPr>
          <p:cNvCxnSpPr/>
          <p:nvPr/>
        </p:nvCxnSpPr>
        <p:spPr>
          <a:xfrm flipH="1">
            <a:off x="1281190" y="2730716"/>
            <a:ext cx="216123" cy="1762195"/>
          </a:xfrm>
          <a:prstGeom prst="straightConnector1">
            <a:avLst/>
          </a:prstGeom>
          <a:ln w="69850">
            <a:solidFill>
              <a:srgbClr val="FFC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ent Arrow 21">
            <a:extLst>
              <a:ext uri="{FF2B5EF4-FFF2-40B4-BE49-F238E27FC236}">
                <a16:creationId xmlns:a16="http://schemas.microsoft.com/office/drawing/2014/main" id="{4B4B0976-9185-9E4F-BF2D-0623613F99FE}"/>
              </a:ext>
            </a:extLst>
          </p:cNvPr>
          <p:cNvSpPr/>
          <p:nvPr/>
        </p:nvSpPr>
        <p:spPr>
          <a:xfrm rot="10800000">
            <a:off x="3009382" y="3547651"/>
            <a:ext cx="576063" cy="1559328"/>
          </a:xfrm>
          <a:prstGeom prst="bentArrow">
            <a:avLst/>
          </a:prstGeom>
          <a:gradFill>
            <a:gsLst>
              <a:gs pos="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F2C3EEE-88C4-0A48-9169-36E9BEE08AF9}"/>
              </a:ext>
            </a:extLst>
          </p:cNvPr>
          <p:cNvSpPr/>
          <p:nvPr/>
        </p:nvSpPr>
        <p:spPr>
          <a:xfrm>
            <a:off x="7933434" y="273275"/>
            <a:ext cx="58777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4000" b="1" dirty="0" err="1">
                <a:solidFill>
                  <a:srgbClr val="222222"/>
                </a:solidFill>
                <a:latin typeface="Arial" panose="020B0604020202020204" pitchFamily="34" charset="0"/>
              </a:rPr>
              <a:t>Lutetium-yttrium</a:t>
            </a:r>
            <a:r>
              <a:rPr lang="da-DK" sz="4000" b="1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da-DK" sz="4000" b="1" dirty="0" err="1">
                <a:solidFill>
                  <a:srgbClr val="222222"/>
                </a:solidFill>
                <a:latin typeface="Arial" panose="020B0604020202020204" pitchFamily="34" charset="0"/>
              </a:rPr>
              <a:t>oxyorthosilicate</a:t>
            </a:r>
            <a:endParaRPr lang="da-DK" sz="40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0A567B-1269-514E-98A5-1350F2B1E3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40" t="890" r="2826" b="4820"/>
          <a:stretch/>
        </p:blipFill>
        <p:spPr>
          <a:xfrm>
            <a:off x="3834929" y="1520478"/>
            <a:ext cx="6131551" cy="38170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F936329-D869-AA45-B76C-7C326AFA8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8064" y="2730716"/>
            <a:ext cx="3280273" cy="381704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E5F944C-0AA0-184E-A950-FD5E2F53CD43}"/>
              </a:ext>
            </a:extLst>
          </p:cNvPr>
          <p:cNvSpPr txBox="1"/>
          <p:nvPr/>
        </p:nvSpPr>
        <p:spPr>
          <a:xfrm>
            <a:off x="5790499" y="5228324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Charge (au)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3A06072-97CA-E649-9900-731529F05875}"/>
              </a:ext>
            </a:extLst>
          </p:cNvPr>
          <p:cNvSpPr txBox="1"/>
          <p:nvPr/>
        </p:nvSpPr>
        <p:spPr>
          <a:xfrm>
            <a:off x="2578405" y="1971838"/>
            <a:ext cx="910827" cy="64633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tx1"/>
                </a:solidFill>
              </a:rPr>
              <a:t>Optical</a:t>
            </a:r>
          </a:p>
          <a:p>
            <a:r>
              <a:rPr lang="da-DK" dirty="0" err="1">
                <a:solidFill>
                  <a:schemeClr val="tx1"/>
                </a:solidFill>
              </a:rPr>
              <a:t>Grease</a:t>
            </a:r>
            <a:endParaRPr lang="da-DK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3AA8261-B8F7-764A-9D96-9475963CDB81}"/>
              </a:ext>
            </a:extLst>
          </p:cNvPr>
          <p:cNvCxnSpPr>
            <a:cxnSpLocks/>
          </p:cNvCxnSpPr>
          <p:nvPr/>
        </p:nvCxnSpPr>
        <p:spPr>
          <a:xfrm flipH="1">
            <a:off x="1423068" y="2724143"/>
            <a:ext cx="1454957" cy="2009261"/>
          </a:xfrm>
          <a:prstGeom prst="straightConnector1">
            <a:avLst/>
          </a:prstGeom>
          <a:ln w="69850">
            <a:solidFill>
              <a:srgbClr val="00B05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A2FF56A-9028-D443-9834-B59D8959442C}"/>
              </a:ext>
            </a:extLst>
          </p:cNvPr>
          <p:cNvCxnSpPr/>
          <p:nvPr/>
        </p:nvCxnSpPr>
        <p:spPr>
          <a:xfrm>
            <a:off x="1343574" y="4733404"/>
            <a:ext cx="0" cy="516733"/>
          </a:xfrm>
          <a:prstGeom prst="line">
            <a:avLst/>
          </a:prstGeom>
          <a:ln w="920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765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053" y="412708"/>
            <a:ext cx="11012488" cy="865186"/>
          </a:xfrm>
        </p:spPr>
        <p:txBody>
          <a:bodyPr/>
          <a:lstStyle/>
          <a:p>
            <a:r>
              <a:rPr lang="da-DK" sz="4400" b="1" dirty="0"/>
              <a:t>LYSO </a:t>
            </a:r>
            <a:r>
              <a:rPr lang="da-DK" sz="4400" b="1" dirty="0" err="1"/>
              <a:t>scintillator</a:t>
            </a:r>
            <a:endParaRPr lang="da-DK" sz="4400" b="1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pPr marL="0" indent="0">
              <a:buNone/>
            </a:pPr>
            <a:r>
              <a:rPr lang="da-DK" sz="3200" dirty="0"/>
              <a:t>4x4x22mm (fra PET Scanner)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27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0A7B6BE-6B16-2D4E-8044-B0286CD894A2}"/>
              </a:ext>
            </a:extLst>
          </p:cNvPr>
          <p:cNvGrpSpPr/>
          <p:nvPr/>
        </p:nvGrpSpPr>
        <p:grpSpPr>
          <a:xfrm>
            <a:off x="669171" y="3547651"/>
            <a:ext cx="3060290" cy="2855474"/>
            <a:chOff x="1727734" y="2589752"/>
            <a:chExt cx="3060290" cy="2855474"/>
          </a:xfrm>
        </p:grpSpPr>
        <p:sp>
          <p:nvSpPr>
            <p:cNvPr id="10" name="Snip Same Side Corner Rectangle 9">
              <a:extLst>
                <a:ext uri="{FF2B5EF4-FFF2-40B4-BE49-F238E27FC236}">
                  <a16:creationId xmlns:a16="http://schemas.microsoft.com/office/drawing/2014/main" id="{76A4A07A-4960-C747-BEBD-5EB7EB1A51A6}"/>
                </a:ext>
              </a:extLst>
            </p:cNvPr>
            <p:cNvSpPr/>
            <p:nvPr/>
          </p:nvSpPr>
          <p:spPr>
            <a:xfrm rot="5400000">
              <a:off x="1835696" y="2492898"/>
              <a:ext cx="2844366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0C753-7F09-C447-AB1A-4CC4409A5259}"/>
                </a:ext>
              </a:extLst>
            </p:cNvPr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54D2EE0-F6A2-DB42-9D94-E2F0802FBA74}"/>
                </a:ext>
              </a:extLst>
            </p:cNvPr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D6F165-4876-1148-A4BF-F9336CA391F4}"/>
                </a:ext>
              </a:extLst>
            </p:cNvPr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099A4EE-36A5-2C4A-A3E9-30009F8C32DF}"/>
              </a:ext>
            </a:extLst>
          </p:cNvPr>
          <p:cNvSpPr txBox="1"/>
          <p:nvPr/>
        </p:nvSpPr>
        <p:spPr>
          <a:xfrm>
            <a:off x="-129173" y="2786699"/>
            <a:ext cx="59022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accent2"/>
                </a:solidFill>
              </a:rPr>
              <a:t>PCB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29FEDE-2EFF-4949-A971-7BC27E468E47}"/>
              </a:ext>
            </a:extLst>
          </p:cNvPr>
          <p:cNvSpPr txBox="1"/>
          <p:nvPr/>
        </p:nvSpPr>
        <p:spPr>
          <a:xfrm>
            <a:off x="993158" y="2217996"/>
            <a:ext cx="70083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FFC000"/>
                </a:solidFill>
              </a:rPr>
              <a:t>SiPM</a:t>
            </a:r>
            <a:endParaRPr lang="da-DK" dirty="0">
              <a:solidFill>
                <a:srgbClr val="FFC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C183DA-9C80-804A-B835-202A86248C7E}"/>
              </a:ext>
            </a:extLst>
          </p:cNvPr>
          <p:cNvSpPr txBox="1"/>
          <p:nvPr/>
        </p:nvSpPr>
        <p:spPr>
          <a:xfrm>
            <a:off x="2928822" y="3011551"/>
            <a:ext cx="72006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FFFF00"/>
                </a:solidFill>
              </a:rPr>
              <a:t>LYSO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01B4E2-8801-7E41-BA2D-879ED07C7D76}"/>
              </a:ext>
            </a:extLst>
          </p:cNvPr>
          <p:cNvSpPr txBox="1"/>
          <p:nvPr/>
        </p:nvSpPr>
        <p:spPr>
          <a:xfrm>
            <a:off x="1918411" y="6488668"/>
            <a:ext cx="188705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7030A0"/>
                </a:solidFill>
              </a:rPr>
              <a:t>3D </a:t>
            </a:r>
            <a:r>
              <a:rPr lang="da-DK" dirty="0" err="1">
                <a:solidFill>
                  <a:srgbClr val="7030A0"/>
                </a:solidFill>
              </a:rPr>
              <a:t>printed</a:t>
            </a:r>
            <a:r>
              <a:rPr lang="da-DK" dirty="0">
                <a:solidFill>
                  <a:srgbClr val="7030A0"/>
                </a:solidFill>
              </a:rPr>
              <a:t> cover</a:t>
            </a:r>
          </a:p>
        </p:txBody>
      </p:sp>
      <p:sp>
        <p:nvSpPr>
          <p:cNvPr id="20" name="Bent Arrow 19">
            <a:extLst>
              <a:ext uri="{FF2B5EF4-FFF2-40B4-BE49-F238E27FC236}">
                <a16:creationId xmlns:a16="http://schemas.microsoft.com/office/drawing/2014/main" id="{A40D8328-E76B-0E4D-AE22-1FFA18A4CDC3}"/>
              </a:ext>
            </a:extLst>
          </p:cNvPr>
          <p:cNvSpPr/>
          <p:nvPr/>
        </p:nvSpPr>
        <p:spPr>
          <a:xfrm rot="5400000">
            <a:off x="630476" y="3019992"/>
            <a:ext cx="472052" cy="397324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2CD44BA-9902-0D4D-AFD0-7045CF6BD1ED}"/>
              </a:ext>
            </a:extLst>
          </p:cNvPr>
          <p:cNvCxnSpPr/>
          <p:nvPr/>
        </p:nvCxnSpPr>
        <p:spPr>
          <a:xfrm flipH="1">
            <a:off x="1281190" y="2730716"/>
            <a:ext cx="216123" cy="1762195"/>
          </a:xfrm>
          <a:prstGeom prst="straightConnector1">
            <a:avLst/>
          </a:prstGeom>
          <a:ln w="69850">
            <a:solidFill>
              <a:srgbClr val="FFC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ent Arrow 21">
            <a:extLst>
              <a:ext uri="{FF2B5EF4-FFF2-40B4-BE49-F238E27FC236}">
                <a16:creationId xmlns:a16="http://schemas.microsoft.com/office/drawing/2014/main" id="{4B4B0976-9185-9E4F-BF2D-0623613F99FE}"/>
              </a:ext>
            </a:extLst>
          </p:cNvPr>
          <p:cNvSpPr/>
          <p:nvPr/>
        </p:nvSpPr>
        <p:spPr>
          <a:xfrm rot="10800000">
            <a:off x="3009382" y="3547651"/>
            <a:ext cx="576063" cy="1559328"/>
          </a:xfrm>
          <a:prstGeom prst="bentArrow">
            <a:avLst/>
          </a:prstGeom>
          <a:gradFill>
            <a:gsLst>
              <a:gs pos="0">
                <a:srgbClr val="FFFF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F2C3EEE-88C4-0A48-9169-36E9BEE08AF9}"/>
              </a:ext>
            </a:extLst>
          </p:cNvPr>
          <p:cNvSpPr/>
          <p:nvPr/>
        </p:nvSpPr>
        <p:spPr>
          <a:xfrm>
            <a:off x="7797737" y="310239"/>
            <a:ext cx="58777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4000" b="1" dirty="0" err="1">
                <a:solidFill>
                  <a:srgbClr val="222222"/>
                </a:solidFill>
                <a:latin typeface="Arial" panose="020B0604020202020204" pitchFamily="34" charset="0"/>
              </a:rPr>
              <a:t>Lutetium-yttrium</a:t>
            </a:r>
            <a:r>
              <a:rPr lang="da-DK" sz="4000" b="1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da-DK" sz="4000" b="1" dirty="0" err="1">
                <a:solidFill>
                  <a:srgbClr val="222222"/>
                </a:solidFill>
                <a:latin typeface="Arial" panose="020B0604020202020204" pitchFamily="34" charset="0"/>
              </a:rPr>
              <a:t>oxyorthosilicate</a:t>
            </a:r>
            <a:endParaRPr lang="da-DK" sz="40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0A567B-1269-514E-98A5-1350F2B1E3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40" t="890" r="2826" b="4820"/>
          <a:stretch/>
        </p:blipFill>
        <p:spPr>
          <a:xfrm>
            <a:off x="3834929" y="1520478"/>
            <a:ext cx="6131551" cy="38170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F936329-D869-AA45-B76C-7C326AFA8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6689" y="2786699"/>
            <a:ext cx="3280273" cy="3817045"/>
          </a:xfrm>
          <a:prstGeom prst="rect">
            <a:avLst/>
          </a:prstGeom>
        </p:spPr>
      </p:pic>
      <p:sp>
        <p:nvSpPr>
          <p:cNvPr id="18" name="Donut 17">
            <a:extLst>
              <a:ext uri="{FF2B5EF4-FFF2-40B4-BE49-F238E27FC236}">
                <a16:creationId xmlns:a16="http://schemas.microsoft.com/office/drawing/2014/main" id="{D0615A95-0EF3-9E48-845C-4DC6459BACF2}"/>
              </a:ext>
            </a:extLst>
          </p:cNvPr>
          <p:cNvSpPr/>
          <p:nvPr/>
        </p:nvSpPr>
        <p:spPr>
          <a:xfrm>
            <a:off x="8429105" y="2786699"/>
            <a:ext cx="1900006" cy="2151061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sp>
        <p:nvSpPr>
          <p:cNvPr id="23" name="Bent Arrow 22">
            <a:extLst>
              <a:ext uri="{FF2B5EF4-FFF2-40B4-BE49-F238E27FC236}">
                <a16:creationId xmlns:a16="http://schemas.microsoft.com/office/drawing/2014/main" id="{74C52FE4-5CB6-E145-A32A-D0B8934ECA97}"/>
              </a:ext>
            </a:extLst>
          </p:cNvPr>
          <p:cNvSpPr/>
          <p:nvPr/>
        </p:nvSpPr>
        <p:spPr>
          <a:xfrm rot="16200000" flipH="1">
            <a:off x="6823439" y="3501312"/>
            <a:ext cx="1468440" cy="1742897"/>
          </a:xfrm>
          <a:prstGeom prst="bentArrow">
            <a:avLst>
              <a:gd name="adj1" fmla="val 18207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55DB48B-67A1-784C-8A30-5C0087EE584B}"/>
              </a:ext>
            </a:extLst>
          </p:cNvPr>
          <p:cNvSpPr/>
          <p:nvPr/>
        </p:nvSpPr>
        <p:spPr>
          <a:xfrm>
            <a:off x="11441679" y="4399093"/>
            <a:ext cx="3962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40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endParaRPr lang="da-DK" sz="4000" dirty="0">
              <a:solidFill>
                <a:srgbClr val="0070C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E7BBEAB-6D86-5647-B0CA-657D316CE5A2}"/>
              </a:ext>
            </a:extLst>
          </p:cNvPr>
          <p:cNvSpPr/>
          <p:nvPr/>
        </p:nvSpPr>
        <p:spPr>
          <a:xfrm>
            <a:off x="11527579" y="5233134"/>
            <a:ext cx="3962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40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endParaRPr lang="da-DK" sz="4000" dirty="0">
              <a:solidFill>
                <a:srgbClr val="0070C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9852731-C1CE-7A4D-B33F-4865F7B578CE}"/>
              </a:ext>
            </a:extLst>
          </p:cNvPr>
          <p:cNvSpPr/>
          <p:nvPr/>
        </p:nvSpPr>
        <p:spPr>
          <a:xfrm>
            <a:off x="11497102" y="5668167"/>
            <a:ext cx="3962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40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endParaRPr lang="da-DK" sz="4000" dirty="0">
              <a:solidFill>
                <a:srgbClr val="0070C0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738575A-182D-AB4E-8AC9-461E8E7EC9F8}"/>
              </a:ext>
            </a:extLst>
          </p:cNvPr>
          <p:cNvSpPr/>
          <p:nvPr/>
        </p:nvSpPr>
        <p:spPr>
          <a:xfrm>
            <a:off x="5448089" y="2064383"/>
            <a:ext cx="3962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40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endParaRPr lang="da-DK" sz="4000" dirty="0">
              <a:solidFill>
                <a:srgbClr val="0070C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67CB75-E474-8E4C-ABA1-B0B9C619EAF4}"/>
              </a:ext>
            </a:extLst>
          </p:cNvPr>
          <p:cNvSpPr/>
          <p:nvPr/>
        </p:nvSpPr>
        <p:spPr>
          <a:xfrm>
            <a:off x="4443378" y="2587328"/>
            <a:ext cx="3962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40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endParaRPr lang="da-DK" sz="4000" dirty="0">
              <a:solidFill>
                <a:srgbClr val="0070C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754B5D2-1F6B-FE44-8560-1DED7C8003CF}"/>
              </a:ext>
            </a:extLst>
          </p:cNvPr>
          <p:cNvSpPr/>
          <p:nvPr/>
        </p:nvSpPr>
        <p:spPr>
          <a:xfrm>
            <a:off x="4120339" y="3831301"/>
            <a:ext cx="3962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40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endParaRPr lang="da-DK" sz="4000" dirty="0">
              <a:solidFill>
                <a:srgbClr val="0070C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31BF5B6-BA8F-DC41-A9C7-CA76B0F9AD26}"/>
              </a:ext>
            </a:extLst>
          </p:cNvPr>
          <p:cNvSpPr/>
          <p:nvPr/>
        </p:nvSpPr>
        <p:spPr>
          <a:xfrm>
            <a:off x="5646220" y="5298835"/>
            <a:ext cx="1358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/>
              <a:t>Charge (au)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1849268-9065-AF48-97BC-94EAC79C0B53}"/>
              </a:ext>
            </a:extLst>
          </p:cNvPr>
          <p:cNvSpPr txBox="1"/>
          <p:nvPr/>
        </p:nvSpPr>
        <p:spPr>
          <a:xfrm>
            <a:off x="2578405" y="1971838"/>
            <a:ext cx="910827" cy="64633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tx1"/>
                </a:solidFill>
              </a:rPr>
              <a:t>Optical</a:t>
            </a:r>
          </a:p>
          <a:p>
            <a:r>
              <a:rPr lang="da-DK" dirty="0" err="1">
                <a:solidFill>
                  <a:schemeClr val="tx1"/>
                </a:solidFill>
              </a:rPr>
              <a:t>Grease</a:t>
            </a:r>
            <a:endParaRPr lang="da-DK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A7079B3-6BB6-8B49-A1AC-C37DD18A3CB4}"/>
              </a:ext>
            </a:extLst>
          </p:cNvPr>
          <p:cNvCxnSpPr>
            <a:cxnSpLocks/>
          </p:cNvCxnSpPr>
          <p:nvPr/>
        </p:nvCxnSpPr>
        <p:spPr>
          <a:xfrm flipH="1">
            <a:off x="1423068" y="2724143"/>
            <a:ext cx="1454957" cy="2009261"/>
          </a:xfrm>
          <a:prstGeom prst="straightConnector1">
            <a:avLst/>
          </a:prstGeom>
          <a:ln w="69850">
            <a:solidFill>
              <a:srgbClr val="00B05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E3DB4B3-225A-FF49-A591-E29FEA374EB4}"/>
              </a:ext>
            </a:extLst>
          </p:cNvPr>
          <p:cNvCxnSpPr/>
          <p:nvPr/>
        </p:nvCxnSpPr>
        <p:spPr>
          <a:xfrm>
            <a:off x="1343574" y="4733404"/>
            <a:ext cx="0" cy="516733"/>
          </a:xfrm>
          <a:prstGeom prst="line">
            <a:avLst/>
          </a:prstGeom>
          <a:ln w="920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6369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98" y="262542"/>
            <a:ext cx="11938481" cy="865186"/>
          </a:xfrm>
        </p:spPr>
        <p:txBody>
          <a:bodyPr/>
          <a:lstStyle/>
          <a:p>
            <a:r>
              <a:rPr lang="da-DK" sz="4400" b="1" dirty="0" err="1"/>
              <a:t>Why</a:t>
            </a:r>
            <a:r>
              <a:rPr lang="da-DK" sz="4400" b="1" dirty="0"/>
              <a:t> is </a:t>
            </a:r>
            <a:r>
              <a:rPr lang="da-DK" sz="4400" b="1" dirty="0" err="1"/>
              <a:t>this</a:t>
            </a:r>
            <a:r>
              <a:rPr lang="da-DK" sz="4400" b="1" dirty="0"/>
              <a:t> </a:t>
            </a:r>
            <a:r>
              <a:rPr lang="da-DK" sz="4400" b="1" dirty="0" err="1"/>
              <a:t>interesting</a:t>
            </a:r>
            <a:r>
              <a:rPr lang="da-DK" sz="4400" b="1" dirty="0"/>
              <a:t> for </a:t>
            </a:r>
            <a:r>
              <a:rPr lang="da-DK" sz="4400" b="1" dirty="0" err="1"/>
              <a:t>Teaching</a:t>
            </a:r>
            <a:r>
              <a:rPr lang="da-DK" sz="4400" b="1" dirty="0"/>
              <a:t>/</a:t>
            </a:r>
            <a:r>
              <a:rPr lang="da-DK" sz="4400" b="1" dirty="0" err="1"/>
              <a:t>Outreach</a:t>
            </a:r>
            <a:r>
              <a:rPr lang="da-DK" sz="4400" b="1" dirty="0"/>
              <a:t>?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28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4FB0EE3-B143-2D44-9E7C-6BD950453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8501" y="1686910"/>
            <a:ext cx="6581189" cy="4675188"/>
          </a:xfrm>
        </p:spPr>
        <p:txBody>
          <a:bodyPr/>
          <a:lstStyle/>
          <a:p>
            <a:r>
              <a:rPr lang="da-DK" dirty="0" err="1"/>
              <a:t>Inexpensive</a:t>
            </a:r>
            <a:r>
              <a:rPr lang="da-DK" dirty="0"/>
              <a:t> </a:t>
            </a:r>
            <a:r>
              <a:rPr lang="da-DK" dirty="0" err="1"/>
              <a:t>detectors</a:t>
            </a:r>
            <a:r>
              <a:rPr lang="da-DK" dirty="0"/>
              <a:t> (&lt;10% </a:t>
            </a:r>
            <a:r>
              <a:rPr lang="da-DK" dirty="0" err="1"/>
              <a:t>cost</a:t>
            </a:r>
            <a:r>
              <a:rPr lang="da-DK" dirty="0"/>
              <a:t> of </a:t>
            </a:r>
            <a:r>
              <a:rPr lang="da-DK" dirty="0" err="1"/>
              <a:t>commercial</a:t>
            </a:r>
            <a:r>
              <a:rPr lang="da-DK" dirty="0"/>
              <a:t> alternatives)</a:t>
            </a:r>
          </a:p>
          <a:p>
            <a:r>
              <a:rPr lang="da-DK" dirty="0" err="1"/>
              <a:t>Don’t</a:t>
            </a:r>
            <a:r>
              <a:rPr lang="da-DK" dirty="0"/>
              <a:t> </a:t>
            </a:r>
            <a:r>
              <a:rPr lang="da-DK" dirty="0" err="1"/>
              <a:t>require</a:t>
            </a:r>
            <a:r>
              <a:rPr lang="da-DK" dirty="0"/>
              <a:t> </a:t>
            </a:r>
            <a:r>
              <a:rPr lang="da-DK" dirty="0" err="1"/>
              <a:t>high</a:t>
            </a:r>
            <a:r>
              <a:rPr lang="da-DK" dirty="0"/>
              <a:t> </a:t>
            </a:r>
            <a:r>
              <a:rPr lang="da-DK" dirty="0" err="1"/>
              <a:t>voltage</a:t>
            </a:r>
            <a:r>
              <a:rPr lang="da-DK" dirty="0"/>
              <a:t> (</a:t>
            </a:r>
            <a:r>
              <a:rPr lang="da-DK" dirty="0" err="1"/>
              <a:t>SiPMs</a:t>
            </a:r>
            <a:r>
              <a:rPr lang="da-DK" dirty="0"/>
              <a:t> 25-30V, </a:t>
            </a:r>
            <a:r>
              <a:rPr lang="da-DK" dirty="0" err="1"/>
              <a:t>compared</a:t>
            </a:r>
            <a:r>
              <a:rPr lang="da-DK" dirty="0"/>
              <a:t> to ≈1kV for </a:t>
            </a:r>
            <a:r>
              <a:rPr lang="da-DK" dirty="0" err="1"/>
              <a:t>PMTs</a:t>
            </a:r>
            <a:r>
              <a:rPr lang="da-DK" dirty="0"/>
              <a:t>)</a:t>
            </a:r>
          </a:p>
          <a:p>
            <a:pPr lvl="1"/>
            <a:r>
              <a:rPr lang="da-DK" dirty="0" err="1"/>
              <a:t>Less</a:t>
            </a:r>
            <a:r>
              <a:rPr lang="da-DK" dirty="0"/>
              <a:t> </a:t>
            </a:r>
            <a:r>
              <a:rPr lang="da-DK" dirty="0" err="1"/>
              <a:t>expensive</a:t>
            </a:r>
            <a:r>
              <a:rPr lang="da-DK" dirty="0"/>
              <a:t>, more </a:t>
            </a:r>
            <a:r>
              <a:rPr lang="da-DK" dirty="0" err="1"/>
              <a:t>safe</a:t>
            </a:r>
            <a:endParaRPr lang="da-DK" dirty="0"/>
          </a:p>
          <a:p>
            <a:r>
              <a:rPr lang="da-DK" dirty="0"/>
              <a:t>Simple system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can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put </a:t>
            </a:r>
            <a:r>
              <a:rPr lang="da-DK" dirty="0" err="1"/>
              <a:t>together</a:t>
            </a:r>
            <a:r>
              <a:rPr lang="da-DK" dirty="0"/>
              <a:t> by students</a:t>
            </a:r>
          </a:p>
          <a:p>
            <a:r>
              <a:rPr lang="da-DK" dirty="0"/>
              <a:t>Highly transportable:</a:t>
            </a:r>
          </a:p>
          <a:p>
            <a:pPr lvl="1"/>
            <a:r>
              <a:rPr lang="da-DK" dirty="0" err="1"/>
              <a:t>Detectors</a:t>
            </a:r>
            <a:r>
              <a:rPr lang="da-DK" dirty="0"/>
              <a:t> small and light, DAQ </a:t>
            </a:r>
            <a:r>
              <a:rPr lang="da-DK" dirty="0" err="1"/>
              <a:t>powered</a:t>
            </a:r>
            <a:r>
              <a:rPr lang="da-DK" dirty="0"/>
              <a:t> by USB</a:t>
            </a:r>
          </a:p>
          <a:p>
            <a:pPr lvl="1"/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can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powered</a:t>
            </a:r>
            <a:r>
              <a:rPr lang="da-DK" dirty="0"/>
              <a:t> by </a:t>
            </a:r>
            <a:r>
              <a:rPr lang="da-DK" dirty="0" err="1"/>
              <a:t>batteries</a:t>
            </a:r>
            <a:endParaRPr lang="da-DK" dirty="0"/>
          </a:p>
        </p:txBody>
      </p:sp>
      <p:pic>
        <p:nvPicPr>
          <p:cNvPr id="36" name="Content Placeholder 9">
            <a:extLst>
              <a:ext uri="{FF2B5EF4-FFF2-40B4-BE49-F238E27FC236}">
                <a16:creationId xmlns:a16="http://schemas.microsoft.com/office/drawing/2014/main" id="{4414740D-1FAB-7E4F-A6A7-37E9305F8C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30" t="18465" r="10640" b="3789"/>
          <a:stretch/>
        </p:blipFill>
        <p:spPr>
          <a:xfrm rot="5400000">
            <a:off x="-136775" y="2258378"/>
            <a:ext cx="5204197" cy="4066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0094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98" y="262542"/>
            <a:ext cx="11938481" cy="865186"/>
          </a:xfrm>
        </p:spPr>
        <p:txBody>
          <a:bodyPr/>
          <a:lstStyle/>
          <a:p>
            <a:r>
              <a:rPr lang="da-DK" sz="4400" b="1" dirty="0"/>
              <a:t>Not </a:t>
            </a:r>
            <a:r>
              <a:rPr lang="da-DK" sz="4400" b="1" dirty="0" err="1"/>
              <a:t>perfect</a:t>
            </a:r>
            <a:r>
              <a:rPr lang="da-DK" sz="4400" b="1" dirty="0"/>
              <a:t>, </a:t>
            </a:r>
            <a:r>
              <a:rPr lang="da-DK" sz="4400" b="1" dirty="0" err="1"/>
              <a:t>though</a:t>
            </a:r>
            <a:r>
              <a:rPr lang="da-DK" sz="4400" b="1" dirty="0"/>
              <a:t>, </a:t>
            </a:r>
            <a:r>
              <a:rPr lang="da-DK" sz="4400" b="1" dirty="0" err="1"/>
              <a:t>because</a:t>
            </a:r>
            <a:endParaRPr lang="da-DK" sz="44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29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4FB0EE3-B143-2D44-9E7C-6BD950453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523" y="1304525"/>
            <a:ext cx="5231477" cy="4675188"/>
          </a:xfrm>
        </p:spPr>
        <p:txBody>
          <a:bodyPr/>
          <a:lstStyle/>
          <a:p>
            <a:r>
              <a:rPr lang="da-DK" dirty="0"/>
              <a:t>Small </a:t>
            </a:r>
            <a:r>
              <a:rPr lang="da-DK" dirty="0" err="1"/>
              <a:t>scintillators</a:t>
            </a:r>
            <a:r>
              <a:rPr lang="da-DK" dirty="0"/>
              <a:t>, </a:t>
            </a:r>
            <a:r>
              <a:rPr lang="da-DK" dirty="0" err="1"/>
              <a:t>poor</a:t>
            </a:r>
            <a:r>
              <a:rPr lang="da-DK" dirty="0"/>
              <a:t> </a:t>
            </a:r>
            <a:r>
              <a:rPr lang="da-DK" dirty="0" err="1"/>
              <a:t>efficiency</a:t>
            </a:r>
            <a:r>
              <a:rPr lang="da-DK" dirty="0"/>
              <a:t> for </a:t>
            </a:r>
            <a:r>
              <a:rPr lang="da-DK" dirty="0" err="1"/>
              <a:t>higher</a:t>
            </a:r>
            <a:r>
              <a:rPr lang="da-DK" dirty="0"/>
              <a:t> gamma </a:t>
            </a:r>
            <a:r>
              <a:rPr lang="da-DK" dirty="0" err="1"/>
              <a:t>energy</a:t>
            </a:r>
            <a:endParaRPr lang="da-DK" dirty="0"/>
          </a:p>
          <a:p>
            <a:r>
              <a:rPr lang="da-DK" dirty="0"/>
              <a:t>LYSO is </a:t>
            </a:r>
            <a:r>
              <a:rPr lang="da-DK" dirty="0" err="1"/>
              <a:t>radioactive</a:t>
            </a:r>
            <a:r>
              <a:rPr lang="da-DK" dirty="0"/>
              <a:t>, </a:t>
            </a:r>
            <a:r>
              <a:rPr lang="da-DK" dirty="0" err="1"/>
              <a:t>can</a:t>
            </a:r>
            <a:r>
              <a:rPr lang="da-DK" dirty="0"/>
              <a:t> </a:t>
            </a:r>
            <a:r>
              <a:rPr lang="da-DK" dirty="0" err="1"/>
              <a:t>make</a:t>
            </a:r>
            <a:r>
              <a:rPr lang="da-DK" dirty="0"/>
              <a:t> it </a:t>
            </a:r>
            <a:r>
              <a:rPr lang="da-DK" dirty="0" err="1"/>
              <a:t>difficult</a:t>
            </a:r>
            <a:r>
              <a:rPr lang="da-DK" dirty="0"/>
              <a:t> to measure </a:t>
            </a:r>
            <a:r>
              <a:rPr lang="da-DK" dirty="0" err="1"/>
              <a:t>low</a:t>
            </a:r>
            <a:r>
              <a:rPr lang="da-DK" dirty="0"/>
              <a:t> </a:t>
            </a:r>
            <a:r>
              <a:rPr lang="da-DK" dirty="0" err="1"/>
              <a:t>activity</a:t>
            </a:r>
            <a:r>
              <a:rPr lang="da-DK" dirty="0"/>
              <a:t> </a:t>
            </a:r>
            <a:r>
              <a:rPr lang="da-DK" dirty="0" err="1"/>
              <a:t>souces</a:t>
            </a:r>
            <a:r>
              <a:rPr lang="da-DK" dirty="0"/>
              <a:t> </a:t>
            </a:r>
            <a:r>
              <a:rPr lang="da-DK" dirty="0" err="1"/>
              <a:t>below</a:t>
            </a:r>
            <a:r>
              <a:rPr lang="da-DK" dirty="0"/>
              <a:t> ≈600keV</a:t>
            </a:r>
          </a:p>
          <a:p>
            <a:r>
              <a:rPr lang="da-DK" dirty="0" err="1"/>
              <a:t>Steeply</a:t>
            </a:r>
            <a:r>
              <a:rPr lang="da-DK" dirty="0"/>
              <a:t> </a:t>
            </a:r>
            <a:r>
              <a:rPr lang="da-DK" dirty="0" err="1"/>
              <a:t>falling</a:t>
            </a:r>
            <a:r>
              <a:rPr lang="da-DK" dirty="0"/>
              <a:t> </a:t>
            </a:r>
            <a:r>
              <a:rPr lang="da-DK" dirty="0" err="1"/>
              <a:t>background</a:t>
            </a:r>
            <a:r>
              <a:rPr lang="da-DK" dirty="0"/>
              <a:t> </a:t>
            </a:r>
            <a:r>
              <a:rPr lang="da-DK" dirty="0" err="1"/>
              <a:t>makes</a:t>
            </a:r>
            <a:r>
              <a:rPr lang="da-DK" dirty="0"/>
              <a:t> </a:t>
            </a:r>
            <a:r>
              <a:rPr lang="da-DK" dirty="0" err="1"/>
              <a:t>peaks</a:t>
            </a:r>
            <a:r>
              <a:rPr lang="da-DK" dirty="0"/>
              <a:t> non-</a:t>
            </a:r>
            <a:r>
              <a:rPr lang="da-DK" dirty="0" err="1"/>
              <a:t>gaussian</a:t>
            </a:r>
            <a:r>
              <a:rPr lang="da-DK" dirty="0"/>
              <a:t> (so more </a:t>
            </a:r>
            <a:r>
              <a:rPr lang="da-DK" dirty="0" err="1"/>
              <a:t>difficult</a:t>
            </a:r>
            <a:r>
              <a:rPr lang="da-DK" dirty="0"/>
              <a:t> for novices to </a:t>
            </a:r>
            <a:r>
              <a:rPr lang="da-DK" dirty="0" err="1"/>
              <a:t>fit</a:t>
            </a:r>
            <a:endParaRPr lang="da-DK" dirty="0"/>
          </a:p>
          <a:p>
            <a:r>
              <a:rPr lang="da-DK" dirty="0" err="1"/>
              <a:t>Poor</a:t>
            </a:r>
            <a:r>
              <a:rPr lang="da-DK" dirty="0"/>
              <a:t> </a:t>
            </a:r>
            <a:r>
              <a:rPr lang="da-DK" dirty="0" err="1"/>
              <a:t>efficiency</a:t>
            </a:r>
            <a:r>
              <a:rPr lang="da-DK" dirty="0"/>
              <a:t>-&gt;</a:t>
            </a:r>
            <a:r>
              <a:rPr lang="da-DK" dirty="0" err="1"/>
              <a:t>low</a:t>
            </a:r>
            <a:r>
              <a:rPr lang="da-DK" dirty="0"/>
              <a:t> </a:t>
            </a:r>
            <a:r>
              <a:rPr lang="da-DK" dirty="0" err="1"/>
              <a:t>count</a:t>
            </a:r>
            <a:r>
              <a:rPr lang="da-DK" dirty="0"/>
              <a:t> rates, </a:t>
            </a:r>
            <a:r>
              <a:rPr lang="da-DK" dirty="0" err="1"/>
              <a:t>challenging</a:t>
            </a:r>
            <a:r>
              <a:rPr lang="da-DK" dirty="0"/>
              <a:t> for </a:t>
            </a:r>
            <a:r>
              <a:rPr lang="da-DK" dirty="0" err="1"/>
              <a:t>impatient</a:t>
            </a:r>
            <a:r>
              <a:rPr lang="da-DK" dirty="0"/>
              <a:t> researchers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8E53F0-270D-CA4B-AAE8-0F0F1BA35A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06" t="12926" r="8303" b="5390"/>
          <a:stretch/>
        </p:blipFill>
        <p:spPr>
          <a:xfrm>
            <a:off x="7402309" y="3642119"/>
            <a:ext cx="4658094" cy="31301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BE5D47-34E1-6346-81AF-45D04DB31C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23" t="10049" r="7394" b="6471"/>
          <a:stretch/>
        </p:blipFill>
        <p:spPr>
          <a:xfrm>
            <a:off x="7363609" y="897775"/>
            <a:ext cx="4696793" cy="31301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995C9F-623D-B646-B94B-7A98BCCDE043}"/>
              </a:ext>
            </a:extLst>
          </p:cNvPr>
          <p:cNvSpPr txBox="1"/>
          <p:nvPr/>
        </p:nvSpPr>
        <p:spPr>
          <a:xfrm>
            <a:off x="8445731" y="1127728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511keV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23C9AE-7614-0C43-BF34-423DF6728839}"/>
              </a:ext>
            </a:extLst>
          </p:cNvPr>
          <p:cNvSpPr txBox="1"/>
          <p:nvPr/>
        </p:nvSpPr>
        <p:spPr>
          <a:xfrm>
            <a:off x="10239768" y="3059668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1274 </a:t>
            </a:r>
            <a:r>
              <a:rPr lang="da-DK" dirty="0" err="1"/>
              <a:t>keV</a:t>
            </a:r>
            <a:endParaRPr lang="da-DK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597FE1-B13F-EB45-BBB5-6CC24FBBD236}"/>
              </a:ext>
            </a:extLst>
          </p:cNvPr>
          <p:cNvSpPr txBox="1"/>
          <p:nvPr/>
        </p:nvSpPr>
        <p:spPr>
          <a:xfrm>
            <a:off x="10301403" y="1158635"/>
            <a:ext cx="129394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4x4x22mm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A68985-BA9E-A448-B795-A366A29919E4}"/>
              </a:ext>
            </a:extLst>
          </p:cNvPr>
          <p:cNvSpPr txBox="1"/>
          <p:nvPr/>
        </p:nvSpPr>
        <p:spPr>
          <a:xfrm>
            <a:off x="10329111" y="4424428"/>
            <a:ext cx="129394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6x6x40mm</a:t>
            </a:r>
          </a:p>
        </p:txBody>
      </p:sp>
    </p:spTree>
    <p:extLst>
      <p:ext uri="{BB962C8B-B14F-4D97-AF65-F5344CB8AC3E}">
        <p14:creationId xmlns:p14="http://schemas.microsoft.com/office/powerpoint/2010/main" val="4194642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32" y="388344"/>
            <a:ext cx="11012488" cy="865186"/>
          </a:xfrm>
        </p:spPr>
        <p:txBody>
          <a:bodyPr/>
          <a:lstStyle/>
          <a:p>
            <a:pPr algn="ctr"/>
            <a:r>
              <a:rPr lang="da-DK" sz="4400" b="1" dirty="0"/>
              <a:t>THE TEAM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3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ECBDE2-FD97-4945-8D11-FCBF508D3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85" y="4110486"/>
            <a:ext cx="2496446" cy="27318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3B352C-8207-3545-A723-E84469E038C0}"/>
              </a:ext>
            </a:extLst>
          </p:cNvPr>
          <p:cNvSpPr txBox="1"/>
          <p:nvPr/>
        </p:nvSpPr>
        <p:spPr>
          <a:xfrm rot="16200000">
            <a:off x="24155" y="5307402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IGB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208C9A-29D6-0C41-8A80-2BEB7DAABE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606" t="21576" r="16685"/>
          <a:stretch/>
        </p:blipFill>
        <p:spPr>
          <a:xfrm>
            <a:off x="4009125" y="1145165"/>
            <a:ext cx="5225718" cy="43469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0C30D23-674F-6946-B008-0DA88FA307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5480" y="5584789"/>
            <a:ext cx="5225717" cy="8651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1E54B9-FD25-3044-AC8E-66ABEB05D1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67" y="341782"/>
            <a:ext cx="3624498" cy="36244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AA187C3-9BFE-A64F-8FC4-21EF22688FD3}"/>
              </a:ext>
            </a:extLst>
          </p:cNvPr>
          <p:cNvSpPr txBox="1"/>
          <p:nvPr/>
        </p:nvSpPr>
        <p:spPr>
          <a:xfrm>
            <a:off x="1439167" y="3444661"/>
            <a:ext cx="135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C00000"/>
                </a:solidFill>
                <a:highlight>
                  <a:srgbClr val="C0C0C0"/>
                </a:highlight>
              </a:rPr>
              <a:t>Axel Boisen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AB9B9A9-AC02-0F4F-B899-E6E396A651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09513" y="341782"/>
            <a:ext cx="2447394" cy="328754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2122F17-EA08-094C-B7C8-416CB5D1CDA7}"/>
              </a:ext>
            </a:extLst>
          </p:cNvPr>
          <p:cNvSpPr txBox="1"/>
          <p:nvPr/>
        </p:nvSpPr>
        <p:spPr>
          <a:xfrm>
            <a:off x="9777472" y="3059668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C00000"/>
                </a:solidFill>
                <a:highlight>
                  <a:srgbClr val="C0C0C0"/>
                </a:highlight>
              </a:rPr>
              <a:t>Jo Verwohlt Damm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7269C5D-8704-7240-A805-09B561CD81A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863"/>
          <a:stretch/>
        </p:blipFill>
        <p:spPr>
          <a:xfrm>
            <a:off x="9592888" y="3554802"/>
            <a:ext cx="2496445" cy="328754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2C78635-D3C3-1D47-A14A-632A3B00E5AB}"/>
              </a:ext>
            </a:extLst>
          </p:cNvPr>
          <p:cNvSpPr txBox="1"/>
          <p:nvPr/>
        </p:nvSpPr>
        <p:spPr>
          <a:xfrm>
            <a:off x="9934014" y="6146886"/>
            <a:ext cx="2004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rgbClr val="C00000"/>
                </a:solidFill>
                <a:highlight>
                  <a:srgbClr val="C0C0C0"/>
                </a:highlight>
              </a:rPr>
              <a:t>Marta </a:t>
            </a:r>
            <a:r>
              <a:rPr lang="da-DK" dirty="0" err="1">
                <a:solidFill>
                  <a:srgbClr val="C00000"/>
                </a:solidFill>
                <a:highlight>
                  <a:srgbClr val="C0C0C0"/>
                </a:highlight>
              </a:rPr>
              <a:t>Mrozowska</a:t>
            </a:r>
            <a:endParaRPr lang="da-DK" dirty="0">
              <a:solidFill>
                <a:srgbClr val="C00000"/>
              </a:solidFill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5932596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98" y="262542"/>
            <a:ext cx="11938481" cy="865186"/>
          </a:xfrm>
        </p:spPr>
        <p:txBody>
          <a:bodyPr/>
          <a:lstStyle/>
          <a:p>
            <a:r>
              <a:rPr lang="da-DK" sz="4400" b="1" dirty="0"/>
              <a:t>Intro </a:t>
            </a:r>
            <a:r>
              <a:rPr lang="da-DK" sz="4400" b="1" dirty="0" err="1"/>
              <a:t>course</a:t>
            </a:r>
            <a:r>
              <a:rPr lang="da-DK" sz="4400" b="1" dirty="0"/>
              <a:t> @NBI: </a:t>
            </a:r>
            <a:r>
              <a:rPr lang="da-DK" sz="4400" b="1" dirty="0" err="1"/>
              <a:t>Mechanics</a:t>
            </a:r>
            <a:r>
              <a:rPr lang="da-DK" sz="4400" b="1" dirty="0"/>
              <a:t> &amp; Special </a:t>
            </a:r>
            <a:r>
              <a:rPr lang="da-DK" sz="4400" b="1" dirty="0" err="1"/>
              <a:t>Relativity</a:t>
            </a:r>
            <a:endParaRPr lang="da-DK" sz="44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30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4FB0EE3-B143-2D44-9E7C-6BD950453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523" y="1690316"/>
            <a:ext cx="9353134" cy="4675188"/>
          </a:xfrm>
        </p:spPr>
        <p:txBody>
          <a:bodyPr/>
          <a:lstStyle/>
          <a:p>
            <a:r>
              <a:rPr lang="da-DK" sz="3600" dirty="0"/>
              <a:t>How to do </a:t>
            </a:r>
            <a:r>
              <a:rPr lang="da-DK" sz="3600" dirty="0" err="1"/>
              <a:t>good</a:t>
            </a:r>
            <a:r>
              <a:rPr lang="da-DK" sz="3600" dirty="0"/>
              <a:t> SR </a:t>
            </a:r>
            <a:r>
              <a:rPr lang="da-DK" sz="3600" dirty="0" err="1"/>
              <a:t>experiments</a:t>
            </a:r>
            <a:r>
              <a:rPr lang="da-DK" sz="3600" dirty="0"/>
              <a:t> in under 3 </a:t>
            </a:r>
            <a:r>
              <a:rPr lang="da-DK" sz="3600" dirty="0" err="1"/>
              <a:t>hours</a:t>
            </a:r>
            <a:r>
              <a:rPr lang="da-DK" sz="3600" dirty="0"/>
              <a:t>? </a:t>
            </a:r>
          </a:p>
          <a:p>
            <a:r>
              <a:rPr lang="da-DK" sz="3600" dirty="0" err="1"/>
              <a:t>Need</a:t>
            </a:r>
            <a:r>
              <a:rPr lang="da-DK" sz="3600" dirty="0"/>
              <a:t> 10+ </a:t>
            </a:r>
            <a:r>
              <a:rPr lang="da-DK" sz="3600" dirty="0" err="1"/>
              <a:t>setups</a:t>
            </a:r>
            <a:r>
              <a:rPr lang="da-DK" sz="3600" dirty="0"/>
              <a:t> (30 students/</a:t>
            </a:r>
            <a:r>
              <a:rPr lang="da-DK" sz="3600" dirty="0" err="1"/>
              <a:t>section</a:t>
            </a:r>
            <a:r>
              <a:rPr lang="da-DK" sz="3600" dirty="0"/>
              <a:t>, 6 </a:t>
            </a:r>
            <a:r>
              <a:rPr lang="da-DK" sz="3600" dirty="0" err="1"/>
              <a:t>sections</a:t>
            </a:r>
            <a:r>
              <a:rPr lang="da-DK" sz="3600" dirty="0"/>
              <a:t>)</a:t>
            </a:r>
          </a:p>
          <a:p>
            <a:r>
              <a:rPr lang="da-DK" sz="3600" dirty="0" err="1"/>
              <a:t>Needs</a:t>
            </a:r>
            <a:r>
              <a:rPr lang="da-DK" sz="3600" dirty="0"/>
              <a:t> to </a:t>
            </a:r>
            <a:r>
              <a:rPr lang="da-DK" sz="3600" dirty="0" err="1"/>
              <a:t>be</a:t>
            </a:r>
            <a:r>
              <a:rPr lang="da-DK" sz="3600" dirty="0"/>
              <a:t> simple </a:t>
            </a:r>
            <a:r>
              <a:rPr lang="da-DK" sz="3600" dirty="0" err="1"/>
              <a:t>enough</a:t>
            </a:r>
            <a:r>
              <a:rPr lang="da-DK" sz="3600" dirty="0"/>
              <a:t> </a:t>
            </a:r>
            <a:r>
              <a:rPr lang="da-DK" sz="3600" dirty="0" err="1"/>
              <a:t>that</a:t>
            </a:r>
            <a:r>
              <a:rPr lang="da-DK" sz="3600" dirty="0"/>
              <a:t> students </a:t>
            </a:r>
            <a:r>
              <a:rPr lang="da-DK" sz="3600" dirty="0" err="1"/>
              <a:t>don’t</a:t>
            </a:r>
            <a:r>
              <a:rPr lang="da-DK" sz="3600" dirty="0"/>
              <a:t> </a:t>
            </a:r>
            <a:r>
              <a:rPr lang="da-DK" sz="3600" dirty="0" err="1"/>
              <a:t>drown</a:t>
            </a:r>
            <a:r>
              <a:rPr lang="da-DK" sz="3600" dirty="0"/>
              <a:t> in </a:t>
            </a:r>
            <a:r>
              <a:rPr lang="da-DK" sz="3600" dirty="0" err="1"/>
              <a:t>technical</a:t>
            </a:r>
            <a:r>
              <a:rPr lang="da-DK" sz="3600" dirty="0"/>
              <a:t> </a:t>
            </a:r>
            <a:r>
              <a:rPr lang="da-DK" sz="3600" dirty="0" err="1"/>
              <a:t>details</a:t>
            </a:r>
            <a:endParaRPr lang="da-DK" sz="3600" dirty="0"/>
          </a:p>
          <a:p>
            <a:pPr marL="0" indent="0">
              <a:buNone/>
            </a:pP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14811400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98" y="262542"/>
            <a:ext cx="11938481" cy="865186"/>
          </a:xfrm>
        </p:spPr>
        <p:txBody>
          <a:bodyPr/>
          <a:lstStyle/>
          <a:p>
            <a:r>
              <a:rPr lang="da-DK" sz="4400" b="1" dirty="0"/>
              <a:t>Intro </a:t>
            </a:r>
            <a:r>
              <a:rPr lang="da-DK" sz="4400" b="1" dirty="0" err="1"/>
              <a:t>course</a:t>
            </a:r>
            <a:r>
              <a:rPr lang="da-DK" sz="4400" b="1" dirty="0"/>
              <a:t> @NBI: </a:t>
            </a:r>
            <a:r>
              <a:rPr lang="da-DK" sz="4400" b="1" dirty="0" err="1"/>
              <a:t>Mechanics</a:t>
            </a:r>
            <a:r>
              <a:rPr lang="da-DK" sz="4400" b="1" dirty="0"/>
              <a:t> &amp; Special </a:t>
            </a:r>
            <a:r>
              <a:rPr lang="da-DK" sz="4400" b="1" dirty="0" err="1"/>
              <a:t>Relativity</a:t>
            </a:r>
            <a:endParaRPr lang="da-DK" sz="44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31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4FB0EE3-B143-2D44-9E7C-6BD950453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509" y="1690316"/>
            <a:ext cx="11105804" cy="4675188"/>
          </a:xfrm>
        </p:spPr>
        <p:txBody>
          <a:bodyPr/>
          <a:lstStyle/>
          <a:p>
            <a:r>
              <a:rPr lang="da-DK" sz="3600" dirty="0"/>
              <a:t>How to do </a:t>
            </a:r>
            <a:r>
              <a:rPr lang="da-DK" sz="3600" dirty="0" err="1"/>
              <a:t>good</a:t>
            </a:r>
            <a:r>
              <a:rPr lang="da-DK" sz="3600" dirty="0"/>
              <a:t> SR </a:t>
            </a:r>
            <a:r>
              <a:rPr lang="da-DK" sz="3600" dirty="0" err="1"/>
              <a:t>experiments</a:t>
            </a:r>
            <a:r>
              <a:rPr lang="da-DK" sz="3600" dirty="0"/>
              <a:t> in under 3 </a:t>
            </a:r>
            <a:r>
              <a:rPr lang="da-DK" sz="3600" dirty="0" err="1"/>
              <a:t>hours</a:t>
            </a:r>
            <a:r>
              <a:rPr lang="da-DK" sz="3600" dirty="0"/>
              <a:t>? </a:t>
            </a:r>
          </a:p>
          <a:p>
            <a:r>
              <a:rPr lang="da-DK" sz="3600" dirty="0" err="1"/>
              <a:t>Need</a:t>
            </a:r>
            <a:r>
              <a:rPr lang="da-DK" sz="3600" dirty="0"/>
              <a:t> 10+ </a:t>
            </a:r>
            <a:r>
              <a:rPr lang="da-DK" sz="3600" dirty="0" err="1"/>
              <a:t>setups</a:t>
            </a:r>
            <a:r>
              <a:rPr lang="da-DK" sz="3600" dirty="0"/>
              <a:t> (30 students/</a:t>
            </a:r>
            <a:r>
              <a:rPr lang="da-DK" sz="3600" dirty="0" err="1"/>
              <a:t>section</a:t>
            </a:r>
            <a:r>
              <a:rPr lang="da-DK" sz="3600" dirty="0"/>
              <a:t>, 6 </a:t>
            </a:r>
            <a:r>
              <a:rPr lang="da-DK" sz="3600" dirty="0" err="1"/>
              <a:t>sections</a:t>
            </a:r>
            <a:r>
              <a:rPr lang="da-DK" sz="3600" dirty="0"/>
              <a:t>)</a:t>
            </a:r>
          </a:p>
          <a:p>
            <a:r>
              <a:rPr lang="da-DK" sz="3600" dirty="0" err="1"/>
              <a:t>Needs</a:t>
            </a:r>
            <a:r>
              <a:rPr lang="da-DK" sz="3600" dirty="0"/>
              <a:t> to </a:t>
            </a:r>
            <a:r>
              <a:rPr lang="da-DK" sz="3600" dirty="0" err="1"/>
              <a:t>be</a:t>
            </a:r>
            <a:r>
              <a:rPr lang="da-DK" sz="3600" dirty="0"/>
              <a:t> simple </a:t>
            </a:r>
            <a:r>
              <a:rPr lang="da-DK" sz="3600" dirty="0" err="1"/>
              <a:t>enough</a:t>
            </a:r>
            <a:r>
              <a:rPr lang="da-DK" sz="3600" dirty="0"/>
              <a:t> </a:t>
            </a:r>
            <a:r>
              <a:rPr lang="da-DK" sz="3600" dirty="0" err="1"/>
              <a:t>that</a:t>
            </a:r>
            <a:r>
              <a:rPr lang="da-DK" sz="3600" dirty="0"/>
              <a:t> students </a:t>
            </a:r>
            <a:r>
              <a:rPr lang="da-DK" sz="3600" dirty="0" err="1"/>
              <a:t>don’t</a:t>
            </a:r>
            <a:r>
              <a:rPr lang="da-DK" sz="3600" dirty="0"/>
              <a:t> </a:t>
            </a:r>
            <a:r>
              <a:rPr lang="da-DK" sz="3600" dirty="0" err="1"/>
              <a:t>drown</a:t>
            </a:r>
            <a:r>
              <a:rPr lang="da-DK" sz="3600" dirty="0"/>
              <a:t> in </a:t>
            </a:r>
            <a:r>
              <a:rPr lang="da-DK" sz="3600" dirty="0" err="1"/>
              <a:t>technical</a:t>
            </a:r>
            <a:r>
              <a:rPr lang="da-DK" sz="3600" dirty="0"/>
              <a:t> </a:t>
            </a:r>
            <a:r>
              <a:rPr lang="da-DK" sz="3600" dirty="0" err="1"/>
              <a:t>details</a:t>
            </a:r>
            <a:endParaRPr lang="da-DK" sz="3600" dirty="0"/>
          </a:p>
          <a:p>
            <a:r>
              <a:rPr lang="da-DK" sz="3600" b="1" dirty="0" err="1"/>
              <a:t>Answer</a:t>
            </a:r>
            <a:r>
              <a:rPr lang="da-DK" sz="3600" b="1" dirty="0"/>
              <a:t>: </a:t>
            </a:r>
            <a:r>
              <a:rPr lang="da-DK" sz="3600" b="1" dirty="0">
                <a:solidFill>
                  <a:srgbClr val="C00000"/>
                </a:solidFill>
              </a:rPr>
              <a:t>measure gammas from e+ e- </a:t>
            </a:r>
            <a:r>
              <a:rPr lang="da-DK" sz="3600" b="1" dirty="0" err="1">
                <a:solidFill>
                  <a:srgbClr val="C00000"/>
                </a:solidFill>
              </a:rPr>
              <a:t>annihilation</a:t>
            </a:r>
            <a:r>
              <a:rPr lang="da-DK" sz="3600" b="1" dirty="0">
                <a:solidFill>
                  <a:srgbClr val="C00000"/>
                </a:solidFill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18215782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3" name="Rectangle 2"/>
          <p:cNvSpPr/>
          <p:nvPr/>
        </p:nvSpPr>
        <p:spPr>
          <a:xfrm>
            <a:off x="3471572" y="249237"/>
            <a:ext cx="43909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Beta+ </a:t>
            </a:r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decay</a:t>
            </a:r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998769"/>
            <a:ext cx="9144000" cy="45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7345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4400" b="1" dirty="0"/>
              <a:t>PET Scanner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33</a:t>
            </a:fld>
            <a:endParaRPr lang="da-DK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939700CC-8E2D-B043-B508-B24FBBF46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965" y="1336908"/>
            <a:ext cx="7285403" cy="418418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F7E6614-FCDC-6E49-83F6-97AA638370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7043" y="597674"/>
            <a:ext cx="4508481" cy="2831326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17C14891-9ACF-A944-967E-0878D47A5736}"/>
              </a:ext>
            </a:extLst>
          </p:cNvPr>
          <p:cNvSpPr/>
          <p:nvPr/>
        </p:nvSpPr>
        <p:spPr>
          <a:xfrm>
            <a:off x="4080311" y="5796395"/>
            <a:ext cx="2970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b="1" dirty="0" err="1">
                <a:solidFill>
                  <a:srgbClr val="000000"/>
                </a:solidFill>
                <a:latin typeface="Arial" panose="020B0604020202020204" pitchFamily="34" charset="0"/>
              </a:rPr>
              <a:t>Fluorodeoxyglucose</a:t>
            </a:r>
            <a:r>
              <a:rPr lang="da-DK" b="1" dirty="0">
                <a:solidFill>
                  <a:srgbClr val="000000"/>
                </a:solidFill>
                <a:latin typeface="Arial" panose="020B0604020202020204" pitchFamily="34" charset="0"/>
              </a:rPr>
              <a:t> (</a:t>
            </a:r>
            <a:r>
              <a:rPr lang="da-DK" b="1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18</a:t>
            </a:r>
            <a:r>
              <a:rPr lang="da-DK" b="1" dirty="0">
                <a:solidFill>
                  <a:srgbClr val="000000"/>
                </a:solidFill>
                <a:latin typeface="Arial" panose="020B0604020202020204" pitchFamily="34" charset="0"/>
              </a:rPr>
              <a:t>F)</a:t>
            </a:r>
            <a:endParaRPr lang="da-DK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25FDEE3B-A2FE-C948-AAE7-6060C003DC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7042" y="3429000"/>
            <a:ext cx="4508482" cy="338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6238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4400" b="1" dirty="0"/>
              <a:t>PET Scanner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34</a:t>
            </a:fld>
            <a:endParaRPr lang="da-DK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939700CC-8E2D-B043-B508-B24FBBF46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965" y="1336908"/>
            <a:ext cx="7285403" cy="418418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F7E6614-FCDC-6E49-83F6-97AA638370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7043" y="597674"/>
            <a:ext cx="4508481" cy="2831326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17C14891-9ACF-A944-967E-0878D47A5736}"/>
              </a:ext>
            </a:extLst>
          </p:cNvPr>
          <p:cNvSpPr/>
          <p:nvPr/>
        </p:nvSpPr>
        <p:spPr>
          <a:xfrm>
            <a:off x="4080311" y="5796395"/>
            <a:ext cx="2970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b="1" dirty="0" err="1">
                <a:solidFill>
                  <a:srgbClr val="000000"/>
                </a:solidFill>
                <a:latin typeface="Arial" panose="020B0604020202020204" pitchFamily="34" charset="0"/>
              </a:rPr>
              <a:t>Fluorodeoxyglucose</a:t>
            </a:r>
            <a:r>
              <a:rPr lang="da-DK" b="1" dirty="0">
                <a:solidFill>
                  <a:srgbClr val="000000"/>
                </a:solidFill>
                <a:latin typeface="Arial" panose="020B0604020202020204" pitchFamily="34" charset="0"/>
              </a:rPr>
              <a:t> (</a:t>
            </a:r>
            <a:r>
              <a:rPr lang="da-DK" b="1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18</a:t>
            </a:r>
            <a:r>
              <a:rPr lang="da-DK" b="1" dirty="0">
                <a:solidFill>
                  <a:srgbClr val="000000"/>
                </a:solidFill>
                <a:latin typeface="Arial" panose="020B0604020202020204" pitchFamily="34" charset="0"/>
              </a:rPr>
              <a:t>F)</a:t>
            </a:r>
            <a:endParaRPr lang="da-DK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25FDEE3B-A2FE-C948-AAE7-6060C003DC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7042" y="3429000"/>
            <a:ext cx="4508482" cy="3381362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18585B36-CAAB-7847-B076-284D0C07300F}"/>
              </a:ext>
            </a:extLst>
          </p:cNvPr>
          <p:cNvSpPr/>
          <p:nvPr/>
        </p:nvSpPr>
        <p:spPr>
          <a:xfrm>
            <a:off x="8927869" y="5203767"/>
            <a:ext cx="1645920" cy="96196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DB9BDFA-0C3B-834F-8BFC-52440518C838}"/>
              </a:ext>
            </a:extLst>
          </p:cNvPr>
          <p:cNvCxnSpPr>
            <a:stCxn id="3" idx="2"/>
          </p:cNvCxnSpPr>
          <p:nvPr/>
        </p:nvCxnSpPr>
        <p:spPr>
          <a:xfrm flipH="1" flipV="1">
            <a:off x="3591098" y="3308465"/>
            <a:ext cx="5336771" cy="2376282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1B166BA-8269-EF4F-93E3-5EA23409CBCC}"/>
              </a:ext>
            </a:extLst>
          </p:cNvPr>
          <p:cNvSpPr txBox="1"/>
          <p:nvPr/>
        </p:nvSpPr>
        <p:spPr>
          <a:xfrm>
            <a:off x="3974123" y="6178062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aseline="30000" dirty="0"/>
              <a:t>18</a:t>
            </a:r>
            <a:r>
              <a:rPr lang="da-DK" dirty="0"/>
              <a:t>O(</a:t>
            </a:r>
            <a:r>
              <a:rPr lang="da-DK" dirty="0" err="1"/>
              <a:t>p,n</a:t>
            </a:r>
            <a:r>
              <a:rPr lang="da-DK" dirty="0"/>
              <a:t>)</a:t>
            </a:r>
            <a:r>
              <a:rPr lang="da-DK" baseline="30000" dirty="0"/>
              <a:t>18</a:t>
            </a:r>
            <a:r>
              <a:rPr lang="da-DK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25094867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3" name="Rectangle 2"/>
          <p:cNvSpPr/>
          <p:nvPr/>
        </p:nvSpPr>
        <p:spPr>
          <a:xfrm>
            <a:off x="2791099" y="249237"/>
            <a:ext cx="57518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Many</a:t>
            </a:r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per </a:t>
            </a:r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second</a:t>
            </a:r>
            <a:endParaRPr lang="da-DK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3787" r="73225"/>
          <a:stretch/>
        </p:blipFill>
        <p:spPr>
          <a:xfrm>
            <a:off x="2207568" y="1178465"/>
            <a:ext cx="2448272" cy="38825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3787" r="73225"/>
          <a:stretch/>
        </p:blipFill>
        <p:spPr>
          <a:xfrm rot="5400000">
            <a:off x="5660997" y="587204"/>
            <a:ext cx="2448272" cy="38825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3787" r="73225"/>
          <a:stretch/>
        </p:blipFill>
        <p:spPr>
          <a:xfrm rot="2875639">
            <a:off x="7150198" y="2347143"/>
            <a:ext cx="2448272" cy="38825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6D5F02-2A06-364A-99DB-23F183356E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87" r="73225"/>
          <a:stretch/>
        </p:blipFill>
        <p:spPr>
          <a:xfrm rot="17980083">
            <a:off x="4600916" y="1811339"/>
            <a:ext cx="2448272" cy="38825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CA7D9D-18E9-D841-828B-647E5D59F5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87" r="73225"/>
          <a:stretch/>
        </p:blipFill>
        <p:spPr>
          <a:xfrm rot="2721522">
            <a:off x="3473870" y="1330865"/>
            <a:ext cx="2448272" cy="38825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46653D8-03EB-6F43-9844-47B9C2B496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87" r="73225"/>
          <a:stretch/>
        </p:blipFill>
        <p:spPr>
          <a:xfrm rot="1892695">
            <a:off x="6153213" y="1060909"/>
            <a:ext cx="2448272" cy="388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843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3" name="Rectangle 2"/>
          <p:cNvSpPr/>
          <p:nvPr/>
        </p:nvSpPr>
        <p:spPr>
          <a:xfrm>
            <a:off x="2383137" y="249237"/>
            <a:ext cx="6567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Don’t</a:t>
            </a:r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”</a:t>
            </a:r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see</a:t>
            </a:r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 gamma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999111" y="2348880"/>
            <a:ext cx="2384549" cy="2027590"/>
            <a:chOff x="1727735" y="2589752"/>
            <a:chExt cx="3060290" cy="2855474"/>
          </a:xfrm>
        </p:grpSpPr>
        <p:sp>
          <p:nvSpPr>
            <p:cNvPr id="9" name="Snip Same Side Corner Rectangle 8"/>
            <p:cNvSpPr/>
            <p:nvPr/>
          </p:nvSpPr>
          <p:spPr>
            <a:xfrm rot="5400000">
              <a:off x="1835696" y="2492898"/>
              <a:ext cx="2844367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13787" r="73225"/>
          <a:stretch/>
        </p:blipFill>
        <p:spPr>
          <a:xfrm>
            <a:off x="4123225" y="1268760"/>
            <a:ext cx="2448272" cy="38825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38501" y="1294422"/>
            <a:ext cx="280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NB: de kilder i bruger har </a:t>
            </a:r>
          </a:p>
          <a:p>
            <a:r>
              <a:rPr lang="da-DK" dirty="0"/>
              <a:t>Ca. 37000 henfald/s</a:t>
            </a:r>
          </a:p>
        </p:txBody>
      </p:sp>
    </p:spTree>
    <p:extLst>
      <p:ext uri="{BB962C8B-B14F-4D97-AF65-F5344CB8AC3E}">
        <p14:creationId xmlns:p14="http://schemas.microsoft.com/office/powerpoint/2010/main" val="1846253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3" name="Rectangle 2"/>
          <p:cNvSpPr/>
          <p:nvPr/>
        </p:nvSpPr>
        <p:spPr>
          <a:xfrm>
            <a:off x="3389823" y="249237"/>
            <a:ext cx="45544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see</a:t>
            </a:r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 gamma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999111" y="2348880"/>
            <a:ext cx="2384549" cy="2027590"/>
            <a:chOff x="1727735" y="2589752"/>
            <a:chExt cx="3060290" cy="2855474"/>
          </a:xfrm>
        </p:grpSpPr>
        <p:sp>
          <p:nvSpPr>
            <p:cNvPr id="9" name="Snip Same Side Corner Rectangle 8"/>
            <p:cNvSpPr/>
            <p:nvPr/>
          </p:nvSpPr>
          <p:spPr>
            <a:xfrm rot="5400000">
              <a:off x="1835696" y="2492898"/>
              <a:ext cx="2844367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13787" r="73225"/>
          <a:stretch/>
        </p:blipFill>
        <p:spPr>
          <a:xfrm rot="17975220">
            <a:off x="4123225" y="1268760"/>
            <a:ext cx="2448272" cy="38825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38501" y="1294422"/>
            <a:ext cx="280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NB: de kilder i bruger har </a:t>
            </a:r>
          </a:p>
          <a:p>
            <a:r>
              <a:rPr lang="da-DK" dirty="0"/>
              <a:t>Ca. 37000 henfald/s</a:t>
            </a:r>
          </a:p>
        </p:txBody>
      </p:sp>
    </p:spTree>
    <p:extLst>
      <p:ext uri="{BB962C8B-B14F-4D97-AF65-F5344CB8AC3E}">
        <p14:creationId xmlns:p14="http://schemas.microsoft.com/office/powerpoint/2010/main" val="2743928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</a:p>
        </p:txBody>
      </p:sp>
      <p:sp>
        <p:nvSpPr>
          <p:cNvPr id="8" name="Rectangle 7"/>
          <p:cNvSpPr/>
          <p:nvPr/>
        </p:nvSpPr>
        <p:spPr>
          <a:xfrm>
            <a:off x="1252219" y="249237"/>
            <a:ext cx="9668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2 </a:t>
            </a:r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BiGS:miniPET</a:t>
            </a:r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Scanner</a:t>
            </a:r>
          </a:p>
        </p:txBody>
      </p:sp>
      <p:sp>
        <p:nvSpPr>
          <p:cNvPr id="5" name="Snip Same Side Corner Rectangle 4"/>
          <p:cNvSpPr/>
          <p:nvPr/>
        </p:nvSpPr>
        <p:spPr>
          <a:xfrm rot="5400000" flipH="1" flipV="1">
            <a:off x="5343558" y="2532541"/>
            <a:ext cx="1188180" cy="1324816"/>
          </a:xfrm>
          <a:prstGeom prst="snip2SameRect">
            <a:avLst>
              <a:gd name="adj1" fmla="val 40329"/>
              <a:gd name="adj2" fmla="val 853"/>
            </a:avLst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a-DK" dirty="0"/>
              <a:t>Det B</a:t>
            </a:r>
          </a:p>
        </p:txBody>
      </p:sp>
      <p:cxnSp>
        <p:nvCxnSpPr>
          <p:cNvPr id="6" name="Elbow Connector 5"/>
          <p:cNvCxnSpPr/>
          <p:nvPr/>
        </p:nvCxnSpPr>
        <p:spPr>
          <a:xfrm rot="10800000">
            <a:off x="2207570" y="1988840"/>
            <a:ext cx="1044165" cy="864096"/>
          </a:xfrm>
          <a:prstGeom prst="bent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31468" y="1494502"/>
            <a:ext cx="1263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V (27-28V)</a:t>
            </a:r>
          </a:p>
        </p:txBody>
      </p:sp>
      <p:cxnSp>
        <p:nvCxnSpPr>
          <p:cNvPr id="11" name="Elbow Connector 10"/>
          <p:cNvCxnSpPr/>
          <p:nvPr/>
        </p:nvCxnSpPr>
        <p:spPr>
          <a:xfrm rot="10800000" flipV="1">
            <a:off x="6600056" y="1924221"/>
            <a:ext cx="1044164" cy="928714"/>
          </a:xfrm>
          <a:prstGeom prst="bent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34022" y="1484784"/>
            <a:ext cx="1263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V (27-28V)</a:t>
            </a:r>
          </a:p>
        </p:txBody>
      </p:sp>
      <p:cxnSp>
        <p:nvCxnSpPr>
          <p:cNvPr id="14" name="Elbow Connector 13"/>
          <p:cNvCxnSpPr/>
          <p:nvPr/>
        </p:nvCxnSpPr>
        <p:spPr>
          <a:xfrm rot="10800000">
            <a:off x="6607337" y="3570778"/>
            <a:ext cx="1216857" cy="938342"/>
          </a:xfrm>
          <a:prstGeom prst="bentConnector3">
            <a:avLst>
              <a:gd name="adj1" fmla="val 152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 rot="10800000" flipV="1">
            <a:off x="5394279" y="4515068"/>
            <a:ext cx="2400477" cy="354092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10800000" flipV="1">
            <a:off x="2354109" y="3570778"/>
            <a:ext cx="1320268" cy="710450"/>
          </a:xfrm>
          <a:prstGeom prst="bentConnector3">
            <a:avLst>
              <a:gd name="adj1" fmla="val 9766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>
            <a:off x="2351584" y="4281228"/>
            <a:ext cx="2232248" cy="477734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4299539" y="4411327"/>
            <a:ext cx="1296044" cy="123007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/>
              <a:t>Oskop</a:t>
            </a:r>
            <a:endParaRPr lang="da-DK" dirty="0"/>
          </a:p>
        </p:txBody>
      </p:sp>
      <p:sp>
        <p:nvSpPr>
          <p:cNvPr id="35" name="Bent Arrow 34"/>
          <p:cNvSpPr/>
          <p:nvPr/>
        </p:nvSpPr>
        <p:spPr>
          <a:xfrm flipV="1">
            <a:off x="4880670" y="5609196"/>
            <a:ext cx="1431354" cy="556108"/>
          </a:xfrm>
          <a:prstGeom prst="bentArrow">
            <a:avLst/>
          </a:prstGeom>
          <a:gradFill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6312025" y="5445225"/>
            <a:ext cx="1512169" cy="8635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PC</a:t>
            </a:r>
          </a:p>
        </p:txBody>
      </p:sp>
      <p:sp>
        <p:nvSpPr>
          <p:cNvPr id="2" name="Snip Same Side Corner Rectangle 1"/>
          <p:cNvSpPr/>
          <p:nvPr/>
        </p:nvSpPr>
        <p:spPr>
          <a:xfrm rot="5400000">
            <a:off x="3251684" y="2600910"/>
            <a:ext cx="1188183" cy="1188082"/>
          </a:xfrm>
          <a:prstGeom prst="snip2SameRect">
            <a:avLst>
              <a:gd name="adj1" fmla="val 37769"/>
              <a:gd name="adj2" fmla="val 0"/>
            </a:avLst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a-DK" dirty="0" err="1"/>
              <a:t>DetA</a:t>
            </a:r>
            <a:endParaRPr lang="da-DK" dirty="0"/>
          </a:p>
        </p:txBody>
      </p:sp>
      <p:sp>
        <p:nvSpPr>
          <p:cNvPr id="40" name="Oval 39"/>
          <p:cNvSpPr/>
          <p:nvPr/>
        </p:nvSpPr>
        <p:spPr>
          <a:xfrm>
            <a:off x="4655840" y="3068960"/>
            <a:ext cx="360040" cy="360040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1" name="TextBox 40"/>
          <p:cNvSpPr txBox="1"/>
          <p:nvPr/>
        </p:nvSpPr>
        <p:spPr>
          <a:xfrm>
            <a:off x="4427763" y="2474584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aseline="30000" dirty="0"/>
              <a:t>22</a:t>
            </a:r>
            <a:r>
              <a:rPr lang="da-DK" dirty="0"/>
              <a:t>Na</a:t>
            </a:r>
          </a:p>
        </p:txBody>
      </p:sp>
    </p:spTree>
    <p:extLst>
      <p:ext uri="{BB962C8B-B14F-4D97-AF65-F5344CB8AC3E}">
        <p14:creationId xmlns:p14="http://schemas.microsoft.com/office/powerpoint/2010/main" val="25056582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3" name="Rectangle 2"/>
          <p:cNvSpPr/>
          <p:nvPr/>
        </p:nvSpPr>
        <p:spPr>
          <a:xfrm>
            <a:off x="2649006" y="345941"/>
            <a:ext cx="60195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</a:t>
            </a:r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coincendence</a:t>
            </a:r>
            <a:endParaRPr lang="da-DK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999111" y="3488130"/>
            <a:ext cx="2384549" cy="2027590"/>
            <a:chOff x="1727735" y="2589752"/>
            <a:chExt cx="3060290" cy="2855474"/>
          </a:xfrm>
        </p:grpSpPr>
        <p:sp>
          <p:nvSpPr>
            <p:cNvPr id="9" name="Snip Same Side Corner Rectangle 8"/>
            <p:cNvSpPr/>
            <p:nvPr/>
          </p:nvSpPr>
          <p:spPr>
            <a:xfrm rot="5400000">
              <a:off x="1835696" y="2492898"/>
              <a:ext cx="2844367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3787" r="73225"/>
          <a:stretch/>
        </p:blipFill>
        <p:spPr>
          <a:xfrm rot="18109422">
            <a:off x="4033613" y="2531019"/>
            <a:ext cx="2448272" cy="388252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489FC82-7CBF-FE44-9128-7136DEBD255B}"/>
              </a:ext>
            </a:extLst>
          </p:cNvPr>
          <p:cNvGrpSpPr/>
          <p:nvPr/>
        </p:nvGrpSpPr>
        <p:grpSpPr>
          <a:xfrm rot="9133866">
            <a:off x="7324113" y="2171494"/>
            <a:ext cx="2384549" cy="2027590"/>
            <a:chOff x="1727735" y="2589752"/>
            <a:chExt cx="3060290" cy="2855474"/>
          </a:xfrm>
        </p:grpSpPr>
        <p:sp>
          <p:nvSpPr>
            <p:cNvPr id="14" name="Snip Same Side Corner Rectangle 13">
              <a:extLst>
                <a:ext uri="{FF2B5EF4-FFF2-40B4-BE49-F238E27FC236}">
                  <a16:creationId xmlns:a16="http://schemas.microsoft.com/office/drawing/2014/main" id="{159EB6C8-72F4-E14A-B630-4E3778D35AAD}"/>
                </a:ext>
              </a:extLst>
            </p:cNvPr>
            <p:cNvSpPr/>
            <p:nvPr/>
          </p:nvSpPr>
          <p:spPr>
            <a:xfrm rot="5400000">
              <a:off x="1835696" y="2492898"/>
              <a:ext cx="2844367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22492DC-97E6-8948-8911-3E8729244D63}"/>
                </a:ext>
              </a:extLst>
            </p:cNvPr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027336D-0BE8-9248-9477-11581B4167F1}"/>
                </a:ext>
              </a:extLst>
            </p:cNvPr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0E022E9-E998-7D4B-8103-1EB5113D30E4}"/>
                </a:ext>
              </a:extLst>
            </p:cNvPr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485B290-0427-0848-8F23-C4642F711A90}"/>
              </a:ext>
            </a:extLst>
          </p:cNvPr>
          <p:cNvSpPr txBox="1"/>
          <p:nvPr/>
        </p:nvSpPr>
        <p:spPr>
          <a:xfrm>
            <a:off x="2075291" y="2809280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/>
              <a:t>Trigger</a:t>
            </a:r>
            <a:r>
              <a:rPr lang="da-DK" dirty="0"/>
              <a:t> </a:t>
            </a:r>
            <a:r>
              <a:rPr lang="da-DK" dirty="0" err="1"/>
              <a:t>detector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764881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341782"/>
            <a:ext cx="11012488" cy="865186"/>
          </a:xfrm>
        </p:spPr>
        <p:txBody>
          <a:bodyPr/>
          <a:lstStyle/>
          <a:p>
            <a:r>
              <a:rPr lang="da-DK" sz="4400" b="1" dirty="0"/>
              <a:t>PLAN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082" y="906199"/>
            <a:ext cx="11012488" cy="5866056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da-DK" sz="3600" b="1" dirty="0">
                <a:solidFill>
                  <a:srgbClr val="C00000"/>
                </a:solidFill>
              </a:rPr>
              <a:t>INTRODUCTION:</a:t>
            </a:r>
            <a:r>
              <a:rPr lang="da-DK" sz="3600" dirty="0"/>
              <a:t>	</a:t>
            </a:r>
          </a:p>
          <a:p>
            <a:pPr lvl="1"/>
            <a:r>
              <a:rPr lang="da-DK" sz="2400" dirty="0" err="1"/>
              <a:t>What</a:t>
            </a:r>
            <a:r>
              <a:rPr lang="da-DK" sz="2400" dirty="0"/>
              <a:t> I </a:t>
            </a:r>
            <a:r>
              <a:rPr lang="da-DK" sz="2400" dirty="0" err="1"/>
              <a:t>will</a:t>
            </a:r>
            <a:r>
              <a:rPr lang="da-DK" sz="2400" dirty="0"/>
              <a:t> talk </a:t>
            </a:r>
            <a:r>
              <a:rPr lang="da-DK" sz="2400" dirty="0" err="1"/>
              <a:t>about</a:t>
            </a:r>
            <a:endParaRPr lang="da-DK" sz="2400" dirty="0"/>
          </a:p>
          <a:p>
            <a:pPr lvl="1"/>
            <a:r>
              <a:rPr lang="da-DK" sz="2400" dirty="0" err="1"/>
              <a:t>Why</a:t>
            </a:r>
            <a:r>
              <a:rPr lang="da-DK" sz="2400" dirty="0"/>
              <a:t> I am </a:t>
            </a:r>
            <a:r>
              <a:rPr lang="da-DK" sz="2400" dirty="0" err="1"/>
              <a:t>talking</a:t>
            </a:r>
            <a:r>
              <a:rPr lang="da-DK" sz="2400" dirty="0"/>
              <a:t> </a:t>
            </a:r>
            <a:r>
              <a:rPr lang="da-DK" sz="2400" dirty="0" err="1"/>
              <a:t>about</a:t>
            </a:r>
            <a:r>
              <a:rPr lang="da-DK" sz="2400" dirty="0"/>
              <a:t> </a:t>
            </a:r>
            <a:r>
              <a:rPr lang="da-DK" sz="2400" dirty="0" err="1"/>
              <a:t>this</a:t>
            </a:r>
            <a:endParaRPr lang="da-DK" sz="2400" dirty="0"/>
          </a:p>
          <a:p>
            <a:pPr lvl="1"/>
            <a:r>
              <a:rPr lang="da-DK" sz="2400" dirty="0" err="1"/>
              <a:t>Context</a:t>
            </a:r>
            <a:r>
              <a:rPr lang="da-DK" sz="2400" dirty="0"/>
              <a:t> in </a:t>
            </a:r>
            <a:r>
              <a:rPr lang="da-DK" sz="2400" dirty="0" err="1"/>
              <a:t>which</a:t>
            </a:r>
            <a:r>
              <a:rPr lang="da-DK" sz="2400" dirty="0"/>
              <a:t> </a:t>
            </a:r>
            <a:r>
              <a:rPr lang="da-DK" sz="2400" dirty="0" err="1"/>
              <a:t>this</a:t>
            </a:r>
            <a:r>
              <a:rPr lang="da-DK" sz="2400" dirty="0"/>
              <a:t> has </a:t>
            </a:r>
            <a:r>
              <a:rPr lang="da-DK" sz="2400" dirty="0" err="1"/>
              <a:t>been</a:t>
            </a:r>
            <a:r>
              <a:rPr lang="da-DK" sz="2400" dirty="0"/>
              <a:t> done</a:t>
            </a:r>
          </a:p>
          <a:p>
            <a:r>
              <a:rPr lang="da-DK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WHAT IS ”AVAILABLE”? </a:t>
            </a:r>
          </a:p>
          <a:p>
            <a:pPr lvl="1"/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 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quick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non-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objective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non-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exhaustive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market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”</a:t>
            </a:r>
            <a:r>
              <a:rPr lang="da-DK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survey</a:t>
            </a:r>
            <a:r>
              <a:rPr lang="da-DK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”</a:t>
            </a:r>
          </a:p>
          <a:p>
            <a:r>
              <a:rPr lang="da-DK" sz="3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NICE-NBI SOLUTION</a:t>
            </a:r>
          </a:p>
          <a:p>
            <a:pPr lvl="1"/>
            <a:r>
              <a:rPr lang="da-DK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DAQ</a:t>
            </a:r>
          </a:p>
          <a:p>
            <a:pPr lvl="1"/>
            <a:r>
              <a:rPr lang="da-DK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HOW TO BUILD A 100€ Gamma </a:t>
            </a:r>
            <a:r>
              <a:rPr lang="da-DK" sz="28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Spectrometer</a:t>
            </a:r>
            <a:endParaRPr lang="da-DK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da-DK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Mini PET Scanner</a:t>
            </a:r>
          </a:p>
          <a:p>
            <a:r>
              <a:rPr lang="da-DK" sz="3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NEXT STEPS</a:t>
            </a:r>
          </a:p>
          <a:p>
            <a:pPr lvl="1"/>
            <a:endParaRPr lang="da-DK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4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</p:spTree>
    <p:extLst>
      <p:ext uri="{BB962C8B-B14F-4D97-AF65-F5344CB8AC3E}">
        <p14:creationId xmlns:p14="http://schemas.microsoft.com/office/powerpoint/2010/main" val="20588000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F489FC82-7CBF-FE44-9128-7136DEBD255B}"/>
              </a:ext>
            </a:extLst>
          </p:cNvPr>
          <p:cNvGrpSpPr/>
          <p:nvPr/>
        </p:nvGrpSpPr>
        <p:grpSpPr>
          <a:xfrm rot="10800000">
            <a:off x="6360411" y="3496016"/>
            <a:ext cx="2384549" cy="2027590"/>
            <a:chOff x="1727735" y="2589752"/>
            <a:chExt cx="3060290" cy="2855474"/>
          </a:xfrm>
        </p:grpSpPr>
        <p:sp>
          <p:nvSpPr>
            <p:cNvPr id="14" name="Snip Same Side Corner Rectangle 13">
              <a:extLst>
                <a:ext uri="{FF2B5EF4-FFF2-40B4-BE49-F238E27FC236}">
                  <a16:creationId xmlns:a16="http://schemas.microsoft.com/office/drawing/2014/main" id="{159EB6C8-72F4-E14A-B630-4E3778D35AAD}"/>
                </a:ext>
              </a:extLst>
            </p:cNvPr>
            <p:cNvSpPr/>
            <p:nvPr/>
          </p:nvSpPr>
          <p:spPr>
            <a:xfrm rot="5400000">
              <a:off x="1835696" y="2492898"/>
              <a:ext cx="2844367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22492DC-97E6-8948-8911-3E8729244D63}"/>
                </a:ext>
              </a:extLst>
            </p:cNvPr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027336D-0BE8-9248-9477-11581B4167F1}"/>
                </a:ext>
              </a:extLst>
            </p:cNvPr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0E022E9-E998-7D4B-8103-1EB5113D30E4}"/>
                </a:ext>
              </a:extLst>
            </p:cNvPr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3" name="Rectangle 2"/>
          <p:cNvSpPr/>
          <p:nvPr/>
        </p:nvSpPr>
        <p:spPr>
          <a:xfrm>
            <a:off x="3190823" y="345941"/>
            <a:ext cx="49359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Coincendence</a:t>
            </a:r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999111" y="3488130"/>
            <a:ext cx="2384549" cy="2027590"/>
            <a:chOff x="1727735" y="2589752"/>
            <a:chExt cx="3060290" cy="2855474"/>
          </a:xfrm>
        </p:grpSpPr>
        <p:sp>
          <p:nvSpPr>
            <p:cNvPr id="9" name="Snip Same Side Corner Rectangle 8"/>
            <p:cNvSpPr/>
            <p:nvPr/>
          </p:nvSpPr>
          <p:spPr>
            <a:xfrm rot="5400000">
              <a:off x="1835696" y="2492898"/>
              <a:ext cx="2844367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3787" r="73225"/>
          <a:stretch/>
        </p:blipFill>
        <p:spPr>
          <a:xfrm rot="18109422">
            <a:off x="4033613" y="2531019"/>
            <a:ext cx="2448272" cy="388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9444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3" name="Rectangle 2"/>
          <p:cNvSpPr/>
          <p:nvPr/>
        </p:nvSpPr>
        <p:spPr>
          <a:xfrm>
            <a:off x="973076" y="345941"/>
            <a:ext cx="93714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real </a:t>
            </a:r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life</a:t>
            </a:r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it looks </a:t>
            </a:r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like</a:t>
            </a:r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</a:t>
            </a:r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A45623-93A1-6D4A-AD07-AD4AE710F0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491" t="3077" r="20582" b="2052"/>
          <a:stretch/>
        </p:blipFill>
        <p:spPr>
          <a:xfrm>
            <a:off x="7518176" y="1269271"/>
            <a:ext cx="4544870" cy="541288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76CA19C-08E6-6148-BEE3-086A195AF6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432" t="74701" r="28561" b="2648"/>
          <a:stretch/>
        </p:blipFill>
        <p:spPr>
          <a:xfrm>
            <a:off x="90101" y="1842113"/>
            <a:ext cx="7329098" cy="31737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9BBC5E1-B301-0848-A457-4D05030A3BA5}"/>
              </a:ext>
            </a:extLst>
          </p:cNvPr>
          <p:cNvSpPr/>
          <p:nvPr/>
        </p:nvSpPr>
        <p:spPr>
          <a:xfrm>
            <a:off x="8721969" y="5404338"/>
            <a:ext cx="1781908" cy="1277816"/>
          </a:xfrm>
          <a:prstGeom prst="rect">
            <a:avLst/>
          </a:prstGeom>
          <a:noFill/>
          <a:ln w="1428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9" name="Bent-Up Arrow 18">
            <a:extLst>
              <a:ext uri="{FF2B5EF4-FFF2-40B4-BE49-F238E27FC236}">
                <a16:creationId xmlns:a16="http://schemas.microsoft.com/office/drawing/2014/main" id="{5185BD91-FF44-FC4F-A499-DD4489F3F255}"/>
              </a:ext>
            </a:extLst>
          </p:cNvPr>
          <p:cNvSpPr/>
          <p:nvPr/>
        </p:nvSpPr>
        <p:spPr>
          <a:xfrm flipH="1">
            <a:off x="2471757" y="4905859"/>
            <a:ext cx="6250212" cy="1365738"/>
          </a:xfrm>
          <a:prstGeom prst="bent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065123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3" name="Rectangle 2"/>
          <p:cNvSpPr/>
          <p:nvPr/>
        </p:nvSpPr>
        <p:spPr>
          <a:xfrm>
            <a:off x="1829079" y="345941"/>
            <a:ext cx="7659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Coincidence</a:t>
            </a:r>
            <a:r>
              <a:rPr lang="da-DK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* </a:t>
            </a:r>
            <a:r>
              <a:rPr lang="da-DK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spectrum</a:t>
            </a:r>
            <a:endParaRPr lang="da-DK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999111" y="3488130"/>
            <a:ext cx="2384549" cy="2027590"/>
            <a:chOff x="1727735" y="2589752"/>
            <a:chExt cx="3060290" cy="2855474"/>
          </a:xfrm>
        </p:grpSpPr>
        <p:sp>
          <p:nvSpPr>
            <p:cNvPr id="9" name="Snip Same Side Corner Rectangle 8"/>
            <p:cNvSpPr/>
            <p:nvPr/>
          </p:nvSpPr>
          <p:spPr>
            <a:xfrm rot="5400000">
              <a:off x="1835696" y="2492898"/>
              <a:ext cx="2844367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3787" r="73225"/>
          <a:stretch/>
        </p:blipFill>
        <p:spPr>
          <a:xfrm rot="18109422">
            <a:off x="4033613" y="2531019"/>
            <a:ext cx="2448272" cy="388252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489FC82-7CBF-FE44-9128-7136DEBD255B}"/>
              </a:ext>
            </a:extLst>
          </p:cNvPr>
          <p:cNvGrpSpPr/>
          <p:nvPr/>
        </p:nvGrpSpPr>
        <p:grpSpPr>
          <a:xfrm rot="10800000">
            <a:off x="7219182" y="3496016"/>
            <a:ext cx="2384549" cy="2027590"/>
            <a:chOff x="1727735" y="2589752"/>
            <a:chExt cx="3060290" cy="2855474"/>
          </a:xfrm>
        </p:grpSpPr>
        <p:sp>
          <p:nvSpPr>
            <p:cNvPr id="14" name="Snip Same Side Corner Rectangle 13">
              <a:extLst>
                <a:ext uri="{FF2B5EF4-FFF2-40B4-BE49-F238E27FC236}">
                  <a16:creationId xmlns:a16="http://schemas.microsoft.com/office/drawing/2014/main" id="{159EB6C8-72F4-E14A-B630-4E3778D35AAD}"/>
                </a:ext>
              </a:extLst>
            </p:cNvPr>
            <p:cNvSpPr/>
            <p:nvPr/>
          </p:nvSpPr>
          <p:spPr>
            <a:xfrm rot="5400000">
              <a:off x="1835696" y="2492898"/>
              <a:ext cx="2844367" cy="3060290"/>
            </a:xfrm>
            <a:prstGeom prst="snip2SameRect">
              <a:avLst>
                <a:gd name="adj1" fmla="val 37769"/>
                <a:gd name="adj2" fmla="val 0"/>
              </a:avLst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da-DK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22492DC-97E6-8948-8911-3E8729244D63}"/>
                </a:ext>
              </a:extLst>
            </p:cNvPr>
            <p:cNvSpPr/>
            <p:nvPr/>
          </p:nvSpPr>
          <p:spPr>
            <a:xfrm>
              <a:off x="2123728" y="3590995"/>
              <a:ext cx="216024" cy="86409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027336D-0BE8-9248-9477-11581B4167F1}"/>
                </a:ext>
              </a:extLst>
            </p:cNvPr>
            <p:cNvSpPr/>
            <p:nvPr/>
          </p:nvSpPr>
          <p:spPr>
            <a:xfrm>
              <a:off x="1979712" y="2589752"/>
              <a:ext cx="144016" cy="28443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0E022E9-E998-7D4B-8103-1EB5113D30E4}"/>
                </a:ext>
              </a:extLst>
            </p:cNvPr>
            <p:cNvSpPr/>
            <p:nvPr/>
          </p:nvSpPr>
          <p:spPr>
            <a:xfrm>
              <a:off x="2375706" y="3861048"/>
              <a:ext cx="1548222" cy="288032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4F63062-1C7C-8C46-84EB-3FD58599E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3147" y="1224541"/>
            <a:ext cx="8680125" cy="56334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5E1523-040B-D44D-ADF8-5D3D267EDBB9}"/>
              </a:ext>
            </a:extLst>
          </p:cNvPr>
          <p:cNvSpPr txBox="1"/>
          <p:nvPr/>
        </p:nvSpPr>
        <p:spPr>
          <a:xfrm>
            <a:off x="9884335" y="4781713"/>
            <a:ext cx="2255775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a-DK" dirty="0"/>
              <a:t>*</a:t>
            </a:r>
            <a:r>
              <a:rPr lang="da-DK" dirty="0" err="1"/>
              <a:t>Need</a:t>
            </a:r>
            <a:r>
              <a:rPr lang="da-DK" dirty="0"/>
              <a:t> to </a:t>
            </a:r>
            <a:r>
              <a:rPr lang="da-DK" dirty="0" err="1"/>
              <a:t>explicitly</a:t>
            </a:r>
            <a:r>
              <a:rPr lang="da-DK" dirty="0"/>
              <a:t> </a:t>
            </a:r>
            <a:r>
              <a:rPr lang="da-DK" dirty="0" err="1"/>
              <a:t>tell</a:t>
            </a:r>
            <a:r>
              <a:rPr lang="da-DK" dirty="0"/>
              <a:t> students the </a:t>
            </a:r>
            <a:r>
              <a:rPr lang="da-DK" dirty="0" err="1"/>
              <a:t>technical</a:t>
            </a:r>
            <a:r>
              <a:rPr lang="da-DK" dirty="0"/>
              <a:t> </a:t>
            </a:r>
            <a:r>
              <a:rPr lang="da-DK" dirty="0" err="1"/>
              <a:t>meaning</a:t>
            </a:r>
            <a:r>
              <a:rPr lang="da-DK" dirty="0"/>
              <a:t> of ”</a:t>
            </a:r>
            <a:r>
              <a:rPr lang="da-DK" dirty="0" err="1"/>
              <a:t>coincidence</a:t>
            </a:r>
            <a:r>
              <a:rPr lang="da-DK" dirty="0"/>
              <a:t>” as it is </a:t>
            </a:r>
            <a:r>
              <a:rPr lang="da-DK" dirty="0" err="1"/>
              <a:t>quite</a:t>
            </a:r>
            <a:r>
              <a:rPr lang="da-DK" dirty="0"/>
              <a:t> </a:t>
            </a:r>
            <a:r>
              <a:rPr lang="da-DK" dirty="0" err="1"/>
              <a:t>different</a:t>
            </a:r>
            <a:r>
              <a:rPr lang="da-DK" dirty="0"/>
              <a:t> from </a:t>
            </a:r>
            <a:r>
              <a:rPr lang="da-DK" dirty="0" err="1"/>
              <a:t>ordinary</a:t>
            </a:r>
            <a:r>
              <a:rPr lang="da-DK" dirty="0"/>
              <a:t> </a:t>
            </a:r>
            <a:r>
              <a:rPr lang="da-DK" dirty="0" err="1"/>
              <a:t>usage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7444060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98" y="262542"/>
            <a:ext cx="11938481" cy="865186"/>
          </a:xfrm>
        </p:spPr>
        <p:txBody>
          <a:bodyPr/>
          <a:lstStyle/>
          <a:p>
            <a:r>
              <a:rPr lang="da-DK" sz="4400" b="1" dirty="0" err="1"/>
              <a:t>Two</a:t>
            </a:r>
            <a:r>
              <a:rPr lang="da-DK" sz="4400" b="1" dirty="0"/>
              <a:t> </a:t>
            </a:r>
            <a:r>
              <a:rPr lang="da-DK" sz="4400" b="1" dirty="0" err="1"/>
              <a:t>ways</a:t>
            </a:r>
            <a:r>
              <a:rPr lang="da-DK" sz="4400" b="1" dirty="0"/>
              <a:t> to do </a:t>
            </a:r>
            <a:r>
              <a:rPr lang="da-DK" sz="4400" b="1" dirty="0" err="1"/>
              <a:t>this</a:t>
            </a:r>
            <a:r>
              <a:rPr lang="da-DK" sz="4400" b="1" dirty="0"/>
              <a:t>: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43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4FB0EE3-B143-2D44-9E7C-6BD950453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66" y="1304525"/>
            <a:ext cx="11105804" cy="4675188"/>
          </a:xfrm>
        </p:spPr>
        <p:txBody>
          <a:bodyPr/>
          <a:lstStyle/>
          <a:p>
            <a:r>
              <a:rPr lang="da-DK" sz="3600" dirty="0" err="1"/>
              <a:t>Maximize</a:t>
            </a:r>
            <a:r>
              <a:rPr lang="da-DK" sz="3600" dirty="0"/>
              <a:t> </a:t>
            </a:r>
            <a:r>
              <a:rPr lang="da-DK" sz="3600" dirty="0" err="1"/>
              <a:t>trigger</a:t>
            </a:r>
            <a:r>
              <a:rPr lang="da-DK" sz="3600" dirty="0"/>
              <a:t> rate in Det A</a:t>
            </a:r>
          </a:p>
          <a:p>
            <a:r>
              <a:rPr lang="da-DK" sz="3600" dirty="0" err="1"/>
              <a:t>Use</a:t>
            </a:r>
            <a:r>
              <a:rPr lang="da-DK" sz="3600" dirty="0"/>
              <a:t> </a:t>
            </a:r>
            <a:r>
              <a:rPr lang="da-DK" sz="3600" dirty="0" err="1"/>
              <a:t>DetB</a:t>
            </a:r>
            <a:r>
              <a:rPr lang="da-DK" sz="3600" dirty="0"/>
              <a:t> to measure at </a:t>
            </a:r>
            <a:r>
              <a:rPr lang="da-DK" sz="3600" dirty="0" err="1"/>
              <a:t>various</a:t>
            </a:r>
            <a:r>
              <a:rPr lang="da-DK" sz="3600" dirty="0"/>
              <a:t> angles</a:t>
            </a:r>
          </a:p>
          <a:p>
            <a:r>
              <a:rPr lang="da-DK" sz="3600" b="1" dirty="0"/>
              <a:t>Find </a:t>
            </a:r>
            <a:r>
              <a:rPr lang="da-DK" sz="3600" b="1" dirty="0" err="1"/>
              <a:t>coincidence</a:t>
            </a:r>
            <a:r>
              <a:rPr lang="da-DK" sz="3600" b="1" dirty="0"/>
              <a:t> </a:t>
            </a:r>
            <a:r>
              <a:rPr lang="da-DK" sz="3600" b="1" dirty="0" err="1"/>
              <a:t>peak</a:t>
            </a:r>
            <a:r>
              <a:rPr lang="da-DK" sz="3600" b="1" dirty="0"/>
              <a:t> at 180°</a:t>
            </a:r>
          </a:p>
          <a:p>
            <a:r>
              <a:rPr lang="da-DK" sz="3600" dirty="0">
                <a:solidFill>
                  <a:srgbClr val="C00000"/>
                </a:solidFill>
              </a:rPr>
              <a:t>Place </a:t>
            </a:r>
            <a:r>
              <a:rPr lang="da-DK" sz="3600" dirty="0" err="1">
                <a:solidFill>
                  <a:srgbClr val="C00000"/>
                </a:solidFill>
              </a:rPr>
              <a:t>DetA</a:t>
            </a:r>
            <a:r>
              <a:rPr lang="da-DK" sz="3600" dirty="0">
                <a:solidFill>
                  <a:srgbClr val="C00000"/>
                </a:solidFill>
              </a:rPr>
              <a:t> and Det B in same plane at 180°</a:t>
            </a:r>
          </a:p>
          <a:p>
            <a:r>
              <a:rPr lang="da-DK" sz="3600" dirty="0" err="1">
                <a:solidFill>
                  <a:srgbClr val="C00000"/>
                </a:solidFill>
              </a:rPr>
              <a:t>Move</a:t>
            </a:r>
            <a:r>
              <a:rPr lang="da-DK" sz="3600" dirty="0">
                <a:solidFill>
                  <a:srgbClr val="C00000"/>
                </a:solidFill>
              </a:rPr>
              <a:t> source </a:t>
            </a:r>
            <a:r>
              <a:rPr lang="da-DK" sz="3600" dirty="0" err="1">
                <a:solidFill>
                  <a:srgbClr val="C00000"/>
                </a:solidFill>
              </a:rPr>
              <a:t>through</a:t>
            </a:r>
            <a:r>
              <a:rPr lang="da-DK" sz="3600" dirty="0">
                <a:solidFill>
                  <a:srgbClr val="C00000"/>
                </a:solidFill>
              </a:rPr>
              <a:t> scanner</a:t>
            </a:r>
          </a:p>
          <a:p>
            <a:r>
              <a:rPr lang="da-DK" sz="3600" b="1" dirty="0" err="1">
                <a:solidFill>
                  <a:srgbClr val="C00000"/>
                </a:solidFill>
              </a:rPr>
              <a:t>When</a:t>
            </a:r>
            <a:r>
              <a:rPr lang="da-DK" sz="3600" b="1" dirty="0">
                <a:solidFill>
                  <a:srgbClr val="C00000"/>
                </a:solidFill>
              </a:rPr>
              <a:t> source </a:t>
            </a:r>
            <a:r>
              <a:rPr lang="da-DK" sz="3600" b="1" dirty="0" err="1">
                <a:solidFill>
                  <a:srgbClr val="C00000"/>
                </a:solidFill>
              </a:rPr>
              <a:t>exactly</a:t>
            </a:r>
            <a:r>
              <a:rPr lang="da-DK" sz="3600" b="1" dirty="0">
                <a:solidFill>
                  <a:srgbClr val="C00000"/>
                </a:solidFill>
              </a:rPr>
              <a:t> </a:t>
            </a:r>
            <a:r>
              <a:rPr lang="da-DK" sz="3600" b="1" dirty="0" err="1">
                <a:solidFill>
                  <a:srgbClr val="C00000"/>
                </a:solidFill>
              </a:rPr>
              <a:t>between</a:t>
            </a:r>
            <a:r>
              <a:rPr lang="da-DK" sz="3600" b="1" dirty="0">
                <a:solidFill>
                  <a:srgbClr val="C00000"/>
                </a:solidFill>
              </a:rPr>
              <a:t> A &amp; B: </a:t>
            </a:r>
            <a:r>
              <a:rPr lang="da-DK" sz="3600" b="1" dirty="0" err="1">
                <a:solidFill>
                  <a:srgbClr val="C00000"/>
                </a:solidFill>
              </a:rPr>
              <a:t>Coincidence</a:t>
            </a:r>
            <a:r>
              <a:rPr lang="da-DK" sz="3600" b="1" dirty="0">
                <a:solidFill>
                  <a:srgbClr val="C0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552204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98" y="262542"/>
            <a:ext cx="11938481" cy="865186"/>
          </a:xfrm>
        </p:spPr>
        <p:txBody>
          <a:bodyPr/>
          <a:lstStyle/>
          <a:p>
            <a:r>
              <a:rPr lang="da-DK" sz="4400" b="1" dirty="0"/>
              <a:t>Students ”</a:t>
            </a:r>
            <a:r>
              <a:rPr lang="da-DK" sz="4400" b="1" dirty="0" err="1"/>
              <a:t>see</a:t>
            </a:r>
            <a:r>
              <a:rPr lang="da-DK" sz="4400" b="1" dirty="0"/>
              <a:t>” </a:t>
            </a:r>
            <a:r>
              <a:rPr lang="da-DK" sz="4400" b="1" dirty="0" err="1"/>
              <a:t>that</a:t>
            </a:r>
            <a:endParaRPr lang="da-DK" sz="44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44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4FB0EE3-B143-2D44-9E7C-6BD950453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509" y="1690316"/>
            <a:ext cx="11105804" cy="4675188"/>
          </a:xfrm>
        </p:spPr>
        <p:txBody>
          <a:bodyPr/>
          <a:lstStyle/>
          <a:p>
            <a:r>
              <a:rPr lang="da-DK" sz="3600" dirty="0"/>
              <a:t>The </a:t>
            </a:r>
            <a:r>
              <a:rPr lang="da-DK" sz="3600" dirty="0" err="1"/>
              <a:t>two</a:t>
            </a:r>
            <a:r>
              <a:rPr lang="da-DK" sz="3600" dirty="0"/>
              <a:t> </a:t>
            </a:r>
            <a:r>
              <a:rPr lang="da-DK" sz="3600" dirty="0" err="1"/>
              <a:t>coincident</a:t>
            </a:r>
            <a:r>
              <a:rPr lang="da-DK" sz="3600" dirty="0"/>
              <a:t> gammas </a:t>
            </a:r>
            <a:r>
              <a:rPr lang="da-DK" sz="3600" dirty="0" err="1"/>
              <a:t>are</a:t>
            </a:r>
            <a:r>
              <a:rPr lang="da-DK" sz="3600" dirty="0"/>
              <a:t> </a:t>
            </a:r>
            <a:r>
              <a:rPr lang="da-DK" sz="3600" dirty="0" err="1"/>
              <a:t>each</a:t>
            </a:r>
            <a:r>
              <a:rPr lang="da-DK" sz="3600" dirty="0"/>
              <a:t> 511keV</a:t>
            </a:r>
          </a:p>
          <a:p>
            <a:r>
              <a:rPr lang="da-DK" sz="3600" b="1" dirty="0"/>
              <a:t>Aha! Rest </a:t>
            </a:r>
            <a:r>
              <a:rPr lang="da-DK" sz="3600" b="1" dirty="0" err="1"/>
              <a:t>mass</a:t>
            </a:r>
            <a:r>
              <a:rPr lang="da-DK" sz="3600" b="1" dirty="0"/>
              <a:t> of e is 511keV/c</a:t>
            </a:r>
            <a:r>
              <a:rPr lang="da-DK" sz="3600" b="1" baseline="30000" dirty="0"/>
              <a:t>2</a:t>
            </a:r>
          </a:p>
          <a:p>
            <a:r>
              <a:rPr lang="da-DK" sz="3600" b="1" dirty="0">
                <a:solidFill>
                  <a:srgbClr val="C00000"/>
                </a:solidFill>
              </a:rPr>
              <a:t>And gammas </a:t>
            </a:r>
            <a:r>
              <a:rPr lang="da-DK" sz="3600" b="1" dirty="0" err="1">
                <a:solidFill>
                  <a:srgbClr val="C00000"/>
                </a:solidFill>
              </a:rPr>
              <a:t>are</a:t>
            </a:r>
            <a:r>
              <a:rPr lang="da-DK" sz="3600" b="1" dirty="0">
                <a:solidFill>
                  <a:srgbClr val="C00000"/>
                </a:solidFill>
              </a:rPr>
              <a:t> </a:t>
            </a:r>
            <a:r>
              <a:rPr lang="da-DK" sz="3600" b="1" dirty="0" err="1">
                <a:solidFill>
                  <a:srgbClr val="C00000"/>
                </a:solidFill>
              </a:rPr>
              <a:t>always</a:t>
            </a:r>
            <a:r>
              <a:rPr lang="da-DK" sz="3600" b="1" dirty="0">
                <a:solidFill>
                  <a:srgbClr val="C00000"/>
                </a:solidFill>
              </a:rPr>
              <a:t> back to back!</a:t>
            </a:r>
          </a:p>
          <a:p>
            <a:r>
              <a:rPr lang="da-DK" sz="3600" b="1" dirty="0">
                <a:solidFill>
                  <a:srgbClr val="C00000"/>
                </a:solidFill>
              </a:rPr>
              <a:t>So </a:t>
            </a:r>
            <a:r>
              <a:rPr lang="da-DK" sz="3600" b="1" dirty="0" err="1">
                <a:solidFill>
                  <a:srgbClr val="C00000"/>
                </a:solidFill>
              </a:rPr>
              <a:t>annihilation</a:t>
            </a:r>
            <a:r>
              <a:rPr lang="da-DK" sz="3600" b="1" dirty="0">
                <a:solidFill>
                  <a:srgbClr val="C00000"/>
                </a:solidFill>
              </a:rPr>
              <a:t> </a:t>
            </a:r>
            <a:r>
              <a:rPr lang="da-DK" sz="3600" b="1" dirty="0" err="1">
                <a:solidFill>
                  <a:srgbClr val="C00000"/>
                </a:solidFill>
              </a:rPr>
              <a:t>occurs</a:t>
            </a:r>
            <a:r>
              <a:rPr lang="da-DK" sz="3600" b="1" dirty="0">
                <a:solidFill>
                  <a:srgbClr val="C00000"/>
                </a:solidFill>
              </a:rPr>
              <a:t> at rest </a:t>
            </a:r>
            <a:r>
              <a:rPr lang="da-DK" sz="3600" b="1" dirty="0" err="1">
                <a:solidFill>
                  <a:srgbClr val="C00000"/>
                </a:solidFill>
              </a:rPr>
              <a:t>wrt</a:t>
            </a:r>
            <a:r>
              <a:rPr lang="da-DK" sz="3600" b="1" dirty="0">
                <a:solidFill>
                  <a:srgbClr val="C00000"/>
                </a:solidFill>
              </a:rPr>
              <a:t> lab and</a:t>
            </a:r>
          </a:p>
          <a:p>
            <a:r>
              <a:rPr lang="da-DK" sz="3600" b="1" dirty="0">
                <a:solidFill>
                  <a:srgbClr val="C00000"/>
                </a:solidFill>
              </a:rPr>
              <a:t>E</a:t>
            </a:r>
            <a:r>
              <a:rPr lang="da-DK" sz="3600" b="1" baseline="-25000" dirty="0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da-DK" sz="3600" b="1" baseline="-25000" dirty="0">
                <a:solidFill>
                  <a:srgbClr val="C00000"/>
                </a:solidFill>
              </a:rPr>
              <a:t>1</a:t>
            </a:r>
            <a:r>
              <a:rPr lang="da-DK" sz="3600" b="1" dirty="0">
                <a:solidFill>
                  <a:srgbClr val="C00000"/>
                </a:solidFill>
              </a:rPr>
              <a:t>+E</a:t>
            </a:r>
            <a:r>
              <a:rPr lang="da-DK" sz="3600" b="1" baseline="-25000" dirty="0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da-DK" sz="3600" b="1" baseline="-25000" dirty="0">
                <a:solidFill>
                  <a:srgbClr val="C00000"/>
                </a:solidFill>
              </a:rPr>
              <a:t>2</a:t>
            </a:r>
            <a:r>
              <a:rPr lang="da-DK" sz="3600" b="1" dirty="0">
                <a:solidFill>
                  <a:srgbClr val="C00000"/>
                </a:solidFill>
              </a:rPr>
              <a:t>=m</a:t>
            </a:r>
            <a:r>
              <a:rPr lang="da-DK" sz="3600" b="1" baseline="-25000" dirty="0">
                <a:solidFill>
                  <a:srgbClr val="C00000"/>
                </a:solidFill>
              </a:rPr>
              <a:t>e-</a:t>
            </a:r>
            <a:r>
              <a:rPr lang="da-DK" sz="3600" b="1" dirty="0">
                <a:solidFill>
                  <a:srgbClr val="C00000"/>
                </a:solidFill>
              </a:rPr>
              <a:t>c</a:t>
            </a:r>
            <a:r>
              <a:rPr lang="da-DK" sz="3600" b="1" baseline="30000" dirty="0">
                <a:solidFill>
                  <a:srgbClr val="C00000"/>
                </a:solidFill>
              </a:rPr>
              <a:t>2</a:t>
            </a:r>
            <a:r>
              <a:rPr lang="da-DK" sz="3600" b="1" dirty="0">
                <a:solidFill>
                  <a:srgbClr val="C00000"/>
                </a:solidFill>
              </a:rPr>
              <a:t>+m</a:t>
            </a:r>
            <a:r>
              <a:rPr lang="da-DK" sz="3600" b="1" baseline="-25000" dirty="0">
                <a:solidFill>
                  <a:srgbClr val="C00000"/>
                </a:solidFill>
              </a:rPr>
              <a:t>e+</a:t>
            </a:r>
            <a:r>
              <a:rPr lang="da-DK" sz="3600" b="1" dirty="0">
                <a:solidFill>
                  <a:srgbClr val="C00000"/>
                </a:solidFill>
              </a:rPr>
              <a:t>c</a:t>
            </a:r>
            <a:r>
              <a:rPr lang="da-DK" sz="3600" b="1" baseline="30000" dirty="0">
                <a:solidFill>
                  <a:srgbClr val="C00000"/>
                </a:solidFill>
              </a:rPr>
              <a:t>2</a:t>
            </a:r>
          </a:p>
          <a:p>
            <a:r>
              <a:rPr lang="da-DK" sz="3600" b="1" dirty="0" err="1">
                <a:solidFill>
                  <a:srgbClr val="C00000"/>
                </a:solidFill>
              </a:rPr>
              <a:t>That</a:t>
            </a:r>
            <a:r>
              <a:rPr lang="da-DK" sz="3600" b="1" dirty="0">
                <a:solidFill>
                  <a:srgbClr val="C00000"/>
                </a:solidFill>
              </a:rPr>
              <a:t> Einstein </a:t>
            </a:r>
            <a:r>
              <a:rPr lang="da-DK" sz="3600" b="1" dirty="0" err="1">
                <a:solidFill>
                  <a:srgbClr val="C00000"/>
                </a:solidFill>
              </a:rPr>
              <a:t>guy</a:t>
            </a:r>
            <a:r>
              <a:rPr lang="da-DK" sz="3600" b="1" dirty="0">
                <a:solidFill>
                  <a:srgbClr val="C00000"/>
                </a:solidFill>
              </a:rPr>
              <a:t> </a:t>
            </a:r>
            <a:r>
              <a:rPr lang="da-DK" sz="3600" b="1" dirty="0" err="1">
                <a:solidFill>
                  <a:srgbClr val="C00000"/>
                </a:solidFill>
              </a:rPr>
              <a:t>might</a:t>
            </a:r>
            <a:r>
              <a:rPr lang="da-DK" sz="3600" b="1" dirty="0">
                <a:solidFill>
                  <a:srgbClr val="C00000"/>
                </a:solidFill>
              </a:rPr>
              <a:t> have </a:t>
            </a:r>
            <a:r>
              <a:rPr lang="da-DK" sz="3600" b="1" dirty="0" err="1">
                <a:solidFill>
                  <a:srgbClr val="C00000"/>
                </a:solidFill>
              </a:rPr>
              <a:t>been</a:t>
            </a:r>
            <a:r>
              <a:rPr lang="da-DK" sz="3600" b="1" dirty="0">
                <a:solidFill>
                  <a:srgbClr val="C00000"/>
                </a:solidFill>
              </a:rPr>
              <a:t> </a:t>
            </a:r>
            <a:r>
              <a:rPr lang="da-DK" sz="3600" b="1" dirty="0" err="1">
                <a:solidFill>
                  <a:srgbClr val="C00000"/>
                </a:solidFill>
              </a:rPr>
              <a:t>onto</a:t>
            </a:r>
            <a:r>
              <a:rPr lang="da-DK" sz="3600" b="1" dirty="0">
                <a:solidFill>
                  <a:srgbClr val="C00000"/>
                </a:solidFill>
              </a:rPr>
              <a:t> </a:t>
            </a:r>
            <a:r>
              <a:rPr lang="da-DK" sz="3600" b="1" dirty="0" err="1">
                <a:solidFill>
                  <a:srgbClr val="C00000"/>
                </a:solidFill>
              </a:rPr>
              <a:t>something</a:t>
            </a:r>
            <a:r>
              <a:rPr lang="da-DK" sz="3600" b="1" dirty="0">
                <a:solidFill>
                  <a:srgbClr val="C0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400538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98" y="262542"/>
            <a:ext cx="11938481" cy="865186"/>
          </a:xfrm>
        </p:spPr>
        <p:txBody>
          <a:bodyPr/>
          <a:lstStyle/>
          <a:p>
            <a:r>
              <a:rPr lang="da-DK" sz="4400" b="1" dirty="0"/>
              <a:t>Can </a:t>
            </a:r>
            <a:r>
              <a:rPr lang="da-DK" sz="4400" b="1" dirty="0" err="1"/>
              <a:t>be</a:t>
            </a:r>
            <a:r>
              <a:rPr lang="da-DK" sz="4400" b="1" dirty="0"/>
              <a:t> </a:t>
            </a:r>
            <a:r>
              <a:rPr lang="da-DK" sz="4400" b="1" dirty="0" err="1"/>
              <a:t>used</a:t>
            </a:r>
            <a:r>
              <a:rPr lang="da-DK" sz="4400" b="1" dirty="0"/>
              <a:t> with </a:t>
            </a:r>
            <a:r>
              <a:rPr lang="da-DK" sz="4400" b="1" dirty="0" err="1"/>
              <a:t>younger</a:t>
            </a:r>
            <a:r>
              <a:rPr lang="da-DK" sz="4400" b="1" dirty="0"/>
              <a:t> students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45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4FB0EE3-B143-2D44-9E7C-6BD950453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509" y="1690316"/>
            <a:ext cx="11105804" cy="4675188"/>
          </a:xfrm>
        </p:spPr>
        <p:txBody>
          <a:bodyPr/>
          <a:lstStyle/>
          <a:p>
            <a:r>
              <a:rPr lang="da-DK" sz="3600" dirty="0" err="1"/>
              <a:t>Demonstrate</a:t>
            </a:r>
            <a:r>
              <a:rPr lang="da-DK" sz="3600" dirty="0"/>
              <a:t> </a:t>
            </a:r>
            <a:r>
              <a:rPr lang="da-DK" sz="3600" dirty="0" err="1"/>
              <a:t>how</a:t>
            </a:r>
            <a:r>
              <a:rPr lang="da-DK" sz="3600" dirty="0"/>
              <a:t> PET scanners </a:t>
            </a:r>
            <a:r>
              <a:rPr lang="da-DK" sz="3600" dirty="0" err="1"/>
              <a:t>work</a:t>
            </a:r>
            <a:endParaRPr lang="da-DK" sz="3600" dirty="0"/>
          </a:p>
          <a:p>
            <a:r>
              <a:rPr lang="da-DK" sz="3600" dirty="0"/>
              <a:t>NB: </a:t>
            </a:r>
            <a:r>
              <a:rPr lang="da-DK" sz="3600" dirty="0" err="1"/>
              <a:t>this</a:t>
            </a:r>
            <a:r>
              <a:rPr lang="da-DK" sz="3600" dirty="0"/>
              <a:t> is </a:t>
            </a:r>
            <a:r>
              <a:rPr lang="da-DK" sz="3600" dirty="0" err="1"/>
              <a:t>one</a:t>
            </a:r>
            <a:r>
              <a:rPr lang="da-DK" sz="3600" dirty="0"/>
              <a:t> of </a:t>
            </a:r>
            <a:r>
              <a:rPr lang="da-DK" sz="3600" dirty="0" err="1"/>
              <a:t>S’cool</a:t>
            </a:r>
            <a:r>
              <a:rPr lang="da-DK" sz="3600" dirty="0"/>
              <a:t> labs cool labs!</a:t>
            </a:r>
          </a:p>
          <a:p>
            <a:r>
              <a:rPr lang="da-DK" sz="3600" dirty="0" err="1"/>
              <a:t>Requires</a:t>
            </a:r>
            <a:r>
              <a:rPr lang="da-DK" sz="3600" dirty="0"/>
              <a:t> </a:t>
            </a:r>
            <a:r>
              <a:rPr lang="da-DK" sz="3600" dirty="0" err="1"/>
              <a:t>different</a:t>
            </a:r>
            <a:r>
              <a:rPr lang="da-DK" sz="3600" dirty="0"/>
              <a:t> </a:t>
            </a:r>
            <a:r>
              <a:rPr lang="da-DK" sz="3600" dirty="0" err="1"/>
              <a:t>scaffolding</a:t>
            </a:r>
            <a:r>
              <a:rPr lang="da-DK" sz="3600" dirty="0"/>
              <a:t>, </a:t>
            </a:r>
            <a:r>
              <a:rPr lang="da-DK" sz="3600" dirty="0" err="1"/>
              <a:t>fewer</a:t>
            </a:r>
            <a:r>
              <a:rPr lang="da-DK" sz="3600" dirty="0"/>
              <a:t> </a:t>
            </a:r>
            <a:r>
              <a:rPr lang="da-DK" sz="3600" dirty="0" err="1"/>
              <a:t>technical</a:t>
            </a:r>
            <a:r>
              <a:rPr lang="da-DK" sz="3600" dirty="0"/>
              <a:t> </a:t>
            </a:r>
            <a:r>
              <a:rPr lang="da-DK" sz="3600" dirty="0" err="1"/>
              <a:t>details</a:t>
            </a:r>
            <a:endParaRPr lang="da-DK" sz="3600" dirty="0"/>
          </a:p>
          <a:p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35103842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341782"/>
            <a:ext cx="11012488" cy="865186"/>
          </a:xfrm>
        </p:spPr>
        <p:txBody>
          <a:bodyPr/>
          <a:lstStyle/>
          <a:p>
            <a:r>
              <a:rPr lang="da-DK" sz="4400" b="1" dirty="0"/>
              <a:t>PLAN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082" y="906199"/>
            <a:ext cx="11012488" cy="5866056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da-DK" sz="3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INTRODUCTION:	</a:t>
            </a:r>
          </a:p>
          <a:p>
            <a:pPr lvl="1"/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What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I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will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talk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about</a:t>
            </a:r>
            <a:endParaRPr lang="da-DK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Why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I am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talking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about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this</a:t>
            </a:r>
            <a:endParaRPr lang="da-DK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Context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in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which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this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has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been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done</a:t>
            </a:r>
          </a:p>
          <a:p>
            <a:r>
              <a:rPr lang="da-DK" sz="3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WHAT IS ”AVAILABLE”? </a:t>
            </a:r>
          </a:p>
          <a:p>
            <a:pPr lvl="1"/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quick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non-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objective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non-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exhaustive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market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”</a:t>
            </a:r>
            <a:r>
              <a:rPr lang="da-DK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survey</a:t>
            </a:r>
            <a:r>
              <a:rPr lang="da-DK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”</a:t>
            </a:r>
          </a:p>
          <a:p>
            <a:r>
              <a:rPr lang="da-DK" sz="36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THE NICE-NBI SOLUTION</a:t>
            </a:r>
          </a:p>
          <a:p>
            <a:pPr lvl="1"/>
            <a:r>
              <a:rPr lang="da-DK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DAQ</a:t>
            </a:r>
          </a:p>
          <a:p>
            <a:pPr lvl="1"/>
            <a:r>
              <a:rPr lang="da-DK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HOW TO BUILD A 100€ Gamma </a:t>
            </a:r>
            <a:r>
              <a:rPr lang="da-DK" sz="28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Spectrometer</a:t>
            </a:r>
            <a:endParaRPr lang="da-DK" sz="2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da-DK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Mini PET Scanner</a:t>
            </a:r>
          </a:p>
          <a:p>
            <a:r>
              <a:rPr lang="da-DK" sz="3600" b="1" dirty="0">
                <a:solidFill>
                  <a:srgbClr val="C00000"/>
                </a:solidFill>
              </a:rPr>
              <a:t>NEXT STEPS</a:t>
            </a:r>
          </a:p>
          <a:p>
            <a:pPr lvl="1"/>
            <a:endParaRPr lang="da-DK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46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</p:spTree>
    <p:extLst>
      <p:ext uri="{BB962C8B-B14F-4D97-AF65-F5344CB8AC3E}">
        <p14:creationId xmlns:p14="http://schemas.microsoft.com/office/powerpoint/2010/main" val="34423675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295778"/>
            <a:ext cx="11012488" cy="865186"/>
          </a:xfrm>
        </p:spPr>
        <p:txBody>
          <a:bodyPr/>
          <a:lstStyle/>
          <a:p>
            <a:r>
              <a:rPr lang="da-DK" sz="4400" b="1" dirty="0"/>
              <a:t>NEXT STEPS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r>
              <a:rPr lang="da-DK" sz="3200" dirty="0"/>
              <a:t>Upper </a:t>
            </a:r>
            <a:r>
              <a:rPr lang="da-DK" sz="3200" dirty="0" err="1"/>
              <a:t>level</a:t>
            </a:r>
            <a:r>
              <a:rPr lang="da-DK" sz="3200" dirty="0"/>
              <a:t> labs: </a:t>
            </a:r>
            <a:r>
              <a:rPr lang="da-DK" sz="3200" dirty="0" err="1"/>
              <a:t>background</a:t>
            </a:r>
            <a:r>
              <a:rPr lang="da-DK" sz="3200" dirty="0"/>
              <a:t> </a:t>
            </a:r>
            <a:r>
              <a:rPr lang="da-DK" sz="3200" dirty="0" err="1"/>
              <a:t>subtraction</a:t>
            </a:r>
            <a:r>
              <a:rPr lang="da-DK" sz="3200" dirty="0"/>
              <a:t>:</a:t>
            </a:r>
          </a:p>
          <a:p>
            <a:r>
              <a:rPr lang="da-DK" sz="3200" dirty="0"/>
              <a:t>Look at </a:t>
            </a:r>
            <a:r>
              <a:rPr lang="da-DK" sz="3200" baseline="30000" dirty="0"/>
              <a:t>176</a:t>
            </a:r>
            <a:r>
              <a:rPr lang="da-DK" sz="3200" dirty="0"/>
              <a:t>Hf gamma </a:t>
            </a:r>
            <a:r>
              <a:rPr lang="da-DK" sz="3200" dirty="0" err="1"/>
              <a:t>spectrum</a:t>
            </a:r>
            <a:endParaRPr lang="da-DK" sz="3200" dirty="0"/>
          </a:p>
          <a:p>
            <a:endParaRPr lang="da-DK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47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C8E660-D944-7549-B10A-37822DA73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9328" y="3047998"/>
            <a:ext cx="6318451" cy="38100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4A1F60-587B-034B-88B8-E725128DBD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9112" y="3089130"/>
            <a:ext cx="6269333" cy="37803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D577A8-E50D-4E4D-A45D-C5A67C97CC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3299" y="295778"/>
            <a:ext cx="3106564" cy="278183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5105D9A-2FD0-AB4B-8568-ED5C6BBB0586}"/>
              </a:ext>
            </a:extLst>
          </p:cNvPr>
          <p:cNvSpPr/>
          <p:nvPr/>
        </p:nvSpPr>
        <p:spPr>
          <a:xfrm>
            <a:off x="9706909" y="1891624"/>
            <a:ext cx="375278" cy="515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40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endParaRPr lang="da-DK" sz="4000" dirty="0">
              <a:solidFill>
                <a:srgbClr val="0070C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E1608F-F686-6D4F-A2F4-92F40A93A30F}"/>
              </a:ext>
            </a:extLst>
          </p:cNvPr>
          <p:cNvSpPr/>
          <p:nvPr/>
        </p:nvSpPr>
        <p:spPr>
          <a:xfrm>
            <a:off x="11032052" y="2338989"/>
            <a:ext cx="375278" cy="515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40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endParaRPr lang="da-DK" sz="4000" dirty="0">
              <a:solidFill>
                <a:srgbClr val="0070C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D0B37F-6B2E-DA4C-90A1-C938B7B8D95A}"/>
              </a:ext>
            </a:extLst>
          </p:cNvPr>
          <p:cNvSpPr/>
          <p:nvPr/>
        </p:nvSpPr>
        <p:spPr>
          <a:xfrm>
            <a:off x="11125155" y="1349260"/>
            <a:ext cx="375278" cy="515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40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endParaRPr lang="da-DK" sz="4000" dirty="0">
              <a:solidFill>
                <a:srgbClr val="0070C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3314F1-7A1C-794B-B858-24AB814669C6}"/>
              </a:ext>
            </a:extLst>
          </p:cNvPr>
          <p:cNvSpPr/>
          <p:nvPr/>
        </p:nvSpPr>
        <p:spPr>
          <a:xfrm>
            <a:off x="760292" y="5713398"/>
            <a:ext cx="375278" cy="515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40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endParaRPr lang="da-DK" sz="4000" dirty="0">
              <a:solidFill>
                <a:srgbClr val="0070C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726BB65-62A8-684F-9D70-0CD8EB0DAA92}"/>
              </a:ext>
            </a:extLst>
          </p:cNvPr>
          <p:cNvSpPr/>
          <p:nvPr/>
        </p:nvSpPr>
        <p:spPr>
          <a:xfrm>
            <a:off x="1278452" y="3987122"/>
            <a:ext cx="375278" cy="515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40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endParaRPr lang="da-DK" sz="4000" dirty="0">
              <a:solidFill>
                <a:srgbClr val="0070C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BC02AA-1E54-8E45-8C4D-09A5B7389296}"/>
              </a:ext>
            </a:extLst>
          </p:cNvPr>
          <p:cNvSpPr/>
          <p:nvPr/>
        </p:nvSpPr>
        <p:spPr>
          <a:xfrm>
            <a:off x="1996118" y="3384706"/>
            <a:ext cx="375278" cy="515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40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endParaRPr lang="da-DK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3903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295778"/>
            <a:ext cx="11012488" cy="865186"/>
          </a:xfrm>
        </p:spPr>
        <p:txBody>
          <a:bodyPr/>
          <a:lstStyle/>
          <a:p>
            <a:r>
              <a:rPr lang="da-DK" sz="4400" b="1" dirty="0" err="1"/>
              <a:t>Normalize</a:t>
            </a:r>
            <a:r>
              <a:rPr lang="da-DK" sz="4400" b="1" dirty="0"/>
              <a:t>, </a:t>
            </a:r>
            <a:r>
              <a:rPr lang="da-DK" sz="4400" b="1" dirty="0" err="1"/>
              <a:t>subtract</a:t>
            </a:r>
            <a:r>
              <a:rPr lang="da-DK" sz="4400" b="1" dirty="0"/>
              <a:t> et voila!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48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I.G. Bearden, Niels Bohr Institutet                     CERN PER Seminar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C8E660-D944-7549-B10A-37822DA73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901" y="1532116"/>
            <a:ext cx="2996215" cy="18067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4A1F60-587B-034B-88B8-E725128DBD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464" y="1592263"/>
            <a:ext cx="2935663" cy="17701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8DC786-DC7F-8E48-B502-D7A0987CEC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43" t="4818" b="4515"/>
          <a:stretch/>
        </p:blipFill>
        <p:spPr>
          <a:xfrm>
            <a:off x="6096000" y="3519178"/>
            <a:ext cx="5829536" cy="333882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1BC60DF-C896-A240-A9A5-FE7066D003E4}"/>
              </a:ext>
            </a:extLst>
          </p:cNvPr>
          <p:cNvCxnSpPr/>
          <p:nvPr/>
        </p:nvCxnSpPr>
        <p:spPr>
          <a:xfrm>
            <a:off x="3384139" y="2477360"/>
            <a:ext cx="1050409" cy="0"/>
          </a:xfrm>
          <a:prstGeom prst="line">
            <a:avLst/>
          </a:prstGeom>
          <a:ln w="1047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5016E3C-0387-694C-8B23-6D720FB7B489}"/>
              </a:ext>
            </a:extLst>
          </p:cNvPr>
          <p:cNvCxnSpPr/>
          <p:nvPr/>
        </p:nvCxnSpPr>
        <p:spPr>
          <a:xfrm>
            <a:off x="4317934" y="4624815"/>
            <a:ext cx="1050409" cy="0"/>
          </a:xfrm>
          <a:prstGeom prst="line">
            <a:avLst/>
          </a:prstGeom>
          <a:ln w="1047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47E03CB-062D-5C42-970A-4346680187A9}"/>
              </a:ext>
            </a:extLst>
          </p:cNvPr>
          <p:cNvCxnSpPr/>
          <p:nvPr/>
        </p:nvCxnSpPr>
        <p:spPr>
          <a:xfrm>
            <a:off x="4317934" y="5016758"/>
            <a:ext cx="1050409" cy="0"/>
          </a:xfrm>
          <a:prstGeom prst="line">
            <a:avLst/>
          </a:prstGeom>
          <a:ln w="1047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CEBBBF1-096E-9F47-840F-D5380EFADA06}"/>
              </a:ext>
            </a:extLst>
          </p:cNvPr>
          <p:cNvSpPr txBox="1"/>
          <p:nvPr/>
        </p:nvSpPr>
        <p:spPr>
          <a:xfrm>
            <a:off x="7791242" y="2786644"/>
            <a:ext cx="3937296" cy="923330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a-DK" sz="4000" baseline="30000" dirty="0"/>
              <a:t>176</a:t>
            </a:r>
            <a:r>
              <a:rPr lang="da-DK" sz="4000" dirty="0"/>
              <a:t>Hf </a:t>
            </a:r>
            <a:r>
              <a:rPr lang="da-DK" sz="5400" dirty="0">
                <a:latin typeface="Symbol" pitchFamily="2" charset="2"/>
              </a:rPr>
              <a:t>g</a:t>
            </a:r>
            <a:r>
              <a:rPr lang="da-DK" sz="4000" dirty="0"/>
              <a:t> </a:t>
            </a:r>
            <a:r>
              <a:rPr lang="da-DK" sz="4000" dirty="0" err="1"/>
              <a:t>spectrum</a:t>
            </a:r>
            <a:endParaRPr lang="da-DK" sz="4000" dirty="0"/>
          </a:p>
        </p:txBody>
      </p:sp>
    </p:spTree>
    <p:extLst>
      <p:ext uri="{BB962C8B-B14F-4D97-AF65-F5344CB8AC3E}">
        <p14:creationId xmlns:p14="http://schemas.microsoft.com/office/powerpoint/2010/main" val="3702750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98" y="262542"/>
            <a:ext cx="11938481" cy="865186"/>
          </a:xfrm>
        </p:spPr>
        <p:txBody>
          <a:bodyPr/>
          <a:lstStyle/>
          <a:p>
            <a:r>
              <a:rPr lang="da-DK" sz="4400" b="1" dirty="0" err="1"/>
              <a:t>Environmental</a:t>
            </a:r>
            <a:r>
              <a:rPr lang="da-DK" sz="4400" b="1" dirty="0"/>
              <a:t> </a:t>
            </a:r>
            <a:r>
              <a:rPr lang="da-DK" sz="4400" b="1" dirty="0" err="1"/>
              <a:t>measurements</a:t>
            </a:r>
            <a:endParaRPr lang="da-DK" sz="44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49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4FB0EE3-B143-2D44-9E7C-6BD950453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66" y="998654"/>
            <a:ext cx="11105804" cy="4675188"/>
          </a:xfrm>
        </p:spPr>
        <p:txBody>
          <a:bodyPr/>
          <a:lstStyle/>
          <a:p>
            <a:r>
              <a:rPr lang="da-DK" sz="3600" dirty="0"/>
              <a:t>System </a:t>
            </a:r>
            <a:r>
              <a:rPr lang="da-DK" sz="3600" dirty="0" err="1"/>
              <a:t>extremely</a:t>
            </a:r>
            <a:r>
              <a:rPr lang="da-DK" sz="3600" dirty="0"/>
              <a:t> portable</a:t>
            </a:r>
          </a:p>
          <a:p>
            <a:r>
              <a:rPr lang="da-DK" sz="3600" dirty="0" err="1"/>
              <a:t>Collect</a:t>
            </a:r>
            <a:r>
              <a:rPr lang="da-DK" sz="3600" dirty="0"/>
              <a:t> gamma </a:t>
            </a:r>
            <a:r>
              <a:rPr lang="da-DK" sz="3600" dirty="0" err="1"/>
              <a:t>spectra</a:t>
            </a:r>
            <a:r>
              <a:rPr lang="da-DK" sz="3600" dirty="0"/>
              <a:t> </a:t>
            </a:r>
            <a:r>
              <a:rPr lang="da-DK" sz="3600" dirty="0" err="1"/>
              <a:t>anywhere</a:t>
            </a:r>
            <a:r>
              <a:rPr lang="da-DK" sz="3600" dirty="0"/>
              <a:t> (</a:t>
            </a:r>
            <a:r>
              <a:rPr lang="da-DK" sz="3600" dirty="0" err="1"/>
              <a:t>you’re</a:t>
            </a:r>
            <a:r>
              <a:rPr lang="da-DK" sz="3600" dirty="0"/>
              <a:t> </a:t>
            </a:r>
            <a:r>
              <a:rPr lang="da-DK" sz="3600" dirty="0" err="1"/>
              <a:t>allowed</a:t>
            </a:r>
            <a:r>
              <a:rPr lang="da-DK" sz="3600" dirty="0"/>
              <a:t> to </a:t>
            </a:r>
            <a:r>
              <a:rPr lang="da-DK" sz="3600" dirty="0" err="1"/>
              <a:t>be</a:t>
            </a:r>
            <a:r>
              <a:rPr lang="da-DK" sz="3600" dirty="0"/>
              <a:t> with a computer)</a:t>
            </a:r>
          </a:p>
          <a:p>
            <a:r>
              <a:rPr lang="da-DK" sz="3600" dirty="0"/>
              <a:t>November 2018: </a:t>
            </a:r>
            <a:r>
              <a:rPr lang="da-DK" sz="3600" dirty="0" err="1"/>
              <a:t>local</a:t>
            </a:r>
            <a:r>
              <a:rPr lang="da-DK" sz="3600" dirty="0"/>
              <a:t> </a:t>
            </a:r>
            <a:r>
              <a:rPr lang="da-DK" sz="3600" dirty="0" err="1"/>
              <a:t>school</a:t>
            </a:r>
            <a:r>
              <a:rPr lang="da-DK" sz="3600" dirty="0"/>
              <a:t> </a:t>
            </a:r>
            <a:r>
              <a:rPr lang="da-DK" sz="3600" dirty="0" err="1"/>
              <a:t>group</a:t>
            </a:r>
            <a:r>
              <a:rPr lang="da-DK" sz="3600" dirty="0"/>
              <a:t> to NBI to </a:t>
            </a:r>
            <a:r>
              <a:rPr lang="da-DK" sz="3600" dirty="0" err="1"/>
              <a:t>build</a:t>
            </a:r>
            <a:r>
              <a:rPr lang="da-DK" sz="3600" dirty="0"/>
              <a:t> and </a:t>
            </a:r>
            <a:r>
              <a:rPr lang="da-DK" sz="3600" dirty="0" err="1"/>
              <a:t>characterize</a:t>
            </a:r>
            <a:r>
              <a:rPr lang="da-DK" sz="3600" dirty="0"/>
              <a:t> </a:t>
            </a:r>
            <a:r>
              <a:rPr lang="da-DK" sz="3600" dirty="0" err="1"/>
              <a:t>BiGS</a:t>
            </a:r>
            <a:r>
              <a:rPr lang="da-DK" sz="3600" dirty="0"/>
              <a:t> (resolution, </a:t>
            </a:r>
            <a:r>
              <a:rPr lang="da-DK" sz="3600" dirty="0" err="1"/>
              <a:t>efficiency</a:t>
            </a:r>
            <a:r>
              <a:rPr lang="da-DK" sz="3600" dirty="0"/>
              <a:t>, P/T)</a:t>
            </a:r>
          </a:p>
          <a:p>
            <a:r>
              <a:rPr lang="da-DK" sz="3600" dirty="0"/>
              <a:t>September 2019: Class to </a:t>
            </a:r>
            <a:r>
              <a:rPr lang="da-DK" sz="3600" dirty="0" err="1"/>
              <a:t>Fukushima</a:t>
            </a:r>
            <a:r>
              <a:rPr lang="da-DK" sz="3600" dirty="0"/>
              <a:t>.  </a:t>
            </a:r>
          </a:p>
          <a:p>
            <a:pPr lvl="1"/>
            <a:r>
              <a:rPr lang="da-DK" sz="3200" dirty="0"/>
              <a:t>Can </a:t>
            </a:r>
            <a:r>
              <a:rPr lang="da-DK" sz="3200" dirty="0" err="1"/>
              <a:t>we</a:t>
            </a:r>
            <a:r>
              <a:rPr lang="da-DK" sz="3200" dirty="0"/>
              <a:t> measure </a:t>
            </a:r>
            <a:r>
              <a:rPr lang="da-DK" sz="3200" dirty="0" err="1"/>
              <a:t>residual</a:t>
            </a:r>
            <a:r>
              <a:rPr lang="da-DK" sz="3200" dirty="0"/>
              <a:t> </a:t>
            </a:r>
            <a:r>
              <a:rPr lang="da-DK" sz="3200" baseline="30000" dirty="0"/>
              <a:t>137</a:t>
            </a:r>
            <a:r>
              <a:rPr lang="da-DK" sz="3200" dirty="0"/>
              <a:t>Cs?</a:t>
            </a:r>
          </a:p>
          <a:p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2485294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295778"/>
            <a:ext cx="11012488" cy="865186"/>
          </a:xfrm>
        </p:spPr>
        <p:txBody>
          <a:bodyPr/>
          <a:lstStyle/>
          <a:p>
            <a:r>
              <a:rPr lang="da-DK" sz="4400" b="1" dirty="0" err="1"/>
              <a:t>What</a:t>
            </a:r>
            <a:r>
              <a:rPr lang="da-DK" sz="4400" b="1" dirty="0"/>
              <a:t> I </a:t>
            </a:r>
            <a:r>
              <a:rPr lang="da-DK" sz="4400" b="1" dirty="0" err="1"/>
              <a:t>will</a:t>
            </a:r>
            <a:r>
              <a:rPr lang="da-DK" sz="4400" b="1" dirty="0"/>
              <a:t> talk </a:t>
            </a:r>
            <a:r>
              <a:rPr lang="da-DK" sz="4400" b="1" dirty="0" err="1"/>
              <a:t>about</a:t>
            </a:r>
            <a:r>
              <a:rPr lang="da-DK" sz="4400" b="1" dirty="0"/>
              <a:t>: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r>
              <a:rPr lang="da-DK" sz="3200" dirty="0"/>
              <a:t>Simple </a:t>
            </a:r>
            <a:r>
              <a:rPr lang="da-DK" sz="3200" dirty="0" err="1"/>
              <a:t>detectors</a:t>
            </a:r>
            <a:r>
              <a:rPr lang="da-DK" sz="3200" dirty="0"/>
              <a:t> for </a:t>
            </a:r>
            <a:r>
              <a:rPr lang="da-DK" sz="3200" dirty="0" err="1"/>
              <a:t>Nuclear</a:t>
            </a:r>
            <a:r>
              <a:rPr lang="da-DK" sz="3200" dirty="0"/>
              <a:t> and </a:t>
            </a:r>
            <a:r>
              <a:rPr lang="da-DK" sz="3200" dirty="0" err="1"/>
              <a:t>Particle</a:t>
            </a:r>
            <a:r>
              <a:rPr lang="da-DK" sz="3200" dirty="0"/>
              <a:t> </a:t>
            </a:r>
            <a:r>
              <a:rPr lang="da-DK" sz="3200" dirty="0" err="1"/>
              <a:t>physics</a:t>
            </a:r>
            <a:endParaRPr lang="da-DK" sz="3200" dirty="0"/>
          </a:p>
          <a:p>
            <a:r>
              <a:rPr lang="da-DK" sz="3200" dirty="0" err="1"/>
              <a:t>Designed</a:t>
            </a:r>
            <a:r>
              <a:rPr lang="da-DK" sz="3200" dirty="0"/>
              <a:t> and </a:t>
            </a:r>
            <a:r>
              <a:rPr lang="da-DK" sz="3200" dirty="0" err="1"/>
              <a:t>built</a:t>
            </a:r>
            <a:r>
              <a:rPr lang="da-DK" sz="3200" dirty="0"/>
              <a:t> in-house (</a:t>
            </a:r>
            <a:r>
              <a:rPr lang="da-DK" sz="3200" dirty="0" err="1"/>
              <a:t>collaboration</a:t>
            </a:r>
            <a:r>
              <a:rPr lang="da-DK" sz="3200" dirty="0"/>
              <a:t>* </a:t>
            </a:r>
            <a:r>
              <a:rPr lang="da-DK" sz="3200" dirty="0" err="1"/>
              <a:t>between</a:t>
            </a:r>
            <a:r>
              <a:rPr lang="da-DK" sz="3200" dirty="0"/>
              <a:t> IGB and Axel Boisen from </a:t>
            </a:r>
            <a:r>
              <a:rPr lang="da-DK" sz="3200" dirty="0" err="1"/>
              <a:t>NBI’s</a:t>
            </a:r>
            <a:r>
              <a:rPr lang="da-DK" sz="3200" dirty="0"/>
              <a:t> </a:t>
            </a:r>
            <a:r>
              <a:rPr lang="da-DK" sz="3200" dirty="0" err="1"/>
              <a:t>fantastic</a:t>
            </a:r>
            <a:r>
              <a:rPr lang="da-DK" sz="3200" dirty="0"/>
              <a:t> </a:t>
            </a:r>
            <a:r>
              <a:rPr lang="da-DK" sz="3200" dirty="0" err="1"/>
              <a:t>electronics</a:t>
            </a:r>
            <a:r>
              <a:rPr lang="da-DK" sz="3200" dirty="0"/>
              <a:t> shop)</a:t>
            </a:r>
          </a:p>
          <a:p>
            <a:r>
              <a:rPr lang="da-DK" sz="3200" dirty="0"/>
              <a:t>Design </a:t>
            </a:r>
            <a:r>
              <a:rPr lang="da-DK" sz="3200" dirty="0" err="1"/>
              <a:t>goals</a:t>
            </a:r>
            <a:r>
              <a:rPr lang="da-DK" sz="3200" dirty="0"/>
              <a:t>:</a:t>
            </a:r>
          </a:p>
          <a:p>
            <a:pPr lvl="1"/>
            <a:r>
              <a:rPr lang="da-DK" sz="2800" dirty="0"/>
              <a:t>AS INEXPENSIVE AS POSSIBLE</a:t>
            </a:r>
          </a:p>
          <a:p>
            <a:pPr lvl="1"/>
            <a:r>
              <a:rPr lang="da-DK" sz="2800" dirty="0"/>
              <a:t>ROBUST (to </a:t>
            </a:r>
            <a:r>
              <a:rPr lang="da-DK" sz="2800" dirty="0" err="1"/>
              <a:t>be</a:t>
            </a:r>
            <a:r>
              <a:rPr lang="da-DK" sz="2800" dirty="0"/>
              <a:t> </a:t>
            </a:r>
            <a:r>
              <a:rPr lang="da-DK" sz="2800" dirty="0" err="1"/>
              <a:t>used</a:t>
            </a:r>
            <a:r>
              <a:rPr lang="da-DK" sz="2800" dirty="0"/>
              <a:t> in </a:t>
            </a:r>
            <a:r>
              <a:rPr lang="da-DK" sz="2800" dirty="0" err="1"/>
              <a:t>both</a:t>
            </a:r>
            <a:r>
              <a:rPr lang="da-DK" sz="2800" dirty="0"/>
              <a:t> </a:t>
            </a:r>
            <a:r>
              <a:rPr lang="da-DK" sz="2800" dirty="0" err="1"/>
              <a:t>our</a:t>
            </a:r>
            <a:r>
              <a:rPr lang="da-DK" sz="2800" dirty="0"/>
              <a:t> </a:t>
            </a:r>
            <a:r>
              <a:rPr lang="da-DK" sz="2800" dirty="0" err="1"/>
              <a:t>teaching</a:t>
            </a:r>
            <a:r>
              <a:rPr lang="da-DK" sz="2800" dirty="0"/>
              <a:t> and </a:t>
            </a:r>
            <a:r>
              <a:rPr lang="da-DK" sz="2800" dirty="0" err="1"/>
              <a:t>outreach</a:t>
            </a:r>
            <a:r>
              <a:rPr lang="da-DK" sz="2800" dirty="0"/>
              <a:t> labs)</a:t>
            </a:r>
          </a:p>
          <a:p>
            <a:pPr lvl="1"/>
            <a:r>
              <a:rPr lang="da-DK" sz="2800" dirty="0"/>
              <a:t>AS FEW ”</a:t>
            </a:r>
            <a:r>
              <a:rPr lang="da-DK" sz="2800" dirty="0" err="1"/>
              <a:t>black</a:t>
            </a:r>
            <a:r>
              <a:rPr lang="da-DK" sz="2800" dirty="0"/>
              <a:t> </a:t>
            </a:r>
            <a:r>
              <a:rPr lang="da-DK" sz="2800" dirty="0" err="1"/>
              <a:t>boxes</a:t>
            </a:r>
            <a:r>
              <a:rPr lang="da-DK" sz="2800" dirty="0"/>
              <a:t>” AS POSSIBLE</a:t>
            </a:r>
          </a:p>
          <a:p>
            <a:r>
              <a:rPr lang="da-DK" sz="3200" dirty="0"/>
              <a:t>BASED on </a:t>
            </a:r>
            <a:r>
              <a:rPr lang="da-DK" sz="3200" dirty="0" err="1"/>
              <a:t>rather</a:t>
            </a:r>
            <a:r>
              <a:rPr lang="da-DK" sz="3200" dirty="0"/>
              <a:t> new </a:t>
            </a:r>
            <a:r>
              <a:rPr lang="da-DK" sz="3200" dirty="0" err="1"/>
              <a:t>tech</a:t>
            </a:r>
            <a:r>
              <a:rPr lang="da-DK" sz="3200" dirty="0"/>
              <a:t> (</a:t>
            </a:r>
            <a:r>
              <a:rPr lang="da-DK" sz="3200" dirty="0" err="1"/>
              <a:t>Silicon</a:t>
            </a:r>
            <a:r>
              <a:rPr lang="da-DK" sz="3200" dirty="0"/>
              <a:t> </a:t>
            </a:r>
            <a:r>
              <a:rPr lang="da-DK" sz="3200" dirty="0" err="1"/>
              <a:t>Photomultipliers</a:t>
            </a:r>
            <a:r>
              <a:rPr lang="da-DK" sz="3200" dirty="0"/>
              <a:t>) as </a:t>
            </a:r>
            <a:r>
              <a:rPr lang="da-DK" sz="3200" dirty="0" err="1"/>
              <a:t>well</a:t>
            </a:r>
            <a:r>
              <a:rPr lang="da-DK" sz="3200" dirty="0"/>
              <a:t> as old</a:t>
            </a:r>
            <a:r>
              <a:rPr lang="da-DK" sz="3200" dirty="0">
                <a:sym typeface="Wingdings" pitchFamily="2" charset="2"/>
              </a:rPr>
              <a:t> (GM tubes, </a:t>
            </a:r>
            <a:r>
              <a:rPr lang="da-DK" sz="3200" dirty="0" err="1">
                <a:sym typeface="Wingdings" pitchFamily="2" charset="2"/>
              </a:rPr>
              <a:t>PMTs</a:t>
            </a:r>
            <a:r>
              <a:rPr lang="da-DK" sz="3200" dirty="0">
                <a:sym typeface="Wingdings" pitchFamily="2" charset="2"/>
              </a:rPr>
              <a:t>) </a:t>
            </a:r>
            <a:r>
              <a:rPr lang="da-DK" sz="3200" dirty="0" err="1">
                <a:sym typeface="Wingdings" pitchFamily="2" charset="2"/>
              </a:rPr>
              <a:t>depending</a:t>
            </a:r>
            <a:r>
              <a:rPr lang="da-DK" sz="3200" dirty="0">
                <a:sym typeface="Wingdings" pitchFamily="2" charset="2"/>
              </a:rPr>
              <a:t> on the purpose. </a:t>
            </a:r>
            <a:endParaRPr lang="da-DK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5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3B07C-DBD6-744A-BCDF-58B2B5BDCA62}"/>
              </a:ext>
            </a:extLst>
          </p:cNvPr>
          <p:cNvSpPr txBox="1"/>
          <p:nvPr/>
        </p:nvSpPr>
        <p:spPr>
          <a:xfrm>
            <a:off x="84220" y="5951914"/>
            <a:ext cx="11719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*</a:t>
            </a:r>
            <a:r>
              <a:rPr lang="da-DK" dirty="0" err="1"/>
              <a:t>Typically</a:t>
            </a:r>
            <a:r>
              <a:rPr lang="da-DK" dirty="0"/>
              <a:t>: IGB : ”I </a:t>
            </a:r>
            <a:r>
              <a:rPr lang="da-DK" dirty="0" err="1"/>
              <a:t>wonder</a:t>
            </a:r>
            <a:r>
              <a:rPr lang="da-DK" dirty="0"/>
              <a:t> if </a:t>
            </a:r>
            <a:r>
              <a:rPr lang="da-DK" dirty="0" err="1"/>
              <a:t>we</a:t>
            </a:r>
            <a:r>
              <a:rPr lang="da-DK" dirty="0"/>
              <a:t> </a:t>
            </a:r>
            <a:r>
              <a:rPr lang="da-DK" dirty="0" err="1"/>
              <a:t>could</a:t>
            </a:r>
            <a:r>
              <a:rPr lang="da-DK" dirty="0"/>
              <a:t> find a </a:t>
            </a:r>
            <a:r>
              <a:rPr lang="da-DK" dirty="0" err="1"/>
              <a:t>way</a:t>
            </a:r>
            <a:r>
              <a:rPr lang="da-DK" dirty="0"/>
              <a:t> to…” Axel, </a:t>
            </a:r>
            <a:r>
              <a:rPr lang="da-DK" dirty="0" err="1"/>
              <a:t>next</a:t>
            </a:r>
            <a:r>
              <a:rPr lang="da-DK" dirty="0"/>
              <a:t> </a:t>
            </a:r>
            <a:r>
              <a:rPr lang="da-DK" dirty="0" err="1"/>
              <a:t>day</a:t>
            </a:r>
            <a:r>
              <a:rPr lang="da-DK" dirty="0"/>
              <a:t>: ”Yes, </a:t>
            </a:r>
            <a:r>
              <a:rPr lang="da-DK" dirty="0" err="1"/>
              <a:t>like</a:t>
            </a:r>
            <a:r>
              <a:rPr lang="da-DK" dirty="0"/>
              <a:t> </a:t>
            </a:r>
            <a:r>
              <a:rPr lang="da-DK" dirty="0" err="1"/>
              <a:t>this</a:t>
            </a:r>
            <a:r>
              <a:rPr lang="da-DK" dirty="0"/>
              <a:t>.  I made it for </a:t>
            </a:r>
            <a:r>
              <a:rPr lang="da-DK" dirty="0" err="1"/>
              <a:t>you</a:t>
            </a:r>
            <a:r>
              <a:rPr lang="da-DK" dirty="0"/>
              <a:t>” </a:t>
            </a:r>
          </a:p>
          <a:p>
            <a:r>
              <a:rPr lang="da-DK" dirty="0"/>
              <a:t>Not all </a:t>
            </a:r>
            <a:r>
              <a:rPr lang="da-DK" dirty="0" err="1"/>
              <a:t>heroes</a:t>
            </a:r>
            <a:r>
              <a:rPr lang="da-DK" dirty="0"/>
              <a:t> </a:t>
            </a:r>
            <a:r>
              <a:rPr lang="da-DK" dirty="0" err="1"/>
              <a:t>wear</a:t>
            </a:r>
            <a:r>
              <a:rPr lang="da-DK" dirty="0"/>
              <a:t> capes, </a:t>
            </a:r>
            <a:r>
              <a:rPr lang="da-DK" dirty="0" err="1"/>
              <a:t>you</a:t>
            </a:r>
            <a:r>
              <a:rPr lang="da-DK" dirty="0"/>
              <a:t> know,</a:t>
            </a:r>
          </a:p>
        </p:txBody>
      </p:sp>
    </p:spTree>
    <p:extLst>
      <p:ext uri="{BB962C8B-B14F-4D97-AF65-F5344CB8AC3E}">
        <p14:creationId xmlns:p14="http://schemas.microsoft.com/office/powerpoint/2010/main" val="465685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98" y="262542"/>
            <a:ext cx="11938481" cy="865186"/>
          </a:xfrm>
        </p:spPr>
        <p:txBody>
          <a:bodyPr/>
          <a:lstStyle/>
          <a:p>
            <a:r>
              <a:rPr lang="da-DK" sz="4400" b="1" dirty="0"/>
              <a:t>TO DO!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50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4FB0EE3-B143-2D44-9E7C-6BD950453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509" y="1690316"/>
            <a:ext cx="11105804" cy="4675188"/>
          </a:xfrm>
        </p:spPr>
        <p:txBody>
          <a:bodyPr/>
          <a:lstStyle/>
          <a:p>
            <a:r>
              <a:rPr lang="da-DK" sz="3600" dirty="0"/>
              <a:t>EVALUATE</a:t>
            </a:r>
          </a:p>
          <a:p>
            <a:r>
              <a:rPr lang="da-DK" sz="3600" dirty="0"/>
              <a:t>How </a:t>
            </a:r>
            <a:r>
              <a:rPr lang="da-DK" sz="3600" dirty="0" err="1"/>
              <a:t>can</a:t>
            </a:r>
            <a:r>
              <a:rPr lang="da-DK" sz="3600" dirty="0"/>
              <a:t> </a:t>
            </a:r>
            <a:r>
              <a:rPr lang="da-DK" sz="3600" dirty="0" err="1"/>
              <a:t>we</a:t>
            </a:r>
            <a:r>
              <a:rPr lang="da-DK" sz="3600" dirty="0"/>
              <a:t> </a:t>
            </a:r>
            <a:r>
              <a:rPr lang="da-DK" sz="3600" dirty="0" err="1"/>
              <a:t>prove</a:t>
            </a:r>
            <a:r>
              <a:rPr lang="da-DK" sz="3600" dirty="0"/>
              <a:t> </a:t>
            </a:r>
            <a:r>
              <a:rPr lang="da-DK" sz="3600" dirty="0" err="1"/>
              <a:t>that</a:t>
            </a:r>
            <a:r>
              <a:rPr lang="da-DK" sz="3600" dirty="0"/>
              <a:t> </a:t>
            </a:r>
            <a:r>
              <a:rPr lang="da-DK" sz="3600" dirty="0" err="1"/>
              <a:t>including</a:t>
            </a:r>
            <a:r>
              <a:rPr lang="da-DK" sz="3600" dirty="0"/>
              <a:t> </a:t>
            </a:r>
            <a:r>
              <a:rPr lang="da-DK" sz="3600" dirty="0" err="1"/>
              <a:t>such</a:t>
            </a:r>
            <a:r>
              <a:rPr lang="da-DK" sz="3600" dirty="0"/>
              <a:t> </a:t>
            </a:r>
            <a:r>
              <a:rPr lang="da-DK" sz="3600" dirty="0" err="1"/>
              <a:t>activities</a:t>
            </a:r>
            <a:r>
              <a:rPr lang="da-DK" sz="3600" dirty="0"/>
              <a:t> in </a:t>
            </a:r>
            <a:r>
              <a:rPr lang="da-DK" sz="3600" dirty="0" err="1"/>
              <a:t>outreach</a:t>
            </a:r>
            <a:r>
              <a:rPr lang="da-DK" sz="3600" dirty="0"/>
              <a:t> and </a:t>
            </a:r>
            <a:r>
              <a:rPr lang="da-DK" sz="3600" dirty="0" err="1"/>
              <a:t>education</a:t>
            </a:r>
            <a:r>
              <a:rPr lang="da-DK" sz="3600" dirty="0"/>
              <a:t> </a:t>
            </a:r>
            <a:r>
              <a:rPr lang="da-DK" sz="3600" dirty="0" err="1"/>
              <a:t>improve</a:t>
            </a:r>
            <a:r>
              <a:rPr lang="da-DK" sz="3600" dirty="0"/>
              <a:t>: </a:t>
            </a:r>
          </a:p>
          <a:p>
            <a:r>
              <a:rPr lang="da-DK" sz="3600" dirty="0" err="1"/>
              <a:t>Interest</a:t>
            </a:r>
            <a:r>
              <a:rPr lang="da-DK" sz="3600" dirty="0"/>
              <a:t> in </a:t>
            </a:r>
            <a:r>
              <a:rPr lang="da-DK" sz="3600" dirty="0" err="1"/>
              <a:t>physics</a:t>
            </a:r>
            <a:r>
              <a:rPr lang="da-DK" sz="3600" dirty="0"/>
              <a:t> generally</a:t>
            </a:r>
          </a:p>
          <a:p>
            <a:r>
              <a:rPr lang="da-DK" sz="3600" dirty="0" err="1"/>
              <a:t>Interest</a:t>
            </a:r>
            <a:r>
              <a:rPr lang="da-DK" sz="3600" dirty="0"/>
              <a:t> in </a:t>
            </a:r>
            <a:r>
              <a:rPr lang="da-DK" sz="3600" dirty="0" err="1"/>
              <a:t>Nuclear</a:t>
            </a:r>
            <a:r>
              <a:rPr lang="da-DK" sz="3600" dirty="0"/>
              <a:t> &amp; </a:t>
            </a:r>
            <a:r>
              <a:rPr lang="da-DK" sz="3600" dirty="0" err="1"/>
              <a:t>particle</a:t>
            </a:r>
            <a:r>
              <a:rPr lang="da-DK" sz="3600" dirty="0"/>
              <a:t> </a:t>
            </a:r>
            <a:r>
              <a:rPr lang="da-DK" sz="3600" dirty="0" err="1"/>
              <a:t>physics</a:t>
            </a:r>
            <a:endParaRPr lang="da-DK" sz="3600" dirty="0"/>
          </a:p>
          <a:p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31410565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98" y="262542"/>
            <a:ext cx="11938481" cy="865186"/>
          </a:xfrm>
        </p:spPr>
        <p:txBody>
          <a:bodyPr/>
          <a:lstStyle/>
          <a:p>
            <a:r>
              <a:rPr lang="da-DK" sz="4400" b="1" dirty="0"/>
              <a:t>TO DO!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51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4FB0EE3-B143-2D44-9E7C-6BD950453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509" y="1690316"/>
            <a:ext cx="11105804" cy="4675188"/>
          </a:xfrm>
        </p:spPr>
        <p:txBody>
          <a:bodyPr/>
          <a:lstStyle/>
          <a:p>
            <a:r>
              <a:rPr lang="da-DK" sz="3600" dirty="0"/>
              <a:t>For </a:t>
            </a:r>
            <a:r>
              <a:rPr lang="da-DK" sz="3600" dirty="0" err="1"/>
              <a:t>Physics</a:t>
            </a:r>
            <a:r>
              <a:rPr lang="da-DK" sz="3600" dirty="0"/>
              <a:t> students</a:t>
            </a:r>
          </a:p>
          <a:p>
            <a:r>
              <a:rPr lang="da-DK" sz="3600" dirty="0"/>
              <a:t>How </a:t>
            </a:r>
            <a:r>
              <a:rPr lang="da-DK" sz="3600" dirty="0" err="1"/>
              <a:t>can</a:t>
            </a:r>
            <a:r>
              <a:rPr lang="da-DK" sz="3600" dirty="0"/>
              <a:t> </a:t>
            </a:r>
            <a:r>
              <a:rPr lang="da-DK" sz="3600" dirty="0" err="1"/>
              <a:t>we</a:t>
            </a:r>
            <a:r>
              <a:rPr lang="da-DK" sz="3600" dirty="0"/>
              <a:t> </a:t>
            </a:r>
            <a:r>
              <a:rPr lang="da-DK" sz="3600" dirty="0" err="1"/>
              <a:t>prove</a:t>
            </a:r>
            <a:r>
              <a:rPr lang="da-DK" sz="3600" dirty="0"/>
              <a:t> </a:t>
            </a:r>
            <a:r>
              <a:rPr lang="da-DK" sz="3600" dirty="0" err="1"/>
              <a:t>that</a:t>
            </a:r>
            <a:r>
              <a:rPr lang="da-DK" sz="3600" dirty="0"/>
              <a:t> </a:t>
            </a:r>
            <a:r>
              <a:rPr lang="da-DK" sz="3600" dirty="0" err="1"/>
              <a:t>including</a:t>
            </a:r>
            <a:r>
              <a:rPr lang="da-DK" sz="3600" dirty="0"/>
              <a:t> </a:t>
            </a:r>
            <a:r>
              <a:rPr lang="da-DK" sz="3600" dirty="0" err="1"/>
              <a:t>such</a:t>
            </a:r>
            <a:r>
              <a:rPr lang="da-DK" sz="3600" dirty="0"/>
              <a:t> </a:t>
            </a:r>
            <a:r>
              <a:rPr lang="da-DK" sz="3600" dirty="0" err="1"/>
              <a:t>activities</a:t>
            </a:r>
            <a:r>
              <a:rPr lang="da-DK" sz="3600" dirty="0"/>
              <a:t> in </a:t>
            </a:r>
            <a:r>
              <a:rPr lang="da-DK" sz="3600" dirty="0" err="1"/>
              <a:t>improve</a:t>
            </a:r>
            <a:r>
              <a:rPr lang="da-DK" sz="3600" dirty="0"/>
              <a:t> </a:t>
            </a:r>
            <a:r>
              <a:rPr lang="da-DK" sz="3600" dirty="0" err="1"/>
              <a:t>educational</a:t>
            </a:r>
            <a:r>
              <a:rPr lang="da-DK" sz="3600" dirty="0"/>
              <a:t> </a:t>
            </a:r>
            <a:r>
              <a:rPr lang="da-DK" sz="3600" dirty="0" err="1"/>
              <a:t>outcomes</a:t>
            </a:r>
            <a:r>
              <a:rPr lang="da-DK" sz="3600" dirty="0"/>
              <a:t>?</a:t>
            </a:r>
          </a:p>
          <a:p>
            <a:r>
              <a:rPr lang="da-DK" sz="3600" dirty="0" err="1"/>
              <a:t>Increase</a:t>
            </a:r>
            <a:r>
              <a:rPr lang="da-DK" sz="3600" dirty="0"/>
              <a:t> </a:t>
            </a:r>
            <a:r>
              <a:rPr lang="da-DK" sz="3600" dirty="0" err="1"/>
              <a:t>interest</a:t>
            </a:r>
            <a:r>
              <a:rPr lang="da-DK" sz="3600" dirty="0"/>
              <a:t> in </a:t>
            </a:r>
            <a:r>
              <a:rPr lang="da-DK" sz="3600" dirty="0" err="1"/>
              <a:t>Nuclear</a:t>
            </a:r>
            <a:r>
              <a:rPr lang="da-DK" sz="3600" dirty="0"/>
              <a:t> &amp; </a:t>
            </a:r>
            <a:r>
              <a:rPr lang="da-DK" sz="3600" dirty="0" err="1"/>
              <a:t>particle</a:t>
            </a:r>
            <a:r>
              <a:rPr lang="da-DK" sz="3600" dirty="0"/>
              <a:t> </a:t>
            </a:r>
            <a:r>
              <a:rPr lang="da-DK" sz="3600" dirty="0" err="1"/>
              <a:t>physics</a:t>
            </a:r>
            <a:r>
              <a:rPr lang="da-DK" sz="3600" dirty="0"/>
              <a:t>?</a:t>
            </a:r>
          </a:p>
          <a:p>
            <a:r>
              <a:rPr lang="da-DK" sz="3600" dirty="0" err="1"/>
              <a:t>Increase</a:t>
            </a:r>
            <a:r>
              <a:rPr lang="da-DK" sz="3600" dirty="0"/>
              <a:t> </a:t>
            </a:r>
            <a:r>
              <a:rPr lang="da-DK" sz="3600" dirty="0" err="1"/>
              <a:t>technical</a:t>
            </a:r>
            <a:r>
              <a:rPr lang="da-DK" sz="3600" dirty="0"/>
              <a:t> </a:t>
            </a:r>
            <a:r>
              <a:rPr lang="da-DK" sz="3600" dirty="0" err="1"/>
              <a:t>skills</a:t>
            </a:r>
            <a:r>
              <a:rPr lang="da-DK" sz="3600" dirty="0"/>
              <a:t>?</a:t>
            </a:r>
          </a:p>
          <a:p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159073100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59" y="497003"/>
            <a:ext cx="11938481" cy="865186"/>
          </a:xfrm>
        </p:spPr>
        <p:txBody>
          <a:bodyPr/>
          <a:lstStyle/>
          <a:p>
            <a:r>
              <a:rPr lang="da-DK" sz="4400" b="1" dirty="0"/>
              <a:t>BASIC QUESTION: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52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6721FBFA-DFA7-334B-8BB4-C55C095BC9D6}"/>
              </a:ext>
            </a:extLst>
          </p:cNvPr>
          <p:cNvSpPr txBox="1">
            <a:spLocks/>
          </p:cNvSpPr>
          <p:nvPr/>
        </p:nvSpPr>
        <p:spPr>
          <a:xfrm>
            <a:off x="253519" y="1411393"/>
            <a:ext cx="11938481" cy="86518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kern="1200" spc="6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4400" b="1" dirty="0"/>
              <a:t>HOW SHOULD WE MEASURE IMPACT OF INDIVIDUAL ACTIVITIES?</a:t>
            </a:r>
          </a:p>
        </p:txBody>
      </p:sp>
    </p:spTree>
    <p:extLst>
      <p:ext uri="{BB962C8B-B14F-4D97-AF65-F5344CB8AC3E}">
        <p14:creationId xmlns:p14="http://schemas.microsoft.com/office/powerpoint/2010/main" val="25641248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98" y="262542"/>
            <a:ext cx="11938481" cy="865186"/>
          </a:xfrm>
        </p:spPr>
        <p:txBody>
          <a:bodyPr/>
          <a:lstStyle/>
          <a:p>
            <a:r>
              <a:rPr lang="da-DK" sz="4400" b="1" dirty="0"/>
              <a:t>SUMMARY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53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  <a:endParaRPr lang="da-DK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4FB0EE3-B143-2D44-9E7C-6BD950453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509" y="1690316"/>
            <a:ext cx="11105804" cy="4675188"/>
          </a:xfrm>
        </p:spPr>
        <p:txBody>
          <a:bodyPr/>
          <a:lstStyle/>
          <a:p>
            <a:r>
              <a:rPr lang="da-DK" sz="3600" dirty="0" err="1"/>
              <a:t>Possible</a:t>
            </a:r>
            <a:r>
              <a:rPr lang="da-DK" sz="3600" dirty="0"/>
              <a:t> to </a:t>
            </a:r>
            <a:r>
              <a:rPr lang="da-DK" sz="3600" dirty="0" err="1"/>
              <a:t>produce</a:t>
            </a:r>
            <a:r>
              <a:rPr lang="da-DK" sz="3600" dirty="0"/>
              <a:t> </a:t>
            </a:r>
            <a:r>
              <a:rPr lang="da-DK" sz="3600" dirty="0" err="1"/>
              <a:t>performant</a:t>
            </a:r>
            <a:r>
              <a:rPr lang="da-DK" sz="3600" dirty="0"/>
              <a:t> </a:t>
            </a:r>
            <a:r>
              <a:rPr lang="da-DK" sz="3600" dirty="0" err="1"/>
              <a:t>low</a:t>
            </a:r>
            <a:r>
              <a:rPr lang="da-DK" sz="3600" dirty="0"/>
              <a:t> </a:t>
            </a:r>
            <a:r>
              <a:rPr lang="da-DK" sz="3600" dirty="0" err="1"/>
              <a:t>cost</a:t>
            </a:r>
            <a:r>
              <a:rPr lang="da-DK" sz="3600" dirty="0"/>
              <a:t> </a:t>
            </a:r>
            <a:r>
              <a:rPr lang="da-DK" sz="3600" dirty="0" err="1"/>
              <a:t>detectors</a:t>
            </a:r>
            <a:r>
              <a:rPr lang="da-DK" sz="3600" dirty="0"/>
              <a:t>.</a:t>
            </a:r>
          </a:p>
          <a:p>
            <a:r>
              <a:rPr lang="da-DK" sz="3600" dirty="0"/>
              <a:t>Consumer grade digital </a:t>
            </a:r>
            <a:r>
              <a:rPr lang="da-DK" sz="3600" dirty="0" err="1"/>
              <a:t>scopes</a:t>
            </a:r>
            <a:r>
              <a:rPr lang="da-DK" sz="3600" dirty="0"/>
              <a:t> </a:t>
            </a:r>
            <a:r>
              <a:rPr lang="da-DK" sz="3600" dirty="0" err="1"/>
              <a:t>work</a:t>
            </a:r>
            <a:r>
              <a:rPr lang="da-DK" sz="3600" dirty="0"/>
              <a:t> </a:t>
            </a:r>
            <a:r>
              <a:rPr lang="da-DK" sz="3600" dirty="0" err="1"/>
              <a:t>extremely</a:t>
            </a:r>
            <a:r>
              <a:rPr lang="da-DK" sz="3600" dirty="0"/>
              <a:t> </a:t>
            </a:r>
            <a:r>
              <a:rPr lang="da-DK" sz="3600" dirty="0" err="1"/>
              <a:t>well</a:t>
            </a:r>
            <a:r>
              <a:rPr lang="da-DK" sz="3600" dirty="0"/>
              <a:t> in </a:t>
            </a:r>
            <a:r>
              <a:rPr lang="da-DK" sz="3600" dirty="0" err="1"/>
              <a:t>teaching</a:t>
            </a:r>
            <a:r>
              <a:rPr lang="da-DK" sz="3600" dirty="0"/>
              <a:t> and </a:t>
            </a:r>
            <a:r>
              <a:rPr lang="da-DK" sz="3600" dirty="0" err="1"/>
              <a:t>outreach</a:t>
            </a:r>
            <a:r>
              <a:rPr lang="da-DK" sz="3600" dirty="0"/>
              <a:t> </a:t>
            </a:r>
            <a:r>
              <a:rPr lang="da-DK" sz="3600" dirty="0" err="1"/>
              <a:t>applications</a:t>
            </a:r>
            <a:r>
              <a:rPr lang="da-DK" sz="3600" dirty="0"/>
              <a:t>.</a:t>
            </a:r>
            <a:endParaRPr lang="da-DK" sz="3600" baseline="30000" dirty="0"/>
          </a:p>
          <a:p>
            <a:r>
              <a:rPr lang="da-DK" sz="3600" b="1" dirty="0" err="1">
                <a:solidFill>
                  <a:srgbClr val="C00000"/>
                </a:solidFill>
              </a:rPr>
              <a:t>You</a:t>
            </a:r>
            <a:r>
              <a:rPr lang="da-DK" sz="3600" b="1" dirty="0">
                <a:solidFill>
                  <a:srgbClr val="C00000"/>
                </a:solidFill>
              </a:rPr>
              <a:t> </a:t>
            </a:r>
            <a:r>
              <a:rPr lang="da-DK" sz="3600" b="1" dirty="0" err="1">
                <a:solidFill>
                  <a:srgbClr val="C00000"/>
                </a:solidFill>
              </a:rPr>
              <a:t>can</a:t>
            </a:r>
            <a:r>
              <a:rPr lang="da-DK" sz="3600" b="1" dirty="0">
                <a:solidFill>
                  <a:srgbClr val="C00000"/>
                </a:solidFill>
              </a:rPr>
              <a:t> put </a:t>
            </a:r>
            <a:r>
              <a:rPr lang="da-DK" sz="3600" b="1" dirty="0" err="1">
                <a:solidFill>
                  <a:srgbClr val="C00000"/>
                </a:solidFill>
              </a:rPr>
              <a:t>together</a:t>
            </a:r>
            <a:r>
              <a:rPr lang="da-DK" sz="3600" b="1" dirty="0">
                <a:solidFill>
                  <a:srgbClr val="C00000"/>
                </a:solidFill>
              </a:rPr>
              <a:t> a (</a:t>
            </a:r>
            <a:r>
              <a:rPr lang="da-DK" sz="3600" b="1" dirty="0" err="1">
                <a:solidFill>
                  <a:srgbClr val="C00000"/>
                </a:solidFill>
              </a:rPr>
              <a:t>very</a:t>
            </a:r>
            <a:r>
              <a:rPr lang="da-DK" sz="3600" b="1" dirty="0">
                <a:solidFill>
                  <a:srgbClr val="C00000"/>
                </a:solidFill>
              </a:rPr>
              <a:t> small!) PET scanner demonstrator for </a:t>
            </a:r>
            <a:r>
              <a:rPr lang="da-DK" sz="3600" b="1" dirty="0" err="1">
                <a:solidFill>
                  <a:srgbClr val="C00000"/>
                </a:solidFill>
              </a:rPr>
              <a:t>roughly</a:t>
            </a:r>
            <a:r>
              <a:rPr lang="da-DK" sz="3600" b="1" dirty="0">
                <a:solidFill>
                  <a:srgbClr val="C00000"/>
                </a:solidFill>
              </a:rPr>
              <a:t> 500CHF.</a:t>
            </a:r>
          </a:p>
          <a:p>
            <a:r>
              <a:rPr lang="da-DK" sz="3600" dirty="0"/>
              <a:t>Highly portable systems </a:t>
            </a:r>
            <a:r>
              <a:rPr lang="da-DK" sz="3600" dirty="0" err="1"/>
              <a:t>might</a:t>
            </a:r>
            <a:r>
              <a:rPr lang="da-DK" sz="3600" dirty="0"/>
              <a:t> give </a:t>
            </a:r>
            <a:r>
              <a:rPr lang="da-DK" sz="3600" dirty="0" err="1"/>
              <a:t>interesting</a:t>
            </a:r>
            <a:r>
              <a:rPr lang="da-DK" sz="3600" dirty="0"/>
              <a:t> </a:t>
            </a:r>
            <a:r>
              <a:rPr lang="da-DK" sz="3600" dirty="0" err="1"/>
              <a:t>possibilities</a:t>
            </a:r>
            <a:r>
              <a:rPr lang="da-DK" sz="3600" dirty="0"/>
              <a:t> for new </a:t>
            </a:r>
            <a:r>
              <a:rPr lang="da-DK" sz="3600" dirty="0" err="1"/>
              <a:t>activities</a:t>
            </a:r>
            <a:r>
              <a:rPr lang="da-DK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4409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295778"/>
            <a:ext cx="11012488" cy="865186"/>
          </a:xfrm>
        </p:spPr>
        <p:txBody>
          <a:bodyPr/>
          <a:lstStyle/>
          <a:p>
            <a:r>
              <a:rPr lang="da-DK" sz="4400" b="1" dirty="0" err="1"/>
              <a:t>Why</a:t>
            </a:r>
            <a:r>
              <a:rPr lang="da-DK" sz="4400" b="1" dirty="0"/>
              <a:t> </a:t>
            </a:r>
            <a:r>
              <a:rPr lang="da-DK" sz="4400" b="1" dirty="0" err="1"/>
              <a:t>this</a:t>
            </a:r>
            <a:r>
              <a:rPr lang="da-DK" sz="4400" b="1" dirty="0"/>
              <a:t>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307D8-8D2E-EC45-A06B-8C45A73B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131346"/>
            <a:ext cx="12192000" cy="4675188"/>
          </a:xfrm>
        </p:spPr>
        <p:txBody>
          <a:bodyPr/>
          <a:lstStyle/>
          <a:p>
            <a:r>
              <a:rPr lang="da-DK" sz="3200" dirty="0"/>
              <a:t>I am an </a:t>
            </a:r>
            <a:r>
              <a:rPr lang="da-DK" sz="3200" dirty="0" err="1"/>
              <a:t>experimental</a:t>
            </a:r>
            <a:r>
              <a:rPr lang="da-DK" sz="3200" dirty="0"/>
              <a:t> </a:t>
            </a:r>
            <a:r>
              <a:rPr lang="da-DK" sz="3200" dirty="0" err="1"/>
              <a:t>physicist</a:t>
            </a:r>
            <a:r>
              <a:rPr lang="da-DK" sz="3200" dirty="0"/>
              <a:t>. </a:t>
            </a:r>
          </a:p>
          <a:p>
            <a:r>
              <a:rPr lang="da-DK" sz="3200" dirty="0" err="1"/>
              <a:t>PhD</a:t>
            </a:r>
            <a:r>
              <a:rPr lang="da-DK" sz="3200" dirty="0"/>
              <a:t> &amp; </a:t>
            </a:r>
            <a:r>
              <a:rPr lang="da-DK" sz="3200" dirty="0" err="1"/>
              <a:t>first</a:t>
            </a:r>
            <a:r>
              <a:rPr lang="da-DK" sz="3200" dirty="0"/>
              <a:t> post-</a:t>
            </a:r>
            <a:r>
              <a:rPr lang="da-DK" sz="3200" dirty="0" err="1"/>
              <a:t>doc</a:t>
            </a:r>
            <a:r>
              <a:rPr lang="da-DK" sz="3200" dirty="0"/>
              <a:t>: </a:t>
            </a:r>
            <a:r>
              <a:rPr lang="da-DK" sz="3200" dirty="0" err="1"/>
              <a:t>high</a:t>
            </a:r>
            <a:r>
              <a:rPr lang="da-DK" sz="3200" dirty="0"/>
              <a:t>-spin gamma </a:t>
            </a:r>
            <a:r>
              <a:rPr lang="da-DK" sz="3200" dirty="0" err="1"/>
              <a:t>spectroscopy</a:t>
            </a:r>
            <a:endParaRPr lang="da-DK" sz="3200" dirty="0"/>
          </a:p>
          <a:p>
            <a:r>
              <a:rPr lang="da-DK" sz="3200" dirty="0" err="1"/>
              <a:t>Since</a:t>
            </a:r>
            <a:r>
              <a:rPr lang="da-DK" sz="3200" dirty="0"/>
              <a:t> </a:t>
            </a:r>
            <a:r>
              <a:rPr lang="da-DK" sz="3200" dirty="0" err="1"/>
              <a:t>then</a:t>
            </a:r>
            <a:r>
              <a:rPr lang="da-DK" sz="3200" dirty="0"/>
              <a:t>: </a:t>
            </a:r>
            <a:r>
              <a:rPr lang="da-DK" sz="3200" dirty="0" err="1"/>
              <a:t>Ultrarelativistic</a:t>
            </a:r>
            <a:r>
              <a:rPr lang="da-DK" sz="3200" dirty="0"/>
              <a:t> Heavy Ion </a:t>
            </a:r>
            <a:r>
              <a:rPr lang="da-DK" sz="3200" dirty="0" err="1"/>
              <a:t>Physics</a:t>
            </a:r>
            <a:r>
              <a:rPr lang="da-DK" sz="3200" dirty="0"/>
              <a:t>              (</a:t>
            </a:r>
            <a:r>
              <a:rPr lang="da-DK" sz="3200" dirty="0" err="1"/>
              <a:t>presently</a:t>
            </a:r>
            <a:r>
              <a:rPr lang="da-DK" sz="3200" dirty="0"/>
              <a:t>: ALICE@LHC)</a:t>
            </a:r>
          </a:p>
          <a:p>
            <a:r>
              <a:rPr lang="da-DK" sz="3200" dirty="0" err="1"/>
              <a:t>Teaching</a:t>
            </a:r>
            <a:r>
              <a:rPr lang="da-DK" sz="3200" dirty="0"/>
              <a:t>: I </a:t>
            </a:r>
            <a:r>
              <a:rPr lang="da-DK" sz="3200" dirty="0" err="1"/>
              <a:t>want</a:t>
            </a:r>
            <a:r>
              <a:rPr lang="da-DK" sz="3200" dirty="0"/>
              <a:t> to give students ”real” </a:t>
            </a:r>
            <a:r>
              <a:rPr lang="da-DK" sz="3200" dirty="0" err="1"/>
              <a:t>experimental</a:t>
            </a:r>
            <a:r>
              <a:rPr lang="da-DK" sz="3200" dirty="0"/>
              <a:t> </a:t>
            </a:r>
            <a:r>
              <a:rPr lang="da-DK" sz="3200" dirty="0" err="1"/>
              <a:t>experience</a:t>
            </a:r>
            <a:r>
              <a:rPr lang="da-DK" sz="3200" dirty="0"/>
              <a:t> as </a:t>
            </a:r>
            <a:r>
              <a:rPr lang="da-DK" sz="3200" dirty="0" err="1"/>
              <a:t>early</a:t>
            </a:r>
            <a:r>
              <a:rPr lang="da-DK" sz="3200" dirty="0"/>
              <a:t> as </a:t>
            </a:r>
            <a:r>
              <a:rPr lang="da-DK" sz="3200" dirty="0" err="1"/>
              <a:t>possible</a:t>
            </a:r>
            <a:endParaRPr lang="da-DK" sz="3200" dirty="0"/>
          </a:p>
          <a:p>
            <a:r>
              <a:rPr lang="da-DK" sz="3200" dirty="0" err="1"/>
              <a:t>Outreach</a:t>
            </a:r>
            <a:r>
              <a:rPr lang="da-DK" sz="3200" dirty="0"/>
              <a:t>: I </a:t>
            </a:r>
            <a:r>
              <a:rPr lang="da-DK" sz="3200" dirty="0" err="1"/>
              <a:t>want</a:t>
            </a:r>
            <a:r>
              <a:rPr lang="da-DK" sz="3200" dirty="0"/>
              <a:t> to </a:t>
            </a:r>
            <a:r>
              <a:rPr lang="da-DK" sz="3200" dirty="0" err="1"/>
              <a:t>finds</a:t>
            </a:r>
            <a:r>
              <a:rPr lang="da-DK" sz="3200" dirty="0"/>
              <a:t> </a:t>
            </a:r>
            <a:r>
              <a:rPr lang="da-DK" sz="3200" dirty="0" err="1"/>
              <a:t>ways</a:t>
            </a:r>
            <a:r>
              <a:rPr lang="da-DK" sz="3200" dirty="0"/>
              <a:t> to </a:t>
            </a:r>
            <a:r>
              <a:rPr lang="da-DK" sz="3200" dirty="0" err="1"/>
              <a:t>make</a:t>
            </a:r>
            <a:r>
              <a:rPr lang="da-DK" sz="3200" dirty="0"/>
              <a:t> the </a:t>
            </a:r>
            <a:r>
              <a:rPr lang="da-DK" sz="3200" dirty="0" err="1"/>
              <a:t>words</a:t>
            </a:r>
            <a:r>
              <a:rPr lang="da-DK" sz="3200" dirty="0"/>
              <a:t> ”</a:t>
            </a:r>
            <a:r>
              <a:rPr lang="da-DK" sz="3200" dirty="0" err="1"/>
              <a:t>nuclear</a:t>
            </a:r>
            <a:r>
              <a:rPr lang="da-DK" sz="3200" dirty="0"/>
              <a:t>” and ”radiation” </a:t>
            </a:r>
            <a:r>
              <a:rPr lang="da-DK" sz="3200" dirty="0" err="1"/>
              <a:t>less</a:t>
            </a:r>
            <a:r>
              <a:rPr lang="da-DK" sz="3200" dirty="0"/>
              <a:t> </a:t>
            </a:r>
            <a:r>
              <a:rPr lang="da-DK" sz="3200" dirty="0" err="1"/>
              <a:t>mysterious</a:t>
            </a:r>
            <a:r>
              <a:rPr lang="da-DK" sz="3200" dirty="0"/>
              <a:t> and </a:t>
            </a:r>
            <a:r>
              <a:rPr lang="da-DK" sz="3200" dirty="0" err="1"/>
              <a:t>frightening</a:t>
            </a:r>
            <a:r>
              <a:rPr lang="da-DK" sz="3200" dirty="0"/>
              <a:t>.</a:t>
            </a:r>
          </a:p>
          <a:p>
            <a:endParaRPr lang="da-DK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6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</p:spTree>
    <p:extLst>
      <p:ext uri="{BB962C8B-B14F-4D97-AF65-F5344CB8AC3E}">
        <p14:creationId xmlns:p14="http://schemas.microsoft.com/office/powerpoint/2010/main" val="3579196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A9D321-986A-4E4B-83E4-707609D74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8124" y="2174455"/>
            <a:ext cx="2804218" cy="865186"/>
          </a:xfrm>
        </p:spPr>
        <p:txBody>
          <a:bodyPr/>
          <a:lstStyle/>
          <a:p>
            <a:r>
              <a:rPr lang="da-DK" sz="4400" b="1" dirty="0" err="1"/>
              <a:t>Context</a:t>
            </a:r>
            <a:endParaRPr lang="da-DK" sz="44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7</a:t>
            </a:fld>
            <a:endParaRPr lang="da-DK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E41434-C67D-CC4D-AE43-8C2543C7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I.G. Bearden, Niels Bohr Institutet                     CERN PER Seminar</a:t>
            </a:r>
          </a:p>
        </p:txBody>
      </p:sp>
    </p:spTree>
    <p:extLst>
      <p:ext uri="{BB962C8B-B14F-4D97-AF65-F5344CB8AC3E}">
        <p14:creationId xmlns:p14="http://schemas.microsoft.com/office/powerpoint/2010/main" val="1207151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Denmark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34454" y="1287847"/>
            <a:ext cx="6547495" cy="2637656"/>
          </a:xfrm>
        </p:spPr>
        <p:txBody>
          <a:bodyPr/>
          <a:lstStyle/>
          <a:p>
            <a:r>
              <a:rPr lang="en-US" sz="3600" dirty="0"/>
              <a:t>5.6 </a:t>
            </a:r>
            <a:r>
              <a:rPr lang="en-US" sz="3600" dirty="0" err="1"/>
              <a:t>Mpeople</a:t>
            </a:r>
            <a:endParaRPr lang="en-US" sz="3600" dirty="0"/>
          </a:p>
          <a:p>
            <a:r>
              <a:rPr lang="en-US" sz="3600" dirty="0"/>
              <a:t>1/2 the size of Austria </a:t>
            </a:r>
          </a:p>
          <a:p>
            <a:pPr marL="360363" lvl="1" indent="0">
              <a:buNone/>
            </a:pPr>
            <a:r>
              <a:rPr lang="en-US" sz="3600" dirty="0"/>
              <a:t>(unless we count Greenland)</a:t>
            </a:r>
          </a:p>
          <a:p>
            <a:r>
              <a:rPr lang="en-US" sz="3600" dirty="0"/>
              <a:t>No tuition (also for EU residents)</a:t>
            </a:r>
          </a:p>
          <a:p>
            <a:r>
              <a:rPr lang="en-US" sz="3600" dirty="0"/>
              <a:t>State stipend of 5500DKK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3350" y="3150525"/>
            <a:ext cx="3848100" cy="32512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9487413" y="4507586"/>
            <a:ext cx="1368152" cy="1368152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10002321" y="5058498"/>
            <a:ext cx="338336" cy="266328"/>
          </a:xfrm>
          <a:prstGeom prst="star5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70EB78-666E-D54C-86AF-52DE5A7F7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2B3DAE-2325-9F48-B25D-89DD1A53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8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37178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b="1" dirty="0" err="1"/>
              <a:t>University</a:t>
            </a:r>
            <a:r>
              <a:rPr lang="da-DK" b="1" dirty="0"/>
              <a:t> of Copenhagen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7609" b="19001"/>
          <a:stretch/>
        </p:blipFill>
        <p:spPr>
          <a:xfrm>
            <a:off x="6888088" y="1124744"/>
            <a:ext cx="3162300" cy="12961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4" y="2255424"/>
            <a:ext cx="3488556" cy="36370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0400" y="1043816"/>
            <a:ext cx="6577013" cy="4752528"/>
          </a:xfrm>
        </p:spPr>
        <p:txBody>
          <a:bodyPr/>
          <a:lstStyle/>
          <a:p>
            <a:r>
              <a:rPr lang="da-DK" sz="3600" dirty="0" err="1"/>
              <a:t>Roughly</a:t>
            </a:r>
            <a:r>
              <a:rPr lang="da-DK" sz="3600" dirty="0"/>
              <a:t> 40 </a:t>
            </a:r>
            <a:r>
              <a:rPr lang="da-DK" sz="3600" dirty="0" err="1"/>
              <a:t>kStudents</a:t>
            </a:r>
            <a:endParaRPr lang="da-DK" sz="3600" dirty="0"/>
          </a:p>
          <a:p>
            <a:r>
              <a:rPr lang="da-DK" sz="3600" dirty="0"/>
              <a:t>7000 </a:t>
            </a:r>
            <a:r>
              <a:rPr lang="da-DK" sz="3600" dirty="0" err="1"/>
              <a:t>faculty</a:t>
            </a:r>
            <a:r>
              <a:rPr lang="da-DK" sz="3600" dirty="0"/>
              <a:t> &amp; </a:t>
            </a:r>
            <a:r>
              <a:rPr lang="da-DK" sz="3600" dirty="0" err="1"/>
              <a:t>staff</a:t>
            </a:r>
            <a:endParaRPr lang="da-DK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I.G. Bearden, Niels Bohr Institutet                     CERN PER Seminar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FC2E0F-1961-E04A-8D9C-ED8F1D1EC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Oct 25, 2018</a:t>
            </a:r>
            <a:endParaRPr lang="da-DK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1E16841-3DB6-764E-9462-746C7FC1D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da-DK" smtClean="0"/>
              <a:t>9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17773300"/>
      </p:ext>
    </p:extLst>
  </p:cSld>
  <p:clrMapOvr>
    <a:masterClrMapping/>
  </p:clrMapOvr>
</p:sld>
</file>

<file path=ppt/theme/theme1.xml><?xml version="1.0" encoding="utf-8"?>
<a:theme xmlns:a="http://schemas.openxmlformats.org/drawingml/2006/main" name="Brugerdefineret design">
  <a:themeElements>
    <a:clrScheme name="KU 2016">
      <a:dk1>
        <a:sysClr val="windowText" lastClr="000000"/>
      </a:dk1>
      <a:lt1>
        <a:sysClr val="window" lastClr="FFFFFF"/>
      </a:lt1>
      <a:dk2>
        <a:srgbClr val="6E6E6E"/>
      </a:dk2>
      <a:lt2>
        <a:srgbClr val="E7E6E6"/>
      </a:lt2>
      <a:accent1>
        <a:srgbClr val="A31D20"/>
      </a:accent1>
      <a:accent2>
        <a:srgbClr val="7B7B7B"/>
      </a:accent2>
      <a:accent3>
        <a:srgbClr val="D49F3A"/>
      </a:accent3>
      <a:accent4>
        <a:srgbClr val="42759B"/>
      </a:accent4>
      <a:accent5>
        <a:srgbClr val="79ADB1"/>
      </a:accent5>
      <a:accent6>
        <a:srgbClr val="779921"/>
      </a:accent6>
      <a:hlink>
        <a:srgbClr val="A31D20"/>
      </a:hlink>
      <a:folHlink>
        <a:srgbClr val="000000"/>
      </a:folHlink>
    </a:clrScheme>
    <a:fontScheme name="KU2016">
      <a:majorFont>
        <a:latin typeface="Microsoft New Tai Lue"/>
        <a:ea typeface=""/>
        <a:cs typeface=""/>
      </a:majorFont>
      <a:minorFont>
        <a:latin typeface="Microsoft New Tai Lue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6_9_DK_fuld.potx" id="{60E0EC36-883E-44E8-9950-4576E5703A74}" vid="{4677909B-C992-40AE-90DB-042763996D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Brugerdefineret design</Template>
  <TotalTime>0</TotalTime>
  <Words>2481</Words>
  <Application>Microsoft Macintosh PowerPoint</Application>
  <PresentationFormat>Widescreen</PresentationFormat>
  <Paragraphs>515</Paragraphs>
  <Slides>53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0" baseType="lpstr">
      <vt:lpstr>Arial</vt:lpstr>
      <vt:lpstr>Calibri</vt:lpstr>
      <vt:lpstr>Microsoft New Tai Lue</vt:lpstr>
      <vt:lpstr>Symbol</vt:lpstr>
      <vt:lpstr>Times New Roman</vt:lpstr>
      <vt:lpstr>Wingdings</vt:lpstr>
      <vt:lpstr>Brugerdefineret design</vt:lpstr>
      <vt:lpstr>PowerPoint Presentation</vt:lpstr>
      <vt:lpstr>PLAN</vt:lpstr>
      <vt:lpstr>THE TEAM</vt:lpstr>
      <vt:lpstr>PLAN</vt:lpstr>
      <vt:lpstr>What I will talk about:</vt:lpstr>
      <vt:lpstr>Why this?</vt:lpstr>
      <vt:lpstr>Context</vt:lpstr>
      <vt:lpstr>Denmark</vt:lpstr>
      <vt:lpstr>University of Copenhagen</vt:lpstr>
      <vt:lpstr>Niels Bohr Institutet</vt:lpstr>
      <vt:lpstr>Aside</vt:lpstr>
      <vt:lpstr>Curriculum</vt:lpstr>
      <vt:lpstr>PLAN</vt:lpstr>
      <vt:lpstr>MARKET ”SURVEY”:commercial </vt:lpstr>
      <vt:lpstr>MARKET ”SURVEY”:commercial </vt:lpstr>
      <vt:lpstr>MARKET ”SURVEY”:Open Source </vt:lpstr>
      <vt:lpstr>PLAN</vt:lpstr>
      <vt:lpstr>PLAN</vt:lpstr>
      <vt:lpstr>IN-HOUSE Detectors for N&amp;P Phys.</vt:lpstr>
      <vt:lpstr>DAQ</vt:lpstr>
      <vt:lpstr>The 100€ g spectrometer (BiGS)</vt:lpstr>
      <vt:lpstr>The 100€ g spectrometer (BiGS)</vt:lpstr>
      <vt:lpstr>The 100€ g spectrometer (BiGS)</vt:lpstr>
      <vt:lpstr>The 100€ g spectrometer (BiGS)</vt:lpstr>
      <vt:lpstr>The 100€ g spectrometer (BiGS)</vt:lpstr>
      <vt:lpstr>LYSO scintillator</vt:lpstr>
      <vt:lpstr>LYSO scintillator</vt:lpstr>
      <vt:lpstr>Why is this interesting for Teaching/Outreach?</vt:lpstr>
      <vt:lpstr>Not perfect, though, because</vt:lpstr>
      <vt:lpstr>Intro course @NBI: Mechanics &amp; Special Relativity</vt:lpstr>
      <vt:lpstr>Intro course @NBI: Mechanics &amp; Special Relativity</vt:lpstr>
      <vt:lpstr>PowerPoint Presentation</vt:lpstr>
      <vt:lpstr>PET Scanner</vt:lpstr>
      <vt:lpstr>PET Scanner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Two ways to do this: </vt:lpstr>
      <vt:lpstr>Students ”see” that</vt:lpstr>
      <vt:lpstr>Can be used with younger students</vt:lpstr>
      <vt:lpstr>PLAN</vt:lpstr>
      <vt:lpstr>NEXT STEPS</vt:lpstr>
      <vt:lpstr>Normalize, subtract et voila!</vt:lpstr>
      <vt:lpstr>Environmental measurements</vt:lpstr>
      <vt:lpstr>TO DO!</vt:lpstr>
      <vt:lpstr>TO DO!</vt:lpstr>
      <vt:lpstr>BASIC QUESTION: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Ian Bearden</dc:creator>
  <cp:lastModifiedBy/>
  <cp:revision>1</cp:revision>
  <dcterms:created xsi:type="dcterms:W3CDTF">2018-05-30T13:41:21Z</dcterms:created>
  <dcterms:modified xsi:type="dcterms:W3CDTF">2018-10-25T13:51:05Z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:">
    <vt:lpwstr>www.skabelon.dk</vt:lpwstr>
  </property>
</Properties>
</file>