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368" r:id="rId3"/>
    <p:sldId id="377" r:id="rId4"/>
    <p:sldId id="369" r:id="rId5"/>
    <p:sldId id="370" r:id="rId6"/>
    <p:sldId id="371" r:id="rId7"/>
    <p:sldId id="372" r:id="rId8"/>
    <p:sldId id="373" r:id="rId9"/>
    <p:sldId id="374" r:id="rId10"/>
    <p:sldId id="375" r:id="rId11"/>
    <p:sldId id="367" r:id="rId12"/>
    <p:sldId id="378" r:id="rId13"/>
    <p:sldId id="380" r:id="rId14"/>
    <p:sldId id="382" r:id="rId15"/>
    <p:sldId id="381" r:id="rId16"/>
    <p:sldId id="383" r:id="rId17"/>
    <p:sldId id="384" r:id="rId18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00FF00"/>
    <a:srgbClr val="00FFFF"/>
    <a:srgbClr val="FF00FF"/>
    <a:srgbClr val="F3900D"/>
    <a:srgbClr val="008000"/>
    <a:srgbClr val="F9B223"/>
    <a:srgbClr val="E9CB4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429" autoAdjust="0"/>
    <p:restoredTop sz="96568" autoAdjust="0"/>
  </p:normalViewPr>
  <p:slideViewPr>
    <p:cSldViewPr snapToGrid="0" snapToObjects="1">
      <p:cViewPr varScale="1">
        <p:scale>
          <a:sx n="136" d="100"/>
          <a:sy n="136" d="100"/>
        </p:scale>
        <p:origin x="51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946" y="1234911"/>
            <a:ext cx="8226854" cy="206550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ERMC, RMM and Study Towards a CERN-DEMO for a 16 T FCC Dipole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3605349"/>
            <a:ext cx="8226854" cy="1201782"/>
          </a:xfrm>
        </p:spPr>
        <p:txBody>
          <a:bodyPr anchor="t">
            <a:normAutofit/>
          </a:bodyPr>
          <a:lstStyle/>
          <a:p>
            <a:pPr algn="ctr"/>
            <a:r>
              <a:rPr lang="en-US" dirty="0" smtClean="0"/>
              <a:t>12/07/2018</a:t>
            </a:r>
            <a:endParaRPr lang="en-US" dirty="0" smtClean="0"/>
          </a:p>
          <a:p>
            <a:pPr algn="ctr"/>
            <a:r>
              <a:rPr lang="en-US" dirty="0" smtClean="0"/>
              <a:t>Susana Izquierdo </a:t>
            </a:r>
            <a:r>
              <a:rPr lang="en-US" dirty="0" smtClean="0"/>
              <a:t>Bermudez, Davide </a:t>
            </a:r>
            <a:r>
              <a:rPr lang="en-US" dirty="0" err="1" smtClean="0"/>
              <a:t>Tomasini</a:t>
            </a:r>
            <a:r>
              <a:rPr lang="en-US" dirty="0" smtClean="0"/>
              <a:t>, </a:t>
            </a: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760F31-EDB3-445F-A96A-680D7E6E3A72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601959" cy="4667421"/>
          </a:xfrm>
        </p:spPr>
        <p:txBody>
          <a:bodyPr/>
          <a:lstStyle/>
          <a:p>
            <a:r>
              <a:rPr lang="en-US" dirty="0" smtClean="0"/>
              <a:t>Internal splice</a:t>
            </a:r>
          </a:p>
          <a:p>
            <a:r>
              <a:rPr lang="en-US" dirty="0" smtClean="0"/>
              <a:t>New resins &amp; insulation systems qualification</a:t>
            </a:r>
          </a:p>
          <a:p>
            <a:r>
              <a:rPr lang="en-US" dirty="0" smtClean="0"/>
              <a:t>Conductor qualification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95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Overview on magnet parameters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7438" y="5453963"/>
            <a:ext cx="8766378" cy="11162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2046" y="2323987"/>
            <a:ext cx="4305474" cy="32281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7517" y="1438661"/>
            <a:ext cx="21311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RMM non graded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RMM graded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DEMO</a:t>
            </a:r>
            <a:endParaRPr lang="en-GB" dirty="0">
              <a:solidFill>
                <a:srgbClr val="0000FF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679673"/>
              </p:ext>
            </p:extLst>
          </p:nvPr>
        </p:nvGraphicFramePr>
        <p:xfrm>
          <a:off x="4233160" y="1459066"/>
          <a:ext cx="4756152" cy="4053840"/>
        </p:xfrm>
        <a:graphic>
          <a:graphicData uri="http://schemas.openxmlformats.org/drawingml/2006/table">
            <a:tbl>
              <a:tblPr/>
              <a:tblGrid>
                <a:gridCol w="1525588">
                  <a:extLst>
                    <a:ext uri="{9D8B030D-6E8A-4147-A177-3AD203B41FA5}">
                      <a16:colId xmlns:a16="http://schemas.microsoft.com/office/drawing/2014/main" val="2511429588"/>
                    </a:ext>
                  </a:extLst>
                </a:gridCol>
                <a:gridCol w="573088">
                  <a:extLst>
                    <a:ext uri="{9D8B030D-6E8A-4147-A177-3AD203B41FA5}">
                      <a16:colId xmlns:a16="http://schemas.microsoft.com/office/drawing/2014/main" val="2363723070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594384816"/>
                    </a:ext>
                  </a:extLst>
                </a:gridCol>
                <a:gridCol w="401638">
                  <a:extLst>
                    <a:ext uri="{9D8B030D-6E8A-4147-A177-3AD203B41FA5}">
                      <a16:colId xmlns:a16="http://schemas.microsoft.com/office/drawing/2014/main" val="4092066152"/>
                    </a:ext>
                  </a:extLst>
                </a:gridCol>
                <a:gridCol w="446088">
                  <a:extLst>
                    <a:ext uri="{9D8B030D-6E8A-4147-A177-3AD203B41FA5}">
                      <a16:colId xmlns:a16="http://schemas.microsoft.com/office/drawing/2014/main" val="64509646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186022304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934852645"/>
                    </a:ext>
                  </a:extLst>
                </a:gridCol>
              </a:tblGrid>
              <a:tr h="19288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kumimoji="0" lang="en-GB" sz="1400" b="1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RMM non</a:t>
                      </a:r>
                    </a:p>
                    <a:p>
                      <a:pPr algn="ctr" rtl="0" fontAlgn="b"/>
                      <a:r>
                        <a:rPr kumimoji="0" lang="en-GB" sz="1400" b="1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graded</a:t>
                      </a:r>
                      <a:endParaRPr kumimoji="0" lang="en-GB" sz="1400" b="1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RMM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DEMO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37100"/>
                  </a:ext>
                </a:extLst>
              </a:tr>
              <a:tr h="192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graded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531140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LF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LF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2313388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strand diameter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4435064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Cu/SC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5586422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# of strands/cable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6561756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# turns/quadrant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3957924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coil width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569778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8850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8625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21000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523517"/>
                  </a:ext>
                </a:extLst>
              </a:tr>
              <a:tr h="711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400" b="1" i="0" u="none" strike="noStrike" baseline="30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248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339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422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17954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err="1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400" b="1" i="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  <a:endParaRPr lang="en-GB" sz="1400" b="1" i="0" u="none" strike="noStrike" dirty="0" smtClean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400" b="1" i="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 smtClean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5107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err="1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400" b="1" i="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endParaRPr lang="en-GB" sz="1400" b="1" i="0" u="none" strike="noStrike" dirty="0" smtClean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400" b="1" i="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 smtClean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504271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Ratio LF/JF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--</a:t>
                      </a:r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kumimoji="0" lang="en-GB" sz="1400" b="0" i="0" u="none" strike="noStrike" kern="1200" dirty="0" err="1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n.a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0188631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40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 at I</a:t>
                      </a:r>
                      <a:r>
                        <a:rPr lang="en-GB" sz="140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15.43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726018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40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p </a:t>
                      </a:r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at I</a:t>
                      </a:r>
                      <a:r>
                        <a:rPr lang="en-GB" sz="140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16.6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13.67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236714"/>
                  </a:ext>
                </a:extLst>
              </a:tr>
              <a:tr h="10668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1-B</a:t>
                      </a:r>
                      <a:r>
                        <a:rPr lang="en-GB" sz="1400" b="1" i="0" u="none" strike="noStrike" baseline="-250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GB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GB" sz="1400" b="1" i="0" u="none" strike="noStrike" dirty="0" err="1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1" i="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)/</a:t>
                      </a: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ss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(1.9 </a:t>
                      </a:r>
                      <a:r>
                        <a:rPr lang="en-GB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K)</a:t>
                      </a:r>
                      <a:r>
                        <a:rPr lang="en-GB" sz="1400" b="1" i="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400" b="1" i="0" u="none" strike="noStrike" baseline="300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793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1-I</a:t>
                      </a:r>
                      <a:r>
                        <a:rPr lang="en-GB" sz="1400" b="1" i="0" u="none" strike="noStrike" baseline="-250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r>
                        <a:rPr lang="en-GB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/I</a:t>
                      </a:r>
                      <a:r>
                        <a:rPr lang="en-GB" sz="1400" b="1" i="0" u="none" strike="noStrike" baseline="-250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ss</a:t>
                      </a:r>
                      <a:r>
                        <a:rPr lang="en-GB" sz="1400" b="1" i="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7332058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/h at </a:t>
                      </a: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141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591983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GB" sz="140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/w at I</a:t>
                      </a:r>
                      <a:r>
                        <a:rPr lang="en-GB" sz="140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-46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-65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735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764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CERN roadmap towards a 16 T FCC dipole</a:t>
            </a:r>
          </a:p>
          <a:p>
            <a:pPr lvl="1"/>
            <a:r>
              <a:rPr lang="en-US" dirty="0" smtClean="0"/>
              <a:t>ERMC&amp;RMM Non Graded</a:t>
            </a:r>
          </a:p>
          <a:p>
            <a:pPr lvl="1"/>
            <a:r>
              <a:rPr lang="en-US" dirty="0"/>
              <a:t>ERMC&amp;RMM </a:t>
            </a:r>
            <a:r>
              <a:rPr lang="en-US" dirty="0" smtClean="0"/>
              <a:t>Graded</a:t>
            </a:r>
            <a:endParaRPr lang="en-US" dirty="0"/>
          </a:p>
          <a:p>
            <a:pPr lvl="1"/>
            <a:r>
              <a:rPr lang="en-US" dirty="0" smtClean="0"/>
              <a:t>DEMO</a:t>
            </a:r>
          </a:p>
          <a:p>
            <a:pPr lvl="1"/>
            <a:r>
              <a:rPr lang="en-US" dirty="0" smtClean="0"/>
              <a:t>SMC – Parallel program to develop key technologies in smaller coils</a:t>
            </a:r>
          </a:p>
          <a:p>
            <a:r>
              <a:rPr lang="en-US" b="1" dirty="0" smtClean="0"/>
              <a:t>DEMO design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66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Parameters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538886"/>
              </p:ext>
            </p:extLst>
          </p:nvPr>
        </p:nvGraphicFramePr>
        <p:xfrm>
          <a:off x="536687" y="1556803"/>
          <a:ext cx="7899401" cy="14824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2775">
                  <a:extLst>
                    <a:ext uri="{9D8B030D-6E8A-4147-A177-3AD203B41FA5}">
                      <a16:colId xmlns:a16="http://schemas.microsoft.com/office/drawing/2014/main" val="137448478"/>
                    </a:ext>
                  </a:extLst>
                </a:gridCol>
                <a:gridCol w="1316038">
                  <a:extLst>
                    <a:ext uri="{9D8B030D-6E8A-4147-A177-3AD203B41FA5}">
                      <a16:colId xmlns:a16="http://schemas.microsoft.com/office/drawing/2014/main" val="1210060251"/>
                    </a:ext>
                  </a:extLst>
                </a:gridCol>
                <a:gridCol w="671512">
                  <a:extLst>
                    <a:ext uri="{9D8B030D-6E8A-4147-A177-3AD203B41FA5}">
                      <a16:colId xmlns:a16="http://schemas.microsoft.com/office/drawing/2014/main" val="2075397585"/>
                    </a:ext>
                  </a:extLst>
                </a:gridCol>
                <a:gridCol w="681038">
                  <a:extLst>
                    <a:ext uri="{9D8B030D-6E8A-4147-A177-3AD203B41FA5}">
                      <a16:colId xmlns:a16="http://schemas.microsoft.com/office/drawing/2014/main" val="3771311845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401011856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2953447511"/>
                    </a:ext>
                  </a:extLst>
                </a:gridCol>
                <a:gridCol w="858838">
                  <a:extLst>
                    <a:ext uri="{9D8B030D-6E8A-4147-A177-3AD203B41FA5}">
                      <a16:colId xmlns:a16="http://schemas.microsoft.com/office/drawing/2014/main" val="752240835"/>
                    </a:ext>
                  </a:extLst>
                </a:gridCol>
                <a:gridCol w="1282700">
                  <a:extLst>
                    <a:ext uri="{9D8B030D-6E8A-4147-A177-3AD203B41FA5}">
                      <a16:colId xmlns:a16="http://schemas.microsoft.com/office/drawing/2014/main" val="2969958042"/>
                    </a:ext>
                  </a:extLst>
                </a:gridCol>
              </a:tblGrid>
              <a:tr h="320927">
                <a:tc rowSpan="2" gridSpan="2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Strands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err="1">
                          <a:effectLst/>
                        </a:rPr>
                        <a:t>Dstrand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CU/SC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Width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Thickness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Keystone angle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0648699"/>
                  </a:ext>
                </a:extLst>
              </a:tr>
              <a:tr h="308090">
                <a:tc gridSpan="2" v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(-)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(mm)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(mm)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(mm)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(degrees)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8597308"/>
                  </a:ext>
                </a:extLst>
              </a:tr>
              <a:tr h="1684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Option 1: Same width LF and HF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effectLst/>
                        </a:rPr>
                        <a:t>DEMO</a:t>
                      </a:r>
                      <a:r>
                        <a:rPr lang="en-GB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</a:rPr>
                        <a:t>HF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44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1.10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25.700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2.002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1532365"/>
                  </a:ext>
                </a:extLst>
              </a:tr>
              <a:tr h="1684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effectLst/>
                        </a:rPr>
                        <a:t>DEMO LF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56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0.85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25.700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1.547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041046"/>
                  </a:ext>
                </a:extLst>
              </a:tr>
              <a:tr h="1684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Option 2: Best width LF and HF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effectLst/>
                        </a:rPr>
                        <a:t>DEMO HF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44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1.10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25.958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2.002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50829"/>
                  </a:ext>
                </a:extLst>
              </a:tr>
              <a:tr h="1765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smtClean="0">
                          <a:effectLst/>
                        </a:rPr>
                        <a:t>DEMOLF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56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0.85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25.475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1.547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05358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422128"/>
            <a:ext cx="8226854" cy="257089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In the design we assume:</a:t>
            </a:r>
          </a:p>
          <a:p>
            <a:pPr lvl="1"/>
            <a:r>
              <a:rPr lang="en-US" sz="2000" dirty="0" smtClean="0"/>
              <a:t>3 % thickness expansion during HT</a:t>
            </a:r>
          </a:p>
          <a:p>
            <a:pPr lvl="1"/>
            <a:r>
              <a:rPr lang="en-US" sz="2000" dirty="0" smtClean="0"/>
              <a:t>1 % with expansion during HT</a:t>
            </a:r>
          </a:p>
          <a:p>
            <a:r>
              <a:rPr lang="en-US" sz="2400" dirty="0" smtClean="0"/>
              <a:t>The baseline for FCC is to use cored cables</a:t>
            </a:r>
          </a:p>
          <a:p>
            <a:r>
              <a:rPr lang="en-US" sz="2400" dirty="0" smtClean="0"/>
              <a:t>Assumed degradation during cabling: 3 %</a:t>
            </a:r>
          </a:p>
        </p:txBody>
      </p:sp>
    </p:spTree>
    <p:extLst>
      <p:ext uri="{BB962C8B-B14F-4D97-AF65-F5344CB8AC3E}">
        <p14:creationId xmlns:p14="http://schemas.microsoft.com/office/powerpoint/2010/main" val="12206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Critical Current Density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105507" y="1607180"/>
                <a:ext cx="4572000" cy="216097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0.5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07" y="1607180"/>
                <a:ext cx="4572000" cy="21609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121301"/>
              </p:ext>
            </p:extLst>
          </p:nvPr>
        </p:nvGraphicFramePr>
        <p:xfrm>
          <a:off x="217646" y="3747138"/>
          <a:ext cx="4352981" cy="2113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5941">
                  <a:extLst>
                    <a:ext uri="{9D8B030D-6E8A-4147-A177-3AD203B41FA5}">
                      <a16:colId xmlns:a16="http://schemas.microsoft.com/office/drawing/2014/main" val="3827782334"/>
                    </a:ext>
                  </a:extLst>
                </a:gridCol>
                <a:gridCol w="1033780">
                  <a:extLst>
                    <a:ext uri="{9D8B030D-6E8A-4147-A177-3AD203B41FA5}">
                      <a16:colId xmlns:a16="http://schemas.microsoft.com/office/drawing/2014/main" val="1385080593"/>
                    </a:ext>
                  </a:extLst>
                </a:gridCol>
                <a:gridCol w="1008380">
                  <a:extLst>
                    <a:ext uri="{9D8B030D-6E8A-4147-A177-3AD203B41FA5}">
                      <a16:colId xmlns:a16="http://schemas.microsoft.com/office/drawing/2014/main" val="1529945480"/>
                    </a:ext>
                  </a:extLst>
                </a:gridCol>
                <a:gridCol w="944880">
                  <a:extLst>
                    <a:ext uri="{9D8B030D-6E8A-4147-A177-3AD203B41FA5}">
                      <a16:colId xmlns:a16="http://schemas.microsoft.com/office/drawing/2014/main" val="617166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Hi-</a:t>
                      </a:r>
                      <a:r>
                        <a:rPr kumimoji="0" lang="en-GB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Lumi</a:t>
                      </a:r>
                      <a:endParaRPr kumimoji="0" lang="en-GB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FCC models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FCC</a:t>
                      </a:r>
                    </a:p>
                    <a:p>
                      <a:r>
                        <a:rPr lang="en-GB" b="1" dirty="0" smtClean="0"/>
                        <a:t> target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391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</a:t>
                      </a:r>
                      <a:r>
                        <a:rPr lang="en-GB" b="1" i="1" baseline="-250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c0 </a:t>
                      </a:r>
                      <a:r>
                        <a:rPr lang="en-GB" b="1" dirty="0" smtClean="0"/>
                        <a:t>(K)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664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en-GB" b="1" i="1" baseline="-250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c20 </a:t>
                      </a:r>
                      <a:r>
                        <a:rPr lang="en-GB" b="1" dirty="0" smtClean="0"/>
                        <a:t>(T)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29.38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28.8 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29.38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273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α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4284296"/>
                  </a:ext>
                </a:extLst>
              </a:tr>
              <a:tr h="3458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r>
                        <a:rPr lang="en-GB" b="1" i="1" baseline="-250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b="1" dirty="0" smtClean="0"/>
                        <a:t>(</a:t>
                      </a:r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A/mm</a:t>
                      </a:r>
                      <a:r>
                        <a:rPr lang="en-GB" b="1" i="1" baseline="300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</a:t>
                      </a:r>
                      <a:r>
                        <a:rPr lang="en-GB" b="1" dirty="0" smtClean="0"/>
                        <a:t>)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188870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255230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275880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359487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851" y="1203085"/>
            <a:ext cx="4047837" cy="3034981"/>
          </a:xfrm>
          <a:prstGeom prst="rect">
            <a:avLst/>
          </a:prstGeom>
        </p:spPr>
      </p:pic>
      <p:graphicFrame>
        <p:nvGraphicFramePr>
          <p:cNvPr id="11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917210"/>
              </p:ext>
            </p:extLst>
          </p:nvPr>
        </p:nvGraphicFramePr>
        <p:xfrm>
          <a:off x="5001851" y="4413731"/>
          <a:ext cx="4019233" cy="1691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9355">
                  <a:extLst>
                    <a:ext uri="{9D8B030D-6E8A-4147-A177-3AD203B41FA5}">
                      <a16:colId xmlns:a16="http://schemas.microsoft.com/office/drawing/2014/main" val="745020424"/>
                    </a:ext>
                  </a:extLst>
                </a:gridCol>
                <a:gridCol w="997268">
                  <a:extLst>
                    <a:ext uri="{9D8B030D-6E8A-4147-A177-3AD203B41FA5}">
                      <a16:colId xmlns:a16="http://schemas.microsoft.com/office/drawing/2014/main" val="2235820548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3374391149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val="58354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 err="1" smtClean="0"/>
                        <a:t>J</a:t>
                      </a:r>
                      <a:r>
                        <a:rPr lang="en-GB" sz="1600" b="1" baseline="-25000" dirty="0" err="1" smtClean="0"/>
                        <a:t>c</a:t>
                      </a:r>
                      <a:r>
                        <a:rPr lang="en-GB" sz="1600" b="1" baseline="-25000" dirty="0" smtClean="0"/>
                        <a:t> </a:t>
                      </a:r>
                      <a:r>
                        <a:rPr lang="en-GB" sz="1600" b="1" dirty="0" smtClean="0"/>
                        <a:t>at 4.2 K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Hi-</a:t>
                      </a:r>
                      <a:r>
                        <a:rPr lang="en-GB" sz="1600" b="1" dirty="0" err="1" smtClean="0"/>
                        <a:t>Lumi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FCC </a:t>
                      </a:r>
                      <a:endParaRPr lang="en-GB" sz="1600" b="1" dirty="0" smtClean="0"/>
                    </a:p>
                    <a:p>
                      <a:r>
                        <a:rPr lang="en-GB" sz="1600" b="1" dirty="0" smtClean="0"/>
                        <a:t>models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FCC</a:t>
                      </a:r>
                    </a:p>
                    <a:p>
                      <a:r>
                        <a:rPr lang="en-GB" sz="1600" b="1" dirty="0" smtClean="0"/>
                        <a:t>target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57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12 T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3200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3850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4700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127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16 </a:t>
                      </a:r>
                      <a:r>
                        <a:rPr lang="en-GB" sz="1600" b="1" dirty="0" smtClean="0"/>
                        <a:t>T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1580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1900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1960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010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18 T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1040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1250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1520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484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943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design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681" t="21788" r="73585" b="13580"/>
          <a:stretch/>
        </p:blipFill>
        <p:spPr>
          <a:xfrm>
            <a:off x="144896" y="1595574"/>
            <a:ext cx="907551" cy="450239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7998" t="33210" r="57002" b="22661"/>
          <a:stretch/>
        </p:blipFill>
        <p:spPr>
          <a:xfrm>
            <a:off x="4570627" y="1537258"/>
            <a:ext cx="4689987" cy="43117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17057" y="1744355"/>
            <a:ext cx="15327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I</a:t>
            </a:r>
            <a:r>
              <a:rPr lang="en-US" sz="2000" baseline="-25000" dirty="0" err="1" smtClean="0"/>
              <a:t>nom</a:t>
            </a:r>
            <a:r>
              <a:rPr lang="en-US" sz="2000" dirty="0" smtClean="0"/>
              <a:t> = 21 kA</a:t>
            </a:r>
            <a:endParaRPr lang="en-GB" sz="20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235700" y="2011578"/>
            <a:ext cx="679920" cy="680822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42764" y="1642246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RMM yoke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2112" y="2357384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Pads under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optimization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5499100" y="2680550"/>
            <a:ext cx="1963012" cy="1828660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>
            <a:off x="6057254" y="2680550"/>
            <a:ext cx="1404858" cy="2278554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2"/>
          <a:srcRect l="27675" t="45569" r="37285" b="13580"/>
          <a:stretch/>
        </p:blipFill>
        <p:spPr>
          <a:xfrm>
            <a:off x="1250738" y="2627045"/>
            <a:ext cx="3319889" cy="2891821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1447800" y="4000500"/>
            <a:ext cx="5334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03562" y="3681327"/>
            <a:ext cx="1026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R= 13.5 mm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32198" y="4277189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R= 34 mm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447800" y="4518581"/>
            <a:ext cx="1397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05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Grading, several ideas…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 rotWithShape="1">
          <a:blip r:embed="rId2"/>
          <a:srcRect l="27675" t="45569" r="37285" b="13580"/>
          <a:stretch/>
        </p:blipFill>
        <p:spPr>
          <a:xfrm>
            <a:off x="1100133" y="1857810"/>
            <a:ext cx="2184400" cy="1902742"/>
          </a:xfrm>
          <a:prstGeom prst="rect">
            <a:avLst/>
          </a:prstGeom>
        </p:spPr>
      </p:pic>
      <p:pic>
        <p:nvPicPr>
          <p:cNvPr id="7" name="Content Placeholder 6"/>
          <p:cNvPicPr>
            <a:picLocks noChangeAspect="1"/>
          </p:cNvPicPr>
          <p:nvPr/>
        </p:nvPicPr>
        <p:blipFill rotWithShape="1">
          <a:blip r:embed="rId2"/>
          <a:srcRect l="27675" t="45569" r="37285" b="13580"/>
          <a:stretch/>
        </p:blipFill>
        <p:spPr>
          <a:xfrm>
            <a:off x="4716554" y="1857810"/>
            <a:ext cx="2184400" cy="19027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1270" t="45498" r="13121" b="22092"/>
          <a:stretch/>
        </p:blipFill>
        <p:spPr>
          <a:xfrm>
            <a:off x="6882749" y="1857810"/>
            <a:ext cx="2220406" cy="15689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8182" t="47809" r="35034" b="21374"/>
          <a:stretch/>
        </p:blipFill>
        <p:spPr>
          <a:xfrm>
            <a:off x="5019637" y="4721425"/>
            <a:ext cx="1720274" cy="13690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30502" t="34497" r="33481" b="14645"/>
          <a:stretch/>
        </p:blipFill>
        <p:spPr>
          <a:xfrm>
            <a:off x="6900954" y="4290903"/>
            <a:ext cx="1981780" cy="1562424"/>
          </a:xfrm>
          <a:prstGeom prst="rect">
            <a:avLst/>
          </a:prstGeom>
        </p:spPr>
      </p:pic>
      <p:pic>
        <p:nvPicPr>
          <p:cNvPr id="12" name="Image 1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7" b="38283"/>
          <a:stretch/>
        </p:blipFill>
        <p:spPr>
          <a:xfrm>
            <a:off x="1714501" y="4782834"/>
            <a:ext cx="2692400" cy="1210193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394534" y="1358900"/>
            <a:ext cx="50467" cy="4669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0" y="3775760"/>
            <a:ext cx="91031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8934" y="1232723"/>
            <a:ext cx="4336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splice in the coil ends, “transparent” for the 2D cross section.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06044" y="3851086"/>
            <a:ext cx="4336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External splices, with wedge in the straight section to have space for the layer jump (only 2 leads).</a:t>
            </a:r>
            <a:endParaRPr lang="en-GB" dirty="0"/>
          </a:p>
        </p:txBody>
      </p:sp>
      <p:pic>
        <p:nvPicPr>
          <p:cNvPr id="22" name="Content Placeholder 6"/>
          <p:cNvPicPr>
            <a:picLocks noChangeAspect="1"/>
          </p:cNvPicPr>
          <p:nvPr/>
        </p:nvPicPr>
        <p:blipFill rotWithShape="1">
          <a:blip r:embed="rId2"/>
          <a:srcRect l="27675" t="45569" r="37285" b="13580"/>
          <a:stretch/>
        </p:blipFill>
        <p:spPr>
          <a:xfrm>
            <a:off x="175729" y="4685853"/>
            <a:ext cx="1500672" cy="130717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767087" y="1152087"/>
            <a:ext cx="4336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External splices, “transparent” for the 2D cross section but with 4 leads to extract (difficult find the space).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08933" y="3866123"/>
            <a:ext cx="4336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External splices, with layer jump in the coil ends (only 2 leads, CEA approach).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2019581" y="4589750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Courtesy CEA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986373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398" y="4061459"/>
            <a:ext cx="2602602" cy="195738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633" y="4061459"/>
            <a:ext cx="2602604" cy="19573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4028309"/>
            <a:ext cx="2646680" cy="19905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237" y="1820318"/>
            <a:ext cx="2589902" cy="19478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4559" y="1271221"/>
            <a:ext cx="34793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2D analysis fulfills </a:t>
            </a:r>
            <a:r>
              <a:rPr lang="en-US" dirty="0" err="1" smtClean="0"/>
              <a:t>EuroCircolCriteria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Key aspects under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Impact of the </a:t>
            </a:r>
            <a:r>
              <a:rPr lang="en-US" dirty="0"/>
              <a:t>v</a:t>
            </a:r>
            <a:r>
              <a:rPr lang="en-US" dirty="0" smtClean="0"/>
              <a:t>ertical force of the magnetic pad on the coil stress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Pads/pushers geometries and contact surfaces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839" y="1838372"/>
            <a:ext cx="2499119" cy="187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64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CERN roadmap towards a 16 T FCC dipole</a:t>
            </a:r>
          </a:p>
          <a:p>
            <a:pPr lvl="1"/>
            <a:r>
              <a:rPr lang="en-US" dirty="0" smtClean="0"/>
              <a:t>ERMC&amp;RMM Non Graded</a:t>
            </a:r>
          </a:p>
          <a:p>
            <a:pPr lvl="1"/>
            <a:r>
              <a:rPr lang="en-US" dirty="0"/>
              <a:t>ERMC&amp;RMM </a:t>
            </a:r>
            <a:r>
              <a:rPr lang="en-US" dirty="0" smtClean="0"/>
              <a:t>Graded</a:t>
            </a:r>
            <a:endParaRPr lang="en-US" dirty="0"/>
          </a:p>
          <a:p>
            <a:pPr lvl="1"/>
            <a:r>
              <a:rPr lang="en-US" dirty="0" smtClean="0"/>
              <a:t>DEMO</a:t>
            </a:r>
          </a:p>
          <a:p>
            <a:pPr lvl="1"/>
            <a:r>
              <a:rPr lang="en-US" dirty="0" smtClean="0"/>
              <a:t>SMC – Parallel program to develop key technologies in smaller coils</a:t>
            </a:r>
          </a:p>
          <a:p>
            <a:r>
              <a:rPr lang="en-US" dirty="0" smtClean="0"/>
              <a:t>DEMO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212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CERN roadmap towards a 16 T FCC dipole</a:t>
            </a:r>
          </a:p>
          <a:p>
            <a:pPr lvl="1"/>
            <a:r>
              <a:rPr lang="en-US" b="1" dirty="0" smtClean="0"/>
              <a:t>ERMC&amp;RMM Non Graded</a:t>
            </a:r>
          </a:p>
          <a:p>
            <a:pPr lvl="1"/>
            <a:r>
              <a:rPr lang="en-US" b="1" dirty="0"/>
              <a:t>ERMC&amp;RMM </a:t>
            </a:r>
            <a:r>
              <a:rPr lang="en-US" b="1" dirty="0" smtClean="0"/>
              <a:t>Graded</a:t>
            </a:r>
            <a:endParaRPr lang="en-US" b="1" dirty="0"/>
          </a:p>
          <a:p>
            <a:pPr lvl="1"/>
            <a:r>
              <a:rPr lang="en-US" b="1" dirty="0" smtClean="0"/>
              <a:t>DEMO</a:t>
            </a:r>
          </a:p>
          <a:p>
            <a:pPr lvl="1"/>
            <a:r>
              <a:rPr lang="en-US" b="1" dirty="0" smtClean="0"/>
              <a:t>SMC – Parallel program to develop key technologies in smaller coils</a:t>
            </a:r>
          </a:p>
          <a:p>
            <a:r>
              <a:rPr lang="en-US" dirty="0" smtClean="0"/>
              <a:t>DEMO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21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/>
              <a:t>Design strategy – ERMC/RMM Non Graded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401449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>
                <a:latin typeface="+mj-lt"/>
                <a:cs typeface="Times New Roman" panose="02020603050405020304" pitchFamily="18" charset="0"/>
              </a:rPr>
              <a:t>Demonstrate the field</a:t>
            </a:r>
          </a:p>
          <a:p>
            <a:pPr marL="800100" lvl="3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Design based on the “available” critical current density (~20% lower than FCC target at 18 T, 4.2 K</a:t>
            </a:r>
            <a:r>
              <a:rPr lang="en-GB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).</a:t>
            </a:r>
            <a:endParaRPr lang="en-GB" dirty="0">
              <a:latin typeface="+mj-lt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800100" lvl="3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As field quality is not an objective, profit from the use of an iron pole to decrease the ratio between the field in the aperture and in the coil to ~ </a:t>
            </a:r>
            <a:r>
              <a:rPr lang="en-GB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1.</a:t>
            </a:r>
          </a:p>
          <a:p>
            <a:pPr marL="800100" lvl="3"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18 % margin on the load line.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latin typeface="+mj-lt"/>
                <a:cs typeface="Times New Roman" panose="02020603050405020304" pitchFamily="18" charset="0"/>
              </a:rPr>
              <a:t>Study the 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mechanics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Produce the magnet in the shortest possible delay.</a:t>
            </a:r>
          </a:p>
          <a:p>
            <a:pPr marL="868680" lvl="1"/>
            <a:r>
              <a:rPr lang="en-GB" sz="20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Use FRESCA2 cable (biggest available cable) </a:t>
            </a:r>
          </a:p>
          <a:p>
            <a:pPr marL="754380" lvl="1" indent="-342900">
              <a:buFont typeface="+mj-lt"/>
              <a:buAutoNum type="arabicPeriod"/>
            </a:pPr>
            <a:endParaRPr lang="en-GB" sz="2000" dirty="0">
              <a:latin typeface="+mj-lt"/>
              <a:cs typeface="Times New Roman" panose="02020603050405020304" pitchFamily="18" charset="0"/>
            </a:endParaRPr>
          </a:p>
          <a:p>
            <a:endParaRPr lang="en-GB" sz="2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362" y="6171684"/>
            <a:ext cx="7481535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Plan: 1 </a:t>
            </a:r>
            <a:r>
              <a:rPr lang="en-US" dirty="0" err="1" smtClean="0">
                <a:solidFill>
                  <a:schemeClr val="bg1"/>
                </a:solidFill>
              </a:rPr>
              <a:t>eRMC</a:t>
            </a:r>
            <a:r>
              <a:rPr lang="en-US" dirty="0" smtClean="0">
                <a:solidFill>
                  <a:schemeClr val="bg1"/>
                </a:solidFill>
              </a:rPr>
              <a:t> magnet and 1 RMM magnet (RMM contains </a:t>
            </a:r>
            <a:r>
              <a:rPr lang="en-US" dirty="0" err="1" smtClean="0">
                <a:solidFill>
                  <a:schemeClr val="bg1"/>
                </a:solidFill>
              </a:rPr>
              <a:t>eRMC</a:t>
            </a:r>
            <a:r>
              <a:rPr lang="en-US" dirty="0" smtClean="0">
                <a:solidFill>
                  <a:schemeClr val="bg1"/>
                </a:solidFill>
              </a:rPr>
              <a:t> coils)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1 </a:t>
            </a:r>
            <a:r>
              <a:rPr lang="en-US" dirty="0" err="1">
                <a:solidFill>
                  <a:schemeClr val="bg1"/>
                </a:solidFill>
              </a:rPr>
              <a:t>eRMC</a:t>
            </a:r>
            <a:r>
              <a:rPr lang="en-US" dirty="0">
                <a:solidFill>
                  <a:schemeClr val="bg1"/>
                </a:solidFill>
              </a:rPr>
              <a:t> &amp; </a:t>
            </a:r>
            <a:r>
              <a:rPr lang="en-US" dirty="0" smtClean="0">
                <a:solidFill>
                  <a:schemeClr val="bg1"/>
                </a:solidFill>
              </a:rPr>
              <a:t>1 </a:t>
            </a:r>
            <a:r>
              <a:rPr lang="en-US" dirty="0">
                <a:solidFill>
                  <a:schemeClr val="bg1"/>
                </a:solidFill>
              </a:rPr>
              <a:t>RMM spare coils planned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4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&amp; Outcome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71697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Mica in-between the pole turn and the pole to avoid bonding 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Faster training?</a:t>
            </a:r>
          </a:p>
          <a:p>
            <a:pPr lvl="1"/>
            <a:r>
              <a:rPr lang="en-US" dirty="0" smtClean="0"/>
              <a:t>Required the development of new concepts for coil handling. </a:t>
            </a:r>
          </a:p>
          <a:p>
            <a:r>
              <a:rPr lang="en-US" dirty="0" smtClean="0"/>
              <a:t>Enhanced mica insulation (larger mica coverage to avoid stress concentration on the cable edges) </a:t>
            </a:r>
            <a:r>
              <a:rPr lang="en-US" dirty="0" smtClean="0">
                <a:sym typeface="Wingdings" panose="05000000000000000000" pitchFamily="2" charset="2"/>
              </a:rPr>
              <a:t> Issue of impregnation?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Required several iterations of insulation tests</a:t>
            </a:r>
          </a:p>
          <a:p>
            <a:pPr lvl="1"/>
            <a:r>
              <a:rPr lang="en-US" dirty="0" smtClean="0"/>
              <a:t>Outcome: </a:t>
            </a:r>
          </a:p>
          <a:p>
            <a:pPr lvl="2"/>
            <a:r>
              <a:rPr lang="en-US" dirty="0" smtClean="0"/>
              <a:t>Summer 2018 (coil visual inspection)</a:t>
            </a:r>
          </a:p>
          <a:p>
            <a:pPr lvl="2"/>
            <a:r>
              <a:rPr lang="en-US" dirty="0" smtClean="0"/>
              <a:t>End 2018 (first fold powering test results)</a:t>
            </a:r>
          </a:p>
          <a:p>
            <a:pPr lvl="2"/>
            <a:r>
              <a:rPr lang="en-US" dirty="0" smtClean="0"/>
              <a:t>End 2019 (destructive inspection) </a:t>
            </a:r>
          </a:p>
          <a:p>
            <a:r>
              <a:rPr lang="en-US" dirty="0" smtClean="0"/>
              <a:t>Study of assembly parameters. Understand what are the limits in terms of stress/</a:t>
            </a:r>
            <a:r>
              <a:rPr lang="en-US" dirty="0" err="1" smtClean="0"/>
              <a:t>Jc</a:t>
            </a:r>
            <a:r>
              <a:rPr lang="en-US" dirty="0" smtClean="0"/>
              <a:t> degradation in the 16-18 T range.</a:t>
            </a:r>
          </a:p>
          <a:p>
            <a:pPr lvl="1"/>
            <a:r>
              <a:rPr lang="en-US" dirty="0" smtClean="0"/>
              <a:t>Plans for </a:t>
            </a:r>
            <a:r>
              <a:rPr lang="en-US" dirty="0" err="1" smtClean="0"/>
              <a:t>eRMC</a:t>
            </a:r>
            <a:r>
              <a:rPr lang="en-US" dirty="0" smtClean="0"/>
              <a:t> (Test: end 2018 – mid 2019):</a:t>
            </a:r>
          </a:p>
          <a:p>
            <a:pPr lvl="2"/>
            <a:r>
              <a:rPr lang="en-US" dirty="0" smtClean="0"/>
              <a:t>Assembly 1: Azimuthal load to 16 T, axial load </a:t>
            </a:r>
            <a:r>
              <a:rPr lang="en-US" dirty="0" smtClean="0"/>
              <a:t>to be defined</a:t>
            </a:r>
            <a:endParaRPr lang="en-US" dirty="0" smtClean="0"/>
          </a:p>
          <a:p>
            <a:pPr lvl="2"/>
            <a:r>
              <a:rPr lang="en-US" dirty="0" smtClean="0"/>
              <a:t>Assembly 2: </a:t>
            </a:r>
            <a:r>
              <a:rPr lang="en-US" dirty="0"/>
              <a:t>Azimuthal load to </a:t>
            </a:r>
            <a:r>
              <a:rPr lang="en-US" dirty="0" smtClean="0"/>
              <a:t>18 </a:t>
            </a:r>
            <a:r>
              <a:rPr lang="en-US" dirty="0"/>
              <a:t>T, axial load to be defined</a:t>
            </a:r>
          </a:p>
          <a:p>
            <a:pPr lvl="1"/>
            <a:r>
              <a:rPr lang="en-US" dirty="0" smtClean="0"/>
              <a:t>And </a:t>
            </a:r>
            <a:r>
              <a:rPr lang="en-US" dirty="0" smtClean="0"/>
              <a:t>then, in RMM configuration (Test: mid 2019 – end 2019):</a:t>
            </a:r>
          </a:p>
          <a:p>
            <a:pPr lvl="2"/>
            <a:r>
              <a:rPr lang="en-US" dirty="0" smtClean="0"/>
              <a:t>Assembly 3: </a:t>
            </a:r>
            <a:r>
              <a:rPr lang="en-US" dirty="0"/>
              <a:t>Azimuthal load to 16 </a:t>
            </a:r>
            <a:r>
              <a:rPr lang="en-US" dirty="0"/>
              <a:t>T, axial load to be defined</a:t>
            </a:r>
          </a:p>
          <a:p>
            <a:pPr lvl="2"/>
            <a:r>
              <a:rPr lang="en-US" dirty="0" smtClean="0"/>
              <a:t>Assembly </a:t>
            </a:r>
            <a:r>
              <a:rPr lang="en-US" dirty="0"/>
              <a:t>3: Azimuthal load to </a:t>
            </a:r>
            <a:r>
              <a:rPr lang="en-US" dirty="0" smtClean="0"/>
              <a:t>18 </a:t>
            </a:r>
            <a:r>
              <a:rPr lang="en-US" dirty="0"/>
              <a:t>T, axial load to be defined</a:t>
            </a:r>
          </a:p>
          <a:p>
            <a:pPr lvl="2"/>
            <a:r>
              <a:rPr lang="en-US" dirty="0" smtClean="0"/>
              <a:t>Assembly </a:t>
            </a:r>
            <a:r>
              <a:rPr lang="en-US" dirty="0" smtClean="0"/>
              <a:t>4: </a:t>
            </a:r>
            <a:r>
              <a:rPr lang="en-US" dirty="0"/>
              <a:t>Azimuthal load to 18 </a:t>
            </a:r>
            <a:r>
              <a:rPr lang="en-US" dirty="0"/>
              <a:t>T, axial load to be defined</a:t>
            </a:r>
          </a:p>
          <a:p>
            <a:pPr lvl="1"/>
            <a:r>
              <a:rPr lang="en-US" dirty="0" smtClean="0"/>
              <a:t>Risk</a:t>
            </a:r>
            <a:r>
              <a:rPr lang="en-US" dirty="0" smtClean="0"/>
              <a:t>: we have only one magnet of each type, so the statistics will be very low.</a:t>
            </a:r>
            <a:endParaRPr lang="en-US" dirty="0"/>
          </a:p>
          <a:p>
            <a:pPr lvl="2"/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0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Design strategy – </a:t>
            </a:r>
            <a:r>
              <a:rPr lang="en-GB" sz="3600" dirty="0"/>
              <a:t>ERMC/</a:t>
            </a:r>
            <a:r>
              <a:rPr lang="en-GB" sz="3600" dirty="0" smtClean="0"/>
              <a:t>RMM Graded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383663"/>
            <a:ext cx="8226854" cy="4465594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+mj-lt"/>
                <a:cs typeface="Times New Roman" panose="02020603050405020304" pitchFamily="18" charset="0"/>
              </a:rPr>
              <a:t>Coil size </a:t>
            </a:r>
            <a:r>
              <a:rPr lang="en-GB" sz="200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Grading</a:t>
            </a:r>
          </a:p>
          <a:p>
            <a:pPr marL="742950" lvl="1" indent="-285750"/>
            <a:r>
              <a:rPr lang="en-GB" sz="16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High </a:t>
            </a:r>
            <a:r>
              <a:rPr lang="en-GB" sz="160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Field Nb</a:t>
            </a:r>
            <a:r>
              <a:rPr lang="en-GB" sz="1600" baseline="-2500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en-GB" sz="160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Sn splice development needed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  <a:p>
            <a:pPr marL="457200">
              <a:buFont typeface="+mj-lt"/>
              <a:buAutoNum type="arabicPeriod"/>
            </a:pPr>
            <a:r>
              <a:rPr lang="en-GB" sz="2000" dirty="0" smtClean="0">
                <a:latin typeface="+mj-lt"/>
                <a:cs typeface="Times New Roman" panose="02020603050405020304" pitchFamily="18" charset="0"/>
              </a:rPr>
              <a:t>Field quality (</a:t>
            </a:r>
            <a:r>
              <a:rPr lang="en-GB" sz="2000" dirty="0" err="1" smtClean="0">
                <a:latin typeface="+mj-lt"/>
                <a:cs typeface="Times New Roman" panose="02020603050405020304" pitchFamily="18" charset="0"/>
              </a:rPr>
              <a:t>b</a:t>
            </a:r>
            <a:r>
              <a:rPr lang="en-GB" sz="2000" baseline="-25000" dirty="0" err="1" smtClean="0">
                <a:latin typeface="+mj-lt"/>
                <a:cs typeface="Times New Roman" panose="02020603050405020304" pitchFamily="18" charset="0"/>
              </a:rPr>
              <a:t>n</a:t>
            </a:r>
            <a:r>
              <a:rPr lang="en-GB" sz="2000" dirty="0" smtClean="0">
                <a:latin typeface="+mj-lt"/>
                <a:cs typeface="Times New Roman" panose="02020603050405020304" pitchFamily="18" charset="0"/>
              </a:rPr>
              <a:t>&lt;10 units, including iron saturation)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>
                <a:latin typeface="+mj-lt"/>
                <a:cs typeface="Times New Roman" panose="02020603050405020304" pitchFamily="18" charset="0"/>
              </a:rPr>
              <a:t>Other definitions/requirements:</a:t>
            </a:r>
          </a:p>
          <a:p>
            <a:pPr marL="868680" lvl="1"/>
            <a:r>
              <a:rPr lang="en-GB" sz="1600" dirty="0">
                <a:cs typeface="Times New Roman" panose="02020603050405020304" pitchFamily="18" charset="0"/>
                <a:sym typeface="Wingdings" panose="05000000000000000000" pitchFamily="2" charset="2"/>
              </a:rPr>
              <a:t>Design based on the </a:t>
            </a:r>
            <a:r>
              <a:rPr lang="en-GB" sz="16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“available” critical </a:t>
            </a:r>
            <a:r>
              <a:rPr lang="en-GB" sz="1600" dirty="0">
                <a:cs typeface="Times New Roman" panose="02020603050405020304" pitchFamily="18" charset="0"/>
                <a:sym typeface="Wingdings" panose="05000000000000000000" pitchFamily="2" charset="2"/>
              </a:rPr>
              <a:t>current </a:t>
            </a:r>
            <a:r>
              <a:rPr lang="en-GB" sz="16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density </a:t>
            </a:r>
            <a:r>
              <a:rPr lang="en-GB" sz="1600" dirty="0">
                <a:cs typeface="Times New Roman" panose="02020603050405020304" pitchFamily="18" charset="0"/>
              </a:rPr>
              <a:t>T</a:t>
            </a:r>
            <a:r>
              <a:rPr lang="en-GB" sz="1600" baseline="-25000" dirty="0">
                <a:cs typeface="Times New Roman" panose="02020603050405020304" pitchFamily="18" charset="0"/>
              </a:rPr>
              <a:t>c0</a:t>
            </a:r>
            <a:r>
              <a:rPr lang="en-GB" sz="1600" dirty="0">
                <a:cs typeface="Times New Roman" panose="02020603050405020304" pitchFamily="18" charset="0"/>
              </a:rPr>
              <a:t> = 16 K, B</a:t>
            </a:r>
            <a:r>
              <a:rPr lang="en-GB" sz="1600" baseline="-25000" dirty="0">
                <a:cs typeface="Times New Roman" panose="02020603050405020304" pitchFamily="18" charset="0"/>
              </a:rPr>
              <a:t>c20</a:t>
            </a:r>
            <a:r>
              <a:rPr lang="en-GB" sz="1600" dirty="0">
                <a:cs typeface="Times New Roman" panose="02020603050405020304" pitchFamily="18" charset="0"/>
              </a:rPr>
              <a:t> =28.8T, α = 0.96, C</a:t>
            </a:r>
            <a:r>
              <a:rPr lang="en-GB" sz="1600" baseline="-25000" dirty="0">
                <a:cs typeface="Times New Roman" panose="02020603050405020304" pitchFamily="18" charset="0"/>
              </a:rPr>
              <a:t>0</a:t>
            </a:r>
            <a:r>
              <a:rPr lang="en-GB" sz="1600" dirty="0">
                <a:cs typeface="Times New Roman" panose="02020603050405020304" pitchFamily="18" charset="0"/>
              </a:rPr>
              <a:t> = 255230 </a:t>
            </a:r>
            <a:r>
              <a:rPr lang="en-GB" sz="1600" dirty="0" smtClean="0">
                <a:cs typeface="Times New Roman" panose="02020603050405020304" pitchFamily="18" charset="0"/>
              </a:rPr>
              <a:t>A/mm</a:t>
            </a:r>
            <a:r>
              <a:rPr lang="en-GB" sz="1600" baseline="30000" dirty="0" smtClean="0"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cs typeface="Times New Roman" panose="02020603050405020304" pitchFamily="18" charset="0"/>
              </a:rPr>
              <a:t>T</a:t>
            </a:r>
            <a:r>
              <a:rPr lang="en-GB" sz="1600" dirty="0">
                <a:cs typeface="Times New Roman" panose="02020603050405020304" pitchFamily="18" charset="0"/>
              </a:rPr>
              <a:t>. Cable degradation = 5%.</a:t>
            </a:r>
          </a:p>
          <a:p>
            <a:pPr marL="868680" lvl="1"/>
            <a:r>
              <a:rPr lang="en-GB" sz="1600" dirty="0">
                <a:cs typeface="Times New Roman" panose="02020603050405020304" pitchFamily="18" charset="0"/>
              </a:rPr>
              <a:t>Stay within “CERN-knowledge-boundaries” in terms of cabl</a:t>
            </a:r>
            <a:r>
              <a:rPr lang="en-GB" sz="1600" dirty="0" smtClean="0"/>
              <a:t>e geometry (&lt;40 strands,&lt;1 mm, cu/</a:t>
            </a:r>
            <a:r>
              <a:rPr lang="en-GB" sz="1600" dirty="0" err="1" smtClean="0"/>
              <a:t>sc</a:t>
            </a:r>
            <a:r>
              <a:rPr lang="en-GB" sz="1600" dirty="0" smtClean="0"/>
              <a:t>&gt;=1) </a:t>
            </a:r>
            <a:endParaRPr lang="en-GB" sz="1600" dirty="0"/>
          </a:p>
          <a:p>
            <a:pPr marL="868680" lvl="1"/>
            <a:r>
              <a:rPr lang="en-GB" sz="1600" dirty="0" smtClean="0">
                <a:cs typeface="Times New Roman" panose="02020603050405020304" pitchFamily="18" charset="0"/>
              </a:rPr>
              <a:t>Needs to </a:t>
            </a:r>
            <a:r>
              <a:rPr lang="en-GB" sz="1600" dirty="0">
                <a:cs typeface="Times New Roman" panose="02020603050405020304" pitchFamily="18" charset="0"/>
              </a:rPr>
              <a:t>be accommodated within the </a:t>
            </a:r>
            <a:r>
              <a:rPr lang="en-GB" sz="1600" dirty="0" smtClean="0">
                <a:cs typeface="Times New Roman" panose="02020603050405020304" pitchFamily="18" charset="0"/>
              </a:rPr>
              <a:t>same </a:t>
            </a:r>
            <a:r>
              <a:rPr lang="en-GB" sz="1600" dirty="0">
                <a:cs typeface="Times New Roman" panose="02020603050405020304" pitchFamily="18" charset="0"/>
              </a:rPr>
              <a:t>structure, changing only the </a:t>
            </a:r>
            <a:r>
              <a:rPr lang="en-GB" sz="1600" dirty="0" smtClean="0">
                <a:cs typeface="Times New Roman" panose="02020603050405020304" pitchFamily="18" charset="0"/>
              </a:rPr>
              <a:t>coil </a:t>
            </a:r>
            <a:r>
              <a:rPr lang="en-GB" sz="1600" dirty="0">
                <a:cs typeface="Times New Roman" panose="02020603050405020304" pitchFamily="18" charset="0"/>
              </a:rPr>
              <a:t>pack </a:t>
            </a:r>
            <a:r>
              <a:rPr lang="en-GB" sz="1600" dirty="0" smtClean="0">
                <a:cs typeface="Times New Roman" panose="02020603050405020304" pitchFamily="18" charset="0"/>
              </a:rPr>
              <a:t>assembly</a:t>
            </a:r>
          </a:p>
          <a:p>
            <a:pPr marL="868680" lvl="1"/>
            <a:r>
              <a:rPr lang="en-GB" sz="1600" dirty="0" smtClean="0">
                <a:cs typeface="Times New Roman" panose="02020603050405020304" pitchFamily="18" charset="0"/>
              </a:rPr>
              <a:t>Baseline design in terms of LF margin and inner support structure more conservative than </a:t>
            </a:r>
            <a:r>
              <a:rPr lang="en-GB" sz="1600" dirty="0" err="1" smtClean="0">
                <a:cs typeface="Times New Roman" panose="02020603050405020304" pitchFamily="18" charset="0"/>
              </a:rPr>
              <a:t>EuroCirCol</a:t>
            </a:r>
            <a:r>
              <a:rPr lang="en-GB" sz="1600" dirty="0" smtClean="0">
                <a:cs typeface="Times New Roman" panose="02020603050405020304" pitchFamily="18" charset="0"/>
              </a:rPr>
              <a:t>.</a:t>
            </a:r>
            <a:endParaRPr lang="en-GB" sz="1600" dirty="0"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6246524"/>
            <a:ext cx="70452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8680" lvl="1"/>
            <a:r>
              <a:rPr lang="en-GB" sz="1600" dirty="0">
                <a:solidFill>
                  <a:schemeClr val="bg1"/>
                </a:solidFill>
                <a:cs typeface="Times New Roman" panose="02020603050405020304" pitchFamily="18" charset="0"/>
              </a:rPr>
              <a:t>https://indico.cern.ch/event/464602/contributions/1139555/attachments/1205091/1755702/151212_Grading.pdf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1822" y="6189724"/>
            <a:ext cx="7596951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Plan: 5 </a:t>
            </a:r>
            <a:r>
              <a:rPr lang="en-US" dirty="0" err="1" smtClean="0">
                <a:solidFill>
                  <a:schemeClr val="bg1"/>
                </a:solidFill>
              </a:rPr>
              <a:t>eRMC</a:t>
            </a:r>
            <a:r>
              <a:rPr lang="en-US" dirty="0" smtClean="0">
                <a:solidFill>
                  <a:schemeClr val="bg1"/>
                </a:solidFill>
              </a:rPr>
              <a:t> magnets and 3 RMM magnet (RMM contains </a:t>
            </a:r>
            <a:r>
              <a:rPr lang="en-US" dirty="0" err="1" smtClean="0">
                <a:solidFill>
                  <a:schemeClr val="bg1"/>
                </a:solidFill>
              </a:rPr>
              <a:t>eRMC</a:t>
            </a:r>
            <a:r>
              <a:rPr lang="en-US" dirty="0" smtClean="0">
                <a:solidFill>
                  <a:schemeClr val="bg1"/>
                </a:solidFill>
              </a:rPr>
              <a:t> coils)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3 </a:t>
            </a:r>
            <a:r>
              <a:rPr lang="en-US" dirty="0" err="1" smtClean="0">
                <a:solidFill>
                  <a:schemeClr val="bg1"/>
                </a:solidFill>
              </a:rPr>
              <a:t>eRMC</a:t>
            </a:r>
            <a:r>
              <a:rPr lang="en-US" dirty="0" smtClean="0">
                <a:solidFill>
                  <a:schemeClr val="bg1"/>
                </a:solidFill>
              </a:rPr>
              <a:t> &amp; 2 RMM </a:t>
            </a:r>
            <a:r>
              <a:rPr lang="en-US" dirty="0">
                <a:solidFill>
                  <a:schemeClr val="bg1"/>
                </a:solidFill>
              </a:rPr>
              <a:t>spare coils planned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32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If successful in the non-graded, we will keep:</a:t>
            </a:r>
          </a:p>
          <a:p>
            <a:pPr lvl="1"/>
            <a:r>
              <a:rPr lang="en-US" sz="2000" dirty="0" smtClean="0"/>
              <a:t>Un-bonded pole turn to pole</a:t>
            </a:r>
          </a:p>
          <a:p>
            <a:pPr lvl="1"/>
            <a:r>
              <a:rPr lang="en-US" sz="2000" dirty="0" smtClean="0"/>
              <a:t>Mica insulation</a:t>
            </a:r>
          </a:p>
          <a:p>
            <a:r>
              <a:rPr lang="en-US" sz="2400" dirty="0" smtClean="0"/>
              <a:t>Internal splice in higher field than SMC</a:t>
            </a:r>
          </a:p>
          <a:p>
            <a:pPr lvl="1"/>
            <a:r>
              <a:rPr lang="en-US" sz="2000" dirty="0" smtClean="0"/>
              <a:t>First test beginning of 2020</a:t>
            </a:r>
          </a:p>
          <a:p>
            <a:r>
              <a:rPr lang="en-US" sz="2400" dirty="0" smtClean="0"/>
              <a:t>Internal support requirements</a:t>
            </a:r>
          </a:p>
          <a:p>
            <a:pPr lvl="1"/>
            <a:r>
              <a:rPr lang="en-US" sz="2000" dirty="0" smtClean="0"/>
              <a:t>First magnet has 4 mm inner support, 2 mm can be explored. Feedback end of 2021.</a:t>
            </a:r>
          </a:p>
          <a:p>
            <a:r>
              <a:rPr lang="en-US" sz="2400" dirty="0" smtClean="0"/>
              <a:t>Study of assembly parameters</a:t>
            </a:r>
          </a:p>
          <a:p>
            <a:r>
              <a:rPr lang="en-US" sz="2400" dirty="0"/>
              <a:t>New resins </a:t>
            </a:r>
            <a:r>
              <a:rPr lang="en-US" sz="2400" dirty="0" smtClean="0"/>
              <a:t>qualification, after pre-qualification in SMC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87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Design strategy – Demonstrator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516319" cy="466742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Could we accommodate in RMM structure a magnet with flared ends?</a:t>
            </a:r>
          </a:p>
          <a:p>
            <a:r>
              <a:rPr lang="en-GB" sz="2000" dirty="0" smtClean="0"/>
              <a:t>For the demonstrator, I would step towards </a:t>
            </a:r>
            <a:r>
              <a:rPr lang="en-GB" sz="2000" dirty="0" err="1" smtClean="0"/>
              <a:t>EuroCirCol</a:t>
            </a:r>
            <a:r>
              <a:rPr lang="en-GB" sz="2000" dirty="0" smtClean="0"/>
              <a:t> criteria for designing the magnet:</a:t>
            </a:r>
          </a:p>
          <a:p>
            <a:pPr lvl="1"/>
            <a:r>
              <a:rPr lang="en-GB" sz="1800" dirty="0" smtClean="0"/>
              <a:t>FCC </a:t>
            </a:r>
            <a:r>
              <a:rPr lang="en-GB" sz="1800" dirty="0" err="1" smtClean="0"/>
              <a:t>Jc</a:t>
            </a:r>
            <a:r>
              <a:rPr lang="en-GB" sz="1800" dirty="0" smtClean="0"/>
              <a:t>: </a:t>
            </a:r>
            <a:r>
              <a:rPr lang="en-GB" sz="1800" i="1" dirty="0"/>
              <a:t>T</a:t>
            </a:r>
            <a:r>
              <a:rPr lang="en-GB" sz="1800" i="1" baseline="-25000" dirty="0"/>
              <a:t>c0 </a:t>
            </a:r>
            <a:r>
              <a:rPr lang="en-GB" sz="1800" i="1" dirty="0"/>
              <a:t>= 16 K, B</a:t>
            </a:r>
            <a:r>
              <a:rPr lang="en-GB" sz="1800" i="1" baseline="-25000" dirty="0"/>
              <a:t>c20</a:t>
            </a:r>
            <a:r>
              <a:rPr lang="en-GB" sz="1800" i="1" dirty="0"/>
              <a:t> =29.38 T, α = 0.96, C</a:t>
            </a:r>
            <a:r>
              <a:rPr lang="en-GB" sz="1800" i="1" baseline="-25000" dirty="0"/>
              <a:t>0 </a:t>
            </a:r>
            <a:r>
              <a:rPr lang="en-GB" sz="1800" i="1" dirty="0"/>
              <a:t>= 1.03*267845 A/mm</a:t>
            </a:r>
            <a:r>
              <a:rPr lang="en-GB" sz="1800" i="1" baseline="30000" dirty="0"/>
              <a:t>2</a:t>
            </a:r>
            <a:r>
              <a:rPr lang="en-GB" sz="1800" i="1" dirty="0"/>
              <a:t> T. </a:t>
            </a:r>
            <a:r>
              <a:rPr lang="en-GB" sz="1800" i="1" dirty="0" smtClean="0"/>
              <a:t>C</a:t>
            </a:r>
            <a:r>
              <a:rPr lang="en-GB" sz="1800" dirty="0" smtClean="0"/>
              <a:t>able </a:t>
            </a:r>
            <a:r>
              <a:rPr lang="en-GB" sz="1800" dirty="0"/>
              <a:t>degradation </a:t>
            </a:r>
            <a:r>
              <a:rPr lang="en-GB" sz="1800" dirty="0" smtClean="0"/>
              <a:t>= </a:t>
            </a:r>
            <a:r>
              <a:rPr lang="en-GB" sz="1800" dirty="0"/>
              <a:t>3%</a:t>
            </a:r>
            <a:r>
              <a:rPr lang="en-GB" sz="1800" dirty="0" smtClean="0"/>
              <a:t>.</a:t>
            </a:r>
          </a:p>
          <a:p>
            <a:pPr lvl="2"/>
            <a:r>
              <a:rPr lang="en-GB" sz="1600" dirty="0" smtClean="0"/>
              <a:t>14 % margin on the LF (and HF)</a:t>
            </a:r>
          </a:p>
          <a:p>
            <a:pPr lvl="1"/>
            <a:r>
              <a:rPr lang="en-GB" sz="1800" dirty="0" smtClean="0"/>
              <a:t>Inner support = 2 mm (maybe a bit more)</a:t>
            </a:r>
          </a:p>
          <a:p>
            <a:pPr lvl="1"/>
            <a:r>
              <a:rPr lang="en-GB" sz="1800" dirty="0" smtClean="0"/>
              <a:t>Explore cable options outside </a:t>
            </a:r>
            <a:r>
              <a:rPr lang="en-GB" sz="1800" dirty="0" smtClean="0">
                <a:cs typeface="Times New Roman" panose="02020603050405020304" pitchFamily="18" charset="0"/>
              </a:rPr>
              <a:t>“CERN-knowledge-boundaries</a:t>
            </a:r>
            <a:r>
              <a:rPr lang="en-GB" sz="1800" dirty="0">
                <a:cs typeface="Times New Roman" panose="02020603050405020304" pitchFamily="18" charset="0"/>
              </a:rPr>
              <a:t>” in terms of cabl</a:t>
            </a:r>
            <a:r>
              <a:rPr lang="en-GB" sz="1800" dirty="0"/>
              <a:t>e </a:t>
            </a:r>
            <a:r>
              <a:rPr lang="en-GB" sz="1800" dirty="0" smtClean="0"/>
              <a:t>geometry (&lt;60 </a:t>
            </a:r>
            <a:r>
              <a:rPr lang="en-GB" sz="1800" dirty="0"/>
              <a:t>strands,&lt;</a:t>
            </a:r>
            <a:r>
              <a:rPr lang="en-GB" sz="1800" dirty="0" smtClean="0"/>
              <a:t>1.1 </a:t>
            </a:r>
            <a:r>
              <a:rPr lang="en-GB" sz="1800" dirty="0"/>
              <a:t>mm, cu/</a:t>
            </a:r>
            <a:r>
              <a:rPr lang="en-GB" sz="1800" dirty="0" err="1"/>
              <a:t>sc</a:t>
            </a:r>
            <a:r>
              <a:rPr lang="en-GB" sz="1800" dirty="0" smtClean="0"/>
              <a:t>&gt;=0.8) </a:t>
            </a:r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5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If successful in the </a:t>
            </a:r>
            <a:r>
              <a:rPr lang="en-US" sz="2400" dirty="0" smtClean="0"/>
              <a:t>non-graded &amp; graded programs, </a:t>
            </a:r>
            <a:r>
              <a:rPr lang="en-US" sz="2400" dirty="0"/>
              <a:t>we will keep:</a:t>
            </a:r>
          </a:p>
          <a:p>
            <a:pPr lvl="1"/>
            <a:r>
              <a:rPr lang="en-US" sz="2000" dirty="0"/>
              <a:t>Un-bonded pole turn to pole</a:t>
            </a:r>
          </a:p>
          <a:p>
            <a:pPr lvl="1"/>
            <a:r>
              <a:rPr lang="en-US" sz="2000" dirty="0"/>
              <a:t>Mica </a:t>
            </a:r>
            <a:r>
              <a:rPr lang="en-US" sz="2000" dirty="0" smtClean="0"/>
              <a:t>insulation</a:t>
            </a:r>
          </a:p>
          <a:p>
            <a:pPr lvl="1"/>
            <a:r>
              <a:rPr lang="en-US" sz="2000" dirty="0" smtClean="0"/>
              <a:t>2 mm inner support</a:t>
            </a:r>
          </a:p>
          <a:p>
            <a:pPr lvl="1"/>
            <a:r>
              <a:rPr lang="en-US" sz="2000" dirty="0" smtClean="0"/>
              <a:t>Internal splice</a:t>
            </a:r>
          </a:p>
          <a:p>
            <a:pPr lvl="1"/>
            <a:r>
              <a:rPr lang="en-US" sz="2000" dirty="0" smtClean="0"/>
              <a:t>New resin </a:t>
            </a:r>
          </a:p>
          <a:p>
            <a:pPr lvl="1"/>
            <a:r>
              <a:rPr lang="en-US" sz="2000" dirty="0" smtClean="0"/>
              <a:t>Well defined loading strategy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88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128590</TotalTime>
  <Words>1243</Words>
  <Application>Microsoft Office PowerPoint</Application>
  <PresentationFormat>On-screen Show (4:3)</PresentationFormat>
  <Paragraphs>351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Times New Roman</vt:lpstr>
      <vt:lpstr>Verdana</vt:lpstr>
      <vt:lpstr>Wingdings</vt:lpstr>
      <vt:lpstr>CERNCorporate4-3</vt:lpstr>
      <vt:lpstr>ERMC, RMM and Study Towards a CERN-DEMO for a 16 T FCC Dipole</vt:lpstr>
      <vt:lpstr>Outline</vt:lpstr>
      <vt:lpstr>Outline</vt:lpstr>
      <vt:lpstr>Design strategy – ERMC/RMM Non Graded</vt:lpstr>
      <vt:lpstr>Features &amp; Outcome</vt:lpstr>
      <vt:lpstr>Design strategy – ERMC/RMM Graded</vt:lpstr>
      <vt:lpstr>Features</vt:lpstr>
      <vt:lpstr>Design strategy – Demonstrator </vt:lpstr>
      <vt:lpstr>Features</vt:lpstr>
      <vt:lpstr>SMC</vt:lpstr>
      <vt:lpstr>Overview on magnet parameters</vt:lpstr>
      <vt:lpstr>Outline</vt:lpstr>
      <vt:lpstr>Cable Parameters</vt:lpstr>
      <vt:lpstr>Critical Current Density</vt:lpstr>
      <vt:lpstr>Magnetic design</vt:lpstr>
      <vt:lpstr>Grading, several ideas…</vt:lpstr>
      <vt:lpstr>Mechanical design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762</cp:revision>
  <cp:lastPrinted>2017-06-14T12:17:49Z</cp:lastPrinted>
  <dcterms:created xsi:type="dcterms:W3CDTF">2015-01-22T10:26:45Z</dcterms:created>
  <dcterms:modified xsi:type="dcterms:W3CDTF">2018-07-12T14:09:10Z</dcterms:modified>
</cp:coreProperties>
</file>