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 id="2147483662" r:id="rId2"/>
  </p:sldMasterIdLst>
  <p:notesMasterIdLst>
    <p:notesMasterId r:id="rId20"/>
  </p:notesMasterIdLst>
  <p:handoutMasterIdLst>
    <p:handoutMasterId r:id="rId21"/>
  </p:handoutMasterIdLst>
  <p:sldIdLst>
    <p:sldId id="444" r:id="rId3"/>
    <p:sldId id="1017" r:id="rId4"/>
    <p:sldId id="1013" r:id="rId5"/>
    <p:sldId id="1014" r:id="rId6"/>
    <p:sldId id="1037" r:id="rId7"/>
    <p:sldId id="1038" r:id="rId8"/>
    <p:sldId id="573" r:id="rId9"/>
    <p:sldId id="1036" r:id="rId10"/>
    <p:sldId id="544" r:id="rId11"/>
    <p:sldId id="547" r:id="rId12"/>
    <p:sldId id="548" r:id="rId13"/>
    <p:sldId id="549" r:id="rId14"/>
    <p:sldId id="539" r:id="rId15"/>
    <p:sldId id="1039" r:id="rId16"/>
    <p:sldId id="553" r:id="rId17"/>
    <p:sldId id="575" r:id="rId18"/>
    <p:sldId id="1040" r:id="rId19"/>
  </p:sldIdLst>
  <p:sldSz cx="9144000" cy="6858000" type="screen4x3"/>
  <p:notesSz cx="6858000" cy="9144000"/>
  <p:defaultTextStyle>
    <a:defPPr>
      <a:defRPr lang="en-US"/>
    </a:defPPr>
    <a:lvl1pPr algn="l" rtl="0" fontAlgn="base">
      <a:spcBef>
        <a:spcPct val="0"/>
      </a:spcBef>
      <a:spcAft>
        <a:spcPct val="0"/>
      </a:spcAft>
      <a:defRPr sz="1400" kern="1200">
        <a:solidFill>
          <a:schemeClr val="tx1"/>
        </a:solidFill>
        <a:latin typeface="Times New Roman" pitchFamily="18" charset="0"/>
        <a:ea typeface="+mn-ea"/>
        <a:cs typeface="+mn-cs"/>
      </a:defRPr>
    </a:lvl1pPr>
    <a:lvl2pPr marL="457200" algn="l" rtl="0" fontAlgn="base">
      <a:spcBef>
        <a:spcPct val="0"/>
      </a:spcBef>
      <a:spcAft>
        <a:spcPct val="0"/>
      </a:spcAft>
      <a:defRPr sz="1400" kern="1200">
        <a:solidFill>
          <a:schemeClr val="tx1"/>
        </a:solidFill>
        <a:latin typeface="Times New Roman" pitchFamily="18" charset="0"/>
        <a:ea typeface="+mn-ea"/>
        <a:cs typeface="+mn-cs"/>
      </a:defRPr>
    </a:lvl2pPr>
    <a:lvl3pPr marL="914400" algn="l" rtl="0" fontAlgn="base">
      <a:spcBef>
        <a:spcPct val="0"/>
      </a:spcBef>
      <a:spcAft>
        <a:spcPct val="0"/>
      </a:spcAft>
      <a:defRPr sz="1400" kern="1200">
        <a:solidFill>
          <a:schemeClr val="tx1"/>
        </a:solidFill>
        <a:latin typeface="Times New Roman" pitchFamily="18" charset="0"/>
        <a:ea typeface="+mn-ea"/>
        <a:cs typeface="+mn-cs"/>
      </a:defRPr>
    </a:lvl3pPr>
    <a:lvl4pPr marL="1371600" algn="l" rtl="0" fontAlgn="base">
      <a:spcBef>
        <a:spcPct val="0"/>
      </a:spcBef>
      <a:spcAft>
        <a:spcPct val="0"/>
      </a:spcAft>
      <a:defRPr sz="1400" kern="1200">
        <a:solidFill>
          <a:schemeClr val="tx1"/>
        </a:solidFill>
        <a:latin typeface="Times New Roman" pitchFamily="18" charset="0"/>
        <a:ea typeface="+mn-ea"/>
        <a:cs typeface="+mn-cs"/>
      </a:defRPr>
    </a:lvl4pPr>
    <a:lvl5pPr marL="1828800" algn="l" rtl="0" fontAlgn="base">
      <a:spcBef>
        <a:spcPct val="0"/>
      </a:spcBef>
      <a:spcAft>
        <a:spcPct val="0"/>
      </a:spcAft>
      <a:defRPr sz="1400" kern="1200">
        <a:solidFill>
          <a:schemeClr val="tx1"/>
        </a:solidFill>
        <a:latin typeface="Times New Roman" pitchFamily="18" charset="0"/>
        <a:ea typeface="+mn-ea"/>
        <a:cs typeface="+mn-cs"/>
      </a:defRPr>
    </a:lvl5pPr>
    <a:lvl6pPr marL="2286000" algn="l" defTabSz="914400" rtl="0" eaLnBrk="1" latinLnBrk="0" hangingPunct="1">
      <a:defRPr sz="1400" kern="1200">
        <a:solidFill>
          <a:schemeClr val="tx1"/>
        </a:solidFill>
        <a:latin typeface="Times New Roman" pitchFamily="18" charset="0"/>
        <a:ea typeface="+mn-ea"/>
        <a:cs typeface="+mn-cs"/>
      </a:defRPr>
    </a:lvl6pPr>
    <a:lvl7pPr marL="2743200" algn="l" defTabSz="914400" rtl="0" eaLnBrk="1" latinLnBrk="0" hangingPunct="1">
      <a:defRPr sz="1400" kern="1200">
        <a:solidFill>
          <a:schemeClr val="tx1"/>
        </a:solidFill>
        <a:latin typeface="Times New Roman" pitchFamily="18" charset="0"/>
        <a:ea typeface="+mn-ea"/>
        <a:cs typeface="+mn-cs"/>
      </a:defRPr>
    </a:lvl7pPr>
    <a:lvl8pPr marL="3200400" algn="l" defTabSz="914400" rtl="0" eaLnBrk="1" latinLnBrk="0" hangingPunct="1">
      <a:defRPr sz="1400" kern="1200">
        <a:solidFill>
          <a:schemeClr val="tx1"/>
        </a:solidFill>
        <a:latin typeface="Times New Roman" pitchFamily="18" charset="0"/>
        <a:ea typeface="+mn-ea"/>
        <a:cs typeface="+mn-cs"/>
      </a:defRPr>
    </a:lvl8pPr>
    <a:lvl9pPr marL="3657600" algn="l" defTabSz="914400" rtl="0" eaLnBrk="1" latinLnBrk="0" hangingPunct="1">
      <a:defRPr sz="14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1F9F9"/>
    <a:srgbClr val="CCECFF"/>
    <a:srgbClr val="99CC00"/>
    <a:srgbClr val="FF7C80"/>
    <a:srgbClr val="0033CC"/>
    <a:srgbClr val="00CC00"/>
    <a:srgbClr val="EFAF2F"/>
    <a:srgbClr val="009900"/>
    <a:srgbClr val="99CCFF"/>
    <a:srgbClr val="66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Estilo medio 2 - Énfasis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993" autoAdjust="0"/>
    <p:restoredTop sz="92622" autoAdjust="0"/>
  </p:normalViewPr>
  <p:slideViewPr>
    <p:cSldViewPr>
      <p:cViewPr varScale="1">
        <p:scale>
          <a:sx n="132" d="100"/>
          <a:sy n="132" d="100"/>
        </p:scale>
        <p:origin x="1392" y="17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6" d="100"/>
          <a:sy n="66" d="100"/>
        </p:scale>
        <p:origin x="-2754"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handoutMaster" Target="handoutMasters/handout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6850"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smtClean="0">
                <a:latin typeface="Arial" pitchFamily="34" charset="0"/>
              </a:defRPr>
            </a:lvl1pPr>
          </a:lstStyle>
          <a:p>
            <a:pPr>
              <a:defRPr/>
            </a:pPr>
            <a:endParaRPr lang="en-US"/>
          </a:p>
        </p:txBody>
      </p:sp>
      <p:sp>
        <p:nvSpPr>
          <p:cNvPr id="206851" name="Rectangle 3"/>
          <p:cNvSpPr>
            <a:spLocks noGrp="1" noChangeArrowheads="1"/>
          </p:cNvSpPr>
          <p:nvPr>
            <p:ph type="dt" sz="quarter"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smtClean="0">
                <a:latin typeface="Arial" pitchFamily="34" charset="0"/>
              </a:defRPr>
            </a:lvl1pPr>
          </a:lstStyle>
          <a:p>
            <a:pPr>
              <a:defRPr/>
            </a:pPr>
            <a:endParaRPr lang="en-US"/>
          </a:p>
        </p:txBody>
      </p:sp>
      <p:sp>
        <p:nvSpPr>
          <p:cNvPr id="206852" name="Rectangle 4"/>
          <p:cNvSpPr>
            <a:spLocks noGrp="1" noChangeArrowheads="1"/>
          </p:cNvSpPr>
          <p:nvPr>
            <p:ph type="ftr" sz="quarter" idx="2"/>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smtClean="0">
                <a:latin typeface="Arial" pitchFamily="34" charset="0"/>
              </a:defRPr>
            </a:lvl1pPr>
          </a:lstStyle>
          <a:p>
            <a:pPr>
              <a:defRPr/>
            </a:pPr>
            <a:endParaRPr lang="en-US"/>
          </a:p>
        </p:txBody>
      </p:sp>
      <p:sp>
        <p:nvSpPr>
          <p:cNvPr id="206853" name="Rectangle 5"/>
          <p:cNvSpPr>
            <a:spLocks noGrp="1" noChangeArrowheads="1"/>
          </p:cNvSpPr>
          <p:nvPr>
            <p:ph type="sldNum" sz="quarter" idx="3"/>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smtClean="0">
                <a:latin typeface="Arial" pitchFamily="34" charset="0"/>
              </a:defRPr>
            </a:lvl1pPr>
          </a:lstStyle>
          <a:p>
            <a:pPr>
              <a:defRPr/>
            </a:pPr>
            <a:fld id="{C7E00B56-5276-41D5-A241-DC79B1F13ADD}" type="slidenum">
              <a:rPr lang="en-US"/>
              <a:pPr>
                <a:defRPr/>
              </a:pPr>
              <a:t>‹#›</a:t>
            </a:fld>
            <a:endParaRPr lang="en-US"/>
          </a:p>
        </p:txBody>
      </p:sp>
    </p:spTree>
    <p:extLst>
      <p:ext uri="{BB962C8B-B14F-4D97-AF65-F5344CB8AC3E}">
        <p14:creationId xmlns:p14="http://schemas.microsoft.com/office/powerpoint/2010/main" val="341197504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787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smtClean="0">
                <a:latin typeface="Arial" pitchFamily="34" charset="0"/>
              </a:defRPr>
            </a:lvl1pPr>
          </a:lstStyle>
          <a:p>
            <a:pPr>
              <a:defRPr/>
            </a:pPr>
            <a:endParaRPr lang="en-US"/>
          </a:p>
        </p:txBody>
      </p:sp>
      <p:sp>
        <p:nvSpPr>
          <p:cNvPr id="207875"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smtClean="0">
                <a:latin typeface="Arial" pitchFamily="34" charset="0"/>
              </a:defRPr>
            </a:lvl1pPr>
          </a:lstStyle>
          <a:p>
            <a:pPr>
              <a:defRPr/>
            </a:pPr>
            <a:endParaRPr lang="en-US"/>
          </a:p>
        </p:txBody>
      </p:sp>
      <p:sp>
        <p:nvSpPr>
          <p:cNvPr id="7373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07877"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noProof="0"/>
              <a:t>Haga clic para modificar el estilo de texto del patrón</a:t>
            </a:r>
          </a:p>
          <a:p>
            <a:pPr lvl="1"/>
            <a:r>
              <a:rPr lang="en-US" noProof="0"/>
              <a:t>Segundo nivel</a:t>
            </a:r>
          </a:p>
          <a:p>
            <a:pPr lvl="2"/>
            <a:r>
              <a:rPr lang="en-US" noProof="0"/>
              <a:t>Tercer nivel</a:t>
            </a:r>
          </a:p>
          <a:p>
            <a:pPr lvl="3"/>
            <a:r>
              <a:rPr lang="en-US" noProof="0"/>
              <a:t>Cuarto nivel</a:t>
            </a:r>
          </a:p>
          <a:p>
            <a:pPr lvl="4"/>
            <a:r>
              <a:rPr lang="en-US" noProof="0"/>
              <a:t>Quinto nivel</a:t>
            </a:r>
          </a:p>
        </p:txBody>
      </p:sp>
      <p:sp>
        <p:nvSpPr>
          <p:cNvPr id="207878"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smtClean="0">
                <a:latin typeface="Arial" pitchFamily="34" charset="0"/>
              </a:defRPr>
            </a:lvl1pPr>
          </a:lstStyle>
          <a:p>
            <a:pPr>
              <a:defRPr/>
            </a:pPr>
            <a:endParaRPr lang="en-US"/>
          </a:p>
        </p:txBody>
      </p:sp>
      <p:sp>
        <p:nvSpPr>
          <p:cNvPr id="207879"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smtClean="0">
                <a:latin typeface="Arial" pitchFamily="34" charset="0"/>
              </a:defRPr>
            </a:lvl1pPr>
          </a:lstStyle>
          <a:p>
            <a:pPr>
              <a:defRPr/>
            </a:pPr>
            <a:fld id="{4689CB09-4EB5-46E6-8537-6C412720ABB5}" type="slidenum">
              <a:rPr lang="en-US"/>
              <a:pPr>
                <a:defRPr/>
              </a:pPr>
              <a:t>‹#›</a:t>
            </a:fld>
            <a:endParaRPr lang="en-US"/>
          </a:p>
        </p:txBody>
      </p:sp>
    </p:spTree>
    <p:extLst>
      <p:ext uri="{BB962C8B-B14F-4D97-AF65-F5344CB8AC3E}">
        <p14:creationId xmlns:p14="http://schemas.microsoft.com/office/powerpoint/2010/main" val="160060506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C3A76EE-7913-4F8D-8528-E4BC1AC85BBA}" type="slidenum">
              <a:rPr lang="en-GB" altLang="en-US"/>
              <a:pPr/>
              <a:t>2</a:t>
            </a:fld>
            <a:endParaRPr lang="en-GB" altLang="en-US"/>
          </a:p>
        </p:txBody>
      </p:sp>
      <p:sp>
        <p:nvSpPr>
          <p:cNvPr id="185346" name="Rectangle 2"/>
          <p:cNvSpPr>
            <a:spLocks noGrp="1" noRot="1" noChangeAspect="1" noChangeArrowheads="1" noTextEdit="1"/>
          </p:cNvSpPr>
          <p:nvPr>
            <p:ph type="sldImg"/>
          </p:nvPr>
        </p:nvSpPr>
        <p:spPr>
          <a:ln/>
        </p:spPr>
      </p:sp>
      <p:sp>
        <p:nvSpPr>
          <p:cNvPr id="185347" name="Rectangle 3"/>
          <p:cNvSpPr>
            <a:spLocks noGrp="1" noChangeArrowheads="1"/>
          </p:cNvSpPr>
          <p:nvPr>
            <p:ph type="body" idx="1"/>
          </p:nvPr>
        </p:nvSpPr>
        <p:spPr/>
        <p:txBody>
          <a:bodyPr/>
          <a:lstStyle/>
          <a:p>
            <a:endParaRPr lang="en-GB"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689CB09-4EB5-46E6-8537-6C412720ABB5}" type="slidenum">
              <a:rPr lang="en-US" smtClean="0"/>
              <a:pPr>
                <a:defRPr/>
              </a:pPr>
              <a:t>14</a:t>
            </a:fld>
            <a:endParaRPr lang="en-US"/>
          </a:p>
        </p:txBody>
      </p:sp>
    </p:spTree>
    <p:extLst>
      <p:ext uri="{BB962C8B-B14F-4D97-AF65-F5344CB8AC3E}">
        <p14:creationId xmlns:p14="http://schemas.microsoft.com/office/powerpoint/2010/main" val="7394221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689CB09-4EB5-46E6-8537-6C412720ABB5}" type="slidenum">
              <a:rPr lang="en-US" smtClean="0"/>
              <a:pPr>
                <a:defRPr/>
              </a:pPr>
              <a:t>17</a:t>
            </a:fld>
            <a:endParaRPr lang="en-US"/>
          </a:p>
        </p:txBody>
      </p:sp>
    </p:spTree>
    <p:extLst>
      <p:ext uri="{BB962C8B-B14F-4D97-AF65-F5344CB8AC3E}">
        <p14:creationId xmlns:p14="http://schemas.microsoft.com/office/powerpoint/2010/main" val="32960610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a de título">
    <p:spTree>
      <p:nvGrpSpPr>
        <p:cNvPr id="1" name=""/>
        <p:cNvGrpSpPr/>
        <p:nvPr/>
      </p:nvGrpSpPr>
      <p:grpSpPr>
        <a:xfrm>
          <a:off x="0" y="0"/>
          <a:ext cx="0" cy="0"/>
          <a:chOff x="0" y="0"/>
          <a:chExt cx="0" cy="0"/>
        </a:xfrm>
      </p:grpSpPr>
    </p:spTree>
    <p:extLst>
      <p:ext uri="{BB962C8B-B14F-4D97-AF65-F5344CB8AC3E}">
        <p14:creationId xmlns:p14="http://schemas.microsoft.com/office/powerpoint/2010/main" val="34529715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a:t>Haga clic para modificar el estilo de título del patrón</a:t>
            </a:r>
            <a:endParaRPr lang="en-US"/>
          </a:p>
        </p:txBody>
      </p:sp>
      <p:sp>
        <p:nvSpPr>
          <p:cNvPr id="3" name="2 Marcador de texto vertical"/>
          <p:cNvSpPr>
            <a:spLocks noGrp="1"/>
          </p:cNvSpPr>
          <p:nvPr>
            <p:ph type="body" orient="vert" idx="1"/>
          </p:nvPr>
        </p:nvSpPr>
        <p:spPr>
          <a:xfrm>
            <a:off x="457200" y="1600200"/>
            <a:ext cx="8229600" cy="4525963"/>
          </a:xfrm>
          <a:prstGeom prst="rect">
            <a:avLst/>
          </a:prstGeo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Tree>
    <p:extLst>
      <p:ext uri="{BB962C8B-B14F-4D97-AF65-F5344CB8AC3E}">
        <p14:creationId xmlns:p14="http://schemas.microsoft.com/office/powerpoint/2010/main" val="6971260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a:prstGeom prst="rect">
            <a:avLst/>
          </a:prstGeom>
        </p:spPr>
        <p:txBody>
          <a:bodyPr vert="eaVert"/>
          <a:lstStyle/>
          <a:p>
            <a:r>
              <a:rPr lang="es-ES"/>
              <a:t>Haga clic para modificar el estilo de título del patrón</a:t>
            </a:r>
            <a:endParaRPr lang="en-US"/>
          </a:p>
        </p:txBody>
      </p:sp>
      <p:sp>
        <p:nvSpPr>
          <p:cNvPr id="3" name="2 Marcador de texto vertical"/>
          <p:cNvSpPr>
            <a:spLocks noGrp="1"/>
          </p:cNvSpPr>
          <p:nvPr>
            <p:ph type="body" orient="vert" idx="1"/>
          </p:nvPr>
        </p:nvSpPr>
        <p:spPr>
          <a:xfrm>
            <a:off x="457200" y="274638"/>
            <a:ext cx="6019800" cy="5851525"/>
          </a:xfrm>
          <a:prstGeom prst="rect">
            <a:avLst/>
          </a:prstGeo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Tree>
    <p:extLst>
      <p:ext uri="{BB962C8B-B14F-4D97-AF65-F5344CB8AC3E}">
        <p14:creationId xmlns:p14="http://schemas.microsoft.com/office/powerpoint/2010/main" val="29009100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ido">
    <p:spTree>
      <p:nvGrpSpPr>
        <p:cNvPr id="1" name=""/>
        <p:cNvGrpSpPr/>
        <p:nvPr/>
      </p:nvGrpSpPr>
      <p:grpSpPr>
        <a:xfrm>
          <a:off x="0" y="0"/>
          <a:ext cx="0" cy="0"/>
          <a:chOff x="0" y="0"/>
          <a:chExt cx="0" cy="0"/>
        </a:xfrm>
      </p:grpSpPr>
      <p:sp>
        <p:nvSpPr>
          <p:cNvPr id="2" name="1 Marcador de contenido"/>
          <p:cNvSpPr>
            <a:spLocks noGrp="1"/>
          </p:cNvSpPr>
          <p:nvPr>
            <p:ph/>
          </p:nvPr>
        </p:nvSpPr>
        <p:spPr>
          <a:xfrm>
            <a:off x="457200" y="274638"/>
            <a:ext cx="8229600" cy="5851525"/>
          </a:xfrm>
          <a:prstGeom prst="rect">
            <a:avLst/>
          </a:prstGeo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Tree>
    <p:extLst>
      <p:ext uri="{BB962C8B-B14F-4D97-AF65-F5344CB8AC3E}">
        <p14:creationId xmlns:p14="http://schemas.microsoft.com/office/powerpoint/2010/main" val="367975349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cSld name="1_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a:prstGeom prst="rect">
            <a:avLst/>
          </a:prstGeom>
        </p:spPr>
        <p:txBody>
          <a:bodyPr/>
          <a:lstStyle/>
          <a:p>
            <a:r>
              <a:rPr lang="es-ES"/>
              <a:t>Haga clic para modificar el estilo de título del patrón</a:t>
            </a:r>
            <a:endParaRPr lang="en-US"/>
          </a:p>
        </p:txBody>
      </p:sp>
      <p:sp>
        <p:nvSpPr>
          <p:cNvPr id="3" name="2 Subtítulo"/>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a:p>
        </p:txBody>
      </p:sp>
      <p:sp>
        <p:nvSpPr>
          <p:cNvPr id="4" name="3 Marcador de fecha"/>
          <p:cNvSpPr>
            <a:spLocks noGrp="1"/>
          </p:cNvSpPr>
          <p:nvPr>
            <p:ph type="dt" sz="half" idx="10"/>
          </p:nvPr>
        </p:nvSpPr>
        <p:spPr>
          <a:xfrm>
            <a:off x="457200" y="6356350"/>
            <a:ext cx="2133600" cy="365125"/>
          </a:xfrm>
          <a:prstGeom prst="rect">
            <a:avLst/>
          </a:prstGeom>
        </p:spPr>
        <p:txBody>
          <a:bodyPr/>
          <a:lstStyle/>
          <a:p>
            <a:fld id="{44A7B840-F61A-4298-9979-7FF818D39218}" type="datetimeFigureOut">
              <a:rPr lang="en-US" smtClean="0"/>
              <a:t>7/27/18</a:t>
            </a:fld>
            <a:endParaRPr lang="en-US"/>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fld id="{79E912F1-13B5-4588-B2D0-2493141C46B7}" type="slidenum">
              <a:rPr lang="en-US" smtClean="0"/>
              <a:t>‹#›</a:t>
            </a:fld>
            <a:endParaRPr lang="en-US"/>
          </a:p>
        </p:txBody>
      </p:sp>
    </p:spTree>
    <p:extLst>
      <p:ext uri="{BB962C8B-B14F-4D97-AF65-F5344CB8AC3E}">
        <p14:creationId xmlns:p14="http://schemas.microsoft.com/office/powerpoint/2010/main" val="213790200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bl">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228600" y="457200"/>
            <a:ext cx="8229600" cy="609600"/>
          </a:xfrm>
          <a:prstGeom prst="rect">
            <a:avLst/>
          </a:prstGeom>
        </p:spPr>
        <p:txBody>
          <a:bodyPr/>
          <a:lstStyle/>
          <a:p>
            <a:r>
              <a:rPr lang="es-ES"/>
              <a:t>Haga clic para modificar el estilo de título del patrón</a:t>
            </a:r>
            <a:endParaRPr lang="en-US"/>
          </a:p>
        </p:txBody>
      </p:sp>
      <p:sp>
        <p:nvSpPr>
          <p:cNvPr id="3" name="2 Marcador de tabla"/>
          <p:cNvSpPr>
            <a:spLocks noGrp="1"/>
          </p:cNvSpPr>
          <p:nvPr>
            <p:ph type="tbl" idx="1"/>
          </p:nvPr>
        </p:nvSpPr>
        <p:spPr>
          <a:xfrm>
            <a:off x="457200" y="1600200"/>
            <a:ext cx="8229600" cy="4525963"/>
          </a:xfrm>
          <a:prstGeom prst="rect">
            <a:avLst/>
          </a:prstGeom>
        </p:spPr>
        <p:txBody>
          <a:bodyPr/>
          <a:lstStyle/>
          <a:p>
            <a:endParaRPr lang="en-US"/>
          </a:p>
        </p:txBody>
      </p:sp>
      <p:sp>
        <p:nvSpPr>
          <p:cNvPr id="4" name="3 Marcador de fecha"/>
          <p:cNvSpPr>
            <a:spLocks noGrp="1"/>
          </p:cNvSpPr>
          <p:nvPr>
            <p:ph type="dt" sz="half" idx="10"/>
          </p:nvPr>
        </p:nvSpPr>
        <p:spPr>
          <a:xfrm>
            <a:off x="457200" y="6245225"/>
            <a:ext cx="2133600" cy="476250"/>
          </a:xfrm>
          <a:prstGeom prst="rect">
            <a:avLst/>
          </a:prstGeom>
        </p:spPr>
        <p:txBody>
          <a:bodyPr/>
          <a:lstStyle>
            <a:lvl1pPr>
              <a:defRPr/>
            </a:lvl1pPr>
          </a:lstStyle>
          <a:p>
            <a:endParaRPr lang="pt-PT" altLang="en-US"/>
          </a:p>
        </p:txBody>
      </p:sp>
      <p:sp>
        <p:nvSpPr>
          <p:cNvPr id="5" name="4 Marcador de pie de página"/>
          <p:cNvSpPr>
            <a:spLocks noGrp="1"/>
          </p:cNvSpPr>
          <p:nvPr>
            <p:ph type="ftr" sz="quarter" idx="11"/>
          </p:nvPr>
        </p:nvSpPr>
        <p:spPr>
          <a:xfrm>
            <a:off x="3124200" y="6245225"/>
            <a:ext cx="2895600" cy="476250"/>
          </a:xfrm>
          <a:prstGeom prst="rect">
            <a:avLst/>
          </a:prstGeom>
        </p:spPr>
        <p:txBody>
          <a:bodyPr/>
          <a:lstStyle>
            <a:lvl1pPr>
              <a:defRPr/>
            </a:lvl1pPr>
          </a:lstStyle>
          <a:p>
            <a:endParaRPr lang="pt-PT" altLang="en-US"/>
          </a:p>
        </p:txBody>
      </p:sp>
      <p:sp>
        <p:nvSpPr>
          <p:cNvPr id="6" name="5 Marcador de número de diapositiva"/>
          <p:cNvSpPr>
            <a:spLocks noGrp="1"/>
          </p:cNvSpPr>
          <p:nvPr>
            <p:ph type="sldNum" sz="quarter" idx="12"/>
          </p:nvPr>
        </p:nvSpPr>
        <p:spPr>
          <a:xfrm>
            <a:off x="6553200" y="6245225"/>
            <a:ext cx="2133600" cy="476250"/>
          </a:xfrm>
          <a:prstGeom prst="rect">
            <a:avLst/>
          </a:prstGeom>
        </p:spPr>
        <p:txBody>
          <a:bodyPr/>
          <a:lstStyle>
            <a:lvl1pPr>
              <a:defRPr/>
            </a:lvl1pPr>
          </a:lstStyle>
          <a:p>
            <a:fld id="{B389F190-D6CB-4777-B9FB-64F6F180F556}" type="slidenum">
              <a:rPr lang="pt-PT" altLang="en-US"/>
              <a:pPr/>
              <a:t>‹#›</a:t>
            </a:fld>
            <a:endParaRPr lang="pt-PT" altLang="en-US"/>
          </a:p>
        </p:txBody>
      </p:sp>
    </p:spTree>
    <p:extLst>
      <p:ext uri="{BB962C8B-B14F-4D97-AF65-F5344CB8AC3E}">
        <p14:creationId xmlns:p14="http://schemas.microsoft.com/office/powerpoint/2010/main" val="1415358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C8EBB54-81EF-3047-96CB-861E81C639C9}" type="datetimeFigureOut">
              <a:rPr lang="en-US" smtClean="0"/>
              <a:t>7/27/18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CCA2D9C-FCA0-3F40-85ED-36D49D73AD93}" type="slidenum">
              <a:rPr lang="en-US" smtClean="0"/>
              <a:t>‹#›</a:t>
            </a:fld>
            <a:endParaRPr lang="en-US"/>
          </a:p>
        </p:txBody>
      </p:sp>
    </p:spTree>
    <p:extLst>
      <p:ext uri="{BB962C8B-B14F-4D97-AF65-F5344CB8AC3E}">
        <p14:creationId xmlns:p14="http://schemas.microsoft.com/office/powerpoint/2010/main" val="320869033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a:t>Haga clic para modificar el estilo de título del patrón</a:t>
            </a:r>
            <a:endParaRPr lang="en-U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a:p>
        </p:txBody>
      </p:sp>
      <p:sp>
        <p:nvSpPr>
          <p:cNvPr id="4" name="3 Marcador de fecha"/>
          <p:cNvSpPr>
            <a:spLocks noGrp="1"/>
          </p:cNvSpPr>
          <p:nvPr>
            <p:ph type="dt" sz="half" idx="10"/>
          </p:nvPr>
        </p:nvSpPr>
        <p:spPr/>
        <p:txBody>
          <a:bodyPr/>
          <a:lstStyle>
            <a:lvl1pPr>
              <a:defRPr/>
            </a:lvl1pPr>
          </a:lstStyle>
          <a:p>
            <a:pPr>
              <a:defRPr/>
            </a:pPr>
            <a:fld id="{6E8C0F71-E8D6-4536-9552-46E7EED1F0A8}" type="datetimeFigureOut">
              <a:rPr lang="en-US"/>
              <a:pPr>
                <a:defRPr/>
              </a:pPr>
              <a:t>7/27/18</a:t>
            </a:fld>
            <a:endParaRPr lang="en-US"/>
          </a:p>
        </p:txBody>
      </p:sp>
      <p:sp>
        <p:nvSpPr>
          <p:cNvPr id="5" name="4 Marcador de pie de página"/>
          <p:cNvSpPr>
            <a:spLocks noGrp="1"/>
          </p:cNvSpPr>
          <p:nvPr>
            <p:ph type="ftr" sz="quarter" idx="11"/>
          </p:nvPr>
        </p:nvSpPr>
        <p:spPr/>
        <p:txBody>
          <a:bodyPr/>
          <a:lstStyle>
            <a:lvl1pPr>
              <a:defRPr/>
            </a:lvl1pPr>
          </a:lstStyle>
          <a:p>
            <a:pPr>
              <a:defRPr/>
            </a:pPr>
            <a:endParaRPr lang="en-US"/>
          </a:p>
        </p:txBody>
      </p:sp>
      <p:sp>
        <p:nvSpPr>
          <p:cNvPr id="6" name="5 Marcador de número de diapositiva"/>
          <p:cNvSpPr>
            <a:spLocks noGrp="1"/>
          </p:cNvSpPr>
          <p:nvPr>
            <p:ph type="sldNum" sz="quarter" idx="12"/>
          </p:nvPr>
        </p:nvSpPr>
        <p:spPr/>
        <p:txBody>
          <a:bodyPr/>
          <a:lstStyle>
            <a:lvl1pPr>
              <a:defRPr/>
            </a:lvl1pPr>
          </a:lstStyle>
          <a:p>
            <a:pPr>
              <a:defRPr/>
            </a:pPr>
            <a:fld id="{CD0BF75B-1B4F-40D9-B048-0D49609B61F8}" type="slidenum">
              <a:rPr lang="en-US"/>
              <a:pPr>
                <a:defRPr/>
              </a:pPr>
              <a:t>‹#›</a:t>
            </a:fld>
            <a:endParaRPr lang="en-US"/>
          </a:p>
        </p:txBody>
      </p:sp>
    </p:spTree>
    <p:extLst>
      <p:ext uri="{BB962C8B-B14F-4D97-AF65-F5344CB8AC3E}">
        <p14:creationId xmlns:p14="http://schemas.microsoft.com/office/powerpoint/2010/main" val="208227137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n-US"/>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3 Marcador de fecha"/>
          <p:cNvSpPr>
            <a:spLocks noGrp="1"/>
          </p:cNvSpPr>
          <p:nvPr>
            <p:ph type="dt" sz="half" idx="10"/>
          </p:nvPr>
        </p:nvSpPr>
        <p:spPr/>
        <p:txBody>
          <a:bodyPr/>
          <a:lstStyle>
            <a:lvl1pPr>
              <a:defRPr/>
            </a:lvl1pPr>
          </a:lstStyle>
          <a:p>
            <a:pPr>
              <a:defRPr/>
            </a:pPr>
            <a:fld id="{08F626C7-F61B-474F-B1A3-E0B0FA9B91D6}" type="datetimeFigureOut">
              <a:rPr lang="en-US"/>
              <a:pPr>
                <a:defRPr/>
              </a:pPr>
              <a:t>7/27/18</a:t>
            </a:fld>
            <a:endParaRPr lang="en-US"/>
          </a:p>
        </p:txBody>
      </p:sp>
      <p:sp>
        <p:nvSpPr>
          <p:cNvPr id="5" name="4 Marcador de pie de página"/>
          <p:cNvSpPr>
            <a:spLocks noGrp="1"/>
          </p:cNvSpPr>
          <p:nvPr>
            <p:ph type="ftr" sz="quarter" idx="11"/>
          </p:nvPr>
        </p:nvSpPr>
        <p:spPr/>
        <p:txBody>
          <a:bodyPr/>
          <a:lstStyle>
            <a:lvl1pPr>
              <a:defRPr/>
            </a:lvl1pPr>
          </a:lstStyle>
          <a:p>
            <a:pPr>
              <a:defRPr/>
            </a:pPr>
            <a:endParaRPr lang="en-US"/>
          </a:p>
        </p:txBody>
      </p:sp>
      <p:sp>
        <p:nvSpPr>
          <p:cNvPr id="6" name="5 Marcador de número de diapositiva"/>
          <p:cNvSpPr>
            <a:spLocks noGrp="1"/>
          </p:cNvSpPr>
          <p:nvPr>
            <p:ph type="sldNum" sz="quarter" idx="12"/>
          </p:nvPr>
        </p:nvSpPr>
        <p:spPr/>
        <p:txBody>
          <a:bodyPr/>
          <a:lstStyle>
            <a:lvl1pPr>
              <a:defRPr/>
            </a:lvl1pPr>
          </a:lstStyle>
          <a:p>
            <a:pPr>
              <a:defRPr/>
            </a:pPr>
            <a:fld id="{8324B833-AC35-4032-A679-026DFB254B88}" type="slidenum">
              <a:rPr lang="en-US"/>
              <a:pPr>
                <a:defRPr/>
              </a:pPr>
              <a:t>‹#›</a:t>
            </a:fld>
            <a:endParaRPr lang="en-US"/>
          </a:p>
        </p:txBody>
      </p:sp>
    </p:spTree>
    <p:extLst>
      <p:ext uri="{BB962C8B-B14F-4D97-AF65-F5344CB8AC3E}">
        <p14:creationId xmlns:p14="http://schemas.microsoft.com/office/powerpoint/2010/main" val="240956262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a:t>Haga clic para modificar el estilo de título del patrón</a:t>
            </a:r>
            <a:endParaRPr lang="en-U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p:txBody>
          <a:bodyPr/>
          <a:lstStyle>
            <a:lvl1pPr>
              <a:defRPr/>
            </a:lvl1pPr>
          </a:lstStyle>
          <a:p>
            <a:pPr>
              <a:defRPr/>
            </a:pPr>
            <a:fld id="{01C251CE-B249-487E-AEE4-2B9CA693EF2A}" type="datetimeFigureOut">
              <a:rPr lang="en-US"/>
              <a:pPr>
                <a:defRPr/>
              </a:pPr>
              <a:t>7/27/18</a:t>
            </a:fld>
            <a:endParaRPr lang="en-US"/>
          </a:p>
        </p:txBody>
      </p:sp>
      <p:sp>
        <p:nvSpPr>
          <p:cNvPr id="5" name="4 Marcador de pie de página"/>
          <p:cNvSpPr>
            <a:spLocks noGrp="1"/>
          </p:cNvSpPr>
          <p:nvPr>
            <p:ph type="ftr" sz="quarter" idx="11"/>
          </p:nvPr>
        </p:nvSpPr>
        <p:spPr/>
        <p:txBody>
          <a:bodyPr/>
          <a:lstStyle>
            <a:lvl1pPr>
              <a:defRPr/>
            </a:lvl1pPr>
          </a:lstStyle>
          <a:p>
            <a:pPr>
              <a:defRPr/>
            </a:pPr>
            <a:endParaRPr lang="en-US"/>
          </a:p>
        </p:txBody>
      </p:sp>
      <p:sp>
        <p:nvSpPr>
          <p:cNvPr id="6" name="5 Marcador de número de diapositiva"/>
          <p:cNvSpPr>
            <a:spLocks noGrp="1"/>
          </p:cNvSpPr>
          <p:nvPr>
            <p:ph type="sldNum" sz="quarter" idx="12"/>
          </p:nvPr>
        </p:nvSpPr>
        <p:spPr/>
        <p:txBody>
          <a:bodyPr/>
          <a:lstStyle>
            <a:lvl1pPr>
              <a:defRPr/>
            </a:lvl1pPr>
          </a:lstStyle>
          <a:p>
            <a:pPr>
              <a:defRPr/>
            </a:pPr>
            <a:fld id="{79088DBE-F4E5-4E10-AC0B-724AE1C49015}" type="slidenum">
              <a:rPr lang="en-US"/>
              <a:pPr>
                <a:defRPr/>
              </a:pPr>
              <a:t>‹#›</a:t>
            </a:fld>
            <a:endParaRPr lang="en-US"/>
          </a:p>
        </p:txBody>
      </p:sp>
    </p:spTree>
    <p:extLst>
      <p:ext uri="{BB962C8B-B14F-4D97-AF65-F5344CB8AC3E}">
        <p14:creationId xmlns:p14="http://schemas.microsoft.com/office/powerpoint/2010/main" val="11595577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n-U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5" name="3 Marcador de fecha"/>
          <p:cNvSpPr>
            <a:spLocks noGrp="1"/>
          </p:cNvSpPr>
          <p:nvPr>
            <p:ph type="dt" sz="half" idx="10"/>
          </p:nvPr>
        </p:nvSpPr>
        <p:spPr/>
        <p:txBody>
          <a:bodyPr/>
          <a:lstStyle>
            <a:lvl1pPr>
              <a:defRPr/>
            </a:lvl1pPr>
          </a:lstStyle>
          <a:p>
            <a:pPr>
              <a:defRPr/>
            </a:pPr>
            <a:fld id="{7B964410-C4CE-49FB-A98A-758B11DF1430}" type="datetimeFigureOut">
              <a:rPr lang="en-US"/>
              <a:pPr>
                <a:defRPr/>
              </a:pPr>
              <a:t>7/27/18</a:t>
            </a:fld>
            <a:endParaRPr lang="en-US"/>
          </a:p>
        </p:txBody>
      </p:sp>
      <p:sp>
        <p:nvSpPr>
          <p:cNvPr id="6" name="4 Marcador de pie de página"/>
          <p:cNvSpPr>
            <a:spLocks noGrp="1"/>
          </p:cNvSpPr>
          <p:nvPr>
            <p:ph type="ftr" sz="quarter" idx="11"/>
          </p:nvPr>
        </p:nvSpPr>
        <p:spPr/>
        <p:txBody>
          <a:bodyPr/>
          <a:lstStyle>
            <a:lvl1pPr>
              <a:defRPr/>
            </a:lvl1pPr>
          </a:lstStyle>
          <a:p>
            <a:pPr>
              <a:defRPr/>
            </a:pPr>
            <a:endParaRPr lang="en-US"/>
          </a:p>
        </p:txBody>
      </p:sp>
      <p:sp>
        <p:nvSpPr>
          <p:cNvPr id="7" name="5 Marcador de número de diapositiva"/>
          <p:cNvSpPr>
            <a:spLocks noGrp="1"/>
          </p:cNvSpPr>
          <p:nvPr>
            <p:ph type="sldNum" sz="quarter" idx="12"/>
          </p:nvPr>
        </p:nvSpPr>
        <p:spPr/>
        <p:txBody>
          <a:bodyPr/>
          <a:lstStyle>
            <a:lvl1pPr>
              <a:defRPr/>
            </a:lvl1pPr>
          </a:lstStyle>
          <a:p>
            <a:pPr>
              <a:defRPr/>
            </a:pPr>
            <a:fld id="{334614BA-DD6F-4F04-8201-47D7B5B91262}" type="slidenum">
              <a:rPr lang="en-US"/>
              <a:pPr>
                <a:defRPr/>
              </a:pPr>
              <a:t>‹#›</a:t>
            </a:fld>
            <a:endParaRPr lang="en-US"/>
          </a:p>
        </p:txBody>
      </p:sp>
    </p:spTree>
    <p:extLst>
      <p:ext uri="{BB962C8B-B14F-4D97-AF65-F5344CB8AC3E}">
        <p14:creationId xmlns:p14="http://schemas.microsoft.com/office/powerpoint/2010/main" val="4881923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ítulo y objetos">
    <p:spTree>
      <p:nvGrpSpPr>
        <p:cNvPr id="1" name=""/>
        <p:cNvGrpSpPr/>
        <p:nvPr/>
      </p:nvGrpSpPr>
      <p:grpSpPr>
        <a:xfrm>
          <a:off x="0" y="0"/>
          <a:ext cx="0" cy="0"/>
          <a:chOff x="0" y="0"/>
          <a:chExt cx="0" cy="0"/>
        </a:xfrm>
      </p:grpSpPr>
      <p:sp>
        <p:nvSpPr>
          <p:cNvPr id="2" name="1 Rectángulo redondeado"/>
          <p:cNvSpPr/>
          <p:nvPr userDrawn="1"/>
        </p:nvSpPr>
        <p:spPr>
          <a:xfrm>
            <a:off x="1370856" y="246336"/>
            <a:ext cx="6408712" cy="504056"/>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ysClr val="windowText" lastClr="000000"/>
                </a:solidFill>
              </a:ln>
            </a:endParaRPr>
          </a:p>
        </p:txBody>
      </p:sp>
    </p:spTree>
    <p:extLst>
      <p:ext uri="{BB962C8B-B14F-4D97-AF65-F5344CB8AC3E}">
        <p14:creationId xmlns:p14="http://schemas.microsoft.com/office/powerpoint/2010/main" val="3916287551"/>
      </p:ext>
    </p:extLst>
  </p:cSld>
  <p:clrMapOvr>
    <a:masterClrMapping/>
  </p:clrMapOvr>
  <p:hf hdr="0" ftr="0"/>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endParaRPr lang="en-U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7" name="3 Marcador de fecha"/>
          <p:cNvSpPr>
            <a:spLocks noGrp="1"/>
          </p:cNvSpPr>
          <p:nvPr>
            <p:ph type="dt" sz="half" idx="10"/>
          </p:nvPr>
        </p:nvSpPr>
        <p:spPr/>
        <p:txBody>
          <a:bodyPr/>
          <a:lstStyle>
            <a:lvl1pPr>
              <a:defRPr/>
            </a:lvl1pPr>
          </a:lstStyle>
          <a:p>
            <a:pPr>
              <a:defRPr/>
            </a:pPr>
            <a:fld id="{B8DC7538-B595-4F2B-8DE9-886A91BFF77E}" type="datetimeFigureOut">
              <a:rPr lang="en-US"/>
              <a:pPr>
                <a:defRPr/>
              </a:pPr>
              <a:t>7/27/18</a:t>
            </a:fld>
            <a:endParaRPr lang="en-US"/>
          </a:p>
        </p:txBody>
      </p:sp>
      <p:sp>
        <p:nvSpPr>
          <p:cNvPr id="8" name="4 Marcador de pie de página"/>
          <p:cNvSpPr>
            <a:spLocks noGrp="1"/>
          </p:cNvSpPr>
          <p:nvPr>
            <p:ph type="ftr" sz="quarter" idx="11"/>
          </p:nvPr>
        </p:nvSpPr>
        <p:spPr/>
        <p:txBody>
          <a:bodyPr/>
          <a:lstStyle>
            <a:lvl1pPr>
              <a:defRPr/>
            </a:lvl1pPr>
          </a:lstStyle>
          <a:p>
            <a:pPr>
              <a:defRPr/>
            </a:pPr>
            <a:endParaRPr lang="en-US"/>
          </a:p>
        </p:txBody>
      </p:sp>
      <p:sp>
        <p:nvSpPr>
          <p:cNvPr id="9" name="5 Marcador de número de diapositiva"/>
          <p:cNvSpPr>
            <a:spLocks noGrp="1"/>
          </p:cNvSpPr>
          <p:nvPr>
            <p:ph type="sldNum" sz="quarter" idx="12"/>
          </p:nvPr>
        </p:nvSpPr>
        <p:spPr/>
        <p:txBody>
          <a:bodyPr/>
          <a:lstStyle>
            <a:lvl1pPr>
              <a:defRPr/>
            </a:lvl1pPr>
          </a:lstStyle>
          <a:p>
            <a:pPr>
              <a:defRPr/>
            </a:pPr>
            <a:fld id="{F59FBC79-656D-4170-9857-4BE9A596A5AF}" type="slidenum">
              <a:rPr lang="en-US"/>
              <a:pPr>
                <a:defRPr/>
              </a:pPr>
              <a:t>‹#›</a:t>
            </a:fld>
            <a:endParaRPr lang="en-US"/>
          </a:p>
        </p:txBody>
      </p:sp>
    </p:spTree>
    <p:extLst>
      <p:ext uri="{BB962C8B-B14F-4D97-AF65-F5344CB8AC3E}">
        <p14:creationId xmlns:p14="http://schemas.microsoft.com/office/powerpoint/2010/main" val="364547964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n-US"/>
          </a:p>
        </p:txBody>
      </p:sp>
      <p:sp>
        <p:nvSpPr>
          <p:cNvPr id="3" name="3 Marcador de fecha"/>
          <p:cNvSpPr>
            <a:spLocks noGrp="1"/>
          </p:cNvSpPr>
          <p:nvPr>
            <p:ph type="dt" sz="half" idx="10"/>
          </p:nvPr>
        </p:nvSpPr>
        <p:spPr/>
        <p:txBody>
          <a:bodyPr/>
          <a:lstStyle>
            <a:lvl1pPr>
              <a:defRPr/>
            </a:lvl1pPr>
          </a:lstStyle>
          <a:p>
            <a:pPr>
              <a:defRPr/>
            </a:pPr>
            <a:fld id="{19389067-7F99-49DF-AE9E-1511CD0A6EF7}" type="datetimeFigureOut">
              <a:rPr lang="en-US"/>
              <a:pPr>
                <a:defRPr/>
              </a:pPr>
              <a:t>7/27/18</a:t>
            </a:fld>
            <a:endParaRPr lang="en-US"/>
          </a:p>
        </p:txBody>
      </p:sp>
      <p:sp>
        <p:nvSpPr>
          <p:cNvPr id="4" name="4 Marcador de pie de página"/>
          <p:cNvSpPr>
            <a:spLocks noGrp="1"/>
          </p:cNvSpPr>
          <p:nvPr>
            <p:ph type="ftr" sz="quarter" idx="11"/>
          </p:nvPr>
        </p:nvSpPr>
        <p:spPr/>
        <p:txBody>
          <a:bodyPr/>
          <a:lstStyle>
            <a:lvl1pPr>
              <a:defRPr/>
            </a:lvl1pPr>
          </a:lstStyle>
          <a:p>
            <a:pPr>
              <a:defRPr/>
            </a:pPr>
            <a:endParaRPr lang="en-US"/>
          </a:p>
        </p:txBody>
      </p:sp>
      <p:sp>
        <p:nvSpPr>
          <p:cNvPr id="5" name="5 Marcador de número de diapositiva"/>
          <p:cNvSpPr>
            <a:spLocks noGrp="1"/>
          </p:cNvSpPr>
          <p:nvPr>
            <p:ph type="sldNum" sz="quarter" idx="12"/>
          </p:nvPr>
        </p:nvSpPr>
        <p:spPr/>
        <p:txBody>
          <a:bodyPr/>
          <a:lstStyle>
            <a:lvl1pPr>
              <a:defRPr/>
            </a:lvl1pPr>
          </a:lstStyle>
          <a:p>
            <a:pPr>
              <a:defRPr/>
            </a:pPr>
            <a:fld id="{69A2012D-033D-4FD7-9AC4-50883CAC7B99}" type="slidenum">
              <a:rPr lang="en-US"/>
              <a:pPr>
                <a:defRPr/>
              </a:pPr>
              <a:t>‹#›</a:t>
            </a:fld>
            <a:endParaRPr lang="en-US"/>
          </a:p>
        </p:txBody>
      </p:sp>
    </p:spTree>
    <p:extLst>
      <p:ext uri="{BB962C8B-B14F-4D97-AF65-F5344CB8AC3E}">
        <p14:creationId xmlns:p14="http://schemas.microsoft.com/office/powerpoint/2010/main" val="17133485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3 Marcador de fecha"/>
          <p:cNvSpPr>
            <a:spLocks noGrp="1"/>
          </p:cNvSpPr>
          <p:nvPr>
            <p:ph type="dt" sz="half" idx="10"/>
          </p:nvPr>
        </p:nvSpPr>
        <p:spPr/>
        <p:txBody>
          <a:bodyPr/>
          <a:lstStyle>
            <a:lvl1pPr>
              <a:defRPr/>
            </a:lvl1pPr>
          </a:lstStyle>
          <a:p>
            <a:pPr>
              <a:defRPr/>
            </a:pPr>
            <a:fld id="{AD099C1C-D781-42EB-AD59-54FC1D74A9AC}" type="datetimeFigureOut">
              <a:rPr lang="en-US"/>
              <a:pPr>
                <a:defRPr/>
              </a:pPr>
              <a:t>7/27/18</a:t>
            </a:fld>
            <a:endParaRPr lang="en-US"/>
          </a:p>
        </p:txBody>
      </p:sp>
      <p:sp>
        <p:nvSpPr>
          <p:cNvPr id="3" name="4 Marcador de pie de página"/>
          <p:cNvSpPr>
            <a:spLocks noGrp="1"/>
          </p:cNvSpPr>
          <p:nvPr>
            <p:ph type="ftr" sz="quarter" idx="11"/>
          </p:nvPr>
        </p:nvSpPr>
        <p:spPr/>
        <p:txBody>
          <a:bodyPr/>
          <a:lstStyle>
            <a:lvl1pPr>
              <a:defRPr/>
            </a:lvl1pPr>
          </a:lstStyle>
          <a:p>
            <a:pPr>
              <a:defRPr/>
            </a:pPr>
            <a:endParaRPr lang="en-US"/>
          </a:p>
        </p:txBody>
      </p:sp>
      <p:sp>
        <p:nvSpPr>
          <p:cNvPr id="4" name="5 Marcador de número de diapositiva"/>
          <p:cNvSpPr>
            <a:spLocks noGrp="1"/>
          </p:cNvSpPr>
          <p:nvPr>
            <p:ph type="sldNum" sz="quarter" idx="12"/>
          </p:nvPr>
        </p:nvSpPr>
        <p:spPr/>
        <p:txBody>
          <a:bodyPr/>
          <a:lstStyle>
            <a:lvl1pPr>
              <a:defRPr/>
            </a:lvl1pPr>
          </a:lstStyle>
          <a:p>
            <a:pPr>
              <a:defRPr/>
            </a:pPr>
            <a:fld id="{A18FFABC-3C36-440D-B351-31B93B579826}" type="slidenum">
              <a:rPr lang="en-US"/>
              <a:pPr>
                <a:defRPr/>
              </a:pPr>
              <a:t>‹#›</a:t>
            </a:fld>
            <a:endParaRPr lang="en-US"/>
          </a:p>
        </p:txBody>
      </p:sp>
    </p:spTree>
    <p:extLst>
      <p:ext uri="{BB962C8B-B14F-4D97-AF65-F5344CB8AC3E}">
        <p14:creationId xmlns:p14="http://schemas.microsoft.com/office/powerpoint/2010/main" val="54606650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a:t>Haga clic para modificar el estilo de título del patrón</a:t>
            </a:r>
            <a:endParaRPr lang="en-U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01C2C78F-2717-4785-A8D9-AC67E42A6A1C}" type="datetimeFigureOut">
              <a:rPr lang="en-US"/>
              <a:pPr>
                <a:defRPr/>
              </a:pPr>
              <a:t>7/27/18</a:t>
            </a:fld>
            <a:endParaRPr lang="en-US"/>
          </a:p>
        </p:txBody>
      </p:sp>
      <p:sp>
        <p:nvSpPr>
          <p:cNvPr id="6" name="4 Marcador de pie de página"/>
          <p:cNvSpPr>
            <a:spLocks noGrp="1"/>
          </p:cNvSpPr>
          <p:nvPr>
            <p:ph type="ftr" sz="quarter" idx="11"/>
          </p:nvPr>
        </p:nvSpPr>
        <p:spPr/>
        <p:txBody>
          <a:bodyPr/>
          <a:lstStyle>
            <a:lvl1pPr>
              <a:defRPr/>
            </a:lvl1pPr>
          </a:lstStyle>
          <a:p>
            <a:pPr>
              <a:defRPr/>
            </a:pPr>
            <a:endParaRPr lang="en-US"/>
          </a:p>
        </p:txBody>
      </p:sp>
      <p:sp>
        <p:nvSpPr>
          <p:cNvPr id="7" name="5 Marcador de número de diapositiva"/>
          <p:cNvSpPr>
            <a:spLocks noGrp="1"/>
          </p:cNvSpPr>
          <p:nvPr>
            <p:ph type="sldNum" sz="quarter" idx="12"/>
          </p:nvPr>
        </p:nvSpPr>
        <p:spPr/>
        <p:txBody>
          <a:bodyPr/>
          <a:lstStyle>
            <a:lvl1pPr>
              <a:defRPr/>
            </a:lvl1pPr>
          </a:lstStyle>
          <a:p>
            <a:pPr>
              <a:defRPr/>
            </a:pPr>
            <a:fld id="{E89F3700-E82C-4957-AA2C-C55252E98F39}" type="slidenum">
              <a:rPr lang="en-US"/>
              <a:pPr>
                <a:defRPr/>
              </a:pPr>
              <a:t>‹#›</a:t>
            </a:fld>
            <a:endParaRPr lang="en-US"/>
          </a:p>
        </p:txBody>
      </p:sp>
    </p:spTree>
    <p:extLst>
      <p:ext uri="{BB962C8B-B14F-4D97-AF65-F5344CB8AC3E}">
        <p14:creationId xmlns:p14="http://schemas.microsoft.com/office/powerpoint/2010/main" val="78616781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a:t>Haga clic para modificar el estilo de título del patrón</a:t>
            </a:r>
            <a:endParaRPr lang="en-US"/>
          </a:p>
        </p:txBody>
      </p:sp>
      <p:sp>
        <p:nvSpPr>
          <p:cNvPr id="3" name="2 Marcador de posición de imagen"/>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7EB3BAE0-BA58-4AC0-A0C6-76F6E741FEC6}" type="datetimeFigureOut">
              <a:rPr lang="en-US"/>
              <a:pPr>
                <a:defRPr/>
              </a:pPr>
              <a:t>7/27/18</a:t>
            </a:fld>
            <a:endParaRPr lang="en-US"/>
          </a:p>
        </p:txBody>
      </p:sp>
      <p:sp>
        <p:nvSpPr>
          <p:cNvPr id="6" name="4 Marcador de pie de página"/>
          <p:cNvSpPr>
            <a:spLocks noGrp="1"/>
          </p:cNvSpPr>
          <p:nvPr>
            <p:ph type="ftr" sz="quarter" idx="11"/>
          </p:nvPr>
        </p:nvSpPr>
        <p:spPr/>
        <p:txBody>
          <a:bodyPr/>
          <a:lstStyle>
            <a:lvl1pPr>
              <a:defRPr/>
            </a:lvl1pPr>
          </a:lstStyle>
          <a:p>
            <a:pPr>
              <a:defRPr/>
            </a:pPr>
            <a:endParaRPr lang="en-US"/>
          </a:p>
        </p:txBody>
      </p:sp>
      <p:sp>
        <p:nvSpPr>
          <p:cNvPr id="7" name="5 Marcador de número de diapositiva"/>
          <p:cNvSpPr>
            <a:spLocks noGrp="1"/>
          </p:cNvSpPr>
          <p:nvPr>
            <p:ph type="sldNum" sz="quarter" idx="12"/>
          </p:nvPr>
        </p:nvSpPr>
        <p:spPr/>
        <p:txBody>
          <a:bodyPr/>
          <a:lstStyle>
            <a:lvl1pPr>
              <a:defRPr/>
            </a:lvl1pPr>
          </a:lstStyle>
          <a:p>
            <a:pPr>
              <a:defRPr/>
            </a:pPr>
            <a:fld id="{0F57E10F-E879-4434-A09F-31692F681401}" type="slidenum">
              <a:rPr lang="en-US"/>
              <a:pPr>
                <a:defRPr/>
              </a:pPr>
              <a:t>‹#›</a:t>
            </a:fld>
            <a:endParaRPr lang="en-US"/>
          </a:p>
        </p:txBody>
      </p:sp>
    </p:spTree>
    <p:extLst>
      <p:ext uri="{BB962C8B-B14F-4D97-AF65-F5344CB8AC3E}">
        <p14:creationId xmlns:p14="http://schemas.microsoft.com/office/powerpoint/2010/main" val="86424542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3 Marcador de fecha"/>
          <p:cNvSpPr>
            <a:spLocks noGrp="1"/>
          </p:cNvSpPr>
          <p:nvPr>
            <p:ph type="dt" sz="half" idx="10"/>
          </p:nvPr>
        </p:nvSpPr>
        <p:spPr/>
        <p:txBody>
          <a:bodyPr/>
          <a:lstStyle>
            <a:lvl1pPr>
              <a:defRPr/>
            </a:lvl1pPr>
          </a:lstStyle>
          <a:p>
            <a:pPr>
              <a:defRPr/>
            </a:pPr>
            <a:fld id="{04E5F33E-321D-4273-BF5D-C4944F09D360}" type="datetimeFigureOut">
              <a:rPr lang="en-US"/>
              <a:pPr>
                <a:defRPr/>
              </a:pPr>
              <a:t>7/27/18</a:t>
            </a:fld>
            <a:endParaRPr lang="en-US"/>
          </a:p>
        </p:txBody>
      </p:sp>
      <p:sp>
        <p:nvSpPr>
          <p:cNvPr id="5" name="4 Marcador de pie de página"/>
          <p:cNvSpPr>
            <a:spLocks noGrp="1"/>
          </p:cNvSpPr>
          <p:nvPr>
            <p:ph type="ftr" sz="quarter" idx="11"/>
          </p:nvPr>
        </p:nvSpPr>
        <p:spPr/>
        <p:txBody>
          <a:bodyPr/>
          <a:lstStyle>
            <a:lvl1pPr>
              <a:defRPr/>
            </a:lvl1pPr>
          </a:lstStyle>
          <a:p>
            <a:pPr>
              <a:defRPr/>
            </a:pPr>
            <a:endParaRPr lang="en-US"/>
          </a:p>
        </p:txBody>
      </p:sp>
      <p:sp>
        <p:nvSpPr>
          <p:cNvPr id="6" name="5 Marcador de número de diapositiva"/>
          <p:cNvSpPr>
            <a:spLocks noGrp="1"/>
          </p:cNvSpPr>
          <p:nvPr>
            <p:ph type="sldNum" sz="quarter" idx="12"/>
          </p:nvPr>
        </p:nvSpPr>
        <p:spPr/>
        <p:txBody>
          <a:bodyPr/>
          <a:lstStyle>
            <a:lvl1pPr>
              <a:defRPr/>
            </a:lvl1pPr>
          </a:lstStyle>
          <a:p>
            <a:pPr>
              <a:defRPr/>
            </a:pPr>
            <a:fld id="{33E77269-6A1E-4CE1-8C4B-A9D1B29A1BC6}" type="slidenum">
              <a:rPr lang="en-US"/>
              <a:pPr>
                <a:defRPr/>
              </a:pPr>
              <a:t>‹#›</a:t>
            </a:fld>
            <a:endParaRPr lang="en-US"/>
          </a:p>
        </p:txBody>
      </p:sp>
    </p:spTree>
    <p:extLst>
      <p:ext uri="{BB962C8B-B14F-4D97-AF65-F5344CB8AC3E}">
        <p14:creationId xmlns:p14="http://schemas.microsoft.com/office/powerpoint/2010/main" val="206762614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a:t>Haga clic para modificar el estilo de título del patrón</a:t>
            </a:r>
            <a:endParaRPr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3 Marcador de fecha"/>
          <p:cNvSpPr>
            <a:spLocks noGrp="1"/>
          </p:cNvSpPr>
          <p:nvPr>
            <p:ph type="dt" sz="half" idx="10"/>
          </p:nvPr>
        </p:nvSpPr>
        <p:spPr/>
        <p:txBody>
          <a:bodyPr/>
          <a:lstStyle>
            <a:lvl1pPr>
              <a:defRPr/>
            </a:lvl1pPr>
          </a:lstStyle>
          <a:p>
            <a:pPr>
              <a:defRPr/>
            </a:pPr>
            <a:fld id="{2F32856E-746E-4754-B089-9CE93FCF0921}" type="datetimeFigureOut">
              <a:rPr lang="en-US"/>
              <a:pPr>
                <a:defRPr/>
              </a:pPr>
              <a:t>7/27/18</a:t>
            </a:fld>
            <a:endParaRPr lang="en-US"/>
          </a:p>
        </p:txBody>
      </p:sp>
      <p:sp>
        <p:nvSpPr>
          <p:cNvPr id="5" name="4 Marcador de pie de página"/>
          <p:cNvSpPr>
            <a:spLocks noGrp="1"/>
          </p:cNvSpPr>
          <p:nvPr>
            <p:ph type="ftr" sz="quarter" idx="11"/>
          </p:nvPr>
        </p:nvSpPr>
        <p:spPr/>
        <p:txBody>
          <a:bodyPr/>
          <a:lstStyle>
            <a:lvl1pPr>
              <a:defRPr/>
            </a:lvl1pPr>
          </a:lstStyle>
          <a:p>
            <a:pPr>
              <a:defRPr/>
            </a:pPr>
            <a:endParaRPr lang="en-US"/>
          </a:p>
        </p:txBody>
      </p:sp>
      <p:sp>
        <p:nvSpPr>
          <p:cNvPr id="6" name="5 Marcador de número de diapositiva"/>
          <p:cNvSpPr>
            <a:spLocks noGrp="1"/>
          </p:cNvSpPr>
          <p:nvPr>
            <p:ph type="sldNum" sz="quarter" idx="12"/>
          </p:nvPr>
        </p:nvSpPr>
        <p:spPr/>
        <p:txBody>
          <a:bodyPr/>
          <a:lstStyle>
            <a:lvl1pPr>
              <a:defRPr/>
            </a:lvl1pPr>
          </a:lstStyle>
          <a:p>
            <a:pPr>
              <a:defRPr/>
            </a:pPr>
            <a:fld id="{09E26407-22C1-4A7E-8FA4-A719646B6D67}" type="slidenum">
              <a:rPr lang="en-US"/>
              <a:pPr>
                <a:defRPr/>
              </a:pPr>
              <a:t>‹#›</a:t>
            </a:fld>
            <a:endParaRPr lang="en-US"/>
          </a:p>
        </p:txBody>
      </p:sp>
    </p:spTree>
    <p:extLst>
      <p:ext uri="{BB962C8B-B14F-4D97-AF65-F5344CB8AC3E}">
        <p14:creationId xmlns:p14="http://schemas.microsoft.com/office/powerpoint/2010/main" val="2836219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s-ES"/>
              <a:t>Haga clic para modificar el estilo de título del patrón</a:t>
            </a:r>
            <a:endParaRPr lang="en-US"/>
          </a:p>
        </p:txBody>
      </p:sp>
      <p:sp>
        <p:nvSpPr>
          <p:cNvPr id="3" name="2 Marcador de texto"/>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a:t>Haga clic para modificar el estilo de texto del patrón</a:t>
            </a:r>
          </a:p>
        </p:txBody>
      </p:sp>
    </p:spTree>
    <p:extLst>
      <p:ext uri="{BB962C8B-B14F-4D97-AF65-F5344CB8AC3E}">
        <p14:creationId xmlns:p14="http://schemas.microsoft.com/office/powerpoint/2010/main" val="29094212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a:t>Haga clic para modificar el estilo de título del patrón</a:t>
            </a:r>
            <a:endParaRPr lang="en-US"/>
          </a:p>
        </p:txBody>
      </p:sp>
      <p:sp>
        <p:nvSpPr>
          <p:cNvPr id="3" name="2 Marcador de contenido"/>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3 Marcador de contenido"/>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Tree>
    <p:extLst>
      <p:ext uri="{BB962C8B-B14F-4D97-AF65-F5344CB8AC3E}">
        <p14:creationId xmlns:p14="http://schemas.microsoft.com/office/powerpoint/2010/main" val="6272357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lvl1pPr>
              <a:defRPr/>
            </a:lvl1pPr>
          </a:lstStyle>
          <a:p>
            <a:r>
              <a:rPr lang="es-ES"/>
              <a:t>Haga clic para modificar el estilo de título del patrón</a:t>
            </a:r>
            <a:endParaRPr lang="en-US"/>
          </a:p>
        </p:txBody>
      </p:sp>
      <p:sp>
        <p:nvSpPr>
          <p:cNvPr id="3" name="2 Marcador de texto"/>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5" name="4 Marcador de texto"/>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Tree>
    <p:extLst>
      <p:ext uri="{BB962C8B-B14F-4D97-AF65-F5344CB8AC3E}">
        <p14:creationId xmlns:p14="http://schemas.microsoft.com/office/powerpoint/2010/main" val="23884628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a:t>Haga clic para modificar el estilo de título del patrón</a:t>
            </a:r>
            <a:endParaRPr lang="en-US"/>
          </a:p>
        </p:txBody>
      </p:sp>
    </p:spTree>
    <p:extLst>
      <p:ext uri="{BB962C8B-B14F-4D97-AF65-F5344CB8AC3E}">
        <p14:creationId xmlns:p14="http://schemas.microsoft.com/office/powerpoint/2010/main" val="39446479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Tree>
    <p:extLst>
      <p:ext uri="{BB962C8B-B14F-4D97-AF65-F5344CB8AC3E}">
        <p14:creationId xmlns:p14="http://schemas.microsoft.com/office/powerpoint/2010/main" val="2626354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a:prstGeom prst="rect">
            <a:avLst/>
          </a:prstGeom>
        </p:spPr>
        <p:txBody>
          <a:bodyPr anchor="b"/>
          <a:lstStyle>
            <a:lvl1pPr algn="l">
              <a:defRPr sz="2000" b="1"/>
            </a:lvl1pPr>
          </a:lstStyle>
          <a:p>
            <a:r>
              <a:rPr lang="es-ES"/>
              <a:t>Haga clic para modificar el estilo de título del patrón</a:t>
            </a:r>
            <a:endParaRPr lang="en-US"/>
          </a:p>
        </p:txBody>
      </p:sp>
      <p:sp>
        <p:nvSpPr>
          <p:cNvPr id="3" name="2 Marcador de contenido"/>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3 Marcador de texto"/>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Tree>
    <p:extLst>
      <p:ext uri="{BB962C8B-B14F-4D97-AF65-F5344CB8AC3E}">
        <p14:creationId xmlns:p14="http://schemas.microsoft.com/office/powerpoint/2010/main" val="10081313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a:prstGeom prst="rect">
            <a:avLst/>
          </a:prstGeom>
        </p:spPr>
        <p:txBody>
          <a:bodyPr anchor="b"/>
          <a:lstStyle>
            <a:lvl1pPr algn="l">
              <a:defRPr sz="2000" b="1"/>
            </a:lvl1pPr>
          </a:lstStyle>
          <a:p>
            <a:r>
              <a:rPr lang="es-ES"/>
              <a:t>Haga clic para modificar el estilo de título del patrón</a:t>
            </a:r>
            <a:endParaRPr lang="en-US"/>
          </a:p>
        </p:txBody>
      </p:sp>
      <p:sp>
        <p:nvSpPr>
          <p:cNvPr id="3" name="2 Marcador de posición de imagen"/>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3 Marcador de texto"/>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Tree>
    <p:extLst>
      <p:ext uri="{BB962C8B-B14F-4D97-AF65-F5344CB8AC3E}">
        <p14:creationId xmlns:p14="http://schemas.microsoft.com/office/powerpoint/2010/main" val="4833239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2.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 id="2147483689" r:id="rId13"/>
    <p:sldLayoutId id="2147483690" r:id="rId14"/>
    <p:sldLayoutId id="2147483704" r:id="rId15"/>
  </p:sldLayoutIdLst>
  <p:txStyles>
    <p:titleStyle>
      <a:lvl1pPr algn="ctr" rtl="0" eaLnBrk="0" fontAlgn="base" hangingPunct="0">
        <a:spcBef>
          <a:spcPct val="0"/>
        </a:spcBef>
        <a:spcAft>
          <a:spcPct val="0"/>
        </a:spcAft>
        <a:defRPr sz="2400">
          <a:solidFill>
            <a:schemeClr val="tx2"/>
          </a:solidFill>
          <a:latin typeface="+mj-lt"/>
          <a:ea typeface="+mj-ea"/>
          <a:cs typeface="+mj-cs"/>
        </a:defRPr>
      </a:lvl1pPr>
      <a:lvl2pPr algn="ctr" rtl="0" eaLnBrk="0" fontAlgn="base" hangingPunct="0">
        <a:spcBef>
          <a:spcPct val="0"/>
        </a:spcBef>
        <a:spcAft>
          <a:spcPct val="0"/>
        </a:spcAft>
        <a:defRPr sz="2400">
          <a:solidFill>
            <a:schemeClr val="tx2"/>
          </a:solidFill>
          <a:latin typeface="Comic Sans MS" pitchFamily="66" charset="0"/>
        </a:defRPr>
      </a:lvl2pPr>
      <a:lvl3pPr algn="ctr" rtl="0" eaLnBrk="0" fontAlgn="base" hangingPunct="0">
        <a:spcBef>
          <a:spcPct val="0"/>
        </a:spcBef>
        <a:spcAft>
          <a:spcPct val="0"/>
        </a:spcAft>
        <a:defRPr sz="2400">
          <a:solidFill>
            <a:schemeClr val="tx2"/>
          </a:solidFill>
          <a:latin typeface="Comic Sans MS" pitchFamily="66" charset="0"/>
        </a:defRPr>
      </a:lvl3pPr>
      <a:lvl4pPr algn="ctr" rtl="0" eaLnBrk="0" fontAlgn="base" hangingPunct="0">
        <a:spcBef>
          <a:spcPct val="0"/>
        </a:spcBef>
        <a:spcAft>
          <a:spcPct val="0"/>
        </a:spcAft>
        <a:defRPr sz="2400">
          <a:solidFill>
            <a:schemeClr val="tx2"/>
          </a:solidFill>
          <a:latin typeface="Comic Sans MS" pitchFamily="66" charset="0"/>
        </a:defRPr>
      </a:lvl4pPr>
      <a:lvl5pPr algn="ctr" rtl="0" eaLnBrk="0" fontAlgn="base" hangingPunct="0">
        <a:spcBef>
          <a:spcPct val="0"/>
        </a:spcBef>
        <a:spcAft>
          <a:spcPct val="0"/>
        </a:spcAft>
        <a:defRPr sz="2400">
          <a:solidFill>
            <a:schemeClr val="tx2"/>
          </a:solidFill>
          <a:latin typeface="Comic Sans MS" pitchFamily="66" charset="0"/>
        </a:defRPr>
      </a:lvl5pPr>
      <a:lvl6pPr marL="457200" algn="ctr" rtl="0" fontAlgn="base">
        <a:spcBef>
          <a:spcPct val="0"/>
        </a:spcBef>
        <a:spcAft>
          <a:spcPct val="0"/>
        </a:spcAft>
        <a:defRPr sz="2400">
          <a:solidFill>
            <a:schemeClr val="tx2"/>
          </a:solidFill>
          <a:latin typeface="Comic Sans MS" pitchFamily="66" charset="0"/>
        </a:defRPr>
      </a:lvl6pPr>
      <a:lvl7pPr marL="914400" algn="ctr" rtl="0" fontAlgn="base">
        <a:spcBef>
          <a:spcPct val="0"/>
        </a:spcBef>
        <a:spcAft>
          <a:spcPct val="0"/>
        </a:spcAft>
        <a:defRPr sz="2400">
          <a:solidFill>
            <a:schemeClr val="tx2"/>
          </a:solidFill>
          <a:latin typeface="Comic Sans MS" pitchFamily="66" charset="0"/>
        </a:defRPr>
      </a:lvl7pPr>
      <a:lvl8pPr marL="1371600" algn="ctr" rtl="0" fontAlgn="base">
        <a:spcBef>
          <a:spcPct val="0"/>
        </a:spcBef>
        <a:spcAft>
          <a:spcPct val="0"/>
        </a:spcAft>
        <a:defRPr sz="2400">
          <a:solidFill>
            <a:schemeClr val="tx2"/>
          </a:solidFill>
          <a:latin typeface="Comic Sans MS" pitchFamily="66" charset="0"/>
        </a:defRPr>
      </a:lvl8pPr>
      <a:lvl9pPr marL="1828800" algn="ctr" rtl="0" fontAlgn="base">
        <a:spcBef>
          <a:spcPct val="0"/>
        </a:spcBef>
        <a:spcAft>
          <a:spcPct val="0"/>
        </a:spcAft>
        <a:defRPr sz="2400">
          <a:solidFill>
            <a:schemeClr val="tx2"/>
          </a:solidFill>
          <a:latin typeface="Comic Sans MS" pitchFamily="66"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1 Marcador de título"/>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s-ES"/>
              <a:t>Haga clic para modificar el estilo de título del patrón</a:t>
            </a:r>
            <a:endParaRPr lang="en-US"/>
          </a:p>
        </p:txBody>
      </p:sp>
      <p:sp>
        <p:nvSpPr>
          <p:cNvPr id="1027" name="2 Marcador de texto"/>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smtClean="0">
                <a:solidFill>
                  <a:schemeClr val="tx1">
                    <a:tint val="75000"/>
                  </a:schemeClr>
                </a:solidFill>
              </a:defRPr>
            </a:lvl1pPr>
          </a:lstStyle>
          <a:p>
            <a:pPr>
              <a:defRPr/>
            </a:pPr>
            <a:fld id="{661FDF9B-209A-46FE-A61C-2EE8C6B4C0C2}" type="datetimeFigureOut">
              <a:rPr lang="en-US"/>
              <a:pPr>
                <a:defRPr/>
              </a:pPr>
              <a:t>7/27/18</a:t>
            </a:fld>
            <a:endParaRPr lang="en-U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smtClean="0">
                <a:solidFill>
                  <a:schemeClr val="tx1">
                    <a:tint val="75000"/>
                  </a:schemeClr>
                </a:solidFill>
              </a:defRPr>
            </a:lvl1pPr>
          </a:lstStyle>
          <a:p>
            <a:pPr>
              <a:defRPr/>
            </a:pPr>
            <a:endParaRPr lang="en-U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smtClean="0">
                <a:solidFill>
                  <a:schemeClr val="tx1">
                    <a:tint val="75000"/>
                  </a:schemeClr>
                </a:solidFill>
              </a:defRPr>
            </a:lvl1pPr>
          </a:lstStyle>
          <a:p>
            <a:pPr>
              <a:defRPr/>
            </a:pPr>
            <a:fld id="{8A91E654-1579-427C-AB23-A3E1ACC8B5AB}"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3.xml"/><Relationship Id="rId4" Type="http://schemas.openxmlformats.org/officeDocument/2006/relationships/image" Target="../media/image20.png"/></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3.xml"/><Relationship Id="rId5" Type="http://schemas.openxmlformats.org/officeDocument/2006/relationships/image" Target="../media/image24.png"/><Relationship Id="rId4" Type="http://schemas.openxmlformats.org/officeDocument/2006/relationships/image" Target="../media/image23.png"/></Relationships>
</file>

<file path=ppt/slides/_rels/slide1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xml"/><Relationship Id="rId1" Type="http://schemas.openxmlformats.org/officeDocument/2006/relationships/slideLayout" Target="../slideLayouts/slideLayout13.xml"/><Relationship Id="rId5" Type="http://schemas.openxmlformats.org/officeDocument/2006/relationships/image" Target="../media/image27.emf"/><Relationship Id="rId4" Type="http://schemas.openxmlformats.org/officeDocument/2006/relationships/image" Target="../media/image26.png"/></Relationships>
</file>

<file path=ppt/slides/_rels/slide15.xml.rels><?xml version="1.0" encoding="UTF-8" standalone="yes"?>
<Relationships xmlns="http://schemas.openxmlformats.org/package/2006/relationships"><Relationship Id="rId3" Type="http://schemas.openxmlformats.org/officeDocument/2006/relationships/image" Target="../media/image29.emf"/><Relationship Id="rId7" Type="http://schemas.openxmlformats.org/officeDocument/2006/relationships/image" Target="../media/image33.png"/><Relationship Id="rId2" Type="http://schemas.openxmlformats.org/officeDocument/2006/relationships/image" Target="../media/image28.emf"/><Relationship Id="rId1" Type="http://schemas.openxmlformats.org/officeDocument/2006/relationships/slideLayout" Target="../slideLayouts/slideLayout13.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1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emf"/><Relationship Id="rId1" Type="http://schemas.openxmlformats.org/officeDocument/2006/relationships/slideLayout" Target="../slideLayouts/slideLayout13.xml"/><Relationship Id="rId5" Type="http://schemas.openxmlformats.org/officeDocument/2006/relationships/image" Target="../media/image33.png"/><Relationship Id="rId4" Type="http://schemas.openxmlformats.org/officeDocument/2006/relationships/image" Target="../media/image36.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4.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3.xml"/><Relationship Id="rId5" Type="http://schemas.openxmlformats.org/officeDocument/2006/relationships/image" Target="../media/image8.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3.xml"/><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1 Título"/>
          <p:cNvSpPr>
            <a:spLocks noGrp="1"/>
          </p:cNvSpPr>
          <p:nvPr>
            <p:ph type="ctrTitle"/>
          </p:nvPr>
        </p:nvSpPr>
        <p:spPr>
          <a:xfrm>
            <a:off x="323528" y="1988840"/>
            <a:ext cx="8496944" cy="1296144"/>
          </a:xfrm>
        </p:spPr>
        <p:txBody>
          <a:bodyPr/>
          <a:lstStyle/>
          <a:p>
            <a:r>
              <a:rPr lang="es-ES" sz="4000" dirty="0" err="1">
                <a:latin typeface="Times" pitchFamily="2" charset="0"/>
              </a:rPr>
              <a:t>scintillation</a:t>
            </a:r>
            <a:r>
              <a:rPr lang="es-ES" sz="4000" dirty="0">
                <a:latin typeface="Times" pitchFamily="2" charset="0"/>
              </a:rPr>
              <a:t> in </a:t>
            </a:r>
            <a:r>
              <a:rPr lang="es-ES" sz="4000" dirty="0" err="1">
                <a:latin typeface="Times" pitchFamily="2" charset="0"/>
              </a:rPr>
              <a:t>admixtures</a:t>
            </a:r>
            <a:r>
              <a:rPr lang="es-ES" sz="4000" dirty="0">
                <a:latin typeface="Times" pitchFamily="2" charset="0"/>
              </a:rPr>
              <a:t> </a:t>
            </a:r>
            <a:r>
              <a:rPr lang="es-ES" sz="4000" dirty="0" err="1">
                <a:latin typeface="Times" pitchFamily="2" charset="0"/>
              </a:rPr>
              <a:t>based</a:t>
            </a:r>
            <a:r>
              <a:rPr lang="es-ES" sz="4000" dirty="0">
                <a:latin typeface="Times" pitchFamily="2" charset="0"/>
              </a:rPr>
              <a:t> </a:t>
            </a:r>
            <a:r>
              <a:rPr lang="es-ES" sz="4000" dirty="0" err="1">
                <a:latin typeface="Times" pitchFamily="2" charset="0"/>
              </a:rPr>
              <a:t>on</a:t>
            </a:r>
            <a:r>
              <a:rPr lang="es-ES" sz="4000" dirty="0">
                <a:latin typeface="Times" pitchFamily="2" charset="0"/>
              </a:rPr>
              <a:t> noble gases (and </a:t>
            </a:r>
            <a:r>
              <a:rPr lang="es-ES" sz="4000" dirty="0" err="1">
                <a:latin typeface="Times" pitchFamily="2" charset="0"/>
              </a:rPr>
              <a:t>why</a:t>
            </a:r>
            <a:r>
              <a:rPr lang="es-ES" sz="4000" dirty="0">
                <a:latin typeface="Times" pitchFamily="2" charset="0"/>
              </a:rPr>
              <a:t>?)</a:t>
            </a:r>
            <a:endParaRPr lang="en-US" sz="4000" i="1" dirty="0">
              <a:latin typeface="Times" pitchFamily="2" charset="0"/>
              <a:cs typeface="Times New Roman" pitchFamily="18" charset="0"/>
            </a:endParaRPr>
          </a:p>
        </p:txBody>
      </p:sp>
      <p:sp>
        <p:nvSpPr>
          <p:cNvPr id="6" name="5 CuadroTexto"/>
          <p:cNvSpPr txBox="1"/>
          <p:nvPr/>
        </p:nvSpPr>
        <p:spPr>
          <a:xfrm>
            <a:off x="2810446" y="4787860"/>
            <a:ext cx="3633762" cy="646331"/>
          </a:xfrm>
          <a:prstGeom prst="rect">
            <a:avLst/>
          </a:prstGeom>
          <a:noFill/>
        </p:spPr>
        <p:txBody>
          <a:bodyPr wrap="square" rtlCol="0">
            <a:spAutoFit/>
          </a:bodyPr>
          <a:lstStyle/>
          <a:p>
            <a:pPr algn="ctr"/>
            <a:r>
              <a:rPr lang="en-US" sz="1800" b="1" dirty="0">
                <a:latin typeface="Times New Roman" panose="02020603050405020304" pitchFamily="18" charset="0"/>
                <a:cs typeface="Times New Roman" panose="02020603050405020304" pitchFamily="18" charset="0"/>
              </a:rPr>
              <a:t> D. Gonzalez-Diaz</a:t>
            </a:r>
          </a:p>
          <a:p>
            <a:pPr algn="ctr"/>
            <a:r>
              <a:rPr lang="en-US" sz="1800" dirty="0">
                <a:latin typeface="Times New Roman" panose="02020603050405020304" pitchFamily="18" charset="0"/>
                <a:cs typeface="Times New Roman" panose="02020603050405020304" pitchFamily="18" charset="0"/>
              </a:rPr>
              <a:t>(1</a:t>
            </a:r>
            <a:r>
              <a:rPr lang="en-US" sz="1800" baseline="30000" dirty="0">
                <a:latin typeface="Times New Roman" panose="02020603050405020304" pitchFamily="18" charset="0"/>
                <a:cs typeface="Times New Roman" panose="02020603050405020304" pitchFamily="18" charset="0"/>
              </a:rPr>
              <a:t>st</a:t>
            </a:r>
            <a:r>
              <a:rPr lang="en-US" sz="1800" dirty="0">
                <a:latin typeface="Times New Roman" panose="02020603050405020304" pitchFamily="18" charset="0"/>
                <a:cs typeface="Times New Roman" panose="02020603050405020304" pitchFamily="18" charset="0"/>
              </a:rPr>
              <a:t> DISCO meeting)</a:t>
            </a:r>
          </a:p>
        </p:txBody>
      </p:sp>
    </p:spTree>
    <p:extLst>
      <p:ext uri="{BB962C8B-B14F-4D97-AF65-F5344CB8AC3E}">
        <p14:creationId xmlns:p14="http://schemas.microsoft.com/office/powerpoint/2010/main" val="30201796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18 CuadroTexto"/>
          <p:cNvSpPr txBox="1"/>
          <p:nvPr/>
        </p:nvSpPr>
        <p:spPr>
          <a:xfrm>
            <a:off x="2757950" y="16413"/>
            <a:ext cx="3998210" cy="461665"/>
          </a:xfrm>
          <a:prstGeom prst="rect">
            <a:avLst/>
          </a:prstGeom>
          <a:noFill/>
        </p:spPr>
        <p:txBody>
          <a:bodyPr wrap="none" rtlCol="0">
            <a:spAutoFit/>
          </a:bodyPr>
          <a:lstStyle/>
          <a:p>
            <a:r>
              <a:rPr lang="en-US" sz="2400" dirty="0">
                <a:latin typeface="Times New Roman" panose="02020603050405020304" pitchFamily="18" charset="0"/>
                <a:cs typeface="Times New Roman" panose="02020603050405020304" pitchFamily="18" charset="0"/>
              </a:rPr>
              <a:t>computation of atomic cascade</a:t>
            </a:r>
          </a:p>
        </p:txBody>
      </p:sp>
      <p:cxnSp>
        <p:nvCxnSpPr>
          <p:cNvPr id="20" name="19 Conector recto"/>
          <p:cNvCxnSpPr/>
          <p:nvPr/>
        </p:nvCxnSpPr>
        <p:spPr>
          <a:xfrm>
            <a:off x="3563888" y="476672"/>
            <a:ext cx="1781257" cy="0"/>
          </a:xfrm>
          <a:prstGeom prst="line">
            <a:avLst/>
          </a:prstGeom>
          <a:ln w="25400"/>
        </p:spPr>
        <p:style>
          <a:lnRef idx="1">
            <a:schemeClr val="dk1"/>
          </a:lnRef>
          <a:fillRef idx="0">
            <a:schemeClr val="dk1"/>
          </a:fillRef>
          <a:effectRef idx="0">
            <a:schemeClr val="dk1"/>
          </a:effectRef>
          <a:fontRef idx="minor">
            <a:schemeClr val="tx1"/>
          </a:fontRef>
        </p:style>
      </p:cxnSp>
      <p:pic>
        <p:nvPicPr>
          <p:cNvPr id="307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672" r="-994" b="1584"/>
          <a:stretch/>
        </p:blipFill>
        <p:spPr bwMode="auto">
          <a:xfrm>
            <a:off x="0" y="726149"/>
            <a:ext cx="5364000" cy="61369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t="-562" b="2563"/>
          <a:stretch/>
        </p:blipFill>
        <p:spPr bwMode="auto">
          <a:xfrm>
            <a:off x="4067944" y="3749997"/>
            <a:ext cx="5076000" cy="1813497"/>
          </a:xfrm>
          <a:prstGeom prst="rect">
            <a:avLst/>
          </a:prstGeom>
          <a:noFill/>
          <a:ln w="9525">
            <a:solidFill>
              <a:srgbClr val="FF0000"/>
            </a:solidFill>
            <a:miter lim="800000"/>
            <a:headEnd/>
            <a:tailEnd/>
          </a:ln>
          <a:extLst>
            <a:ext uri="{909E8E84-426E-40DD-AFC4-6F175D3DCCD1}">
              <a14:hiddenFill xmlns:a14="http://schemas.microsoft.com/office/drawing/2010/main">
                <a:solidFill>
                  <a:schemeClr val="accent1"/>
                </a:solidFill>
              </a14:hiddenFill>
            </a:ext>
          </a:extLst>
        </p:spPr>
      </p:pic>
      <p:sp>
        <p:nvSpPr>
          <p:cNvPr id="3" name="2 CuadroTexto"/>
          <p:cNvSpPr txBox="1"/>
          <p:nvPr/>
        </p:nvSpPr>
        <p:spPr>
          <a:xfrm>
            <a:off x="1154430" y="404664"/>
            <a:ext cx="1401346" cy="338554"/>
          </a:xfrm>
          <a:prstGeom prst="rect">
            <a:avLst/>
          </a:prstGeom>
          <a:noFill/>
        </p:spPr>
        <p:txBody>
          <a:bodyPr wrap="none" rtlCol="0">
            <a:spAutoFit/>
          </a:bodyPr>
          <a:lstStyle/>
          <a:p>
            <a:r>
              <a:rPr lang="en-US" sz="1600" dirty="0">
                <a:solidFill>
                  <a:srgbClr val="00B0F0"/>
                </a:solidFill>
                <a:latin typeface="Times New Roman" panose="02020603050405020304" pitchFamily="18" charset="0"/>
                <a:cs typeface="Times New Roman" panose="02020603050405020304" pitchFamily="18" charset="0"/>
              </a:rPr>
              <a:t>decay constant</a:t>
            </a:r>
          </a:p>
        </p:txBody>
      </p:sp>
      <p:cxnSp>
        <p:nvCxnSpPr>
          <p:cNvPr id="7" name="6 Conector recto de flecha"/>
          <p:cNvCxnSpPr>
            <a:endCxn id="3" idx="3"/>
          </p:cNvCxnSpPr>
          <p:nvPr/>
        </p:nvCxnSpPr>
        <p:spPr>
          <a:xfrm flipH="1" flipV="1">
            <a:off x="2555776" y="573941"/>
            <a:ext cx="360040" cy="147690"/>
          </a:xfrm>
          <a:prstGeom prst="straightConnector1">
            <a:avLst/>
          </a:prstGeom>
          <a:ln>
            <a:solidFill>
              <a:srgbClr val="00B0F0"/>
            </a:solidFill>
            <a:tailEnd type="arrow"/>
          </a:ln>
        </p:spPr>
        <p:style>
          <a:lnRef idx="1">
            <a:schemeClr val="accent1"/>
          </a:lnRef>
          <a:fillRef idx="0">
            <a:schemeClr val="accent1"/>
          </a:fillRef>
          <a:effectRef idx="0">
            <a:schemeClr val="accent1"/>
          </a:effectRef>
          <a:fontRef idx="minor">
            <a:schemeClr val="tx1"/>
          </a:fontRef>
        </p:style>
      </p:cxnSp>
      <p:cxnSp>
        <p:nvCxnSpPr>
          <p:cNvPr id="17" name="16 Conector recto de flecha"/>
          <p:cNvCxnSpPr/>
          <p:nvPr/>
        </p:nvCxnSpPr>
        <p:spPr>
          <a:xfrm flipV="1">
            <a:off x="3860304" y="629298"/>
            <a:ext cx="567680" cy="104048"/>
          </a:xfrm>
          <a:prstGeom prst="straightConnector1">
            <a:avLst/>
          </a:prstGeom>
          <a:ln>
            <a:solidFill>
              <a:srgbClr val="00B0F0"/>
            </a:solidFill>
            <a:tailEnd type="arrow"/>
          </a:ln>
        </p:spPr>
        <p:style>
          <a:lnRef idx="1">
            <a:schemeClr val="accent1"/>
          </a:lnRef>
          <a:fillRef idx="0">
            <a:schemeClr val="accent1"/>
          </a:fillRef>
          <a:effectRef idx="0">
            <a:schemeClr val="accent1"/>
          </a:effectRef>
          <a:fontRef idx="minor">
            <a:schemeClr val="tx1"/>
          </a:fontRef>
        </p:style>
      </p:cxnSp>
      <p:sp>
        <p:nvSpPr>
          <p:cNvPr id="21" name="20 CuadroTexto"/>
          <p:cNvSpPr txBox="1"/>
          <p:nvPr/>
        </p:nvSpPr>
        <p:spPr>
          <a:xfrm>
            <a:off x="4475399" y="444734"/>
            <a:ext cx="1968809" cy="338554"/>
          </a:xfrm>
          <a:prstGeom prst="rect">
            <a:avLst/>
          </a:prstGeom>
          <a:noFill/>
        </p:spPr>
        <p:txBody>
          <a:bodyPr wrap="none" rtlCol="0">
            <a:spAutoFit/>
          </a:bodyPr>
          <a:lstStyle/>
          <a:p>
            <a:r>
              <a:rPr lang="en-US" sz="1600" dirty="0">
                <a:solidFill>
                  <a:srgbClr val="00B0F0"/>
                </a:solidFill>
                <a:latin typeface="Times New Roman" panose="02020603050405020304" pitchFamily="18" charset="0"/>
                <a:cs typeface="Times New Roman" panose="02020603050405020304" pitchFamily="18" charset="0"/>
              </a:rPr>
              <a:t>2-body collision rates</a:t>
            </a:r>
          </a:p>
        </p:txBody>
      </p:sp>
      <p:cxnSp>
        <p:nvCxnSpPr>
          <p:cNvPr id="22" name="21 Conector recto de flecha"/>
          <p:cNvCxnSpPr/>
          <p:nvPr/>
        </p:nvCxnSpPr>
        <p:spPr>
          <a:xfrm>
            <a:off x="5345145" y="887336"/>
            <a:ext cx="787984" cy="93392"/>
          </a:xfrm>
          <a:prstGeom prst="straightConnector1">
            <a:avLst/>
          </a:prstGeom>
          <a:ln>
            <a:solidFill>
              <a:srgbClr val="00B0F0"/>
            </a:solidFill>
            <a:tailEnd type="arrow"/>
          </a:ln>
        </p:spPr>
        <p:style>
          <a:lnRef idx="1">
            <a:schemeClr val="accent1"/>
          </a:lnRef>
          <a:fillRef idx="0">
            <a:schemeClr val="accent1"/>
          </a:fillRef>
          <a:effectRef idx="0">
            <a:schemeClr val="accent1"/>
          </a:effectRef>
          <a:fontRef idx="minor">
            <a:schemeClr val="tx1"/>
          </a:fontRef>
        </p:style>
      </p:cxnSp>
      <p:sp>
        <p:nvSpPr>
          <p:cNvPr id="24" name="23 CuadroTexto"/>
          <p:cNvSpPr txBox="1"/>
          <p:nvPr/>
        </p:nvSpPr>
        <p:spPr>
          <a:xfrm>
            <a:off x="6228184" y="855215"/>
            <a:ext cx="1968809" cy="338554"/>
          </a:xfrm>
          <a:prstGeom prst="rect">
            <a:avLst/>
          </a:prstGeom>
          <a:noFill/>
        </p:spPr>
        <p:txBody>
          <a:bodyPr wrap="none" rtlCol="0">
            <a:spAutoFit/>
          </a:bodyPr>
          <a:lstStyle/>
          <a:p>
            <a:r>
              <a:rPr lang="en-US" sz="1600" dirty="0">
                <a:solidFill>
                  <a:srgbClr val="00B0F0"/>
                </a:solidFill>
                <a:latin typeface="Times New Roman" panose="02020603050405020304" pitchFamily="18" charset="0"/>
                <a:cs typeface="Times New Roman" panose="02020603050405020304" pitchFamily="18" charset="0"/>
              </a:rPr>
              <a:t>3-body collision rates</a:t>
            </a:r>
          </a:p>
        </p:txBody>
      </p:sp>
      <p:sp>
        <p:nvSpPr>
          <p:cNvPr id="15" name="14 CuadroTexto"/>
          <p:cNvSpPr txBox="1"/>
          <p:nvPr/>
        </p:nvSpPr>
        <p:spPr>
          <a:xfrm>
            <a:off x="5537086" y="1957482"/>
            <a:ext cx="3119765" cy="369332"/>
          </a:xfrm>
          <a:prstGeom prst="rect">
            <a:avLst/>
          </a:prstGeom>
          <a:noFill/>
        </p:spPr>
        <p:txBody>
          <a:bodyPr wrap="none" rtlCol="0">
            <a:spAutoFit/>
          </a:bodyPr>
          <a:lstStyle/>
          <a:p>
            <a:r>
              <a:rPr lang="en-US" dirty="0">
                <a:latin typeface="Times New Roman" panose="02020603050405020304" pitchFamily="18" charset="0"/>
                <a:cs typeface="Times New Roman" panose="02020603050405020304" pitchFamily="18" charset="0"/>
              </a:rPr>
              <a:t>each value represents a vector!</a:t>
            </a:r>
          </a:p>
        </p:txBody>
      </p:sp>
      <p:sp>
        <p:nvSpPr>
          <p:cNvPr id="16" name="15 Rectángulo redondeado"/>
          <p:cNvSpPr/>
          <p:nvPr/>
        </p:nvSpPr>
        <p:spPr>
          <a:xfrm>
            <a:off x="3419872" y="1024492"/>
            <a:ext cx="792088" cy="197246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3" name="22 Conector recto de flecha"/>
          <p:cNvCxnSpPr/>
          <p:nvPr/>
        </p:nvCxnSpPr>
        <p:spPr>
          <a:xfrm>
            <a:off x="4211960" y="2010722"/>
            <a:ext cx="1247843" cy="131426"/>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0" name="29 Conector recto de flecha"/>
          <p:cNvCxnSpPr/>
          <p:nvPr/>
        </p:nvCxnSpPr>
        <p:spPr>
          <a:xfrm>
            <a:off x="6804248" y="2294548"/>
            <a:ext cx="216024" cy="1350476"/>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720446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69462" y="484394"/>
            <a:ext cx="6542597" cy="45365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2820" y="4913784"/>
            <a:ext cx="8965684" cy="19442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9" name="18 CuadroTexto"/>
          <p:cNvSpPr txBox="1"/>
          <p:nvPr/>
        </p:nvSpPr>
        <p:spPr>
          <a:xfrm>
            <a:off x="2446219" y="0"/>
            <a:ext cx="4358886" cy="461665"/>
          </a:xfrm>
          <a:prstGeom prst="rect">
            <a:avLst/>
          </a:prstGeom>
          <a:noFill/>
        </p:spPr>
        <p:txBody>
          <a:bodyPr wrap="none" rtlCol="0">
            <a:spAutoFit/>
          </a:bodyPr>
          <a:lstStyle/>
          <a:p>
            <a:r>
              <a:rPr lang="en-US" sz="2400" dirty="0">
                <a:latin typeface="Times New Roman" panose="02020603050405020304" pitchFamily="18" charset="0"/>
                <a:cs typeface="Times New Roman" panose="02020603050405020304" pitchFamily="18" charset="0"/>
              </a:rPr>
              <a:t>computation of excimer pathways</a:t>
            </a:r>
          </a:p>
        </p:txBody>
      </p:sp>
      <p:cxnSp>
        <p:nvCxnSpPr>
          <p:cNvPr id="20" name="19 Conector recto"/>
          <p:cNvCxnSpPr/>
          <p:nvPr/>
        </p:nvCxnSpPr>
        <p:spPr>
          <a:xfrm>
            <a:off x="3563888" y="476672"/>
            <a:ext cx="1781257" cy="0"/>
          </a:xfrm>
          <a:prstGeom prst="line">
            <a:avLst/>
          </a:prstGeom>
          <a:ln w="25400"/>
        </p:spPr>
        <p:style>
          <a:lnRef idx="1">
            <a:schemeClr val="dk1"/>
          </a:lnRef>
          <a:fillRef idx="0">
            <a:schemeClr val="dk1"/>
          </a:fillRef>
          <a:effectRef idx="0">
            <a:schemeClr val="dk1"/>
          </a:effectRef>
          <a:fontRef idx="minor">
            <a:schemeClr val="tx1"/>
          </a:fontRef>
        </p:style>
      </p:cxnSp>
      <p:sp>
        <p:nvSpPr>
          <p:cNvPr id="2" name="1 Rectángulo"/>
          <p:cNvSpPr/>
          <p:nvPr/>
        </p:nvSpPr>
        <p:spPr>
          <a:xfrm>
            <a:off x="6587775" y="476672"/>
            <a:ext cx="2650084" cy="338554"/>
          </a:xfrm>
          <a:prstGeom prst="rect">
            <a:avLst/>
          </a:prstGeom>
        </p:spPr>
        <p:txBody>
          <a:bodyPr wrap="none">
            <a:spAutoFit/>
          </a:bodyPr>
          <a:lstStyle/>
          <a:p>
            <a:r>
              <a:rPr lang="en-US" sz="1600" dirty="0">
                <a:latin typeface="Times New Roman" panose="02020603050405020304" pitchFamily="18" charset="0"/>
                <a:cs typeface="Times New Roman" panose="02020603050405020304" pitchFamily="18" charset="0"/>
              </a:rPr>
              <a:t>(analogous for 2p</a:t>
            </a:r>
            <a:r>
              <a:rPr lang="en-US" sz="1600" baseline="-25000" dirty="0">
                <a:latin typeface="Times New Roman" panose="02020603050405020304" pitchFamily="18" charset="0"/>
                <a:cs typeface="Times New Roman" panose="02020603050405020304" pitchFamily="18" charset="0"/>
              </a:rPr>
              <a:t>5</a:t>
            </a:r>
            <a:r>
              <a:rPr lang="en-US" sz="1600" dirty="0">
                <a:latin typeface="Times New Roman" panose="02020603050405020304" pitchFamily="18" charset="0"/>
                <a:cs typeface="Times New Roman" panose="02020603050405020304" pitchFamily="18" charset="0"/>
              </a:rPr>
              <a:t> and </a:t>
            </a:r>
            <a:r>
              <a:rPr lang="en-US" sz="1600" dirty="0" err="1">
                <a:latin typeface="Times New Roman" panose="02020603050405020304" pitchFamily="18" charset="0"/>
                <a:cs typeface="Times New Roman" panose="02020603050405020304" pitchFamily="18" charset="0"/>
              </a:rPr>
              <a:t>Xe</a:t>
            </a:r>
            <a:r>
              <a:rPr lang="en-US" sz="1600" dirty="0">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21183082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8 CuadroTexto"/>
          <p:cNvSpPr txBox="1"/>
          <p:nvPr/>
        </p:nvSpPr>
        <p:spPr>
          <a:xfrm>
            <a:off x="1331640" y="11116"/>
            <a:ext cx="6801862" cy="461665"/>
          </a:xfrm>
          <a:prstGeom prst="rect">
            <a:avLst/>
          </a:prstGeom>
          <a:noFill/>
        </p:spPr>
        <p:txBody>
          <a:bodyPr wrap="none" rtlCol="0">
            <a:spAutoFit/>
          </a:bodyPr>
          <a:lstStyle/>
          <a:p>
            <a:r>
              <a:rPr lang="en-US" sz="2400" dirty="0">
                <a:latin typeface="Times New Roman" panose="02020603050405020304" pitchFamily="18" charset="0"/>
                <a:cs typeface="Times New Roman" panose="02020603050405020304" pitchFamily="18" charset="0"/>
              </a:rPr>
              <a:t>example of electron transport + light production code</a:t>
            </a:r>
          </a:p>
        </p:txBody>
      </p:sp>
      <p:cxnSp>
        <p:nvCxnSpPr>
          <p:cNvPr id="10" name="9 Conector recto"/>
          <p:cNvCxnSpPr/>
          <p:nvPr/>
        </p:nvCxnSpPr>
        <p:spPr>
          <a:xfrm>
            <a:off x="3563888" y="476672"/>
            <a:ext cx="1781257" cy="0"/>
          </a:xfrm>
          <a:prstGeom prst="line">
            <a:avLst/>
          </a:prstGeom>
          <a:ln w="25400"/>
        </p:spPr>
        <p:style>
          <a:lnRef idx="1">
            <a:schemeClr val="dk1"/>
          </a:lnRef>
          <a:fillRef idx="0">
            <a:schemeClr val="dk1"/>
          </a:fillRef>
          <a:effectRef idx="0">
            <a:schemeClr val="dk1"/>
          </a:effectRef>
          <a:fontRef idx="minor">
            <a:schemeClr val="tx1"/>
          </a:fontRef>
        </p:style>
      </p:cxnSp>
      <p:sp>
        <p:nvSpPr>
          <p:cNvPr id="11" name="10 CuadroTexto"/>
          <p:cNvSpPr txBox="1"/>
          <p:nvPr/>
        </p:nvSpPr>
        <p:spPr>
          <a:xfrm>
            <a:off x="1799366" y="3359024"/>
            <a:ext cx="1717137" cy="369332"/>
          </a:xfrm>
          <a:prstGeom prst="rect">
            <a:avLst/>
          </a:prstGeom>
          <a:noFill/>
        </p:spPr>
        <p:txBody>
          <a:bodyPr wrap="none" rtlCol="0">
            <a:spAutoFit/>
          </a:bodyPr>
          <a:lstStyle/>
          <a:p>
            <a:r>
              <a:rPr lang="en-US" sz="1800" dirty="0">
                <a:latin typeface="Times New Roman" panose="02020603050405020304" pitchFamily="18" charset="0"/>
                <a:cs typeface="Times New Roman" panose="02020603050405020304" pitchFamily="18" charset="0"/>
              </a:rPr>
              <a:t>time distribution</a:t>
            </a:r>
          </a:p>
        </p:txBody>
      </p:sp>
      <p:sp>
        <p:nvSpPr>
          <p:cNvPr id="12" name="11 CuadroTexto"/>
          <p:cNvSpPr txBox="1"/>
          <p:nvPr/>
        </p:nvSpPr>
        <p:spPr>
          <a:xfrm>
            <a:off x="6444208" y="3356000"/>
            <a:ext cx="1520609" cy="369332"/>
          </a:xfrm>
          <a:prstGeom prst="rect">
            <a:avLst/>
          </a:prstGeom>
          <a:noFill/>
        </p:spPr>
        <p:txBody>
          <a:bodyPr wrap="none" rtlCol="0">
            <a:spAutoFit/>
          </a:bodyPr>
          <a:lstStyle/>
          <a:p>
            <a:r>
              <a:rPr lang="en-US" sz="1800" dirty="0">
                <a:latin typeface="Times New Roman" panose="02020603050405020304" pitchFamily="18" charset="0"/>
                <a:cs typeface="Times New Roman" panose="02020603050405020304" pitchFamily="18" charset="0"/>
              </a:rPr>
              <a:t>energy spectra</a:t>
            </a:r>
          </a:p>
        </p:txBody>
      </p:sp>
      <p:pic>
        <p:nvPicPr>
          <p:cNvPr id="512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r="2022"/>
          <a:stretch/>
        </p:blipFill>
        <p:spPr bwMode="auto">
          <a:xfrm>
            <a:off x="143222" y="3653645"/>
            <a:ext cx="4609658" cy="29461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3"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t="3344" r="2761" b="4634"/>
          <a:stretch/>
        </p:blipFill>
        <p:spPr bwMode="auto">
          <a:xfrm>
            <a:off x="4694959" y="3757592"/>
            <a:ext cx="4436401" cy="28397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3">
            <a:extLst>
              <a:ext uri="{FF2B5EF4-FFF2-40B4-BE49-F238E27FC236}">
                <a16:creationId xmlns:a16="http://schemas.microsoft.com/office/drawing/2014/main" id="{75098B96-8AD1-CB49-A793-D07327171F5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57935" y="641794"/>
            <a:ext cx="3593161" cy="26819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32865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275856" y="6124"/>
            <a:ext cx="2395207" cy="461665"/>
          </a:xfrm>
          <a:prstGeom prst="rect">
            <a:avLst/>
          </a:prstGeom>
          <a:noFill/>
        </p:spPr>
        <p:txBody>
          <a:bodyPr wrap="none" rtlCol="0">
            <a:spAutoFit/>
          </a:bodyPr>
          <a:lstStyle/>
          <a:p>
            <a:r>
              <a:rPr lang="en-US" sz="2400" dirty="0">
                <a:latin typeface="Times New Roman" panose="02020603050405020304" pitchFamily="18" charset="0"/>
                <a:cs typeface="Times New Roman" panose="02020603050405020304" pitchFamily="18" charset="0"/>
              </a:rPr>
              <a:t>light transparency</a:t>
            </a:r>
          </a:p>
        </p:txBody>
      </p:sp>
      <p:pic>
        <p:nvPicPr>
          <p:cNvPr id="1027"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t="1272"/>
          <a:stretch/>
        </p:blipFill>
        <p:spPr bwMode="auto">
          <a:xfrm>
            <a:off x="107504" y="476672"/>
            <a:ext cx="4464496" cy="55920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97102" y="1087016"/>
            <a:ext cx="4239394" cy="43160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69011" y="5551512"/>
            <a:ext cx="2695575" cy="685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0"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58131" y="6160343"/>
            <a:ext cx="1419225" cy="581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8" name="7 Conector recto"/>
          <p:cNvCxnSpPr/>
          <p:nvPr/>
        </p:nvCxnSpPr>
        <p:spPr>
          <a:xfrm>
            <a:off x="3563888" y="476672"/>
            <a:ext cx="1781257" cy="0"/>
          </a:xfrm>
          <a:prstGeom prst="line">
            <a:avLst/>
          </a:prstGeom>
          <a:ln w="25400"/>
        </p:spPr>
        <p:style>
          <a:lnRef idx="1">
            <a:schemeClr val="dk1"/>
          </a:lnRef>
          <a:fillRef idx="0">
            <a:schemeClr val="dk1"/>
          </a:fillRef>
          <a:effectRef idx="0">
            <a:schemeClr val="dk1"/>
          </a:effectRef>
          <a:fontRef idx="minor">
            <a:schemeClr val="tx1"/>
          </a:fontRef>
        </p:style>
      </p:cxnSp>
      <p:cxnSp>
        <p:nvCxnSpPr>
          <p:cNvPr id="7" name="6 Conector recto"/>
          <p:cNvCxnSpPr/>
          <p:nvPr/>
        </p:nvCxnSpPr>
        <p:spPr>
          <a:xfrm>
            <a:off x="733872" y="908720"/>
            <a:ext cx="1389856" cy="1368152"/>
          </a:xfrm>
          <a:prstGeom prst="line">
            <a:avLst/>
          </a:prstGeom>
          <a:ln w="28575">
            <a:solidFill>
              <a:srgbClr val="0000FF"/>
            </a:solidFill>
          </a:ln>
        </p:spPr>
        <p:style>
          <a:lnRef idx="1">
            <a:schemeClr val="accent1"/>
          </a:lnRef>
          <a:fillRef idx="0">
            <a:schemeClr val="accent1"/>
          </a:fillRef>
          <a:effectRef idx="0">
            <a:schemeClr val="accent1"/>
          </a:effectRef>
          <a:fontRef idx="minor">
            <a:schemeClr val="tx1"/>
          </a:fontRef>
        </p:style>
      </p:cxnSp>
      <p:sp>
        <p:nvSpPr>
          <p:cNvPr id="14" name="13 CuadroTexto"/>
          <p:cNvSpPr txBox="1"/>
          <p:nvPr/>
        </p:nvSpPr>
        <p:spPr>
          <a:xfrm>
            <a:off x="1966645" y="1556792"/>
            <a:ext cx="877163" cy="369332"/>
          </a:xfrm>
          <a:prstGeom prst="rect">
            <a:avLst/>
          </a:prstGeom>
          <a:solidFill>
            <a:schemeClr val="tx1">
              <a:lumMod val="65000"/>
              <a:lumOff val="35000"/>
            </a:schemeClr>
          </a:solidFill>
        </p:spPr>
        <p:txBody>
          <a:bodyPr wrap="none" rtlCol="0">
            <a:spAutoFit/>
          </a:bodyPr>
          <a:lstStyle/>
          <a:p>
            <a:r>
              <a:rPr lang="en-US" dirty="0">
                <a:solidFill>
                  <a:srgbClr val="0000FF"/>
                </a:solidFill>
                <a:latin typeface="Times New Roman" panose="02020603050405020304" pitchFamily="18" charset="0"/>
                <a:cs typeface="Times New Roman" panose="02020603050405020304" pitchFamily="18" charset="0"/>
              </a:rPr>
              <a:t>i-C</a:t>
            </a:r>
            <a:r>
              <a:rPr lang="en-US" baseline="-25000" dirty="0">
                <a:solidFill>
                  <a:srgbClr val="0000FF"/>
                </a:solidFill>
                <a:latin typeface="Times New Roman" panose="02020603050405020304" pitchFamily="18" charset="0"/>
                <a:cs typeface="Times New Roman" panose="02020603050405020304" pitchFamily="18" charset="0"/>
              </a:rPr>
              <a:t>4</a:t>
            </a:r>
            <a:r>
              <a:rPr lang="en-US" dirty="0">
                <a:solidFill>
                  <a:srgbClr val="0000FF"/>
                </a:solidFill>
                <a:latin typeface="Times New Roman" panose="02020603050405020304" pitchFamily="18" charset="0"/>
                <a:cs typeface="Times New Roman" panose="02020603050405020304" pitchFamily="18" charset="0"/>
              </a:rPr>
              <a:t>H</a:t>
            </a:r>
            <a:r>
              <a:rPr lang="en-US" baseline="-25000" dirty="0">
                <a:solidFill>
                  <a:srgbClr val="0000FF"/>
                </a:solidFill>
                <a:latin typeface="Times New Roman" panose="02020603050405020304" pitchFamily="18" charset="0"/>
                <a:cs typeface="Times New Roman" panose="02020603050405020304" pitchFamily="18" charset="0"/>
              </a:rPr>
              <a:t>10</a:t>
            </a:r>
            <a:endParaRPr lang="en-US" dirty="0">
              <a:solidFill>
                <a:srgbClr val="0000FF"/>
              </a:solidFill>
              <a:latin typeface="Times New Roman" panose="02020603050405020304" pitchFamily="18" charset="0"/>
              <a:cs typeface="Times New Roman" panose="02020603050405020304" pitchFamily="18" charset="0"/>
            </a:endParaRPr>
          </a:p>
        </p:txBody>
      </p:sp>
      <p:cxnSp>
        <p:nvCxnSpPr>
          <p:cNvPr id="20" name="19 Conector recto"/>
          <p:cNvCxnSpPr/>
          <p:nvPr/>
        </p:nvCxnSpPr>
        <p:spPr>
          <a:xfrm>
            <a:off x="733872" y="1741458"/>
            <a:ext cx="453752" cy="535414"/>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sp>
        <p:nvSpPr>
          <p:cNvPr id="25" name="24 CuadroTexto"/>
          <p:cNvSpPr txBox="1"/>
          <p:nvPr/>
        </p:nvSpPr>
        <p:spPr>
          <a:xfrm>
            <a:off x="899592" y="2348880"/>
            <a:ext cx="659155" cy="369332"/>
          </a:xfrm>
          <a:prstGeom prst="rect">
            <a:avLst/>
          </a:prstGeom>
          <a:solidFill>
            <a:schemeClr val="tx1">
              <a:lumMod val="65000"/>
              <a:lumOff val="35000"/>
            </a:schemeClr>
          </a:solidFill>
        </p:spPr>
        <p:txBody>
          <a:bodyPr wrap="none" rtlCol="0">
            <a:spAutoFit/>
          </a:bodyPr>
          <a:lstStyle/>
          <a:p>
            <a:r>
              <a:rPr lang="en-US" dirty="0">
                <a:solidFill>
                  <a:srgbClr val="30F055"/>
                </a:solidFill>
                <a:latin typeface="Times New Roman" panose="02020603050405020304" pitchFamily="18" charset="0"/>
                <a:cs typeface="Times New Roman" panose="02020603050405020304" pitchFamily="18" charset="0"/>
              </a:rPr>
              <a:t>C</a:t>
            </a:r>
            <a:r>
              <a:rPr lang="en-US" baseline="-25000" dirty="0">
                <a:solidFill>
                  <a:srgbClr val="30F055"/>
                </a:solidFill>
                <a:latin typeface="Times New Roman" panose="02020603050405020304" pitchFamily="18" charset="0"/>
                <a:cs typeface="Times New Roman" panose="02020603050405020304" pitchFamily="18" charset="0"/>
              </a:rPr>
              <a:t>2</a:t>
            </a:r>
            <a:r>
              <a:rPr lang="en-US" dirty="0">
                <a:solidFill>
                  <a:srgbClr val="30F055"/>
                </a:solidFill>
                <a:latin typeface="Times New Roman" panose="02020603050405020304" pitchFamily="18" charset="0"/>
                <a:cs typeface="Times New Roman" panose="02020603050405020304" pitchFamily="18" charset="0"/>
              </a:rPr>
              <a:t>H</a:t>
            </a:r>
            <a:r>
              <a:rPr lang="en-US" baseline="-25000" dirty="0">
                <a:solidFill>
                  <a:srgbClr val="30F055"/>
                </a:solidFill>
                <a:latin typeface="Times New Roman" panose="02020603050405020304" pitchFamily="18" charset="0"/>
                <a:cs typeface="Times New Roman" panose="02020603050405020304" pitchFamily="18" charset="0"/>
              </a:rPr>
              <a:t>6</a:t>
            </a:r>
            <a:endParaRPr lang="en-US" dirty="0">
              <a:solidFill>
                <a:srgbClr val="30F055"/>
              </a:solidFill>
              <a:latin typeface="Times New Roman" panose="02020603050405020304" pitchFamily="18" charset="0"/>
              <a:cs typeface="Times New Roman" panose="02020603050405020304" pitchFamily="18" charset="0"/>
            </a:endParaRPr>
          </a:p>
        </p:txBody>
      </p:sp>
      <p:cxnSp>
        <p:nvCxnSpPr>
          <p:cNvPr id="15" name="14 Conector recto de flecha"/>
          <p:cNvCxnSpPr/>
          <p:nvPr/>
        </p:nvCxnSpPr>
        <p:spPr>
          <a:xfrm flipH="1">
            <a:off x="4427984" y="2276872"/>
            <a:ext cx="249485" cy="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682652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8 CuadroTexto"/>
          <p:cNvSpPr txBox="1"/>
          <p:nvPr/>
        </p:nvSpPr>
        <p:spPr>
          <a:xfrm>
            <a:off x="2195736" y="55076"/>
            <a:ext cx="5277407" cy="400110"/>
          </a:xfrm>
          <a:prstGeom prst="rect">
            <a:avLst/>
          </a:prstGeom>
          <a:noFill/>
        </p:spPr>
        <p:txBody>
          <a:bodyPr wrap="none" rtlCol="0">
            <a:spAutoFit/>
          </a:bodyPr>
          <a:lstStyle/>
          <a:p>
            <a:r>
              <a:rPr lang="en-US" sz="2000" i="1" dirty="0">
                <a:cs typeface="Times New Roman" panose="02020603050405020304" pitchFamily="18" charset="0"/>
              </a:rPr>
              <a:t>comparison with data</a:t>
            </a:r>
            <a:r>
              <a:rPr lang="en-US" sz="2000" dirty="0">
                <a:cs typeface="Times New Roman" panose="02020603050405020304" pitchFamily="18" charset="0"/>
              </a:rPr>
              <a:t>: primary scintillation</a:t>
            </a:r>
            <a:r>
              <a:rPr lang="en-US" sz="2000" dirty="0">
                <a:latin typeface="Times New Roman" panose="02020603050405020304" pitchFamily="18" charset="0"/>
                <a:cs typeface="Times New Roman" panose="02020603050405020304" pitchFamily="18" charset="0"/>
              </a:rPr>
              <a:t> yields</a:t>
            </a:r>
          </a:p>
        </p:txBody>
      </p:sp>
      <p:cxnSp>
        <p:nvCxnSpPr>
          <p:cNvPr id="10" name="9 Conector recto"/>
          <p:cNvCxnSpPr/>
          <p:nvPr/>
        </p:nvCxnSpPr>
        <p:spPr>
          <a:xfrm>
            <a:off x="3563888" y="476672"/>
            <a:ext cx="1781257" cy="0"/>
          </a:xfrm>
          <a:prstGeom prst="line">
            <a:avLst/>
          </a:prstGeom>
          <a:ln w="25400"/>
        </p:spPr>
        <p:style>
          <a:lnRef idx="1">
            <a:schemeClr val="dk1"/>
          </a:lnRef>
          <a:fillRef idx="0">
            <a:schemeClr val="dk1"/>
          </a:fillRef>
          <a:effectRef idx="0">
            <a:schemeClr val="dk1"/>
          </a:effectRef>
          <a:fontRef idx="minor">
            <a:schemeClr val="tx1"/>
          </a:fontRef>
        </p:style>
      </p:cxn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1268760"/>
            <a:ext cx="6264696" cy="50051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19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88224" y="2269629"/>
            <a:ext cx="2390775" cy="295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196"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32240" y="3378324"/>
            <a:ext cx="1895475" cy="266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CuadroTexto"/>
          <p:cNvSpPr txBox="1"/>
          <p:nvPr/>
        </p:nvSpPr>
        <p:spPr>
          <a:xfrm>
            <a:off x="2987824" y="692696"/>
            <a:ext cx="1200457" cy="338554"/>
          </a:xfrm>
          <a:prstGeom prst="rect">
            <a:avLst/>
          </a:prstGeom>
          <a:solidFill>
            <a:schemeClr val="bg1">
              <a:lumMod val="95000"/>
            </a:schemeClr>
          </a:solidFill>
          <a:ln>
            <a:solidFill>
              <a:srgbClr val="FF0000"/>
            </a:solidFill>
          </a:ln>
        </p:spPr>
        <p:txBody>
          <a:bodyPr wrap="none" rtlCol="0">
            <a:spAutoFit/>
          </a:bodyPr>
          <a:lstStyle/>
          <a:p>
            <a:r>
              <a:rPr lang="en-US" sz="1600" dirty="0">
                <a:latin typeface="Times New Roman" panose="02020603050405020304" pitchFamily="18" charset="0"/>
                <a:cs typeface="Times New Roman" panose="02020603050405020304" pitchFamily="18" charset="0"/>
              </a:rPr>
              <a:t>VUV region</a:t>
            </a:r>
          </a:p>
        </p:txBody>
      </p:sp>
      <p:sp>
        <p:nvSpPr>
          <p:cNvPr id="8" name="7 CuadroTexto"/>
          <p:cNvSpPr txBox="1"/>
          <p:nvPr/>
        </p:nvSpPr>
        <p:spPr>
          <a:xfrm>
            <a:off x="7164288" y="692696"/>
            <a:ext cx="966931" cy="338554"/>
          </a:xfrm>
          <a:prstGeom prst="rect">
            <a:avLst/>
          </a:prstGeom>
          <a:solidFill>
            <a:schemeClr val="bg1">
              <a:lumMod val="95000"/>
            </a:schemeClr>
          </a:solidFill>
          <a:ln>
            <a:solidFill>
              <a:srgbClr val="FF0000"/>
            </a:solidFill>
          </a:ln>
        </p:spPr>
        <p:txBody>
          <a:bodyPr wrap="none" rtlCol="0">
            <a:spAutoFit/>
          </a:bodyPr>
          <a:lstStyle/>
          <a:p>
            <a:r>
              <a:rPr lang="en-US" sz="1600" dirty="0">
                <a:latin typeface="Times New Roman" panose="02020603050405020304" pitchFamily="18" charset="0"/>
                <a:cs typeface="Times New Roman" panose="02020603050405020304" pitchFamily="18" charset="0"/>
              </a:rPr>
              <a:t>IR region</a:t>
            </a:r>
          </a:p>
        </p:txBody>
      </p:sp>
      <p:cxnSp>
        <p:nvCxnSpPr>
          <p:cNvPr id="6" name="5 Conector recto"/>
          <p:cNvCxnSpPr/>
          <p:nvPr/>
        </p:nvCxnSpPr>
        <p:spPr>
          <a:xfrm>
            <a:off x="6372200" y="620688"/>
            <a:ext cx="0" cy="5976664"/>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3" name="12 CuadroTexto"/>
          <p:cNvSpPr txBox="1"/>
          <p:nvPr/>
        </p:nvSpPr>
        <p:spPr>
          <a:xfrm>
            <a:off x="7164288" y="1841551"/>
            <a:ext cx="1106585" cy="369332"/>
          </a:xfrm>
          <a:prstGeom prst="rect">
            <a:avLst/>
          </a:prstGeom>
          <a:noFill/>
        </p:spPr>
        <p:txBody>
          <a:bodyPr wrap="none" rtlCol="0">
            <a:spAutoFit/>
          </a:bodyPr>
          <a:lstStyle/>
          <a:p>
            <a:r>
              <a:rPr lang="en-US" dirty="0">
                <a:latin typeface="Times New Roman" panose="02020603050405020304" pitchFamily="18" charset="0"/>
                <a:cs typeface="Times New Roman" panose="02020603050405020304" pitchFamily="18" charset="0"/>
              </a:rPr>
              <a:t>simulated</a:t>
            </a:r>
          </a:p>
        </p:txBody>
      </p:sp>
      <p:sp>
        <p:nvSpPr>
          <p:cNvPr id="17" name="16 CuadroTexto"/>
          <p:cNvSpPr txBox="1"/>
          <p:nvPr/>
        </p:nvSpPr>
        <p:spPr>
          <a:xfrm>
            <a:off x="6948264" y="2915652"/>
            <a:ext cx="1571584" cy="369332"/>
          </a:xfrm>
          <a:prstGeom prst="rect">
            <a:avLst/>
          </a:prstGeom>
          <a:noFill/>
        </p:spPr>
        <p:txBody>
          <a:bodyPr wrap="none" rtlCol="0">
            <a:spAutoFit/>
          </a:bodyPr>
          <a:lstStyle/>
          <a:p>
            <a:r>
              <a:rPr lang="en-US" dirty="0">
                <a:latin typeface="Times New Roman" panose="02020603050405020304" pitchFamily="18" charset="0"/>
                <a:cs typeface="Times New Roman" panose="02020603050405020304" pitchFamily="18" charset="0"/>
              </a:rPr>
              <a:t>measured (</a:t>
            </a:r>
            <a:r>
              <a:rPr lang="el-GR" dirty="0">
                <a:latin typeface="Calibri"/>
                <a:cs typeface="Times New Roman" panose="02020603050405020304" pitchFamily="18" charset="0"/>
              </a:rPr>
              <a:t>α</a:t>
            </a:r>
            <a:r>
              <a:rPr lang="es-ES" dirty="0">
                <a:latin typeface="Calibri"/>
                <a:cs typeface="Times New Roman" panose="02020603050405020304" pitchFamily="18" charset="0"/>
              </a:rPr>
              <a:t>’s</a:t>
            </a:r>
            <a:r>
              <a:rPr lang="en-US" dirty="0">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24129021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8 CuadroTexto"/>
          <p:cNvSpPr txBox="1"/>
          <p:nvPr/>
        </p:nvSpPr>
        <p:spPr>
          <a:xfrm>
            <a:off x="840712" y="76562"/>
            <a:ext cx="6054863" cy="400110"/>
          </a:xfrm>
          <a:prstGeom prst="rect">
            <a:avLst/>
          </a:prstGeom>
          <a:noFill/>
        </p:spPr>
        <p:txBody>
          <a:bodyPr wrap="none" rtlCol="0">
            <a:spAutoFit/>
          </a:bodyPr>
          <a:lstStyle/>
          <a:p>
            <a:r>
              <a:rPr lang="en-US" sz="2000" i="1" dirty="0">
                <a:latin typeface="Times New Roman" panose="02020603050405020304" pitchFamily="18" charset="0"/>
                <a:cs typeface="Times New Roman" panose="02020603050405020304" pitchFamily="18" charset="0"/>
              </a:rPr>
              <a:t>comparison</a:t>
            </a:r>
            <a:r>
              <a:rPr lang="en-US" sz="2000" dirty="0">
                <a:latin typeface="Times New Roman" panose="02020603050405020304" pitchFamily="18" charset="0"/>
                <a:cs typeface="Times New Roman" panose="02020603050405020304" pitchFamily="18" charset="0"/>
              </a:rPr>
              <a:t> with data: secondary scintillation (EL) yield</a:t>
            </a:r>
            <a:r>
              <a:rPr lang="en-US" sz="2000" dirty="0">
                <a:cs typeface="Times New Roman" panose="02020603050405020304" pitchFamily="18" charset="0"/>
              </a:rPr>
              <a:t>s</a:t>
            </a:r>
            <a:endParaRPr lang="en-US" sz="2000" dirty="0">
              <a:latin typeface="Times New Roman" panose="02020603050405020304" pitchFamily="18" charset="0"/>
              <a:cs typeface="Times New Roman" panose="02020603050405020304" pitchFamily="18" charset="0"/>
            </a:endParaRPr>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21566"/>
            <a:ext cx="4518682" cy="31997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721" y="3677737"/>
            <a:ext cx="4492188" cy="31690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23824" y="620689"/>
            <a:ext cx="4384680" cy="3146828"/>
          </a:xfrm>
          <a:prstGeom prst="rect">
            <a:avLst/>
          </a:prstGeom>
          <a:solidFill>
            <a:schemeClr val="bg1"/>
          </a:solidFill>
          <a:ln>
            <a:noFill/>
          </a:ln>
          <a:extLst/>
        </p:spPr>
      </p:pic>
      <p:pic>
        <p:nvPicPr>
          <p:cNvPr id="10245"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89730" y="3767517"/>
            <a:ext cx="4418774" cy="308181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8" name="7 Conector recto"/>
          <p:cNvCxnSpPr/>
          <p:nvPr/>
        </p:nvCxnSpPr>
        <p:spPr>
          <a:xfrm>
            <a:off x="4644008" y="620688"/>
            <a:ext cx="0" cy="5976664"/>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pic>
        <p:nvPicPr>
          <p:cNvPr id="10246"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127937" y="44624"/>
            <a:ext cx="1968314" cy="5959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1" name="10 Conector recto"/>
          <p:cNvCxnSpPr/>
          <p:nvPr/>
        </p:nvCxnSpPr>
        <p:spPr>
          <a:xfrm>
            <a:off x="3563888" y="476672"/>
            <a:ext cx="1781257" cy="0"/>
          </a:xfrm>
          <a:prstGeom prst="line">
            <a:avLst/>
          </a:prstGeom>
          <a:ln w="25400"/>
        </p:spPr>
        <p:style>
          <a:lnRef idx="1">
            <a:schemeClr val="dk1"/>
          </a:lnRef>
          <a:fillRef idx="0">
            <a:schemeClr val="dk1"/>
          </a:fillRef>
          <a:effectRef idx="0">
            <a:schemeClr val="dk1"/>
          </a:effectRef>
          <a:fontRef idx="minor">
            <a:schemeClr val="tx1"/>
          </a:fontRef>
        </p:style>
      </p:cxnSp>
      <p:sp>
        <p:nvSpPr>
          <p:cNvPr id="3" name="Rectangle 2">
            <a:extLst>
              <a:ext uri="{FF2B5EF4-FFF2-40B4-BE49-F238E27FC236}">
                <a16:creationId xmlns:a16="http://schemas.microsoft.com/office/drawing/2014/main" id="{A3C42708-F27B-EB4F-BC9F-0262AD1F62CD}"/>
              </a:ext>
            </a:extLst>
          </p:cNvPr>
          <p:cNvSpPr/>
          <p:nvPr/>
        </p:nvSpPr>
        <p:spPr>
          <a:xfrm>
            <a:off x="7668344" y="1537047"/>
            <a:ext cx="1440160" cy="584398"/>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5">
            <a:extLst>
              <a:ext uri="{FF2B5EF4-FFF2-40B4-BE49-F238E27FC236}">
                <a16:creationId xmlns:a16="http://schemas.microsoft.com/office/drawing/2014/main" id="{B1AE7D21-7D2B-464B-AC8A-33C1921CAA90}"/>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740352" y="1835900"/>
            <a:ext cx="1331162" cy="230959"/>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sp>
        <p:nvSpPr>
          <p:cNvPr id="2" name="TextBox 1">
            <a:extLst>
              <a:ext uri="{FF2B5EF4-FFF2-40B4-BE49-F238E27FC236}">
                <a16:creationId xmlns:a16="http://schemas.microsoft.com/office/drawing/2014/main" id="{40A0BED5-6C3D-B648-9A22-87CFB1BC1A5C}"/>
              </a:ext>
            </a:extLst>
          </p:cNvPr>
          <p:cNvSpPr txBox="1"/>
          <p:nvPr/>
        </p:nvSpPr>
        <p:spPr>
          <a:xfrm>
            <a:off x="7865560" y="1537047"/>
            <a:ext cx="1130438" cy="307777"/>
          </a:xfrm>
          <a:prstGeom prst="rect">
            <a:avLst/>
          </a:prstGeom>
          <a:noFill/>
        </p:spPr>
        <p:txBody>
          <a:bodyPr wrap="none" rtlCol="0">
            <a:spAutoFit/>
          </a:bodyPr>
          <a:lstStyle/>
          <a:p>
            <a:r>
              <a:rPr lang="en-US" dirty="0"/>
              <a:t>to first order:</a:t>
            </a:r>
          </a:p>
        </p:txBody>
      </p:sp>
    </p:spTree>
    <p:extLst>
      <p:ext uri="{BB962C8B-B14F-4D97-AF65-F5344CB8AC3E}">
        <p14:creationId xmlns:p14="http://schemas.microsoft.com/office/powerpoint/2010/main" val="20950769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2 Conector recto"/>
          <p:cNvCxnSpPr>
            <a:cxnSpLocks/>
          </p:cNvCxnSpPr>
          <p:nvPr/>
        </p:nvCxnSpPr>
        <p:spPr>
          <a:xfrm flipV="1">
            <a:off x="3707904" y="764704"/>
            <a:ext cx="1728192" cy="1"/>
          </a:xfrm>
          <a:prstGeom prst="line">
            <a:avLst/>
          </a:prstGeom>
          <a:ln w="25400"/>
        </p:spPr>
        <p:style>
          <a:lnRef idx="1">
            <a:schemeClr val="dk1"/>
          </a:lnRef>
          <a:fillRef idx="0">
            <a:schemeClr val="dk1"/>
          </a:fillRef>
          <a:effectRef idx="0">
            <a:schemeClr val="dk1"/>
          </a:effectRef>
          <a:fontRef idx="minor">
            <a:schemeClr val="tx1"/>
          </a:fontRef>
        </p:style>
      </p:cxnSp>
      <p:sp>
        <p:nvSpPr>
          <p:cNvPr id="14" name="13 CuadroTexto"/>
          <p:cNvSpPr txBox="1"/>
          <p:nvPr/>
        </p:nvSpPr>
        <p:spPr>
          <a:xfrm>
            <a:off x="95300" y="19251"/>
            <a:ext cx="9048700" cy="707886"/>
          </a:xfrm>
          <a:prstGeom prst="rect">
            <a:avLst/>
          </a:prstGeom>
          <a:noFill/>
        </p:spPr>
        <p:txBody>
          <a:bodyPr wrap="square" rtlCol="0">
            <a:spAutoFit/>
          </a:bodyPr>
          <a:lstStyle/>
          <a:p>
            <a:pPr algn="ctr"/>
            <a:r>
              <a:rPr lang="en-US" sz="2000" i="1" dirty="0">
                <a:latin typeface="Times New Roman" panose="02020603050405020304" pitchFamily="18" charset="0"/>
                <a:cs typeface="Times New Roman" panose="02020603050405020304" pitchFamily="18" charset="0"/>
              </a:rPr>
              <a:t>comparison with data</a:t>
            </a:r>
            <a:r>
              <a:rPr lang="en-US" sz="2000" dirty="0">
                <a:latin typeface="Times New Roman" panose="02020603050405020304" pitchFamily="18" charset="0"/>
                <a:cs typeface="Times New Roman" panose="02020603050405020304" pitchFamily="18" charset="0"/>
              </a:rPr>
              <a:t>: feedback parameter </a:t>
            </a:r>
            <a:r>
              <a:rPr lang="el-GR" sz="2000" dirty="0">
                <a:latin typeface="Times New Roman" panose="02020603050405020304" pitchFamily="18" charset="0"/>
                <a:cs typeface="Times New Roman" panose="02020603050405020304" pitchFamily="18" charset="0"/>
              </a:rPr>
              <a:t>β</a:t>
            </a:r>
            <a:r>
              <a:rPr lang="es-ES" sz="2000" dirty="0">
                <a:latin typeface="Times New Roman" panose="02020603050405020304" pitchFamily="18" charset="0"/>
                <a:cs typeface="Times New Roman" panose="02020603050405020304" pitchFamily="18" charset="0"/>
              </a:rPr>
              <a:t> (</a:t>
            </a:r>
            <a:r>
              <a:rPr lang="es-ES" sz="2000" dirty="0" err="1">
                <a:latin typeface="Times New Roman" panose="02020603050405020304" pitchFamily="18" charset="0"/>
                <a:cs typeface="Times New Roman" panose="02020603050405020304" pitchFamily="18" charset="0"/>
              </a:rPr>
              <a:t>related</a:t>
            </a:r>
            <a:r>
              <a:rPr lang="es-ES" sz="2000" dirty="0">
                <a:latin typeface="Times New Roman" panose="02020603050405020304" pitchFamily="18" charset="0"/>
                <a:cs typeface="Times New Roman" panose="02020603050405020304" pitchFamily="18" charset="0"/>
              </a:rPr>
              <a:t> to </a:t>
            </a:r>
            <a:r>
              <a:rPr lang="es-ES" sz="2000" dirty="0" err="1">
                <a:latin typeface="Times New Roman" panose="02020603050405020304" pitchFamily="18" charset="0"/>
                <a:cs typeface="Times New Roman" panose="02020603050405020304" pitchFamily="18" charset="0"/>
              </a:rPr>
              <a:t>maximum</a:t>
            </a:r>
            <a:r>
              <a:rPr lang="es-ES" sz="2000" dirty="0">
                <a:latin typeface="Times New Roman" panose="02020603050405020304" pitchFamily="18" charset="0"/>
                <a:cs typeface="Times New Roman" panose="02020603050405020304" pitchFamily="18" charset="0"/>
              </a:rPr>
              <a:t> </a:t>
            </a:r>
            <a:r>
              <a:rPr lang="es-ES" sz="2000" dirty="0" err="1">
                <a:latin typeface="Times New Roman" panose="02020603050405020304" pitchFamily="18" charset="0"/>
                <a:cs typeface="Times New Roman" panose="02020603050405020304" pitchFamily="18" charset="0"/>
              </a:rPr>
              <a:t>gain</a:t>
            </a:r>
            <a:r>
              <a:rPr lang="es-ES" sz="2000" dirty="0">
                <a:latin typeface="Times New Roman" panose="02020603050405020304" pitchFamily="18" charset="0"/>
                <a:cs typeface="Times New Roman" panose="02020603050405020304" pitchFamily="18" charset="0"/>
              </a:rPr>
              <a:t>;</a:t>
            </a:r>
            <a:r>
              <a:rPr lang="es-ES" sz="2000" dirty="0">
                <a:cs typeface="Times New Roman" panose="02020603050405020304" pitchFamily="18" charset="0"/>
              </a:rPr>
              <a:t> </a:t>
            </a:r>
            <a:r>
              <a:rPr lang="es-ES" sz="2000" dirty="0" err="1">
                <a:cs typeface="Times New Roman" panose="02020603050405020304" pitchFamily="18" charset="0"/>
              </a:rPr>
              <a:t>arguably</a:t>
            </a:r>
            <a:r>
              <a:rPr lang="es-ES" sz="2000" dirty="0">
                <a:cs typeface="Times New Roman" panose="02020603050405020304" pitchFamily="18" charset="0"/>
              </a:rPr>
              <a:t>, to </a:t>
            </a:r>
            <a:r>
              <a:rPr lang="es-ES" sz="2000" dirty="0" err="1">
                <a:latin typeface="Times New Roman" panose="02020603050405020304" pitchFamily="18" charset="0"/>
                <a:cs typeface="Times New Roman" panose="02020603050405020304" pitchFamily="18" charset="0"/>
              </a:rPr>
              <a:t>streamer</a:t>
            </a:r>
            <a:r>
              <a:rPr lang="es-ES" sz="2000" dirty="0">
                <a:latin typeface="Times New Roman" panose="02020603050405020304" pitchFamily="18" charset="0"/>
                <a:cs typeface="Times New Roman" panose="02020603050405020304" pitchFamily="18" charset="0"/>
              </a:rPr>
              <a:t> </a:t>
            </a:r>
            <a:r>
              <a:rPr lang="es-ES" sz="2000" dirty="0" err="1">
                <a:latin typeface="Times New Roman" panose="02020603050405020304" pitchFamily="18" charset="0"/>
                <a:cs typeface="Times New Roman" panose="02020603050405020304" pitchFamily="18" charset="0"/>
              </a:rPr>
              <a:t>formation</a:t>
            </a:r>
            <a:r>
              <a:rPr lang="es-ES" sz="2000" dirty="0">
                <a:latin typeface="Times New Roman" panose="02020603050405020304" pitchFamily="18" charset="0"/>
                <a:cs typeface="Times New Roman" panose="02020603050405020304" pitchFamily="18" charset="0"/>
              </a:rPr>
              <a:t> </a:t>
            </a:r>
            <a:r>
              <a:rPr lang="es-ES" sz="2000" dirty="0" err="1">
                <a:latin typeface="Times New Roman" panose="02020603050405020304" pitchFamily="18" charset="0"/>
                <a:cs typeface="Times New Roman" panose="02020603050405020304" pitchFamily="18" charset="0"/>
              </a:rPr>
              <a:t>too</a:t>
            </a:r>
            <a:r>
              <a:rPr lang="es-ES" sz="2000" dirty="0">
                <a:cs typeface="Times New Roman" panose="02020603050405020304" pitchFamily="18" charset="0"/>
              </a:rPr>
              <a:t>)</a:t>
            </a:r>
            <a:endParaRPr lang="en-US" sz="2000" dirty="0">
              <a:latin typeface="Times New Roman" panose="02020603050405020304" pitchFamily="18" charset="0"/>
              <a:cs typeface="Times New Roman" panose="02020603050405020304" pitchFamily="18" charset="0"/>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0574" y="2194487"/>
            <a:ext cx="4343433" cy="43434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2307" y="984812"/>
            <a:ext cx="4657725" cy="12096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3"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60032" y="2172572"/>
            <a:ext cx="4127748" cy="44362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3 Rectángulo redondeado"/>
          <p:cNvSpPr/>
          <p:nvPr/>
        </p:nvSpPr>
        <p:spPr>
          <a:xfrm>
            <a:off x="2763693" y="6285593"/>
            <a:ext cx="251535" cy="20629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10 Rectángulo redondeado"/>
          <p:cNvSpPr/>
          <p:nvPr/>
        </p:nvSpPr>
        <p:spPr>
          <a:xfrm>
            <a:off x="7740352" y="6331622"/>
            <a:ext cx="576064" cy="221221"/>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5 Grupo"/>
          <p:cNvGrpSpPr/>
          <p:nvPr/>
        </p:nvGrpSpPr>
        <p:grpSpPr>
          <a:xfrm>
            <a:off x="6300192" y="1302655"/>
            <a:ext cx="2447498" cy="461665"/>
            <a:chOff x="6300192" y="1302655"/>
            <a:chExt cx="2447498" cy="461665"/>
          </a:xfrm>
        </p:grpSpPr>
        <p:pic>
          <p:nvPicPr>
            <p:cNvPr id="12"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00192" y="1346412"/>
              <a:ext cx="2156476" cy="374152"/>
            </a:xfrm>
            <a:prstGeom prst="rect">
              <a:avLst/>
            </a:prstGeom>
            <a:noFill/>
            <a:ln w="9525">
              <a:solidFill>
                <a:srgbClr val="FF0000"/>
              </a:solidFill>
              <a:miter lim="800000"/>
              <a:headEnd/>
              <a:tailEnd/>
            </a:ln>
            <a:extLst>
              <a:ext uri="{909E8E84-426E-40DD-AFC4-6F175D3DCCD1}">
                <a14:hiddenFill xmlns:a14="http://schemas.microsoft.com/office/drawing/2010/main">
                  <a:solidFill>
                    <a:schemeClr val="accent1"/>
                  </a:solidFill>
                </a14:hiddenFill>
              </a:ext>
            </a:extLst>
          </p:spPr>
        </p:pic>
        <p:sp>
          <p:nvSpPr>
            <p:cNvPr id="5" name="4 CuadroTexto"/>
            <p:cNvSpPr txBox="1"/>
            <p:nvPr/>
          </p:nvSpPr>
          <p:spPr>
            <a:xfrm>
              <a:off x="8460432" y="1302655"/>
              <a:ext cx="287258" cy="461665"/>
            </a:xfrm>
            <a:prstGeom prst="rect">
              <a:avLst/>
            </a:prstGeom>
            <a:noFill/>
          </p:spPr>
          <p:txBody>
            <a:bodyPr wrap="none" rtlCol="0">
              <a:spAutoFit/>
            </a:bodyPr>
            <a:lstStyle/>
            <a:p>
              <a:r>
                <a:rPr lang="en-US" sz="2400" b="1" dirty="0">
                  <a:solidFill>
                    <a:srgbClr val="FF0000"/>
                  </a:solidFill>
                  <a:latin typeface="Times New Roman" panose="02020603050405020304" pitchFamily="18" charset="0"/>
                  <a:cs typeface="Times New Roman" panose="02020603050405020304" pitchFamily="18" charset="0"/>
                </a:rPr>
                <a:t>!</a:t>
              </a:r>
            </a:p>
          </p:txBody>
        </p:sp>
      </p:grpSp>
    </p:spTree>
    <p:extLst>
      <p:ext uri="{BB962C8B-B14F-4D97-AF65-F5344CB8AC3E}">
        <p14:creationId xmlns:p14="http://schemas.microsoft.com/office/powerpoint/2010/main" val="1752793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2 Conector recto">
            <a:extLst>
              <a:ext uri="{FF2B5EF4-FFF2-40B4-BE49-F238E27FC236}">
                <a16:creationId xmlns:a16="http://schemas.microsoft.com/office/drawing/2014/main" id="{36131C0A-5D02-8F45-89BC-E3E18536DAE0}"/>
              </a:ext>
            </a:extLst>
          </p:cNvPr>
          <p:cNvCxnSpPr/>
          <p:nvPr/>
        </p:nvCxnSpPr>
        <p:spPr>
          <a:xfrm>
            <a:off x="3729021" y="432021"/>
            <a:ext cx="1781257" cy="0"/>
          </a:xfrm>
          <a:prstGeom prst="line">
            <a:avLst/>
          </a:prstGeom>
          <a:ln w="25400"/>
        </p:spPr>
        <p:style>
          <a:lnRef idx="1">
            <a:schemeClr val="dk1"/>
          </a:lnRef>
          <a:fillRef idx="0">
            <a:schemeClr val="dk1"/>
          </a:fillRef>
          <a:effectRef idx="0">
            <a:schemeClr val="dk1"/>
          </a:effectRef>
          <a:fontRef idx="minor">
            <a:schemeClr val="tx1"/>
          </a:fontRef>
        </p:style>
      </p:cxnSp>
      <p:sp>
        <p:nvSpPr>
          <p:cNvPr id="5" name="13 CuadroTexto">
            <a:extLst>
              <a:ext uri="{FF2B5EF4-FFF2-40B4-BE49-F238E27FC236}">
                <a16:creationId xmlns:a16="http://schemas.microsoft.com/office/drawing/2014/main" id="{FACC034E-AF6A-E947-9510-F63B5424E853}"/>
              </a:ext>
            </a:extLst>
          </p:cNvPr>
          <p:cNvSpPr txBox="1"/>
          <p:nvPr/>
        </p:nvSpPr>
        <p:spPr>
          <a:xfrm>
            <a:off x="3119636" y="31911"/>
            <a:ext cx="3756620" cy="400110"/>
          </a:xfrm>
          <a:prstGeom prst="rect">
            <a:avLst/>
          </a:prstGeom>
          <a:noFill/>
        </p:spPr>
        <p:txBody>
          <a:bodyPr wrap="square" rtlCol="0">
            <a:spAutoFit/>
          </a:bodyPr>
          <a:lstStyle/>
          <a:p>
            <a:r>
              <a:rPr lang="en-US" sz="2000" dirty="0">
                <a:cs typeface="Times New Roman" panose="02020603050405020304" pitchFamily="18" charset="0"/>
              </a:rPr>
              <a:t>current and future activities</a:t>
            </a:r>
            <a:endParaRPr lang="en-US" sz="2000" dirty="0">
              <a:latin typeface="Times New Roman" panose="02020603050405020304" pitchFamily="18" charset="0"/>
              <a:cs typeface="Times New Roman" panose="02020603050405020304" pitchFamily="18" charset="0"/>
            </a:endParaRPr>
          </a:p>
        </p:txBody>
      </p:sp>
      <p:sp>
        <p:nvSpPr>
          <p:cNvPr id="6" name="TextBox 5">
            <a:extLst>
              <a:ext uri="{FF2B5EF4-FFF2-40B4-BE49-F238E27FC236}">
                <a16:creationId xmlns:a16="http://schemas.microsoft.com/office/drawing/2014/main" id="{C0993BA8-D953-1447-8157-59E46CD60FC0}"/>
              </a:ext>
            </a:extLst>
          </p:cNvPr>
          <p:cNvSpPr txBox="1"/>
          <p:nvPr/>
        </p:nvSpPr>
        <p:spPr>
          <a:xfrm>
            <a:off x="395536" y="523706"/>
            <a:ext cx="8352928" cy="2185214"/>
          </a:xfrm>
          <a:prstGeom prst="rect">
            <a:avLst/>
          </a:prstGeom>
          <a:noFill/>
        </p:spPr>
        <p:txBody>
          <a:bodyPr wrap="square" rtlCol="0">
            <a:spAutoFit/>
          </a:bodyPr>
          <a:lstStyle/>
          <a:p>
            <a:pPr marL="285750" indent="-285750" algn="just">
              <a:buFont typeface="Arial" panose="020B0604020202020204" pitchFamily="34" charset="0"/>
              <a:buChar char="•"/>
            </a:pPr>
            <a:r>
              <a:rPr lang="en-US" sz="1800" dirty="0"/>
              <a:t>The lab is focused on the study of scintillating mixtures and structures for next generation neutrino, dark matter and nuclear physics experiments.</a:t>
            </a:r>
          </a:p>
          <a:p>
            <a:pPr marL="285750" indent="-285750" algn="just">
              <a:spcBef>
                <a:spcPts val="600"/>
              </a:spcBef>
              <a:buFont typeface="Arial" panose="020B0604020202020204" pitchFamily="34" charset="0"/>
              <a:buChar char="•"/>
            </a:pPr>
            <a:r>
              <a:rPr lang="en-US" sz="1800" dirty="0"/>
              <a:t>There are 3 </a:t>
            </a:r>
            <a:r>
              <a:rPr lang="en-US" sz="1800" dirty="0" err="1"/>
              <a:t>UHVacuum</a:t>
            </a:r>
            <a:r>
              <a:rPr lang="en-US" sz="1800" dirty="0"/>
              <a:t>-grade systems, pressure-compatible (up to 10bar), with recirculation, purification and gas monitoring.</a:t>
            </a:r>
          </a:p>
          <a:p>
            <a:pPr marL="285750" indent="-285750" algn="just">
              <a:spcBef>
                <a:spcPts val="600"/>
              </a:spcBef>
              <a:buFont typeface="Arial" panose="020B0604020202020204" pitchFamily="34" charset="0"/>
              <a:buChar char="•"/>
            </a:pPr>
            <a:r>
              <a:rPr lang="en-US" sz="1800" dirty="0"/>
              <a:t>Scintillation studies are focused on the xenon-band (170nm) but we would like to extend these studies to visible (CMOS camera already purchased) and harder VUV (down to </a:t>
            </a:r>
            <a:r>
              <a:rPr lang="en-US" sz="1800" dirty="0" err="1"/>
              <a:t>Ar</a:t>
            </a:r>
            <a:r>
              <a:rPr lang="en-US" sz="1800" dirty="0"/>
              <a:t>-band, at least).</a:t>
            </a:r>
          </a:p>
        </p:txBody>
      </p:sp>
      <p:cxnSp>
        <p:nvCxnSpPr>
          <p:cNvPr id="7" name="2 Conector recto">
            <a:extLst>
              <a:ext uri="{FF2B5EF4-FFF2-40B4-BE49-F238E27FC236}">
                <a16:creationId xmlns:a16="http://schemas.microsoft.com/office/drawing/2014/main" id="{11C9F7D3-470D-5745-9C7D-756DA1EE8036}"/>
              </a:ext>
            </a:extLst>
          </p:cNvPr>
          <p:cNvCxnSpPr/>
          <p:nvPr/>
        </p:nvCxnSpPr>
        <p:spPr>
          <a:xfrm>
            <a:off x="3597209" y="3682710"/>
            <a:ext cx="1781257" cy="0"/>
          </a:xfrm>
          <a:prstGeom prst="line">
            <a:avLst/>
          </a:prstGeom>
          <a:ln w="25400"/>
        </p:spPr>
        <p:style>
          <a:lnRef idx="1">
            <a:schemeClr val="dk1"/>
          </a:lnRef>
          <a:fillRef idx="0">
            <a:schemeClr val="dk1"/>
          </a:fillRef>
          <a:effectRef idx="0">
            <a:schemeClr val="dk1"/>
          </a:effectRef>
          <a:fontRef idx="minor">
            <a:schemeClr val="tx1"/>
          </a:fontRef>
        </p:style>
      </p:cxnSp>
      <p:sp>
        <p:nvSpPr>
          <p:cNvPr id="8" name="13 CuadroTexto">
            <a:extLst>
              <a:ext uri="{FF2B5EF4-FFF2-40B4-BE49-F238E27FC236}">
                <a16:creationId xmlns:a16="http://schemas.microsoft.com/office/drawing/2014/main" id="{8457CA5F-C24E-5949-B98D-94C2259EC451}"/>
              </a:ext>
            </a:extLst>
          </p:cNvPr>
          <p:cNvSpPr txBox="1"/>
          <p:nvPr/>
        </p:nvSpPr>
        <p:spPr>
          <a:xfrm>
            <a:off x="3551684" y="3282600"/>
            <a:ext cx="3756620" cy="400110"/>
          </a:xfrm>
          <a:prstGeom prst="rect">
            <a:avLst/>
          </a:prstGeom>
          <a:noFill/>
        </p:spPr>
        <p:txBody>
          <a:bodyPr wrap="square" rtlCol="0">
            <a:spAutoFit/>
          </a:bodyPr>
          <a:lstStyle/>
          <a:p>
            <a:r>
              <a:rPr lang="en-US" sz="2000" dirty="0">
                <a:cs typeface="Times New Roman" panose="02020603050405020304" pitchFamily="18" charset="0"/>
              </a:rPr>
              <a:t>funding situation</a:t>
            </a:r>
            <a:endParaRPr lang="en-US" sz="2000" dirty="0">
              <a:latin typeface="Times New Roman" panose="02020603050405020304" pitchFamily="18" charset="0"/>
              <a:cs typeface="Times New Roman" panose="02020603050405020304" pitchFamily="18" charset="0"/>
            </a:endParaRPr>
          </a:p>
        </p:txBody>
      </p:sp>
      <p:sp>
        <p:nvSpPr>
          <p:cNvPr id="9" name="TextBox 8">
            <a:extLst>
              <a:ext uri="{FF2B5EF4-FFF2-40B4-BE49-F238E27FC236}">
                <a16:creationId xmlns:a16="http://schemas.microsoft.com/office/drawing/2014/main" id="{07588CD9-A8C8-D644-9F70-21B67359426B}"/>
              </a:ext>
            </a:extLst>
          </p:cNvPr>
          <p:cNvSpPr txBox="1"/>
          <p:nvPr/>
        </p:nvSpPr>
        <p:spPr>
          <a:xfrm>
            <a:off x="395536" y="3779748"/>
            <a:ext cx="8352928" cy="2185214"/>
          </a:xfrm>
          <a:prstGeom prst="rect">
            <a:avLst/>
          </a:prstGeom>
          <a:noFill/>
        </p:spPr>
        <p:txBody>
          <a:bodyPr wrap="square" rtlCol="0">
            <a:spAutoFit/>
          </a:bodyPr>
          <a:lstStyle/>
          <a:p>
            <a:pPr marL="285750" indent="-285750" algn="just">
              <a:spcAft>
                <a:spcPts val="600"/>
              </a:spcAft>
              <a:buFont typeface="Arial" panose="020B0604020202020204" pitchFamily="34" charset="0"/>
              <a:buChar char="•"/>
            </a:pPr>
            <a:r>
              <a:rPr lang="en-US" sz="1800" dirty="0"/>
              <a:t>The procured lab’s equipment for this project is worth 150kE, and additional resources are available for the next 3years (60kE, at least).</a:t>
            </a:r>
          </a:p>
          <a:p>
            <a:pPr marL="285750" indent="-285750" algn="just">
              <a:spcAft>
                <a:spcPts val="600"/>
              </a:spcAft>
              <a:buFont typeface="Arial" panose="020B0604020202020204" pitchFamily="34" charset="0"/>
              <a:buChar char="•"/>
            </a:pPr>
            <a:r>
              <a:rPr lang="en-US" sz="1800" dirty="0"/>
              <a:t>No major concerns with hardware stability/availability.</a:t>
            </a:r>
          </a:p>
          <a:p>
            <a:pPr marL="285750" indent="-285750" algn="just">
              <a:spcAft>
                <a:spcPts val="600"/>
              </a:spcAft>
              <a:buFont typeface="Arial" panose="020B0604020202020204" pitchFamily="34" charset="0"/>
              <a:buChar char="•"/>
            </a:pPr>
            <a:r>
              <a:rPr lang="en-US" sz="1800" dirty="0"/>
              <a:t>Main problem is the availability of manpower. Students in Santiago are good, but the present funding scheme does not allow hiring. The situation will likely improve next year, but it is unlikely that manpower can be allocated to this project (but hardware can).</a:t>
            </a:r>
          </a:p>
        </p:txBody>
      </p:sp>
    </p:spTree>
    <p:extLst>
      <p:ext uri="{BB962C8B-B14F-4D97-AF65-F5344CB8AC3E}">
        <p14:creationId xmlns:p14="http://schemas.microsoft.com/office/powerpoint/2010/main" val="33008695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Rectangle 2"/>
          <p:cNvSpPr>
            <a:spLocks noGrp="1" noChangeArrowheads="1"/>
          </p:cNvSpPr>
          <p:nvPr>
            <p:ph type="title"/>
          </p:nvPr>
        </p:nvSpPr>
        <p:spPr>
          <a:xfrm>
            <a:off x="539353" y="44624"/>
            <a:ext cx="7919244" cy="432048"/>
          </a:xfrm>
        </p:spPr>
        <p:txBody>
          <a:bodyPr/>
          <a:lstStyle/>
          <a:p>
            <a:r>
              <a:rPr lang="en-GB" altLang="en-US" dirty="0">
                <a:latin typeface="Times" panose="02020603050405020304" pitchFamily="18" charset="0"/>
                <a:cs typeface="Times" panose="02020603050405020304" pitchFamily="18" charset="0"/>
              </a:rPr>
              <a:t>‘Fast’ breakdown - experimental evidence in detectors</a:t>
            </a:r>
          </a:p>
        </p:txBody>
      </p:sp>
      <p:sp>
        <p:nvSpPr>
          <p:cNvPr id="184323" name="Text Box 3"/>
          <p:cNvSpPr txBox="1">
            <a:spLocks noChangeArrowheads="1"/>
          </p:cNvSpPr>
          <p:nvPr/>
        </p:nvSpPr>
        <p:spPr bwMode="auto">
          <a:xfrm>
            <a:off x="407765" y="1371553"/>
            <a:ext cx="7270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400">
                <a:solidFill>
                  <a:srgbClr val="996600"/>
                </a:solidFill>
                <a:latin typeface="Arial Narrow" pitchFamily="34" charset="0"/>
              </a:rPr>
              <a:t>[RAE64]</a:t>
            </a:r>
          </a:p>
        </p:txBody>
      </p:sp>
      <p:pic>
        <p:nvPicPr>
          <p:cNvPr id="184324" name="Picture 4"/>
          <p:cNvPicPr>
            <a:picLocks noChangeAspect="1" noChangeArrowheads="1"/>
          </p:cNvPicPr>
          <p:nvPr/>
        </p:nvPicPr>
        <p:blipFill>
          <a:blip r:embed="rId3">
            <a:lum bright="-84000" contrast="100000"/>
            <a:extLst>
              <a:ext uri="{28A0092B-C50C-407E-A947-70E740481C1C}">
                <a14:useLocalDpi xmlns:a14="http://schemas.microsoft.com/office/drawing/2010/main" val="0"/>
              </a:ext>
            </a:extLst>
          </a:blip>
          <a:srcRect/>
          <a:stretch>
            <a:fillRect/>
          </a:stretch>
        </p:blipFill>
        <p:spPr bwMode="auto">
          <a:xfrm>
            <a:off x="6557740" y="1676353"/>
            <a:ext cx="2125663" cy="2362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4325" name="Text Box 5"/>
          <p:cNvSpPr txBox="1">
            <a:spLocks noChangeArrowheads="1"/>
          </p:cNvSpPr>
          <p:nvPr/>
        </p:nvSpPr>
        <p:spPr bwMode="auto">
          <a:xfrm>
            <a:off x="7951565" y="1904953"/>
            <a:ext cx="838200" cy="3048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1400">
                <a:solidFill>
                  <a:srgbClr val="996600"/>
                </a:solidFill>
                <a:latin typeface="Arial Narrow" pitchFamily="34" charset="0"/>
              </a:rPr>
              <a:t>[DUE94]</a:t>
            </a:r>
          </a:p>
        </p:txBody>
      </p:sp>
      <p:sp>
        <p:nvSpPr>
          <p:cNvPr id="184326" name="Rectangle 6"/>
          <p:cNvSpPr>
            <a:spLocks noChangeArrowheads="1"/>
          </p:cNvSpPr>
          <p:nvPr/>
        </p:nvSpPr>
        <p:spPr bwMode="auto">
          <a:xfrm>
            <a:off x="7341965" y="1371553"/>
            <a:ext cx="6667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solidFill>
                  <a:srgbClr val="CC0000"/>
                </a:solidFill>
              </a:rPr>
              <a:t>RPC</a:t>
            </a:r>
          </a:p>
        </p:txBody>
      </p:sp>
      <p:pic>
        <p:nvPicPr>
          <p:cNvPr id="184327" name="Picture 7"/>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23928" y="1828753"/>
            <a:ext cx="2236788" cy="2209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4328" name="Rectangle 8"/>
          <p:cNvSpPr>
            <a:spLocks noChangeArrowheads="1"/>
          </p:cNvSpPr>
          <p:nvPr/>
        </p:nvSpPr>
        <p:spPr bwMode="auto">
          <a:xfrm>
            <a:off x="4609728" y="1371553"/>
            <a:ext cx="8064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solidFill>
                  <a:srgbClr val="CC0000"/>
                </a:solidFill>
              </a:rPr>
              <a:t>PPAC</a:t>
            </a:r>
          </a:p>
        </p:txBody>
      </p:sp>
      <p:sp>
        <p:nvSpPr>
          <p:cNvPr id="184329" name="Text Box 9"/>
          <p:cNvSpPr txBox="1">
            <a:spLocks noChangeArrowheads="1"/>
          </p:cNvSpPr>
          <p:nvPr/>
        </p:nvSpPr>
        <p:spPr bwMode="auto">
          <a:xfrm>
            <a:off x="5447928" y="1523953"/>
            <a:ext cx="735013" cy="3048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400">
                <a:solidFill>
                  <a:srgbClr val="996600"/>
                </a:solidFill>
                <a:latin typeface="Arial Narrow" pitchFamily="34" charset="0"/>
              </a:rPr>
              <a:t>[FON91]</a:t>
            </a:r>
          </a:p>
        </p:txBody>
      </p:sp>
      <p:pic>
        <p:nvPicPr>
          <p:cNvPr id="184331" name="Picture 1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03765" y="4559253"/>
            <a:ext cx="2667000" cy="2298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4332" name="Rectangle 12"/>
          <p:cNvSpPr>
            <a:spLocks noChangeArrowheads="1"/>
          </p:cNvSpPr>
          <p:nvPr/>
        </p:nvSpPr>
        <p:spPr bwMode="auto">
          <a:xfrm>
            <a:off x="6831013" y="4219528"/>
            <a:ext cx="26098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dirty="0">
                <a:solidFill>
                  <a:srgbClr val="CC0000"/>
                </a:solidFill>
              </a:rPr>
              <a:t>single-wire (SQS mode)</a:t>
            </a:r>
          </a:p>
        </p:txBody>
      </p:sp>
      <p:pic>
        <p:nvPicPr>
          <p:cNvPr id="184333" name="Picture 1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3765" y="1676353"/>
            <a:ext cx="3378200" cy="502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4334" name="Line 14"/>
          <p:cNvSpPr>
            <a:spLocks noChangeShapeType="1"/>
          </p:cNvSpPr>
          <p:nvPr/>
        </p:nvSpPr>
        <p:spPr bwMode="auto">
          <a:xfrm flipH="1" flipV="1">
            <a:off x="1322165" y="2819353"/>
            <a:ext cx="1981200" cy="2438400"/>
          </a:xfrm>
          <a:prstGeom prst="line">
            <a:avLst/>
          </a:prstGeom>
          <a:noFill/>
          <a:ln w="9525">
            <a:solidFill>
              <a:srgbClr val="FF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84335" name="Text Box 15"/>
          <p:cNvSpPr txBox="1">
            <a:spLocks noChangeArrowheads="1"/>
          </p:cNvSpPr>
          <p:nvPr/>
        </p:nvSpPr>
        <p:spPr bwMode="auto">
          <a:xfrm>
            <a:off x="1626965" y="2819353"/>
            <a:ext cx="6667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solidFill>
                  <a:srgbClr val="FFFF00"/>
                </a:solidFill>
              </a:rPr>
              <a:t>Gain</a:t>
            </a:r>
          </a:p>
        </p:txBody>
      </p:sp>
      <p:sp>
        <p:nvSpPr>
          <p:cNvPr id="184336" name="Text Box 16"/>
          <p:cNvSpPr txBox="1">
            <a:spLocks noChangeArrowheads="1"/>
          </p:cNvSpPr>
          <p:nvPr/>
        </p:nvSpPr>
        <p:spPr bwMode="auto">
          <a:xfrm>
            <a:off x="1474565" y="5181553"/>
            <a:ext cx="17843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u="sng">
                <a:solidFill>
                  <a:srgbClr val="FFFF00"/>
                </a:solidFill>
              </a:rPr>
              <a:t>Precursor</a:t>
            </a:r>
            <a:r>
              <a:rPr lang="en-GB" altLang="en-US">
                <a:solidFill>
                  <a:srgbClr val="FFFF00"/>
                </a:solidFill>
              </a:rPr>
              <a:t> pulse</a:t>
            </a:r>
          </a:p>
          <a:p>
            <a:r>
              <a:rPr lang="en-GB" altLang="en-US">
                <a:solidFill>
                  <a:srgbClr val="FFFF00"/>
                </a:solidFill>
              </a:rPr>
              <a:t>at low gains</a:t>
            </a:r>
          </a:p>
        </p:txBody>
      </p:sp>
      <p:sp>
        <p:nvSpPr>
          <p:cNvPr id="184337" name="Text Box 17"/>
          <p:cNvSpPr txBox="1">
            <a:spLocks noChangeArrowheads="1"/>
          </p:cNvSpPr>
          <p:nvPr/>
        </p:nvSpPr>
        <p:spPr bwMode="auto">
          <a:xfrm>
            <a:off x="7951565" y="6019753"/>
            <a:ext cx="750888" cy="3048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400">
                <a:solidFill>
                  <a:srgbClr val="996600"/>
                </a:solidFill>
                <a:latin typeface="Arial Narrow" pitchFamily="34" charset="0"/>
              </a:rPr>
              <a:t>[HON96]</a:t>
            </a:r>
          </a:p>
        </p:txBody>
      </p:sp>
      <p:sp>
        <p:nvSpPr>
          <p:cNvPr id="184338" name="Text Box 18"/>
          <p:cNvSpPr txBox="1">
            <a:spLocks noChangeArrowheads="1"/>
          </p:cNvSpPr>
          <p:nvPr/>
        </p:nvSpPr>
        <p:spPr bwMode="auto">
          <a:xfrm>
            <a:off x="4054103" y="4189921"/>
            <a:ext cx="1976438"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GB" altLang="en-US" dirty="0">
                <a:solidFill>
                  <a:srgbClr val="FF0000"/>
                </a:solidFill>
              </a:rPr>
              <a:t>A signature of low-gain</a:t>
            </a:r>
          </a:p>
          <a:p>
            <a:r>
              <a:rPr lang="en-GB" altLang="en-US" dirty="0">
                <a:solidFill>
                  <a:srgbClr val="FF0000"/>
                </a:solidFill>
              </a:rPr>
              <a:t>cathode streamer-only</a:t>
            </a:r>
          </a:p>
          <a:p>
            <a:r>
              <a:rPr lang="en-GB" altLang="en-US" dirty="0">
                <a:solidFill>
                  <a:srgbClr val="FF0000"/>
                </a:solidFill>
              </a:rPr>
              <a:t>breakdown</a:t>
            </a:r>
          </a:p>
        </p:txBody>
      </p:sp>
      <p:sp>
        <p:nvSpPr>
          <p:cNvPr id="2" name="1 CuadroTexto"/>
          <p:cNvSpPr txBox="1"/>
          <p:nvPr/>
        </p:nvSpPr>
        <p:spPr>
          <a:xfrm>
            <a:off x="3890740" y="5244716"/>
            <a:ext cx="2409056" cy="954107"/>
          </a:xfrm>
          <a:prstGeom prst="rect">
            <a:avLst/>
          </a:prstGeom>
          <a:solidFill>
            <a:schemeClr val="bg1">
              <a:lumMod val="95000"/>
            </a:schemeClr>
          </a:solidFill>
          <a:ln>
            <a:solidFill>
              <a:schemeClr val="tx1"/>
            </a:solidFill>
          </a:ln>
        </p:spPr>
        <p:txBody>
          <a:bodyPr wrap="square" rtlCol="0">
            <a:spAutoFit/>
          </a:bodyPr>
          <a:lstStyle/>
          <a:p>
            <a:r>
              <a:rPr lang="en-US" dirty="0"/>
              <a:t>It certainly exists, but it may</a:t>
            </a:r>
          </a:p>
          <a:p>
            <a:r>
              <a:rPr lang="en-US" dirty="0"/>
              <a:t>not be the only mechanism, or it may be the result of different physical processes.</a:t>
            </a:r>
          </a:p>
        </p:txBody>
      </p:sp>
      <p:sp>
        <p:nvSpPr>
          <p:cNvPr id="3" name="TextBox 2">
            <a:extLst>
              <a:ext uri="{FF2B5EF4-FFF2-40B4-BE49-F238E27FC236}">
                <a16:creationId xmlns:a16="http://schemas.microsoft.com/office/drawing/2014/main" id="{0F4A2BBB-CFF9-CD41-8381-1F78176A9D1D}"/>
              </a:ext>
            </a:extLst>
          </p:cNvPr>
          <p:cNvSpPr txBox="1"/>
          <p:nvPr/>
        </p:nvSpPr>
        <p:spPr>
          <a:xfrm>
            <a:off x="407765" y="525160"/>
            <a:ext cx="8275638" cy="815608"/>
          </a:xfrm>
          <a:prstGeom prst="rect">
            <a:avLst/>
          </a:prstGeom>
          <a:noFill/>
        </p:spPr>
        <p:txBody>
          <a:bodyPr wrap="square" rtlCol="0">
            <a:spAutoFit/>
          </a:bodyPr>
          <a:lstStyle/>
          <a:p>
            <a:pPr marL="285750" indent="-285750" algn="just">
              <a:spcAft>
                <a:spcPts val="600"/>
              </a:spcAft>
              <a:buFont typeface="Arial" panose="020B0604020202020204" pitchFamily="34" charset="0"/>
              <a:buChar char="•"/>
            </a:pPr>
            <a:r>
              <a:rPr lang="en-US" dirty="0"/>
              <a:t>Fast: opposed to ‘slow’ (driven by feedback at the cathode). The name tells NOTHING about the physical interpretation, except that it does not require of secondary processes at the cathode.</a:t>
            </a:r>
          </a:p>
          <a:p>
            <a:pPr marL="285750" indent="-285750" algn="just">
              <a:buFont typeface="Arial" panose="020B0604020202020204" pitchFamily="34" charset="0"/>
              <a:buChar char="•"/>
            </a:pPr>
            <a:r>
              <a:rPr lang="en-US" dirty="0"/>
              <a:t>Usually features a ‘precursor’ pulse. </a:t>
            </a:r>
          </a:p>
        </p:txBody>
      </p:sp>
      <p:sp>
        <p:nvSpPr>
          <p:cNvPr id="21" name="TextBox 20">
            <a:extLst>
              <a:ext uri="{FF2B5EF4-FFF2-40B4-BE49-F238E27FC236}">
                <a16:creationId xmlns:a16="http://schemas.microsoft.com/office/drawing/2014/main" id="{E9DBF54A-0F37-864C-87ED-7F4DAAE95F05}"/>
              </a:ext>
            </a:extLst>
          </p:cNvPr>
          <p:cNvSpPr txBox="1"/>
          <p:nvPr/>
        </p:nvSpPr>
        <p:spPr>
          <a:xfrm>
            <a:off x="0" y="6488668"/>
            <a:ext cx="928524" cy="369332"/>
          </a:xfrm>
          <a:prstGeom prst="rect">
            <a:avLst/>
          </a:prstGeom>
          <a:solidFill>
            <a:schemeClr val="bg1">
              <a:lumMod val="95000"/>
            </a:schemeClr>
          </a:solidFill>
          <a:ln>
            <a:solidFill>
              <a:schemeClr val="tx1"/>
            </a:solidFill>
          </a:ln>
        </p:spPr>
        <p:txBody>
          <a:bodyPr wrap="none" rtlCol="0">
            <a:spAutoFit/>
          </a:bodyPr>
          <a:lstStyle/>
          <a:p>
            <a:r>
              <a:rPr lang="en-US" sz="1800" dirty="0"/>
              <a:t>P. Fonte</a:t>
            </a:r>
          </a:p>
        </p:txBody>
      </p:sp>
      <p:cxnSp>
        <p:nvCxnSpPr>
          <p:cNvPr id="22" name="26 Conector recto">
            <a:extLst>
              <a:ext uri="{FF2B5EF4-FFF2-40B4-BE49-F238E27FC236}">
                <a16:creationId xmlns:a16="http://schemas.microsoft.com/office/drawing/2014/main" id="{5511C2C2-7A9A-754B-9176-FF7C8EB119DD}"/>
              </a:ext>
            </a:extLst>
          </p:cNvPr>
          <p:cNvCxnSpPr/>
          <p:nvPr/>
        </p:nvCxnSpPr>
        <p:spPr>
          <a:xfrm>
            <a:off x="3563888" y="476672"/>
            <a:ext cx="1781257" cy="0"/>
          </a:xfrm>
          <a:prstGeom prst="line">
            <a:avLst/>
          </a:prstGeom>
          <a:ln w="25400"/>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1074927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1 Título"/>
          <p:cNvSpPr>
            <a:spLocks noGrp="1"/>
          </p:cNvSpPr>
          <p:nvPr>
            <p:ph type="ctrTitle"/>
          </p:nvPr>
        </p:nvSpPr>
        <p:spPr>
          <a:xfrm>
            <a:off x="827584" y="44624"/>
            <a:ext cx="7567496" cy="504056"/>
          </a:xfrm>
        </p:spPr>
        <p:txBody>
          <a:bodyPr/>
          <a:lstStyle/>
          <a:p>
            <a:r>
              <a:rPr lang="en-US" dirty="0">
                <a:latin typeface="Times" panose="02020603050405020304" pitchFamily="18" charset="0"/>
                <a:cs typeface="Times" panose="02020603050405020304" pitchFamily="18" charset="0"/>
              </a:rPr>
              <a:t>‘Fast’ breakdown (‘photon-assisted/classical interpretation’)</a:t>
            </a:r>
            <a:endParaRPr lang="en-US" i="1" dirty="0">
              <a:latin typeface="Times" panose="02020603050405020304" pitchFamily="18" charset="0"/>
              <a:cs typeface="Times" panose="02020603050405020304" pitchFamily="18" charset="0"/>
            </a:endParaRP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46286" y="807403"/>
            <a:ext cx="3752850" cy="15525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7"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b="54623"/>
          <a:stretch/>
        </p:blipFill>
        <p:spPr bwMode="auto">
          <a:xfrm>
            <a:off x="367226" y="807404"/>
            <a:ext cx="3672408" cy="1757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16052" t="45077"/>
          <a:stretch/>
        </p:blipFill>
        <p:spPr bwMode="auto">
          <a:xfrm>
            <a:off x="4932040" y="2584244"/>
            <a:ext cx="3082915" cy="21272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8" name="Picture 4"/>
          <p:cNvPicPr>
            <a:picLocks noChangeAspect="1" noChangeArrowheads="1"/>
          </p:cNvPicPr>
          <p:nvPr/>
        </p:nvPicPr>
        <p:blipFill rotWithShape="1">
          <a:blip r:embed="rId4">
            <a:extLst>
              <a:ext uri="{28A0092B-C50C-407E-A947-70E740481C1C}">
                <a14:useLocalDpi xmlns:a14="http://schemas.microsoft.com/office/drawing/2010/main" val="0"/>
              </a:ext>
            </a:extLst>
          </a:blip>
          <a:srcRect l="-1325" t="8461" r="1325" b="8461"/>
          <a:stretch/>
        </p:blipFill>
        <p:spPr bwMode="auto">
          <a:xfrm>
            <a:off x="966539" y="2584244"/>
            <a:ext cx="2409825" cy="4747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2 Rectángulo redondeado"/>
          <p:cNvSpPr/>
          <p:nvPr/>
        </p:nvSpPr>
        <p:spPr>
          <a:xfrm>
            <a:off x="251520" y="807404"/>
            <a:ext cx="4032448" cy="776287"/>
          </a:xfrm>
          <a:prstGeom prst="roundRect">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8" name="7 Rectángulo redondeado"/>
          <p:cNvSpPr/>
          <p:nvPr/>
        </p:nvSpPr>
        <p:spPr>
          <a:xfrm>
            <a:off x="241556" y="1606551"/>
            <a:ext cx="4032448" cy="1534417"/>
          </a:xfrm>
          <a:prstGeom prst="roundRect">
            <a:avLst/>
          </a:prstGeom>
          <a:noFill/>
          <a:ln>
            <a:solidFill>
              <a:srgbClr val="0033CC"/>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9" name="8 Rectángulo redondeado"/>
          <p:cNvSpPr/>
          <p:nvPr/>
        </p:nvSpPr>
        <p:spPr>
          <a:xfrm>
            <a:off x="4932040" y="773133"/>
            <a:ext cx="4032448" cy="4024019"/>
          </a:xfrm>
          <a:prstGeom prst="roundRect">
            <a:avLst/>
          </a:prstGeom>
          <a:noFill/>
          <a:ln>
            <a:solidFill>
              <a:srgbClr val="92D05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4" name="3 Forma libre"/>
          <p:cNvSpPr/>
          <p:nvPr/>
        </p:nvSpPr>
        <p:spPr>
          <a:xfrm>
            <a:off x="56189" y="1223010"/>
            <a:ext cx="185367" cy="2349958"/>
          </a:xfrm>
          <a:custGeom>
            <a:avLst/>
            <a:gdLst>
              <a:gd name="connsiteX0" fmla="*/ 183841 w 240991"/>
              <a:gd name="connsiteY0" fmla="*/ 0 h 2823210"/>
              <a:gd name="connsiteX1" fmla="*/ 46681 w 240991"/>
              <a:gd name="connsiteY1" fmla="*/ 731520 h 2823210"/>
              <a:gd name="connsiteX2" fmla="*/ 12391 w 240991"/>
              <a:gd name="connsiteY2" fmla="*/ 1725930 h 2823210"/>
              <a:gd name="connsiteX3" fmla="*/ 240991 w 240991"/>
              <a:gd name="connsiteY3" fmla="*/ 2823210 h 2823210"/>
            </a:gdLst>
            <a:ahLst/>
            <a:cxnLst>
              <a:cxn ang="0">
                <a:pos x="connsiteX0" y="connsiteY0"/>
              </a:cxn>
              <a:cxn ang="0">
                <a:pos x="connsiteX1" y="connsiteY1"/>
              </a:cxn>
              <a:cxn ang="0">
                <a:pos x="connsiteX2" y="connsiteY2"/>
              </a:cxn>
              <a:cxn ang="0">
                <a:pos x="connsiteX3" y="connsiteY3"/>
              </a:cxn>
            </a:cxnLst>
            <a:rect l="l" t="t" r="r" b="b"/>
            <a:pathLst>
              <a:path w="240991" h="2823210">
                <a:moveTo>
                  <a:pt x="183841" y="0"/>
                </a:moveTo>
                <a:cubicBezTo>
                  <a:pt x="129548" y="221932"/>
                  <a:pt x="75256" y="443865"/>
                  <a:pt x="46681" y="731520"/>
                </a:cubicBezTo>
                <a:cubicBezTo>
                  <a:pt x="18106" y="1019175"/>
                  <a:pt x="-19994" y="1377315"/>
                  <a:pt x="12391" y="1725930"/>
                </a:cubicBezTo>
                <a:cubicBezTo>
                  <a:pt x="44776" y="2074545"/>
                  <a:pt x="142883" y="2448877"/>
                  <a:pt x="240991" y="2823210"/>
                </a:cubicBezTo>
              </a:path>
            </a:pathLst>
          </a:custGeom>
          <a:noFill/>
          <a:ln>
            <a:solidFill>
              <a:srgbClr val="FF0000"/>
            </a:solidFill>
            <a:tail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5 Conector recto de flecha"/>
          <p:cNvCxnSpPr/>
          <p:nvPr/>
        </p:nvCxnSpPr>
        <p:spPr>
          <a:xfrm>
            <a:off x="1979712" y="3140968"/>
            <a:ext cx="0" cy="432000"/>
          </a:xfrm>
          <a:prstGeom prst="straightConnector1">
            <a:avLst/>
          </a:prstGeom>
          <a:ln w="25400">
            <a:solidFill>
              <a:srgbClr val="0033CC"/>
            </a:solidFill>
            <a:tailEnd type="triangle"/>
          </a:ln>
        </p:spPr>
        <p:style>
          <a:lnRef idx="1">
            <a:schemeClr val="accent1"/>
          </a:lnRef>
          <a:fillRef idx="0">
            <a:schemeClr val="accent1"/>
          </a:fillRef>
          <a:effectRef idx="0">
            <a:schemeClr val="accent1"/>
          </a:effectRef>
          <a:fontRef idx="minor">
            <a:schemeClr val="tx1"/>
          </a:fontRef>
        </p:style>
      </p:cxnSp>
      <p:sp>
        <p:nvSpPr>
          <p:cNvPr id="7" name="6 CuadroTexto"/>
          <p:cNvSpPr txBox="1"/>
          <p:nvPr/>
        </p:nvSpPr>
        <p:spPr>
          <a:xfrm>
            <a:off x="56189" y="3626440"/>
            <a:ext cx="1923523" cy="738664"/>
          </a:xfrm>
          <a:prstGeom prst="rect">
            <a:avLst/>
          </a:prstGeom>
          <a:noFill/>
          <a:ln>
            <a:solidFill>
              <a:srgbClr val="FF0000"/>
            </a:solidFill>
          </a:ln>
        </p:spPr>
        <p:txBody>
          <a:bodyPr wrap="square" rtlCol="0">
            <a:spAutoFit/>
          </a:bodyPr>
          <a:lstStyle/>
          <a:p>
            <a:r>
              <a:rPr lang="en-US" dirty="0"/>
              <a:t>1D hydro equations for electrons and ions with photon-feedback term</a:t>
            </a:r>
          </a:p>
        </p:txBody>
      </p:sp>
      <p:sp>
        <p:nvSpPr>
          <p:cNvPr id="15" name="14 CuadroTexto"/>
          <p:cNvSpPr txBox="1"/>
          <p:nvPr/>
        </p:nvSpPr>
        <p:spPr>
          <a:xfrm>
            <a:off x="2097380" y="3278530"/>
            <a:ext cx="1754540" cy="307777"/>
          </a:xfrm>
          <a:prstGeom prst="rect">
            <a:avLst/>
          </a:prstGeom>
          <a:noFill/>
          <a:ln>
            <a:solidFill>
              <a:srgbClr val="0033CC"/>
            </a:solidFill>
          </a:ln>
        </p:spPr>
        <p:txBody>
          <a:bodyPr wrap="square" rtlCol="0">
            <a:spAutoFit/>
          </a:bodyPr>
          <a:lstStyle/>
          <a:p>
            <a:r>
              <a:rPr lang="en-US" dirty="0"/>
              <a:t>photon-feedback term</a:t>
            </a:r>
          </a:p>
        </p:txBody>
      </p:sp>
      <p:cxnSp>
        <p:nvCxnSpPr>
          <p:cNvPr id="16" name="15 Conector recto de flecha"/>
          <p:cNvCxnSpPr/>
          <p:nvPr/>
        </p:nvCxnSpPr>
        <p:spPr>
          <a:xfrm>
            <a:off x="6804248" y="4797152"/>
            <a:ext cx="0" cy="432000"/>
          </a:xfrm>
          <a:prstGeom prst="straightConnector1">
            <a:avLst/>
          </a:prstGeom>
          <a:ln w="25400">
            <a:solidFill>
              <a:srgbClr val="92D050"/>
            </a:solidFill>
            <a:tailEnd type="triangle"/>
          </a:ln>
        </p:spPr>
        <p:style>
          <a:lnRef idx="1">
            <a:schemeClr val="accent1"/>
          </a:lnRef>
          <a:fillRef idx="0">
            <a:schemeClr val="accent1"/>
          </a:fillRef>
          <a:effectRef idx="0">
            <a:schemeClr val="accent1"/>
          </a:effectRef>
          <a:fontRef idx="minor">
            <a:schemeClr val="tx1"/>
          </a:fontRef>
        </p:style>
      </p:cxnSp>
      <p:sp>
        <p:nvSpPr>
          <p:cNvPr id="17" name="16 CuadroTexto"/>
          <p:cNvSpPr txBox="1"/>
          <p:nvPr/>
        </p:nvSpPr>
        <p:spPr>
          <a:xfrm>
            <a:off x="6948264" y="4951740"/>
            <a:ext cx="1224136" cy="523220"/>
          </a:xfrm>
          <a:prstGeom prst="rect">
            <a:avLst/>
          </a:prstGeom>
          <a:noFill/>
          <a:ln>
            <a:solidFill>
              <a:srgbClr val="92D050"/>
            </a:solidFill>
          </a:ln>
        </p:spPr>
        <p:txBody>
          <a:bodyPr wrap="square" rtlCol="0">
            <a:spAutoFit/>
          </a:bodyPr>
          <a:lstStyle/>
          <a:p>
            <a:r>
              <a:rPr lang="en-US" dirty="0"/>
              <a:t>Space-Charge cylinder</a:t>
            </a:r>
          </a:p>
        </p:txBody>
      </p:sp>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95900" y="4555951"/>
            <a:ext cx="3543300" cy="2257425"/>
          </a:xfrm>
          <a:prstGeom prst="rect">
            <a:avLst/>
          </a:prstGeom>
          <a:noFill/>
          <a:ln w="9525">
            <a:solidFill>
              <a:srgbClr val="FFC000"/>
            </a:solidFill>
            <a:miter lim="800000"/>
            <a:headEnd/>
            <a:tailEnd/>
          </a:ln>
          <a:extLst>
            <a:ext uri="{909E8E84-426E-40DD-AFC4-6F175D3DCCD1}">
              <a14:hiddenFill xmlns:a14="http://schemas.microsoft.com/office/drawing/2010/main">
                <a:solidFill>
                  <a:schemeClr val="accent1"/>
                </a:solidFill>
              </a14:hiddenFill>
            </a:ext>
          </a:extLst>
        </p:spPr>
      </p:pic>
      <p:cxnSp>
        <p:nvCxnSpPr>
          <p:cNvPr id="19" name="18 Conector recto de flecha"/>
          <p:cNvCxnSpPr/>
          <p:nvPr/>
        </p:nvCxnSpPr>
        <p:spPr>
          <a:xfrm>
            <a:off x="4839200" y="6381280"/>
            <a:ext cx="288032" cy="0"/>
          </a:xfrm>
          <a:prstGeom prst="straightConnector1">
            <a:avLst/>
          </a:prstGeom>
          <a:ln w="2540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21" name="20 CuadroTexto"/>
          <p:cNvSpPr txBox="1"/>
          <p:nvPr/>
        </p:nvSpPr>
        <p:spPr>
          <a:xfrm>
            <a:off x="5156330" y="6199594"/>
            <a:ext cx="1071854" cy="307777"/>
          </a:xfrm>
          <a:prstGeom prst="rect">
            <a:avLst/>
          </a:prstGeom>
          <a:noFill/>
          <a:ln>
            <a:solidFill>
              <a:srgbClr val="FFC000"/>
            </a:solidFill>
          </a:ln>
        </p:spPr>
        <p:txBody>
          <a:bodyPr wrap="square" rtlCol="0">
            <a:spAutoFit/>
          </a:bodyPr>
          <a:lstStyle/>
          <a:p>
            <a:r>
              <a:rPr lang="en-US" dirty="0"/>
              <a:t>parameters</a:t>
            </a:r>
          </a:p>
        </p:txBody>
      </p:sp>
      <p:sp>
        <p:nvSpPr>
          <p:cNvPr id="12" name="11 Rectángulo redondeado"/>
          <p:cNvSpPr/>
          <p:nvPr/>
        </p:nvSpPr>
        <p:spPr>
          <a:xfrm>
            <a:off x="1318760" y="5301208"/>
            <a:ext cx="1574799" cy="383455"/>
          </a:xfrm>
          <a:prstGeom prst="roundRect">
            <a:avLst/>
          </a:prstGeom>
          <a:noFill/>
          <a:ln>
            <a:solidFill>
              <a:schemeClr val="bg1">
                <a:lumMod val="8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22 Rectángulo redondeado"/>
          <p:cNvSpPr/>
          <p:nvPr/>
        </p:nvSpPr>
        <p:spPr>
          <a:xfrm>
            <a:off x="1327879" y="5864960"/>
            <a:ext cx="1574799" cy="191728"/>
          </a:xfrm>
          <a:prstGeom prst="roundRect">
            <a:avLst/>
          </a:prstGeom>
          <a:noFill/>
          <a:ln>
            <a:solidFill>
              <a:schemeClr val="bg1">
                <a:lumMod val="8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13 CuadroTexto"/>
          <p:cNvSpPr txBox="1"/>
          <p:nvPr/>
        </p:nvSpPr>
        <p:spPr>
          <a:xfrm>
            <a:off x="3067550" y="5353471"/>
            <a:ext cx="274434" cy="307777"/>
          </a:xfrm>
          <a:prstGeom prst="rect">
            <a:avLst/>
          </a:prstGeom>
          <a:noFill/>
          <a:ln>
            <a:noFill/>
          </a:ln>
        </p:spPr>
        <p:txBody>
          <a:bodyPr wrap="none" rtlCol="0">
            <a:spAutoFit/>
          </a:bodyPr>
          <a:lstStyle/>
          <a:p>
            <a:r>
              <a:rPr lang="en-US" b="1" dirty="0">
                <a:solidFill>
                  <a:schemeClr val="bg1">
                    <a:lumMod val="65000"/>
                  </a:schemeClr>
                </a:solidFill>
              </a:rPr>
              <a:t>?</a:t>
            </a:r>
          </a:p>
        </p:txBody>
      </p:sp>
      <p:sp>
        <p:nvSpPr>
          <p:cNvPr id="25" name="24 CuadroTexto"/>
          <p:cNvSpPr txBox="1"/>
          <p:nvPr/>
        </p:nvSpPr>
        <p:spPr>
          <a:xfrm>
            <a:off x="3064028" y="5796949"/>
            <a:ext cx="274434" cy="307777"/>
          </a:xfrm>
          <a:prstGeom prst="rect">
            <a:avLst/>
          </a:prstGeom>
          <a:noFill/>
          <a:ln>
            <a:noFill/>
          </a:ln>
        </p:spPr>
        <p:txBody>
          <a:bodyPr wrap="none" rtlCol="0">
            <a:spAutoFit/>
          </a:bodyPr>
          <a:lstStyle/>
          <a:p>
            <a:r>
              <a:rPr lang="en-US" b="1" dirty="0">
                <a:solidFill>
                  <a:schemeClr val="bg1">
                    <a:lumMod val="65000"/>
                  </a:schemeClr>
                </a:solidFill>
              </a:rPr>
              <a:t>?</a:t>
            </a:r>
          </a:p>
        </p:txBody>
      </p:sp>
      <p:sp>
        <p:nvSpPr>
          <p:cNvPr id="24" name="TextBox 23">
            <a:extLst>
              <a:ext uri="{FF2B5EF4-FFF2-40B4-BE49-F238E27FC236}">
                <a16:creationId xmlns:a16="http://schemas.microsoft.com/office/drawing/2014/main" id="{2B914699-D9DC-FF4A-B206-1FC70682E000}"/>
              </a:ext>
            </a:extLst>
          </p:cNvPr>
          <p:cNvSpPr txBox="1"/>
          <p:nvPr/>
        </p:nvSpPr>
        <p:spPr>
          <a:xfrm>
            <a:off x="0" y="6488668"/>
            <a:ext cx="928524" cy="369332"/>
          </a:xfrm>
          <a:prstGeom prst="rect">
            <a:avLst/>
          </a:prstGeom>
          <a:solidFill>
            <a:schemeClr val="bg1">
              <a:lumMod val="95000"/>
            </a:schemeClr>
          </a:solidFill>
          <a:ln>
            <a:solidFill>
              <a:schemeClr val="tx1"/>
            </a:solidFill>
          </a:ln>
        </p:spPr>
        <p:txBody>
          <a:bodyPr wrap="none" rtlCol="0">
            <a:spAutoFit/>
          </a:bodyPr>
          <a:lstStyle/>
          <a:p>
            <a:r>
              <a:rPr lang="en-US" sz="1800" dirty="0"/>
              <a:t>P. Fonte</a:t>
            </a:r>
          </a:p>
        </p:txBody>
      </p:sp>
      <p:cxnSp>
        <p:nvCxnSpPr>
          <p:cNvPr id="26" name="26 Conector recto">
            <a:extLst>
              <a:ext uri="{FF2B5EF4-FFF2-40B4-BE49-F238E27FC236}">
                <a16:creationId xmlns:a16="http://schemas.microsoft.com/office/drawing/2014/main" id="{2D4F4D84-E619-CC4E-9D59-D451A5351107}"/>
              </a:ext>
            </a:extLst>
          </p:cNvPr>
          <p:cNvCxnSpPr/>
          <p:nvPr/>
        </p:nvCxnSpPr>
        <p:spPr>
          <a:xfrm>
            <a:off x="3563888" y="476672"/>
            <a:ext cx="1781257" cy="0"/>
          </a:xfrm>
          <a:prstGeom prst="line">
            <a:avLst/>
          </a:prstGeom>
          <a:ln w="25400"/>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875628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00" y="1004521"/>
            <a:ext cx="3895725" cy="3676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1 Rectángulo"/>
          <p:cNvSpPr/>
          <p:nvPr/>
        </p:nvSpPr>
        <p:spPr>
          <a:xfrm>
            <a:off x="1174928" y="1176051"/>
            <a:ext cx="504056" cy="3060000"/>
          </a:xfrm>
          <a:prstGeom prst="rect">
            <a:avLst/>
          </a:prstGeom>
          <a:solidFill>
            <a:srgbClr val="FF7C8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11 Rectángulo"/>
          <p:cNvSpPr/>
          <p:nvPr/>
        </p:nvSpPr>
        <p:spPr>
          <a:xfrm>
            <a:off x="1678984" y="1176051"/>
            <a:ext cx="648072" cy="3060000"/>
          </a:xfrm>
          <a:prstGeom prst="rect">
            <a:avLst/>
          </a:prstGeom>
          <a:solidFill>
            <a:srgbClr val="99CC0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12 Rectángulo"/>
          <p:cNvSpPr/>
          <p:nvPr/>
        </p:nvSpPr>
        <p:spPr>
          <a:xfrm>
            <a:off x="2323628" y="1176051"/>
            <a:ext cx="648072" cy="3060000"/>
          </a:xfrm>
          <a:prstGeom prst="rect">
            <a:avLst/>
          </a:prstGeom>
          <a:solidFill>
            <a:srgbClr val="CCECFF">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4 Conector recto de flecha"/>
          <p:cNvCxnSpPr/>
          <p:nvPr/>
        </p:nvCxnSpPr>
        <p:spPr>
          <a:xfrm flipH="1">
            <a:off x="742880" y="4402855"/>
            <a:ext cx="653234" cy="46381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7" name="16 Conector recto de flecha"/>
          <p:cNvCxnSpPr/>
          <p:nvPr/>
        </p:nvCxnSpPr>
        <p:spPr>
          <a:xfrm>
            <a:off x="1970662" y="4402855"/>
            <a:ext cx="0" cy="53581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1" name="20 Conector recto de flecha"/>
          <p:cNvCxnSpPr/>
          <p:nvPr/>
        </p:nvCxnSpPr>
        <p:spPr>
          <a:xfrm>
            <a:off x="2647664" y="4476308"/>
            <a:ext cx="543488" cy="462365"/>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18" name="17 CuadroTexto"/>
          <p:cNvSpPr txBox="1"/>
          <p:nvPr/>
        </p:nvSpPr>
        <p:spPr>
          <a:xfrm>
            <a:off x="270513" y="4943727"/>
            <a:ext cx="904415" cy="307777"/>
          </a:xfrm>
          <a:prstGeom prst="rect">
            <a:avLst/>
          </a:prstGeom>
          <a:noFill/>
        </p:spPr>
        <p:txBody>
          <a:bodyPr wrap="none" rtlCol="0">
            <a:spAutoFit/>
          </a:bodyPr>
          <a:lstStyle/>
          <a:p>
            <a:r>
              <a:rPr lang="en-US" dirty="0"/>
              <a:t>avalanche</a:t>
            </a:r>
          </a:p>
        </p:txBody>
      </p:sp>
      <p:sp>
        <p:nvSpPr>
          <p:cNvPr id="24" name="23 CuadroTexto"/>
          <p:cNvSpPr txBox="1"/>
          <p:nvPr/>
        </p:nvSpPr>
        <p:spPr>
          <a:xfrm>
            <a:off x="1550723" y="4949026"/>
            <a:ext cx="862737" cy="307777"/>
          </a:xfrm>
          <a:prstGeom prst="rect">
            <a:avLst/>
          </a:prstGeom>
          <a:noFill/>
        </p:spPr>
        <p:txBody>
          <a:bodyPr wrap="none" rtlCol="0">
            <a:spAutoFit/>
          </a:bodyPr>
          <a:lstStyle/>
          <a:p>
            <a:r>
              <a:rPr lang="en-US" dirty="0"/>
              <a:t>transition</a:t>
            </a:r>
          </a:p>
        </p:txBody>
      </p:sp>
      <p:sp>
        <p:nvSpPr>
          <p:cNvPr id="25" name="24 CuadroTexto"/>
          <p:cNvSpPr txBox="1"/>
          <p:nvPr/>
        </p:nvSpPr>
        <p:spPr>
          <a:xfrm>
            <a:off x="3192511" y="4945216"/>
            <a:ext cx="803425" cy="307777"/>
          </a:xfrm>
          <a:prstGeom prst="rect">
            <a:avLst/>
          </a:prstGeom>
          <a:noFill/>
        </p:spPr>
        <p:txBody>
          <a:bodyPr wrap="none" rtlCol="0">
            <a:spAutoFit/>
          </a:bodyPr>
          <a:lstStyle/>
          <a:p>
            <a:r>
              <a:rPr lang="en-US" dirty="0"/>
              <a:t>streamer</a:t>
            </a:r>
          </a:p>
        </p:txBody>
      </p:sp>
      <p:sp>
        <p:nvSpPr>
          <p:cNvPr id="30" name="29 CuadroTexto"/>
          <p:cNvSpPr txBox="1"/>
          <p:nvPr/>
        </p:nvSpPr>
        <p:spPr>
          <a:xfrm>
            <a:off x="3995936" y="3515677"/>
            <a:ext cx="5112568" cy="3323987"/>
          </a:xfrm>
          <a:prstGeom prst="rect">
            <a:avLst/>
          </a:prstGeom>
          <a:solidFill>
            <a:srgbClr val="F1F9F9"/>
          </a:solidFill>
          <a:ln>
            <a:solidFill>
              <a:schemeClr val="tx1"/>
            </a:solidFill>
          </a:ln>
        </p:spPr>
        <p:txBody>
          <a:bodyPr wrap="square" rtlCol="0">
            <a:spAutoFit/>
          </a:bodyPr>
          <a:lstStyle/>
          <a:p>
            <a:pPr>
              <a:lnSpc>
                <a:spcPct val="150000"/>
              </a:lnSpc>
            </a:pPr>
            <a:r>
              <a:rPr lang="en-US" b="1" dirty="0"/>
              <a:t>Other objections:</a:t>
            </a:r>
          </a:p>
          <a:p>
            <a:pPr marL="285750" indent="-285750">
              <a:lnSpc>
                <a:spcPct val="150000"/>
              </a:lnSpc>
              <a:buFont typeface="Arial" panose="020B0604020202020204" pitchFamily="34" charset="0"/>
              <a:buChar char="•"/>
            </a:pPr>
            <a:r>
              <a:rPr lang="en-US" dirty="0"/>
              <a:t>No quantitative comparison with data.</a:t>
            </a:r>
          </a:p>
          <a:p>
            <a:pPr marL="285750" indent="-285750" algn="just">
              <a:lnSpc>
                <a:spcPct val="150000"/>
              </a:lnSpc>
              <a:buFont typeface="Arial" panose="020B0604020202020204" pitchFamily="34" charset="0"/>
              <a:buChar char="•"/>
            </a:pPr>
            <a:r>
              <a:rPr lang="en-US" dirty="0"/>
              <a:t>Does not seem to reconcile well with the fact that improvements on maximum gain with quencher concentrations above some ~1% are very modest.</a:t>
            </a:r>
          </a:p>
          <a:p>
            <a:pPr marL="285750" indent="-285750" algn="just">
              <a:lnSpc>
                <a:spcPct val="150000"/>
              </a:lnSpc>
              <a:buFont typeface="Arial" panose="020B0604020202020204" pitchFamily="34" charset="0"/>
              <a:buChar char="•"/>
            </a:pPr>
            <a:r>
              <a:rPr lang="en-US" dirty="0"/>
              <a:t>Contrary to common wisdom, it does not need of Space-Charge to progress, except if invoking enhanced charge-recombination at low fields, making the process even more difficult to describe.</a:t>
            </a:r>
          </a:p>
          <a:p>
            <a:pPr marL="285750" indent="-285750" algn="just">
              <a:lnSpc>
                <a:spcPct val="150000"/>
              </a:lnSpc>
              <a:buFont typeface="Arial" panose="020B0604020202020204" pitchFamily="34" charset="0"/>
              <a:buChar char="•"/>
            </a:pPr>
            <a:r>
              <a:rPr lang="en-US" dirty="0"/>
              <a:t>It does not seem to be general enough to explain most known systematics on MPGD detectors.</a:t>
            </a:r>
          </a:p>
        </p:txBody>
      </p:sp>
      <p:sp>
        <p:nvSpPr>
          <p:cNvPr id="20" name="1 Título">
            <a:extLst>
              <a:ext uri="{FF2B5EF4-FFF2-40B4-BE49-F238E27FC236}">
                <a16:creationId xmlns:a16="http://schemas.microsoft.com/office/drawing/2014/main" id="{39D44B96-9D67-2E4C-BF8D-359F8BE94B38}"/>
              </a:ext>
            </a:extLst>
          </p:cNvPr>
          <p:cNvSpPr txBox="1">
            <a:spLocks/>
          </p:cNvSpPr>
          <p:nvPr/>
        </p:nvSpPr>
        <p:spPr>
          <a:xfrm>
            <a:off x="467544" y="44624"/>
            <a:ext cx="8280920" cy="504056"/>
          </a:xfrm>
          <a:prstGeom prst="rect">
            <a:avLst/>
          </a:prstGeom>
        </p:spPr>
        <p:txBody>
          <a:bodyPr/>
          <a:lstStyle>
            <a:lvl1pPr algn="ctr" rtl="0" eaLnBrk="0" fontAlgn="base" hangingPunct="0">
              <a:spcBef>
                <a:spcPct val="0"/>
              </a:spcBef>
              <a:spcAft>
                <a:spcPct val="0"/>
              </a:spcAft>
              <a:defRPr sz="2400">
                <a:solidFill>
                  <a:schemeClr val="tx2"/>
                </a:solidFill>
                <a:latin typeface="+mj-lt"/>
                <a:ea typeface="+mj-ea"/>
                <a:cs typeface="+mj-cs"/>
              </a:defRPr>
            </a:lvl1pPr>
            <a:lvl2pPr algn="ctr" rtl="0" eaLnBrk="0" fontAlgn="base" hangingPunct="0">
              <a:spcBef>
                <a:spcPct val="0"/>
              </a:spcBef>
              <a:spcAft>
                <a:spcPct val="0"/>
              </a:spcAft>
              <a:defRPr sz="2400">
                <a:solidFill>
                  <a:schemeClr val="tx2"/>
                </a:solidFill>
                <a:latin typeface="Comic Sans MS" pitchFamily="66" charset="0"/>
              </a:defRPr>
            </a:lvl2pPr>
            <a:lvl3pPr algn="ctr" rtl="0" eaLnBrk="0" fontAlgn="base" hangingPunct="0">
              <a:spcBef>
                <a:spcPct val="0"/>
              </a:spcBef>
              <a:spcAft>
                <a:spcPct val="0"/>
              </a:spcAft>
              <a:defRPr sz="2400">
                <a:solidFill>
                  <a:schemeClr val="tx2"/>
                </a:solidFill>
                <a:latin typeface="Comic Sans MS" pitchFamily="66" charset="0"/>
              </a:defRPr>
            </a:lvl3pPr>
            <a:lvl4pPr algn="ctr" rtl="0" eaLnBrk="0" fontAlgn="base" hangingPunct="0">
              <a:spcBef>
                <a:spcPct val="0"/>
              </a:spcBef>
              <a:spcAft>
                <a:spcPct val="0"/>
              </a:spcAft>
              <a:defRPr sz="2400">
                <a:solidFill>
                  <a:schemeClr val="tx2"/>
                </a:solidFill>
                <a:latin typeface="Comic Sans MS" pitchFamily="66" charset="0"/>
              </a:defRPr>
            </a:lvl4pPr>
            <a:lvl5pPr algn="ctr" rtl="0" eaLnBrk="0" fontAlgn="base" hangingPunct="0">
              <a:spcBef>
                <a:spcPct val="0"/>
              </a:spcBef>
              <a:spcAft>
                <a:spcPct val="0"/>
              </a:spcAft>
              <a:defRPr sz="2400">
                <a:solidFill>
                  <a:schemeClr val="tx2"/>
                </a:solidFill>
                <a:latin typeface="Comic Sans MS" pitchFamily="66" charset="0"/>
              </a:defRPr>
            </a:lvl5pPr>
            <a:lvl6pPr marL="457200" algn="ctr" rtl="0" fontAlgn="base">
              <a:spcBef>
                <a:spcPct val="0"/>
              </a:spcBef>
              <a:spcAft>
                <a:spcPct val="0"/>
              </a:spcAft>
              <a:defRPr sz="2400">
                <a:solidFill>
                  <a:schemeClr val="tx2"/>
                </a:solidFill>
                <a:latin typeface="Comic Sans MS" pitchFamily="66" charset="0"/>
              </a:defRPr>
            </a:lvl6pPr>
            <a:lvl7pPr marL="914400" algn="ctr" rtl="0" fontAlgn="base">
              <a:spcBef>
                <a:spcPct val="0"/>
              </a:spcBef>
              <a:spcAft>
                <a:spcPct val="0"/>
              </a:spcAft>
              <a:defRPr sz="2400">
                <a:solidFill>
                  <a:schemeClr val="tx2"/>
                </a:solidFill>
                <a:latin typeface="Comic Sans MS" pitchFamily="66" charset="0"/>
              </a:defRPr>
            </a:lvl7pPr>
            <a:lvl8pPr marL="1371600" algn="ctr" rtl="0" fontAlgn="base">
              <a:spcBef>
                <a:spcPct val="0"/>
              </a:spcBef>
              <a:spcAft>
                <a:spcPct val="0"/>
              </a:spcAft>
              <a:defRPr sz="2400">
                <a:solidFill>
                  <a:schemeClr val="tx2"/>
                </a:solidFill>
                <a:latin typeface="Comic Sans MS" pitchFamily="66" charset="0"/>
              </a:defRPr>
            </a:lvl8pPr>
            <a:lvl9pPr marL="1828800" algn="ctr" rtl="0" fontAlgn="base">
              <a:spcBef>
                <a:spcPct val="0"/>
              </a:spcBef>
              <a:spcAft>
                <a:spcPct val="0"/>
              </a:spcAft>
              <a:defRPr sz="2400">
                <a:solidFill>
                  <a:schemeClr val="tx2"/>
                </a:solidFill>
                <a:latin typeface="Comic Sans MS" pitchFamily="66" charset="0"/>
              </a:defRPr>
            </a:lvl9pPr>
          </a:lstStyle>
          <a:p>
            <a:r>
              <a:rPr lang="en-US" kern="0" dirty="0">
                <a:latin typeface="Times" panose="02020603050405020304" pitchFamily="18" charset="0"/>
                <a:cs typeface="Times" panose="02020603050405020304" pitchFamily="18" charset="0"/>
              </a:rPr>
              <a:t>‘Fast’ breakdown (‘photon-assisted/classical interpretation’)</a:t>
            </a:r>
            <a:endParaRPr lang="en-US" i="1" kern="0" dirty="0">
              <a:latin typeface="Times" panose="02020603050405020304" pitchFamily="18" charset="0"/>
              <a:cs typeface="Times" panose="02020603050405020304" pitchFamily="18" charset="0"/>
            </a:endParaRPr>
          </a:p>
        </p:txBody>
      </p:sp>
      <p:sp>
        <p:nvSpPr>
          <p:cNvPr id="6" name="TextBox 5">
            <a:extLst>
              <a:ext uri="{FF2B5EF4-FFF2-40B4-BE49-F238E27FC236}">
                <a16:creationId xmlns:a16="http://schemas.microsoft.com/office/drawing/2014/main" id="{EB440783-D9BA-A343-ADEF-637D6136CB80}"/>
              </a:ext>
            </a:extLst>
          </p:cNvPr>
          <p:cNvSpPr txBox="1"/>
          <p:nvPr/>
        </p:nvSpPr>
        <p:spPr>
          <a:xfrm>
            <a:off x="1547664" y="794242"/>
            <a:ext cx="1055097" cy="338554"/>
          </a:xfrm>
          <a:prstGeom prst="rect">
            <a:avLst/>
          </a:prstGeom>
          <a:noFill/>
        </p:spPr>
        <p:txBody>
          <a:bodyPr wrap="none" rtlCol="0">
            <a:spAutoFit/>
          </a:bodyPr>
          <a:lstStyle/>
          <a:p>
            <a:r>
              <a:rPr lang="en-US" sz="1600" dirty="0"/>
              <a:t>simulation</a:t>
            </a:r>
          </a:p>
        </p:txBody>
      </p:sp>
      <p:sp>
        <p:nvSpPr>
          <p:cNvPr id="22" name="TextBox 21">
            <a:extLst>
              <a:ext uri="{FF2B5EF4-FFF2-40B4-BE49-F238E27FC236}">
                <a16:creationId xmlns:a16="http://schemas.microsoft.com/office/drawing/2014/main" id="{D66CC1D4-C79A-F445-8713-0877F2157D8C}"/>
              </a:ext>
            </a:extLst>
          </p:cNvPr>
          <p:cNvSpPr txBox="1"/>
          <p:nvPr/>
        </p:nvSpPr>
        <p:spPr>
          <a:xfrm>
            <a:off x="0" y="6488668"/>
            <a:ext cx="928524" cy="369332"/>
          </a:xfrm>
          <a:prstGeom prst="rect">
            <a:avLst/>
          </a:prstGeom>
          <a:solidFill>
            <a:schemeClr val="bg1">
              <a:lumMod val="95000"/>
            </a:schemeClr>
          </a:solidFill>
          <a:ln>
            <a:solidFill>
              <a:schemeClr val="tx1"/>
            </a:solidFill>
          </a:ln>
        </p:spPr>
        <p:txBody>
          <a:bodyPr wrap="none" rtlCol="0">
            <a:spAutoFit/>
          </a:bodyPr>
          <a:lstStyle/>
          <a:p>
            <a:r>
              <a:rPr lang="en-US" sz="1800" dirty="0"/>
              <a:t>P. Fonte</a:t>
            </a:r>
          </a:p>
        </p:txBody>
      </p:sp>
      <p:cxnSp>
        <p:nvCxnSpPr>
          <p:cNvPr id="23" name="26 Conector recto">
            <a:extLst>
              <a:ext uri="{FF2B5EF4-FFF2-40B4-BE49-F238E27FC236}">
                <a16:creationId xmlns:a16="http://schemas.microsoft.com/office/drawing/2014/main" id="{116E72E7-DB4D-224F-9A43-4D427ACB501E}"/>
              </a:ext>
            </a:extLst>
          </p:cNvPr>
          <p:cNvCxnSpPr/>
          <p:nvPr/>
        </p:nvCxnSpPr>
        <p:spPr>
          <a:xfrm>
            <a:off x="3563888" y="476672"/>
            <a:ext cx="1781257" cy="0"/>
          </a:xfrm>
          <a:prstGeom prst="line">
            <a:avLst/>
          </a:prstGeom>
          <a:ln w="25400"/>
        </p:spPr>
        <p:style>
          <a:lnRef idx="1">
            <a:schemeClr val="dk1"/>
          </a:lnRef>
          <a:fillRef idx="0">
            <a:schemeClr val="dk1"/>
          </a:fillRef>
          <a:effectRef idx="0">
            <a:schemeClr val="dk1"/>
          </a:effectRef>
          <a:fontRef idx="minor">
            <a:schemeClr val="tx1"/>
          </a:fontRef>
        </p:style>
      </p:cxnSp>
      <p:sp>
        <p:nvSpPr>
          <p:cNvPr id="19" name="18 CuadroTexto"/>
          <p:cNvSpPr txBox="1"/>
          <p:nvPr/>
        </p:nvSpPr>
        <p:spPr>
          <a:xfrm>
            <a:off x="3995936" y="548680"/>
            <a:ext cx="5112568" cy="3000821"/>
          </a:xfrm>
          <a:prstGeom prst="rect">
            <a:avLst/>
          </a:prstGeom>
          <a:solidFill>
            <a:schemeClr val="bg1">
              <a:lumMod val="95000"/>
            </a:schemeClr>
          </a:solidFill>
          <a:ln>
            <a:solidFill>
              <a:schemeClr val="tx1"/>
            </a:solidFill>
          </a:ln>
        </p:spPr>
        <p:txBody>
          <a:bodyPr wrap="square" rtlCol="0">
            <a:spAutoFit/>
          </a:bodyPr>
          <a:lstStyle/>
          <a:p>
            <a:pPr>
              <a:lnSpc>
                <a:spcPct val="150000"/>
              </a:lnSpc>
            </a:pPr>
            <a:r>
              <a:rPr lang="en-US" b="1" dirty="0"/>
              <a:t>Main (technical) objections:</a:t>
            </a:r>
          </a:p>
          <a:p>
            <a:pPr marL="285750" indent="-285750">
              <a:lnSpc>
                <a:spcPct val="150000"/>
              </a:lnSpc>
              <a:buFont typeface="Arial" panose="020B0604020202020204" pitchFamily="34" charset="0"/>
              <a:buChar char="•"/>
            </a:pPr>
            <a:r>
              <a:rPr lang="en-US" dirty="0"/>
              <a:t>Many free parameters, some difficult to experimentally access (spectrum of emission, photo-ionization x-section)</a:t>
            </a:r>
          </a:p>
          <a:p>
            <a:pPr>
              <a:lnSpc>
                <a:spcPct val="150000"/>
              </a:lnSpc>
            </a:pPr>
            <a:r>
              <a:rPr lang="en-US" dirty="0"/>
              <a:t>-&gt;getting better these days.</a:t>
            </a:r>
          </a:p>
          <a:p>
            <a:pPr marL="285750" indent="-285750">
              <a:lnSpc>
                <a:spcPct val="150000"/>
              </a:lnSpc>
              <a:buFont typeface="Arial" panose="020B0604020202020204" pitchFamily="34" charset="0"/>
              <a:buChar char="•"/>
            </a:pPr>
            <a:r>
              <a:rPr lang="en-US" dirty="0"/>
              <a:t>Hydro solutions neglect avalanche or ionization fluctuations, but those will likely trigger breakdown earlier than the average solution to the equations.</a:t>
            </a:r>
          </a:p>
          <a:p>
            <a:pPr marL="285750" indent="-285750">
              <a:lnSpc>
                <a:spcPct val="150000"/>
              </a:lnSpc>
              <a:buFont typeface="Arial" panose="020B0604020202020204" pitchFamily="34" charset="0"/>
              <a:buChar char="•"/>
            </a:pPr>
            <a:r>
              <a:rPr lang="en-US" dirty="0"/>
              <a:t>Approximate: transverse dynamics becomes a parameter.</a:t>
            </a:r>
          </a:p>
          <a:p>
            <a:pPr>
              <a:lnSpc>
                <a:spcPct val="150000"/>
              </a:lnSpc>
            </a:pPr>
            <a:r>
              <a:rPr lang="en-US" dirty="0"/>
              <a:t>-&gt;Probably solvable with present computing power.</a:t>
            </a:r>
          </a:p>
        </p:txBody>
      </p:sp>
    </p:spTree>
    <p:extLst>
      <p:ext uri="{BB962C8B-B14F-4D97-AF65-F5344CB8AC3E}">
        <p14:creationId xmlns:p14="http://schemas.microsoft.com/office/powerpoint/2010/main" val="30471481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22" name="Picture 2" descr="GEM1 625V N0=100 lateral"/>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3584575" y="533400"/>
            <a:ext cx="3730625" cy="6324600"/>
          </a:xfrm>
          <a:prstGeom prst="rect">
            <a:avLst/>
          </a:prstGeom>
          <a:noFill/>
          <a:extLst>
            <a:ext uri="{909E8E84-426E-40DD-AFC4-6F175D3DCCD1}">
              <a14:hiddenFill xmlns:a14="http://schemas.microsoft.com/office/drawing/2010/main">
                <a:solidFill>
                  <a:srgbClr val="FFFFFF"/>
                </a:solidFill>
              </a14:hiddenFill>
            </a:ext>
          </a:extLst>
        </p:spPr>
      </p:pic>
      <p:sp>
        <p:nvSpPr>
          <p:cNvPr id="235524" name="Text Box 4"/>
          <p:cNvSpPr txBox="1">
            <a:spLocks noChangeArrowheads="1"/>
          </p:cNvSpPr>
          <p:nvPr/>
        </p:nvSpPr>
        <p:spPr bwMode="auto">
          <a:xfrm>
            <a:off x="1069975" y="1566795"/>
            <a:ext cx="2514600" cy="1250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2000" dirty="0">
                <a:solidFill>
                  <a:srgbClr val="CC0000"/>
                </a:solidFill>
                <a:latin typeface="Arial" charset="0"/>
              </a:rPr>
              <a:t>hole: 60 </a:t>
            </a:r>
            <a:r>
              <a:rPr lang="en-GB" altLang="en-US" sz="2000" dirty="0">
                <a:solidFill>
                  <a:srgbClr val="CC0000"/>
                </a:solidFill>
                <a:latin typeface="Arial" charset="0"/>
                <a:cs typeface="Arial" charset="0"/>
              </a:rPr>
              <a:t>µm</a:t>
            </a:r>
          </a:p>
          <a:p>
            <a:r>
              <a:rPr lang="en-GB" altLang="en-US" sz="2000" dirty="0">
                <a:solidFill>
                  <a:srgbClr val="CC0000"/>
                </a:solidFill>
                <a:latin typeface="Arial" charset="0"/>
                <a:cs typeface="Arial" charset="0"/>
              </a:rPr>
              <a:t>gap: 100</a:t>
            </a:r>
            <a:r>
              <a:rPr lang="en-GB" altLang="en-US" sz="1800" dirty="0">
                <a:solidFill>
                  <a:srgbClr val="000000"/>
                </a:solidFill>
                <a:latin typeface="Arial" charset="0"/>
              </a:rPr>
              <a:t> </a:t>
            </a:r>
            <a:r>
              <a:rPr lang="en-GB" altLang="en-US" sz="1800" dirty="0">
                <a:solidFill>
                  <a:srgbClr val="CC0000"/>
                </a:solidFill>
                <a:latin typeface="Arial" charset="0"/>
              </a:rPr>
              <a:t>µm</a:t>
            </a:r>
          </a:p>
          <a:p>
            <a:r>
              <a:rPr lang="en-GB" altLang="en-US" sz="1800" dirty="0">
                <a:solidFill>
                  <a:srgbClr val="CC0000"/>
                </a:solidFill>
                <a:latin typeface="Arial" charset="0"/>
              </a:rPr>
              <a:t>N</a:t>
            </a:r>
            <a:r>
              <a:rPr lang="en-GB" altLang="en-US" sz="1800" baseline="-25000" dirty="0">
                <a:solidFill>
                  <a:srgbClr val="CC0000"/>
                </a:solidFill>
                <a:latin typeface="Arial" charset="0"/>
              </a:rPr>
              <a:t>0</a:t>
            </a:r>
            <a:r>
              <a:rPr lang="en-GB" altLang="en-US" sz="1800" dirty="0">
                <a:solidFill>
                  <a:srgbClr val="CC0000"/>
                </a:solidFill>
                <a:latin typeface="Arial" charset="0"/>
              </a:rPr>
              <a:t>=100 e</a:t>
            </a:r>
            <a:r>
              <a:rPr lang="en-GB" altLang="en-US" sz="1800" baseline="30000" dirty="0">
                <a:solidFill>
                  <a:srgbClr val="CC0000"/>
                </a:solidFill>
                <a:latin typeface="Arial" charset="0"/>
              </a:rPr>
              <a:t>-</a:t>
            </a:r>
          </a:p>
          <a:p>
            <a:r>
              <a:rPr lang="en-GB" altLang="en-US" sz="1800" dirty="0">
                <a:solidFill>
                  <a:srgbClr val="CC0000"/>
                </a:solidFill>
                <a:latin typeface="Arial" charset="0"/>
              </a:rPr>
              <a:t>V=1250V</a:t>
            </a:r>
          </a:p>
        </p:txBody>
      </p:sp>
      <p:sp>
        <p:nvSpPr>
          <p:cNvPr id="5" name="4 CuadroTexto"/>
          <p:cNvSpPr txBox="1"/>
          <p:nvPr/>
        </p:nvSpPr>
        <p:spPr>
          <a:xfrm>
            <a:off x="308314" y="3356992"/>
            <a:ext cx="3311968" cy="1815882"/>
          </a:xfrm>
          <a:prstGeom prst="rect">
            <a:avLst/>
          </a:prstGeom>
          <a:noFill/>
          <a:ln>
            <a:noFill/>
          </a:ln>
        </p:spPr>
        <p:txBody>
          <a:bodyPr wrap="square" rtlCol="0">
            <a:spAutoFit/>
          </a:bodyPr>
          <a:lstStyle/>
          <a:p>
            <a:pPr algn="just"/>
            <a:r>
              <a:rPr lang="en-US" sz="1600" dirty="0"/>
              <a:t>precursor is present as well:</a:t>
            </a:r>
          </a:p>
          <a:p>
            <a:pPr algn="just"/>
            <a:endParaRPr lang="en-US" sz="1600" dirty="0"/>
          </a:p>
          <a:p>
            <a:pPr algn="just"/>
            <a:r>
              <a:rPr lang="en-US" sz="1600" dirty="0"/>
              <a:t>Can we learn something from its shape, relative probability, delay with respect to the streamer signal… that will help at pinning down the underlying mechanisms?</a:t>
            </a:r>
          </a:p>
        </p:txBody>
      </p:sp>
      <p:sp>
        <p:nvSpPr>
          <p:cNvPr id="2" name="TextBox 1">
            <a:extLst>
              <a:ext uri="{FF2B5EF4-FFF2-40B4-BE49-F238E27FC236}">
                <a16:creationId xmlns:a16="http://schemas.microsoft.com/office/drawing/2014/main" id="{20BF4444-EA3A-3340-9437-5A5703D26B82}"/>
              </a:ext>
            </a:extLst>
          </p:cNvPr>
          <p:cNvSpPr txBox="1"/>
          <p:nvPr/>
        </p:nvSpPr>
        <p:spPr>
          <a:xfrm>
            <a:off x="1266671" y="1046556"/>
            <a:ext cx="697627" cy="369332"/>
          </a:xfrm>
          <a:prstGeom prst="rect">
            <a:avLst/>
          </a:prstGeom>
          <a:noFill/>
        </p:spPr>
        <p:txBody>
          <a:bodyPr wrap="none" rtlCol="0">
            <a:spAutoFit/>
          </a:bodyPr>
          <a:lstStyle/>
          <a:p>
            <a:r>
              <a:rPr lang="en-US" sz="1800" dirty="0"/>
              <a:t>GEM</a:t>
            </a:r>
          </a:p>
        </p:txBody>
      </p:sp>
      <p:sp>
        <p:nvSpPr>
          <p:cNvPr id="8" name="1 Título">
            <a:extLst>
              <a:ext uri="{FF2B5EF4-FFF2-40B4-BE49-F238E27FC236}">
                <a16:creationId xmlns:a16="http://schemas.microsoft.com/office/drawing/2014/main" id="{09BDA0DD-0013-914B-ADB4-992695BF27B3}"/>
              </a:ext>
            </a:extLst>
          </p:cNvPr>
          <p:cNvSpPr txBox="1">
            <a:spLocks/>
          </p:cNvSpPr>
          <p:nvPr/>
        </p:nvSpPr>
        <p:spPr>
          <a:xfrm>
            <a:off x="467544" y="44624"/>
            <a:ext cx="8280920" cy="504056"/>
          </a:xfrm>
          <a:prstGeom prst="rect">
            <a:avLst/>
          </a:prstGeom>
        </p:spPr>
        <p:txBody>
          <a:bodyPr/>
          <a:lstStyle>
            <a:lvl1pPr algn="ctr" rtl="0" eaLnBrk="0" fontAlgn="base" hangingPunct="0">
              <a:spcBef>
                <a:spcPct val="0"/>
              </a:spcBef>
              <a:spcAft>
                <a:spcPct val="0"/>
              </a:spcAft>
              <a:defRPr sz="2400">
                <a:solidFill>
                  <a:schemeClr val="tx2"/>
                </a:solidFill>
                <a:latin typeface="+mj-lt"/>
                <a:ea typeface="+mj-ea"/>
                <a:cs typeface="+mj-cs"/>
              </a:defRPr>
            </a:lvl1pPr>
            <a:lvl2pPr algn="ctr" rtl="0" eaLnBrk="0" fontAlgn="base" hangingPunct="0">
              <a:spcBef>
                <a:spcPct val="0"/>
              </a:spcBef>
              <a:spcAft>
                <a:spcPct val="0"/>
              </a:spcAft>
              <a:defRPr sz="2400">
                <a:solidFill>
                  <a:schemeClr val="tx2"/>
                </a:solidFill>
                <a:latin typeface="Comic Sans MS" pitchFamily="66" charset="0"/>
              </a:defRPr>
            </a:lvl2pPr>
            <a:lvl3pPr algn="ctr" rtl="0" eaLnBrk="0" fontAlgn="base" hangingPunct="0">
              <a:spcBef>
                <a:spcPct val="0"/>
              </a:spcBef>
              <a:spcAft>
                <a:spcPct val="0"/>
              </a:spcAft>
              <a:defRPr sz="2400">
                <a:solidFill>
                  <a:schemeClr val="tx2"/>
                </a:solidFill>
                <a:latin typeface="Comic Sans MS" pitchFamily="66" charset="0"/>
              </a:defRPr>
            </a:lvl3pPr>
            <a:lvl4pPr algn="ctr" rtl="0" eaLnBrk="0" fontAlgn="base" hangingPunct="0">
              <a:spcBef>
                <a:spcPct val="0"/>
              </a:spcBef>
              <a:spcAft>
                <a:spcPct val="0"/>
              </a:spcAft>
              <a:defRPr sz="2400">
                <a:solidFill>
                  <a:schemeClr val="tx2"/>
                </a:solidFill>
                <a:latin typeface="Comic Sans MS" pitchFamily="66" charset="0"/>
              </a:defRPr>
            </a:lvl4pPr>
            <a:lvl5pPr algn="ctr" rtl="0" eaLnBrk="0" fontAlgn="base" hangingPunct="0">
              <a:spcBef>
                <a:spcPct val="0"/>
              </a:spcBef>
              <a:spcAft>
                <a:spcPct val="0"/>
              </a:spcAft>
              <a:defRPr sz="2400">
                <a:solidFill>
                  <a:schemeClr val="tx2"/>
                </a:solidFill>
                <a:latin typeface="Comic Sans MS" pitchFamily="66" charset="0"/>
              </a:defRPr>
            </a:lvl5pPr>
            <a:lvl6pPr marL="457200" algn="ctr" rtl="0" fontAlgn="base">
              <a:spcBef>
                <a:spcPct val="0"/>
              </a:spcBef>
              <a:spcAft>
                <a:spcPct val="0"/>
              </a:spcAft>
              <a:defRPr sz="2400">
                <a:solidFill>
                  <a:schemeClr val="tx2"/>
                </a:solidFill>
                <a:latin typeface="Comic Sans MS" pitchFamily="66" charset="0"/>
              </a:defRPr>
            </a:lvl6pPr>
            <a:lvl7pPr marL="914400" algn="ctr" rtl="0" fontAlgn="base">
              <a:spcBef>
                <a:spcPct val="0"/>
              </a:spcBef>
              <a:spcAft>
                <a:spcPct val="0"/>
              </a:spcAft>
              <a:defRPr sz="2400">
                <a:solidFill>
                  <a:schemeClr val="tx2"/>
                </a:solidFill>
                <a:latin typeface="Comic Sans MS" pitchFamily="66" charset="0"/>
              </a:defRPr>
            </a:lvl7pPr>
            <a:lvl8pPr marL="1371600" algn="ctr" rtl="0" fontAlgn="base">
              <a:spcBef>
                <a:spcPct val="0"/>
              </a:spcBef>
              <a:spcAft>
                <a:spcPct val="0"/>
              </a:spcAft>
              <a:defRPr sz="2400">
                <a:solidFill>
                  <a:schemeClr val="tx2"/>
                </a:solidFill>
                <a:latin typeface="Comic Sans MS" pitchFamily="66" charset="0"/>
              </a:defRPr>
            </a:lvl8pPr>
            <a:lvl9pPr marL="1828800" algn="ctr" rtl="0" fontAlgn="base">
              <a:spcBef>
                <a:spcPct val="0"/>
              </a:spcBef>
              <a:spcAft>
                <a:spcPct val="0"/>
              </a:spcAft>
              <a:defRPr sz="2400">
                <a:solidFill>
                  <a:schemeClr val="tx2"/>
                </a:solidFill>
                <a:latin typeface="Comic Sans MS" pitchFamily="66" charset="0"/>
              </a:defRPr>
            </a:lvl9pPr>
          </a:lstStyle>
          <a:p>
            <a:r>
              <a:rPr lang="en-US" kern="0" dirty="0">
                <a:latin typeface="Times" panose="02020603050405020304" pitchFamily="18" charset="0"/>
                <a:cs typeface="Times" panose="02020603050405020304" pitchFamily="18" charset="0"/>
              </a:rPr>
              <a:t>‘Fast’ breakdown (‘diffusion-assisted/modern interpretation’)</a:t>
            </a:r>
            <a:endParaRPr lang="en-US" i="1" kern="0" dirty="0">
              <a:latin typeface="Times" panose="02020603050405020304" pitchFamily="18" charset="0"/>
              <a:cs typeface="Times" panose="02020603050405020304" pitchFamily="18" charset="0"/>
            </a:endParaRPr>
          </a:p>
        </p:txBody>
      </p:sp>
      <p:sp>
        <p:nvSpPr>
          <p:cNvPr id="3" name="TextBox 2">
            <a:extLst>
              <a:ext uri="{FF2B5EF4-FFF2-40B4-BE49-F238E27FC236}">
                <a16:creationId xmlns:a16="http://schemas.microsoft.com/office/drawing/2014/main" id="{40713E31-D4B0-3F4E-88E4-24ED103FD58B}"/>
              </a:ext>
            </a:extLst>
          </p:cNvPr>
          <p:cNvSpPr txBox="1"/>
          <p:nvPr/>
        </p:nvSpPr>
        <p:spPr>
          <a:xfrm>
            <a:off x="0" y="6488668"/>
            <a:ext cx="928524" cy="369332"/>
          </a:xfrm>
          <a:prstGeom prst="rect">
            <a:avLst/>
          </a:prstGeom>
          <a:solidFill>
            <a:schemeClr val="bg1">
              <a:lumMod val="95000"/>
            </a:schemeClr>
          </a:solidFill>
          <a:ln>
            <a:solidFill>
              <a:schemeClr val="tx1"/>
            </a:solidFill>
          </a:ln>
        </p:spPr>
        <p:txBody>
          <a:bodyPr wrap="none" rtlCol="0">
            <a:spAutoFit/>
          </a:bodyPr>
          <a:lstStyle/>
          <a:p>
            <a:r>
              <a:rPr lang="en-US" sz="1800" dirty="0"/>
              <a:t>P. Fonte</a:t>
            </a:r>
          </a:p>
        </p:txBody>
      </p:sp>
      <p:cxnSp>
        <p:nvCxnSpPr>
          <p:cNvPr id="10" name="26 Conector recto">
            <a:extLst>
              <a:ext uri="{FF2B5EF4-FFF2-40B4-BE49-F238E27FC236}">
                <a16:creationId xmlns:a16="http://schemas.microsoft.com/office/drawing/2014/main" id="{4B87591D-6E8B-F24D-95F6-A756B011CEED}"/>
              </a:ext>
            </a:extLst>
          </p:cNvPr>
          <p:cNvCxnSpPr/>
          <p:nvPr/>
        </p:nvCxnSpPr>
        <p:spPr>
          <a:xfrm>
            <a:off x="3563888" y="476672"/>
            <a:ext cx="1781257" cy="0"/>
          </a:xfrm>
          <a:prstGeom prst="line">
            <a:avLst/>
          </a:prstGeom>
          <a:ln w="25400"/>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9594406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CuadroTexto"/>
          <p:cNvSpPr txBox="1"/>
          <p:nvPr/>
        </p:nvSpPr>
        <p:spPr>
          <a:xfrm>
            <a:off x="2843808" y="3068960"/>
            <a:ext cx="3523722" cy="461665"/>
          </a:xfrm>
          <a:prstGeom prst="rect">
            <a:avLst/>
          </a:prstGeom>
          <a:noFill/>
        </p:spPr>
        <p:txBody>
          <a:bodyPr wrap="none" rtlCol="0">
            <a:spAutoFit/>
          </a:bodyPr>
          <a:lstStyle/>
          <a:p>
            <a:r>
              <a:rPr lang="en-US" sz="2400" dirty="0">
                <a:latin typeface="Times New Roman" panose="02020603050405020304" pitchFamily="18" charset="0"/>
                <a:cs typeface="Times New Roman" panose="02020603050405020304" pitchFamily="18" charset="0"/>
              </a:rPr>
              <a:t>let us proudly introduce…</a:t>
            </a:r>
          </a:p>
        </p:txBody>
      </p:sp>
    </p:spTree>
    <p:extLst>
      <p:ext uri="{BB962C8B-B14F-4D97-AF65-F5344CB8AC3E}">
        <p14:creationId xmlns:p14="http://schemas.microsoft.com/office/powerpoint/2010/main" val="2938707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7" name="16 Conector recto"/>
          <p:cNvCxnSpPr>
            <a:stCxn id="8" idx="2"/>
            <a:endCxn id="32" idx="0"/>
          </p:cNvCxnSpPr>
          <p:nvPr/>
        </p:nvCxnSpPr>
        <p:spPr>
          <a:xfrm flipH="1">
            <a:off x="4350156" y="1268760"/>
            <a:ext cx="5820" cy="2594029"/>
          </a:xfrm>
          <a:prstGeom prst="line">
            <a:avLst/>
          </a:prstGeom>
          <a:ln w="25400">
            <a:solidFill>
              <a:schemeClr val="tx1"/>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9" name="8 Rectángulo"/>
          <p:cNvSpPr/>
          <p:nvPr/>
        </p:nvSpPr>
        <p:spPr>
          <a:xfrm>
            <a:off x="3408231" y="3862788"/>
            <a:ext cx="1883849" cy="646331"/>
          </a:xfrm>
          <a:prstGeom prst="rect">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latin typeface="Times New Roman" panose="02020603050405020304" pitchFamily="18" charset="0"/>
              <a:cs typeface="Times New Roman" panose="02020603050405020304" pitchFamily="18" charset="0"/>
            </a:endParaRPr>
          </a:p>
        </p:txBody>
      </p:sp>
      <p:sp>
        <p:nvSpPr>
          <p:cNvPr id="34" name="33 Rectángulo redondeado"/>
          <p:cNvSpPr/>
          <p:nvPr/>
        </p:nvSpPr>
        <p:spPr>
          <a:xfrm>
            <a:off x="6324713" y="5737328"/>
            <a:ext cx="1415639" cy="504056"/>
          </a:xfrm>
          <a:prstGeom prst="roundRect">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latin typeface="Times New Roman" panose="02020603050405020304" pitchFamily="18" charset="0"/>
              <a:cs typeface="Times New Roman" panose="02020603050405020304" pitchFamily="18" charset="0"/>
            </a:endParaRPr>
          </a:p>
        </p:txBody>
      </p:sp>
      <p:sp>
        <p:nvSpPr>
          <p:cNvPr id="33" name="32 Rectángulo redondeado"/>
          <p:cNvSpPr/>
          <p:nvPr/>
        </p:nvSpPr>
        <p:spPr>
          <a:xfrm>
            <a:off x="1098795" y="5733256"/>
            <a:ext cx="1384973" cy="526971"/>
          </a:xfrm>
          <a:prstGeom prst="round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latin typeface="Times New Roman" panose="02020603050405020304" pitchFamily="18" charset="0"/>
              <a:cs typeface="Times New Roman" panose="02020603050405020304" pitchFamily="18" charset="0"/>
            </a:endParaRPr>
          </a:p>
        </p:txBody>
      </p:sp>
      <p:sp>
        <p:nvSpPr>
          <p:cNvPr id="23" name="22 CuadroTexto"/>
          <p:cNvSpPr txBox="1"/>
          <p:nvPr/>
        </p:nvSpPr>
        <p:spPr>
          <a:xfrm>
            <a:off x="6468850" y="5803255"/>
            <a:ext cx="1271502" cy="369332"/>
          </a:xfrm>
          <a:prstGeom prst="rect">
            <a:avLst/>
          </a:prstGeom>
          <a:noFill/>
        </p:spPr>
        <p:txBody>
          <a:bodyPr wrap="none" rtlCol="0">
            <a:spAutoFit/>
          </a:bodyPr>
          <a:lstStyle/>
          <a:p>
            <a:r>
              <a:rPr lang="en-US" sz="1800" dirty="0">
                <a:cs typeface="Times New Roman" panose="02020603050405020304" pitchFamily="18" charset="0"/>
              </a:rPr>
              <a:t>Garfield++ </a:t>
            </a:r>
          </a:p>
        </p:txBody>
      </p:sp>
      <p:sp>
        <p:nvSpPr>
          <p:cNvPr id="24" name="23 CuadroTexto"/>
          <p:cNvSpPr txBox="1"/>
          <p:nvPr/>
        </p:nvSpPr>
        <p:spPr>
          <a:xfrm>
            <a:off x="1270228" y="5805264"/>
            <a:ext cx="1069524" cy="369332"/>
          </a:xfrm>
          <a:prstGeom prst="rect">
            <a:avLst/>
          </a:prstGeom>
          <a:noFill/>
          <a:ln>
            <a:noFill/>
          </a:ln>
        </p:spPr>
        <p:txBody>
          <a:bodyPr wrap="none" rtlCol="0">
            <a:spAutoFit/>
          </a:bodyPr>
          <a:lstStyle/>
          <a:p>
            <a:r>
              <a:rPr lang="en-US" sz="1800" dirty="0" err="1">
                <a:cs typeface="Times New Roman" panose="02020603050405020304" pitchFamily="18" charset="0"/>
              </a:rPr>
              <a:t>Magboltz</a:t>
            </a:r>
            <a:endParaRPr lang="en-US" sz="1800" dirty="0">
              <a:cs typeface="Times New Roman" panose="02020603050405020304" pitchFamily="18" charset="0"/>
            </a:endParaRPr>
          </a:p>
        </p:txBody>
      </p:sp>
      <p:sp>
        <p:nvSpPr>
          <p:cNvPr id="4" name="3 CuadroTexto"/>
          <p:cNvSpPr txBox="1"/>
          <p:nvPr/>
        </p:nvSpPr>
        <p:spPr>
          <a:xfrm>
            <a:off x="5004048" y="2411596"/>
            <a:ext cx="3833101" cy="646331"/>
          </a:xfrm>
          <a:prstGeom prst="rect">
            <a:avLst/>
          </a:prstGeom>
          <a:solidFill>
            <a:srgbClr val="FFFF00"/>
          </a:solidFill>
          <a:ln w="25400">
            <a:solidFill>
              <a:schemeClr val="tx1"/>
            </a:solidFill>
            <a:prstDash val="solid"/>
          </a:ln>
        </p:spPr>
        <p:txBody>
          <a:bodyPr wrap="none" rtlCol="0">
            <a:spAutoFit/>
          </a:bodyPr>
          <a:lstStyle/>
          <a:p>
            <a:r>
              <a:rPr lang="en-US" sz="1800" dirty="0">
                <a:cs typeface="Times New Roman" panose="02020603050405020304" pitchFamily="18" charset="0"/>
              </a:rPr>
              <a:t>scintillation MC, and photo-absorption </a:t>
            </a:r>
          </a:p>
          <a:p>
            <a:r>
              <a:rPr lang="en-US" sz="1800" dirty="0">
                <a:cs typeface="Times New Roman" panose="02020603050405020304" pitchFamily="18" charset="0"/>
              </a:rPr>
              <a:t>x-section database</a:t>
            </a:r>
          </a:p>
        </p:txBody>
      </p:sp>
      <p:sp>
        <p:nvSpPr>
          <p:cNvPr id="32" name="31 CuadroTexto"/>
          <p:cNvSpPr txBox="1"/>
          <p:nvPr/>
        </p:nvSpPr>
        <p:spPr>
          <a:xfrm>
            <a:off x="3408231" y="3862789"/>
            <a:ext cx="1883849" cy="646331"/>
          </a:xfrm>
          <a:prstGeom prst="rect">
            <a:avLst/>
          </a:prstGeom>
          <a:noFill/>
          <a:ln w="28575">
            <a:solidFill>
              <a:srgbClr val="FF0000"/>
            </a:solidFill>
          </a:ln>
        </p:spPr>
        <p:txBody>
          <a:bodyPr wrap="none" rtlCol="0">
            <a:spAutoFit/>
          </a:bodyPr>
          <a:lstStyle/>
          <a:p>
            <a:r>
              <a:rPr lang="en-US" sz="1800" dirty="0" err="1">
                <a:cs typeface="Times New Roman" panose="02020603050405020304" pitchFamily="18" charset="0"/>
              </a:rPr>
              <a:t>Magboltz</a:t>
            </a:r>
            <a:r>
              <a:rPr lang="en-US" sz="1800" dirty="0">
                <a:cs typeface="Times New Roman" panose="02020603050405020304" pitchFamily="18" charset="0"/>
              </a:rPr>
              <a:t> electron</a:t>
            </a:r>
          </a:p>
          <a:p>
            <a:r>
              <a:rPr lang="en-US" sz="1800" dirty="0">
                <a:cs typeface="Times New Roman" panose="02020603050405020304" pitchFamily="18" charset="0"/>
              </a:rPr>
              <a:t>x-section database</a:t>
            </a:r>
          </a:p>
        </p:txBody>
      </p:sp>
      <p:sp>
        <p:nvSpPr>
          <p:cNvPr id="7" name="6 CuadroTexto"/>
          <p:cNvSpPr txBox="1"/>
          <p:nvPr/>
        </p:nvSpPr>
        <p:spPr>
          <a:xfrm>
            <a:off x="683568" y="44624"/>
            <a:ext cx="7964040" cy="461665"/>
          </a:xfrm>
          <a:prstGeom prst="rect">
            <a:avLst/>
          </a:prstGeom>
          <a:noFill/>
        </p:spPr>
        <p:txBody>
          <a:bodyPr wrap="none" rtlCol="0">
            <a:spAutoFit/>
          </a:bodyPr>
          <a:lstStyle/>
          <a:p>
            <a:r>
              <a:rPr lang="en-US" sz="2400" dirty="0">
                <a:latin typeface="Times New Roman" panose="02020603050405020304" pitchFamily="18" charset="0"/>
                <a:cs typeface="Times New Roman" panose="02020603050405020304" pitchFamily="18" charset="0"/>
              </a:rPr>
              <a:t>a microscopic software for electron and photon transport in gas</a:t>
            </a:r>
          </a:p>
        </p:txBody>
      </p:sp>
      <p:cxnSp>
        <p:nvCxnSpPr>
          <p:cNvPr id="37" name="36 Conector recto"/>
          <p:cNvCxnSpPr>
            <a:stCxn id="33" idx="0"/>
            <a:endCxn id="32" idx="1"/>
          </p:cNvCxnSpPr>
          <p:nvPr/>
        </p:nvCxnSpPr>
        <p:spPr>
          <a:xfrm flipV="1">
            <a:off x="1791282" y="4185955"/>
            <a:ext cx="1616949" cy="1547301"/>
          </a:xfrm>
          <a:prstGeom prst="line">
            <a:avLst/>
          </a:prstGeom>
          <a:ln w="25400">
            <a:solidFill>
              <a:schemeClr val="tx1"/>
            </a:solidFill>
            <a:headEnd type="triangle"/>
            <a:tailEnd type="none"/>
          </a:ln>
        </p:spPr>
        <p:style>
          <a:lnRef idx="1">
            <a:schemeClr val="accent1"/>
          </a:lnRef>
          <a:fillRef idx="0">
            <a:schemeClr val="accent1"/>
          </a:fillRef>
          <a:effectRef idx="0">
            <a:schemeClr val="accent1"/>
          </a:effectRef>
          <a:fontRef idx="minor">
            <a:schemeClr val="tx1"/>
          </a:fontRef>
        </p:style>
      </p:cxnSp>
      <p:cxnSp>
        <p:nvCxnSpPr>
          <p:cNvPr id="39" name="38 Conector recto"/>
          <p:cNvCxnSpPr>
            <a:endCxn id="32" idx="3"/>
          </p:cNvCxnSpPr>
          <p:nvPr/>
        </p:nvCxnSpPr>
        <p:spPr>
          <a:xfrm flipH="1" flipV="1">
            <a:off x="5292080" y="4185955"/>
            <a:ext cx="1368155" cy="1547304"/>
          </a:xfrm>
          <a:prstGeom prst="line">
            <a:avLst/>
          </a:prstGeom>
          <a:ln w="254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3" name="42 Conector recto"/>
          <p:cNvCxnSpPr>
            <a:stCxn id="8" idx="3"/>
            <a:endCxn id="4" idx="0"/>
          </p:cNvCxnSpPr>
          <p:nvPr/>
        </p:nvCxnSpPr>
        <p:spPr>
          <a:xfrm>
            <a:off x="5004048" y="1016732"/>
            <a:ext cx="1916551" cy="1394864"/>
          </a:xfrm>
          <a:prstGeom prst="line">
            <a:avLst/>
          </a:prstGeom>
          <a:ln w="254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6" name="45 Conector recto"/>
          <p:cNvCxnSpPr>
            <a:endCxn id="34" idx="0"/>
          </p:cNvCxnSpPr>
          <p:nvPr/>
        </p:nvCxnSpPr>
        <p:spPr>
          <a:xfrm>
            <a:off x="7032533" y="3057927"/>
            <a:ext cx="0" cy="2679401"/>
          </a:xfrm>
          <a:prstGeom prst="line">
            <a:avLst/>
          </a:prstGeom>
          <a:ln w="254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8" name="7 Rectángulo redondeado"/>
          <p:cNvSpPr/>
          <p:nvPr/>
        </p:nvSpPr>
        <p:spPr>
          <a:xfrm>
            <a:off x="3707904" y="764704"/>
            <a:ext cx="1296144" cy="504056"/>
          </a:xfrm>
          <a:prstGeom prst="roundRect">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latin typeface="Times New Roman" panose="02020603050405020304" pitchFamily="18" charset="0"/>
              <a:cs typeface="Times New Roman" panose="02020603050405020304" pitchFamily="18" charset="0"/>
            </a:endParaRPr>
          </a:p>
        </p:txBody>
      </p:sp>
      <p:sp>
        <p:nvSpPr>
          <p:cNvPr id="3" name="2 CuadroTexto"/>
          <p:cNvSpPr txBox="1"/>
          <p:nvPr/>
        </p:nvSpPr>
        <p:spPr>
          <a:xfrm>
            <a:off x="3935079" y="832066"/>
            <a:ext cx="864339" cy="369332"/>
          </a:xfrm>
          <a:prstGeom prst="rect">
            <a:avLst/>
          </a:prstGeom>
          <a:noFill/>
        </p:spPr>
        <p:txBody>
          <a:bodyPr wrap="none" rtlCol="0">
            <a:spAutoFit/>
          </a:bodyPr>
          <a:lstStyle/>
          <a:p>
            <a:r>
              <a:rPr lang="en-US" sz="1800" dirty="0" err="1">
                <a:cs typeface="Times New Roman" panose="02020603050405020304" pitchFamily="18" charset="0"/>
              </a:rPr>
              <a:t>Degrad</a:t>
            </a:r>
            <a:endParaRPr lang="en-US" sz="1800" dirty="0">
              <a:cs typeface="Times New Roman" panose="02020603050405020304" pitchFamily="18" charset="0"/>
            </a:endParaRPr>
          </a:p>
        </p:txBody>
      </p:sp>
      <p:cxnSp>
        <p:nvCxnSpPr>
          <p:cNvPr id="27" name="26 Conector recto"/>
          <p:cNvCxnSpPr/>
          <p:nvPr/>
        </p:nvCxnSpPr>
        <p:spPr>
          <a:xfrm>
            <a:off x="3563888" y="476672"/>
            <a:ext cx="1781257" cy="0"/>
          </a:xfrm>
          <a:prstGeom prst="line">
            <a:avLst/>
          </a:prstGeom>
          <a:ln w="25400"/>
        </p:spPr>
        <p:style>
          <a:lnRef idx="1">
            <a:schemeClr val="dk1"/>
          </a:lnRef>
          <a:fillRef idx="0">
            <a:schemeClr val="dk1"/>
          </a:fillRef>
          <a:effectRef idx="0">
            <a:schemeClr val="dk1"/>
          </a:effectRef>
          <a:fontRef idx="minor">
            <a:schemeClr val="tx1"/>
          </a:fontRef>
        </p:style>
      </p:cxnSp>
      <p:sp>
        <p:nvSpPr>
          <p:cNvPr id="5" name="4 CuadroTexto"/>
          <p:cNvSpPr txBox="1"/>
          <p:nvPr/>
        </p:nvSpPr>
        <p:spPr>
          <a:xfrm>
            <a:off x="7236296" y="3131676"/>
            <a:ext cx="864339" cy="369332"/>
          </a:xfrm>
          <a:prstGeom prst="rect">
            <a:avLst/>
          </a:prstGeom>
          <a:noFill/>
        </p:spPr>
        <p:txBody>
          <a:bodyPr wrap="none" rtlCol="0">
            <a:spAutoFit/>
          </a:bodyPr>
          <a:lstStyle/>
          <a:p>
            <a:r>
              <a:rPr lang="en-US" sz="1800" dirty="0">
                <a:cs typeface="Times New Roman" panose="02020603050405020304" pitchFamily="18" charset="0"/>
              </a:rPr>
              <a:t>(S</a:t>
            </a:r>
            <a:r>
              <a:rPr lang="en-US" sz="1800" baseline="-25000" dirty="0">
                <a:cs typeface="Times New Roman" panose="02020603050405020304" pitchFamily="18" charset="0"/>
              </a:rPr>
              <a:t>1</a:t>
            </a:r>
            <a:r>
              <a:rPr lang="en-US" sz="1800" dirty="0">
                <a:cs typeface="Times New Roman" panose="02020603050405020304" pitchFamily="18" charset="0"/>
              </a:rPr>
              <a:t>, S</a:t>
            </a:r>
            <a:r>
              <a:rPr lang="en-US" sz="1800" baseline="-25000" dirty="0">
                <a:cs typeface="Times New Roman" panose="02020603050405020304" pitchFamily="18" charset="0"/>
              </a:rPr>
              <a:t>2</a:t>
            </a:r>
            <a:r>
              <a:rPr lang="en-US" sz="1800" dirty="0">
                <a:cs typeface="Times New Roman" panose="02020603050405020304" pitchFamily="18" charset="0"/>
              </a:rPr>
              <a:t>)</a:t>
            </a:r>
          </a:p>
        </p:txBody>
      </p:sp>
      <p:sp>
        <p:nvSpPr>
          <p:cNvPr id="28" name="27 CuadroTexto"/>
          <p:cNvSpPr txBox="1"/>
          <p:nvPr/>
        </p:nvSpPr>
        <p:spPr>
          <a:xfrm>
            <a:off x="4440565" y="1344832"/>
            <a:ext cx="1191352" cy="646331"/>
          </a:xfrm>
          <a:prstGeom prst="rect">
            <a:avLst/>
          </a:prstGeom>
          <a:noFill/>
        </p:spPr>
        <p:txBody>
          <a:bodyPr wrap="none" rtlCol="0">
            <a:spAutoFit/>
          </a:bodyPr>
          <a:lstStyle/>
          <a:p>
            <a:r>
              <a:rPr lang="en-US" sz="1800" dirty="0">
                <a:cs typeface="Times New Roman" panose="02020603050405020304" pitchFamily="18" charset="0"/>
              </a:rPr>
              <a:t>(W</a:t>
            </a:r>
            <a:r>
              <a:rPr lang="en-US" sz="1800" baseline="-25000" dirty="0">
                <a:cs typeface="Times New Roman" panose="02020603050405020304" pitchFamily="18" charset="0"/>
              </a:rPr>
              <a:t>I</a:t>
            </a:r>
            <a:r>
              <a:rPr lang="en-US" sz="1800" dirty="0">
                <a:cs typeface="Times New Roman" panose="02020603050405020304" pitchFamily="18" charset="0"/>
              </a:rPr>
              <a:t>, F,</a:t>
            </a:r>
          </a:p>
          <a:p>
            <a:r>
              <a:rPr lang="en-US" sz="1800" dirty="0">
                <a:cs typeface="Times New Roman" panose="02020603050405020304" pitchFamily="18" charset="0"/>
              </a:rPr>
              <a:t>cloud size)</a:t>
            </a:r>
          </a:p>
        </p:txBody>
      </p:sp>
      <p:sp>
        <p:nvSpPr>
          <p:cNvPr id="13" name="12 Rectángulo"/>
          <p:cNvSpPr/>
          <p:nvPr/>
        </p:nvSpPr>
        <p:spPr>
          <a:xfrm>
            <a:off x="1215354" y="6309320"/>
            <a:ext cx="1223861" cy="369332"/>
          </a:xfrm>
          <a:prstGeom prst="rect">
            <a:avLst/>
          </a:prstGeom>
        </p:spPr>
        <p:txBody>
          <a:bodyPr wrap="none">
            <a:spAutoFit/>
          </a:bodyPr>
          <a:lstStyle/>
          <a:p>
            <a:r>
              <a:rPr lang="en-US" sz="1800" dirty="0">
                <a:cs typeface="Times New Roman" panose="02020603050405020304" pitchFamily="18" charset="0"/>
              </a:rPr>
              <a:t>(</a:t>
            </a:r>
            <a:r>
              <a:rPr lang="en-US" sz="1800" dirty="0" err="1">
                <a:cs typeface="Times New Roman" panose="02020603050405020304" pitchFamily="18" charset="0"/>
              </a:rPr>
              <a:t>v</a:t>
            </a:r>
            <a:r>
              <a:rPr lang="en-US" sz="1800" baseline="-25000" dirty="0" err="1">
                <a:cs typeface="Times New Roman" panose="02020603050405020304" pitchFamily="18" charset="0"/>
              </a:rPr>
              <a:t>d</a:t>
            </a:r>
            <a:r>
              <a:rPr lang="en-US" sz="1800" dirty="0" err="1">
                <a:cs typeface="Times New Roman" panose="02020603050405020304" pitchFamily="18" charset="0"/>
              </a:rPr>
              <a:t>,D</a:t>
            </a:r>
            <a:r>
              <a:rPr lang="en-US" sz="1800" baseline="-25000" dirty="0" err="1">
                <a:cs typeface="Times New Roman" panose="02020603050405020304" pitchFamily="18" charset="0"/>
              </a:rPr>
              <a:t>L</a:t>
            </a:r>
            <a:r>
              <a:rPr lang="en-US" sz="1800" dirty="0" err="1">
                <a:cs typeface="Times New Roman" panose="02020603050405020304" pitchFamily="18" charset="0"/>
              </a:rPr>
              <a:t>,D</a:t>
            </a:r>
            <a:r>
              <a:rPr lang="en-US" sz="1800" baseline="-25000" dirty="0" err="1">
                <a:cs typeface="Times New Roman" panose="02020603050405020304" pitchFamily="18" charset="0"/>
              </a:rPr>
              <a:t>T</a:t>
            </a:r>
            <a:r>
              <a:rPr lang="en-US" sz="1800" dirty="0">
                <a:cs typeface="Times New Roman" panose="02020603050405020304" pitchFamily="18" charset="0"/>
              </a:rPr>
              <a:t> )</a:t>
            </a:r>
          </a:p>
        </p:txBody>
      </p:sp>
      <p:sp>
        <p:nvSpPr>
          <p:cNvPr id="21" name="TextBox 20">
            <a:extLst>
              <a:ext uri="{FF2B5EF4-FFF2-40B4-BE49-F238E27FC236}">
                <a16:creationId xmlns:a16="http://schemas.microsoft.com/office/drawing/2014/main" id="{7F2BE9D7-DB66-E642-976D-21A73C4647AB}"/>
              </a:ext>
            </a:extLst>
          </p:cNvPr>
          <p:cNvSpPr txBox="1"/>
          <p:nvPr/>
        </p:nvSpPr>
        <p:spPr>
          <a:xfrm>
            <a:off x="143819" y="2839288"/>
            <a:ext cx="4104456" cy="954107"/>
          </a:xfrm>
          <a:prstGeom prst="rect">
            <a:avLst/>
          </a:prstGeom>
          <a:noFill/>
        </p:spPr>
        <p:txBody>
          <a:bodyPr wrap="square" rtlCol="0">
            <a:spAutoFit/>
          </a:bodyPr>
          <a:lstStyle/>
          <a:p>
            <a:r>
              <a:rPr lang="en-US" dirty="0"/>
              <a:t>C. D. R. Azevedo, D. Gonzalez-Diaz, S. F. </a:t>
            </a:r>
            <a:r>
              <a:rPr lang="en-US" dirty="0" err="1"/>
              <a:t>Biagi</a:t>
            </a:r>
            <a:r>
              <a:rPr lang="en-US" dirty="0"/>
              <a:t> et al.,</a:t>
            </a:r>
          </a:p>
          <a:p>
            <a:r>
              <a:rPr lang="en-US" dirty="0"/>
              <a:t>’Microscopic simulation of xenon-based optical TPCs in the presence of molecular additives’</a:t>
            </a:r>
          </a:p>
          <a:p>
            <a:r>
              <a:rPr lang="en-US" dirty="0" err="1"/>
              <a:t>Nucl</a:t>
            </a:r>
            <a:r>
              <a:rPr lang="en-US" dirty="0"/>
              <a:t>. Instr. Meth., 877, 1(2018)157 </a:t>
            </a:r>
          </a:p>
        </p:txBody>
      </p:sp>
    </p:spTree>
    <p:extLst>
      <p:ext uri="{BB962C8B-B14F-4D97-AF65-F5344CB8AC3E}">
        <p14:creationId xmlns:p14="http://schemas.microsoft.com/office/powerpoint/2010/main" val="33241175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A50688F-88A4-C543-991F-EB98BE4BF223}"/>
              </a:ext>
            </a:extLst>
          </p:cNvPr>
          <p:cNvSpPr/>
          <p:nvPr/>
        </p:nvSpPr>
        <p:spPr>
          <a:xfrm>
            <a:off x="1498058" y="2110902"/>
            <a:ext cx="6459168" cy="4078039"/>
          </a:xfrm>
          <a:prstGeom prst="rect">
            <a:avLst/>
          </a:prstGeom>
        </p:spPr>
        <p:txBody>
          <a:bodyPr wrap="square">
            <a:spAutoFit/>
          </a:bodyPr>
          <a:lstStyle/>
          <a:p>
            <a:r>
              <a:rPr lang="es-ES" sz="1800" dirty="0">
                <a:effectLst/>
                <a:latin typeface="Times" pitchFamily="2" charset="0"/>
              </a:rPr>
              <a:t>1. UT Arlington</a:t>
            </a:r>
          </a:p>
          <a:p>
            <a:pPr>
              <a:spcAft>
                <a:spcPts val="600"/>
              </a:spcAft>
            </a:pPr>
            <a:r>
              <a:rPr lang="es-ES" sz="1800" dirty="0" err="1">
                <a:effectLst/>
                <a:latin typeface="Times" pitchFamily="2" charset="0"/>
              </a:rPr>
              <a:t>Contact</a:t>
            </a:r>
            <a:r>
              <a:rPr lang="es-ES" sz="1800" dirty="0">
                <a:effectLst/>
                <a:latin typeface="Times" pitchFamily="2" charset="0"/>
              </a:rPr>
              <a:t> </a:t>
            </a:r>
            <a:r>
              <a:rPr lang="es-ES" sz="1800" dirty="0" err="1">
                <a:effectLst/>
                <a:latin typeface="Times" pitchFamily="2" charset="0"/>
              </a:rPr>
              <a:t>person</a:t>
            </a:r>
            <a:r>
              <a:rPr lang="es-ES" sz="1800" dirty="0">
                <a:effectLst/>
                <a:latin typeface="Times" pitchFamily="2" charset="0"/>
              </a:rPr>
              <a:t>: D. R. </a:t>
            </a:r>
            <a:r>
              <a:rPr lang="es-ES" sz="1800" dirty="0" err="1">
                <a:effectLst/>
                <a:latin typeface="Times" pitchFamily="2" charset="0"/>
              </a:rPr>
              <a:t>Nygren</a:t>
            </a:r>
            <a:r>
              <a:rPr lang="es-ES" sz="1800" dirty="0">
                <a:effectLst/>
                <a:latin typeface="Times" pitchFamily="2" charset="0"/>
              </a:rPr>
              <a:t>, </a:t>
            </a:r>
            <a:r>
              <a:rPr lang="es-ES" sz="1800" dirty="0" err="1">
                <a:solidFill>
                  <a:srgbClr val="0433FF"/>
                </a:solidFill>
                <a:effectLst/>
                <a:latin typeface="Times" pitchFamily="2" charset="0"/>
              </a:rPr>
              <a:t>drnygren@lbl.gov</a:t>
            </a:r>
            <a:endParaRPr lang="es-ES" sz="1800" dirty="0">
              <a:effectLst/>
              <a:latin typeface="Times" pitchFamily="2" charset="0"/>
            </a:endParaRPr>
          </a:p>
          <a:p>
            <a:r>
              <a:rPr lang="es-ES" sz="1800" dirty="0">
                <a:effectLst/>
                <a:latin typeface="Times" pitchFamily="2" charset="0"/>
              </a:rPr>
              <a:t>2. IFIC-Valencia</a:t>
            </a:r>
          </a:p>
          <a:p>
            <a:pPr>
              <a:spcAft>
                <a:spcPts val="600"/>
              </a:spcAft>
            </a:pPr>
            <a:r>
              <a:rPr lang="es-ES" sz="1800" dirty="0" err="1">
                <a:effectLst/>
                <a:latin typeface="Times" pitchFamily="2" charset="0"/>
              </a:rPr>
              <a:t>Contact</a:t>
            </a:r>
            <a:r>
              <a:rPr lang="es-ES" sz="1800" dirty="0">
                <a:effectLst/>
                <a:latin typeface="Times" pitchFamily="2" charset="0"/>
              </a:rPr>
              <a:t> </a:t>
            </a:r>
            <a:r>
              <a:rPr lang="es-ES" sz="1800" dirty="0" err="1">
                <a:effectLst/>
                <a:latin typeface="Times" pitchFamily="2" charset="0"/>
              </a:rPr>
              <a:t>person</a:t>
            </a:r>
            <a:r>
              <a:rPr lang="es-ES" sz="1800" dirty="0">
                <a:effectLst/>
                <a:latin typeface="Times" pitchFamily="2" charset="0"/>
              </a:rPr>
              <a:t>: J. J. </a:t>
            </a:r>
            <a:r>
              <a:rPr lang="es-ES" sz="1800" dirty="0" err="1">
                <a:effectLst/>
                <a:latin typeface="Times" pitchFamily="2" charset="0"/>
              </a:rPr>
              <a:t>Gomez</a:t>
            </a:r>
            <a:r>
              <a:rPr lang="es-ES" sz="1800" dirty="0">
                <a:effectLst/>
                <a:latin typeface="Times" pitchFamily="2" charset="0"/>
              </a:rPr>
              <a:t>-Cadenas, </a:t>
            </a:r>
            <a:r>
              <a:rPr lang="es-ES" sz="1800" dirty="0" err="1">
                <a:solidFill>
                  <a:srgbClr val="0433FF"/>
                </a:solidFill>
                <a:effectLst/>
                <a:latin typeface="Times" pitchFamily="2" charset="0"/>
              </a:rPr>
              <a:t>gomez@cern.ch</a:t>
            </a:r>
            <a:endParaRPr lang="es-ES" sz="1800" dirty="0">
              <a:effectLst/>
              <a:latin typeface="Times" pitchFamily="2" charset="0"/>
            </a:endParaRPr>
          </a:p>
          <a:p>
            <a:r>
              <a:rPr lang="es-ES" sz="1800" dirty="0">
                <a:effectLst/>
                <a:latin typeface="Times" pitchFamily="2" charset="0"/>
              </a:rPr>
              <a:t>3. INFN - </a:t>
            </a:r>
            <a:r>
              <a:rPr lang="es-ES" sz="1800" dirty="0" err="1">
                <a:effectLst/>
                <a:latin typeface="Times" pitchFamily="2" charset="0"/>
              </a:rPr>
              <a:t>Sezione</a:t>
            </a:r>
            <a:r>
              <a:rPr lang="es-ES" sz="1800" dirty="0">
                <a:effectLst/>
                <a:latin typeface="Times" pitchFamily="2" charset="0"/>
              </a:rPr>
              <a:t> di Roma and Laboratorio </a:t>
            </a:r>
            <a:r>
              <a:rPr lang="es-ES" sz="1800" dirty="0" err="1">
                <a:effectLst/>
                <a:latin typeface="Times" pitchFamily="2" charset="0"/>
              </a:rPr>
              <a:t>Nazionale</a:t>
            </a:r>
            <a:r>
              <a:rPr lang="es-ES" sz="1800" dirty="0">
                <a:effectLst/>
                <a:latin typeface="Times" pitchFamily="2" charset="0"/>
              </a:rPr>
              <a:t> di </a:t>
            </a:r>
            <a:r>
              <a:rPr lang="es-ES" sz="1800" dirty="0" err="1">
                <a:effectLst/>
                <a:latin typeface="Times" pitchFamily="2" charset="0"/>
              </a:rPr>
              <a:t>Frascati</a:t>
            </a:r>
            <a:endParaRPr lang="es-ES" sz="1800" dirty="0">
              <a:effectLst/>
              <a:latin typeface="Times" pitchFamily="2" charset="0"/>
            </a:endParaRPr>
          </a:p>
          <a:p>
            <a:r>
              <a:rPr lang="es-ES" sz="1800" dirty="0" err="1">
                <a:effectLst/>
                <a:latin typeface="Times" pitchFamily="2" charset="0"/>
              </a:rPr>
              <a:t>Contact</a:t>
            </a:r>
            <a:r>
              <a:rPr lang="es-ES" sz="1800" dirty="0">
                <a:effectLst/>
                <a:latin typeface="Times" pitchFamily="2" charset="0"/>
              </a:rPr>
              <a:t> </a:t>
            </a:r>
            <a:r>
              <a:rPr lang="es-ES" sz="1800" dirty="0" err="1">
                <a:effectLst/>
                <a:latin typeface="Times" pitchFamily="2" charset="0"/>
              </a:rPr>
              <a:t>persons</a:t>
            </a:r>
            <a:r>
              <a:rPr lang="es-ES" sz="1800" dirty="0">
                <a:effectLst/>
                <a:latin typeface="Times" pitchFamily="2" charset="0"/>
              </a:rPr>
              <a:t>: D. </a:t>
            </a:r>
            <a:r>
              <a:rPr lang="es-ES" sz="1800" dirty="0" err="1">
                <a:effectLst/>
                <a:latin typeface="Times" pitchFamily="2" charset="0"/>
              </a:rPr>
              <a:t>Pinci</a:t>
            </a:r>
            <a:r>
              <a:rPr lang="es-ES" sz="1800" dirty="0">
                <a:effectLst/>
                <a:latin typeface="Times" pitchFamily="2" charset="0"/>
              </a:rPr>
              <a:t>, </a:t>
            </a:r>
            <a:r>
              <a:rPr lang="es-ES" sz="1800" dirty="0">
                <a:solidFill>
                  <a:srgbClr val="0433FF"/>
                </a:solidFill>
                <a:effectLst/>
                <a:latin typeface="Times" pitchFamily="2" charset="0"/>
              </a:rPr>
              <a:t>davide.pinci@roma1.infn.it</a:t>
            </a:r>
            <a:endParaRPr lang="es-ES" sz="1800" dirty="0">
              <a:effectLst/>
              <a:latin typeface="Times" pitchFamily="2" charset="0"/>
            </a:endParaRPr>
          </a:p>
          <a:p>
            <a:pPr>
              <a:spcAft>
                <a:spcPts val="600"/>
              </a:spcAft>
            </a:pPr>
            <a:r>
              <a:rPr lang="es-ES" sz="1800" dirty="0">
                <a:solidFill>
                  <a:srgbClr val="000000"/>
                </a:solidFill>
                <a:effectLst/>
                <a:latin typeface="Times" pitchFamily="2" charset="0"/>
              </a:rPr>
              <a:t>E. </a:t>
            </a:r>
            <a:r>
              <a:rPr lang="es-ES" sz="1800" dirty="0" err="1">
                <a:solidFill>
                  <a:srgbClr val="000000"/>
                </a:solidFill>
                <a:effectLst/>
                <a:latin typeface="Times" pitchFamily="2" charset="0"/>
              </a:rPr>
              <a:t>Baracchini</a:t>
            </a:r>
            <a:r>
              <a:rPr lang="es-ES" sz="1800" dirty="0">
                <a:solidFill>
                  <a:srgbClr val="000000"/>
                </a:solidFill>
                <a:effectLst/>
                <a:latin typeface="Times" pitchFamily="2" charset="0"/>
              </a:rPr>
              <a:t>, </a:t>
            </a:r>
            <a:r>
              <a:rPr lang="es-ES" sz="1800" dirty="0" err="1">
                <a:solidFill>
                  <a:srgbClr val="0433FF"/>
                </a:solidFill>
                <a:effectLst/>
                <a:latin typeface="Times" pitchFamily="2" charset="0"/>
              </a:rPr>
              <a:t>baracch@gmail.com</a:t>
            </a:r>
            <a:endParaRPr lang="es-ES" sz="1800" dirty="0">
              <a:solidFill>
                <a:srgbClr val="0433FF"/>
              </a:solidFill>
              <a:effectLst/>
              <a:latin typeface="Times" pitchFamily="2" charset="0"/>
            </a:endParaRPr>
          </a:p>
          <a:p>
            <a:r>
              <a:rPr lang="es-ES" sz="1800" dirty="0">
                <a:effectLst/>
                <a:latin typeface="Times" pitchFamily="2" charset="0"/>
              </a:rPr>
              <a:t>4. AIST/</a:t>
            </a:r>
            <a:r>
              <a:rPr lang="es-ES" sz="1800" dirty="0" err="1">
                <a:effectLst/>
                <a:latin typeface="Times" pitchFamily="2" charset="0"/>
              </a:rPr>
              <a:t>University</a:t>
            </a:r>
            <a:r>
              <a:rPr lang="es-ES" sz="1800" dirty="0">
                <a:effectLst/>
                <a:latin typeface="Times" pitchFamily="2" charset="0"/>
              </a:rPr>
              <a:t> of </a:t>
            </a:r>
            <a:r>
              <a:rPr lang="es-ES" sz="1800" dirty="0" err="1">
                <a:effectLst/>
                <a:latin typeface="Times" pitchFamily="2" charset="0"/>
              </a:rPr>
              <a:t>Tokyo</a:t>
            </a:r>
            <a:endParaRPr lang="es-ES" sz="1800" dirty="0">
              <a:effectLst/>
              <a:latin typeface="Times" pitchFamily="2" charset="0"/>
            </a:endParaRPr>
          </a:p>
          <a:p>
            <a:pPr>
              <a:spcAft>
                <a:spcPts val="600"/>
              </a:spcAft>
            </a:pPr>
            <a:r>
              <a:rPr lang="es-ES" sz="1800" dirty="0" err="1">
                <a:effectLst/>
                <a:latin typeface="Times" pitchFamily="2" charset="0"/>
              </a:rPr>
              <a:t>Contact</a:t>
            </a:r>
            <a:r>
              <a:rPr lang="es-ES" sz="1800" dirty="0">
                <a:effectLst/>
                <a:latin typeface="Times" pitchFamily="2" charset="0"/>
              </a:rPr>
              <a:t> </a:t>
            </a:r>
            <a:r>
              <a:rPr lang="es-ES" sz="1800" dirty="0" err="1">
                <a:effectLst/>
                <a:latin typeface="Times" pitchFamily="2" charset="0"/>
              </a:rPr>
              <a:t>person</a:t>
            </a:r>
            <a:r>
              <a:rPr lang="es-ES" sz="1800" dirty="0">
                <a:effectLst/>
                <a:latin typeface="Times" pitchFamily="2" charset="0"/>
              </a:rPr>
              <a:t>: T. </a:t>
            </a:r>
            <a:r>
              <a:rPr lang="es-ES" sz="1800" dirty="0" err="1">
                <a:effectLst/>
                <a:latin typeface="Times" pitchFamily="2" charset="0"/>
              </a:rPr>
              <a:t>Fujiwara</a:t>
            </a:r>
            <a:r>
              <a:rPr lang="es-ES" sz="1800" dirty="0">
                <a:effectLst/>
                <a:latin typeface="Times" pitchFamily="2" charset="0"/>
              </a:rPr>
              <a:t>, </a:t>
            </a:r>
            <a:r>
              <a:rPr lang="es-ES" sz="1800" dirty="0" err="1">
                <a:solidFill>
                  <a:srgbClr val="0433FF"/>
                </a:solidFill>
                <a:effectLst/>
                <a:latin typeface="Times" pitchFamily="2" charset="0"/>
              </a:rPr>
              <a:t>fujiwara-t@aist.go.jp</a:t>
            </a:r>
            <a:endParaRPr lang="es-ES" sz="1800" dirty="0">
              <a:effectLst/>
              <a:latin typeface="Times" pitchFamily="2" charset="0"/>
            </a:endParaRPr>
          </a:p>
          <a:p>
            <a:r>
              <a:rPr lang="es-ES" sz="1800" dirty="0">
                <a:effectLst/>
                <a:latin typeface="Times" pitchFamily="2" charset="0"/>
              </a:rPr>
              <a:t>5. Santiago de Compostela </a:t>
            </a:r>
            <a:r>
              <a:rPr lang="es-ES" sz="1800" dirty="0" err="1">
                <a:effectLst/>
                <a:latin typeface="Times" pitchFamily="2" charset="0"/>
              </a:rPr>
              <a:t>University</a:t>
            </a:r>
            <a:r>
              <a:rPr lang="es-ES" sz="1800" dirty="0">
                <a:effectLst/>
                <a:latin typeface="Times" pitchFamily="2" charset="0"/>
              </a:rPr>
              <a:t>*</a:t>
            </a:r>
          </a:p>
          <a:p>
            <a:pPr>
              <a:spcAft>
                <a:spcPts val="600"/>
              </a:spcAft>
            </a:pPr>
            <a:r>
              <a:rPr lang="es-ES" sz="1800" dirty="0" err="1">
                <a:effectLst/>
                <a:latin typeface="Times" pitchFamily="2" charset="0"/>
              </a:rPr>
              <a:t>Contact</a:t>
            </a:r>
            <a:r>
              <a:rPr lang="es-ES" sz="1800" dirty="0">
                <a:effectLst/>
                <a:latin typeface="Times" pitchFamily="2" charset="0"/>
              </a:rPr>
              <a:t> </a:t>
            </a:r>
            <a:r>
              <a:rPr lang="es-ES" sz="1800" dirty="0" err="1">
                <a:effectLst/>
                <a:latin typeface="Times" pitchFamily="2" charset="0"/>
              </a:rPr>
              <a:t>person</a:t>
            </a:r>
            <a:r>
              <a:rPr lang="es-ES" sz="1800" dirty="0">
                <a:effectLst/>
                <a:latin typeface="Times" pitchFamily="2" charset="0"/>
              </a:rPr>
              <a:t>: D. </a:t>
            </a:r>
            <a:r>
              <a:rPr lang="es-ES" sz="1800" dirty="0" err="1">
                <a:effectLst/>
                <a:latin typeface="Times" pitchFamily="2" charset="0"/>
              </a:rPr>
              <a:t>Gonzalez-Diaz</a:t>
            </a:r>
            <a:r>
              <a:rPr lang="es-ES" sz="1800" dirty="0">
                <a:effectLst/>
                <a:latin typeface="Times" pitchFamily="2" charset="0"/>
              </a:rPr>
              <a:t>, </a:t>
            </a:r>
            <a:r>
              <a:rPr lang="es-ES" sz="1800" dirty="0" err="1">
                <a:solidFill>
                  <a:srgbClr val="0433FF"/>
                </a:solidFill>
                <a:effectLst/>
                <a:latin typeface="Times" pitchFamily="2" charset="0"/>
              </a:rPr>
              <a:t>diegoglezdiaz@gmail.com</a:t>
            </a:r>
            <a:endParaRPr lang="es-ES" sz="1800" dirty="0">
              <a:effectLst/>
              <a:latin typeface="Times" pitchFamily="2" charset="0"/>
            </a:endParaRPr>
          </a:p>
          <a:p>
            <a:r>
              <a:rPr lang="es-ES" sz="1800" dirty="0">
                <a:effectLst/>
                <a:latin typeface="Times" pitchFamily="2" charset="0"/>
              </a:rPr>
              <a:t>6. Royal-</a:t>
            </a:r>
            <a:r>
              <a:rPr lang="es-ES" sz="1800" dirty="0" err="1">
                <a:effectLst/>
                <a:latin typeface="Times" pitchFamily="2" charset="0"/>
              </a:rPr>
              <a:t>Holloway</a:t>
            </a:r>
            <a:r>
              <a:rPr lang="es-ES" sz="1800" dirty="0">
                <a:effectLst/>
                <a:latin typeface="Times" pitchFamily="2" charset="0"/>
              </a:rPr>
              <a:t> London</a:t>
            </a:r>
          </a:p>
          <a:p>
            <a:r>
              <a:rPr lang="es-ES" sz="1800" dirty="0" err="1">
                <a:effectLst/>
                <a:latin typeface="Times" pitchFamily="2" charset="0"/>
              </a:rPr>
              <a:t>Contact</a:t>
            </a:r>
            <a:r>
              <a:rPr lang="es-ES" sz="1800" dirty="0">
                <a:effectLst/>
                <a:latin typeface="Times" pitchFamily="2" charset="0"/>
              </a:rPr>
              <a:t> </a:t>
            </a:r>
            <a:r>
              <a:rPr lang="es-ES" sz="1800" dirty="0" err="1">
                <a:effectLst/>
                <a:latin typeface="Times" pitchFamily="2" charset="0"/>
              </a:rPr>
              <a:t>person</a:t>
            </a:r>
            <a:r>
              <a:rPr lang="es-ES" sz="1800" dirty="0">
                <a:effectLst/>
                <a:latin typeface="Times" pitchFamily="2" charset="0"/>
              </a:rPr>
              <a:t>: J. Monroe, </a:t>
            </a:r>
            <a:r>
              <a:rPr lang="es-ES" sz="1800" dirty="0" err="1">
                <a:solidFill>
                  <a:srgbClr val="0433FF"/>
                </a:solidFill>
                <a:effectLst/>
                <a:latin typeface="Times" pitchFamily="2" charset="0"/>
              </a:rPr>
              <a:t>Jocelyn.Monroe@rhul.ac.uk</a:t>
            </a:r>
            <a:endParaRPr lang="es-ES" sz="1800" dirty="0">
              <a:effectLst/>
              <a:latin typeface="Times" pitchFamily="2" charset="0"/>
            </a:endParaRPr>
          </a:p>
        </p:txBody>
      </p:sp>
      <p:sp>
        <p:nvSpPr>
          <p:cNvPr id="5" name="Rectangle 4">
            <a:extLst>
              <a:ext uri="{FF2B5EF4-FFF2-40B4-BE49-F238E27FC236}">
                <a16:creationId xmlns:a16="http://schemas.microsoft.com/office/drawing/2014/main" id="{17A40331-4807-9243-A327-571F477EC000}"/>
              </a:ext>
            </a:extLst>
          </p:cNvPr>
          <p:cNvSpPr/>
          <p:nvPr/>
        </p:nvSpPr>
        <p:spPr>
          <a:xfrm>
            <a:off x="2149811" y="798545"/>
            <a:ext cx="5612860" cy="923330"/>
          </a:xfrm>
          <a:prstGeom prst="rect">
            <a:avLst/>
          </a:prstGeom>
        </p:spPr>
        <p:txBody>
          <a:bodyPr wrap="square">
            <a:spAutoFit/>
          </a:bodyPr>
          <a:lstStyle/>
          <a:p>
            <a:r>
              <a:rPr lang="es-ES" sz="1800" dirty="0" err="1">
                <a:latin typeface="Times" pitchFamily="2" charset="0"/>
              </a:rPr>
              <a:t>supported</a:t>
            </a:r>
            <a:r>
              <a:rPr lang="es-ES" sz="1800" dirty="0">
                <a:latin typeface="Times" pitchFamily="2" charset="0"/>
              </a:rPr>
              <a:t> </a:t>
            </a:r>
            <a:r>
              <a:rPr lang="es-ES" sz="1800" dirty="0" err="1">
                <a:latin typeface="Times" pitchFamily="2" charset="0"/>
              </a:rPr>
              <a:t>by</a:t>
            </a:r>
            <a:r>
              <a:rPr lang="es-ES" sz="1800" dirty="0">
                <a:latin typeface="Times" pitchFamily="2" charset="0"/>
              </a:rPr>
              <a:t> ‘</a:t>
            </a:r>
            <a:r>
              <a:rPr lang="es-ES" sz="1800" i="1" dirty="0">
                <a:latin typeface="Times" pitchFamily="2" charset="0"/>
              </a:rPr>
              <a:t>n</a:t>
            </a:r>
            <a:r>
              <a:rPr lang="es-ES" sz="1800" i="1" dirty="0">
                <a:effectLst/>
                <a:latin typeface="Times" pitchFamily="2" charset="0"/>
              </a:rPr>
              <a:t>ew </a:t>
            </a:r>
            <a:r>
              <a:rPr lang="es-ES" sz="1800" i="1" dirty="0" err="1">
                <a:effectLst/>
                <a:latin typeface="Times" pitchFamily="2" charset="0"/>
              </a:rPr>
              <a:t>scintillating</a:t>
            </a:r>
            <a:r>
              <a:rPr lang="es-ES" sz="1800" i="1" dirty="0">
                <a:effectLst/>
                <a:latin typeface="Times" pitchFamily="2" charset="0"/>
              </a:rPr>
              <a:t> gases and </a:t>
            </a:r>
            <a:r>
              <a:rPr lang="es-ES" sz="1800" i="1" dirty="0" err="1">
                <a:effectLst/>
                <a:latin typeface="Times" pitchFamily="2" charset="0"/>
              </a:rPr>
              <a:t>structures</a:t>
            </a:r>
            <a:r>
              <a:rPr lang="es-ES" sz="1800" i="1" dirty="0">
                <a:effectLst/>
                <a:latin typeface="Times" pitchFamily="2" charset="0"/>
              </a:rPr>
              <a:t> </a:t>
            </a:r>
            <a:r>
              <a:rPr lang="es-ES" sz="1800" i="1" dirty="0" err="1">
                <a:effectLst/>
                <a:latin typeface="Times" pitchFamily="2" charset="0"/>
              </a:rPr>
              <a:t>for</a:t>
            </a:r>
            <a:r>
              <a:rPr lang="es-ES" sz="1800" i="1" dirty="0">
                <a:effectLst/>
                <a:latin typeface="Times" pitchFamily="2" charset="0"/>
              </a:rPr>
              <a:t> </a:t>
            </a:r>
            <a:r>
              <a:rPr lang="es-ES" sz="1800" i="1" dirty="0" err="1">
                <a:effectLst/>
                <a:latin typeface="Times" pitchFamily="2" charset="0"/>
              </a:rPr>
              <a:t>next-generation</a:t>
            </a:r>
            <a:r>
              <a:rPr lang="es-ES" sz="1800" i="1" dirty="0">
                <a:effectLst/>
                <a:latin typeface="Times" pitchFamily="2" charset="0"/>
              </a:rPr>
              <a:t> </a:t>
            </a:r>
            <a:r>
              <a:rPr lang="es-ES" sz="1800" i="1" dirty="0" err="1">
                <a:effectLst/>
                <a:latin typeface="Times" pitchFamily="2" charset="0"/>
              </a:rPr>
              <a:t>scintillation-based</a:t>
            </a:r>
            <a:r>
              <a:rPr lang="es-ES" sz="1800" i="1" dirty="0">
                <a:effectLst/>
                <a:latin typeface="Times" pitchFamily="2" charset="0"/>
              </a:rPr>
              <a:t> </a:t>
            </a:r>
            <a:r>
              <a:rPr lang="es-ES" sz="1800" i="1" dirty="0" err="1">
                <a:effectLst/>
                <a:latin typeface="Times" pitchFamily="2" charset="0"/>
              </a:rPr>
              <a:t>gaseous</a:t>
            </a:r>
            <a:r>
              <a:rPr lang="es-ES" sz="1800" i="1" dirty="0">
                <a:latin typeface="Times" pitchFamily="2" charset="0"/>
              </a:rPr>
              <a:t> </a:t>
            </a:r>
            <a:r>
              <a:rPr lang="es-ES" sz="1800" i="1" dirty="0" err="1">
                <a:effectLst/>
                <a:latin typeface="Times" pitchFamily="2" charset="0"/>
              </a:rPr>
              <a:t>detectors</a:t>
            </a:r>
            <a:r>
              <a:rPr lang="es-ES" sz="1800" dirty="0">
                <a:effectLst/>
                <a:latin typeface="Times" pitchFamily="2" charset="0"/>
              </a:rPr>
              <a:t>’</a:t>
            </a:r>
          </a:p>
          <a:p>
            <a:r>
              <a:rPr lang="es-ES" sz="1800" dirty="0">
                <a:latin typeface="Times" pitchFamily="2" charset="0"/>
              </a:rPr>
              <a:t>                   (RD51 </a:t>
            </a:r>
            <a:r>
              <a:rPr lang="es-ES" sz="1800" dirty="0" err="1">
                <a:latin typeface="Times" pitchFamily="2" charset="0"/>
              </a:rPr>
              <a:t>common</a:t>
            </a:r>
            <a:r>
              <a:rPr lang="es-ES" sz="1800" dirty="0">
                <a:latin typeface="Times" pitchFamily="2" charset="0"/>
              </a:rPr>
              <a:t> </a:t>
            </a:r>
            <a:r>
              <a:rPr lang="es-ES" sz="1800" dirty="0" err="1">
                <a:latin typeface="Times" pitchFamily="2" charset="0"/>
              </a:rPr>
              <a:t>project</a:t>
            </a:r>
            <a:r>
              <a:rPr lang="es-ES" sz="1800" dirty="0">
                <a:latin typeface="Times" pitchFamily="2" charset="0"/>
              </a:rPr>
              <a:t>)</a:t>
            </a:r>
            <a:endParaRPr lang="es-ES" sz="1800" dirty="0">
              <a:effectLst/>
              <a:latin typeface="Times" pitchFamily="2" charset="0"/>
            </a:endParaRPr>
          </a:p>
        </p:txBody>
      </p:sp>
    </p:spTree>
    <p:extLst>
      <p:ext uri="{BB962C8B-B14F-4D97-AF65-F5344CB8AC3E}">
        <p14:creationId xmlns:p14="http://schemas.microsoft.com/office/powerpoint/2010/main" val="29652608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47181" b="29554"/>
          <a:stretch/>
        </p:blipFill>
        <p:spPr bwMode="auto">
          <a:xfrm>
            <a:off x="7106147" y="383802"/>
            <a:ext cx="2002357" cy="31000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1 CuadroTexto"/>
          <p:cNvSpPr txBox="1"/>
          <p:nvPr/>
        </p:nvSpPr>
        <p:spPr>
          <a:xfrm>
            <a:off x="340840" y="2646030"/>
            <a:ext cx="1101584" cy="338554"/>
          </a:xfrm>
          <a:prstGeom prst="rect">
            <a:avLst/>
          </a:prstGeom>
          <a:noFill/>
        </p:spPr>
        <p:txBody>
          <a:bodyPr wrap="none" rtlCol="0">
            <a:spAutoFit/>
          </a:bodyPr>
          <a:lstStyle/>
          <a:p>
            <a:r>
              <a:rPr lang="en-US" sz="1600" dirty="0">
                <a:latin typeface="Times" pitchFamily="2" charset="0"/>
                <a:cs typeface="Times New Roman" panose="02020603050405020304" pitchFamily="18" charset="0"/>
              </a:rPr>
              <a:t>Garfield++</a:t>
            </a:r>
          </a:p>
        </p:txBody>
      </p:sp>
      <p:sp>
        <p:nvSpPr>
          <p:cNvPr id="5" name="4 CuadroTexto"/>
          <p:cNvSpPr txBox="1"/>
          <p:nvPr/>
        </p:nvSpPr>
        <p:spPr>
          <a:xfrm>
            <a:off x="8283062" y="3430199"/>
            <a:ext cx="788999" cy="338554"/>
          </a:xfrm>
          <a:prstGeom prst="rect">
            <a:avLst/>
          </a:prstGeom>
          <a:noFill/>
        </p:spPr>
        <p:txBody>
          <a:bodyPr wrap="none" rtlCol="0">
            <a:spAutoFit/>
          </a:bodyPr>
          <a:lstStyle/>
          <a:p>
            <a:r>
              <a:rPr lang="en-US" sz="1600" dirty="0" err="1">
                <a:latin typeface="Times" pitchFamily="2" charset="0"/>
                <a:cs typeface="Times New Roman" panose="02020603050405020304" pitchFamily="18" charset="0"/>
              </a:rPr>
              <a:t>Degrad</a:t>
            </a:r>
            <a:endParaRPr lang="en-US" sz="1600" dirty="0">
              <a:latin typeface="Times" pitchFamily="2" charset="0"/>
              <a:cs typeface="Times New Roman" panose="02020603050405020304" pitchFamily="18" charset="0"/>
            </a:endParaRPr>
          </a:p>
        </p:txBody>
      </p:sp>
      <p:pic>
        <p:nvPicPr>
          <p:cNvPr id="2052" name="Picture 4"/>
          <p:cNvPicPr>
            <a:picLocks noChangeAspect="1" noChangeArrowheads="1"/>
          </p:cNvPicPr>
          <p:nvPr/>
        </p:nvPicPr>
        <p:blipFill rotWithShape="1">
          <a:blip r:embed="rId3">
            <a:extLst>
              <a:ext uri="{28A0092B-C50C-407E-A947-70E740481C1C}">
                <a14:useLocalDpi xmlns:a14="http://schemas.microsoft.com/office/drawing/2010/main" val="0"/>
              </a:ext>
            </a:extLst>
          </a:blip>
          <a:srcRect b="34649"/>
          <a:stretch/>
        </p:blipFill>
        <p:spPr bwMode="auto">
          <a:xfrm>
            <a:off x="1619672" y="459505"/>
            <a:ext cx="5381886" cy="343784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r="50000" b="28686"/>
          <a:stretch/>
        </p:blipFill>
        <p:spPr bwMode="auto">
          <a:xfrm>
            <a:off x="0" y="3058118"/>
            <a:ext cx="1895475" cy="31382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4" name="3 Conector recto de flecha"/>
          <p:cNvCxnSpPr/>
          <p:nvPr/>
        </p:nvCxnSpPr>
        <p:spPr>
          <a:xfrm flipV="1">
            <a:off x="1742569" y="1683641"/>
            <a:ext cx="597183" cy="172819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4" name="13 Rectángulo"/>
          <p:cNvSpPr/>
          <p:nvPr/>
        </p:nvSpPr>
        <p:spPr>
          <a:xfrm>
            <a:off x="7106147" y="1035569"/>
            <a:ext cx="45719" cy="151216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Times" pitchFamily="2" charset="0"/>
            </a:endParaRPr>
          </a:p>
        </p:txBody>
      </p:sp>
      <p:cxnSp>
        <p:nvCxnSpPr>
          <p:cNvPr id="11" name="10 Conector recto de flecha"/>
          <p:cNvCxnSpPr/>
          <p:nvPr/>
        </p:nvCxnSpPr>
        <p:spPr>
          <a:xfrm flipH="1">
            <a:off x="5148064" y="1971673"/>
            <a:ext cx="2232248" cy="131361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9" name="18 CuadroTexto"/>
          <p:cNvSpPr txBox="1"/>
          <p:nvPr/>
        </p:nvSpPr>
        <p:spPr>
          <a:xfrm>
            <a:off x="1403648" y="44624"/>
            <a:ext cx="7029488" cy="461665"/>
          </a:xfrm>
          <a:prstGeom prst="rect">
            <a:avLst/>
          </a:prstGeom>
          <a:noFill/>
        </p:spPr>
        <p:txBody>
          <a:bodyPr wrap="none" rtlCol="0">
            <a:spAutoFit/>
          </a:bodyPr>
          <a:lstStyle/>
          <a:p>
            <a:r>
              <a:rPr lang="en-US" sz="2400" dirty="0">
                <a:latin typeface="Times" pitchFamily="2" charset="0"/>
                <a:cs typeface="Times New Roman" panose="02020603050405020304" pitchFamily="18" charset="0"/>
              </a:rPr>
              <a:t>computation of probability distribution of excited states</a:t>
            </a:r>
          </a:p>
        </p:txBody>
      </p:sp>
      <p:cxnSp>
        <p:nvCxnSpPr>
          <p:cNvPr id="20" name="19 Conector recto"/>
          <p:cNvCxnSpPr/>
          <p:nvPr/>
        </p:nvCxnSpPr>
        <p:spPr>
          <a:xfrm>
            <a:off x="3563888" y="476672"/>
            <a:ext cx="1781257" cy="0"/>
          </a:xfrm>
          <a:prstGeom prst="line">
            <a:avLst/>
          </a:prstGeom>
          <a:ln w="25400"/>
        </p:spPr>
        <p:style>
          <a:lnRef idx="1">
            <a:schemeClr val="dk1"/>
          </a:lnRef>
          <a:fillRef idx="0">
            <a:schemeClr val="dk1"/>
          </a:fillRef>
          <a:effectRef idx="0">
            <a:schemeClr val="dk1"/>
          </a:effectRef>
          <a:fontRef idx="minor">
            <a:schemeClr val="tx1"/>
          </a:fontRef>
        </p:style>
      </p:cxnSp>
      <p:grpSp>
        <p:nvGrpSpPr>
          <p:cNvPr id="3" name="Group 2">
            <a:extLst>
              <a:ext uri="{FF2B5EF4-FFF2-40B4-BE49-F238E27FC236}">
                <a16:creationId xmlns:a16="http://schemas.microsoft.com/office/drawing/2014/main" id="{6BF1E8E3-88A7-4844-915C-89D208119542}"/>
              </a:ext>
            </a:extLst>
          </p:cNvPr>
          <p:cNvGrpSpPr>
            <a:grpSpLocks noChangeAspect="1"/>
          </p:cNvGrpSpPr>
          <p:nvPr/>
        </p:nvGrpSpPr>
        <p:grpSpPr>
          <a:xfrm>
            <a:off x="5763458" y="4042736"/>
            <a:ext cx="3380541" cy="2826667"/>
            <a:chOff x="5183561" y="3590892"/>
            <a:chExt cx="3960439" cy="3311553"/>
          </a:xfrm>
        </p:grpSpPr>
        <p:pic>
          <p:nvPicPr>
            <p:cNvPr id="12" name="Picture 2">
              <a:extLst>
                <a:ext uri="{FF2B5EF4-FFF2-40B4-BE49-F238E27FC236}">
                  <a16:creationId xmlns:a16="http://schemas.microsoft.com/office/drawing/2014/main" id="{86C4693C-CF08-3E4B-8B05-7EA7B8F59BC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83561" y="3590892"/>
              <a:ext cx="3960439" cy="3311553"/>
            </a:xfrm>
            <a:prstGeom prst="rect">
              <a:avLst/>
            </a:prstGeom>
            <a:noFill/>
            <a:ln w="9525">
              <a:solidFill>
                <a:srgbClr val="FF0000"/>
              </a:solidFill>
              <a:miter lim="800000"/>
              <a:headEnd/>
              <a:tailEnd/>
            </a:ln>
            <a:extLst>
              <a:ext uri="{909E8E84-426E-40DD-AFC4-6F175D3DCCD1}">
                <a14:hiddenFill xmlns:a14="http://schemas.microsoft.com/office/drawing/2010/main">
                  <a:solidFill>
                    <a:schemeClr val="accent1"/>
                  </a:solidFill>
                </a14:hiddenFill>
              </a:ext>
            </a:extLst>
          </p:spPr>
        </p:pic>
        <p:sp>
          <p:nvSpPr>
            <p:cNvPr id="13" name="10 Rectángulo">
              <a:extLst>
                <a:ext uri="{FF2B5EF4-FFF2-40B4-BE49-F238E27FC236}">
                  <a16:creationId xmlns:a16="http://schemas.microsoft.com/office/drawing/2014/main" id="{2024F2CC-A93E-4344-92A4-29C32197D5F3}"/>
                </a:ext>
              </a:extLst>
            </p:cNvPr>
            <p:cNvSpPr/>
            <p:nvPr/>
          </p:nvSpPr>
          <p:spPr>
            <a:xfrm>
              <a:off x="6767736" y="3613194"/>
              <a:ext cx="1296144" cy="14401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11 CuadroTexto">
              <a:extLst>
                <a:ext uri="{FF2B5EF4-FFF2-40B4-BE49-F238E27FC236}">
                  <a16:creationId xmlns:a16="http://schemas.microsoft.com/office/drawing/2014/main" id="{A77871CA-9F7D-BA4B-8153-13AC50D0E151}"/>
                </a:ext>
              </a:extLst>
            </p:cNvPr>
            <p:cNvSpPr txBox="1"/>
            <p:nvPr/>
          </p:nvSpPr>
          <p:spPr>
            <a:xfrm>
              <a:off x="7429731" y="3786770"/>
              <a:ext cx="1268296" cy="369332"/>
            </a:xfrm>
            <a:prstGeom prst="rect">
              <a:avLst/>
            </a:prstGeom>
            <a:noFill/>
          </p:spPr>
          <p:txBody>
            <a:bodyPr wrap="none" rtlCol="0">
              <a:spAutoFit/>
            </a:bodyPr>
            <a:lstStyle/>
            <a:p>
              <a:r>
                <a:rPr lang="en-US" dirty="0">
                  <a:latin typeface="Times New Roman" panose="02020603050405020304" pitchFamily="18" charset="0"/>
                  <a:cs typeface="Times New Roman" panose="02020603050405020304" pitchFamily="18" charset="0"/>
                </a:rPr>
                <a:t>xenon 2016</a:t>
              </a:r>
            </a:p>
          </p:txBody>
        </p:sp>
      </p:grpSp>
    </p:spTree>
    <p:extLst>
      <p:ext uri="{BB962C8B-B14F-4D97-AF65-F5344CB8AC3E}">
        <p14:creationId xmlns:p14="http://schemas.microsoft.com/office/powerpoint/2010/main" val="3529397854"/>
      </p:ext>
    </p:extLst>
  </p:cSld>
  <p:clrMapOvr>
    <a:masterClrMapping/>
  </p:clrMapOvr>
</p:sld>
</file>

<file path=ppt/theme/theme1.xml><?xml version="1.0" encoding="utf-8"?>
<a:theme xmlns:a="http://schemas.openxmlformats.org/drawingml/2006/main" name="1_Diseño predeterminado">
  <a:themeElements>
    <a:clrScheme name="1_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Diseño predeterminado">
      <a:majorFont>
        <a:latin typeface="Comic Sans MS"/>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Diseño personalizad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Cliff</Template>
  <TotalTime>17831</TotalTime>
  <Words>921</Words>
  <Application>Microsoft Macintosh PowerPoint</Application>
  <PresentationFormat>On-screen Show (4:3)</PresentationFormat>
  <Paragraphs>125</Paragraphs>
  <Slides>17</Slides>
  <Notes>3</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17</vt:i4>
      </vt:variant>
    </vt:vector>
  </HeadingPairs>
  <TitlesOfParts>
    <vt:vector size="25" baseType="lpstr">
      <vt:lpstr>Arial</vt:lpstr>
      <vt:lpstr>Arial Narrow</vt:lpstr>
      <vt:lpstr>Calibri</vt:lpstr>
      <vt:lpstr>Comic Sans MS</vt:lpstr>
      <vt:lpstr>Times</vt:lpstr>
      <vt:lpstr>Times New Roman</vt:lpstr>
      <vt:lpstr>1_Diseño predeterminado</vt:lpstr>
      <vt:lpstr>Diseño personalizado</vt:lpstr>
      <vt:lpstr>scintillation in admixtures based on noble gases (and why?)</vt:lpstr>
      <vt:lpstr>‘Fast’ breakdown - experimental evidence in detectors</vt:lpstr>
      <vt:lpstr>‘Fast’ breakdown (‘photon-assisted/classical interpretation’)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GENP</Company>
  <LinksUpToDate>false</LinksUpToDate>
  <SharedDoc>false</SharedDoc>
  <HyperlinksChanged>false</HyperlinksChanged>
  <AppVersion>16.0015</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Diego</dc:creator>
  <cp:lastModifiedBy>GONZALEZ DIAZ DIEGO</cp:lastModifiedBy>
  <cp:revision>3134</cp:revision>
  <dcterms:created xsi:type="dcterms:W3CDTF">2006-02-28T14:51:29Z</dcterms:created>
  <dcterms:modified xsi:type="dcterms:W3CDTF">2018-07-27T07:47:49Z</dcterms:modified>
</cp:coreProperties>
</file>