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338" r:id="rId4"/>
    <p:sldId id="260" r:id="rId5"/>
    <p:sldId id="259" r:id="rId6"/>
    <p:sldId id="273" r:id="rId7"/>
    <p:sldId id="277" r:id="rId8"/>
    <p:sldId id="278" r:id="rId9"/>
    <p:sldId id="287" r:id="rId10"/>
    <p:sldId id="282" r:id="rId11"/>
    <p:sldId id="333" r:id="rId12"/>
    <p:sldId id="327" r:id="rId13"/>
    <p:sldId id="328" r:id="rId14"/>
    <p:sldId id="329" r:id="rId15"/>
    <p:sldId id="334" r:id="rId16"/>
    <p:sldId id="330" r:id="rId17"/>
    <p:sldId id="339" r:id="rId18"/>
    <p:sldId id="340" r:id="rId19"/>
    <p:sldId id="335" r:id="rId20"/>
    <p:sldId id="336" r:id="rId21"/>
    <p:sldId id="337" r:id="rId22"/>
    <p:sldId id="311" r:id="rId23"/>
    <p:sldId id="310" r:id="rId2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 autoAdjust="0"/>
    <p:restoredTop sz="94677" autoAdjust="0"/>
  </p:normalViewPr>
  <p:slideViewPr>
    <p:cSldViewPr snapToGrid="0" snapToObjects="1">
      <p:cViewPr varScale="1">
        <p:scale>
          <a:sx n="64" d="100"/>
          <a:sy n="64" d="100"/>
        </p:scale>
        <p:origin x="896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0F59B-5B19-4CCC-A922-0FFB5C01CBA6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54B87-587D-4939-99F4-F6ED5D01E5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742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A21E1-D932-4407-88B3-776A7B7860F1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BE58D-B354-464D-9F54-136C2F379D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708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Thanks</a:t>
            </a:r>
            <a:r>
              <a:rPr lang="fr-CH" dirty="0" smtClean="0"/>
              <a:t> to </a:t>
            </a:r>
            <a:r>
              <a:rPr lang="fr-CH" dirty="0" err="1" smtClean="0"/>
              <a:t>organisers</a:t>
            </a:r>
            <a:r>
              <a:rPr lang="fr-CH" dirty="0" smtClean="0"/>
              <a:t> and apologies – hardware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physicist</a:t>
            </a:r>
            <a:r>
              <a:rPr lang="fr-CH" dirty="0" smtClean="0"/>
              <a:t> </a:t>
            </a:r>
            <a:r>
              <a:rPr lang="fr-CH" dirty="0" err="1" smtClean="0"/>
              <a:t>who</a:t>
            </a:r>
            <a:r>
              <a:rPr lang="fr-CH" dirty="0" smtClean="0"/>
              <a:t> has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recently</a:t>
            </a:r>
            <a:r>
              <a:rPr lang="fr-CH" dirty="0" smtClean="0"/>
              <a:t> </a:t>
            </a:r>
            <a:r>
              <a:rPr lang="fr-CH" dirty="0" err="1" smtClean="0"/>
              <a:t>approached</a:t>
            </a:r>
            <a:r>
              <a:rPr lang="fr-CH" dirty="0" smtClean="0"/>
              <a:t> the use of </a:t>
            </a:r>
            <a:r>
              <a:rPr lang="fr-CH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machined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medical</a:t>
            </a:r>
            <a:r>
              <a:rPr lang="fr-CH" baseline="0" dirty="0" smtClean="0"/>
              <a:t> world – </a:t>
            </a:r>
            <a:r>
              <a:rPr lang="fr-CH" baseline="0" dirty="0" err="1" smtClean="0"/>
              <a:t>physicist</a:t>
            </a:r>
            <a:r>
              <a:rPr lang="fr-CH" baseline="0" dirty="0" smtClean="0"/>
              <a:t> point of </a:t>
            </a:r>
            <a:r>
              <a:rPr lang="fr-CH" baseline="0" dirty="0" err="1" smtClean="0"/>
              <a:t>view</a:t>
            </a:r>
            <a:r>
              <a:rPr lang="fr-CH" baseline="0" dirty="0" smtClean="0"/>
              <a:t> but </a:t>
            </a:r>
            <a:r>
              <a:rPr lang="fr-CH" baseline="0" dirty="0" err="1" smtClean="0"/>
              <a:t>curious</a:t>
            </a:r>
            <a:r>
              <a:rPr lang="fr-CH" baseline="0" dirty="0" smtClean="0"/>
              <a:t> on the </a:t>
            </a:r>
            <a:r>
              <a:rPr lang="fr-CH" baseline="0" dirty="0" err="1" smtClean="0"/>
              <a:t>effect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physical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quantities</a:t>
            </a:r>
            <a:r>
              <a:rPr lang="fr-CH" baseline="0" dirty="0" smtClean="0"/>
              <a:t> on </a:t>
            </a:r>
            <a:r>
              <a:rPr lang="fr-CH" baseline="0" dirty="0" err="1" smtClean="0"/>
              <a:t>organism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BE58D-B354-464D-9F54-136C2F379D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1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22764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58240"/>
            <a:ext cx="8226854" cy="4834787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92668"/>
          </a:xfrm>
          <a:prstGeom prst="rect">
            <a:avLst/>
          </a:prstGeom>
          <a:solidFill>
            <a:srgbClr val="FFC000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31714"/>
            <a:ext cx="8226854" cy="476131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17" y="6184280"/>
            <a:ext cx="8822574" cy="7072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162" y="6251731"/>
            <a:ext cx="520020" cy="4949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75785/contributions/3022035/attachments/1663417/2665756/2018_06_06_HG18Workshop_AD.pdf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hyperlink" Target="http://accelconf.web.cern.ch/AccelConf/linac2016/papers/moplr049.pdf" TargetMode="Externa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hyperlink" Target="https://infoscience.epfl.ch/record/253063/files/EPFL_TH8246.pdf?version=1" TargetMode="Externa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7.jpe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136" y="233493"/>
            <a:ext cx="8785143" cy="722764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Ion </a:t>
            </a:r>
            <a:r>
              <a:rPr lang="fr-CH" dirty="0" err="1" smtClean="0"/>
              <a:t>therapy</a:t>
            </a:r>
            <a:r>
              <a:rPr lang="fr-CH" dirty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5835" y="989646"/>
            <a:ext cx="6018732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Aft>
                <a:spcPts val="600"/>
              </a:spcAft>
            </a:pPr>
            <a:r>
              <a:rPr lang="fr-CH" sz="1600" dirty="0" smtClean="0">
                <a:solidFill>
                  <a:prstClr val="black"/>
                </a:solidFill>
                <a:latin typeface="Calibri"/>
              </a:rPr>
              <a:t>Light ions (</a:t>
            </a:r>
            <a:r>
              <a:rPr lang="fr-CH" sz="1600" dirty="0" err="1" smtClean="0">
                <a:solidFill>
                  <a:prstClr val="black"/>
                </a:solidFill>
                <a:latin typeface="Calibri"/>
              </a:rPr>
              <a:t>e.g</a:t>
            </a:r>
            <a:r>
              <a:rPr lang="fr-CH" sz="1600" dirty="0" smtClean="0">
                <a:solidFill>
                  <a:prstClr val="black"/>
                </a:solidFill>
                <a:latin typeface="Calibri"/>
              </a:rPr>
              <a:t>. </a:t>
            </a:r>
            <a:r>
              <a:rPr lang="fr-CH" sz="1600" dirty="0" err="1">
                <a:solidFill>
                  <a:prstClr val="black"/>
                </a:solidFill>
                <a:latin typeface="Calibri"/>
              </a:rPr>
              <a:t>C</a:t>
            </a:r>
            <a:r>
              <a:rPr lang="fr-CH" sz="1600" dirty="0" err="1" smtClean="0">
                <a:solidFill>
                  <a:prstClr val="black"/>
                </a:solidFill>
                <a:latin typeface="Calibri"/>
              </a:rPr>
              <a:t>arbon</a:t>
            </a:r>
            <a:r>
              <a:rPr lang="fr-CH" sz="1600" dirty="0" smtClean="0">
                <a:solidFill>
                  <a:prstClr val="black"/>
                </a:solidFill>
                <a:latin typeface="Calibri"/>
              </a:rPr>
              <a:t>) are </a:t>
            </a:r>
            <a:r>
              <a:rPr lang="en-GB" sz="1600" b="1" dirty="0" smtClean="0">
                <a:solidFill>
                  <a:srgbClr val="FF0000"/>
                </a:solidFill>
                <a:latin typeface="Calibri"/>
              </a:rPr>
              <a:t>more </a:t>
            </a:r>
            <a:r>
              <a:rPr lang="en-GB" sz="1600" b="1" dirty="0">
                <a:solidFill>
                  <a:srgbClr val="FF0000"/>
                </a:solidFill>
                <a:latin typeface="Calibri"/>
              </a:rPr>
              <a:t>effective than protons or X-rays 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in attacking cancer.</a:t>
            </a:r>
          </a:p>
          <a:p>
            <a:pPr defTabSz="457200">
              <a:spcAft>
                <a:spcPts val="60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The 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particle (or X-ray) breaks the DNA; multiple breaks kill the tumour cell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. However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, the key mechanism is </a:t>
            </a:r>
            <a:r>
              <a:rPr lang="en-GB" sz="1600" dirty="0">
                <a:solidFill>
                  <a:srgbClr val="FF0000"/>
                </a:solidFill>
                <a:latin typeface="Calibri"/>
              </a:rPr>
              <a:t>DNA self-repair 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by the body cells.</a:t>
            </a:r>
          </a:p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Protons and X-rays cause </a:t>
            </a:r>
            <a:r>
              <a:rPr lang="en-GB" sz="1600" dirty="0">
                <a:solidFill>
                  <a:srgbClr val="FF0000"/>
                </a:solidFill>
                <a:latin typeface="Calibri"/>
              </a:rPr>
              <a:t>s</a:t>
            </a:r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ingle-strand breaks, 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easy 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to repair.</a:t>
            </a:r>
          </a:p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C ions produce a </a:t>
            </a:r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22 times more </a:t>
            </a:r>
            <a:r>
              <a:rPr lang="en-GB" sz="1600" dirty="0">
                <a:solidFill>
                  <a:srgbClr val="FF0000"/>
                </a:solidFill>
                <a:latin typeface="Calibri"/>
              </a:rPr>
              <a:t>ionisations per length 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generating many </a:t>
            </a:r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double-strand </a:t>
            </a:r>
            <a:r>
              <a:rPr lang="en-GB" sz="1600" dirty="0">
                <a:solidFill>
                  <a:srgbClr val="FF0000"/>
                </a:solidFill>
                <a:latin typeface="Calibri"/>
              </a:rPr>
              <a:t>breaks 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that are much more difficult to repair.</a:t>
            </a:r>
          </a:p>
          <a:p>
            <a:pPr defTabSz="457200">
              <a:spcAft>
                <a:spcPts val="600"/>
              </a:spcAft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I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ons are </a:t>
            </a:r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effective </a:t>
            </a:r>
            <a:r>
              <a:rPr lang="en-GB" sz="1600" dirty="0">
                <a:solidFill>
                  <a:srgbClr val="FF0000"/>
                </a:solidFill>
                <a:latin typeface="Calibri"/>
              </a:rPr>
              <a:t>with </a:t>
            </a:r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hypoxic radio-resistant </a:t>
            </a:r>
            <a:r>
              <a:rPr lang="en-GB" sz="1600" dirty="0">
                <a:solidFill>
                  <a:srgbClr val="FF0000"/>
                </a:solidFill>
                <a:latin typeface="Calibri"/>
              </a:rPr>
              <a:t>tumours 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(1 to 3% of cancers), allow for a </a:t>
            </a:r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lower dose 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thanks to their higher RBE, and have increased </a:t>
            </a:r>
            <a:r>
              <a:rPr lang="en-GB" sz="1600" dirty="0" smtClean="0">
                <a:solidFill>
                  <a:srgbClr val="FF0000"/>
                </a:solidFill>
                <a:latin typeface="Calibri"/>
              </a:rPr>
              <a:t>dose conformity 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thanks to less lateral scattering. 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  <a:p>
            <a:pPr defTabSz="457200">
              <a:spcAft>
                <a:spcPts val="600"/>
              </a:spcAft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So far, 2/3 of cases treated at the mixed facilities (CNAO, etc.) are with carbon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.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6052" y="1119574"/>
            <a:ext cx="2935227" cy="24804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2452" y="4207944"/>
            <a:ext cx="3978828" cy="246723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47301" y="4686165"/>
            <a:ext cx="2195151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200" dirty="0" smtClean="0"/>
              <a:t>Radio </a:t>
            </a:r>
            <a:r>
              <a:rPr lang="fr-CH" sz="1200" dirty="0" err="1" smtClean="0"/>
              <a:t>Biological</a:t>
            </a:r>
            <a:r>
              <a:rPr lang="fr-CH" sz="1200" dirty="0" smtClean="0"/>
              <a:t> </a:t>
            </a:r>
            <a:r>
              <a:rPr lang="fr-CH" sz="1200" dirty="0" err="1" smtClean="0"/>
              <a:t>Effectiveness</a:t>
            </a:r>
            <a:r>
              <a:rPr lang="fr-CH" sz="1200" dirty="0" smtClean="0"/>
              <a:t> (RBE) </a:t>
            </a:r>
            <a:r>
              <a:rPr lang="fr-CH" sz="1200" dirty="0" err="1" smtClean="0"/>
              <a:t>is</a:t>
            </a:r>
            <a:r>
              <a:rPr lang="fr-CH" sz="1200" dirty="0" smtClean="0"/>
              <a:t> </a:t>
            </a:r>
            <a:r>
              <a:rPr lang="fr-CH" sz="1200" dirty="0" err="1" smtClean="0"/>
              <a:t>higher</a:t>
            </a:r>
            <a:r>
              <a:rPr lang="fr-CH" sz="1200" dirty="0" smtClean="0"/>
              <a:t> for </a:t>
            </a:r>
            <a:r>
              <a:rPr lang="fr-CH" sz="1200" dirty="0" err="1" smtClean="0"/>
              <a:t>Carbon</a:t>
            </a:r>
            <a:r>
              <a:rPr lang="fr-CH" sz="1200" dirty="0" smtClean="0"/>
              <a:t> </a:t>
            </a:r>
            <a:r>
              <a:rPr lang="fr-CH" sz="1200" dirty="0" err="1" smtClean="0"/>
              <a:t>than</a:t>
            </a:r>
            <a:r>
              <a:rPr lang="fr-CH" sz="1200" dirty="0" smtClean="0"/>
              <a:t> for protons.</a:t>
            </a:r>
          </a:p>
          <a:p>
            <a:r>
              <a:rPr lang="fr-CH" sz="1200" dirty="0" smtClean="0"/>
              <a:t>1.1 for protons</a:t>
            </a:r>
          </a:p>
          <a:p>
            <a:r>
              <a:rPr lang="fr-CH" sz="1200" dirty="0" smtClean="0"/>
              <a:t>3 for C ions</a:t>
            </a:r>
          </a:p>
          <a:p>
            <a:r>
              <a:rPr lang="fr-CH" sz="1200" dirty="0" smtClean="0"/>
              <a:t>(</a:t>
            </a:r>
            <a:r>
              <a:rPr lang="fr-CH" sz="1200" dirty="0" err="1" smtClean="0"/>
              <a:t>reference</a:t>
            </a:r>
            <a:r>
              <a:rPr lang="fr-CH" sz="1200" dirty="0" smtClean="0"/>
              <a:t> </a:t>
            </a:r>
            <a:r>
              <a:rPr lang="fr-CH" sz="1200" dirty="0" err="1" smtClean="0"/>
              <a:t>is</a:t>
            </a:r>
            <a:r>
              <a:rPr lang="fr-CH" sz="1200" dirty="0" smtClean="0"/>
              <a:t> 1 for Co X-rays) </a:t>
            </a:r>
            <a:endParaRPr lang="en-GB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110" y="4772299"/>
            <a:ext cx="2153034" cy="111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2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Ion </a:t>
            </a:r>
            <a:r>
              <a:rPr lang="fr-CH" dirty="0" err="1" smtClean="0"/>
              <a:t>therapy</a:t>
            </a:r>
            <a:r>
              <a:rPr lang="fr-CH" dirty="0" smtClean="0"/>
              <a:t> and </a:t>
            </a:r>
            <a:r>
              <a:rPr lang="fr-CH" dirty="0" err="1" smtClean="0"/>
              <a:t>immunotherapy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1" y="975685"/>
            <a:ext cx="8229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Aft>
                <a:spcPts val="600"/>
              </a:spcAft>
            </a:pPr>
            <a:r>
              <a:rPr lang="fr-CH" sz="1600" b="1" dirty="0" smtClean="0">
                <a:solidFill>
                  <a:srgbClr val="FF0000"/>
                </a:solidFill>
                <a:latin typeface="Calibri"/>
              </a:rPr>
              <a:t>The «</a:t>
            </a:r>
            <a:r>
              <a:rPr lang="fr-CH" sz="1600" b="1" dirty="0" err="1" smtClean="0">
                <a:solidFill>
                  <a:srgbClr val="FF0000"/>
                </a:solidFill>
                <a:latin typeface="Calibri"/>
              </a:rPr>
              <a:t>holy</a:t>
            </a:r>
            <a:r>
              <a:rPr lang="fr-CH" sz="1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  <a:latin typeface="Calibri"/>
              </a:rPr>
              <a:t>grail</a:t>
            </a:r>
            <a:r>
              <a:rPr lang="fr-CH" sz="1600" b="1" dirty="0" smtClean="0">
                <a:solidFill>
                  <a:srgbClr val="FF0000"/>
                </a:solidFill>
                <a:latin typeface="Calibri"/>
              </a:rPr>
              <a:t>» of </a:t>
            </a:r>
            <a:r>
              <a:rPr lang="fr-CH" sz="1600" b="1" dirty="0" err="1" smtClean="0">
                <a:solidFill>
                  <a:srgbClr val="FF0000"/>
                </a:solidFill>
                <a:latin typeface="Calibri"/>
              </a:rPr>
              <a:t>particle</a:t>
            </a:r>
            <a:r>
              <a:rPr lang="fr-CH" sz="16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  <a:latin typeface="Calibri"/>
              </a:rPr>
              <a:t>therapy</a:t>
            </a:r>
            <a:endParaRPr lang="fr-CH" sz="1600" b="1" dirty="0" smtClean="0">
              <a:solidFill>
                <a:srgbClr val="FF0000"/>
              </a:solidFill>
              <a:latin typeface="Calibri"/>
            </a:endParaRPr>
          </a:p>
          <a:p>
            <a:pPr defTabSz="457200">
              <a:spcAft>
                <a:spcPts val="60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Combination 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of local therapies with immunotherapy, 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to convert 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the individual </a:t>
            </a:r>
            <a:r>
              <a:rPr lang="en-GB" sz="1600" dirty="0" err="1">
                <a:solidFill>
                  <a:prstClr val="black"/>
                </a:solidFill>
                <a:latin typeface="Calibri"/>
              </a:rPr>
              <a:t>tumor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 into an in situ 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vaccine.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 The application of local radiation therapy as an adjuvant to immunotherapy is under active investigation both </a:t>
            </a:r>
            <a:r>
              <a:rPr lang="en-GB" sz="1600" dirty="0" err="1">
                <a:solidFill>
                  <a:prstClr val="black"/>
                </a:solidFill>
                <a:latin typeface="Calibri"/>
              </a:rPr>
              <a:t>preclinically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clinically and is currently 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considered one of the most promising strategies 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to defeat 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cancer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.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5047" y="4597527"/>
            <a:ext cx="2477709" cy="19187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6" y="2376068"/>
            <a:ext cx="7104184" cy="21068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5116" y="4308461"/>
            <a:ext cx="2955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/>
              <a:t>Formenti</a:t>
            </a:r>
            <a:r>
              <a:rPr lang="en-US" sz="1200" i="1" dirty="0" smtClean="0"/>
              <a:t> &amp; </a:t>
            </a:r>
            <a:r>
              <a:rPr lang="en-US" sz="1200" i="1" dirty="0" err="1" smtClean="0"/>
              <a:t>Demaria</a:t>
            </a:r>
            <a:r>
              <a:rPr lang="en-US" sz="1200" i="1" dirty="0" smtClean="0"/>
              <a:t>, Lancet </a:t>
            </a:r>
            <a:r>
              <a:rPr lang="en-US" sz="1200" i="1" dirty="0" err="1" smtClean="0"/>
              <a:t>Oncol</a:t>
            </a:r>
            <a:r>
              <a:rPr lang="en-US" sz="1200" i="1" dirty="0" smtClean="0"/>
              <a:t>. 2009</a:t>
            </a:r>
            <a:endParaRPr lang="en-US" sz="12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1420" y="5029446"/>
            <a:ext cx="3391323" cy="11337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4624" y="5435483"/>
            <a:ext cx="648119" cy="58380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009302" y="2158657"/>
            <a:ext cx="1873442" cy="267765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 smtClean="0"/>
              <a:t>Potential</a:t>
            </a:r>
            <a:r>
              <a:rPr lang="fr-CH" sz="1400" dirty="0" smtClean="0"/>
              <a:t> to </a:t>
            </a:r>
            <a:r>
              <a:rPr lang="fr-CH" sz="1400" dirty="0" err="1" smtClean="0"/>
              <a:t>extend</a:t>
            </a:r>
            <a:r>
              <a:rPr lang="fr-CH" sz="1400" dirty="0" smtClean="0"/>
              <a:t> the </a:t>
            </a:r>
            <a:r>
              <a:rPr lang="fr-CH" sz="1400" dirty="0" err="1" smtClean="0"/>
              <a:t>reach</a:t>
            </a:r>
            <a:r>
              <a:rPr lang="fr-CH" sz="1400" dirty="0" smtClean="0"/>
              <a:t> of radiation </a:t>
            </a:r>
            <a:r>
              <a:rPr lang="fr-CH" sz="1400" dirty="0" err="1" smtClean="0"/>
              <a:t>therapy</a:t>
            </a:r>
            <a:r>
              <a:rPr lang="fr-CH" sz="1400" dirty="0" smtClean="0"/>
              <a:t> to </a:t>
            </a:r>
            <a:r>
              <a:rPr lang="fr-CH" sz="1400" dirty="0" err="1" smtClean="0"/>
              <a:t>diffused</a:t>
            </a:r>
            <a:r>
              <a:rPr lang="fr-CH" sz="1400" dirty="0" smtClean="0"/>
              <a:t> </a:t>
            </a:r>
            <a:r>
              <a:rPr lang="fr-CH" sz="1400" dirty="0" err="1" smtClean="0"/>
              <a:t>tumours</a:t>
            </a:r>
            <a:r>
              <a:rPr lang="fr-CH" sz="1400" dirty="0" smtClean="0"/>
              <a:t> and </a:t>
            </a:r>
            <a:r>
              <a:rPr lang="fr-CH" sz="1400" dirty="0" err="1" smtClean="0"/>
              <a:t>methastasys</a:t>
            </a:r>
            <a:r>
              <a:rPr lang="fr-CH" sz="1400" dirty="0" smtClean="0"/>
              <a:t>, </a:t>
            </a:r>
            <a:r>
              <a:rPr lang="fr-CH" sz="1400" dirty="0" err="1" smtClean="0"/>
              <a:t>responsible</a:t>
            </a:r>
            <a:r>
              <a:rPr lang="fr-CH" sz="1400" dirty="0" smtClean="0"/>
              <a:t> for the </a:t>
            </a:r>
            <a:r>
              <a:rPr lang="fr-CH" sz="1400" dirty="0" err="1" smtClean="0"/>
              <a:t>largest</a:t>
            </a:r>
            <a:r>
              <a:rPr lang="fr-CH" sz="1400" dirty="0" smtClean="0"/>
              <a:t> </a:t>
            </a:r>
            <a:r>
              <a:rPr lang="fr-CH" sz="1400" dirty="0" err="1" smtClean="0"/>
              <a:t>amount</a:t>
            </a:r>
            <a:r>
              <a:rPr lang="fr-CH" sz="1400" dirty="0" smtClean="0"/>
              <a:t> of cancer </a:t>
            </a:r>
            <a:r>
              <a:rPr lang="fr-CH" sz="1400" dirty="0" err="1" smtClean="0"/>
              <a:t>deaths</a:t>
            </a:r>
            <a:r>
              <a:rPr lang="fr-CH" sz="1400" dirty="0" smtClean="0"/>
              <a:t>.</a:t>
            </a:r>
          </a:p>
          <a:p>
            <a:r>
              <a:rPr lang="fr-CH" sz="1400" dirty="0" smtClean="0"/>
              <a:t>Opens the </a:t>
            </a:r>
            <a:r>
              <a:rPr lang="fr-CH" sz="1400" dirty="0" err="1" smtClean="0"/>
              <a:t>way</a:t>
            </a:r>
            <a:r>
              <a:rPr lang="fr-CH" sz="1400" dirty="0" smtClean="0"/>
              <a:t> to </a:t>
            </a:r>
            <a:r>
              <a:rPr lang="fr-CH" sz="1400" dirty="0" err="1" smtClean="0"/>
              <a:t>personalised</a:t>
            </a:r>
            <a:r>
              <a:rPr lang="fr-CH" sz="1400" dirty="0" smtClean="0"/>
              <a:t> </a:t>
            </a:r>
            <a:r>
              <a:rPr lang="fr-CH" sz="1400" dirty="0" err="1" smtClean="0"/>
              <a:t>treatments</a:t>
            </a:r>
            <a:r>
              <a:rPr lang="fr-CH" sz="1400" dirty="0" smtClean="0"/>
              <a:t>, the future of cancer </a:t>
            </a:r>
            <a:r>
              <a:rPr lang="fr-CH" sz="1400" dirty="0" err="1" smtClean="0"/>
              <a:t>treatment</a:t>
            </a:r>
            <a:r>
              <a:rPr lang="fr-CH" sz="1400" dirty="0" smtClean="0"/>
              <a:t>.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457200" y="4825490"/>
            <a:ext cx="242667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/>
              <a:t>Selection of </a:t>
            </a:r>
            <a:r>
              <a:rPr lang="en-GB" sz="1050" i="1" dirty="0" err="1"/>
              <a:t>immunoradiation</a:t>
            </a:r>
            <a:r>
              <a:rPr lang="en-GB" sz="1050" i="1" dirty="0"/>
              <a:t> therapy or standard therapy for patients based </a:t>
            </a:r>
            <a:r>
              <a:rPr lang="en-GB" sz="1050" i="1" dirty="0" smtClean="0"/>
              <a:t>on predictive </a:t>
            </a:r>
            <a:r>
              <a:rPr lang="en-GB" sz="1050" i="1" dirty="0"/>
              <a:t>biomarkers.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87" y="5479925"/>
            <a:ext cx="1693319" cy="58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61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910839" y="1091593"/>
            <a:ext cx="5775961" cy="5629882"/>
          </a:xfrm>
        </p:spPr>
        <p:txBody>
          <a:bodyPr>
            <a:normAutofit fontScale="62500" lnSpcReduction="20000"/>
          </a:bodyPr>
          <a:lstStyle/>
          <a:p>
            <a:pPr marL="36576" indent="0">
              <a:spcBef>
                <a:spcPts val="600"/>
              </a:spcBef>
              <a:buNone/>
            </a:pPr>
            <a:r>
              <a:rPr lang="fr-CH" b="1" dirty="0" smtClean="0"/>
              <a:t>Delivery</a:t>
            </a:r>
            <a:r>
              <a:rPr lang="fr-CH" dirty="0" smtClean="0"/>
              <a:t>:</a:t>
            </a:r>
            <a:endParaRPr lang="en-GB" dirty="0" smtClean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</a:rPr>
              <a:t>Fast </a:t>
            </a:r>
            <a:r>
              <a:rPr lang="en-GB" dirty="0">
                <a:solidFill>
                  <a:srgbClr val="FF0000"/>
                </a:solidFill>
              </a:rPr>
              <a:t>dose delivery </a:t>
            </a:r>
            <a:r>
              <a:rPr lang="en-GB" dirty="0" smtClean="0"/>
              <a:t>(possibly with 3D </a:t>
            </a:r>
            <a:r>
              <a:rPr lang="en-GB" dirty="0"/>
              <a:t>feedback for moving </a:t>
            </a:r>
            <a:r>
              <a:rPr lang="en-GB" dirty="0" smtClean="0"/>
              <a:t>organs);</a:t>
            </a:r>
            <a:endParaRPr lang="en-GB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Some </a:t>
            </a:r>
            <a:r>
              <a:rPr lang="en-GB" dirty="0" smtClean="0">
                <a:solidFill>
                  <a:srgbClr val="FF0000"/>
                </a:solidFill>
              </a:rPr>
              <a:t>range </a:t>
            </a:r>
            <a:r>
              <a:rPr lang="en-GB" dirty="0">
                <a:solidFill>
                  <a:srgbClr val="FF0000"/>
                </a:solidFill>
              </a:rPr>
              <a:t>calibration </a:t>
            </a:r>
            <a:r>
              <a:rPr lang="en-GB" dirty="0" smtClean="0"/>
              <a:t>online (e.g. proton </a:t>
            </a:r>
            <a:r>
              <a:rPr lang="en-GB" dirty="0"/>
              <a:t>or helium </a:t>
            </a:r>
            <a:r>
              <a:rPr lang="en-GB" dirty="0" smtClean="0"/>
              <a:t>radiography);</a:t>
            </a:r>
            <a:endParaRPr lang="en-GB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The </a:t>
            </a:r>
            <a:r>
              <a:rPr lang="en-GB" dirty="0">
                <a:solidFill>
                  <a:srgbClr val="FF0000"/>
                </a:solidFill>
              </a:rPr>
              <a:t>rotating gantry </a:t>
            </a:r>
            <a:r>
              <a:rPr lang="en-GB" dirty="0"/>
              <a:t>is </a:t>
            </a:r>
            <a:r>
              <a:rPr lang="en-GB" dirty="0" smtClean="0"/>
              <a:t>mandatory (possibly </a:t>
            </a:r>
            <a:r>
              <a:rPr lang="en-GB" dirty="0"/>
              <a:t>coupled to on-line </a:t>
            </a:r>
            <a:r>
              <a:rPr lang="en-GB" dirty="0" smtClean="0"/>
              <a:t>MRI);</a:t>
            </a:r>
            <a:endParaRPr lang="en-GB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Using </a:t>
            </a:r>
            <a:r>
              <a:rPr lang="en-GB" dirty="0">
                <a:solidFill>
                  <a:srgbClr val="FF0000"/>
                </a:solidFill>
              </a:rPr>
              <a:t>multiple ions </a:t>
            </a:r>
            <a:r>
              <a:rPr lang="en-GB" dirty="0"/>
              <a:t>might be an asset</a:t>
            </a:r>
            <a:r>
              <a:rPr lang="en-GB" dirty="0" smtClean="0"/>
              <a:t>.</a:t>
            </a:r>
          </a:p>
          <a:p>
            <a:pPr marL="36576" indent="0">
              <a:spcBef>
                <a:spcPts val="600"/>
              </a:spcBef>
              <a:buNone/>
            </a:pPr>
            <a:endParaRPr lang="fr-CH" dirty="0" smtClean="0"/>
          </a:p>
          <a:p>
            <a:pPr marL="36576" indent="0">
              <a:spcBef>
                <a:spcPts val="600"/>
              </a:spcBef>
              <a:buNone/>
            </a:pPr>
            <a:r>
              <a:rPr lang="fr-CH" b="1" dirty="0" smtClean="0"/>
              <a:t>Accelerator</a:t>
            </a:r>
            <a:r>
              <a:rPr lang="fr-CH" dirty="0" smtClean="0"/>
              <a:t>: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</a:rPr>
              <a:t>Lower </a:t>
            </a:r>
            <a:r>
              <a:rPr lang="en-GB" dirty="0">
                <a:solidFill>
                  <a:srgbClr val="FF0000"/>
                </a:solidFill>
              </a:rPr>
              <a:t>cost</a:t>
            </a:r>
            <a:r>
              <a:rPr lang="en-GB" dirty="0"/>
              <a:t>, compared to present </a:t>
            </a:r>
            <a:r>
              <a:rPr lang="en-GB" dirty="0" smtClean="0"/>
              <a:t>(</a:t>
            </a:r>
            <a:r>
              <a:rPr lang="en-GB" dirty="0"/>
              <a:t>120 M€ for HIT and CNAO);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</a:rPr>
              <a:t>Higher </a:t>
            </a:r>
            <a:r>
              <a:rPr lang="en-GB" dirty="0">
                <a:solidFill>
                  <a:srgbClr val="FF0000"/>
                </a:solidFill>
              </a:rPr>
              <a:t>beam intensities </a:t>
            </a:r>
            <a:r>
              <a:rPr lang="en-GB" dirty="0"/>
              <a:t>than present </a:t>
            </a:r>
            <a:r>
              <a:rPr lang="en-GB" dirty="0" smtClean="0"/>
              <a:t>(</a:t>
            </a:r>
            <a:r>
              <a:rPr lang="en-GB" dirty="0"/>
              <a:t>e.g. 10 times </a:t>
            </a:r>
            <a:r>
              <a:rPr lang="en-GB" dirty="0" smtClean="0"/>
              <a:t>HIT);</a:t>
            </a:r>
            <a:endParaRPr lang="en-GB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</a:rPr>
              <a:t>Reduced </a:t>
            </a:r>
            <a:r>
              <a:rPr lang="en-GB" dirty="0">
                <a:solidFill>
                  <a:srgbClr val="FF0000"/>
                </a:solidFill>
              </a:rPr>
              <a:t>footprint </a:t>
            </a:r>
            <a:r>
              <a:rPr lang="en-GB" dirty="0"/>
              <a:t>from present </a:t>
            </a:r>
            <a:r>
              <a:rPr lang="en-GB" dirty="0" smtClean="0"/>
              <a:t>(to about 1’000 m2);</a:t>
            </a:r>
            <a:endParaRPr lang="en-GB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Lower </a:t>
            </a:r>
            <a:r>
              <a:rPr lang="en-GB" dirty="0">
                <a:solidFill>
                  <a:srgbClr val="FF0000"/>
                </a:solidFill>
              </a:rPr>
              <a:t>running </a:t>
            </a:r>
            <a:r>
              <a:rPr lang="en-GB" dirty="0" smtClean="0">
                <a:solidFill>
                  <a:srgbClr val="FF0000"/>
                </a:solidFill>
              </a:rPr>
              <a:t>costs</a:t>
            </a:r>
            <a:r>
              <a:rPr lang="en-GB" dirty="0" smtClean="0"/>
              <a:t>;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maller facilities </a:t>
            </a:r>
            <a:r>
              <a:rPr lang="en-GB" dirty="0" smtClean="0"/>
              <a:t>with less treatment rooms, distributed on the territory.</a:t>
            </a: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233493"/>
            <a:ext cx="8226854" cy="722764"/>
          </a:xfrm>
          <a:prstGeom prst="rect">
            <a:avLst/>
          </a:prstGeom>
          <a:solidFill>
            <a:srgbClr val="FFC000"/>
          </a:solidFill>
        </p:spPr>
        <p:txBody>
          <a:bodyPr vert="horz" lIns="45720" rIns="45720" anchor="ctr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Prepariing</a:t>
            </a:r>
            <a:r>
              <a:rPr lang="fr-CH" dirty="0" smtClean="0"/>
              <a:t> the future of ion </a:t>
            </a:r>
            <a:r>
              <a:rPr lang="fr-CH" dirty="0" err="1" smtClean="0"/>
              <a:t>therapy</a:t>
            </a:r>
            <a:r>
              <a:rPr lang="fr-CH" dirty="0" smtClean="0"/>
              <a:t>: </a:t>
            </a:r>
            <a:r>
              <a:rPr lang="fr-CH" dirty="0" err="1" smtClean="0"/>
              <a:t>requirements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1934" y="233493"/>
            <a:ext cx="8284866" cy="722764"/>
          </a:xfrm>
        </p:spPr>
        <p:txBody>
          <a:bodyPr>
            <a:noAutofit/>
          </a:bodyPr>
          <a:lstStyle/>
          <a:p>
            <a:r>
              <a:rPr lang="fr-CH" sz="3200" dirty="0" err="1" smtClean="0"/>
              <a:t>Requirements</a:t>
            </a:r>
            <a:r>
              <a:rPr lang="fr-CH" sz="3200" dirty="0" smtClean="0"/>
              <a:t> for the future of ion </a:t>
            </a:r>
            <a:r>
              <a:rPr lang="fr-CH" sz="3200" dirty="0" err="1" smtClean="0"/>
              <a:t>therapy</a:t>
            </a:r>
            <a:endParaRPr lang="en-GB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360" y="1321059"/>
            <a:ext cx="2354878" cy="33295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9026" y="4785983"/>
            <a:ext cx="27518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Key messages from the International Workshop organized at Archamps in June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214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30276" y="1052854"/>
            <a:ext cx="8280702" cy="1854637"/>
          </a:xfrm>
        </p:spPr>
        <p:txBody>
          <a:bodyPr>
            <a:normAutofit fontScale="62500" lnSpcReduction="20000"/>
          </a:bodyPr>
          <a:lstStyle/>
          <a:p>
            <a:pPr marL="36576" indent="0">
              <a:spcBef>
                <a:spcPts val="600"/>
              </a:spcBef>
              <a:buNone/>
            </a:pPr>
            <a:r>
              <a:rPr lang="en-GB" dirty="0" smtClean="0">
                <a:solidFill>
                  <a:srgbClr val="104282"/>
                </a:solidFill>
              </a:rPr>
              <a:t>CERN is ready to launch a new Proton Ion Medical Machine Study to propel a new generation of ion therapy facilities, based on: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</a:rPr>
              <a:t>Novel accelerator design </a:t>
            </a:r>
            <a:r>
              <a:rPr lang="en-GB" dirty="0" smtClean="0"/>
              <a:t>(compactness, cost, simple operation)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</a:rPr>
              <a:t>Fast delivery </a:t>
            </a:r>
            <a:r>
              <a:rPr lang="en-GB" dirty="0" smtClean="0"/>
              <a:t>scheme;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FF0000"/>
                </a:solidFill>
              </a:rPr>
              <a:t>Multiple ion </a:t>
            </a:r>
            <a:r>
              <a:rPr lang="en-GB" dirty="0" smtClean="0"/>
              <a:t>capability;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Equipped with a </a:t>
            </a:r>
            <a:r>
              <a:rPr lang="en-GB" dirty="0" smtClean="0">
                <a:solidFill>
                  <a:srgbClr val="FF0000"/>
                </a:solidFill>
              </a:rPr>
              <a:t>rotating gantry</a:t>
            </a:r>
            <a:r>
              <a:rPr lang="en-GB" dirty="0" smtClean="0"/>
              <a:t>.</a:t>
            </a:r>
            <a:endParaRPr lang="en-GB" dirty="0" smtClean="0"/>
          </a:p>
        </p:txBody>
      </p:sp>
      <p:grpSp>
        <p:nvGrpSpPr>
          <p:cNvPr id="10" name="グループ化 10"/>
          <p:cNvGrpSpPr/>
          <p:nvPr/>
        </p:nvGrpSpPr>
        <p:grpSpPr>
          <a:xfrm>
            <a:off x="760237" y="3604468"/>
            <a:ext cx="3911982" cy="2082656"/>
            <a:chOff x="467544" y="3942184"/>
            <a:chExt cx="4176463" cy="2127027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67544" y="3942184"/>
              <a:ext cx="3888432" cy="1801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直線矢印コネクタ 12"/>
            <p:cNvCxnSpPr/>
            <p:nvPr/>
          </p:nvCxnSpPr>
          <p:spPr>
            <a:xfrm>
              <a:off x="502920" y="5780782"/>
              <a:ext cx="3772447" cy="0"/>
            </a:xfrm>
            <a:prstGeom prst="straightConnector1">
              <a:avLst/>
            </a:prstGeom>
            <a:ln w="25400">
              <a:solidFill>
                <a:schemeClr val="accent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4"/>
            <p:cNvSpPr txBox="1"/>
            <p:nvPr/>
          </p:nvSpPr>
          <p:spPr>
            <a:xfrm>
              <a:off x="2225355" y="5792212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メイリオ" panose="020B0604030504040204" pitchFamily="50" charset="-128"/>
                  <a:cs typeface="Arial" panose="020B0604020202020204" pitchFamily="34" charset="0"/>
                </a:rPr>
                <a:t>23 m</a:t>
              </a:r>
            </a:p>
          </p:txBody>
        </p:sp>
        <p:cxnSp>
          <p:nvCxnSpPr>
            <p:cNvPr id="15" name="直線矢印コネクタ 15"/>
            <p:cNvCxnSpPr/>
            <p:nvPr/>
          </p:nvCxnSpPr>
          <p:spPr>
            <a:xfrm>
              <a:off x="4370309" y="4017946"/>
              <a:ext cx="0" cy="1643714"/>
            </a:xfrm>
            <a:prstGeom prst="straightConnector1">
              <a:avLst/>
            </a:prstGeom>
            <a:ln w="25400">
              <a:solidFill>
                <a:schemeClr val="accent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7"/>
            <p:cNvSpPr txBox="1"/>
            <p:nvPr/>
          </p:nvSpPr>
          <p:spPr>
            <a:xfrm rot="5400000">
              <a:off x="4242455" y="4689951"/>
              <a:ext cx="5261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ea typeface="メイリオ" panose="020B0604030504040204" pitchFamily="50" charset="-128"/>
                  <a:cs typeface="Arial" panose="020B0604020202020204" pitchFamily="34" charset="0"/>
                </a:rPr>
                <a:t>10 m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02417" y="2979853"/>
            <a:ext cx="8006156" cy="461665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dirty="0" err="1" smtClean="0"/>
              <a:t>Two</a:t>
            </a:r>
            <a:r>
              <a:rPr lang="fr-CH" sz="2400" dirty="0" smtClean="0"/>
              <a:t> </a:t>
            </a:r>
            <a:r>
              <a:rPr lang="fr-CH" sz="2400" dirty="0" err="1" smtClean="0"/>
              <a:t>technical</a:t>
            </a:r>
            <a:r>
              <a:rPr lang="fr-CH" sz="2400" dirty="0" smtClean="0"/>
              <a:t> options:</a:t>
            </a:r>
            <a:endParaRPr lang="en-GB" sz="24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141" y="3734361"/>
            <a:ext cx="3491713" cy="184644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484124" y="5771575"/>
            <a:ext cx="3059579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1. </a:t>
            </a:r>
            <a:r>
              <a:rPr lang="fr-CH" sz="1600" dirty="0" err="1" smtClean="0"/>
              <a:t>Superconducting</a:t>
            </a:r>
            <a:r>
              <a:rPr lang="fr-CH" sz="1600" dirty="0" smtClean="0"/>
              <a:t> synchrotron </a:t>
            </a:r>
            <a:r>
              <a:rPr lang="fr-CH" sz="1600" dirty="0" err="1" smtClean="0"/>
              <a:t>with</a:t>
            </a:r>
            <a:r>
              <a:rPr lang="fr-CH" sz="1600" dirty="0" smtClean="0"/>
              <a:t> 4 90⁰ </a:t>
            </a:r>
            <a:r>
              <a:rPr lang="fr-CH" sz="1600" dirty="0" err="1" smtClean="0"/>
              <a:t>magnets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672218" y="5799357"/>
            <a:ext cx="4011835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dirty="0"/>
              <a:t>2</a:t>
            </a:r>
            <a:r>
              <a:rPr lang="fr-CH" sz="1600" dirty="0" smtClean="0"/>
              <a:t>. </a:t>
            </a:r>
            <a:r>
              <a:rPr lang="fr-CH" sz="1600" dirty="0" err="1"/>
              <a:t>B</a:t>
            </a:r>
            <a:r>
              <a:rPr lang="fr-CH" sz="1600" dirty="0" err="1" smtClean="0"/>
              <a:t>ent</a:t>
            </a:r>
            <a:r>
              <a:rPr lang="fr-CH" sz="1600" dirty="0" smtClean="0"/>
              <a:t> high-</a:t>
            </a:r>
            <a:r>
              <a:rPr lang="fr-CH" sz="1600" dirty="0" err="1" smtClean="0"/>
              <a:t>frequency</a:t>
            </a:r>
            <a:r>
              <a:rPr lang="fr-CH" sz="1600" dirty="0" smtClean="0"/>
              <a:t> </a:t>
            </a:r>
            <a:r>
              <a:rPr lang="fr-CH" sz="1600" dirty="0" err="1" smtClean="0"/>
              <a:t>linear</a:t>
            </a:r>
            <a:r>
              <a:rPr lang="fr-CH" sz="1600" dirty="0" smtClean="0"/>
              <a:t> </a:t>
            </a:r>
            <a:r>
              <a:rPr lang="fr-CH" sz="1600" dirty="0" err="1" smtClean="0"/>
              <a:t>accelerator</a:t>
            </a:r>
            <a:endParaRPr lang="en-GB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A second PIMMS </a:t>
            </a:r>
            <a:r>
              <a:rPr lang="fr-CH" dirty="0" smtClean="0"/>
              <a:t>initiative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28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09" t="5881" b="10409"/>
          <a:stretch/>
        </p:blipFill>
        <p:spPr>
          <a:xfrm>
            <a:off x="61701" y="1533061"/>
            <a:ext cx="4882967" cy="32070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13359"/>
            <a:ext cx="8226854" cy="605464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Initial design by the TERA Foundation based on Canted Cosine Theta Magnets.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896191" y="1826632"/>
            <a:ext cx="4159489" cy="2287340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None/>
            </a:pPr>
            <a:r>
              <a:rPr lang="fr-CH" dirty="0" smtClean="0"/>
              <a:t>The TERA-CCT design:</a:t>
            </a:r>
            <a:endParaRPr lang="en-GB" dirty="0" smtClean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3.5 T magnets with nested quadrupoles, 10e10 ions/cycle;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dirty="0" smtClean="0"/>
              <a:t>27 </a:t>
            </a:r>
            <a:r>
              <a:rPr lang="en-GB" dirty="0"/>
              <a:t>m circumference (+6 m linac injector), footprint &lt;1000 </a:t>
            </a:r>
            <a:r>
              <a:rPr lang="en-GB" dirty="0" smtClean="0"/>
              <a:t>m2;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dirty="0" err="1"/>
              <a:t>M</a:t>
            </a:r>
            <a:r>
              <a:rPr lang="fr-CH" dirty="0" err="1" smtClean="0"/>
              <a:t>agnet</a:t>
            </a:r>
            <a:r>
              <a:rPr lang="fr-CH" dirty="0" smtClean="0"/>
              <a:t> </a:t>
            </a:r>
            <a:r>
              <a:rPr lang="fr-CH" dirty="0" err="1" smtClean="0"/>
              <a:t>rise</a:t>
            </a:r>
            <a:r>
              <a:rPr lang="fr-CH" dirty="0" smtClean="0"/>
              <a:t> time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limit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delivery</a:t>
            </a:r>
            <a:r>
              <a:rPr lang="fr-CH" dirty="0" smtClean="0"/>
              <a:t>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dirty="0" smtClean="0"/>
              <a:t>SC </a:t>
            </a:r>
            <a:r>
              <a:rPr lang="fr-CH" dirty="0" err="1" smtClean="0"/>
              <a:t>gantry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similar</a:t>
            </a:r>
            <a:r>
              <a:rPr lang="fr-CH" dirty="0" smtClean="0"/>
              <a:t> CCT </a:t>
            </a:r>
            <a:r>
              <a:rPr lang="fr-CH" dirty="0" err="1" smtClean="0"/>
              <a:t>magnets</a:t>
            </a:r>
            <a:endParaRPr lang="fr-CH" dirty="0" smtClean="0"/>
          </a:p>
        </p:txBody>
      </p:sp>
      <p:pic>
        <p:nvPicPr>
          <p:cNvPr id="11" name="Picture 10" descr="SC Gantry 20.06.2018_small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5556" y="4246623"/>
            <a:ext cx="2763394" cy="22922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718" y="4584329"/>
            <a:ext cx="2271913" cy="190023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Superconducting</a:t>
            </a:r>
            <a:r>
              <a:rPr lang="fr-CH" dirty="0" smtClean="0"/>
              <a:t> synchrotron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03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391" y="3601915"/>
            <a:ext cx="1782016" cy="13365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Magnets</a:t>
            </a:r>
            <a:r>
              <a:rPr lang="fr-CH" dirty="0" smtClean="0"/>
              <a:t>: CCT or HTS?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8577" y="4680942"/>
            <a:ext cx="3585382" cy="1415638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None/>
            </a:pPr>
            <a:r>
              <a:rPr lang="fr-CH" dirty="0" smtClean="0"/>
              <a:t>	</a:t>
            </a:r>
            <a:r>
              <a:rPr lang="fr-CH" dirty="0" err="1" smtClean="0"/>
              <a:t>Advantages</a:t>
            </a:r>
            <a:r>
              <a:rPr lang="fr-CH" dirty="0" smtClean="0"/>
              <a:t>:</a:t>
            </a:r>
            <a:endParaRPr lang="en-GB" dirty="0" smtClean="0"/>
          </a:p>
          <a:p>
            <a:pPr marL="36576" indent="0">
              <a:spcBef>
                <a:spcPts val="600"/>
              </a:spcBef>
              <a:buNone/>
            </a:pPr>
            <a:r>
              <a:rPr lang="en-GB" dirty="0" smtClean="0"/>
              <a:t>Simple construction;</a:t>
            </a:r>
          </a:p>
          <a:p>
            <a:pPr marL="36576" indent="0">
              <a:spcBef>
                <a:spcPts val="600"/>
              </a:spcBef>
              <a:buNone/>
            </a:pPr>
            <a:r>
              <a:rPr lang="fr-CH" dirty="0" err="1" smtClean="0"/>
              <a:t>Nested</a:t>
            </a:r>
            <a:r>
              <a:rPr lang="fr-CH" dirty="0" smtClean="0"/>
              <a:t> </a:t>
            </a:r>
            <a:r>
              <a:rPr lang="fr-CH" dirty="0" err="1" smtClean="0"/>
              <a:t>quadrupole</a:t>
            </a:r>
            <a:r>
              <a:rPr lang="fr-CH" dirty="0" smtClean="0"/>
              <a:t> (</a:t>
            </a:r>
            <a:r>
              <a:rPr lang="fr-CH" dirty="0" err="1" smtClean="0"/>
              <a:t>additional</a:t>
            </a:r>
            <a:r>
              <a:rPr lang="fr-CH" dirty="0" smtClean="0"/>
              <a:t> </a:t>
            </a:r>
            <a:r>
              <a:rPr lang="fr-CH" dirty="0" err="1" smtClean="0"/>
              <a:t>quadrupole</a:t>
            </a:r>
            <a:r>
              <a:rPr lang="fr-CH" dirty="0" smtClean="0"/>
              <a:t> layer)</a:t>
            </a:r>
          </a:p>
          <a:p>
            <a:pPr marL="36576" indent="0">
              <a:spcBef>
                <a:spcPts val="600"/>
              </a:spcBef>
              <a:buNone/>
            </a:pPr>
            <a:r>
              <a:rPr lang="fr-CH" dirty="0" smtClean="0"/>
              <a:t>	</a:t>
            </a:r>
            <a:r>
              <a:rPr lang="fr-CH" dirty="0" err="1" smtClean="0"/>
              <a:t>Disadvantages</a:t>
            </a:r>
            <a:r>
              <a:rPr lang="fr-CH" dirty="0" smtClean="0"/>
              <a:t>:</a:t>
            </a:r>
          </a:p>
          <a:p>
            <a:pPr marL="36576" indent="0">
              <a:spcBef>
                <a:spcPts val="600"/>
              </a:spcBef>
              <a:buNone/>
            </a:pPr>
            <a:r>
              <a:rPr lang="fr-CH" dirty="0" smtClean="0"/>
              <a:t>Limited </a:t>
            </a:r>
            <a:r>
              <a:rPr lang="fr-CH" dirty="0" err="1" smtClean="0"/>
              <a:t>field</a:t>
            </a:r>
            <a:endParaRPr lang="fr-CH" dirty="0" smtClean="0"/>
          </a:p>
          <a:p>
            <a:pPr marL="36576" indent="0">
              <a:spcBef>
                <a:spcPts val="600"/>
              </a:spcBef>
              <a:buNone/>
            </a:pPr>
            <a:r>
              <a:rPr lang="fr-CH" dirty="0" smtClean="0"/>
              <a:t>Possible </a:t>
            </a:r>
            <a:r>
              <a:rPr lang="fr-CH" dirty="0" err="1" smtClean="0"/>
              <a:t>field</a:t>
            </a:r>
            <a:r>
              <a:rPr lang="fr-CH" dirty="0" smtClean="0"/>
              <a:t> </a:t>
            </a:r>
            <a:r>
              <a:rPr lang="fr-CH" dirty="0" err="1" smtClean="0"/>
              <a:t>errors</a:t>
            </a:r>
            <a:endParaRPr lang="en-GB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99642" y="1019940"/>
            <a:ext cx="8246965" cy="404228"/>
          </a:xfrm>
        </p:spPr>
        <p:txBody>
          <a:bodyPr>
            <a:noAutofit/>
          </a:bodyPr>
          <a:lstStyle/>
          <a:p>
            <a:pPr marL="36576" indent="0">
              <a:spcBef>
                <a:spcPts val="600"/>
              </a:spcBef>
              <a:buNone/>
            </a:pPr>
            <a:r>
              <a:rPr lang="en-GB" sz="1600" dirty="0" smtClean="0"/>
              <a:t>2 options being considered for the superconducting magnets: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33238" y="1424168"/>
            <a:ext cx="3703435" cy="96383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en-GB" sz="1600" dirty="0" smtClean="0"/>
              <a:t>Canted Cosine Theta (CCT)</a:t>
            </a:r>
          </a:p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fr-CH" sz="1400" dirty="0" smtClean="0"/>
              <a:t>LBNL </a:t>
            </a:r>
            <a:r>
              <a:rPr lang="fr-CH" sz="1400" dirty="0" err="1" smtClean="0"/>
              <a:t>is</a:t>
            </a:r>
            <a:r>
              <a:rPr lang="fr-CH" sz="1400" dirty="0" smtClean="0"/>
              <a:t> building a prototype 90deg CCT for use in a </a:t>
            </a:r>
            <a:r>
              <a:rPr lang="fr-CH" sz="1400" dirty="0" err="1" smtClean="0"/>
              <a:t>gantry</a:t>
            </a:r>
            <a:endParaRPr lang="fr-CH" sz="1400" dirty="0" smtClean="0"/>
          </a:p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fr-CH" sz="1600" dirty="0" smtClean="0"/>
              <a:t> </a:t>
            </a:r>
            <a:endParaRPr lang="en-GB" sz="1600" dirty="0" smtClean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208421" y="1518785"/>
            <a:ext cx="4106589" cy="1459272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en-GB" sz="1600" dirty="0" smtClean="0"/>
              <a:t>High Temperature Superconductor (HTS)</a:t>
            </a:r>
          </a:p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fr-CH" sz="1400" dirty="0" smtClean="0"/>
              <a:t>Large </a:t>
            </a:r>
            <a:r>
              <a:rPr lang="fr-CH" sz="1400" dirty="0" err="1" smtClean="0"/>
              <a:t>development</a:t>
            </a:r>
            <a:r>
              <a:rPr lang="fr-CH" sz="1400" dirty="0" smtClean="0"/>
              <a:t> effort in Europe </a:t>
            </a:r>
            <a:r>
              <a:rPr lang="fr-CH" sz="1400" dirty="0" err="1" smtClean="0"/>
              <a:t>based</a:t>
            </a:r>
            <a:r>
              <a:rPr lang="fr-CH" sz="1400" dirty="0" smtClean="0"/>
              <a:t> on YBCO </a:t>
            </a:r>
            <a:r>
              <a:rPr lang="fr-CH" sz="1400" dirty="0" err="1" smtClean="0"/>
              <a:t>conductors</a:t>
            </a:r>
            <a:r>
              <a:rPr lang="fr-CH" sz="1400" dirty="0" smtClean="0"/>
              <a:t> (</a:t>
            </a:r>
            <a:r>
              <a:rPr lang="fr-CH" sz="1400" i="1" dirty="0" smtClean="0"/>
              <a:t>yttrium </a:t>
            </a:r>
            <a:r>
              <a:rPr lang="fr-CH" sz="1400" i="1" dirty="0" err="1" smtClean="0"/>
              <a:t>barium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copper</a:t>
            </a:r>
            <a:r>
              <a:rPr lang="fr-CH" sz="1400" i="1" dirty="0" smtClean="0"/>
              <a:t> oxyde</a:t>
            </a:r>
            <a:r>
              <a:rPr lang="fr-CH" sz="1400" dirty="0" smtClean="0"/>
              <a:t>)</a:t>
            </a:r>
          </a:p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fr-CH" sz="1400" dirty="0" smtClean="0"/>
              <a:t>Tape </a:t>
            </a:r>
            <a:r>
              <a:rPr lang="fr-CH" sz="1400" dirty="0" err="1" smtClean="0"/>
              <a:t>developed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</a:t>
            </a:r>
            <a:r>
              <a:rPr lang="fr-CH" sz="1400" dirty="0" err="1" smtClean="0"/>
              <a:t>industry</a:t>
            </a:r>
            <a:r>
              <a:rPr lang="fr-CH" sz="1400" dirty="0" smtClean="0"/>
              <a:t>, to </a:t>
            </a:r>
            <a:r>
              <a:rPr lang="fr-CH" sz="1400" dirty="0" err="1" smtClean="0"/>
              <a:t>reach</a:t>
            </a:r>
            <a:r>
              <a:rPr lang="fr-CH" sz="1400" dirty="0" smtClean="0"/>
              <a:t> 20T in high-</a:t>
            </a:r>
            <a:r>
              <a:rPr lang="fr-CH" sz="1400" dirty="0" err="1" smtClean="0"/>
              <a:t>field</a:t>
            </a:r>
            <a:r>
              <a:rPr lang="fr-CH" sz="1400" dirty="0" smtClean="0"/>
              <a:t> </a:t>
            </a:r>
            <a:r>
              <a:rPr lang="fr-CH" sz="1400" dirty="0" err="1" smtClean="0"/>
              <a:t>dipoles</a:t>
            </a:r>
            <a:r>
              <a:rPr lang="fr-CH" sz="1400" dirty="0" smtClean="0"/>
              <a:t> for high-</a:t>
            </a:r>
            <a:r>
              <a:rPr lang="fr-CH" sz="1400" dirty="0" err="1" smtClean="0"/>
              <a:t>energy</a:t>
            </a:r>
            <a:r>
              <a:rPr lang="fr-CH" sz="1400" dirty="0" smtClean="0"/>
              <a:t> </a:t>
            </a:r>
            <a:r>
              <a:rPr lang="fr-CH" sz="1400" dirty="0" err="1" smtClean="0"/>
              <a:t>colliders</a:t>
            </a:r>
            <a:r>
              <a:rPr lang="fr-CH" sz="1400" dirty="0" smtClean="0"/>
              <a:t>.</a:t>
            </a:r>
            <a:endParaRPr lang="en-GB" sz="1400" dirty="0" smtClean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342405" y="4750170"/>
            <a:ext cx="3585382" cy="1415638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None/>
            </a:pPr>
            <a:r>
              <a:rPr lang="fr-CH" dirty="0" smtClean="0"/>
              <a:t>	</a:t>
            </a:r>
            <a:r>
              <a:rPr lang="fr-CH" dirty="0" err="1" smtClean="0"/>
              <a:t>Advantages</a:t>
            </a:r>
            <a:r>
              <a:rPr lang="fr-CH" dirty="0" smtClean="0"/>
              <a:t>:</a:t>
            </a:r>
            <a:endParaRPr lang="en-GB" dirty="0" smtClean="0"/>
          </a:p>
          <a:p>
            <a:pPr marL="36576" indent="0">
              <a:spcBef>
                <a:spcPts val="600"/>
              </a:spcBef>
              <a:buNone/>
            </a:pPr>
            <a:r>
              <a:rPr lang="en-GB" dirty="0" smtClean="0"/>
              <a:t>Higher field;</a:t>
            </a:r>
          </a:p>
          <a:p>
            <a:pPr marL="36576" indent="0">
              <a:spcBef>
                <a:spcPts val="600"/>
              </a:spcBef>
              <a:buNone/>
            </a:pPr>
            <a:r>
              <a:rPr lang="fr-CH" dirty="0" err="1" smtClean="0"/>
              <a:t>Technology</a:t>
            </a:r>
            <a:r>
              <a:rPr lang="fr-CH" dirty="0" smtClean="0"/>
              <a:t>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developed</a:t>
            </a:r>
            <a:r>
              <a:rPr lang="fr-CH" dirty="0" smtClean="0"/>
              <a:t> at CERN</a:t>
            </a:r>
          </a:p>
          <a:p>
            <a:pPr marL="36576" indent="0">
              <a:spcBef>
                <a:spcPts val="600"/>
              </a:spcBef>
              <a:buNone/>
            </a:pPr>
            <a:r>
              <a:rPr lang="fr-CH" dirty="0" smtClean="0"/>
              <a:t>	</a:t>
            </a:r>
            <a:r>
              <a:rPr lang="fr-CH" dirty="0" err="1" smtClean="0"/>
              <a:t>Disadvantages</a:t>
            </a:r>
            <a:r>
              <a:rPr lang="fr-CH" dirty="0" smtClean="0"/>
              <a:t>:</a:t>
            </a:r>
          </a:p>
          <a:p>
            <a:pPr marL="36576" indent="0">
              <a:spcBef>
                <a:spcPts val="600"/>
              </a:spcBef>
              <a:buNone/>
            </a:pPr>
            <a:r>
              <a:rPr lang="fr-CH" dirty="0" err="1" smtClean="0"/>
              <a:t>Cost</a:t>
            </a:r>
            <a:r>
              <a:rPr lang="fr-CH" dirty="0" smtClean="0"/>
              <a:t> of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material</a:t>
            </a:r>
            <a:endParaRPr lang="fr-CH" dirty="0" smtClean="0"/>
          </a:p>
          <a:p>
            <a:pPr marL="36576" indent="0">
              <a:spcBef>
                <a:spcPts val="600"/>
              </a:spcBef>
              <a:buNone/>
            </a:pPr>
            <a:r>
              <a:rPr lang="fr-CH" dirty="0" err="1" smtClean="0"/>
              <a:t>Need</a:t>
            </a:r>
            <a:r>
              <a:rPr lang="fr-CH" dirty="0" smtClean="0"/>
              <a:t> </a:t>
            </a:r>
            <a:r>
              <a:rPr lang="fr-CH" dirty="0" err="1" smtClean="0"/>
              <a:t>external</a:t>
            </a:r>
            <a:r>
              <a:rPr lang="fr-CH" dirty="0" smtClean="0"/>
              <a:t> </a:t>
            </a:r>
            <a:r>
              <a:rPr lang="fr-CH" dirty="0" err="1" smtClean="0"/>
              <a:t>quadrupoles</a:t>
            </a:r>
            <a:r>
              <a:rPr lang="fr-CH" dirty="0" smtClean="0"/>
              <a:t> </a:t>
            </a:r>
            <a:endParaRPr lang="en-GB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621" y="2380207"/>
            <a:ext cx="3351978" cy="13228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6" name="TextBox 15"/>
          <p:cNvSpPr txBox="1"/>
          <p:nvPr/>
        </p:nvSpPr>
        <p:spPr>
          <a:xfrm>
            <a:off x="478452" y="3759454"/>
            <a:ext cx="19078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i="1" dirty="0" smtClean="0"/>
              <a:t>S. </a:t>
            </a:r>
            <a:r>
              <a:rPr lang="fr-CH" sz="1100" i="1" dirty="0" err="1" smtClean="0"/>
              <a:t>Caspi</a:t>
            </a:r>
            <a:r>
              <a:rPr lang="fr-CH" sz="1100" i="1" dirty="0" smtClean="0"/>
              <a:t>, L. Brouwer, LBNL</a:t>
            </a:r>
            <a:endParaRPr lang="en-GB" sz="1100" i="1" dirty="0"/>
          </a:p>
        </p:txBody>
      </p:sp>
      <p:pic>
        <p:nvPicPr>
          <p:cNvPr id="17" name="Picture 1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161" y="3072674"/>
            <a:ext cx="1301873" cy="159793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177" y="3168599"/>
            <a:ext cx="2673430" cy="127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36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01934" y="947173"/>
            <a:ext cx="8549579" cy="856631"/>
          </a:xfrm>
        </p:spPr>
        <p:txBody>
          <a:bodyPr>
            <a:normAutofit fontScale="47500" lnSpcReduction="20000"/>
          </a:bodyPr>
          <a:lstStyle/>
          <a:p>
            <a:pPr marL="36576" indent="0">
              <a:spcBef>
                <a:spcPts val="600"/>
              </a:spcBef>
              <a:buNone/>
            </a:pPr>
            <a:r>
              <a:rPr lang="en-GB" dirty="0" smtClean="0"/>
              <a:t>Concept under development by CERN and TERA. 400 MeV/u linac for fully stripped Carbon (6+)</a:t>
            </a:r>
          </a:p>
          <a:p>
            <a:pPr marL="36576" indent="0">
              <a:spcBef>
                <a:spcPts val="600"/>
              </a:spcBef>
              <a:buNone/>
            </a:pPr>
            <a:r>
              <a:rPr lang="fr-CH" dirty="0" smtClean="0"/>
              <a:t>3 GHz </a:t>
            </a:r>
            <a:r>
              <a:rPr lang="fr-CH" dirty="0" err="1" smtClean="0"/>
              <a:t>linear</a:t>
            </a:r>
            <a:r>
              <a:rPr lang="fr-CH" dirty="0" smtClean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 </a:t>
            </a:r>
            <a:r>
              <a:rPr lang="fr-CH" dirty="0" err="1" smtClean="0"/>
              <a:t>similar</a:t>
            </a:r>
            <a:r>
              <a:rPr lang="fr-CH" dirty="0" smtClean="0"/>
              <a:t> to the proton linac of ADAM/AVO for the high-</a:t>
            </a:r>
            <a:r>
              <a:rPr lang="fr-CH" dirty="0" err="1" smtClean="0"/>
              <a:t>energy</a:t>
            </a:r>
            <a:r>
              <a:rPr lang="fr-CH" dirty="0" smtClean="0"/>
              <a:t> part.</a:t>
            </a:r>
          </a:p>
          <a:p>
            <a:pPr marL="36576" indent="0">
              <a:spcBef>
                <a:spcPts val="600"/>
              </a:spcBef>
              <a:buNone/>
            </a:pPr>
            <a:r>
              <a:rPr lang="fr-CH" dirty="0"/>
              <a:t>3</a:t>
            </a:r>
            <a:r>
              <a:rPr lang="fr-CH" dirty="0" smtClean="0"/>
              <a:t> innovations: ion source and LEBT for C6+, </a:t>
            </a:r>
            <a:r>
              <a:rPr lang="fr-CH" dirty="0" err="1" smtClean="0"/>
              <a:t>bending</a:t>
            </a:r>
            <a:r>
              <a:rPr lang="fr-CH" dirty="0" smtClean="0"/>
              <a:t> section at 100 MeV, </a:t>
            </a:r>
            <a:r>
              <a:rPr lang="fr-CH" dirty="0" err="1" smtClean="0"/>
              <a:t>low</a:t>
            </a:r>
            <a:r>
              <a:rPr lang="fr-CH" dirty="0" smtClean="0"/>
              <a:t>-beta </a:t>
            </a:r>
            <a:r>
              <a:rPr lang="fr-CH" dirty="0" err="1" smtClean="0"/>
              <a:t>accelerating</a:t>
            </a:r>
            <a:r>
              <a:rPr lang="fr-CH" dirty="0" smtClean="0"/>
              <a:t> structures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01"/>
          <a:stretch/>
        </p:blipFill>
        <p:spPr>
          <a:xfrm>
            <a:off x="53414" y="1753463"/>
            <a:ext cx="5069775" cy="277656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5077805" y="1846855"/>
            <a:ext cx="1821925" cy="62849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082600" y="1846855"/>
            <a:ext cx="199151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smtClean="0"/>
              <a:t>C6</a:t>
            </a:r>
            <a:r>
              <a:rPr lang="fr-CH" sz="1600" dirty="0" smtClean="0"/>
              <a:t>+ ion source and </a:t>
            </a:r>
            <a:r>
              <a:rPr lang="fr-CH" sz="1600" dirty="0" err="1" smtClean="0"/>
              <a:t>beam</a:t>
            </a:r>
            <a:r>
              <a:rPr lang="fr-CH" sz="1600" dirty="0" smtClean="0"/>
              <a:t> transport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812175" y="2577680"/>
            <a:ext cx="2124452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dirty="0"/>
              <a:t>H</a:t>
            </a:r>
            <a:r>
              <a:rPr lang="fr-CH" sz="1600" dirty="0" smtClean="0"/>
              <a:t>igh-</a:t>
            </a:r>
            <a:r>
              <a:rPr lang="fr-CH" sz="1600" dirty="0" err="1" smtClean="0"/>
              <a:t>frequency</a:t>
            </a:r>
            <a:r>
              <a:rPr lang="fr-CH" sz="1600" dirty="0" smtClean="0"/>
              <a:t> RFQ</a:t>
            </a:r>
            <a:endParaRPr lang="en-GB" sz="16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123189" y="2570840"/>
            <a:ext cx="1437479" cy="41509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2935" y="3007131"/>
            <a:ext cx="1360346" cy="1594989"/>
          </a:xfrm>
          <a:prstGeom prst="rect">
            <a:avLst/>
          </a:prstGeom>
        </p:spPr>
      </p:pic>
      <p:pic>
        <p:nvPicPr>
          <p:cNvPr id="21" name="Picture 2" descr="https://scontent.xx.fbcdn.net/hphotos-xtp1/t31.0-8/11875009_10154199301083712_5340614520726226508_o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27061" y="3289669"/>
            <a:ext cx="850077" cy="13177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786692" y="3289669"/>
            <a:ext cx="899949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High </a:t>
            </a:r>
            <a:r>
              <a:rPr lang="fr-CH" sz="1600" dirty="0" err="1" smtClean="0"/>
              <a:t>energy</a:t>
            </a:r>
            <a:r>
              <a:rPr lang="fr-CH" sz="1600" dirty="0" smtClean="0"/>
              <a:t> section</a:t>
            </a:r>
            <a:endParaRPr lang="en-GB" sz="160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217919" y="4776384"/>
            <a:ext cx="4134075" cy="1330124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None/>
            </a:pPr>
            <a:r>
              <a:rPr lang="fr-CH" dirty="0" err="1" smtClean="0"/>
              <a:t>Advantages</a:t>
            </a:r>
            <a:r>
              <a:rPr lang="fr-CH" dirty="0" smtClean="0"/>
              <a:t>:</a:t>
            </a:r>
            <a:endParaRPr lang="en-GB" dirty="0" smtClean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Much faster beam delivery (200 Hz, 10e8 ions/pulse);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dirty="0" err="1" smtClean="0"/>
              <a:t>Easy</a:t>
            </a:r>
            <a:r>
              <a:rPr lang="fr-CH" dirty="0" smtClean="0"/>
              <a:t> pulse-to-pulse </a:t>
            </a:r>
            <a:r>
              <a:rPr lang="fr-CH" dirty="0" err="1" smtClean="0"/>
              <a:t>energy</a:t>
            </a:r>
            <a:r>
              <a:rPr lang="fr-CH" dirty="0" smtClean="0"/>
              <a:t> variation (</a:t>
            </a:r>
            <a:r>
              <a:rPr lang="fr-CH" dirty="0" err="1" smtClean="0"/>
              <a:t>fast</a:t>
            </a:r>
            <a:r>
              <a:rPr lang="fr-CH" dirty="0" smtClean="0"/>
              <a:t> 3D scanning).</a:t>
            </a:r>
            <a:endParaRPr lang="en-GB" dirty="0" smtClean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504394" y="4717980"/>
            <a:ext cx="4584604" cy="1595319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None/>
            </a:pPr>
            <a:r>
              <a:rPr lang="fr-CH" dirty="0" err="1" smtClean="0"/>
              <a:t>Disadvantages</a:t>
            </a:r>
            <a:r>
              <a:rPr lang="fr-CH" dirty="0" smtClean="0"/>
              <a:t>:</a:t>
            </a:r>
            <a:endParaRPr lang="en-GB" dirty="0" smtClean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More innovative solution, several new components and R&amp;D time;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dirty="0" smtClean="0"/>
              <a:t>Present delivery schemes and protocols optimised for synchrotrons, important modifications on the medical side.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44567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The high-</a:t>
            </a:r>
            <a:r>
              <a:rPr lang="fr-CH" dirty="0" err="1" smtClean="0"/>
              <a:t>frequency</a:t>
            </a:r>
            <a:r>
              <a:rPr lang="fr-CH" dirty="0" smtClean="0"/>
              <a:t> linac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922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46" y="233493"/>
            <a:ext cx="8503130" cy="646678"/>
          </a:xfrm>
        </p:spPr>
        <p:txBody>
          <a:bodyPr>
            <a:normAutofit/>
          </a:bodyPr>
          <a:lstStyle/>
          <a:p>
            <a:r>
              <a:rPr lang="fr-CH" sz="3200" dirty="0" smtClean="0"/>
              <a:t>Alternative solutions: the </a:t>
            </a:r>
            <a:r>
              <a:rPr lang="fr-CH" sz="3200" dirty="0" err="1" smtClean="0"/>
              <a:t>linear</a:t>
            </a:r>
            <a:r>
              <a:rPr lang="fr-CH" sz="3200" dirty="0" smtClean="0"/>
              <a:t> </a:t>
            </a:r>
            <a:r>
              <a:rPr lang="fr-CH" sz="3200" dirty="0" err="1" smtClean="0"/>
              <a:t>accelerator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sv-SE" smtClean="0"/>
              <a:t>M. Vretenar, Accelerators for Medicine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032" y="3116021"/>
            <a:ext cx="3990662" cy="283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5665" y="3299767"/>
            <a:ext cx="4229711" cy="2942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8017" y="926851"/>
            <a:ext cx="4577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Aft>
                <a:spcPts val="600"/>
              </a:spcAft>
            </a:pP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The TERA Foundation (U. Amaldi) has launched in 1995 a collaboration with CERN for the development of a proton therapy linac operating at high frequency (3 GHz) and high gradient (30-50 MV/m) reaching 230 MeV in 25 meters.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93762" y="5951257"/>
            <a:ext cx="327130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The LIGHT linac by ADAM (</a:t>
            </a:r>
            <a:r>
              <a:rPr lang="fr-CH" sz="1200" dirty="0" err="1" smtClean="0"/>
              <a:t>being</a:t>
            </a:r>
            <a:r>
              <a:rPr lang="fr-CH" sz="1200" dirty="0" smtClean="0"/>
              <a:t> </a:t>
            </a:r>
            <a:r>
              <a:rPr lang="fr-CH" sz="1200" dirty="0" err="1" smtClean="0"/>
              <a:t>assembled</a:t>
            </a:r>
            <a:r>
              <a:rPr lang="fr-CH" sz="1200" dirty="0" smtClean="0"/>
              <a:t> and </a:t>
            </a:r>
            <a:r>
              <a:rPr lang="fr-CH" sz="1200" dirty="0" err="1" smtClean="0"/>
              <a:t>built</a:t>
            </a:r>
            <a:r>
              <a:rPr lang="fr-CH" sz="1200" dirty="0" smtClean="0"/>
              <a:t> in a CERN test area) – 25 </a:t>
            </a:r>
            <a:r>
              <a:rPr lang="fr-CH" sz="1200" dirty="0" err="1" smtClean="0"/>
              <a:t>meters</a:t>
            </a:r>
            <a:r>
              <a:rPr lang="fr-CH" sz="1200" dirty="0" smtClean="0"/>
              <a:t> 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13201" y="5926193"/>
            <a:ext cx="2525477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The TULIP concept </a:t>
            </a:r>
            <a:r>
              <a:rPr lang="fr-CH" sz="1200" dirty="0" err="1" smtClean="0"/>
              <a:t>using</a:t>
            </a:r>
            <a:r>
              <a:rPr lang="fr-CH" sz="1200" dirty="0" smtClean="0"/>
              <a:t> CLIC high-gradient </a:t>
            </a:r>
            <a:r>
              <a:rPr lang="fr-CH" sz="1200" dirty="0" err="1" smtClean="0"/>
              <a:t>cavities</a:t>
            </a:r>
            <a:r>
              <a:rPr lang="fr-CH" sz="1200" dirty="0" smtClean="0"/>
              <a:t> – 15 </a:t>
            </a:r>
            <a:r>
              <a:rPr lang="fr-CH" sz="1200" dirty="0" err="1" smtClean="0"/>
              <a:t>meters</a:t>
            </a:r>
            <a:r>
              <a:rPr lang="fr-CH" sz="1200" dirty="0" smtClean="0"/>
              <a:t> </a:t>
            </a:r>
            <a:endParaRPr lang="en-GB" sz="1200" dirty="0"/>
          </a:p>
        </p:txBody>
      </p:sp>
      <p:pic>
        <p:nvPicPr>
          <p:cNvPr id="13" name="Picture 2" descr="http://mediaarchive.cern.ch/MediaArchive/Photo/Public/2000/0010002/0010002_01/0010002_01-A5-at-72-dp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1773" y="1058674"/>
            <a:ext cx="2933603" cy="2061017"/>
          </a:xfrm>
          <a:prstGeom prst="rect">
            <a:avLst/>
          </a:prstGeom>
          <a:noFill/>
        </p:spPr>
      </p:pic>
      <p:pic>
        <p:nvPicPr>
          <p:cNvPr id="14" name="Picture 6" descr="Imm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229" y="1058674"/>
            <a:ext cx="1408885" cy="1059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810229" y="2113554"/>
            <a:ext cx="1085802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The LIBO prototype structure and </a:t>
            </a:r>
            <a:r>
              <a:rPr lang="fr-CH" sz="1200" dirty="0" err="1" smtClean="0"/>
              <a:t>accelerating</a:t>
            </a:r>
            <a:r>
              <a:rPr lang="fr-CH" sz="1200" dirty="0" smtClean="0"/>
              <a:t> </a:t>
            </a:r>
            <a:r>
              <a:rPr lang="fr-CH" sz="1200" dirty="0" err="1" smtClean="0"/>
              <a:t>cells</a:t>
            </a:r>
            <a:r>
              <a:rPr lang="fr-CH" sz="1200" dirty="0" smtClean="0"/>
              <a:t> (CERN)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8017" y="2400731"/>
            <a:ext cx="4674687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200" dirty="0" err="1" smtClean="0"/>
              <a:t>Advantages</a:t>
            </a:r>
            <a:r>
              <a:rPr lang="fr-CH" sz="1200" dirty="0" smtClean="0"/>
              <a:t> of a LINAC:</a:t>
            </a:r>
          </a:p>
          <a:p>
            <a:pPr marL="285750" indent="-285750">
              <a:buFontTx/>
              <a:buChar char="-"/>
            </a:pPr>
            <a:r>
              <a:rPr lang="fr-CH" sz="1200" dirty="0" smtClean="0"/>
              <a:t>High </a:t>
            </a:r>
            <a:r>
              <a:rPr lang="fr-CH" sz="1200" dirty="0" err="1" smtClean="0"/>
              <a:t>repetition</a:t>
            </a:r>
            <a:r>
              <a:rPr lang="fr-CH" sz="1200" dirty="0" smtClean="0"/>
              <a:t> </a:t>
            </a:r>
            <a:r>
              <a:rPr lang="fr-CH" sz="1200" dirty="0" err="1" smtClean="0"/>
              <a:t>frequency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pulse-to-pulse </a:t>
            </a:r>
            <a:r>
              <a:rPr lang="fr-CH" sz="1200" dirty="0" err="1" smtClean="0"/>
              <a:t>energy</a:t>
            </a:r>
            <a:r>
              <a:rPr lang="fr-CH" sz="1200" dirty="0" smtClean="0"/>
              <a:t> </a:t>
            </a:r>
            <a:r>
              <a:rPr lang="fr-CH" sz="1200" dirty="0" err="1" smtClean="0"/>
              <a:t>variability</a:t>
            </a:r>
            <a:endParaRPr lang="fr-CH" sz="1200" dirty="0" smtClean="0"/>
          </a:p>
          <a:p>
            <a:pPr marL="285750" indent="-285750">
              <a:buFontTx/>
              <a:buChar char="-"/>
            </a:pPr>
            <a:r>
              <a:rPr lang="fr-CH" sz="1200" dirty="0" smtClean="0"/>
              <a:t>Small </a:t>
            </a:r>
            <a:r>
              <a:rPr lang="fr-CH" sz="1200" dirty="0" err="1" smtClean="0"/>
              <a:t>emittance</a:t>
            </a:r>
            <a:r>
              <a:rPr lang="fr-CH" sz="1200" dirty="0" smtClean="0"/>
              <a:t>, no </a:t>
            </a:r>
            <a:r>
              <a:rPr lang="fr-CH" sz="1200" dirty="0" err="1" smtClean="0"/>
              <a:t>beam</a:t>
            </a:r>
            <a:r>
              <a:rPr lang="fr-CH" sz="1200" dirty="0" smtClean="0"/>
              <a:t> </a:t>
            </a:r>
            <a:r>
              <a:rPr lang="fr-CH" sz="1200" dirty="0" err="1" smtClean="0"/>
              <a:t>loss</a:t>
            </a:r>
            <a:r>
              <a:rPr lang="fr-CH" sz="1200" dirty="0" smtClean="0"/>
              <a:t>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441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2800" dirty="0" smtClean="0"/>
              <a:t>LIGHT (Linac for Image </a:t>
            </a:r>
            <a:r>
              <a:rPr lang="fr-CH" sz="2800" dirty="0" err="1" smtClean="0"/>
              <a:t>Guided</a:t>
            </a:r>
            <a:r>
              <a:rPr lang="fr-CH" sz="2800" dirty="0" smtClean="0"/>
              <a:t> Hadron </a:t>
            </a:r>
            <a:r>
              <a:rPr lang="fr-CH" sz="2800" dirty="0" err="1" smtClean="0"/>
              <a:t>Therapy</a:t>
            </a:r>
            <a:r>
              <a:rPr lang="fr-CH" sz="2800" dirty="0" smtClean="0"/>
              <a:t>)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sv-SE" smtClean="0"/>
              <a:t>M. Vretenar, Accelerators for Medicine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BD427FC6-F0AD-400B-B679-958534B8B72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8439" y="1163803"/>
            <a:ext cx="8077200" cy="3491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1710" y="4655071"/>
            <a:ext cx="1739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750 MHz Radio </a:t>
            </a:r>
            <a:r>
              <a:rPr lang="en-GB" sz="1200" b="1" dirty="0"/>
              <a:t>Frequency Quadrupole (RFQ)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13735" y="4691122"/>
            <a:ext cx="1739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3 GHz Side </a:t>
            </a:r>
            <a:r>
              <a:rPr lang="en-GB" sz="1200" b="1" dirty="0"/>
              <a:t>Coupled Drift Tube Linac (SCDTL)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00781" y="4708140"/>
            <a:ext cx="1739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3 GHz Coupled </a:t>
            </a:r>
            <a:r>
              <a:rPr lang="en-GB" sz="1200" b="1" dirty="0"/>
              <a:t>Cavity Linac (CCL)</a:t>
            </a:r>
          </a:p>
        </p:txBody>
      </p:sp>
      <p:cxnSp>
        <p:nvCxnSpPr>
          <p:cNvPr id="11" name="Connettore 2 20"/>
          <p:cNvCxnSpPr/>
          <p:nvPr/>
        </p:nvCxnSpPr>
        <p:spPr>
          <a:xfrm>
            <a:off x="1001143" y="2611603"/>
            <a:ext cx="7139696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21"/>
          <p:cNvSpPr txBox="1"/>
          <p:nvPr/>
        </p:nvSpPr>
        <p:spPr>
          <a:xfrm>
            <a:off x="4436676" y="2380026"/>
            <a:ext cx="784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/>
              <a:t>25 m</a:t>
            </a:r>
            <a:endParaRPr lang="it-IT" sz="1400" b="1" dirty="0"/>
          </a:p>
        </p:txBody>
      </p:sp>
      <p:sp>
        <p:nvSpPr>
          <p:cNvPr id="13" name="CasellaDiTesto 44"/>
          <p:cNvSpPr txBox="1">
            <a:spLocks noChangeArrowheads="1"/>
          </p:cNvSpPr>
          <p:nvPr/>
        </p:nvSpPr>
        <p:spPr bwMode="auto">
          <a:xfrm>
            <a:off x="7184183" y="4048376"/>
            <a:ext cx="131923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it-IT" sz="1100" b="1" dirty="0" smtClean="0">
                <a:hlinkClick r:id="rId3"/>
              </a:rPr>
              <a:t>A. Degiovanni, HG2018 Workshop, </a:t>
            </a:r>
            <a:r>
              <a:rPr lang="it-IT" sz="1100" b="1" dirty="0" err="1" smtClean="0">
                <a:hlinkClick r:id="rId3"/>
              </a:rPr>
              <a:t>Shankai</a:t>
            </a:r>
            <a:r>
              <a:rPr lang="it-IT" sz="1100" b="1" dirty="0" smtClean="0">
                <a:hlinkClick r:id="rId3"/>
              </a:rPr>
              <a:t>, China</a:t>
            </a:r>
            <a:endParaRPr lang="it-IT" sz="11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30192" y="5288108"/>
            <a:ext cx="8680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ADAM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an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old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CERN spin-off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now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part of the UK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company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AVO (Advanced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Oncotherapy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They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reported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acceleration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to 52 MeV in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September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2018.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end 2019, the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development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continue at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Daresbury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Laboratory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(UK). The first LIGHT unit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installed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at the Harley Street </a:t>
            </a:r>
            <a:r>
              <a:rPr lang="fr-CH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Hospital</a:t>
            </a:r>
            <a:r>
              <a:rPr lang="fr-CH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London.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8144" y="2843181"/>
            <a:ext cx="1427254" cy="43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51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 err="1" smtClean="0"/>
              <a:t>Accelerating</a:t>
            </a:r>
            <a:r>
              <a:rPr lang="fr-CH" sz="3600" dirty="0" smtClean="0"/>
              <a:t> structures and gradients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832" y="5004789"/>
            <a:ext cx="4572000" cy="1066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832" y="3566515"/>
            <a:ext cx="4729967" cy="14477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1630" y="4884027"/>
            <a:ext cx="117126" cy="117856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74285" y="3576217"/>
            <a:ext cx="38896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/>
              <a:t>IH</a:t>
            </a:r>
            <a:r>
              <a:rPr lang="en-US" sz="1100"/>
              <a:t> </a:t>
            </a:r>
            <a:endParaRPr lang="en-GB" sz="1100"/>
          </a:p>
        </p:txBody>
      </p:sp>
      <p:sp>
        <p:nvSpPr>
          <p:cNvPr id="11" name="Rectangle 10"/>
          <p:cNvSpPr/>
          <p:nvPr/>
        </p:nvSpPr>
        <p:spPr>
          <a:xfrm>
            <a:off x="802523" y="3566515"/>
            <a:ext cx="125852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 smtClean="0"/>
              <a:t>DTL</a:t>
            </a:r>
            <a:r>
              <a:rPr lang="en-US" sz="1100" dirty="0" smtClean="0"/>
              <a:t> </a:t>
            </a:r>
            <a:endParaRPr lang="en-GB" sz="1100" dirty="0"/>
          </a:p>
        </p:txBody>
      </p:sp>
      <p:sp>
        <p:nvSpPr>
          <p:cNvPr id="12" name="Rectangle 11"/>
          <p:cNvSpPr/>
          <p:nvPr/>
        </p:nvSpPr>
        <p:spPr>
          <a:xfrm>
            <a:off x="2213444" y="3566515"/>
            <a:ext cx="2286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smtClean="0"/>
              <a:t>CCL</a:t>
            </a:r>
            <a:r>
              <a:rPr lang="en-US" sz="1100" smtClean="0"/>
              <a:t> </a:t>
            </a:r>
            <a:endParaRPr lang="en-GB" sz="1100"/>
          </a:p>
        </p:txBody>
      </p:sp>
      <p:sp>
        <p:nvSpPr>
          <p:cNvPr id="13" name="Rectangle 12"/>
          <p:cNvSpPr/>
          <p:nvPr/>
        </p:nvSpPr>
        <p:spPr>
          <a:xfrm>
            <a:off x="1627816" y="6071589"/>
            <a:ext cx="3445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hlinkClick r:id="rId5"/>
              </a:rPr>
              <a:t>S. Benedetti, High-gradient and high-efficiency linear </a:t>
            </a:r>
            <a:r>
              <a:rPr lang="en-US" sz="1000" b="1" dirty="0" smtClean="0">
                <a:hlinkClick r:id="rId5"/>
              </a:rPr>
              <a:t>accelerators </a:t>
            </a:r>
            <a:r>
              <a:rPr lang="en-US" sz="1000" b="1" dirty="0">
                <a:hlinkClick r:id="rId5"/>
              </a:rPr>
              <a:t>for hadron therapy, </a:t>
            </a:r>
            <a:r>
              <a:rPr lang="en-US" sz="1000" b="1" dirty="0" smtClean="0">
                <a:hlinkClick r:id="rId5"/>
              </a:rPr>
              <a:t>EPFL PhD </a:t>
            </a:r>
            <a:r>
              <a:rPr lang="en-US" sz="1000" b="1" dirty="0">
                <a:hlinkClick r:id="rId5"/>
              </a:rPr>
              <a:t>Thesis</a:t>
            </a:r>
            <a:endParaRPr lang="en-US" sz="10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7304" y="1141283"/>
            <a:ext cx="4286504" cy="287091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116870" y="4031240"/>
            <a:ext cx="38493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hlinkClick r:id=""/>
              </a:rPr>
              <a:t>S. Benedetti, A. Grudiev and A. Latina, Design of a 750 MHz</a:t>
            </a:r>
          </a:p>
          <a:p>
            <a:r>
              <a:rPr lang="en-US" sz="1000" b="1" dirty="0">
                <a:hlinkClick r:id=""/>
              </a:rPr>
              <a:t>IH structure for medical applications, </a:t>
            </a:r>
            <a:r>
              <a:rPr lang="en-US" sz="1000" b="1" dirty="0" smtClean="0">
                <a:hlinkClick r:id="rId7"/>
              </a:rPr>
              <a:t>Linac16</a:t>
            </a:r>
            <a:endParaRPr lang="en-US" sz="1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79809" y="1092753"/>
            <a:ext cx="322413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Present Design (430 MeV/u)</a:t>
            </a:r>
          </a:p>
          <a:p>
            <a:r>
              <a:rPr lang="en-US" b="1" dirty="0" smtClean="0"/>
              <a:t>Tot. length 	53 m</a:t>
            </a:r>
          </a:p>
          <a:p>
            <a:r>
              <a:rPr lang="en-US" b="1" dirty="0" smtClean="0"/>
              <a:t>Tot. RF power	260 MW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2243143"/>
            <a:ext cx="3868615" cy="120032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600" dirty="0" smtClean="0"/>
              <a:t>Optimised for power </a:t>
            </a:r>
            <a:r>
              <a:rPr lang="fr-CH" sz="1600" dirty="0" err="1" smtClean="0"/>
              <a:t>consumption</a:t>
            </a:r>
            <a:endParaRPr lang="fr-CH" sz="1600" dirty="0" smtClean="0"/>
          </a:p>
          <a:p>
            <a:endParaRPr lang="fr-CH" sz="600" dirty="0" smtClean="0"/>
          </a:p>
          <a:p>
            <a:r>
              <a:rPr lang="fr-CH" sz="1600" dirty="0" smtClean="0"/>
              <a:t>Gradient 30 MV/m: </a:t>
            </a:r>
            <a:r>
              <a:rPr lang="fr-CH" sz="1600" dirty="0" err="1" smtClean="0"/>
              <a:t>higher</a:t>
            </a:r>
            <a:r>
              <a:rPr lang="fr-CH" sz="1600" dirty="0" smtClean="0"/>
              <a:t> values are possible but at the </a:t>
            </a:r>
            <a:r>
              <a:rPr lang="fr-CH" sz="1600" dirty="0" err="1" smtClean="0"/>
              <a:t>price</a:t>
            </a:r>
            <a:r>
              <a:rPr lang="fr-CH" sz="1600" dirty="0" smtClean="0"/>
              <a:t> of a </a:t>
            </a:r>
            <a:r>
              <a:rPr lang="fr-CH" sz="1600" dirty="0" err="1" smtClean="0"/>
              <a:t>drastic</a:t>
            </a:r>
            <a:r>
              <a:rPr lang="fr-CH" sz="1600" dirty="0" smtClean="0"/>
              <a:t> </a:t>
            </a:r>
            <a:r>
              <a:rPr lang="fr-CH" sz="1600" dirty="0" err="1" smtClean="0"/>
              <a:t>increase</a:t>
            </a:r>
            <a:r>
              <a:rPr lang="fr-CH" sz="1600" dirty="0" smtClean="0"/>
              <a:t> in RF power. 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182756" y="4468272"/>
            <a:ext cx="3634673" cy="1661993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/>
              <a:t>High frequencies and low particle velocity (case of ions) don’t go well together (cell length in a linac is </a:t>
            </a:r>
            <a:r>
              <a:rPr lang="en-GB" sz="1600" dirty="0" err="1" smtClean="0">
                <a:latin typeface="Symbol" panose="05050102010706020507" pitchFamily="18" charset="2"/>
              </a:rPr>
              <a:t>bl</a:t>
            </a:r>
            <a:r>
              <a:rPr lang="en-GB" sz="1600" dirty="0" smtClean="0"/>
              <a:t>/2).</a:t>
            </a:r>
          </a:p>
          <a:p>
            <a:endParaRPr lang="en-GB" sz="500" dirty="0" smtClean="0"/>
          </a:p>
          <a:p>
            <a:r>
              <a:rPr lang="en-GB" sz="1600" dirty="0" smtClean="0"/>
              <a:t>Need of new designs adapted to the high-frequency and to introduce an intermediate frequency (70 MHz).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5058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12/6/2018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M. Vretenar, Accelerators for Medicine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0807031_01-A4-at-144-dpi.jpg"/>
          <p:cNvPicPr>
            <a:picLocks noChangeAspect="1"/>
          </p:cNvPicPr>
          <p:nvPr/>
        </p:nvPicPr>
        <p:blipFill>
          <a:blip r:embed="rId3" cstate="email">
            <a:lum bright="-2000" contras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20576" y="190111"/>
            <a:ext cx="8500102" cy="578092"/>
          </a:xfrm>
          <a:prstGeom prst="rect">
            <a:avLst/>
          </a:prstGeom>
          <a:solidFill>
            <a:srgbClr val="FFC000"/>
          </a:solidFill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dirty="0" smtClean="0"/>
              <a:t>Future Ion </a:t>
            </a:r>
            <a:r>
              <a:rPr lang="fr-CH" sz="2800" dirty="0" err="1" smtClean="0"/>
              <a:t>Therapy</a:t>
            </a:r>
            <a:r>
              <a:rPr lang="fr-CH" sz="2800" dirty="0" smtClean="0"/>
              <a:t> – Challenges and </a:t>
            </a:r>
            <a:r>
              <a:rPr lang="fr-CH" sz="2800" dirty="0" err="1" smtClean="0"/>
              <a:t>Opportunities</a:t>
            </a:r>
            <a:endParaRPr lang="en-GB" sz="2800" dirty="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5951640" y="1133492"/>
            <a:ext cx="3110063" cy="389225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rgbClr val="FFC000"/>
                </a:solidFill>
              </a:rPr>
              <a:t>Maurizio Vretenar, CERN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767943" y="6285244"/>
            <a:ext cx="4293761" cy="336558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rgbClr val="FFC000"/>
                </a:solidFill>
              </a:rPr>
              <a:t>OMA Workshop, GSI, 11 </a:t>
            </a:r>
            <a:r>
              <a:rPr lang="fr-CH" sz="1800" dirty="0" err="1" smtClean="0">
                <a:solidFill>
                  <a:srgbClr val="FFC000"/>
                </a:solidFill>
              </a:rPr>
              <a:t>December</a:t>
            </a:r>
            <a:r>
              <a:rPr lang="fr-CH" sz="1800" dirty="0" smtClean="0">
                <a:solidFill>
                  <a:srgbClr val="FFC000"/>
                </a:solidFill>
              </a:rPr>
              <a:t> 2018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6378" y="3030035"/>
            <a:ext cx="2938189" cy="189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37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New technologies at the horizon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" name="グループ化 2"/>
          <p:cNvGrpSpPr/>
          <p:nvPr/>
        </p:nvGrpSpPr>
        <p:grpSpPr>
          <a:xfrm>
            <a:off x="4750650" y="2235643"/>
            <a:ext cx="4144946" cy="2398991"/>
            <a:chOff x="4759200" y="3966138"/>
            <a:chExt cx="4277538" cy="2513490"/>
          </a:xfrm>
        </p:grpSpPr>
        <p:pic>
          <p:nvPicPr>
            <p:cNvPr id="8" name="図 2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59200" y="4285571"/>
              <a:ext cx="4277538" cy="2194057"/>
            </a:xfrm>
            <a:prstGeom prst="rect">
              <a:avLst/>
            </a:prstGeom>
          </p:spPr>
        </p:pic>
        <p:sp>
          <p:nvSpPr>
            <p:cNvPr id="9" name="テキスト ボックス 20"/>
            <p:cNvSpPr txBox="1"/>
            <p:nvPr/>
          </p:nvSpPr>
          <p:spPr>
            <a:xfrm>
              <a:off x="5546694" y="3966138"/>
              <a:ext cx="24849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</a:t>
              </a:r>
              <a:r>
                <a:rPr kumimoji="1" lang="en-US" altLang="ja-JP" sz="14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st</a:t>
              </a: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Generation Quantum Scalpel</a:t>
              </a:r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401934" y="1223442"/>
            <a:ext cx="8549579" cy="96207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en-GB" sz="1600" dirty="0" smtClean="0"/>
              <a:t>The goal of the study that we are starting at CERN is to have a Technical Design Report ready in 2022, to be used for the construction of a next-generation facility.</a:t>
            </a:r>
          </a:p>
          <a:p>
            <a:pPr marL="36576" indent="0">
              <a:spcBef>
                <a:spcPts val="600"/>
              </a:spcBef>
              <a:buFont typeface="Arial"/>
              <a:buNone/>
            </a:pPr>
            <a:r>
              <a:rPr lang="fr-CH" sz="1600" dirty="0" smtClean="0"/>
              <a:t>On a longer-</a:t>
            </a:r>
            <a:r>
              <a:rPr lang="fr-CH" sz="1600" dirty="0" err="1" smtClean="0"/>
              <a:t>term</a:t>
            </a:r>
            <a:r>
              <a:rPr lang="fr-CH" sz="1600" dirty="0" smtClean="0"/>
              <a:t> perspective, </a:t>
            </a:r>
            <a:r>
              <a:rPr lang="fr-CH" sz="1600" dirty="0" err="1" smtClean="0"/>
              <a:t>fascinating</a:t>
            </a:r>
            <a:r>
              <a:rPr lang="fr-CH" sz="1600" dirty="0" smtClean="0"/>
              <a:t> options are </a:t>
            </a:r>
            <a:r>
              <a:rPr lang="fr-CH" sz="1600" dirty="0" err="1" smtClean="0"/>
              <a:t>appearing</a:t>
            </a:r>
            <a:r>
              <a:rPr lang="fr-CH" sz="1600" dirty="0"/>
              <a:t>.</a:t>
            </a:r>
            <a:r>
              <a:rPr lang="fr-CH" sz="1600" dirty="0" smtClean="0"/>
              <a:t> </a:t>
            </a:r>
            <a:endParaRPr lang="en-GB" sz="16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165" y="2786744"/>
            <a:ext cx="4127967" cy="154597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2418" y="2235643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Laser-plasma </a:t>
            </a:r>
            <a:r>
              <a:rPr lang="fr-CH" b="1" dirty="0" err="1" smtClean="0"/>
              <a:t>acceleration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19444" y="4633622"/>
            <a:ext cx="40977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An </a:t>
            </a:r>
            <a:r>
              <a:rPr lang="fr-CH" sz="1200" dirty="0" err="1" smtClean="0"/>
              <a:t>interesting</a:t>
            </a:r>
            <a:r>
              <a:rPr lang="fr-CH" sz="1200" dirty="0" smtClean="0"/>
              <a:t> </a:t>
            </a:r>
            <a:r>
              <a:rPr lang="fr-CH" sz="1200" dirty="0" err="1" smtClean="0"/>
              <a:t>idea</a:t>
            </a:r>
            <a:r>
              <a:rPr lang="fr-CH" sz="1200" dirty="0" smtClean="0"/>
              <a:t> </a:t>
            </a:r>
            <a:r>
              <a:rPr lang="fr-CH" sz="1200" dirty="0" err="1" smtClean="0"/>
              <a:t>from</a:t>
            </a:r>
            <a:r>
              <a:rPr lang="fr-CH" sz="1200" dirty="0" smtClean="0"/>
              <a:t> K. </a:t>
            </a:r>
            <a:r>
              <a:rPr lang="fr-CH" sz="1200" dirty="0" err="1" smtClean="0"/>
              <a:t>Noda</a:t>
            </a:r>
            <a:r>
              <a:rPr lang="fr-CH" sz="1200" dirty="0" smtClean="0"/>
              <a:t> (HIMAC, </a:t>
            </a:r>
            <a:r>
              <a:rPr lang="fr-CH" sz="1200" dirty="0" err="1" smtClean="0"/>
              <a:t>Japan</a:t>
            </a:r>
            <a:r>
              <a:rPr lang="fr-CH" sz="1200" dirty="0" smtClean="0"/>
              <a:t>):</a:t>
            </a:r>
          </a:p>
          <a:p>
            <a:r>
              <a:rPr lang="fr-CH" sz="1200" dirty="0" smtClean="0"/>
              <a:t>The future </a:t>
            </a:r>
            <a:r>
              <a:rPr lang="fr-CH" sz="1200" dirty="0" err="1" smtClean="0"/>
              <a:t>generation</a:t>
            </a:r>
            <a:r>
              <a:rPr lang="fr-CH" sz="1200" dirty="0" smtClean="0"/>
              <a:t> </a:t>
            </a:r>
            <a:r>
              <a:rPr lang="fr-CH" sz="1200" dirty="0" err="1" smtClean="0"/>
              <a:t>facility</a:t>
            </a:r>
            <a:r>
              <a:rPr lang="fr-CH" sz="1200" dirty="0" smtClean="0"/>
              <a:t> </a:t>
            </a:r>
            <a:r>
              <a:rPr lang="fr-CH" sz="1200" dirty="0" err="1" smtClean="0"/>
              <a:t>should</a:t>
            </a:r>
            <a:r>
              <a:rPr lang="fr-CH" sz="1200" dirty="0" smtClean="0"/>
              <a:t> </a:t>
            </a:r>
            <a:r>
              <a:rPr lang="fr-CH" sz="1200" dirty="0" err="1" smtClean="0"/>
              <a:t>be</a:t>
            </a:r>
            <a:r>
              <a:rPr lang="fr-CH" sz="1200" dirty="0" smtClean="0"/>
              <a:t> a «quantum scalpel» </a:t>
            </a:r>
            <a:r>
              <a:rPr lang="fr-CH" sz="1200" dirty="0" err="1" smtClean="0"/>
              <a:t>where</a:t>
            </a:r>
            <a:r>
              <a:rPr lang="fr-CH" sz="1200" dirty="0" smtClean="0"/>
              <a:t> a </a:t>
            </a:r>
            <a:r>
              <a:rPr lang="fr-CH" sz="1200" dirty="0" err="1" smtClean="0"/>
              <a:t>supercondcting</a:t>
            </a:r>
            <a:r>
              <a:rPr lang="fr-CH" sz="1200" dirty="0" smtClean="0"/>
              <a:t> synchrotron </a:t>
            </a:r>
            <a:r>
              <a:rPr lang="fr-CH" sz="1200" dirty="0" err="1" smtClean="0"/>
              <a:t>is</a:t>
            </a:r>
            <a:r>
              <a:rPr lang="fr-CH" sz="1200" dirty="0" smtClean="0"/>
              <a:t> </a:t>
            </a:r>
            <a:r>
              <a:rPr lang="fr-CH" sz="1200" dirty="0" err="1" smtClean="0"/>
              <a:t>fed</a:t>
            </a:r>
            <a:r>
              <a:rPr lang="fr-CH" sz="1200" dirty="0" smtClean="0"/>
              <a:t> by a laser-</a:t>
            </a:r>
            <a:r>
              <a:rPr lang="fr-CH" sz="1200" dirty="0" err="1" smtClean="0"/>
              <a:t>based</a:t>
            </a:r>
            <a:r>
              <a:rPr lang="fr-CH" sz="1200" dirty="0" smtClean="0"/>
              <a:t> </a:t>
            </a:r>
            <a:r>
              <a:rPr lang="fr-CH" sz="1200" dirty="0" err="1" smtClean="0"/>
              <a:t>injector</a:t>
            </a:r>
            <a:r>
              <a:rPr lang="fr-CH" sz="1200" dirty="0" smtClean="0"/>
              <a:t>.</a:t>
            </a:r>
          </a:p>
          <a:p>
            <a:r>
              <a:rPr lang="fr-CH" sz="1200" dirty="0" smtClean="0"/>
              <a:t>The linac (10 MeV/u) </a:t>
            </a:r>
            <a:r>
              <a:rPr lang="fr-CH" sz="1200" dirty="0" err="1" smtClean="0"/>
              <a:t>is</a:t>
            </a:r>
            <a:r>
              <a:rPr lang="fr-CH" sz="1200" dirty="0" smtClean="0"/>
              <a:t> one of the </a:t>
            </a:r>
            <a:r>
              <a:rPr lang="fr-CH" sz="1200" dirty="0" err="1" smtClean="0"/>
              <a:t>most</a:t>
            </a:r>
            <a:r>
              <a:rPr lang="fr-CH" sz="1200" dirty="0" smtClean="0"/>
              <a:t> </a:t>
            </a:r>
            <a:r>
              <a:rPr lang="fr-CH" sz="1200" dirty="0" err="1" smtClean="0"/>
              <a:t>difficult</a:t>
            </a:r>
            <a:r>
              <a:rPr lang="fr-CH" sz="1200" dirty="0" smtClean="0"/>
              <a:t> parts of a </a:t>
            </a:r>
            <a:r>
              <a:rPr lang="fr-CH" sz="1200" dirty="0" err="1" smtClean="0"/>
              <a:t>conventional</a:t>
            </a:r>
            <a:r>
              <a:rPr lang="fr-CH" sz="1200" dirty="0" smtClean="0"/>
              <a:t> </a:t>
            </a:r>
            <a:r>
              <a:rPr lang="fr-CH" sz="1200" dirty="0" err="1" smtClean="0"/>
              <a:t>facility</a:t>
            </a:r>
            <a:r>
              <a:rPr lang="fr-CH" sz="1200" dirty="0" smtClean="0"/>
              <a:t>. </a:t>
            </a:r>
            <a:r>
              <a:rPr lang="fr-CH" sz="1200" dirty="0" err="1" smtClean="0"/>
              <a:t>Replacing</a:t>
            </a:r>
            <a:r>
              <a:rPr lang="fr-CH" sz="1200" dirty="0" smtClean="0"/>
              <a:t> </a:t>
            </a:r>
            <a:r>
              <a:rPr lang="fr-CH" sz="1200" dirty="0" err="1" smtClean="0"/>
              <a:t>it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a laser system </a:t>
            </a:r>
            <a:r>
              <a:rPr lang="fr-CH" sz="1200" dirty="0" err="1" smtClean="0"/>
              <a:t>would</a:t>
            </a:r>
            <a:r>
              <a:rPr lang="fr-CH" sz="1200" dirty="0" smtClean="0"/>
              <a:t> </a:t>
            </a:r>
            <a:r>
              <a:rPr lang="fr-CH" sz="1200" dirty="0" err="1" smtClean="0"/>
              <a:t>allow</a:t>
            </a:r>
            <a:r>
              <a:rPr lang="fr-CH" sz="1200" dirty="0" smtClean="0"/>
              <a:t> </a:t>
            </a:r>
            <a:r>
              <a:rPr lang="fr-CH" sz="1200" dirty="0" err="1" smtClean="0"/>
              <a:t>gaining</a:t>
            </a:r>
            <a:r>
              <a:rPr lang="fr-CH" sz="1200" dirty="0" smtClean="0"/>
              <a:t> in size and </a:t>
            </a:r>
            <a:r>
              <a:rPr lang="fr-CH" sz="1200" dirty="0" err="1" smtClean="0"/>
              <a:t>complexity</a:t>
            </a:r>
            <a:r>
              <a:rPr lang="fr-CH" sz="1200" dirty="0" smtClean="0"/>
              <a:t>, but the laser </a:t>
            </a:r>
            <a:r>
              <a:rPr lang="fr-CH" sz="1200" dirty="0" err="1" smtClean="0"/>
              <a:t>produced</a:t>
            </a:r>
            <a:r>
              <a:rPr lang="fr-CH" sz="1200" dirty="0" smtClean="0"/>
              <a:t> </a:t>
            </a:r>
            <a:r>
              <a:rPr lang="fr-CH" sz="1200" dirty="0" err="1" smtClean="0"/>
              <a:t>beam</a:t>
            </a:r>
            <a:r>
              <a:rPr lang="fr-CH" sz="1200" dirty="0" smtClean="0"/>
              <a:t> has to respect the </a:t>
            </a:r>
            <a:r>
              <a:rPr lang="fr-CH" sz="1200" dirty="0" err="1" smtClean="0"/>
              <a:t>requirements</a:t>
            </a:r>
            <a:r>
              <a:rPr lang="fr-CH" sz="1200" dirty="0" smtClean="0"/>
              <a:t> for injection </a:t>
            </a:r>
            <a:r>
              <a:rPr lang="fr-CH" sz="1200" dirty="0" err="1" smtClean="0"/>
              <a:t>into</a:t>
            </a:r>
            <a:r>
              <a:rPr lang="fr-CH" sz="1200" dirty="0" smtClean="0"/>
              <a:t> a synchrotron.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" y="4557668"/>
            <a:ext cx="39275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Positive: minimum </a:t>
            </a:r>
            <a:r>
              <a:rPr lang="fr-CH" sz="1200" dirty="0" err="1" smtClean="0"/>
              <a:t>footprint</a:t>
            </a:r>
            <a:r>
              <a:rPr lang="fr-CH" sz="1200" dirty="0" smtClean="0"/>
              <a:t> and </a:t>
            </a:r>
            <a:r>
              <a:rPr lang="fr-CH" sz="1200" dirty="0" err="1" smtClean="0"/>
              <a:t>limited</a:t>
            </a:r>
            <a:r>
              <a:rPr lang="fr-CH" sz="1200" dirty="0" smtClean="0"/>
              <a:t> </a:t>
            </a:r>
            <a:r>
              <a:rPr lang="fr-CH" sz="1200" dirty="0" err="1" smtClean="0"/>
              <a:t>energy</a:t>
            </a:r>
            <a:r>
              <a:rPr lang="fr-CH" sz="1200" dirty="0" smtClean="0"/>
              <a:t> to </a:t>
            </a:r>
            <a:r>
              <a:rPr lang="fr-CH" sz="1200" dirty="0" err="1" smtClean="0"/>
              <a:t>produce</a:t>
            </a:r>
            <a:r>
              <a:rPr lang="fr-CH" sz="1200" dirty="0" smtClean="0"/>
              <a:t> the </a:t>
            </a:r>
            <a:r>
              <a:rPr lang="fr-CH" sz="1200" dirty="0" err="1" smtClean="0"/>
              <a:t>relatively</a:t>
            </a:r>
            <a:r>
              <a:rPr lang="fr-CH" sz="1200" dirty="0" smtClean="0"/>
              <a:t> </a:t>
            </a:r>
            <a:r>
              <a:rPr lang="fr-CH" sz="1200" dirty="0" err="1" smtClean="0"/>
              <a:t>small</a:t>
            </a:r>
            <a:r>
              <a:rPr lang="fr-CH" sz="1200" dirty="0" smtClean="0"/>
              <a:t> </a:t>
            </a:r>
            <a:r>
              <a:rPr lang="fr-CH" sz="1200" dirty="0" err="1" smtClean="0"/>
              <a:t>quantities</a:t>
            </a:r>
            <a:r>
              <a:rPr lang="fr-CH" sz="1200" dirty="0" smtClean="0"/>
              <a:t> of ions </a:t>
            </a:r>
            <a:r>
              <a:rPr lang="fr-CH" sz="1200" dirty="0" err="1" smtClean="0"/>
              <a:t>required</a:t>
            </a:r>
            <a:r>
              <a:rPr lang="fr-CH" sz="1200" dirty="0" smtClean="0"/>
              <a:t> for </a:t>
            </a:r>
            <a:r>
              <a:rPr lang="fr-CH" sz="1200" dirty="0" err="1" smtClean="0"/>
              <a:t>therapy</a:t>
            </a:r>
            <a:r>
              <a:rPr lang="fr-CH" sz="1200" dirty="0" smtClean="0"/>
              <a:t>.</a:t>
            </a:r>
          </a:p>
          <a:p>
            <a:endParaRPr lang="fr-CH" sz="600" dirty="0" smtClean="0"/>
          </a:p>
          <a:p>
            <a:r>
              <a:rPr lang="fr-CH" sz="1200" dirty="0" err="1" smtClean="0"/>
              <a:t>Negative</a:t>
            </a:r>
            <a:r>
              <a:rPr lang="fr-CH" sz="1200" dirty="0" smtClean="0"/>
              <a:t>: the </a:t>
            </a:r>
            <a:r>
              <a:rPr lang="fr-CH" sz="1200" dirty="0" err="1" smtClean="0"/>
              <a:t>requirements</a:t>
            </a:r>
            <a:r>
              <a:rPr lang="fr-CH" sz="1200" dirty="0" smtClean="0"/>
              <a:t> of </a:t>
            </a:r>
            <a:r>
              <a:rPr lang="fr-CH" sz="1200" dirty="0" err="1" smtClean="0"/>
              <a:t>reliability</a:t>
            </a:r>
            <a:r>
              <a:rPr lang="fr-CH" sz="1200" dirty="0" smtClean="0"/>
              <a:t>, </a:t>
            </a:r>
            <a:r>
              <a:rPr lang="fr-CH" sz="1200" dirty="0" err="1" smtClean="0"/>
              <a:t>stability</a:t>
            </a:r>
            <a:r>
              <a:rPr lang="fr-CH" sz="1200" dirty="0"/>
              <a:t> </a:t>
            </a:r>
            <a:r>
              <a:rPr lang="fr-CH" sz="1200" dirty="0" smtClean="0"/>
              <a:t>and </a:t>
            </a:r>
            <a:r>
              <a:rPr lang="fr-CH" sz="1200" dirty="0" err="1" smtClean="0"/>
              <a:t>reproducibility</a:t>
            </a:r>
            <a:r>
              <a:rPr lang="fr-CH" sz="1200" dirty="0" smtClean="0"/>
              <a:t> of </a:t>
            </a:r>
            <a:r>
              <a:rPr lang="fr-CH" sz="1200" dirty="0" err="1" smtClean="0"/>
              <a:t>medical</a:t>
            </a:r>
            <a:r>
              <a:rPr lang="fr-CH" sz="1200" dirty="0" smtClean="0"/>
              <a:t> standards are </a:t>
            </a:r>
            <a:r>
              <a:rPr lang="fr-CH" sz="1200" dirty="0" err="1" smtClean="0"/>
              <a:t>very</a:t>
            </a:r>
            <a:r>
              <a:rPr lang="fr-CH" sz="1200" dirty="0" smtClean="0"/>
              <a:t> far </a:t>
            </a:r>
            <a:r>
              <a:rPr lang="fr-CH" sz="1200" dirty="0" err="1" smtClean="0"/>
              <a:t>from</a:t>
            </a:r>
            <a:r>
              <a:rPr lang="fr-CH" sz="1200" dirty="0" smtClean="0"/>
              <a:t> </a:t>
            </a:r>
            <a:r>
              <a:rPr lang="fr-CH" sz="1200" dirty="0" err="1" smtClean="0"/>
              <a:t>what</a:t>
            </a:r>
            <a:r>
              <a:rPr lang="fr-CH" sz="1200" dirty="0" smtClean="0"/>
              <a:t> </a:t>
            </a:r>
            <a:r>
              <a:rPr lang="fr-CH" sz="1200" dirty="0" err="1" smtClean="0"/>
              <a:t>achievable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</a:t>
            </a:r>
            <a:r>
              <a:rPr lang="fr-CH" sz="1200" dirty="0" err="1" smtClean="0"/>
              <a:t>present</a:t>
            </a:r>
            <a:r>
              <a:rPr lang="fr-CH" sz="1200" dirty="0" smtClean="0"/>
              <a:t> laser-</a:t>
            </a:r>
            <a:r>
              <a:rPr lang="fr-CH" sz="1200" dirty="0" err="1" smtClean="0"/>
              <a:t>based</a:t>
            </a:r>
            <a:r>
              <a:rPr lang="fr-CH" sz="1200" dirty="0" smtClean="0"/>
              <a:t> </a:t>
            </a:r>
            <a:r>
              <a:rPr lang="fr-CH" sz="1200" dirty="0" err="1" smtClean="0"/>
              <a:t>accelerators</a:t>
            </a:r>
            <a:r>
              <a:rPr lang="fr-CH" sz="1200" dirty="0" smtClean="0"/>
              <a:t>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9819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092" y="188675"/>
            <a:ext cx="8458200" cy="722764"/>
          </a:xfrm>
        </p:spPr>
        <p:txBody>
          <a:bodyPr>
            <a:noAutofit/>
          </a:bodyPr>
          <a:lstStyle/>
          <a:p>
            <a:r>
              <a:rPr lang="fr-CH" sz="2800" dirty="0"/>
              <a:t>A</a:t>
            </a:r>
            <a:r>
              <a:rPr lang="fr-CH" sz="2800" dirty="0" smtClean="0"/>
              <a:t>n open collaboration </a:t>
            </a:r>
            <a:r>
              <a:rPr lang="fr-CH" sz="2800" dirty="0" err="1" smtClean="0"/>
              <a:t>based</a:t>
            </a:r>
            <a:r>
              <a:rPr lang="fr-CH" sz="2800" dirty="0" smtClean="0"/>
              <a:t> on CERN and SEEIIST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61" y="1151441"/>
            <a:ext cx="1524895" cy="14513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3942" y="1022392"/>
            <a:ext cx="1756204" cy="24955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70443" y="1060724"/>
            <a:ext cx="48834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2019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the </a:t>
            </a:r>
            <a:r>
              <a:rPr lang="fr-CH" dirty="0" err="1" smtClean="0"/>
              <a:t>start</a:t>
            </a:r>
            <a:r>
              <a:rPr lang="fr-CH" dirty="0" smtClean="0"/>
              <a:t> of the PIMMS2 </a:t>
            </a:r>
            <a:r>
              <a:rPr lang="fr-CH" dirty="0" err="1" smtClean="0"/>
              <a:t>study</a:t>
            </a:r>
            <a:r>
              <a:rPr lang="fr-CH" dirty="0" smtClean="0"/>
              <a:t>, in collaboration </a:t>
            </a:r>
            <a:r>
              <a:rPr lang="fr-CH" dirty="0" err="1" smtClean="0"/>
              <a:t>with</a:t>
            </a:r>
            <a:r>
              <a:rPr lang="fr-CH" dirty="0" smtClean="0"/>
              <a:t> the SEEIIST.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partners</a:t>
            </a:r>
            <a:r>
              <a:rPr lang="fr-CH" dirty="0" smtClean="0"/>
              <a:t> are </a:t>
            </a:r>
            <a:r>
              <a:rPr lang="fr-CH" dirty="0" err="1" smtClean="0"/>
              <a:t>welcome</a:t>
            </a:r>
            <a:r>
              <a:rPr lang="fr-CH" dirty="0" smtClean="0"/>
              <a:t> to </a:t>
            </a:r>
            <a:r>
              <a:rPr lang="fr-CH" dirty="0" err="1" smtClean="0"/>
              <a:t>join</a:t>
            </a:r>
            <a:r>
              <a:rPr lang="fr-CH" dirty="0" smtClean="0"/>
              <a:t> the collaboration.</a:t>
            </a:r>
            <a:endParaRPr lang="en-GB" dirty="0"/>
          </a:p>
        </p:txBody>
      </p:sp>
      <p:pic>
        <p:nvPicPr>
          <p:cNvPr id="10" name="Picture 9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52" r="28765"/>
          <a:stretch/>
        </p:blipFill>
        <p:spPr bwMode="auto">
          <a:xfrm>
            <a:off x="1773534" y="4950634"/>
            <a:ext cx="4300723" cy="1822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9871" y="4088799"/>
            <a:ext cx="6039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01/2019-06/2020 </a:t>
            </a:r>
            <a:r>
              <a:rPr lang="fr-CH" sz="1600" dirty="0" err="1" smtClean="0"/>
              <a:t>Parallel</a:t>
            </a:r>
            <a:r>
              <a:rPr lang="fr-CH" sz="1600" dirty="0" smtClean="0"/>
              <a:t> </a:t>
            </a:r>
            <a:r>
              <a:rPr lang="fr-CH" sz="1600" dirty="0" err="1" smtClean="0"/>
              <a:t>study</a:t>
            </a:r>
            <a:r>
              <a:rPr lang="fr-CH" sz="1600" dirty="0" smtClean="0"/>
              <a:t> and </a:t>
            </a:r>
            <a:r>
              <a:rPr lang="fr-CH" sz="1600" dirty="0" err="1" smtClean="0"/>
              <a:t>comparison</a:t>
            </a:r>
            <a:r>
              <a:rPr lang="fr-CH" sz="1600" dirty="0" smtClean="0"/>
              <a:t> of </a:t>
            </a:r>
            <a:r>
              <a:rPr lang="fr-CH" sz="1600" dirty="0" err="1" smtClean="0"/>
              <a:t>two</a:t>
            </a:r>
            <a:r>
              <a:rPr lang="fr-CH" sz="1600" dirty="0" smtClean="0"/>
              <a:t> designs, 	            </a:t>
            </a:r>
            <a:r>
              <a:rPr lang="fr-CH" sz="1600" dirty="0" err="1" smtClean="0"/>
              <a:t>superconducting</a:t>
            </a:r>
            <a:r>
              <a:rPr lang="fr-CH" sz="1600" dirty="0" smtClean="0"/>
              <a:t> synchrotron and linac</a:t>
            </a:r>
          </a:p>
          <a:p>
            <a:r>
              <a:rPr lang="fr-CH" sz="1600" dirty="0" smtClean="0"/>
              <a:t>07/2020-06/2022 </a:t>
            </a:r>
            <a:r>
              <a:rPr lang="fr-CH" sz="1600" dirty="0" err="1" smtClean="0"/>
              <a:t>Technical</a:t>
            </a:r>
            <a:r>
              <a:rPr lang="fr-CH" sz="1600" dirty="0" smtClean="0"/>
              <a:t> design of the </a:t>
            </a:r>
            <a:r>
              <a:rPr lang="fr-CH" sz="1600" dirty="0" err="1" smtClean="0"/>
              <a:t>preferred</a:t>
            </a:r>
            <a:r>
              <a:rPr lang="fr-CH" sz="1600" dirty="0" smtClean="0"/>
              <a:t> option</a:t>
            </a:r>
            <a:endParaRPr lang="en-GB" sz="1600" dirty="0"/>
          </a:p>
        </p:txBody>
      </p:sp>
      <p:pic>
        <p:nvPicPr>
          <p:cNvPr id="12" name="Picture 11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78" r="6274"/>
          <a:stretch/>
        </p:blipFill>
        <p:spPr bwMode="auto">
          <a:xfrm>
            <a:off x="2196473" y="1943577"/>
            <a:ext cx="4788038" cy="20616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697226" y="3538074"/>
            <a:ext cx="2326165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200" dirty="0" smtClean="0"/>
              <a:t>South-East European International Institute for Sustainable Technologies.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200" dirty="0" smtClean="0"/>
              <a:t>Establishment of a </a:t>
            </a:r>
            <a:r>
              <a:rPr lang="en-GB" sz="1200" dirty="0"/>
              <a:t>particle accelerator </a:t>
            </a:r>
            <a:r>
              <a:rPr lang="en-GB" sz="1200" dirty="0" smtClean="0"/>
              <a:t>laboratory in SEE, to foster peace and collaboration.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CH" sz="1200" dirty="0" smtClean="0"/>
              <a:t>In 2018 the SEEIIST has </a:t>
            </a:r>
            <a:r>
              <a:rPr lang="fr-CH" sz="1200" dirty="0" err="1" smtClean="0"/>
              <a:t>opted</a:t>
            </a:r>
            <a:r>
              <a:rPr lang="fr-CH" sz="1200" dirty="0" smtClean="0"/>
              <a:t> for a </a:t>
            </a:r>
            <a:r>
              <a:rPr lang="fr-CH" sz="1200" dirty="0" err="1" smtClean="0"/>
              <a:t>combined</a:t>
            </a:r>
            <a:r>
              <a:rPr lang="fr-CH" sz="1200" dirty="0" smtClean="0"/>
              <a:t> cancer </a:t>
            </a:r>
            <a:r>
              <a:rPr lang="fr-CH" sz="1200" dirty="0" err="1" smtClean="0"/>
              <a:t>therapy</a:t>
            </a:r>
            <a:r>
              <a:rPr lang="fr-CH" sz="1200" dirty="0" smtClean="0"/>
              <a:t> and </a:t>
            </a:r>
            <a:r>
              <a:rPr lang="fr-CH" sz="1200" dirty="0" err="1" smtClean="0"/>
              <a:t>biomedical</a:t>
            </a:r>
            <a:r>
              <a:rPr lang="fr-CH" sz="1200" dirty="0" smtClean="0"/>
              <a:t> </a:t>
            </a:r>
            <a:r>
              <a:rPr lang="fr-CH" sz="1200" dirty="0" err="1" smtClean="0"/>
              <a:t>research</a:t>
            </a:r>
            <a:r>
              <a:rPr lang="fr-CH" sz="1200" dirty="0" smtClean="0"/>
              <a:t> </a:t>
            </a:r>
            <a:r>
              <a:rPr lang="fr-CH" sz="1200" dirty="0" err="1" smtClean="0"/>
              <a:t>facility</a:t>
            </a:r>
            <a:r>
              <a:rPr lang="fr-CH" sz="1200" dirty="0" smtClean="0"/>
              <a:t>. </a:t>
            </a:r>
            <a:endParaRPr lang="en-GB" sz="1200" dirty="0" smtClean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CH" sz="1200" dirty="0" err="1" smtClean="0"/>
              <a:t>Funding</a:t>
            </a:r>
            <a:r>
              <a:rPr lang="fr-CH" sz="1200" dirty="0" smtClean="0"/>
              <a:t> </a:t>
            </a:r>
            <a:r>
              <a:rPr lang="fr-CH" sz="1200" dirty="0" err="1" smtClean="0"/>
              <a:t>primarily</a:t>
            </a:r>
            <a:r>
              <a:rPr lang="fr-CH" sz="1200" dirty="0" smtClean="0"/>
              <a:t> </a:t>
            </a:r>
            <a:r>
              <a:rPr lang="fr-CH" sz="1200" dirty="0" err="1" smtClean="0"/>
              <a:t>from</a:t>
            </a:r>
            <a:r>
              <a:rPr lang="fr-CH" sz="1200" dirty="0" smtClean="0"/>
              <a:t> structural and </a:t>
            </a:r>
            <a:r>
              <a:rPr lang="fr-CH" sz="1200" dirty="0" err="1" smtClean="0"/>
              <a:t>pre</a:t>
            </a:r>
            <a:r>
              <a:rPr lang="fr-CH" sz="1200" dirty="0" smtClean="0"/>
              <a:t>-accession EU </a:t>
            </a:r>
            <a:r>
              <a:rPr lang="fr-CH" sz="1200" dirty="0" err="1" smtClean="0"/>
              <a:t>funds</a:t>
            </a:r>
            <a:r>
              <a:rPr lang="fr-CH" sz="1200" dirty="0" smtClean="0"/>
              <a:t>.</a:t>
            </a:r>
            <a:endParaRPr lang="en-GB" sz="12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60874" y="2752099"/>
            <a:ext cx="258333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/>
              <a:t>4 </a:t>
            </a:r>
            <a:r>
              <a:rPr lang="fr-CH" sz="1400" i="1" dirty="0" err="1" smtClean="0"/>
              <a:t>Workpackages</a:t>
            </a:r>
            <a:r>
              <a:rPr lang="fr-CH" sz="1400" i="1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fr-CH" sz="1400" i="1" dirty="0" err="1" smtClean="0"/>
              <a:t>Injector</a:t>
            </a:r>
            <a:r>
              <a:rPr lang="fr-CH" sz="1400" i="1" dirty="0" smtClean="0"/>
              <a:t> linac</a:t>
            </a:r>
          </a:p>
          <a:p>
            <a:pPr marL="285750" indent="-285750">
              <a:buFontTx/>
              <a:buChar char="-"/>
            </a:pPr>
            <a:r>
              <a:rPr lang="fr-CH" sz="1400" i="1" dirty="0" smtClean="0"/>
              <a:t>SC synchrotron</a:t>
            </a:r>
          </a:p>
          <a:p>
            <a:pPr marL="285750" indent="-285750">
              <a:buFontTx/>
              <a:buChar char="-"/>
            </a:pPr>
            <a:r>
              <a:rPr lang="fr-CH" sz="1400" i="1" dirty="0" smtClean="0"/>
              <a:t>Linac</a:t>
            </a:r>
          </a:p>
          <a:p>
            <a:pPr marL="285750" indent="-285750">
              <a:buFontTx/>
              <a:buChar char="-"/>
            </a:pPr>
            <a:r>
              <a:rPr lang="fr-CH" sz="1400" i="1" dirty="0" err="1" smtClean="0"/>
              <a:t>Beam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delivery</a:t>
            </a:r>
            <a:r>
              <a:rPr lang="fr-CH" sz="1400" i="1" dirty="0" smtClean="0"/>
              <a:t> and </a:t>
            </a:r>
            <a:r>
              <a:rPr lang="fr-CH" sz="1400" i="1" dirty="0" err="1" smtClean="0"/>
              <a:t>gantry</a:t>
            </a:r>
            <a:r>
              <a:rPr lang="fr-CH" sz="1400" i="1" dirty="0" smtClean="0"/>
              <a:t>.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07545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0697"/>
            <a:ext cx="8226853" cy="1910860"/>
          </a:xfr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Ion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therapy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has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already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now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well-defined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niche in the arsenal of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tools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fight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cancer. 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emerging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ions and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coupling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immunotherapy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greatly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extend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reach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increase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future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demand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ion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therapy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treatment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6576" indent="0">
              <a:buNone/>
            </a:pP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There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wide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space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improvement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for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exciting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new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developments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6576" indent="0">
              <a:buNone/>
            </a:pP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However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, the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accelerator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small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part of large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facilities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devoted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delivering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medicine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to patients. To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succeed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have to 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break the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barriers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optimise 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entire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sequence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 the ion source to the </a:t>
            </a:r>
            <a:r>
              <a:rPr lang="fr-CH" dirty="0" smtClean="0">
                <a:latin typeface="Calibri" panose="020F0502020204030204" pitchFamily="34" charset="0"/>
                <a:cs typeface="Calibri" panose="020F0502020204030204" pitchFamily="34" charset="0"/>
              </a:rPr>
              <a:t>patient.</a:t>
            </a:r>
            <a:endParaRPr lang="fr-CH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862" y="3131119"/>
            <a:ext cx="7804192" cy="29551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19543" y="6038647"/>
            <a:ext cx="1771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 dirty="0"/>
              <a:t>t</a:t>
            </a:r>
            <a:r>
              <a:rPr lang="fr-CH" sz="1200" i="1" dirty="0" smtClean="0"/>
              <a:t>he </a:t>
            </a:r>
            <a:r>
              <a:rPr lang="fr-CH" sz="1200" i="1" dirty="0" err="1" smtClean="0"/>
              <a:t>MedAUSTRON</a:t>
            </a:r>
            <a:r>
              <a:rPr lang="fr-CH" sz="1200" i="1" dirty="0" smtClean="0"/>
              <a:t> hall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07716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6" y="467759"/>
            <a:ext cx="8229600" cy="5619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1362" y="1578253"/>
            <a:ext cx="7143145" cy="42808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7957" y="299723"/>
            <a:ext cx="8305800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dirty="0" smtClean="0"/>
              <a:t>Thank you for your attention</a:t>
            </a:r>
            <a:endParaRPr lang="en-GB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527957" y="1178143"/>
            <a:ext cx="3033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maurizio.vretenar@cern.ch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11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 err="1" smtClean="0"/>
              <a:t>Medical</a:t>
            </a:r>
            <a:r>
              <a:rPr lang="fr-CH" sz="3600" dirty="0" smtClean="0"/>
              <a:t> </a:t>
            </a:r>
            <a:r>
              <a:rPr lang="fr-CH" sz="3600" dirty="0" err="1" smtClean="0"/>
              <a:t>accelerators</a:t>
            </a:r>
            <a:r>
              <a:rPr lang="fr-CH" sz="3600" dirty="0" smtClean="0"/>
              <a:t> at CERN - PIMMS</a:t>
            </a:r>
            <a:endParaRPr lang="en-GB" sz="36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05992" y="1038961"/>
            <a:ext cx="8656654" cy="3671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6"/>
                </a:solidFill>
              </a:rPr>
              <a:t>Assets: a wide competence in </a:t>
            </a:r>
            <a:r>
              <a:rPr lang="en-US" sz="1800" dirty="0" smtClean="0">
                <a:solidFill>
                  <a:srgbClr val="FF0000"/>
                </a:solidFill>
              </a:rPr>
              <a:t>particle accelerators</a:t>
            </a:r>
            <a:r>
              <a:rPr lang="en-US" sz="1800" dirty="0" smtClean="0">
                <a:solidFill>
                  <a:schemeClr val="accent6"/>
                </a:solidFill>
              </a:rPr>
              <a:t> and an old tradition of being a </a:t>
            </a:r>
            <a:r>
              <a:rPr lang="en-US" sz="1800" dirty="0" smtClean="0">
                <a:solidFill>
                  <a:srgbClr val="FF0000"/>
                </a:solidFill>
              </a:rPr>
              <a:t>meeting place </a:t>
            </a:r>
            <a:r>
              <a:rPr lang="en-US" sz="1800" dirty="0" smtClean="0">
                <a:solidFill>
                  <a:schemeClr val="accent6"/>
                </a:solidFill>
              </a:rPr>
              <a:t>where people from different countries and laboratories collaborate.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6"/>
                </a:solidFill>
              </a:rPr>
              <a:t>Long-standing CERN contribution to medical accelerator developments: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1" dirty="0" err="1" smtClean="0">
                <a:solidFill>
                  <a:srgbClr val="FF0000"/>
                </a:solidFill>
              </a:rPr>
              <a:t>Medicyc</a:t>
            </a:r>
            <a:r>
              <a:rPr lang="en-US" sz="1600" dirty="0" smtClean="0">
                <a:solidFill>
                  <a:schemeClr val="accent6"/>
                </a:solidFill>
              </a:rPr>
              <a:t> 1982-1990, </a:t>
            </a:r>
            <a:r>
              <a:rPr lang="en-US" sz="1600" b="1" dirty="0" err="1" smtClean="0">
                <a:solidFill>
                  <a:srgbClr val="FF0000"/>
                </a:solidFill>
              </a:rPr>
              <a:t>Eulima</a:t>
            </a:r>
            <a:r>
              <a:rPr lang="en-US" sz="1600" dirty="0" smtClean="0">
                <a:solidFill>
                  <a:schemeClr val="accent6"/>
                </a:solidFill>
              </a:rPr>
              <a:t> 1985-1989 → Cyclotrons at Centre </a:t>
            </a:r>
            <a:r>
              <a:rPr lang="en-US" sz="1600" dirty="0" err="1" smtClean="0">
                <a:solidFill>
                  <a:schemeClr val="accent6"/>
                </a:solidFill>
              </a:rPr>
              <a:t>Lacassagne</a:t>
            </a:r>
            <a:r>
              <a:rPr lang="en-US" sz="1600" dirty="0" smtClean="0">
                <a:solidFill>
                  <a:schemeClr val="accent6"/>
                </a:solidFill>
              </a:rPr>
              <a:t>, Nice.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FF0000"/>
                </a:solidFill>
              </a:rPr>
              <a:t>LIBO</a:t>
            </a:r>
            <a:r>
              <a:rPr lang="en-US" sz="1600" dirty="0" smtClean="0">
                <a:solidFill>
                  <a:schemeClr val="accent6"/>
                </a:solidFill>
              </a:rPr>
              <a:t> (Linac Booster) 1998-2001 </a:t>
            </a:r>
            <a:r>
              <a:rPr lang="en-US" sz="1600" dirty="0">
                <a:solidFill>
                  <a:schemeClr val="accent6"/>
                </a:solidFill>
              </a:rPr>
              <a:t>→ </a:t>
            </a:r>
            <a:r>
              <a:rPr lang="en-US" sz="1600" dirty="0" smtClean="0">
                <a:solidFill>
                  <a:schemeClr val="accent6"/>
                </a:solidFill>
              </a:rPr>
              <a:t>LIGHT linac being built by ADAM/AVO.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rgbClr val="FF0000"/>
                </a:solidFill>
              </a:rPr>
              <a:t>PIMMS</a:t>
            </a:r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dirty="0" smtClean="0">
                <a:solidFill>
                  <a:schemeClr val="accent6"/>
                </a:solidFill>
              </a:rPr>
              <a:t>(</a:t>
            </a:r>
            <a:r>
              <a:rPr lang="en-US" sz="1600" dirty="0" smtClean="0">
                <a:solidFill>
                  <a:srgbClr val="FF0000"/>
                </a:solidFill>
              </a:rPr>
              <a:t>Proton Ion Medical Machine Study</a:t>
            </a:r>
            <a:r>
              <a:rPr lang="en-US" sz="1600" dirty="0" smtClean="0">
                <a:solidFill>
                  <a:schemeClr val="accent6"/>
                </a:solidFill>
              </a:rPr>
              <a:t>) 1996-2000 </a:t>
            </a:r>
            <a:r>
              <a:rPr lang="en-US" sz="1600" dirty="0">
                <a:solidFill>
                  <a:schemeClr val="accent6"/>
                </a:solidFill>
              </a:rPr>
              <a:t>→ </a:t>
            </a:r>
            <a:r>
              <a:rPr lang="en-US" sz="1600" dirty="0" smtClean="0">
                <a:solidFill>
                  <a:schemeClr val="accent6"/>
                </a:solidFill>
              </a:rPr>
              <a:t>CNAO and </a:t>
            </a:r>
            <a:r>
              <a:rPr lang="en-US" sz="1600" dirty="0" err="1" smtClean="0">
                <a:solidFill>
                  <a:schemeClr val="accent6"/>
                </a:solidFill>
              </a:rPr>
              <a:t>MedAustron</a:t>
            </a:r>
            <a:r>
              <a:rPr lang="en-US" sz="1600" dirty="0" smtClean="0">
                <a:solidFill>
                  <a:schemeClr val="accent6"/>
                </a:solidFill>
              </a:rPr>
              <a:t> </a:t>
            </a:r>
            <a:r>
              <a:rPr lang="en-US" sz="1600" dirty="0" err="1" smtClean="0">
                <a:solidFill>
                  <a:schemeClr val="accent6"/>
                </a:solidFill>
              </a:rPr>
              <a:t>proton&amp;ion</a:t>
            </a:r>
            <a:r>
              <a:rPr lang="en-US" sz="1600" dirty="0" smtClean="0">
                <a:solidFill>
                  <a:schemeClr val="accent6"/>
                </a:solidFill>
              </a:rPr>
              <a:t> synchrotrons.</a:t>
            </a:r>
            <a:endParaRPr lang="en-US" sz="1200" dirty="0">
              <a:solidFill>
                <a:schemeClr val="accent6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6"/>
                </a:solidFill>
              </a:rPr>
              <a:t>Interruption due to concentration </a:t>
            </a:r>
            <a:r>
              <a:rPr lang="en-US" sz="1800" dirty="0">
                <a:solidFill>
                  <a:schemeClr val="accent6"/>
                </a:solidFill>
              </a:rPr>
              <a:t>of resources on </a:t>
            </a:r>
            <a:r>
              <a:rPr lang="en-US" sz="1800" dirty="0">
                <a:solidFill>
                  <a:srgbClr val="FF0000"/>
                </a:solidFill>
              </a:rPr>
              <a:t>LHC construction </a:t>
            </a:r>
            <a:r>
              <a:rPr lang="en-US" sz="1800" dirty="0">
                <a:solidFill>
                  <a:schemeClr val="accent6"/>
                </a:solidFill>
              </a:rPr>
              <a:t>from </a:t>
            </a:r>
            <a:r>
              <a:rPr lang="en-US" sz="1800" dirty="0" smtClean="0">
                <a:solidFill>
                  <a:srgbClr val="FF0000"/>
                </a:solidFill>
              </a:rPr>
              <a:t>2002</a:t>
            </a:r>
            <a:r>
              <a:rPr lang="en-US" sz="1800" dirty="0" smtClean="0">
                <a:solidFill>
                  <a:schemeClr val="accent6"/>
                </a:solidFill>
              </a:rPr>
              <a:t>.</a:t>
            </a:r>
            <a:endParaRPr lang="en-US" sz="1800" dirty="0">
              <a:solidFill>
                <a:schemeClr val="accent6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accent6"/>
                </a:solidFill>
              </a:rPr>
              <a:t>16 years later, </a:t>
            </a:r>
            <a:r>
              <a:rPr lang="en-US" sz="1800" dirty="0" smtClean="0">
                <a:solidFill>
                  <a:schemeClr val="accent6"/>
                </a:solidFill>
              </a:rPr>
              <a:t>interest from CERN and some support from the management to restart a </a:t>
            </a:r>
            <a:r>
              <a:rPr lang="en-US" sz="1800" dirty="0" smtClean="0">
                <a:solidFill>
                  <a:srgbClr val="FF0000"/>
                </a:solidFill>
              </a:rPr>
              <a:t>medical accelerator activity</a:t>
            </a:r>
            <a:r>
              <a:rPr lang="en-US" sz="1800" dirty="0" smtClean="0">
                <a:solidFill>
                  <a:schemeClr val="accent6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6"/>
                </a:solidFill>
              </a:rPr>
              <a:t>But where should we go? Particle therapy has made an </a:t>
            </a:r>
            <a:r>
              <a:rPr lang="en-US" sz="1800" dirty="0" smtClean="0">
                <a:solidFill>
                  <a:srgbClr val="FF0000"/>
                </a:solidFill>
              </a:rPr>
              <a:t>enormous progress </a:t>
            </a:r>
            <a:r>
              <a:rPr lang="en-US" sz="1800" dirty="0" smtClean="0">
                <a:solidFill>
                  <a:schemeClr val="accent6"/>
                </a:solidFill>
              </a:rPr>
              <a:t>in the last 20 years and the situation is very different from the initial pioneering years.</a:t>
            </a:r>
            <a:endParaRPr lang="en-US" sz="1800" dirty="0">
              <a:solidFill>
                <a:schemeClr val="accent6"/>
              </a:solidFill>
            </a:endParaRPr>
          </a:p>
          <a:p>
            <a:pPr marL="36576" indent="0">
              <a:spcBef>
                <a:spcPts val="600"/>
              </a:spcBef>
              <a:buNone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3913" y="4944635"/>
            <a:ext cx="2119974" cy="171485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31" y="4757285"/>
            <a:ext cx="4017837" cy="208955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8338" y="4577679"/>
            <a:ext cx="2034791" cy="1493519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4782607" y="5184949"/>
            <a:ext cx="259630" cy="70338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72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Accelerators for medicine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666221" y="3272422"/>
            <a:ext cx="872047" cy="1984"/>
          </a:xfrm>
          <a:prstGeom prst="line">
            <a:avLst/>
          </a:prstGeom>
          <a:ln w="25400">
            <a:solidFill>
              <a:srgbClr val="7030A0"/>
            </a:solidFill>
            <a:head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556016" y="4066174"/>
            <a:ext cx="262892" cy="1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4544" y="4790972"/>
            <a:ext cx="333565" cy="3335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1197" y="3100209"/>
            <a:ext cx="1090363" cy="307777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sz="1400" dirty="0" smtClean="0"/>
              <a:t>Accelerator</a:t>
            </a:r>
            <a:endParaRPr lang="en-GB" sz="14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529545" y="2271613"/>
            <a:ext cx="10735" cy="1794562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538270" y="2281008"/>
            <a:ext cx="1344775" cy="0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87461" y="1920053"/>
            <a:ext cx="1239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Primary</a:t>
            </a:r>
            <a:r>
              <a:rPr lang="fr-CH" sz="1200" dirty="0" smtClean="0"/>
              <a:t> </a:t>
            </a:r>
            <a:r>
              <a:rPr lang="fr-CH" sz="1200" dirty="0" err="1" smtClean="0"/>
              <a:t>beam</a:t>
            </a:r>
            <a:r>
              <a:rPr lang="fr-CH" sz="1200" dirty="0" smtClean="0"/>
              <a:t> </a:t>
            </a:r>
            <a:endParaRPr lang="en-GB" sz="1200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4059007" y="1812118"/>
            <a:ext cx="357344" cy="7973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3979090" y="2189597"/>
            <a:ext cx="464493" cy="10724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083266" y="2767392"/>
            <a:ext cx="358732" cy="0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16351" y="1688367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p</a:t>
            </a:r>
            <a:r>
              <a:rPr lang="fr-CH" sz="1200" dirty="0" smtClean="0"/>
              <a:t>rotons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4442392" y="2045342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i</a:t>
            </a:r>
            <a:r>
              <a:rPr lang="fr-CH" sz="1200" dirty="0" smtClean="0"/>
              <a:t>ons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413326" y="2618036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e</a:t>
            </a:r>
            <a:r>
              <a:rPr lang="fr-CH" sz="1200" dirty="0" err="1" smtClean="0"/>
              <a:t>lectrons</a:t>
            </a:r>
            <a:endParaRPr lang="en-GB" sz="1200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4081083" y="1826866"/>
            <a:ext cx="266" cy="922700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5038471" y="1686337"/>
            <a:ext cx="1555260" cy="307022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>
                <a:solidFill>
                  <a:srgbClr val="104282"/>
                </a:solidFill>
              </a:rPr>
              <a:t>p</a:t>
            </a:r>
            <a:r>
              <a:rPr lang="fr-CH" sz="1100" dirty="0" smtClean="0">
                <a:solidFill>
                  <a:srgbClr val="104282"/>
                </a:solidFill>
              </a:rPr>
              <a:t>roton </a:t>
            </a:r>
            <a:r>
              <a:rPr lang="fr-CH" sz="1100" dirty="0" err="1" smtClean="0">
                <a:solidFill>
                  <a:srgbClr val="104282"/>
                </a:solidFill>
              </a:rPr>
              <a:t>therapy</a:t>
            </a:r>
            <a:endParaRPr lang="en-GB" sz="1100" dirty="0">
              <a:solidFill>
                <a:srgbClr val="104282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058382" y="2045342"/>
            <a:ext cx="1598245" cy="276243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rgbClr val="104282"/>
                </a:solidFill>
              </a:rPr>
              <a:t>ion </a:t>
            </a:r>
            <a:r>
              <a:rPr lang="fr-CH" sz="1100" dirty="0" err="1" smtClean="0">
                <a:solidFill>
                  <a:srgbClr val="104282"/>
                </a:solidFill>
              </a:rPr>
              <a:t>therapy</a:t>
            </a:r>
            <a:endParaRPr lang="en-GB" sz="1100" dirty="0">
              <a:solidFill>
                <a:srgbClr val="104282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6401147" y="1693774"/>
            <a:ext cx="1225397" cy="692297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solidFill>
                  <a:srgbClr val="104282"/>
                </a:solidFill>
              </a:rPr>
              <a:t>Hadron </a:t>
            </a:r>
            <a:r>
              <a:rPr lang="fr-CH" sz="1600" dirty="0" err="1" smtClean="0">
                <a:solidFill>
                  <a:srgbClr val="104282"/>
                </a:solidFill>
              </a:rPr>
              <a:t>therapy</a:t>
            </a:r>
            <a:endParaRPr lang="en-GB" sz="1600" dirty="0">
              <a:solidFill>
                <a:srgbClr val="104282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631465" y="3950362"/>
            <a:ext cx="676024" cy="258318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 flipH="1">
            <a:off x="5196806" y="2933399"/>
            <a:ext cx="614702" cy="8006"/>
          </a:xfrm>
          <a:prstGeom prst="line">
            <a:avLst/>
          </a:prstGeom>
          <a:ln w="25400">
            <a:solidFill>
              <a:srgbClr val="0C377B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5196492" y="2586670"/>
            <a:ext cx="615016" cy="0"/>
          </a:xfrm>
          <a:prstGeom prst="line">
            <a:avLst/>
          </a:prstGeom>
          <a:ln w="25400">
            <a:solidFill>
              <a:srgbClr val="0C377B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196808" y="2591520"/>
            <a:ext cx="0" cy="367857"/>
          </a:xfrm>
          <a:prstGeom prst="line">
            <a:avLst/>
          </a:prstGeom>
          <a:ln w="25400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2328392" y="3521803"/>
            <a:ext cx="765231" cy="2389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5829059" y="2419572"/>
            <a:ext cx="1810645" cy="352406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 smtClean="0">
                <a:solidFill>
                  <a:srgbClr val="104282"/>
                </a:solidFill>
              </a:rPr>
              <a:t>IORT Inter </a:t>
            </a:r>
            <a:r>
              <a:rPr lang="fr-CH" sz="900" dirty="0" err="1" smtClean="0">
                <a:solidFill>
                  <a:srgbClr val="104282"/>
                </a:solidFill>
              </a:rPr>
              <a:t>Operation</a:t>
            </a:r>
            <a:r>
              <a:rPr lang="fr-CH" sz="900" dirty="0" smtClean="0">
                <a:solidFill>
                  <a:srgbClr val="104282"/>
                </a:solidFill>
              </a:rPr>
              <a:t> Radiation </a:t>
            </a:r>
            <a:r>
              <a:rPr lang="fr-CH" sz="900" dirty="0" err="1" smtClean="0">
                <a:solidFill>
                  <a:srgbClr val="104282"/>
                </a:solidFill>
              </a:rPr>
              <a:t>Therapy</a:t>
            </a:r>
            <a:endParaRPr lang="en-GB" sz="900" dirty="0">
              <a:solidFill>
                <a:srgbClr val="104282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5816101" y="2774976"/>
            <a:ext cx="1845100" cy="348612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800" dirty="0" smtClean="0">
                <a:solidFill>
                  <a:srgbClr val="104282"/>
                </a:solidFill>
              </a:rPr>
              <a:t>VHEE </a:t>
            </a:r>
            <a:r>
              <a:rPr lang="fr-CH" sz="800" dirty="0" err="1" smtClean="0">
                <a:solidFill>
                  <a:srgbClr val="104282"/>
                </a:solidFill>
              </a:rPr>
              <a:t>Very</a:t>
            </a:r>
            <a:r>
              <a:rPr lang="fr-CH" sz="800" dirty="0" smtClean="0">
                <a:solidFill>
                  <a:srgbClr val="104282"/>
                </a:solidFill>
              </a:rPr>
              <a:t> High </a:t>
            </a:r>
            <a:r>
              <a:rPr lang="fr-CH" sz="800" dirty="0" err="1" smtClean="0">
                <a:solidFill>
                  <a:srgbClr val="104282"/>
                </a:solidFill>
              </a:rPr>
              <a:t>Energy</a:t>
            </a:r>
            <a:r>
              <a:rPr lang="fr-CH" sz="800" dirty="0" smtClean="0">
                <a:solidFill>
                  <a:srgbClr val="104282"/>
                </a:solidFill>
              </a:rPr>
              <a:t> Electron </a:t>
            </a:r>
            <a:r>
              <a:rPr lang="fr-CH" sz="800" dirty="0" err="1" smtClean="0">
                <a:solidFill>
                  <a:srgbClr val="104282"/>
                </a:solidFill>
              </a:rPr>
              <a:t>Therapy</a:t>
            </a:r>
            <a:endParaRPr lang="en-GB" sz="800" dirty="0">
              <a:solidFill>
                <a:srgbClr val="10428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14366" y="3033762"/>
            <a:ext cx="1004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Secondary</a:t>
            </a:r>
            <a:r>
              <a:rPr lang="fr-CH" sz="1200" dirty="0" smtClean="0"/>
              <a:t> </a:t>
            </a:r>
            <a:r>
              <a:rPr lang="fr-CH" sz="1200" dirty="0" err="1" smtClean="0"/>
              <a:t>beam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1637729" y="3497004"/>
            <a:ext cx="591829" cy="26161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sz="1100" dirty="0" smtClean="0"/>
              <a:t>Target</a:t>
            </a:r>
            <a:endParaRPr lang="en-GB" sz="1100" dirty="0"/>
          </a:p>
        </p:txBody>
      </p:sp>
      <p:cxnSp>
        <p:nvCxnSpPr>
          <p:cNvPr id="40" name="Straight Connector 39"/>
          <p:cNvCxnSpPr/>
          <p:nvPr/>
        </p:nvCxnSpPr>
        <p:spPr>
          <a:xfrm flipH="1">
            <a:off x="4088428" y="3401779"/>
            <a:ext cx="436863" cy="0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4099874" y="3750513"/>
            <a:ext cx="464493" cy="10724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525291" y="3278028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X-rays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4536737" y="3614304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neutrons</a:t>
            </a:r>
            <a:endParaRPr lang="en-GB" sz="1200" dirty="0"/>
          </a:p>
        </p:txBody>
      </p:sp>
      <p:sp>
        <p:nvSpPr>
          <p:cNvPr id="44" name="Oval 43"/>
          <p:cNvSpPr/>
          <p:nvPr/>
        </p:nvSpPr>
        <p:spPr>
          <a:xfrm>
            <a:off x="5194087" y="3211340"/>
            <a:ext cx="2691794" cy="392485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>
                <a:solidFill>
                  <a:srgbClr val="104282"/>
                </a:solidFill>
              </a:rPr>
              <a:t>Radiation </a:t>
            </a:r>
            <a:r>
              <a:rPr lang="fr-CH" sz="1600" dirty="0" err="1" smtClean="0">
                <a:solidFill>
                  <a:srgbClr val="104282"/>
                </a:solidFill>
              </a:rPr>
              <a:t>Therapy</a:t>
            </a:r>
            <a:endParaRPr lang="en-GB" sz="1600" dirty="0">
              <a:solidFill>
                <a:srgbClr val="104282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5263147" y="3674093"/>
            <a:ext cx="1452148" cy="216303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 smtClean="0">
                <a:solidFill>
                  <a:srgbClr val="104282"/>
                </a:solidFill>
              </a:rPr>
              <a:t>neutron </a:t>
            </a:r>
            <a:r>
              <a:rPr lang="fr-CH" sz="900" dirty="0" err="1" smtClean="0">
                <a:solidFill>
                  <a:srgbClr val="104282"/>
                </a:solidFill>
              </a:rPr>
              <a:t>therapy</a:t>
            </a:r>
            <a:endParaRPr lang="en-GB" sz="900" dirty="0">
              <a:solidFill>
                <a:srgbClr val="104282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4105527" y="3407986"/>
            <a:ext cx="0" cy="353251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88745" y="3621327"/>
            <a:ext cx="109843" cy="0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2310761" y="4638300"/>
            <a:ext cx="878743" cy="6150"/>
          </a:xfrm>
          <a:prstGeom prst="line">
            <a:avLst/>
          </a:prstGeom>
          <a:ln w="25400">
            <a:solidFill>
              <a:srgbClr val="7030A0"/>
            </a:solidFill>
            <a:prstDash val="dash"/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323474" y="4753870"/>
            <a:ext cx="589233" cy="374277"/>
          </a:xfrm>
          <a:prstGeom prst="rect">
            <a:avLst/>
          </a:prstGeom>
        </p:spPr>
      </p:pic>
      <p:cxnSp>
        <p:nvCxnSpPr>
          <p:cNvPr id="52" name="Straight Connector 51"/>
          <p:cNvCxnSpPr/>
          <p:nvPr/>
        </p:nvCxnSpPr>
        <p:spPr>
          <a:xfrm flipH="1">
            <a:off x="4173354" y="4339932"/>
            <a:ext cx="436863" cy="0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4181079" y="4870552"/>
            <a:ext cx="464493" cy="10724"/>
          </a:xfrm>
          <a:prstGeom prst="line">
            <a:avLst/>
          </a:prstGeom>
          <a:ln w="25400">
            <a:solidFill>
              <a:srgbClr val="7030A0"/>
            </a:solidFill>
            <a:headEnd type="stealth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591160" y="4248589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imaging</a:t>
            </a:r>
            <a:endParaRPr lang="en-GB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4610217" y="4668895"/>
            <a:ext cx="8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therapy</a:t>
            </a:r>
            <a:endParaRPr lang="en-GB" sz="1200" dirty="0"/>
          </a:p>
        </p:txBody>
      </p:sp>
      <p:sp>
        <p:nvSpPr>
          <p:cNvPr id="56" name="Oval 55"/>
          <p:cNvSpPr/>
          <p:nvPr/>
        </p:nvSpPr>
        <p:spPr>
          <a:xfrm>
            <a:off x="5274871" y="4149230"/>
            <a:ext cx="2234199" cy="461543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>
                <a:solidFill>
                  <a:srgbClr val="104282"/>
                </a:solidFill>
              </a:rPr>
              <a:t>PET Positron Emission </a:t>
            </a:r>
            <a:r>
              <a:rPr lang="fr-CH" sz="1100" dirty="0" err="1" smtClean="0">
                <a:solidFill>
                  <a:srgbClr val="104282"/>
                </a:solidFill>
              </a:rPr>
              <a:t>Tomography</a:t>
            </a:r>
            <a:endParaRPr lang="en-GB" sz="1100" dirty="0">
              <a:solidFill>
                <a:srgbClr val="104282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5239405" y="4680405"/>
            <a:ext cx="2061805" cy="378483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 err="1" smtClean="0">
                <a:solidFill>
                  <a:srgbClr val="104282"/>
                </a:solidFill>
              </a:rPr>
              <a:t>Targetd</a:t>
            </a:r>
            <a:r>
              <a:rPr lang="fr-CH" sz="1000" dirty="0" smtClean="0">
                <a:solidFill>
                  <a:srgbClr val="104282"/>
                </a:solidFill>
              </a:rPr>
              <a:t> Alpha </a:t>
            </a:r>
            <a:r>
              <a:rPr lang="fr-CH" sz="1000" dirty="0" err="1" smtClean="0">
                <a:solidFill>
                  <a:srgbClr val="104282"/>
                </a:solidFill>
              </a:rPr>
              <a:t>Therapy</a:t>
            </a:r>
            <a:r>
              <a:rPr lang="fr-CH" sz="1000" dirty="0" smtClean="0">
                <a:solidFill>
                  <a:srgbClr val="104282"/>
                </a:solidFill>
              </a:rPr>
              <a:t>, </a:t>
            </a:r>
            <a:r>
              <a:rPr lang="fr-CH" sz="1000" dirty="0" err="1" smtClean="0">
                <a:solidFill>
                  <a:srgbClr val="104282"/>
                </a:solidFill>
              </a:rPr>
              <a:t>others</a:t>
            </a:r>
            <a:endParaRPr lang="en-GB" sz="1000" dirty="0">
              <a:solidFill>
                <a:srgbClr val="104282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4178053" y="4333047"/>
            <a:ext cx="3026" cy="548229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077713" y="4590268"/>
            <a:ext cx="109843" cy="0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6569991" y="4549721"/>
            <a:ext cx="1231747" cy="241251"/>
          </a:xfrm>
          <a:prstGeom prst="ellipse">
            <a:avLst/>
          </a:prstGeom>
          <a:solidFill>
            <a:srgbClr val="FFC000"/>
          </a:solidFill>
          <a:ln>
            <a:solidFill>
              <a:srgbClr val="0C37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dirty="0" err="1" smtClean="0">
                <a:solidFill>
                  <a:srgbClr val="104282"/>
                </a:solidFill>
              </a:rPr>
              <a:t>theragnostics</a:t>
            </a:r>
            <a:endParaRPr lang="en-GB" sz="900" dirty="0">
              <a:solidFill>
                <a:srgbClr val="104282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801738" y="1076192"/>
            <a:ext cx="914466" cy="707886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000" dirty="0" err="1" smtClean="0"/>
              <a:t>Number</a:t>
            </a:r>
            <a:r>
              <a:rPr lang="fr-CH" sz="1000" dirty="0" smtClean="0"/>
              <a:t> of operating </a:t>
            </a:r>
            <a:r>
              <a:rPr lang="fr-CH" sz="1000" dirty="0" err="1" smtClean="0"/>
              <a:t>accelerators</a:t>
            </a:r>
            <a:r>
              <a:rPr lang="fr-CH" sz="1000" dirty="0" smtClean="0"/>
              <a:t> </a:t>
            </a:r>
            <a:r>
              <a:rPr lang="fr-CH" sz="1000" dirty="0" err="1" smtClean="0"/>
              <a:t>worldwide</a:t>
            </a:r>
            <a:endParaRPr lang="en-GB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7961161" y="1858408"/>
            <a:ext cx="869149" cy="3116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≈ 75</a:t>
            </a:r>
          </a:p>
          <a:p>
            <a:endParaRPr lang="fr-CH" sz="1400" dirty="0" smtClean="0"/>
          </a:p>
          <a:p>
            <a:endParaRPr lang="fr-CH" sz="1400" dirty="0" smtClean="0"/>
          </a:p>
          <a:p>
            <a:r>
              <a:rPr lang="fr-CH" sz="1400" dirty="0" smtClean="0"/>
              <a:t>&gt;300</a:t>
            </a:r>
          </a:p>
          <a:p>
            <a:endParaRPr lang="fr-CH" sz="900" dirty="0" smtClean="0"/>
          </a:p>
          <a:p>
            <a:r>
              <a:rPr lang="fr-CH" sz="1400" dirty="0" smtClean="0"/>
              <a:t>0</a:t>
            </a:r>
          </a:p>
          <a:p>
            <a:endParaRPr lang="fr-CH" sz="1400" dirty="0"/>
          </a:p>
          <a:p>
            <a:r>
              <a:rPr lang="fr-CH" sz="1400" dirty="0"/>
              <a:t>≈ </a:t>
            </a:r>
            <a:r>
              <a:rPr lang="fr-CH" sz="1400" dirty="0" smtClean="0"/>
              <a:t>14’000</a:t>
            </a:r>
          </a:p>
          <a:p>
            <a:endParaRPr lang="fr-CH" sz="700" dirty="0" smtClean="0"/>
          </a:p>
          <a:p>
            <a:r>
              <a:rPr lang="fr-CH" sz="1400" dirty="0" smtClean="0"/>
              <a:t>7</a:t>
            </a:r>
          </a:p>
          <a:p>
            <a:endParaRPr lang="fr-CH" sz="1400" dirty="0" smtClean="0"/>
          </a:p>
          <a:p>
            <a:endParaRPr lang="fr-CH" sz="800" dirty="0" smtClean="0"/>
          </a:p>
          <a:p>
            <a:endParaRPr lang="fr-CH" sz="800" dirty="0"/>
          </a:p>
          <a:p>
            <a:r>
              <a:rPr lang="fr-CH" sz="1400" dirty="0"/>
              <a:t>≈ </a:t>
            </a:r>
            <a:r>
              <a:rPr lang="fr-CH" sz="1400" dirty="0" smtClean="0"/>
              <a:t>1’500</a:t>
            </a:r>
          </a:p>
          <a:p>
            <a:endParaRPr lang="fr-CH" sz="1050" dirty="0"/>
          </a:p>
          <a:p>
            <a:r>
              <a:rPr lang="fr-CH" sz="1400" dirty="0" smtClean="0"/>
              <a:t>0</a:t>
            </a:r>
            <a:endParaRPr lang="fr-CH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916933" y="5571682"/>
            <a:ext cx="75191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/>
              <a:t>Total: </a:t>
            </a:r>
            <a:r>
              <a:rPr lang="fr-CH" sz="2000" dirty="0"/>
              <a:t>≈ </a:t>
            </a:r>
            <a:r>
              <a:rPr lang="fr-CH" sz="2000" dirty="0" smtClean="0"/>
              <a:t>16’000 </a:t>
            </a:r>
            <a:r>
              <a:rPr lang="fr-CH" sz="2000" dirty="0" err="1" smtClean="0"/>
              <a:t>particle</a:t>
            </a:r>
            <a:r>
              <a:rPr lang="fr-CH" sz="2000" dirty="0" smtClean="0"/>
              <a:t> </a:t>
            </a:r>
            <a:r>
              <a:rPr lang="fr-CH" sz="2000" dirty="0" err="1" smtClean="0"/>
              <a:t>accelerators</a:t>
            </a:r>
            <a:r>
              <a:rPr lang="fr-CH" sz="2000" dirty="0" smtClean="0"/>
              <a:t> operating for </a:t>
            </a:r>
            <a:r>
              <a:rPr lang="fr-CH" sz="2000" dirty="0" err="1" smtClean="0"/>
              <a:t>medicine</a:t>
            </a:r>
            <a:r>
              <a:rPr lang="fr-CH" sz="2000" dirty="0" smtClean="0"/>
              <a:t> </a:t>
            </a:r>
            <a:endParaRPr lang="en-GB" sz="2000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2316810" y="3513215"/>
            <a:ext cx="11582" cy="1118573"/>
          </a:xfrm>
          <a:prstGeom prst="line">
            <a:avLst/>
          </a:prstGeom>
          <a:ln w="25400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2107280" y="4066174"/>
            <a:ext cx="214173" cy="0"/>
          </a:xfrm>
          <a:prstGeom prst="line">
            <a:avLst/>
          </a:prstGeom>
          <a:ln w="25400">
            <a:solidFill>
              <a:srgbClr val="7030A0"/>
            </a:solidFill>
            <a:headEnd type="non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118986" y="2647452"/>
            <a:ext cx="8322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(high </a:t>
            </a:r>
            <a:r>
              <a:rPr lang="en-US" sz="1200" i="1" dirty="0" err="1" smtClean="0"/>
              <a:t>en</a:t>
            </a:r>
            <a:r>
              <a:rPr lang="en-US" sz="1200" i="1" dirty="0" smtClean="0"/>
              <a:t>.)</a:t>
            </a:r>
            <a:endParaRPr lang="en-GB" sz="1200" i="1" dirty="0"/>
          </a:p>
        </p:txBody>
      </p:sp>
      <p:sp>
        <p:nvSpPr>
          <p:cNvPr id="79" name="TextBox 78"/>
          <p:cNvSpPr txBox="1"/>
          <p:nvPr/>
        </p:nvSpPr>
        <p:spPr>
          <a:xfrm>
            <a:off x="5084190" y="2312122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(low </a:t>
            </a:r>
            <a:r>
              <a:rPr lang="en-US" sz="1200" i="1" dirty="0" err="1" smtClean="0"/>
              <a:t>en</a:t>
            </a:r>
            <a:r>
              <a:rPr lang="en-US" sz="1200" i="1" dirty="0" smtClean="0"/>
              <a:t>.)</a:t>
            </a:r>
            <a:endParaRPr lang="en-GB" sz="12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2825" y="1841354"/>
            <a:ext cx="839502" cy="77668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7855" y="3152121"/>
            <a:ext cx="841321" cy="774259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862" y="4228445"/>
            <a:ext cx="839502" cy="776682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308894" y="4316274"/>
            <a:ext cx="1207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/>
              <a:t>Radioisotopes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813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33493"/>
            <a:ext cx="8732520" cy="722764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potential of particle accelerators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456" y="1200818"/>
            <a:ext cx="854354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All these systems share the vision of a </a:t>
            </a:r>
            <a:r>
              <a:rPr lang="en-GB" sz="2000" b="1" dirty="0" smtClean="0">
                <a:solidFill>
                  <a:srgbClr val="C00000"/>
                </a:solidFill>
                <a:latin typeface="Calibri"/>
              </a:rPr>
              <a:t>bloodless surgery and imaging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: penetrate into the human body to </a:t>
            </a:r>
            <a:r>
              <a:rPr lang="en-GB" sz="2000" dirty="0" smtClean="0">
                <a:solidFill>
                  <a:srgbClr val="C00000"/>
                </a:solidFill>
                <a:latin typeface="Calibri"/>
              </a:rPr>
              <a:t>treat diseases 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and to </a:t>
            </a:r>
            <a:r>
              <a:rPr lang="en-GB" sz="2000" dirty="0" smtClean="0">
                <a:solidFill>
                  <a:srgbClr val="C00000"/>
                </a:solidFill>
                <a:latin typeface="Calibri"/>
              </a:rPr>
              <a:t>observe internal organs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 without using surgical tools.</a:t>
            </a:r>
          </a:p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Particle beams (primary and secondary) precisely deliver large amounts of energy to small volumes, penetrate in depth (different from lasers) and interact with cells, molecules, and atoms (electrons and nuclei).</a:t>
            </a:r>
          </a:p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Particles beams can activate the nuclei generating radiation that can destroy cancerous cells or can be detected from outside.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44417" y="4251416"/>
            <a:ext cx="427888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Nuclear </a:t>
            </a:r>
            <a:r>
              <a:rPr lang="fr-CH" dirty="0" err="1" smtClean="0"/>
              <a:t>medicine</a:t>
            </a:r>
            <a:r>
              <a:rPr lang="fr-CH" dirty="0" smtClean="0"/>
              <a:t>:</a:t>
            </a:r>
          </a:p>
          <a:p>
            <a:r>
              <a:rPr lang="en-GB" sz="1400" i="1" dirty="0"/>
              <a:t>application of radioactive substances in the diagnosis and treatment of </a:t>
            </a:r>
            <a:r>
              <a:rPr lang="en-GB" sz="1400" i="1" dirty="0" smtClean="0"/>
              <a:t>disease</a:t>
            </a:r>
          </a:p>
          <a:p>
            <a:endParaRPr lang="en-GB" sz="1400" i="1" dirty="0" smtClean="0"/>
          </a:p>
          <a:p>
            <a:r>
              <a:rPr lang="fr-CH" dirty="0" smtClean="0"/>
              <a:t>Radiation </a:t>
            </a:r>
            <a:r>
              <a:rPr lang="fr-CH" dirty="0" err="1" smtClean="0"/>
              <a:t>therapy</a:t>
            </a:r>
            <a:r>
              <a:rPr lang="fr-CH" dirty="0" smtClean="0"/>
              <a:t>:</a:t>
            </a:r>
          </a:p>
          <a:p>
            <a:r>
              <a:rPr lang="en-GB" sz="1400" i="1" dirty="0" smtClean="0"/>
              <a:t>therapy </a:t>
            </a:r>
            <a:r>
              <a:rPr lang="en-GB" sz="1400" i="1" dirty="0"/>
              <a:t>using ionizing radiation, generally as part of cancer treatment to control or kill malignant cells</a:t>
            </a:r>
          </a:p>
        </p:txBody>
      </p:sp>
    </p:spTree>
    <p:extLst>
      <p:ext uri="{BB962C8B-B14F-4D97-AF65-F5344CB8AC3E}">
        <p14:creationId xmlns:p14="http://schemas.microsoft.com/office/powerpoint/2010/main" val="11300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06" y="2492289"/>
            <a:ext cx="4768610" cy="35873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The fascination of the Bragg </a:t>
            </a:r>
            <a:r>
              <a:rPr lang="fr-CH" dirty="0" err="1" smtClean="0"/>
              <a:t>peak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208209"/>
              </p:ext>
            </p:extLst>
          </p:nvPr>
        </p:nvGraphicFramePr>
        <p:xfrm>
          <a:off x="4362077" y="362668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" name="Equation" r:id="rId4" imgW="114300" imgH="165100" progId="Equation.DSMT4">
                  <p:embed/>
                </p:oleObj>
              </mc:Choice>
              <mc:Fallback>
                <p:oleObj name="Equation" r:id="rId4" imgW="114300" imgH="165100" progId="Equation.DSMT4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62077" y="362668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27885"/>
              </p:ext>
            </p:extLst>
          </p:nvPr>
        </p:nvGraphicFramePr>
        <p:xfrm>
          <a:off x="4362077" y="362668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" name="Equation" r:id="rId6" imgW="114300" imgH="165100" progId="Equation.DSMT4">
                  <p:embed/>
                </p:oleObj>
              </mc:Choice>
              <mc:Fallback>
                <p:oleObj name="Equation" r:id="rId6" imgW="114300" imgH="16510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62077" y="362668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208334"/>
              </p:ext>
            </p:extLst>
          </p:nvPr>
        </p:nvGraphicFramePr>
        <p:xfrm>
          <a:off x="4362077" y="362668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6" name="Equation" r:id="rId7" imgW="114300" imgH="165100" progId="Equation.DSMT4">
                  <p:embed/>
                </p:oleObj>
              </mc:Choice>
              <mc:Fallback>
                <p:oleObj name="Equation" r:id="rId7" imgW="114300" imgH="165100" progId="Equation.DSMT4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62077" y="362668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betheblocheq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043" y="1660802"/>
            <a:ext cx="5250537" cy="8678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0573" y="1134874"/>
            <a:ext cx="743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Bethe-Bloch equation of </a:t>
            </a:r>
            <a:r>
              <a:rPr lang="en-US" dirty="0" err="1" smtClean="0"/>
              <a:t>ionisation</a:t>
            </a:r>
            <a:r>
              <a:rPr lang="en-US" dirty="0" smtClean="0"/>
              <a:t> energy loss by charged particles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5275" y="2043953"/>
            <a:ext cx="484094" cy="5476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 rot="7251372">
            <a:off x="2583262" y="2329356"/>
            <a:ext cx="159352" cy="52451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1079074" y="5921655"/>
            <a:ext cx="18902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i="1" dirty="0"/>
              <a:t>a</a:t>
            </a:r>
            <a:r>
              <a:rPr lang="fr-CH" sz="1050" i="1" dirty="0" smtClean="0"/>
              <a:t>ccelerators-for-society.org</a:t>
            </a:r>
            <a:endParaRPr lang="en-GB" sz="105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6025276" y="1597394"/>
            <a:ext cx="29378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X-rays or </a:t>
            </a:r>
            <a:r>
              <a:rPr lang="fr-CH" dirty="0" err="1" smtClean="0"/>
              <a:t>electrons</a:t>
            </a:r>
            <a:r>
              <a:rPr lang="fr-CH" dirty="0" smtClean="0"/>
              <a:t>, protons (and ions) </a:t>
            </a:r>
            <a:r>
              <a:rPr lang="fr-CH" dirty="0" err="1" smtClean="0"/>
              <a:t>deposit</a:t>
            </a:r>
            <a:r>
              <a:rPr lang="fr-CH" dirty="0" smtClean="0"/>
              <a:t> </a:t>
            </a:r>
            <a:r>
              <a:rPr lang="fr-CH" dirty="0" err="1" smtClean="0"/>
              <a:t>their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at a </a:t>
            </a:r>
            <a:r>
              <a:rPr lang="fr-CH" dirty="0" err="1" smtClean="0"/>
              <a:t>given</a:t>
            </a:r>
            <a:r>
              <a:rPr lang="fr-CH" dirty="0" smtClean="0"/>
              <a:t> </a:t>
            </a:r>
            <a:r>
              <a:rPr lang="fr-CH" dirty="0" err="1" smtClean="0"/>
              <a:t>depth</a:t>
            </a:r>
            <a:r>
              <a:rPr lang="fr-CH" dirty="0" smtClean="0"/>
              <a:t> </a:t>
            </a:r>
            <a:r>
              <a:rPr lang="fr-CH" dirty="0" err="1" smtClean="0"/>
              <a:t>inside</a:t>
            </a:r>
            <a:r>
              <a:rPr lang="fr-CH" dirty="0" smtClean="0"/>
              <a:t> the tissues, </a:t>
            </a:r>
            <a:r>
              <a:rPr lang="fr-CH" b="1" dirty="0" err="1" smtClean="0">
                <a:solidFill>
                  <a:srgbClr val="FF0000"/>
                </a:solidFill>
              </a:rPr>
              <a:t>minimising</a:t>
            </a:r>
            <a:r>
              <a:rPr lang="fr-CH" b="1" dirty="0" smtClean="0">
                <a:solidFill>
                  <a:srgbClr val="FF0000"/>
                </a:solidFill>
              </a:rPr>
              <a:t> the dose to the </a:t>
            </a:r>
            <a:r>
              <a:rPr lang="fr-CH" b="1" dirty="0" err="1" smtClean="0">
                <a:solidFill>
                  <a:srgbClr val="FF0000"/>
                </a:solidFill>
              </a:rPr>
              <a:t>organs</a:t>
            </a:r>
            <a:r>
              <a:rPr lang="fr-CH" b="1" dirty="0" smtClean="0">
                <a:solidFill>
                  <a:srgbClr val="FF0000"/>
                </a:solidFill>
              </a:rPr>
              <a:t> close to the </a:t>
            </a:r>
            <a:r>
              <a:rPr lang="fr-CH" b="1" dirty="0" err="1" smtClean="0">
                <a:solidFill>
                  <a:srgbClr val="FF0000"/>
                </a:solidFill>
              </a:rPr>
              <a:t>tumour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sz="1600" dirty="0" err="1" smtClean="0"/>
              <a:t>Required</a:t>
            </a:r>
            <a:r>
              <a:rPr lang="fr-CH" sz="1600" dirty="0" smtClean="0"/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energy</a:t>
            </a:r>
            <a:r>
              <a:rPr lang="fr-CH" sz="1600" b="1" dirty="0" smtClean="0">
                <a:solidFill>
                  <a:srgbClr val="FF0000"/>
                </a:solidFill>
              </a:rPr>
              <a:t> (protons) about 230 MeV</a:t>
            </a:r>
            <a:r>
              <a:rPr lang="fr-CH" sz="1600" dirty="0" smtClean="0"/>
              <a:t>, </a:t>
            </a:r>
            <a:r>
              <a:rPr lang="fr-CH" sz="1600" dirty="0" err="1" smtClean="0"/>
              <a:t>corresponding</a:t>
            </a:r>
            <a:r>
              <a:rPr lang="fr-CH" sz="1600" dirty="0" smtClean="0"/>
              <a:t> to 33 cm in water.</a:t>
            </a:r>
          </a:p>
          <a:p>
            <a:r>
              <a:rPr lang="fr-CH" sz="1600" dirty="0" smtClean="0"/>
              <a:t>Small </a:t>
            </a:r>
            <a:r>
              <a:rPr lang="fr-CH" sz="1600" dirty="0" err="1" smtClean="0"/>
              <a:t>currents</a:t>
            </a:r>
            <a:r>
              <a:rPr lang="fr-CH" sz="1600" dirty="0" smtClean="0"/>
              <a:t>: 10 </a:t>
            </a:r>
            <a:r>
              <a:rPr lang="fr-CH" sz="1600" dirty="0" err="1" smtClean="0"/>
              <a:t>nA</a:t>
            </a:r>
            <a:r>
              <a:rPr lang="fr-CH" sz="1600" dirty="0" smtClean="0"/>
              <a:t> for a </a:t>
            </a:r>
            <a:r>
              <a:rPr lang="fr-CH" sz="1600" dirty="0" err="1" smtClean="0"/>
              <a:t>typical</a:t>
            </a:r>
            <a:r>
              <a:rPr lang="fr-CH" sz="1600" dirty="0" smtClean="0"/>
              <a:t> dose of 1 Gy to 1 liter in 1 minute. 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630204" y="2685255"/>
            <a:ext cx="110510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Spread-Out Bragg Peak (SOBP)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49086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rise of particle therapy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08" y="1163563"/>
            <a:ext cx="4116163" cy="2244213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0940" y="1083573"/>
            <a:ext cx="4296634" cy="5272777"/>
          </a:xfrm>
        </p:spPr>
        <p:txBody>
          <a:bodyPr>
            <a:noAutofit/>
          </a:bodyPr>
          <a:lstStyle/>
          <a:p>
            <a:pPr marL="189000" indent="-189000"/>
            <a:r>
              <a:rPr lang="fr-CH" sz="1400" dirty="0" smtClean="0"/>
              <a:t>First </a:t>
            </a:r>
            <a:r>
              <a:rPr lang="fr-CH" sz="1400" dirty="0" err="1" smtClean="0"/>
              <a:t>experimental</a:t>
            </a:r>
            <a:r>
              <a:rPr lang="fr-CH" sz="1400" dirty="0" smtClean="0"/>
              <a:t> </a:t>
            </a:r>
            <a:r>
              <a:rPr lang="fr-CH" sz="1400" dirty="0" err="1" smtClean="0"/>
              <a:t>treatment</a:t>
            </a:r>
            <a:r>
              <a:rPr lang="fr-CH" sz="1400" dirty="0" smtClean="0"/>
              <a:t> in 1954 at Berkeley.</a:t>
            </a:r>
          </a:p>
          <a:p>
            <a:pPr marL="189000" indent="-189000"/>
            <a:r>
              <a:rPr lang="fr-CH" sz="1400" dirty="0" smtClean="0"/>
              <a:t>First </a:t>
            </a:r>
            <a:r>
              <a:rPr lang="fr-CH" sz="1400" dirty="0" err="1" smtClean="0"/>
              <a:t>hospital-based</a:t>
            </a:r>
            <a:r>
              <a:rPr lang="fr-CH" sz="1400" dirty="0" smtClean="0"/>
              <a:t> proton </a:t>
            </a:r>
            <a:r>
              <a:rPr lang="fr-CH" sz="1400" dirty="0" err="1" smtClean="0"/>
              <a:t>treatment</a:t>
            </a:r>
            <a:r>
              <a:rPr lang="fr-CH" sz="1400" dirty="0" smtClean="0"/>
              <a:t> </a:t>
            </a:r>
            <a:r>
              <a:rPr lang="fr-CH" sz="1400" dirty="0" err="1" smtClean="0"/>
              <a:t>facility</a:t>
            </a:r>
            <a:r>
              <a:rPr lang="fr-CH" sz="1400" dirty="0" smtClean="0"/>
              <a:t> in 1993 (</a:t>
            </a:r>
            <a:r>
              <a:rPr lang="fr-CH" sz="1400" dirty="0" err="1" smtClean="0"/>
              <a:t>Loma</a:t>
            </a:r>
            <a:r>
              <a:rPr lang="fr-CH" sz="1400" dirty="0" smtClean="0"/>
              <a:t> Linda, US).</a:t>
            </a:r>
          </a:p>
          <a:p>
            <a:pPr marL="189000" indent="-189000"/>
            <a:r>
              <a:rPr lang="fr-CH" sz="1400" dirty="0" smtClean="0"/>
              <a:t>First </a:t>
            </a:r>
            <a:r>
              <a:rPr lang="fr-CH" sz="1400" dirty="0" err="1" smtClean="0"/>
              <a:t>treatment</a:t>
            </a:r>
            <a:r>
              <a:rPr lang="fr-CH" sz="1400" dirty="0" smtClean="0"/>
              <a:t> </a:t>
            </a:r>
            <a:r>
              <a:rPr lang="fr-CH" sz="1400" dirty="0" err="1" smtClean="0"/>
              <a:t>facility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</a:t>
            </a:r>
            <a:r>
              <a:rPr lang="fr-CH" sz="1400" dirty="0" err="1" smtClean="0"/>
              <a:t>carbon</a:t>
            </a:r>
            <a:r>
              <a:rPr lang="fr-CH" sz="1400" dirty="0" smtClean="0"/>
              <a:t> ions in 1994 (HIMAC, </a:t>
            </a:r>
            <a:r>
              <a:rPr lang="fr-CH" sz="1400" dirty="0" err="1" smtClean="0"/>
              <a:t>Japan</a:t>
            </a:r>
            <a:r>
              <a:rPr lang="fr-CH" sz="1400" dirty="0" smtClean="0"/>
              <a:t>).</a:t>
            </a:r>
          </a:p>
          <a:p>
            <a:pPr marL="189000" indent="-189000"/>
            <a:r>
              <a:rPr lang="fr-CH" sz="1400" dirty="0" err="1" smtClean="0"/>
              <a:t>Treatments</a:t>
            </a:r>
            <a:r>
              <a:rPr lang="fr-CH" sz="1400" dirty="0" smtClean="0"/>
              <a:t> in Europe at </a:t>
            </a:r>
            <a:r>
              <a:rPr lang="fr-CH" sz="1400" dirty="0" err="1" smtClean="0"/>
              <a:t>physics</a:t>
            </a:r>
            <a:r>
              <a:rPr lang="fr-CH" sz="1400" dirty="0" smtClean="0"/>
              <a:t> </a:t>
            </a:r>
            <a:r>
              <a:rPr lang="fr-CH" sz="1400" dirty="0" err="1" smtClean="0"/>
              <a:t>facilities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end of ‘90s.</a:t>
            </a:r>
          </a:p>
          <a:p>
            <a:pPr marL="189000" indent="-189000"/>
            <a:r>
              <a:rPr lang="fr-CH" sz="1400" dirty="0" smtClean="0"/>
              <a:t>First </a:t>
            </a:r>
            <a:r>
              <a:rPr lang="fr-CH" sz="1400" dirty="0" err="1" smtClean="0"/>
              <a:t>dedicated</a:t>
            </a:r>
            <a:r>
              <a:rPr lang="fr-CH" sz="1400" dirty="0" smtClean="0"/>
              <a:t> </a:t>
            </a:r>
            <a:r>
              <a:rPr lang="fr-CH" sz="1400" dirty="0" err="1" smtClean="0"/>
              <a:t>European</a:t>
            </a:r>
            <a:r>
              <a:rPr lang="fr-CH" sz="1400" dirty="0" smtClean="0"/>
              <a:t> </a:t>
            </a:r>
            <a:r>
              <a:rPr lang="fr-CH" sz="1400" dirty="0" err="1" smtClean="0"/>
              <a:t>facility</a:t>
            </a:r>
            <a:r>
              <a:rPr lang="fr-CH" sz="1400" dirty="0" smtClean="0"/>
              <a:t> for </a:t>
            </a:r>
            <a:r>
              <a:rPr lang="fr-CH" sz="1400" dirty="0" smtClean="0">
                <a:solidFill>
                  <a:srgbClr val="FF0000"/>
                </a:solidFill>
              </a:rPr>
              <a:t>protons and </a:t>
            </a:r>
            <a:r>
              <a:rPr lang="fr-CH" sz="1400" dirty="0" err="1" smtClean="0">
                <a:solidFill>
                  <a:srgbClr val="FF0000"/>
                </a:solidFill>
              </a:rPr>
              <a:t>carbon</a:t>
            </a:r>
            <a:r>
              <a:rPr lang="fr-CH" sz="1400" dirty="0" smtClean="0">
                <a:solidFill>
                  <a:srgbClr val="FF0000"/>
                </a:solidFill>
              </a:rPr>
              <a:t> ions</a:t>
            </a:r>
            <a:r>
              <a:rPr lang="fr-CH" sz="1400" dirty="0" smtClean="0"/>
              <a:t> in 2009 (Heidelberg).</a:t>
            </a:r>
          </a:p>
          <a:p>
            <a:pPr marL="189000" indent="-189000"/>
            <a:r>
              <a:rPr lang="fr-CH" sz="1400" dirty="0" err="1" smtClean="0"/>
              <a:t>From</a:t>
            </a:r>
            <a:r>
              <a:rPr lang="fr-CH" sz="1400" dirty="0" smtClean="0"/>
              <a:t> 2006, commercial proton </a:t>
            </a:r>
            <a:r>
              <a:rPr lang="fr-CH" sz="1400" dirty="0" err="1" smtClean="0"/>
              <a:t>therapy</a:t>
            </a:r>
            <a:r>
              <a:rPr lang="fr-CH" sz="1400" dirty="0" smtClean="0"/>
              <a:t> cyclotrons </a:t>
            </a:r>
            <a:r>
              <a:rPr lang="fr-CH" sz="1400" dirty="0" err="1" smtClean="0"/>
              <a:t>appear</a:t>
            </a:r>
            <a:r>
              <a:rPr lang="fr-CH" sz="1400" dirty="0" smtClean="0"/>
              <a:t> on the </a:t>
            </a:r>
            <a:r>
              <a:rPr lang="fr-CH" sz="1400" dirty="0" err="1" smtClean="0"/>
              <a:t>market</a:t>
            </a:r>
            <a:r>
              <a:rPr lang="fr-CH" sz="1400" dirty="0" smtClean="0"/>
              <a:t> (but </a:t>
            </a:r>
            <a:r>
              <a:rPr lang="fr-CH" sz="1400" dirty="0" smtClean="0">
                <a:solidFill>
                  <a:srgbClr val="FF0000"/>
                </a:solidFill>
              </a:rPr>
              <a:t>Siemens </a:t>
            </a:r>
            <a:r>
              <a:rPr lang="fr-CH" sz="1400" dirty="0" err="1" smtClean="0">
                <a:solidFill>
                  <a:srgbClr val="FF0000"/>
                </a:solidFill>
              </a:rPr>
              <a:t>gets</a:t>
            </a:r>
            <a:r>
              <a:rPr lang="fr-CH" sz="1400" dirty="0" smtClean="0">
                <a:solidFill>
                  <a:srgbClr val="FF0000"/>
                </a:solidFill>
              </a:rPr>
              <a:t> out </a:t>
            </a:r>
            <a:r>
              <a:rPr lang="fr-CH" sz="1400" dirty="0" smtClean="0"/>
              <a:t>of proton/</a:t>
            </a:r>
            <a:r>
              <a:rPr lang="fr-CH" sz="1400" dirty="0" err="1" smtClean="0"/>
              <a:t>carbon</a:t>
            </a:r>
            <a:r>
              <a:rPr lang="fr-CH" sz="1400" dirty="0" smtClean="0"/>
              <a:t> synchrotrons </a:t>
            </a:r>
            <a:r>
              <a:rPr lang="fr-CH" sz="1400" dirty="0" err="1" smtClean="0"/>
              <a:t>market</a:t>
            </a:r>
            <a:r>
              <a:rPr lang="fr-CH" sz="1400" dirty="0" smtClean="0"/>
              <a:t> in 2011). </a:t>
            </a:r>
          </a:p>
          <a:p>
            <a:pPr marL="189000" indent="-189000"/>
            <a:r>
              <a:rPr lang="fr-CH" sz="1400" dirty="0" err="1" smtClean="0"/>
              <a:t>Nowadays</a:t>
            </a:r>
            <a:r>
              <a:rPr lang="fr-CH" sz="1400" dirty="0"/>
              <a:t> </a:t>
            </a:r>
            <a:r>
              <a:rPr lang="fr-CH" sz="1400" dirty="0" smtClean="0">
                <a:solidFill>
                  <a:srgbClr val="FF0000"/>
                </a:solidFill>
              </a:rPr>
              <a:t>3 </a:t>
            </a:r>
            <a:r>
              <a:rPr lang="fr-CH" sz="1400" dirty="0" err="1" smtClean="0">
                <a:solidFill>
                  <a:srgbClr val="FF0000"/>
                </a:solidFill>
              </a:rPr>
              <a:t>competing</a:t>
            </a:r>
            <a:r>
              <a:rPr lang="fr-CH" sz="1400" dirty="0" smtClean="0">
                <a:solidFill>
                  <a:srgbClr val="FF0000"/>
                </a:solidFill>
              </a:rPr>
              <a:t> </a:t>
            </a:r>
            <a:r>
              <a:rPr lang="fr-CH" sz="1400" dirty="0" err="1" smtClean="0">
                <a:solidFill>
                  <a:srgbClr val="FF0000"/>
                </a:solidFill>
              </a:rPr>
              <a:t>vendors</a:t>
            </a:r>
            <a:r>
              <a:rPr lang="fr-CH" sz="1400" dirty="0" smtClean="0">
                <a:solidFill>
                  <a:srgbClr val="FF0000"/>
                </a:solidFill>
              </a:rPr>
              <a:t> </a:t>
            </a:r>
            <a:r>
              <a:rPr lang="fr-CH" sz="1400" dirty="0" smtClean="0"/>
              <a:t>for cyclotrons, one for synchrotrons (all protons). </a:t>
            </a:r>
          </a:p>
          <a:p>
            <a:pPr marL="189000" indent="-189000"/>
            <a:r>
              <a:rPr lang="fr-CH" sz="1400" dirty="0" smtClean="0"/>
              <a:t>More centres are </a:t>
            </a:r>
            <a:r>
              <a:rPr lang="fr-CH" sz="1400" dirty="0" err="1" smtClean="0"/>
              <a:t>planned</a:t>
            </a:r>
            <a:r>
              <a:rPr lang="fr-CH" sz="1400" dirty="0" smtClean="0"/>
              <a:t> in the </a:t>
            </a:r>
            <a:r>
              <a:rPr lang="fr-CH" sz="1400" dirty="0" err="1" smtClean="0"/>
              <a:t>near</a:t>
            </a:r>
            <a:r>
              <a:rPr lang="fr-CH" sz="1400" dirty="0" smtClean="0"/>
              <a:t> future.</a:t>
            </a:r>
          </a:p>
          <a:p>
            <a:pPr marL="27432" indent="0">
              <a:buNone/>
            </a:pPr>
            <a:endParaRPr lang="fr-CH" sz="900" dirty="0" smtClean="0"/>
          </a:p>
          <a:p>
            <a:pPr marL="27432" indent="0">
              <a:buNone/>
            </a:pPr>
            <a:r>
              <a:rPr lang="fr-CH" sz="1400" b="1" dirty="0" smtClean="0">
                <a:solidFill>
                  <a:srgbClr val="C00000"/>
                </a:solidFill>
              </a:rPr>
              <a:t>A </a:t>
            </a:r>
            <a:r>
              <a:rPr lang="fr-CH" sz="1400" b="1" dirty="0" err="1" smtClean="0">
                <a:solidFill>
                  <a:srgbClr val="C00000"/>
                </a:solidFill>
              </a:rPr>
              <a:t>success</a:t>
            </a:r>
            <a:r>
              <a:rPr lang="fr-CH" sz="1400" b="1" dirty="0" smtClean="0">
                <a:solidFill>
                  <a:srgbClr val="C00000"/>
                </a:solidFill>
              </a:rPr>
              <a:t> story, but … </a:t>
            </a:r>
          </a:p>
          <a:p>
            <a:pPr marL="189000" indent="-189000"/>
            <a:r>
              <a:rPr lang="fr-CH" sz="1400" dirty="0" err="1" smtClean="0"/>
              <a:t>many</a:t>
            </a:r>
            <a:r>
              <a:rPr lang="fr-CH" sz="1400" dirty="0" smtClean="0"/>
              <a:t> discussion on </a:t>
            </a:r>
            <a:r>
              <a:rPr lang="fr-CH" sz="1400" dirty="0" err="1" smtClean="0"/>
              <a:t>effectivness</a:t>
            </a:r>
            <a:r>
              <a:rPr lang="fr-CH" sz="1400" dirty="0" smtClean="0"/>
              <a:t>, </a:t>
            </a:r>
            <a:r>
              <a:rPr lang="fr-CH" sz="1400" dirty="0" err="1" smtClean="0"/>
              <a:t>cost</a:t>
            </a:r>
            <a:r>
              <a:rPr lang="fr-CH" sz="1400" dirty="0" smtClean="0"/>
              <a:t> and </a:t>
            </a:r>
            <a:r>
              <a:rPr lang="fr-CH" sz="1400" dirty="0" err="1" smtClean="0"/>
              <a:t>benefits</a:t>
            </a:r>
            <a:r>
              <a:rPr lang="fr-CH" sz="1400" dirty="0"/>
              <a:t>.</a:t>
            </a:r>
            <a:r>
              <a:rPr lang="fr-CH" sz="1400" dirty="0" smtClean="0"/>
              <a:t> </a:t>
            </a:r>
          </a:p>
          <a:p>
            <a:pPr marL="189000" indent="-189000"/>
            <a:r>
              <a:rPr lang="fr-CH" sz="1400" dirty="0" err="1" smtClean="0"/>
              <a:t>Some</a:t>
            </a:r>
            <a:r>
              <a:rPr lang="fr-CH" sz="1400" dirty="0" smtClean="0"/>
              <a:t> </a:t>
            </a:r>
            <a:r>
              <a:rPr lang="fr-CH" sz="1400" dirty="0" err="1" smtClean="0"/>
              <a:t>negative</a:t>
            </a:r>
            <a:r>
              <a:rPr lang="fr-CH" sz="1400" dirty="0" smtClean="0"/>
              <a:t> feedback </a:t>
            </a:r>
            <a:r>
              <a:rPr lang="fr-CH" sz="1400" dirty="0" err="1" smtClean="0"/>
              <a:t>from</a:t>
            </a:r>
            <a:r>
              <a:rPr lang="fr-CH" sz="1400" dirty="0" smtClean="0"/>
              <a:t> the running </a:t>
            </a:r>
            <a:r>
              <a:rPr lang="fr-CH" sz="1400" dirty="0" err="1" smtClean="0"/>
              <a:t>centers</a:t>
            </a:r>
            <a:r>
              <a:rPr lang="fr-CH" sz="1400" dirty="0"/>
              <a:t>:</a:t>
            </a:r>
            <a:r>
              <a:rPr lang="fr-CH" sz="1400" dirty="0" smtClean="0"/>
              <a:t> </a:t>
            </a:r>
            <a:r>
              <a:rPr lang="fr-CH" sz="1400" dirty="0" err="1" smtClean="0"/>
              <a:t>lack</a:t>
            </a:r>
            <a:r>
              <a:rPr lang="fr-CH" sz="1400" dirty="0" smtClean="0"/>
              <a:t> of patients, high running </a:t>
            </a:r>
            <a:r>
              <a:rPr lang="fr-CH" sz="1400" dirty="0" err="1" smtClean="0"/>
              <a:t>costs</a:t>
            </a:r>
            <a:r>
              <a:rPr lang="fr-CH" sz="1400" dirty="0" smtClean="0"/>
              <a:t>,…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102" y="3495794"/>
            <a:ext cx="3788588" cy="266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11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123" y="245205"/>
            <a:ext cx="7980903" cy="72276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difficulties of particle therapy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186643"/>
            <a:ext cx="8229600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C00000"/>
                </a:solidFill>
                <a:latin typeface="Calibri"/>
              </a:rPr>
              <a:t>Cost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a commercial single-room proton therapy system has a price starting from 30 M€, to be compared with 2-3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M€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of a X-ray radiotherapy system. A proton and ion therapy centre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has a cost of 150-200 M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€. Running costs are also high, mainly because of the needs in personnel to run the facilities. </a:t>
            </a:r>
            <a:endParaRPr lang="en-GB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CH" b="1" dirty="0" smtClean="0">
                <a:solidFill>
                  <a:srgbClr val="C00000"/>
                </a:solidFill>
                <a:latin typeface="Calibri"/>
              </a:rPr>
              <a:t>Range </a:t>
            </a:r>
            <a:r>
              <a:rPr lang="fr-CH" b="1" dirty="0" err="1" smtClean="0">
                <a:solidFill>
                  <a:srgbClr val="C00000"/>
                </a:solidFill>
                <a:latin typeface="Calibri"/>
              </a:rPr>
              <a:t>uncertainties</a:t>
            </a:r>
            <a:r>
              <a:rPr lang="fr-CH" b="1" dirty="0" smtClean="0">
                <a:solidFill>
                  <a:srgbClr val="C00000"/>
                </a:solidFill>
                <a:latin typeface="Calibri"/>
              </a:rPr>
              <a:t>: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X-ray therapy has reached a high level of precision and can be coupled to on-line diagnostics. Particle therapy is difficult to calibrate (energy loss depends on tissues), dosimetry is less precise, and on-line scanning is not possible. </a:t>
            </a:r>
            <a:endParaRPr lang="en-GB" b="1" dirty="0" smtClean="0">
              <a:solidFill>
                <a:srgbClr val="C00000"/>
              </a:solidFill>
              <a:latin typeface="Calibri"/>
            </a:endParaRPr>
          </a:p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C00000"/>
                </a:solidFill>
                <a:latin typeface="Calibri"/>
              </a:rPr>
              <a:t>Assessing performance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advantage of particle therapy in reducing dose to tissues surrounding the tumour, with less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risk of secondary cancer and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less damage to critical organs. There is no or little impact on survival rate, the main result is in improving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quality of life after treatment. W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hile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survival rates are easy to measure and compare, quality of life is not an easily measureable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parameter; only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recently studies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are starting to take this parameter into account.</a:t>
            </a:r>
            <a:endParaRPr lang="en-GB" dirty="0">
              <a:solidFill>
                <a:prstClr val="black"/>
              </a:solidFill>
              <a:latin typeface="Calibri"/>
            </a:endParaRPr>
          </a:p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rgbClr val="C00000"/>
                </a:solidFill>
                <a:latin typeface="Calibri"/>
              </a:rPr>
              <a:t>Centralisation </a:t>
            </a:r>
            <a:r>
              <a:rPr lang="en-GB" b="1" dirty="0">
                <a:solidFill>
                  <a:srgbClr val="C00000"/>
                </a:solidFill>
                <a:latin typeface="Calibri"/>
              </a:rPr>
              <a:t>of medicine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: the high cost of particle treatment calls for large centralised units that have difficulties in attracting patients from 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hospitals located in a large region.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336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9335" y="4377257"/>
            <a:ext cx="6155576" cy="19157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Advantages</a:t>
            </a:r>
            <a:r>
              <a:rPr lang="fr-CH" dirty="0" smtClean="0"/>
              <a:t> of proton </a:t>
            </a:r>
            <a:r>
              <a:rPr lang="fr-CH" dirty="0" err="1" smtClean="0"/>
              <a:t>therapy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12/12/2018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896" y="1039389"/>
            <a:ext cx="4156075" cy="36989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2789" y="4861406"/>
            <a:ext cx="24240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i="1" dirty="0" smtClean="0"/>
              <a:t>Source: IBA proton </a:t>
            </a:r>
            <a:r>
              <a:rPr lang="fr-CH" sz="1000" i="1" dirty="0" err="1" smtClean="0"/>
              <a:t>therapy</a:t>
            </a:r>
            <a:r>
              <a:rPr lang="fr-CH" sz="1000" i="1" dirty="0" smtClean="0"/>
              <a:t> </a:t>
            </a:r>
            <a:r>
              <a:rPr lang="fr-CH" sz="1000" i="1" dirty="0" err="1" smtClean="0"/>
              <a:t>fact-sheet</a:t>
            </a:r>
            <a:r>
              <a:rPr lang="fr-CH" sz="1000" i="1" dirty="0" smtClean="0"/>
              <a:t>,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71999" y="1133833"/>
            <a:ext cx="4177295" cy="2675070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dirty="0" smtClean="0"/>
              <a:t>The main </a:t>
            </a:r>
            <a:r>
              <a:rPr lang="fr-CH" dirty="0" err="1" smtClean="0"/>
              <a:t>recognised</a:t>
            </a:r>
            <a:r>
              <a:rPr lang="fr-CH" dirty="0" smtClean="0"/>
              <a:t> </a:t>
            </a:r>
            <a:r>
              <a:rPr lang="fr-CH" dirty="0" err="1" smtClean="0"/>
              <a:t>advantage</a:t>
            </a:r>
            <a:r>
              <a:rPr lang="fr-CH" dirty="0" smtClean="0"/>
              <a:t> of proton </a:t>
            </a:r>
            <a:r>
              <a:rPr lang="fr-CH" dirty="0" err="1" smtClean="0"/>
              <a:t>therapy</a:t>
            </a:r>
            <a:r>
              <a:rPr lang="fr-CH" dirty="0" smtClean="0"/>
              <a:t> are for:</a:t>
            </a:r>
          </a:p>
          <a:p>
            <a:pPr marL="285750" indent="-285750">
              <a:buFontTx/>
              <a:buChar char="-"/>
            </a:pPr>
            <a:r>
              <a:rPr lang="fr-CH" b="1" dirty="0" err="1" smtClean="0">
                <a:solidFill>
                  <a:srgbClr val="FF0000"/>
                </a:solidFill>
              </a:rPr>
              <a:t>Pediatric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tumours</a:t>
            </a:r>
            <a:r>
              <a:rPr lang="fr-CH" dirty="0" smtClean="0"/>
              <a:t>, </a:t>
            </a:r>
            <a:r>
              <a:rPr lang="fr-CH" dirty="0" err="1" smtClean="0"/>
              <a:t>where</a:t>
            </a:r>
            <a:r>
              <a:rPr lang="fr-CH" dirty="0" smtClean="0"/>
              <a:t> </a:t>
            </a:r>
            <a:r>
              <a:rPr lang="fr-CH" dirty="0" err="1" smtClean="0"/>
              <a:t>surrounding</a:t>
            </a:r>
            <a:r>
              <a:rPr lang="fr-CH" dirty="0" smtClean="0"/>
              <a:t> tissues are more </a:t>
            </a:r>
            <a:r>
              <a:rPr lang="fr-CH" dirty="0" err="1" smtClean="0"/>
              <a:t>delicate</a:t>
            </a:r>
            <a:r>
              <a:rPr lang="fr-CH" dirty="0" smtClean="0"/>
              <a:t> and the </a:t>
            </a:r>
            <a:r>
              <a:rPr lang="fr-CH" dirty="0" err="1" smtClean="0"/>
              <a:t>risk</a:t>
            </a:r>
            <a:r>
              <a:rPr lang="fr-CH" dirty="0" smtClean="0"/>
              <a:t> of </a:t>
            </a:r>
            <a:r>
              <a:rPr lang="fr-CH" dirty="0" err="1" smtClean="0"/>
              <a:t>secondary</a:t>
            </a:r>
            <a:r>
              <a:rPr lang="fr-CH" dirty="0" smtClean="0"/>
              <a:t> </a:t>
            </a:r>
            <a:r>
              <a:rPr lang="fr-CH" dirty="0" err="1" smtClean="0"/>
              <a:t>tumours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higher</a:t>
            </a:r>
            <a:r>
              <a:rPr lang="fr-CH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fr-CH" b="1" dirty="0" err="1" smtClean="0">
                <a:solidFill>
                  <a:srgbClr val="FF0000"/>
                </a:solidFill>
              </a:rPr>
              <a:t>Tumours</a:t>
            </a:r>
            <a:r>
              <a:rPr lang="fr-CH" b="1" dirty="0" smtClean="0">
                <a:solidFill>
                  <a:srgbClr val="FF0000"/>
                </a:solidFill>
              </a:rPr>
              <a:t> close to vital </a:t>
            </a:r>
            <a:r>
              <a:rPr lang="fr-CH" b="1" dirty="0" err="1" smtClean="0">
                <a:solidFill>
                  <a:srgbClr val="FF0000"/>
                </a:solidFill>
              </a:rPr>
              <a:t>organs</a:t>
            </a:r>
            <a:r>
              <a:rPr lang="fr-CH" dirty="0" smtClean="0"/>
              <a:t>: base of </a:t>
            </a:r>
            <a:r>
              <a:rPr lang="fr-CH" dirty="0" err="1" smtClean="0"/>
              <a:t>skull</a:t>
            </a:r>
            <a:r>
              <a:rPr lang="fr-CH" dirty="0" smtClean="0"/>
              <a:t>, central </a:t>
            </a:r>
            <a:r>
              <a:rPr lang="fr-CH" dirty="0" err="1" smtClean="0"/>
              <a:t>nervous</a:t>
            </a:r>
            <a:r>
              <a:rPr lang="fr-CH" dirty="0" smtClean="0"/>
              <a:t> system, </a:t>
            </a:r>
            <a:r>
              <a:rPr lang="fr-CH" dirty="0" err="1" smtClean="0"/>
              <a:t>head</a:t>
            </a:r>
            <a:r>
              <a:rPr lang="fr-CH" dirty="0" smtClean="0"/>
              <a:t> and neck.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19903" y="4094070"/>
            <a:ext cx="2424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i="1" dirty="0" smtClean="0"/>
              <a:t>Source: IBA, state of proton </a:t>
            </a:r>
            <a:r>
              <a:rPr lang="fr-CH" sz="1000" i="1" dirty="0" err="1" smtClean="0"/>
              <a:t>therapy</a:t>
            </a:r>
            <a:r>
              <a:rPr lang="fr-CH" sz="1000" i="1" dirty="0" smtClean="0"/>
              <a:t> </a:t>
            </a:r>
            <a:r>
              <a:rPr lang="fr-CH" sz="1000" i="1" dirty="0" err="1" smtClean="0"/>
              <a:t>market</a:t>
            </a:r>
            <a:r>
              <a:rPr lang="fr-CH" sz="1000" i="1" dirty="0" smtClean="0"/>
              <a:t> </a:t>
            </a:r>
            <a:r>
              <a:rPr lang="fr-CH" sz="1000" i="1" dirty="0" err="1" smtClean="0"/>
              <a:t>entering</a:t>
            </a:r>
            <a:r>
              <a:rPr lang="fr-CH" sz="1000" i="1" dirty="0" smtClean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83968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CERNCobranding4-3.potx</Template>
  <TotalTime>12213</TotalTime>
  <Words>2469</Words>
  <Application>Microsoft Office PowerPoint</Application>
  <PresentationFormat>On-screen Show (4:3)</PresentationFormat>
  <Paragraphs>288</Paragraphs>
  <Slides>23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メイリオ</vt:lpstr>
      <vt:lpstr>Optima</vt:lpstr>
      <vt:lpstr>Symbol</vt:lpstr>
      <vt:lpstr>Times New Roman</vt:lpstr>
      <vt:lpstr>Wingdings</vt:lpstr>
      <vt:lpstr>CERNCobranding4-3</vt:lpstr>
      <vt:lpstr>Equation</vt:lpstr>
      <vt:lpstr>PowerPoint Presentation</vt:lpstr>
      <vt:lpstr>PowerPoint Presentation</vt:lpstr>
      <vt:lpstr>Medical accelerators at CERN - PIMMS</vt:lpstr>
      <vt:lpstr>Accelerators for medicine</vt:lpstr>
      <vt:lpstr>The potential of particle accelerators</vt:lpstr>
      <vt:lpstr>The fascination of the Bragg peak</vt:lpstr>
      <vt:lpstr>The rise of particle therapy </vt:lpstr>
      <vt:lpstr>The difficulties of particle therapy</vt:lpstr>
      <vt:lpstr>Advantages of proton therapy</vt:lpstr>
      <vt:lpstr>Ion therapy is different</vt:lpstr>
      <vt:lpstr>Ion therapy and immunotherapy</vt:lpstr>
      <vt:lpstr>Requirements for the future of ion therapy</vt:lpstr>
      <vt:lpstr>A second PIMMS initiative</vt:lpstr>
      <vt:lpstr>The Superconducting synchrotron</vt:lpstr>
      <vt:lpstr>Magnets: CCT or HTS?</vt:lpstr>
      <vt:lpstr>The high-frequency linac</vt:lpstr>
      <vt:lpstr>Alternative solutions: the linear accelerator</vt:lpstr>
      <vt:lpstr>LIGHT (Linac for Image Guided Hadron Therapy)</vt:lpstr>
      <vt:lpstr>Accelerating structures and gradients</vt:lpstr>
      <vt:lpstr>New technologies at the horizon</vt:lpstr>
      <vt:lpstr>An open collaboration based on CERN and SEEIIST</vt:lpstr>
      <vt:lpstr>Conclusions</vt:lpstr>
      <vt:lpstr>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Maurizio Vretenar</cp:lastModifiedBy>
  <cp:revision>213</cp:revision>
  <cp:lastPrinted>2018-06-11T16:17:43Z</cp:lastPrinted>
  <dcterms:created xsi:type="dcterms:W3CDTF">2012-11-30T11:04:26Z</dcterms:created>
  <dcterms:modified xsi:type="dcterms:W3CDTF">2018-12-11T10:48:58Z</dcterms:modified>
</cp:coreProperties>
</file>