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4"/>
    <p:sldMasterId id="2147483817" r:id="rId5"/>
    <p:sldMasterId id="2147483842" r:id="rId6"/>
    <p:sldMasterId id="2147483672" r:id="rId7"/>
  </p:sldMasterIdLst>
  <p:notesMasterIdLst>
    <p:notesMasterId r:id="rId45"/>
  </p:notesMasterIdLst>
  <p:handoutMasterIdLst>
    <p:handoutMasterId r:id="rId46"/>
  </p:handoutMasterIdLst>
  <p:sldIdLst>
    <p:sldId id="257" r:id="rId8"/>
    <p:sldId id="258" r:id="rId9"/>
    <p:sldId id="286" r:id="rId10"/>
    <p:sldId id="277" r:id="rId11"/>
    <p:sldId id="259" r:id="rId12"/>
    <p:sldId id="283" r:id="rId13"/>
    <p:sldId id="308" r:id="rId14"/>
    <p:sldId id="303" r:id="rId15"/>
    <p:sldId id="319" r:id="rId16"/>
    <p:sldId id="294" r:id="rId17"/>
    <p:sldId id="300" r:id="rId18"/>
    <p:sldId id="301" r:id="rId19"/>
    <p:sldId id="302" r:id="rId20"/>
    <p:sldId id="320" r:id="rId21"/>
    <p:sldId id="321" r:id="rId22"/>
    <p:sldId id="299" r:id="rId23"/>
    <p:sldId id="304" r:id="rId24"/>
    <p:sldId id="298" r:id="rId25"/>
    <p:sldId id="305" r:id="rId26"/>
    <p:sldId id="293" r:id="rId27"/>
    <p:sldId id="309" r:id="rId28"/>
    <p:sldId id="312" r:id="rId29"/>
    <p:sldId id="313" r:id="rId30"/>
    <p:sldId id="310" r:id="rId31"/>
    <p:sldId id="311" r:id="rId32"/>
    <p:sldId id="314" r:id="rId33"/>
    <p:sldId id="306" r:id="rId34"/>
    <p:sldId id="315" r:id="rId35"/>
    <p:sldId id="317" r:id="rId36"/>
    <p:sldId id="322" r:id="rId37"/>
    <p:sldId id="323" r:id="rId38"/>
    <p:sldId id="307" r:id="rId39"/>
    <p:sldId id="318" r:id="rId40"/>
    <p:sldId id="324" r:id="rId41"/>
    <p:sldId id="296" r:id="rId42"/>
    <p:sldId id="297" r:id="rId43"/>
    <p:sldId id="265" r:id="rId44"/>
  </p:sldIdLst>
  <p:sldSz cx="11520488" cy="6480175"/>
  <p:notesSz cx="6858000" cy="9144000"/>
  <p:defaultTextStyle>
    <a:defPPr>
      <a:defRPr lang="fr-FR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cha Damski" initials="SD" lastIdx="1" clrIdx="0">
    <p:extLst>
      <p:ext uri="{19B8F6BF-5375-455C-9EA6-DF929625EA0E}">
        <p15:presenceInfo xmlns:p15="http://schemas.microsoft.com/office/powerpoint/2012/main" userId="08645a6c40a4257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69BE28"/>
    <a:srgbClr val="00FF00"/>
    <a:srgbClr val="5B9BD5"/>
    <a:srgbClr val="FBD2D3"/>
    <a:srgbClr val="E1F5D1"/>
    <a:srgbClr val="FF9933"/>
    <a:srgbClr val="4D5255"/>
    <a:srgbClr val="7377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2" autoAdjust="0"/>
    <p:restoredTop sz="90953" autoAdjust="0"/>
  </p:normalViewPr>
  <p:slideViewPr>
    <p:cSldViewPr snapToGrid="0">
      <p:cViewPr varScale="1">
        <p:scale>
          <a:sx n="73" d="100"/>
          <a:sy n="73" d="100"/>
        </p:scale>
        <p:origin x="644" y="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369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presProps" Target="presProps.xml"/><Relationship Id="rId8" Type="http://schemas.openxmlformats.org/officeDocument/2006/relationships/slide" Target="slides/slide1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1205E-CABA-488C-B787-744127BCF94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19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038B7-BC88-4F06-BB99-6090BA9B0864}" type="datetimeFigureOut">
              <a:rPr lang="fr-BE" smtClean="0"/>
              <a:t>11-12-18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A2551-BCBF-4B24-BF65-7017C377E14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246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11" y="268267"/>
            <a:ext cx="11027065" cy="34619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</p:spTree>
    <p:extLst>
      <p:ext uri="{BB962C8B-B14F-4D97-AF65-F5344CB8AC3E}">
        <p14:creationId xmlns:p14="http://schemas.microsoft.com/office/powerpoint/2010/main" val="11117608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1 RadioPha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69"/>
          <a:stretch/>
        </p:blipFill>
        <p:spPr>
          <a:xfrm>
            <a:off x="332472" y="139700"/>
            <a:ext cx="10891788" cy="3966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909299"/>
            <a:ext cx="3663015" cy="141852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142475928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2 RadioPha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27" b="24909"/>
          <a:stretch/>
        </p:blipFill>
        <p:spPr>
          <a:xfrm>
            <a:off x="332471" y="76200"/>
            <a:ext cx="10837939" cy="3543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909299"/>
            <a:ext cx="3663015" cy="141852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28782341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3 - Your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332472" y="358140"/>
            <a:ext cx="10837939" cy="29214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 smtClean="0"/>
              <a:t>DELETE THIS SHAPE </a:t>
            </a:r>
          </a:p>
          <a:p>
            <a:pPr algn="ctr"/>
            <a:r>
              <a:rPr lang="en-US" sz="2800" b="1" dirty="0" smtClean="0"/>
              <a:t>(For more details on</a:t>
            </a:r>
            <a:r>
              <a:rPr lang="en-US" sz="2800" b="1" baseline="0" dirty="0" smtClean="0"/>
              <a:t> how to edit the welcome picture, </a:t>
            </a:r>
            <a:br>
              <a:rPr lang="en-US" sz="2800" b="1" baseline="0" dirty="0" smtClean="0"/>
            </a:br>
            <a:r>
              <a:rPr lang="en-US" sz="2800" b="1" dirty="0" smtClean="0"/>
              <a:t>please read the “How To” PowerPoint</a:t>
            </a:r>
            <a:r>
              <a:rPr lang="en-US" sz="2800" b="1" baseline="0" dirty="0" smtClean="0"/>
              <a:t> presentation </a:t>
            </a:r>
          </a:p>
          <a:p>
            <a:pPr algn="ctr"/>
            <a:r>
              <a:rPr lang="en-US" sz="2800" b="1" baseline="0" dirty="0" smtClean="0"/>
              <a:t>slide 15)</a:t>
            </a:r>
            <a:endParaRPr lang="en-US" sz="2800" b="1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31294526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"/>
          <a:stretch/>
        </p:blipFill>
        <p:spPr>
          <a:xfrm>
            <a:off x="0" y="48062"/>
            <a:ext cx="11332766" cy="3792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3" name="Picture 5" descr="Facebook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31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LinkedI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14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 descr="Twitter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7" y="5916923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8" descr="Youtub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7" y="5916924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599" y="5763839"/>
            <a:ext cx="505777" cy="496761"/>
          </a:xfrm>
          <a:prstGeom prst="rect">
            <a:avLst/>
          </a:prstGeom>
          <a:noFill/>
        </p:spPr>
        <p:txBody>
          <a:bodyPr anchor="b"/>
          <a:lstStyle>
            <a:lvl1pPr algn="ct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66121" y="5992248"/>
            <a:ext cx="2608673" cy="262997"/>
          </a:xfrm>
          <a:prstGeom prst="rect">
            <a:avLst/>
          </a:prstGeom>
        </p:spPr>
        <p:txBody>
          <a:bodyPr lIns="0" anchor="t"/>
          <a:lstStyle>
            <a:lvl1pPr marL="0" marR="0" indent="0" algn="ctr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Rectangle 4"/>
          <p:cNvSpPr/>
          <p:nvPr userDrawn="1"/>
        </p:nvSpPr>
        <p:spPr>
          <a:xfrm>
            <a:off x="115630" y="3759622"/>
            <a:ext cx="11309657" cy="1368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3147" y="3431724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algn="ctr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424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with copyr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"/>
          <a:stretch/>
        </p:blipFill>
        <p:spPr>
          <a:xfrm>
            <a:off x="0" y="48062"/>
            <a:ext cx="11332766" cy="3792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0"/>
            <a:ext cx="11520488" cy="6480175"/>
          </a:xfrm>
          <a:prstGeom prst="rect">
            <a:avLst/>
          </a:prstGeom>
        </p:spPr>
      </p:pic>
      <p:pic>
        <p:nvPicPr>
          <p:cNvPr id="23" name="Picture 5" descr="Facebook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31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LinkedI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14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 descr="Twitter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7" y="5916923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8" descr="Youtub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7" y="5916924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15630" y="3759622"/>
            <a:ext cx="11309657" cy="1368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3147" y="3431724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algn="ctr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940623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180892" y="5979366"/>
            <a:ext cx="7895702" cy="25696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/>
          <a:p>
            <a:pPr algn="l"/>
            <a:r>
              <a:rPr lang="en-US" sz="5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©2017 </a:t>
            </a:r>
            <a:r>
              <a:rPr lang="en-US" sz="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Ion Beam Applications SA. All rights reserved. Reproduction of any of the material contained </a:t>
            </a:r>
          </a:p>
          <a:p>
            <a:pPr algn="l"/>
            <a:r>
              <a:rPr lang="en-US" sz="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herein in any format or media without the prior and express written permission of Ion Beam Applications SA is prohibited.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362046" y="4855609"/>
            <a:ext cx="2608673" cy="262997"/>
          </a:xfrm>
          <a:prstGeom prst="rect">
            <a:avLst/>
          </a:prstGeom>
        </p:spPr>
        <p:txBody>
          <a:bodyPr lIns="0" anchor="t"/>
          <a:lstStyle>
            <a:lvl1pPr marL="0" marR="0" indent="0" algn="ctr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0391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477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tern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28598" y="6107214"/>
            <a:ext cx="5051067" cy="37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b="1" dirty="0" smtClean="0">
                <a:solidFill>
                  <a:schemeClr val="accent4"/>
                </a:solidFill>
                <a:latin typeface="+mn-lt"/>
              </a:rPr>
              <a:t>INTERNAL</a:t>
            </a:r>
            <a:r>
              <a:rPr lang="en-US" b="1" baseline="0" dirty="0" smtClean="0">
                <a:solidFill>
                  <a:schemeClr val="accent4"/>
                </a:solidFill>
                <a:latin typeface="+mn-lt"/>
              </a:rPr>
              <a:t> USE ONLY</a:t>
            </a:r>
            <a:endParaRPr lang="en-US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2204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28591" y="6107214"/>
            <a:ext cx="4740973" cy="37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+mn-lt"/>
              </a:rPr>
              <a:t>CONFIDENTIAL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470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51460" y="312420"/>
            <a:ext cx="10988040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80058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pli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5360801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16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4"/>
          <a:stretch/>
        </p:blipFill>
        <p:spPr>
          <a:xfrm>
            <a:off x="1" y="1"/>
            <a:ext cx="11309622" cy="40203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0487" cy="648017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37375943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pli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701086" y="1102519"/>
            <a:ext cx="5457452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1235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538" y="134729"/>
            <a:ext cx="10041133" cy="66149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40538" y="1098030"/>
            <a:ext cx="10041133" cy="4653126"/>
          </a:xfrm>
          <a:prstGeom prst="rect">
            <a:avLst/>
          </a:prstGeom>
        </p:spPr>
        <p:txBody>
          <a:bodyPr/>
          <a:lstStyle>
            <a:lvl1pPr marL="216004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1pPr>
            <a:lvl2pPr marL="648012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2pPr>
            <a:lvl3pPr marL="1080021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3pPr>
            <a:lvl4pPr marL="1512029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74217" y="5844451"/>
            <a:ext cx="505777" cy="498744"/>
          </a:xfrm>
          <a:prstGeom prst="rect">
            <a:avLst/>
          </a:prstGeom>
        </p:spPr>
        <p:txBody>
          <a:bodyPr/>
          <a:lstStyle/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021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 1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17282" y="348355"/>
            <a:ext cx="10841255" cy="5751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Rectangle 2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99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bg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32467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ck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51460" y="312420"/>
            <a:ext cx="10988040" cy="57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bg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152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ck Intern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37390" y="6107214"/>
            <a:ext cx="2457450" cy="37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b="1" dirty="0" smtClean="0">
                <a:solidFill>
                  <a:schemeClr val="accent3"/>
                </a:solidFill>
                <a:latin typeface="+mn-lt"/>
              </a:rPr>
              <a:t>INTERNAL</a:t>
            </a:r>
            <a:r>
              <a:rPr lang="en-US" b="1" baseline="0" dirty="0" smtClean="0">
                <a:solidFill>
                  <a:schemeClr val="accent3"/>
                </a:solidFill>
                <a:latin typeface="+mn-lt"/>
              </a:rPr>
              <a:t> USE ONLY</a:t>
            </a:r>
            <a:endParaRPr lang="en-US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bg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61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ck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52760" y="5884061"/>
            <a:ext cx="505777" cy="289142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28598" y="6107214"/>
            <a:ext cx="2457450" cy="37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+mn-lt"/>
              </a:rPr>
              <a:t>CONFIDENTIAL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40284" y="1102519"/>
            <a:ext cx="10818254" cy="5004695"/>
          </a:xfrm>
          <a:prstGeom prst="rect">
            <a:avLst/>
          </a:prstGeom>
        </p:spPr>
        <p:txBody>
          <a:bodyPr lIns="0" tIns="0" rIns="0" b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600">
                <a:solidFill>
                  <a:schemeClr val="bg1"/>
                </a:solidFill>
              </a:defRPr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</a:defRPr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399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45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17282" y="348355"/>
            <a:ext cx="10841255" cy="5751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Rectangle 2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0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9743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13057" y="139229"/>
            <a:ext cx="11073454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7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"/>
          <a:stretch/>
        </p:blipFill>
        <p:spPr>
          <a:xfrm>
            <a:off x="0" y="48062"/>
            <a:ext cx="11332766" cy="37920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207496027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Vari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979479" y="3617119"/>
            <a:ext cx="134945" cy="337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57537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55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1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177800" y="214530"/>
            <a:ext cx="11249581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9743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3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73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 Vari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3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7" name="Rectangle 6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75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36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lIns="0" anchor="b">
            <a:noAutofit/>
          </a:bodyPr>
          <a:lstStyle>
            <a:lvl1pPr>
              <a:defRPr sz="4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149921" y="190029"/>
            <a:ext cx="11199725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9743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2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2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 Vari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10652760" y="5818072"/>
            <a:ext cx="505777" cy="289142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accent2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543557" cy="57503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7" name="Rectangle 6"/>
          <p:cNvSpPr/>
          <p:nvPr userDrawn="1"/>
        </p:nvSpPr>
        <p:spPr>
          <a:xfrm>
            <a:off x="979480" y="3619500"/>
            <a:ext cx="134024" cy="3350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6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9"/>
          <a:stretch/>
        </p:blipFill>
        <p:spPr>
          <a:xfrm>
            <a:off x="0" y="221951"/>
            <a:ext cx="11520488" cy="3155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0488" cy="6480175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132690782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5 Proton Thera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47" y="270169"/>
            <a:ext cx="11027065" cy="34619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0488" cy="6480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099" y="5576448"/>
            <a:ext cx="3887511" cy="68603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Ion Beam Applications SA. All rights reserved.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332040455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6 Dosime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84" b="1"/>
          <a:stretch/>
        </p:blipFill>
        <p:spPr>
          <a:xfrm>
            <a:off x="0" y="223720"/>
            <a:ext cx="11520488" cy="4576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9" y="5780354"/>
            <a:ext cx="4703173" cy="507205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19955503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7 Dosime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9" b="36465"/>
          <a:stretch/>
        </p:blipFill>
        <p:spPr>
          <a:xfrm>
            <a:off x="0" y="101600"/>
            <a:ext cx="11520488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9" y="5780354"/>
            <a:ext cx="4703173" cy="50720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1960955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8 Indust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11"/>
          <a:stretch/>
        </p:blipFill>
        <p:spPr>
          <a:xfrm>
            <a:off x="332472" y="190500"/>
            <a:ext cx="10837939" cy="45279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488" cy="64801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909299"/>
            <a:ext cx="3663015" cy="1418521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19582504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9 Indust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2" r="1383"/>
          <a:stretch/>
        </p:blipFill>
        <p:spPr>
          <a:xfrm>
            <a:off x="10105" y="254579"/>
            <a:ext cx="11361234" cy="41510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" y="0"/>
            <a:ext cx="11510384" cy="64801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909299"/>
            <a:ext cx="3663015" cy="1418521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32472" y="5883983"/>
            <a:ext cx="6435973" cy="328521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800" dirty="0" smtClean="0"/>
              <a:t>© 2017 IBA SA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10837938" cy="38551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10837938" cy="6249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>
            <a:lvl1pPr algn="l"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017430"/>
            <a:ext cx="3947088" cy="262997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smtClean="0"/>
              <a:t>First name Last name Job Title</a:t>
            </a:r>
          </a:p>
        </p:txBody>
      </p:sp>
    </p:spTree>
    <p:extLst>
      <p:ext uri="{BB962C8B-B14F-4D97-AF65-F5344CB8AC3E}">
        <p14:creationId xmlns:p14="http://schemas.microsoft.com/office/powerpoint/2010/main" val="218793813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2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07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4" r:id="rId10"/>
    <p:sldLayoutId id="2147483805" r:id="rId11"/>
    <p:sldLayoutId id="2147483806" r:id="rId12"/>
    <p:sldLayoutId id="2147483872" r:id="rId13"/>
    <p:sldLayoutId id="214748381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3024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8" indent="-432008" algn="l" defTabSz="864017" rtl="0" eaLnBrk="1" latinLnBrk="0" hangingPunct="1">
        <a:lnSpc>
          <a:spcPct val="90000"/>
        </a:lnSpc>
        <a:spcBef>
          <a:spcPts val="945"/>
        </a:spcBef>
        <a:buClr>
          <a:schemeClr val="accent1"/>
        </a:buClr>
        <a:buFont typeface="Wingdings" panose="05000000000000000000" pitchFamily="2" charset="2"/>
        <a:buChar char="§"/>
        <a:defRPr lang="en-US" sz="2646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2268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890" kern="1200" baseline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66030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998038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baseline="0" smtClean="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2" y="360764"/>
            <a:ext cx="10820521" cy="46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6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64" r:id="rId2"/>
    <p:sldLayoutId id="2147483860" r:id="rId3"/>
    <p:sldLayoutId id="2147483833" r:id="rId4"/>
    <p:sldLayoutId id="2147483873" r:id="rId5"/>
    <p:sldLayoutId id="2147483874" r:id="rId6"/>
    <p:sldLayoutId id="2147483875" r:id="rId7"/>
    <p:sldLayoutId id="214748387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3024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8" indent="-432008" algn="l" defTabSz="864017" rtl="0" eaLnBrk="1" latinLnBrk="0" hangingPunct="1">
        <a:lnSpc>
          <a:spcPct val="90000"/>
        </a:lnSpc>
        <a:spcBef>
          <a:spcPts val="945"/>
        </a:spcBef>
        <a:buClr>
          <a:schemeClr val="accent1"/>
        </a:buClr>
        <a:buFont typeface="Wingdings" panose="05000000000000000000" pitchFamily="2" charset="2"/>
        <a:buChar char="§"/>
        <a:defRPr lang="en-US" sz="2646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2268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890" kern="1200" baseline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66030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998038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baseline="0" smtClean="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1520488" cy="648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2" y="360764"/>
            <a:ext cx="10820521" cy="46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4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7" r:id="rId2"/>
    <p:sldLayoutId id="2147483868" r:id="rId3"/>
    <p:sldLayoutId id="214748386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3024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8" indent="-432008" algn="l" defTabSz="864017" rtl="0" eaLnBrk="1" latinLnBrk="0" hangingPunct="1">
        <a:lnSpc>
          <a:spcPct val="90000"/>
        </a:lnSpc>
        <a:spcBef>
          <a:spcPts val="945"/>
        </a:spcBef>
        <a:buClr>
          <a:schemeClr val="accent1"/>
        </a:buClr>
        <a:buFont typeface="Wingdings" panose="05000000000000000000" pitchFamily="2" charset="2"/>
        <a:buChar char="§"/>
        <a:defRPr lang="en-US" sz="2646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2268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890" kern="1200" baseline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66030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998038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baseline="0" smtClean="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29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90" r:id="rId2"/>
    <p:sldLayoutId id="2147483756" r:id="rId3"/>
    <p:sldLayoutId id="2147483839" r:id="rId4"/>
    <p:sldLayoutId id="2147483757" r:id="rId5"/>
    <p:sldLayoutId id="2147483834" r:id="rId6"/>
    <p:sldLayoutId id="2147483759" r:id="rId7"/>
    <p:sldLayoutId id="2147483840" r:id="rId8"/>
    <p:sldLayoutId id="2147483760" r:id="rId9"/>
    <p:sldLayoutId id="2147483835" r:id="rId10"/>
    <p:sldLayoutId id="2147483762" r:id="rId11"/>
    <p:sldLayoutId id="214748384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3024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8" indent="-432008" algn="l" defTabSz="864017" rtl="0" eaLnBrk="1" latinLnBrk="0" hangingPunct="1">
        <a:lnSpc>
          <a:spcPct val="90000"/>
        </a:lnSpc>
        <a:spcBef>
          <a:spcPts val="945"/>
        </a:spcBef>
        <a:buClr>
          <a:schemeClr val="accent1"/>
        </a:buClr>
        <a:buFont typeface="Wingdings" panose="05000000000000000000" pitchFamily="2" charset="2"/>
        <a:buChar char="§"/>
        <a:defRPr lang="en-US" sz="2646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2268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890" kern="1200" baseline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66030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998038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baseline="0" smtClean="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(null)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(null)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2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emf"/><Relationship Id="rId5" Type="http://schemas.openxmlformats.org/officeDocument/2006/relationships/image" Target="../media/image53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1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(null)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png"/><Relationship Id="rId5" Type="http://schemas.openxmlformats.org/officeDocument/2006/relationships/image" Target="../media/image57.emf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1.png"/><Relationship Id="rId7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png"/><Relationship Id="rId5" Type="http://schemas.openxmlformats.org/officeDocument/2006/relationships/image" Target="../media/image57.emf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1.png"/><Relationship Id="rId7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png"/><Relationship Id="rId5" Type="http://schemas.openxmlformats.org/officeDocument/2006/relationships/image" Target="../media/image57.emf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7.jpe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2472" y="3370218"/>
            <a:ext cx="10837939" cy="1071938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Challenges in medical accelerator design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8545689" y="5114837"/>
            <a:ext cx="1478844" cy="11504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32472" y="5427088"/>
            <a:ext cx="3947088" cy="262997"/>
          </a:xfrm>
        </p:spPr>
        <p:txBody>
          <a:bodyPr/>
          <a:lstStyle/>
          <a:p>
            <a:r>
              <a:rPr lang="en-US" dirty="0" smtClean="0"/>
              <a:t>Jarno Van de Walle</a:t>
            </a:r>
          </a:p>
          <a:p>
            <a:r>
              <a:rPr lang="en-US" dirty="0" smtClean="0"/>
              <a:t>Accelerator physicist</a:t>
            </a:r>
          </a:p>
          <a:p>
            <a:r>
              <a:rPr lang="en-US" dirty="0" err="1" smtClean="0"/>
              <a:t>Jarno.vandewalle@iba-group.com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4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future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6473" y="1483273"/>
            <a:ext cx="5835252" cy="401840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6"/>
                </a:solidFill>
              </a:rPr>
              <a:t>Minimize beam losses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Reduce decommissioning costs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Reduce shielding requirements = reduce size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Synchro-cyclotron : largely asymmetric emittances 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No more degrader 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Variable 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energy accelerators</a:t>
            </a:r>
          </a:p>
          <a:p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Linacs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Synchrotrons 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FFAG’s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Superconducting (ironless) synchro-cyclotrons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+ achromatic gantries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7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degrader in the IBA </a:t>
            </a:r>
            <a:r>
              <a:rPr lang="en-US" dirty="0" err="1" smtClean="0"/>
              <a:t>ProteusONE</a:t>
            </a:r>
            <a:r>
              <a:rPr lang="en-US" baseline="30000" dirty="0" smtClean="0">
                <a:sym typeface="Symbol" panose="05050102010706020507" pitchFamily="18" charset="2"/>
              </a:rPr>
              <a:t>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8" name="Picture 1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265" y="1220418"/>
            <a:ext cx="4354902" cy="262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2352583" y="1241342"/>
            <a:ext cx="763479" cy="58745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3" idx="4"/>
          </p:cNvCxnSpPr>
          <p:nvPr/>
        </p:nvCxnSpPr>
        <p:spPr>
          <a:xfrm flipH="1">
            <a:off x="1580225" y="1828800"/>
            <a:ext cx="1154098" cy="24946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5825" y="4106443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Cyclotron vault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79417" y="3850105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Treatment room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17900" y="2610885"/>
            <a:ext cx="1477874" cy="1495558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 rot="19530667">
            <a:off x="2894120" y="1828800"/>
            <a:ext cx="639193" cy="887767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</p:spTree>
    <p:extLst>
      <p:ext uri="{BB962C8B-B14F-4D97-AF65-F5344CB8AC3E}">
        <p14:creationId xmlns:p14="http://schemas.microsoft.com/office/powerpoint/2010/main" val="11567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1039528" y="853925"/>
            <a:ext cx="4446872" cy="336315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degrader in the IBA </a:t>
            </a:r>
            <a:r>
              <a:rPr lang="en-US" dirty="0" err="1" smtClean="0"/>
              <a:t>ProteusONE</a:t>
            </a:r>
            <a:r>
              <a:rPr lang="en-US" baseline="30000" dirty="0" smtClean="0">
                <a:sym typeface="Symbol" panose="05050102010706020507" pitchFamily="18" charset="2"/>
              </a:rPr>
              <a:t>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25" y="948063"/>
            <a:ext cx="4284932" cy="3213699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117558" y="5524007"/>
            <a:ext cx="397551" cy="64919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1039528" y="4217081"/>
            <a:ext cx="1078032" cy="1306927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515110" y="4217081"/>
            <a:ext cx="2971290" cy="1306928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569897" y="1183908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Symmetric emittance in front of rotating gantry needed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BPM + </a:t>
            </a:r>
            <a:r>
              <a:rPr lang="en-US" dirty="0" err="1" smtClean="0">
                <a:solidFill>
                  <a:srgbClr val="000000"/>
                </a:solidFill>
              </a:rPr>
              <a:t>beamstop</a:t>
            </a:r>
            <a:r>
              <a:rPr lang="en-US" dirty="0" smtClean="0">
                <a:solidFill>
                  <a:srgbClr val="000000"/>
                </a:solidFill>
              </a:rPr>
              <a:t> on degrader position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Air filled IC in front of degrader</a:t>
            </a:r>
          </a:p>
        </p:txBody>
      </p:sp>
    </p:spTree>
    <p:extLst>
      <p:ext uri="{BB962C8B-B14F-4D97-AF65-F5344CB8AC3E}">
        <p14:creationId xmlns:p14="http://schemas.microsoft.com/office/powerpoint/2010/main" val="575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36" y="1065295"/>
            <a:ext cx="5093873" cy="3565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</p:spPr>
        <p:txBody>
          <a:bodyPr/>
          <a:lstStyle/>
          <a:p>
            <a:r>
              <a:rPr lang="en-US" dirty="0"/>
              <a:t>The degrader in the IBA </a:t>
            </a:r>
            <a:r>
              <a:rPr lang="en-US" dirty="0" err="1"/>
              <a:t>ProteusONE</a:t>
            </a:r>
            <a:r>
              <a:rPr lang="en-US" baseline="30000" dirty="0">
                <a:sym typeface="Symbol" panose="05050102010706020507" pitchFamily="18" charset="2"/>
              </a:rPr>
              <a:t>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952901" y="2810577"/>
            <a:ext cx="0" cy="3497442"/>
          </a:xfrm>
          <a:prstGeom prst="line">
            <a:avLst/>
          </a:prstGeom>
          <a:ln w="5715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0749815" y="2741198"/>
            <a:ext cx="0" cy="3566821"/>
          </a:xfrm>
          <a:prstGeom prst="line">
            <a:avLst/>
          </a:prstGeom>
          <a:ln w="5715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riped Right Arrow 37"/>
          <p:cNvSpPr/>
          <p:nvPr/>
        </p:nvSpPr>
        <p:spPr>
          <a:xfrm>
            <a:off x="1309036" y="5784783"/>
            <a:ext cx="9221002" cy="243849"/>
          </a:xfrm>
          <a:prstGeom prst="stripedRightArrow">
            <a:avLst>
              <a:gd name="adj1" fmla="val 50000"/>
              <a:gd name="adj2" fmla="val 65789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253717" y="1328861"/>
            <a:ext cx="3390797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Transmission from cyclotron exit to </a:t>
            </a:r>
            <a:r>
              <a:rPr lang="en-US" sz="2000" dirty="0" err="1" smtClean="0">
                <a:solidFill>
                  <a:srgbClr val="000000"/>
                </a:solidFill>
              </a:rPr>
              <a:t>isocenter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0112" y="2673327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49703" y="1770057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Graphite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91911" y="2934390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Be</a:t>
            </a:r>
          </a:p>
        </p:txBody>
      </p:sp>
    </p:spTree>
    <p:extLst>
      <p:ext uri="{BB962C8B-B14F-4D97-AF65-F5344CB8AC3E}">
        <p14:creationId xmlns:p14="http://schemas.microsoft.com/office/powerpoint/2010/main" val="370807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36" y="1065295"/>
            <a:ext cx="5093873" cy="3565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</p:spPr>
        <p:txBody>
          <a:bodyPr/>
          <a:lstStyle/>
          <a:p>
            <a:r>
              <a:rPr lang="en-US" dirty="0"/>
              <a:t>The degrader in the IBA </a:t>
            </a:r>
            <a:r>
              <a:rPr lang="en-US" dirty="0" err="1"/>
              <a:t>ProteusONE</a:t>
            </a:r>
            <a:r>
              <a:rPr lang="en-US" baseline="30000" dirty="0">
                <a:sym typeface="Symbol" panose="05050102010706020507" pitchFamily="18" charset="2"/>
              </a:rPr>
              <a:t>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952901" y="2810577"/>
            <a:ext cx="0" cy="3497442"/>
          </a:xfrm>
          <a:prstGeom prst="line">
            <a:avLst/>
          </a:prstGeom>
          <a:ln w="5715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0749815" y="2741198"/>
            <a:ext cx="0" cy="3566821"/>
          </a:xfrm>
          <a:prstGeom prst="line">
            <a:avLst/>
          </a:prstGeom>
          <a:ln w="5715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riped Right Arrow 37"/>
          <p:cNvSpPr/>
          <p:nvPr/>
        </p:nvSpPr>
        <p:spPr>
          <a:xfrm>
            <a:off x="1309036" y="5784783"/>
            <a:ext cx="9221002" cy="243849"/>
          </a:xfrm>
          <a:prstGeom prst="stripedRightArrow">
            <a:avLst>
              <a:gd name="adj1" fmla="val 50000"/>
              <a:gd name="adj2" fmla="val 65789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253717" y="1328861"/>
            <a:ext cx="3390797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Transmission from cyclotron exit to </a:t>
            </a:r>
            <a:r>
              <a:rPr lang="en-US" sz="2000" dirty="0" err="1" smtClean="0">
                <a:solidFill>
                  <a:srgbClr val="000000"/>
                </a:solidFill>
              </a:rPr>
              <a:t>isocenter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0112" y="2673327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49703" y="1770057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Graphite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91911" y="2934390"/>
            <a:ext cx="1455326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Be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86649" y="901349"/>
            <a:ext cx="3910187" cy="5442835"/>
            <a:chOff x="6350518" y="880670"/>
            <a:chExt cx="3910187" cy="544283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0518" y="905776"/>
              <a:ext cx="3910187" cy="54177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203386" y="880670"/>
              <a:ext cx="2204450" cy="307777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400" b="1" dirty="0" smtClean="0"/>
                <a:t>Horizontal beam tracks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33366" y="2744003"/>
              <a:ext cx="90120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400" b="1" dirty="0" smtClean="0"/>
                <a:t>230 MeV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20600" y="5484612"/>
              <a:ext cx="80182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400" b="1" dirty="0" smtClean="0"/>
                <a:t>70 MeV</a:t>
              </a:r>
            </a:p>
          </p:txBody>
        </p:sp>
      </p:grpSp>
      <p:sp>
        <p:nvSpPr>
          <p:cNvPr id="5" name="Oval 4"/>
          <p:cNvSpPr/>
          <p:nvPr/>
        </p:nvSpPr>
        <p:spPr>
          <a:xfrm>
            <a:off x="6949440" y="1611086"/>
            <a:ext cx="253946" cy="1130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250645" y="3622767"/>
            <a:ext cx="473857" cy="24058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5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future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6473" y="1483273"/>
            <a:ext cx="5835252" cy="401840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</a:rPr>
              <a:t>Minimize beam losses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olidFill>
                <a:srgbClr val="000000"/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Reduce decommissioning costs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Reduce shielding requirements = reduce size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Synchro-cyclotron : largely asymmetric emittances 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No more degrader 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Variable </a:t>
            </a:r>
            <a:r>
              <a:rPr lang="en-US" b="1" dirty="0">
                <a:solidFill>
                  <a:srgbClr val="FF0000"/>
                </a:solidFill>
              </a:rPr>
              <a:t>energy accelerators</a:t>
            </a:r>
          </a:p>
          <a:p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</a:rPr>
              <a:t>Linacs</a:t>
            </a:r>
            <a:endParaRPr lang="en-US" dirty="0">
              <a:solidFill>
                <a:srgbClr val="000000"/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Synchrotrons </a:t>
            </a: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</a:rPr>
              <a:t>FFAG’s</a:t>
            </a:r>
            <a:endParaRPr lang="en-US" dirty="0">
              <a:solidFill>
                <a:srgbClr val="000000"/>
              </a:solidFill>
            </a:endParaRPr>
          </a:p>
          <a:p>
            <a:pPr marL="717758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Superconducting (ironless) synchro-cyclotrons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+ achromatic gantries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458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14375" y="1161495"/>
            <a:ext cx="10194907" cy="4722566"/>
            <a:chOff x="714375" y="1161495"/>
            <a:chExt cx="10194907" cy="472256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/>
            <a:srcRect l="15412" t="50391" r="59542" b="17282"/>
            <a:stretch/>
          </p:blipFill>
          <p:spPr>
            <a:xfrm>
              <a:off x="714375" y="1161496"/>
              <a:ext cx="4629150" cy="3211473"/>
            </a:xfrm>
            <a:prstGeom prst="rect">
              <a:avLst/>
            </a:prstGeom>
          </p:spPr>
        </p:pic>
        <p:pic>
          <p:nvPicPr>
            <p:cNvPr id="21" name="Picture 4" descr="Résultat de recherche d'images pour &quot;cnao&quot;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2195" y="1161495"/>
              <a:ext cx="5327087" cy="3211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714375" y="4560622"/>
              <a:ext cx="44696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</a:rPr>
                <a:t>Hitachi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70-250 MeV protons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Slow (&gt;1s) or fast cycling (50 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ms</a:t>
              </a:r>
              <a:r>
                <a:rPr lang="en-US" sz="1600" dirty="0" smtClean="0">
                  <a:solidFill>
                    <a:srgbClr val="000000"/>
                  </a:solidFill>
                </a:rPr>
                <a:t>)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000000"/>
                  </a:solidFill>
                </a:rPr>
                <a:t>7</a:t>
              </a:r>
              <a:r>
                <a:rPr lang="en-US" sz="1600" dirty="0" smtClean="0">
                  <a:solidFill>
                    <a:srgbClr val="000000"/>
                  </a:solidFill>
                </a:rPr>
                <a:t> m Diameter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12833" y="4560622"/>
              <a:ext cx="446960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</a:rPr>
                <a:t>“PIMMS” (CERN) design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Up to Carbon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25 m Diameter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Rep. rate: 5 Hz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solidFill>
                    <a:srgbClr val="000000"/>
                  </a:solidFill>
                </a:rPr>
                <a:t>Installed @CNAO, </a:t>
              </a:r>
              <a:r>
                <a:rPr lang="en-US" sz="1600" dirty="0" err="1" smtClean="0">
                  <a:solidFill>
                    <a:srgbClr val="000000"/>
                  </a:solidFill>
                </a:rPr>
                <a:t>MedAustron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energy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72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</a:t>
            </a:r>
            <a:r>
              <a:rPr lang="en-US" smtClean="0"/>
              <a:t>energy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7" name="Picture 2" descr="Résultat de recherche d'images pour &quot;protom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615" y="2569029"/>
            <a:ext cx="4065329" cy="304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627666" y="1083653"/>
            <a:ext cx="446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err="1" smtClean="0">
                <a:solidFill>
                  <a:srgbClr val="000000"/>
                </a:solidFill>
              </a:rPr>
              <a:t>Protom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Up to 330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0000"/>
                </a:solidFill>
              </a:rPr>
              <a:t>5</a:t>
            </a:r>
            <a:r>
              <a:rPr lang="en-US" sz="1800" dirty="0" smtClean="0">
                <a:solidFill>
                  <a:srgbClr val="000000"/>
                </a:solidFill>
              </a:rPr>
              <a:t> m Diameter, ~16 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Being installed @MGH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99" y="2159726"/>
            <a:ext cx="5070800" cy="419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energy cyclotron (development)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21846" t="19955" r="26774" b="26297"/>
          <a:stretch/>
        </p:blipFill>
        <p:spPr>
          <a:xfrm>
            <a:off x="200593" y="2255519"/>
            <a:ext cx="3467100" cy="321053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574" y="1344299"/>
            <a:ext cx="4066557" cy="393347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848589" y="2524393"/>
            <a:ext cx="33099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MIT/</a:t>
            </a:r>
            <a:r>
              <a:rPr lang="en-US" sz="1600" b="1" dirty="0" err="1" smtClean="0">
                <a:solidFill>
                  <a:srgbClr val="000000"/>
                </a:solidFill>
              </a:rPr>
              <a:t>ProNova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250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(2.4-)2.8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Pulsed beam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Superconducting (</a:t>
            </a:r>
            <a:r>
              <a:rPr lang="en-US" sz="1600" dirty="0" smtClean="0">
                <a:solidFill>
                  <a:srgbClr val="000000"/>
                </a:solidFill>
              </a:rPr>
              <a:t>Nb</a:t>
            </a:r>
            <a:r>
              <a:rPr lang="en-US" sz="1600" baseline="-25000" dirty="0" smtClean="0">
                <a:solidFill>
                  <a:srgbClr val="000000"/>
                </a:solidFill>
              </a:rPr>
              <a:t>3</a:t>
            </a:r>
            <a:r>
              <a:rPr lang="en-US" sz="1600" dirty="0" smtClean="0">
                <a:solidFill>
                  <a:srgbClr val="000000"/>
                </a:solidFill>
              </a:rPr>
              <a:t>Sn)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4 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Cost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…. 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Variable-energy possible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9172" y="1698171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sz="2000" b="1" dirty="0" smtClean="0">
                <a:sym typeface="Symbol" panose="05050102010706020507" pitchFamily="18" charset="2"/>
              </a:rPr>
              <a:t> </a:t>
            </a:r>
            <a:r>
              <a:rPr lang="en-US" sz="2000" b="1" dirty="0" smtClean="0"/>
              <a:t>2.8 m</a:t>
            </a:r>
          </a:p>
        </p:txBody>
      </p:sp>
    </p:spTree>
    <p:extLst>
      <p:ext uri="{BB962C8B-B14F-4D97-AF65-F5344CB8AC3E}">
        <p14:creationId xmlns:p14="http://schemas.microsoft.com/office/powerpoint/2010/main" val="198425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078" y="3482911"/>
            <a:ext cx="8944659" cy="575035"/>
          </a:xfrm>
        </p:spPr>
        <p:txBody>
          <a:bodyPr/>
          <a:lstStyle/>
          <a:p>
            <a:r>
              <a:rPr lang="en-US" dirty="0" smtClean="0"/>
              <a:t>Beam diagnostics in the IBA </a:t>
            </a:r>
            <a:r>
              <a:rPr lang="en-US" dirty="0" err="1" smtClean="0"/>
              <a:t>ProteusONE</a:t>
            </a:r>
            <a:r>
              <a:rPr lang="en-US" baseline="30000" dirty="0" smtClean="0">
                <a:sym typeface="Symbol" panose="05050102010706020507" pitchFamily="18" charset="2"/>
              </a:rPr>
              <a:t>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43526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84616" y="1751951"/>
            <a:ext cx="8073487" cy="3809892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Cyclotrons in proton therapy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Major future challenges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degrader and beam losses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Variable energy </a:t>
            </a:r>
            <a:r>
              <a:rPr lang="en-US" dirty="0" smtClean="0">
                <a:solidFill>
                  <a:srgbClr val="000000"/>
                </a:solidFill>
              </a:rPr>
              <a:t>accelerators</a:t>
            </a:r>
            <a:endParaRPr lang="en-US" dirty="0">
              <a:solidFill>
                <a:srgbClr val="000000"/>
              </a:solidFill>
            </a:endParaRPr>
          </a:p>
          <a:p>
            <a:pPr marL="432008" lvl="1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Beam diagnostics in the compact IBA </a:t>
            </a:r>
            <a:r>
              <a:rPr lang="en-US" dirty="0" err="1" smtClean="0">
                <a:solidFill>
                  <a:srgbClr val="000000"/>
                </a:solidFill>
              </a:rPr>
              <a:t>ProteusONE</a:t>
            </a:r>
            <a:r>
              <a:rPr lang="en-US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</a:t>
            </a:r>
            <a:endParaRPr lang="en-US" baseline="30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6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S2C2</a:t>
            </a:r>
            <a:r>
              <a:rPr lang="en-US" dirty="0"/>
              <a:t> and </a:t>
            </a:r>
            <a:r>
              <a:rPr lang="en-US" dirty="0" err="1"/>
              <a:t>ProteusONE</a:t>
            </a:r>
            <a:r>
              <a:rPr lang="en-US" baseline="30000" dirty="0">
                <a:sym typeface="Symbol" panose="05050102010706020507" pitchFamily="18" charset="2"/>
              </a:rPr>
              <a:t></a:t>
            </a:r>
            <a:r>
              <a:rPr lang="en-US" dirty="0"/>
              <a:t> : </a:t>
            </a:r>
            <a:r>
              <a:rPr lang="en-US" dirty="0" smtClean="0"/>
              <a:t>time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3409" y="798606"/>
            <a:ext cx="5615318" cy="2858015"/>
            <a:chOff x="2739135" y="973879"/>
            <a:chExt cx="6623500" cy="3639883"/>
          </a:xfrm>
        </p:grpSpPr>
        <p:sp>
          <p:nvSpPr>
            <p:cNvPr id="15" name="TextBox 14"/>
            <p:cNvSpPr txBox="1"/>
            <p:nvPr/>
          </p:nvSpPr>
          <p:spPr>
            <a:xfrm>
              <a:off x="2739135" y="973879"/>
              <a:ext cx="914400" cy="9144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rmAutofit/>
            </a:bodyPr>
            <a:lstStyle/>
            <a:p>
              <a:endParaRPr lang="en-US" dirty="0" smtClean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l="4476" t="9722" r="2661" b="10793"/>
            <a:stretch/>
          </p:blipFill>
          <p:spPr>
            <a:xfrm>
              <a:off x="3884593" y="1576046"/>
              <a:ext cx="4997450" cy="267350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509418" y="2799289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62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09418" y="2529414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68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09418" y="2259539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74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09418" y="1721677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86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09418" y="1457799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92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9418" y="1985555"/>
              <a:ext cx="325730" cy="246221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80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2379502" y="2039082"/>
              <a:ext cx="1987526" cy="30326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r>
                <a:rPr lang="en-US" sz="1100" b="1" dirty="0" err="1" smtClean="0">
                  <a:solidFill>
                    <a:srgbClr val="333333"/>
                  </a:solidFill>
                </a:rPr>
                <a:t>RF</a:t>
              </a:r>
              <a:r>
                <a:rPr lang="en-US" sz="1100" b="1" dirty="0" smtClean="0">
                  <a:solidFill>
                    <a:srgbClr val="333333"/>
                  </a:solidFill>
                </a:rPr>
                <a:t> Frequency [MHz]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831233" y="3602720"/>
              <a:ext cx="231785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A57413"/>
                  </a:solidFill>
                </a:rPr>
                <a:t>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831233" y="3307098"/>
              <a:ext cx="231785" cy="3135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A57413"/>
                  </a:solidFill>
                </a:rPr>
                <a:t>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831231" y="3060877"/>
              <a:ext cx="425988" cy="3135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A57413"/>
                  </a:solidFill>
                </a:rPr>
                <a:t>10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5400000">
              <a:off x="8506762" y="3434957"/>
              <a:ext cx="1421318" cy="290428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spAutoFit/>
            </a:bodyPr>
            <a:lstStyle/>
            <a:p>
              <a:r>
                <a:rPr lang="en-US" sz="1000" b="1" dirty="0" err="1" smtClean="0">
                  <a:solidFill>
                    <a:srgbClr val="A57413"/>
                  </a:solidFill>
                </a:rPr>
                <a:t>RF</a:t>
              </a:r>
              <a:r>
                <a:rPr lang="en-US" sz="1000" b="1" dirty="0" smtClean="0">
                  <a:solidFill>
                    <a:srgbClr val="A57413"/>
                  </a:solidFill>
                </a:rPr>
                <a:t> voltage [kV]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62182" y="4290830"/>
              <a:ext cx="177305" cy="11824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88425" y="4226842"/>
              <a:ext cx="484486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200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98013" y="4226841"/>
              <a:ext cx="484486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400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94404" y="4226840"/>
              <a:ext cx="484486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600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05081" y="4226839"/>
              <a:ext cx="484486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800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136088" y="4226838"/>
              <a:ext cx="484486" cy="2462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1000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0256" y="4495515"/>
              <a:ext cx="1552575" cy="11824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r>
                <a:rPr lang="en-US" sz="1000" b="1" dirty="0" smtClean="0">
                  <a:solidFill>
                    <a:srgbClr val="333333"/>
                  </a:solidFill>
                </a:rPr>
                <a:t>Time [</a:t>
              </a:r>
              <a:r>
                <a:rPr lang="en-US" sz="1000" b="1" dirty="0" err="1" smtClean="0">
                  <a:solidFill>
                    <a:srgbClr val="333333"/>
                  </a:solidFill>
                  <a:latin typeface="Symbol" panose="05050102010706020507" pitchFamily="18" charset="2"/>
                </a:rPr>
                <a:t>m</a:t>
              </a:r>
              <a:r>
                <a:rPr lang="en-US" sz="1000" b="1" dirty="0" err="1" smtClean="0">
                  <a:solidFill>
                    <a:srgbClr val="333333"/>
                  </a:solidFill>
                </a:rPr>
                <a:t>s</a:t>
              </a:r>
              <a:r>
                <a:rPr lang="en-US" sz="1000" b="1" dirty="0" smtClean="0">
                  <a:solidFill>
                    <a:srgbClr val="333333"/>
                  </a:solidFill>
                </a:rPr>
                <a:t>]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942243" y="4036826"/>
              <a:ext cx="863600" cy="1900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3745" y="4089385"/>
            <a:ext cx="2780838" cy="191366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7" name="Straight Connector 36"/>
          <p:cNvCxnSpPr/>
          <p:nvPr/>
        </p:nvCxnSpPr>
        <p:spPr>
          <a:xfrm flipH="1">
            <a:off x="1693746" y="2231907"/>
            <a:ext cx="1618163" cy="18574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350893" y="2231907"/>
            <a:ext cx="1123690" cy="18574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215749" y="6000451"/>
            <a:ext cx="4065537" cy="307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rgbClr val="333333"/>
                </a:solidFill>
              </a:rPr>
              <a:t>Diamond detectors (in collaboration with </a:t>
            </a:r>
            <a:r>
              <a:rPr lang="en-US" sz="1400" dirty="0" err="1" smtClean="0">
                <a:solidFill>
                  <a:srgbClr val="333333"/>
                </a:solidFill>
              </a:rPr>
              <a:t>Cividec</a:t>
            </a:r>
            <a:r>
              <a:rPr lang="en-US" sz="1400" dirty="0" smtClean="0">
                <a:solidFill>
                  <a:srgbClr val="333333"/>
                </a:solidFill>
              </a:rPr>
              <a:t>)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947" y="3842284"/>
            <a:ext cx="3309166" cy="2495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45827" y="3337147"/>
                <a:ext cx="2621281" cy="574260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𝒒𝑩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b="1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827" y="3337147"/>
                <a:ext cx="2621281" cy="5742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4952579" y="4903584"/>
            <a:ext cx="1789183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rgbClr val="333333"/>
                </a:solidFill>
              </a:rPr>
              <a:t>Fourier transform of diamond signal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144164" y="4589027"/>
            <a:ext cx="1210492" cy="298007"/>
          </a:xfrm>
          <a:prstGeom prst="rightArrow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119" y="1227433"/>
            <a:ext cx="2107200" cy="173198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0284" y="1359679"/>
            <a:ext cx="1982878" cy="154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</a:t>
            </a:r>
            <a:r>
              <a:rPr lang="en-US" baseline="30000" dirty="0" smtClean="0"/>
              <a:t>(*)</a:t>
            </a:r>
            <a:r>
              <a:rPr lang="en-US" dirty="0" smtClean="0"/>
              <a:t> : </a:t>
            </a:r>
            <a:r>
              <a:rPr lang="en-US" dirty="0" err="1" smtClean="0"/>
              <a:t>BPM’s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243264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Air filled ionization chamber with H &amp; V wires</a:t>
            </a:r>
          </a:p>
          <a:p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 60 mm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endCxn id="19" idx="1"/>
          </p:cNvCxnSpPr>
          <p:nvPr/>
        </p:nvCxnSpPr>
        <p:spPr>
          <a:xfrm>
            <a:off x="1895382" y="4241074"/>
            <a:ext cx="457201" cy="14435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289114" y="4049486"/>
            <a:ext cx="222738" cy="18345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511852" y="4049486"/>
            <a:ext cx="1419024" cy="112340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11852" y="3570514"/>
            <a:ext cx="3116857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511852" y="3570514"/>
            <a:ext cx="5111119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9" r="17273" b="20836"/>
          <a:stretch/>
        </p:blipFill>
        <p:spPr>
          <a:xfrm>
            <a:off x="614189" y="2712624"/>
            <a:ext cx="2255901" cy="14908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047" y="2716095"/>
            <a:ext cx="1377383" cy="1306748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6373014" y="867046"/>
            <a:ext cx="4385624" cy="307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(*) Compact Gantry, part of the </a:t>
            </a:r>
            <a:r>
              <a:rPr lang="en-US" sz="1400" dirty="0" err="1" smtClean="0">
                <a:solidFill>
                  <a:srgbClr val="000000"/>
                </a:solidFill>
              </a:rPr>
              <a:t>ProteusONE</a:t>
            </a:r>
            <a:r>
              <a:rPr lang="en-US" sz="14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</a:t>
            </a:r>
            <a:r>
              <a:rPr lang="en-US" sz="1400" dirty="0" smtClean="0">
                <a:solidFill>
                  <a:srgbClr val="000000"/>
                </a:solidFill>
              </a:rPr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334577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</a:t>
            </a:r>
            <a:r>
              <a:rPr lang="en-US" baseline="30000" dirty="0" smtClean="0"/>
              <a:t>(*)</a:t>
            </a:r>
            <a:r>
              <a:rPr lang="en-US" dirty="0" smtClean="0"/>
              <a:t> : </a:t>
            </a:r>
            <a:r>
              <a:rPr lang="en-US" dirty="0" err="1" smtClean="0"/>
              <a:t>BPM’s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243264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Air filled ionization chamber with H &amp; V wires</a:t>
            </a:r>
          </a:p>
          <a:p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 60 mm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endCxn id="19" idx="1"/>
          </p:cNvCxnSpPr>
          <p:nvPr/>
        </p:nvCxnSpPr>
        <p:spPr>
          <a:xfrm>
            <a:off x="1895382" y="4241074"/>
            <a:ext cx="457201" cy="14435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289114" y="4049486"/>
            <a:ext cx="222738" cy="18345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511852" y="4049486"/>
            <a:ext cx="1419024" cy="112340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11852" y="3570514"/>
            <a:ext cx="3116857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511852" y="3570514"/>
            <a:ext cx="5111119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9" r="17273" b="20836"/>
          <a:stretch/>
        </p:blipFill>
        <p:spPr>
          <a:xfrm>
            <a:off x="614189" y="2712624"/>
            <a:ext cx="2255901" cy="14908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047" y="2716095"/>
            <a:ext cx="1377383" cy="1306748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6373014" y="867046"/>
            <a:ext cx="4385624" cy="307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(*) Compact Gantry, part of the </a:t>
            </a:r>
            <a:r>
              <a:rPr lang="en-US" sz="1400" dirty="0" err="1" smtClean="0">
                <a:solidFill>
                  <a:srgbClr val="000000"/>
                </a:solidFill>
              </a:rPr>
              <a:t>ProteusONE</a:t>
            </a:r>
            <a:r>
              <a:rPr lang="en-US" sz="14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</a:t>
            </a:r>
            <a:r>
              <a:rPr lang="en-US" sz="1400" dirty="0" smtClean="0">
                <a:solidFill>
                  <a:srgbClr val="000000"/>
                </a:solidFill>
              </a:rPr>
              <a:t> system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301543" y="2181860"/>
            <a:ext cx="3531736" cy="523220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@ end of “energy selection system” (</a:t>
            </a:r>
            <a:r>
              <a:rPr lang="en-US" sz="1400" dirty="0" err="1" smtClean="0">
                <a:solidFill>
                  <a:schemeClr val="bg1"/>
                </a:solidFill>
              </a:rPr>
              <a:t>ESS</a:t>
            </a:r>
            <a:r>
              <a:rPr lang="en-US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1400" dirty="0" err="1" smtClean="0">
                <a:solidFill>
                  <a:schemeClr val="bg1"/>
                </a:solidFill>
              </a:rPr>
              <a:t>Disperion</a:t>
            </a:r>
            <a:r>
              <a:rPr lang="en-US" sz="1400" dirty="0" smtClean="0">
                <a:solidFill>
                  <a:schemeClr val="bg1"/>
                </a:solidFill>
              </a:rPr>
              <a:t> function maximized</a:t>
            </a:r>
          </a:p>
        </p:txBody>
      </p:sp>
      <p:cxnSp>
        <p:nvCxnSpPr>
          <p:cNvPr id="5" name="Straight Arrow Connector 4"/>
          <p:cNvCxnSpPr>
            <a:endCxn id="55" idx="2"/>
          </p:cNvCxnSpPr>
          <p:nvPr/>
        </p:nvCxnSpPr>
        <p:spPr>
          <a:xfrm flipH="1" flipV="1">
            <a:off x="7067411" y="2705080"/>
            <a:ext cx="561298" cy="76964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6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</a:t>
            </a:r>
            <a:r>
              <a:rPr lang="en-US" baseline="30000" dirty="0" smtClean="0"/>
              <a:t>(*)</a:t>
            </a:r>
            <a:r>
              <a:rPr lang="en-US" dirty="0" smtClean="0"/>
              <a:t> : </a:t>
            </a:r>
            <a:r>
              <a:rPr lang="en-US" dirty="0" err="1" smtClean="0"/>
              <a:t>BPM’s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243264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Air filled ionization chamber with H &amp; V wires</a:t>
            </a:r>
          </a:p>
          <a:p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 60 mm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endCxn id="19" idx="1"/>
          </p:cNvCxnSpPr>
          <p:nvPr/>
        </p:nvCxnSpPr>
        <p:spPr>
          <a:xfrm>
            <a:off x="1895382" y="4241074"/>
            <a:ext cx="457201" cy="14435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289114" y="4049486"/>
            <a:ext cx="222738" cy="18345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511852" y="4049486"/>
            <a:ext cx="1419024" cy="112340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11852" y="3570514"/>
            <a:ext cx="3116857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511852" y="3570514"/>
            <a:ext cx="5111119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9" r="17273" b="20836"/>
          <a:stretch/>
        </p:blipFill>
        <p:spPr>
          <a:xfrm>
            <a:off x="614189" y="2712624"/>
            <a:ext cx="2255901" cy="14908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047" y="2716095"/>
            <a:ext cx="1377383" cy="1306748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6373014" y="867046"/>
            <a:ext cx="4385624" cy="307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(*) Compact Gantry, part of the </a:t>
            </a:r>
            <a:r>
              <a:rPr lang="en-US" sz="1400" dirty="0" err="1" smtClean="0">
                <a:solidFill>
                  <a:srgbClr val="000000"/>
                </a:solidFill>
              </a:rPr>
              <a:t>ProteusONE</a:t>
            </a:r>
            <a:r>
              <a:rPr lang="en-US" sz="14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</a:t>
            </a:r>
            <a:r>
              <a:rPr lang="en-US" sz="1400" dirty="0" smtClean="0">
                <a:solidFill>
                  <a:srgbClr val="000000"/>
                </a:solidFill>
              </a:rPr>
              <a:t> system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346804" y="2289984"/>
            <a:ext cx="2813591" cy="307777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@ entrance of scanning magnets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713852" y="2631981"/>
            <a:ext cx="39748" cy="89002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2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243264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Air filled ionization chamber with H &amp; V wires</a:t>
            </a:r>
          </a:p>
          <a:p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 60 mm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endCxn id="19" idx="1"/>
          </p:cNvCxnSpPr>
          <p:nvPr/>
        </p:nvCxnSpPr>
        <p:spPr>
          <a:xfrm>
            <a:off x="1895382" y="4241074"/>
            <a:ext cx="457201" cy="14435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289114" y="4049486"/>
            <a:ext cx="222738" cy="183457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511852" y="4049486"/>
            <a:ext cx="1419024" cy="112340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11852" y="3570514"/>
            <a:ext cx="3116857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511852" y="3570514"/>
            <a:ext cx="5111119" cy="478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9" r="17273" b="20836"/>
          <a:stretch/>
        </p:blipFill>
        <p:spPr>
          <a:xfrm>
            <a:off x="614189" y="2712624"/>
            <a:ext cx="2255901" cy="14908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047" y="2716095"/>
            <a:ext cx="1377383" cy="130674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518" y="905776"/>
            <a:ext cx="3910187" cy="541772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9" name="TextBox 48"/>
          <p:cNvSpPr txBox="1"/>
          <p:nvPr/>
        </p:nvSpPr>
        <p:spPr>
          <a:xfrm>
            <a:off x="7203386" y="880670"/>
            <a:ext cx="2204450" cy="307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b="1" dirty="0" smtClean="0"/>
              <a:t>Horizontal beam tracks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533366" y="2744003"/>
            <a:ext cx="90120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b="1" dirty="0" smtClean="0"/>
              <a:t>230 MeV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720600" y="5484612"/>
            <a:ext cx="80182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400" b="1" dirty="0" smtClean="0"/>
              <a:t>70 MeV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</p:spPr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: </a:t>
            </a:r>
            <a:r>
              <a:rPr lang="en-US" dirty="0" err="1" smtClean="0"/>
              <a:t>BPM’s</a:t>
            </a:r>
            <a:r>
              <a:rPr lang="en-US" dirty="0" smtClean="0"/>
              <a:t> 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4418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517348"/>
            <a:ext cx="5002588" cy="35407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2. </a:t>
            </a:r>
            <a:r>
              <a:rPr lang="en-US" b="1" dirty="0" smtClean="0">
                <a:solidFill>
                  <a:srgbClr val="000000"/>
                </a:solidFill>
              </a:rPr>
              <a:t>IC </a:t>
            </a:r>
            <a:r>
              <a:rPr lang="en-US" b="1" dirty="0" err="1" smtClean="0">
                <a:solidFill>
                  <a:srgbClr val="000000"/>
                </a:solidFill>
              </a:rPr>
              <a:t>CYCLO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(Ionization chamber) + </a:t>
            </a:r>
            <a:r>
              <a:rPr lang="en-US" b="1" dirty="0" err="1" smtClean="0">
                <a:solidFill>
                  <a:srgbClr val="000000"/>
                </a:solidFill>
              </a:rPr>
              <a:t>BEAMSTOP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/>
          <p:cNvCxnSpPr>
            <a:endCxn id="19" idx="1"/>
          </p:cNvCxnSpPr>
          <p:nvPr/>
        </p:nvCxnSpPr>
        <p:spPr>
          <a:xfrm>
            <a:off x="1895382" y="4241074"/>
            <a:ext cx="457201" cy="14435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9" r="17273" b="20836"/>
          <a:stretch/>
        </p:blipFill>
        <p:spPr>
          <a:xfrm>
            <a:off x="614189" y="2712624"/>
            <a:ext cx="2255901" cy="1490841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</p:spPr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: IC </a:t>
            </a:r>
            <a:r>
              <a:rPr lang="en-US" dirty="0" err="1" smtClean="0"/>
              <a:t>CYCLO</a:t>
            </a:r>
            <a:r>
              <a:rPr lang="en-US" dirty="0" smtClean="0"/>
              <a:t> </a:t>
            </a:r>
            <a:endParaRPr lang="en-US" baseline="300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156770" y="1860244"/>
            <a:ext cx="967212" cy="136516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51851" y="2159899"/>
            <a:ext cx="5303975" cy="140102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Measures beam pulses coming out the </a:t>
            </a:r>
            <a:r>
              <a:rPr lang="en-US" dirty="0" err="1" smtClean="0">
                <a:solidFill>
                  <a:srgbClr val="000000"/>
                </a:solidFill>
              </a:rPr>
              <a:t>S2C2</a:t>
            </a:r>
            <a:r>
              <a:rPr lang="en-US" dirty="0" smtClean="0">
                <a:solidFill>
                  <a:srgbClr val="000000"/>
                </a:solidFill>
              </a:rPr>
              <a:t> : </a:t>
            </a:r>
            <a:r>
              <a:rPr lang="en-US" b="1" dirty="0" smtClean="0">
                <a:solidFill>
                  <a:srgbClr val="000000"/>
                </a:solidFill>
              </a:rPr>
              <a:t>0.100 to 150 </a:t>
            </a:r>
            <a:r>
              <a:rPr lang="en-US" b="1" dirty="0" err="1" smtClean="0">
                <a:solidFill>
                  <a:srgbClr val="000000"/>
                </a:solidFill>
              </a:rPr>
              <a:t>pC</a:t>
            </a:r>
            <a:r>
              <a:rPr lang="en-US" b="1" dirty="0" smtClean="0">
                <a:solidFill>
                  <a:srgbClr val="000000"/>
                </a:solidFill>
              </a:rPr>
              <a:t>/pulse </a:t>
            </a:r>
            <a:r>
              <a:rPr lang="en-US" sz="1400" dirty="0" smtClean="0">
                <a:solidFill>
                  <a:srgbClr val="000000"/>
                </a:solidFill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</a:rPr>
              <a:t>1e6-1e9</a:t>
            </a:r>
            <a:r>
              <a:rPr lang="en-US" sz="1400" dirty="0" smtClean="0">
                <a:solidFill>
                  <a:srgbClr val="000000"/>
                </a:solidFill>
              </a:rPr>
              <a:t> protons)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IC </a:t>
            </a:r>
            <a:r>
              <a:rPr lang="en-US" b="1" dirty="0" err="1" smtClean="0">
                <a:solidFill>
                  <a:srgbClr val="000000"/>
                </a:solidFill>
              </a:rPr>
              <a:t>CYCLO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: 2 IC’s with 1 mm and 2.5 mm gap (asymmetric ionization chamber)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1" t="2054" r="24185"/>
          <a:stretch/>
        </p:blipFill>
        <p:spPr>
          <a:xfrm>
            <a:off x="686097" y="1532896"/>
            <a:ext cx="954279" cy="121875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24979" y="927909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</p:txBody>
      </p:sp>
    </p:spTree>
    <p:extLst>
      <p:ext uri="{BB962C8B-B14F-4D97-AF65-F5344CB8AC3E}">
        <p14:creationId xmlns:p14="http://schemas.microsoft.com/office/powerpoint/2010/main" val="1704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109" y="4764505"/>
            <a:ext cx="1662257" cy="151900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8522" y="5484612"/>
            <a:ext cx="654518" cy="79889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3B4E15-EE00-1849-983F-19C834C89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3008198"/>
            <a:ext cx="10636493" cy="3165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30154" y="4804951"/>
            <a:ext cx="844858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degrader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8182" y="1839569"/>
            <a:ext cx="1572803" cy="35407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3. </a:t>
            </a:r>
            <a:r>
              <a:rPr lang="en-US" b="1" dirty="0" smtClean="0">
                <a:solidFill>
                  <a:srgbClr val="000000"/>
                </a:solidFill>
              </a:rPr>
              <a:t>Nozzle IC’s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546508" y="2897892"/>
            <a:ext cx="6106252" cy="236425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40283" y="362390"/>
            <a:ext cx="10818254" cy="436216"/>
          </a:xfrm>
        </p:spPr>
        <p:txBody>
          <a:bodyPr/>
          <a:lstStyle/>
          <a:p>
            <a:r>
              <a:rPr lang="en-US" dirty="0" smtClean="0"/>
              <a:t>Beam monitor devices in the </a:t>
            </a:r>
            <a:r>
              <a:rPr lang="en-US" dirty="0" err="1" smtClean="0"/>
              <a:t>CGTR</a:t>
            </a:r>
            <a:r>
              <a:rPr lang="en-US" dirty="0" smtClean="0"/>
              <a:t> : IC </a:t>
            </a:r>
            <a:r>
              <a:rPr lang="en-US" dirty="0" err="1" smtClean="0"/>
              <a:t>CYCLO</a:t>
            </a:r>
            <a:r>
              <a:rPr lang="en-US" dirty="0" smtClean="0"/>
              <a:t> </a:t>
            </a:r>
            <a:endParaRPr lang="en-US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1438182" y="2232025"/>
            <a:ext cx="6216652" cy="87754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Measures beam pulses in the nozzle : </a:t>
            </a:r>
            <a:r>
              <a:rPr lang="en-US" b="1" dirty="0" smtClean="0">
                <a:solidFill>
                  <a:srgbClr val="000000"/>
                </a:solidFill>
              </a:rPr>
              <a:t>0.100 to 4 </a:t>
            </a:r>
            <a:r>
              <a:rPr lang="en-US" b="1" dirty="0" err="1" smtClean="0">
                <a:solidFill>
                  <a:srgbClr val="000000"/>
                </a:solidFill>
              </a:rPr>
              <a:t>pC</a:t>
            </a:r>
            <a:r>
              <a:rPr lang="en-US" b="1" dirty="0" smtClean="0">
                <a:solidFill>
                  <a:srgbClr val="000000"/>
                </a:solidFill>
              </a:rPr>
              <a:t>/pulse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Asymmetric IC’s (2 gap sizes : 3 and 5 mm)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38182" y="1526623"/>
            <a:ext cx="5002588" cy="35407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2. </a:t>
            </a:r>
            <a:r>
              <a:rPr lang="en-US" b="1" dirty="0" smtClean="0">
                <a:solidFill>
                  <a:srgbClr val="000000"/>
                </a:solidFill>
              </a:rPr>
              <a:t>IC </a:t>
            </a:r>
            <a:r>
              <a:rPr lang="en-US" b="1" dirty="0" err="1" smtClean="0">
                <a:solidFill>
                  <a:srgbClr val="000000"/>
                </a:solidFill>
              </a:rPr>
              <a:t>CYCLO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(Ionization chamber) + </a:t>
            </a:r>
            <a:r>
              <a:rPr lang="en-US" b="1" dirty="0" err="1" smtClean="0">
                <a:solidFill>
                  <a:srgbClr val="000000"/>
                </a:solidFill>
              </a:rPr>
              <a:t>BEAMSTOP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4979" y="927909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b="1" dirty="0" smtClean="0">
                <a:solidFill>
                  <a:srgbClr val="000000"/>
                </a:solidFill>
              </a:rPr>
              <a:t>Beam Position Monitor </a:t>
            </a:r>
            <a:r>
              <a:rPr lang="en-US" dirty="0" smtClean="0">
                <a:solidFill>
                  <a:srgbClr val="000000"/>
                </a:solidFill>
              </a:rPr>
              <a:t>(BPM)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546508" y="2908156"/>
            <a:ext cx="6106252" cy="261585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7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Nozzle beam diagnostics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/>
          <a:srcRect r="47171"/>
          <a:stretch/>
        </p:blipFill>
        <p:spPr>
          <a:xfrm>
            <a:off x="806748" y="1136292"/>
            <a:ext cx="3514995" cy="4667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410" y="2915634"/>
            <a:ext cx="3823875" cy="288840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332586" y="1053121"/>
            <a:ext cx="55343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Upstream scanning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Large area air-filled IC (</a:t>
            </a:r>
            <a:r>
              <a:rPr lang="en-US" sz="2000" dirty="0" err="1" smtClean="0">
                <a:solidFill>
                  <a:srgbClr val="000000"/>
                </a:solidFill>
              </a:rPr>
              <a:t>30x30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cm</a:t>
            </a:r>
            <a:r>
              <a:rPr lang="en-US" sz="2000" baseline="30000" dirty="0" err="1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000000"/>
                </a:solidFill>
              </a:rPr>
              <a:t>HV</a:t>
            </a:r>
            <a:r>
              <a:rPr lang="en-US" sz="2000" dirty="0" smtClean="0">
                <a:solidFill>
                  <a:srgbClr val="000000"/>
                </a:solidFill>
              </a:rPr>
              <a:t> : 1.3 kV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Position and charge (dose) measurement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Recombination</a:t>
            </a:r>
            <a:r>
              <a:rPr lang="en-US" sz="2000" dirty="0" smtClean="0">
                <a:solidFill>
                  <a:srgbClr val="000000"/>
                </a:solidFill>
              </a:rPr>
              <a:t> is major issue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asymmetric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45333" y="6020190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53626" y="2674193"/>
            <a:ext cx="775217" cy="71798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en-US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4475" t="9722" r="34051" b="45432"/>
          <a:stretch/>
        </p:blipFill>
        <p:spPr>
          <a:xfrm>
            <a:off x="902331" y="1295778"/>
            <a:ext cx="2804675" cy="118439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4262" y="225626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4262" y="204435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4262" y="1832453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74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4262" y="141012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4262" y="120293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92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4262" y="1617322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311464" y="1649860"/>
            <a:ext cx="1560594" cy="2571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100" b="1" dirty="0" err="1" smtClean="0">
                <a:solidFill>
                  <a:srgbClr val="333333"/>
                </a:solidFill>
              </a:rPr>
              <a:t>RF</a:t>
            </a:r>
            <a:r>
              <a:rPr lang="en-US" sz="1100" b="1" dirty="0" smtClean="0">
                <a:solidFill>
                  <a:srgbClr val="333333"/>
                </a:solidFill>
              </a:rPr>
              <a:t> Frequency [MHz]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46339" y="2582674"/>
            <a:ext cx="150317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07703" y="2532431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200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39725" y="2532430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400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60559" y="2532429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93504" y="2532428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58906" y="2514799"/>
            <a:ext cx="487454" cy="24622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1000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45095" y="2743391"/>
            <a:ext cx="1316253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Time [</a:t>
            </a:r>
            <a:r>
              <a:rPr lang="en-US" sz="1000" b="1" dirty="0" err="1" smtClean="0">
                <a:solidFill>
                  <a:srgbClr val="333333"/>
                </a:solidFill>
                <a:latin typeface="Symbol" panose="05050102010706020507" pitchFamily="18" charset="2"/>
              </a:rPr>
              <a:t>m</a:t>
            </a:r>
            <a:r>
              <a:rPr lang="en-US" sz="1000" b="1" dirty="0" err="1" smtClean="0">
                <a:solidFill>
                  <a:srgbClr val="333333"/>
                </a:solidFill>
              </a:rPr>
              <a:t>s</a:t>
            </a:r>
            <a:r>
              <a:rPr lang="en-US" sz="1000" b="1" dirty="0" smtClean="0">
                <a:solidFill>
                  <a:srgbClr val="333333"/>
                </a:solidFill>
              </a:rPr>
              <a:t>]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342354" y="3227968"/>
            <a:ext cx="732149" cy="149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168526" y="3111789"/>
            <a:ext cx="1303987" cy="642703"/>
          </a:xfrm>
          <a:custGeom>
            <a:avLst/>
            <a:gdLst>
              <a:gd name="connsiteX0" fmla="*/ 0 w 1706880"/>
              <a:gd name="connsiteY0" fmla="*/ 601251 h 601251"/>
              <a:gd name="connsiteX1" fmla="*/ 200297 w 1706880"/>
              <a:gd name="connsiteY1" fmla="*/ 359 h 601251"/>
              <a:gd name="connsiteX2" fmla="*/ 627017 w 1706880"/>
              <a:gd name="connsiteY2" fmla="*/ 514165 h 601251"/>
              <a:gd name="connsiteX3" fmla="*/ 1236617 w 1706880"/>
              <a:gd name="connsiteY3" fmla="*/ 592542 h 601251"/>
              <a:gd name="connsiteX4" fmla="*/ 1706880 w 1706880"/>
              <a:gd name="connsiteY4" fmla="*/ 583833 h 601251"/>
              <a:gd name="connsiteX0" fmla="*/ 0 w 1712439"/>
              <a:gd name="connsiteY0" fmla="*/ 601251 h 605779"/>
              <a:gd name="connsiteX1" fmla="*/ 200297 w 1712439"/>
              <a:gd name="connsiteY1" fmla="*/ 359 h 605779"/>
              <a:gd name="connsiteX2" fmla="*/ 627017 w 1712439"/>
              <a:gd name="connsiteY2" fmla="*/ 514165 h 605779"/>
              <a:gd name="connsiteX3" fmla="*/ 1236617 w 1712439"/>
              <a:gd name="connsiteY3" fmla="*/ 592542 h 605779"/>
              <a:gd name="connsiteX4" fmla="*/ 1712439 w 1712439"/>
              <a:gd name="connsiteY4" fmla="*/ 599848 h 605779"/>
              <a:gd name="connsiteX0" fmla="*/ 0 w 1712439"/>
              <a:gd name="connsiteY0" fmla="*/ 601251 h 601251"/>
              <a:gd name="connsiteX1" fmla="*/ 200297 w 1712439"/>
              <a:gd name="connsiteY1" fmla="*/ 359 h 601251"/>
              <a:gd name="connsiteX2" fmla="*/ 627017 w 1712439"/>
              <a:gd name="connsiteY2" fmla="*/ 514165 h 601251"/>
              <a:gd name="connsiteX3" fmla="*/ 1236617 w 1712439"/>
              <a:gd name="connsiteY3" fmla="*/ 592542 h 601251"/>
              <a:gd name="connsiteX4" fmla="*/ 1712439 w 1712439"/>
              <a:gd name="connsiteY4" fmla="*/ 599848 h 601251"/>
              <a:gd name="connsiteX0" fmla="*/ 0 w 1712439"/>
              <a:gd name="connsiteY0" fmla="*/ 601252 h 607620"/>
              <a:gd name="connsiteX1" fmla="*/ 200297 w 1712439"/>
              <a:gd name="connsiteY1" fmla="*/ 360 h 607620"/>
              <a:gd name="connsiteX2" fmla="*/ 627017 w 1712439"/>
              <a:gd name="connsiteY2" fmla="*/ 514166 h 607620"/>
              <a:gd name="connsiteX3" fmla="*/ 1225497 w 1712439"/>
              <a:gd name="connsiteY3" fmla="*/ 602553 h 607620"/>
              <a:gd name="connsiteX4" fmla="*/ 1712439 w 1712439"/>
              <a:gd name="connsiteY4" fmla="*/ 599849 h 607620"/>
              <a:gd name="connsiteX0" fmla="*/ 0 w 1712439"/>
              <a:gd name="connsiteY0" fmla="*/ 601252 h 602931"/>
              <a:gd name="connsiteX1" fmla="*/ 200297 w 1712439"/>
              <a:gd name="connsiteY1" fmla="*/ 360 h 602931"/>
              <a:gd name="connsiteX2" fmla="*/ 627017 w 1712439"/>
              <a:gd name="connsiteY2" fmla="*/ 514166 h 602931"/>
              <a:gd name="connsiteX3" fmla="*/ 1225497 w 1712439"/>
              <a:gd name="connsiteY3" fmla="*/ 602553 h 602931"/>
              <a:gd name="connsiteX4" fmla="*/ 1712439 w 1712439"/>
              <a:gd name="connsiteY4" fmla="*/ 599849 h 602931"/>
              <a:gd name="connsiteX0" fmla="*/ 0 w 1712439"/>
              <a:gd name="connsiteY0" fmla="*/ 601252 h 611883"/>
              <a:gd name="connsiteX1" fmla="*/ 200297 w 1712439"/>
              <a:gd name="connsiteY1" fmla="*/ 360 h 611883"/>
              <a:gd name="connsiteX2" fmla="*/ 627017 w 1712439"/>
              <a:gd name="connsiteY2" fmla="*/ 514166 h 611883"/>
              <a:gd name="connsiteX3" fmla="*/ 1225497 w 1712439"/>
              <a:gd name="connsiteY3" fmla="*/ 602553 h 611883"/>
              <a:gd name="connsiteX4" fmla="*/ 1712439 w 1712439"/>
              <a:gd name="connsiteY4" fmla="*/ 611860 h 611883"/>
              <a:gd name="connsiteX0" fmla="*/ 0 w 1712439"/>
              <a:gd name="connsiteY0" fmla="*/ 601252 h 610077"/>
              <a:gd name="connsiteX1" fmla="*/ 200297 w 1712439"/>
              <a:gd name="connsiteY1" fmla="*/ 360 h 610077"/>
              <a:gd name="connsiteX2" fmla="*/ 627017 w 1712439"/>
              <a:gd name="connsiteY2" fmla="*/ 514166 h 610077"/>
              <a:gd name="connsiteX3" fmla="*/ 1225497 w 1712439"/>
              <a:gd name="connsiteY3" fmla="*/ 602553 h 610077"/>
              <a:gd name="connsiteX4" fmla="*/ 1712439 w 1712439"/>
              <a:gd name="connsiteY4" fmla="*/ 607857 h 610077"/>
              <a:gd name="connsiteX0" fmla="*/ 0 w 1712439"/>
              <a:gd name="connsiteY0" fmla="*/ 601252 h 608358"/>
              <a:gd name="connsiteX1" fmla="*/ 200297 w 1712439"/>
              <a:gd name="connsiteY1" fmla="*/ 360 h 608358"/>
              <a:gd name="connsiteX2" fmla="*/ 627017 w 1712439"/>
              <a:gd name="connsiteY2" fmla="*/ 514166 h 608358"/>
              <a:gd name="connsiteX3" fmla="*/ 1225497 w 1712439"/>
              <a:gd name="connsiteY3" fmla="*/ 602553 h 608358"/>
              <a:gd name="connsiteX4" fmla="*/ 1712439 w 1712439"/>
              <a:gd name="connsiteY4" fmla="*/ 607857 h 608358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439" h="607857">
                <a:moveTo>
                  <a:pt x="0" y="601252"/>
                </a:moveTo>
                <a:cubicBezTo>
                  <a:pt x="47897" y="308063"/>
                  <a:pt x="95794" y="14874"/>
                  <a:pt x="200297" y="360"/>
                </a:cubicBezTo>
                <a:cubicBezTo>
                  <a:pt x="304800" y="-14154"/>
                  <a:pt x="457077" y="414801"/>
                  <a:pt x="627017" y="514166"/>
                </a:cubicBezTo>
                <a:cubicBezTo>
                  <a:pt x="796957" y="613531"/>
                  <a:pt x="1041813" y="590941"/>
                  <a:pt x="1219938" y="596547"/>
                </a:cubicBezTo>
                <a:cubicBezTo>
                  <a:pt x="1398063" y="602153"/>
                  <a:pt x="1542279" y="595995"/>
                  <a:pt x="1712439" y="607857"/>
                </a:cubicBezTo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2320786" y="3734206"/>
            <a:ext cx="90377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2434707" y="3346289"/>
            <a:ext cx="2508069" cy="418792"/>
          </a:xfrm>
          <a:custGeom>
            <a:avLst/>
            <a:gdLst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57731"/>
              <a:gd name="connsiteX1" fmla="*/ 801189 w 2508069"/>
              <a:gd name="connsiteY1" fmla="*/ 714105 h 857731"/>
              <a:gd name="connsiteX2" fmla="*/ 766355 w 2508069"/>
              <a:gd name="connsiteY2" fmla="*/ 2 h 857731"/>
              <a:gd name="connsiteX3" fmla="*/ 853440 w 2508069"/>
              <a:gd name="connsiteY3" fmla="*/ 722814 h 857731"/>
              <a:gd name="connsiteX4" fmla="*/ 2508069 w 2508069"/>
              <a:gd name="connsiteY4" fmla="*/ 775065 h 857731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18581 h 781023"/>
              <a:gd name="connsiteX1" fmla="*/ 801189 w 2508069"/>
              <a:gd name="connsiteY1" fmla="*/ 709872 h 781023"/>
              <a:gd name="connsiteX2" fmla="*/ 825622 w 2508069"/>
              <a:gd name="connsiteY2" fmla="*/ 3 h 781023"/>
              <a:gd name="connsiteX3" fmla="*/ 853440 w 2508069"/>
              <a:gd name="connsiteY3" fmla="*/ 718581 h 781023"/>
              <a:gd name="connsiteX4" fmla="*/ 2508069 w 2508069"/>
              <a:gd name="connsiteY4" fmla="*/ 770832 h 781023"/>
              <a:gd name="connsiteX0" fmla="*/ 0 w 2508069"/>
              <a:gd name="connsiteY0" fmla="*/ 714348 h 776790"/>
              <a:gd name="connsiteX1" fmla="*/ 801189 w 2508069"/>
              <a:gd name="connsiteY1" fmla="*/ 705639 h 776790"/>
              <a:gd name="connsiteX2" fmla="*/ 740955 w 2508069"/>
              <a:gd name="connsiteY2" fmla="*/ 3 h 776790"/>
              <a:gd name="connsiteX3" fmla="*/ 853440 w 2508069"/>
              <a:gd name="connsiteY3" fmla="*/ 714348 h 776790"/>
              <a:gd name="connsiteX4" fmla="*/ 2508069 w 2508069"/>
              <a:gd name="connsiteY4" fmla="*/ 766599 h 776790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1 h 786345"/>
              <a:gd name="connsiteX1" fmla="*/ 665723 w 2508069"/>
              <a:gd name="connsiteY1" fmla="*/ 716229 h 786345"/>
              <a:gd name="connsiteX2" fmla="*/ 783288 w 2508069"/>
              <a:gd name="connsiteY2" fmla="*/ 9 h 786345"/>
              <a:gd name="connsiteX3" fmla="*/ 870373 w 2508069"/>
              <a:gd name="connsiteY3" fmla="*/ 733404 h 786345"/>
              <a:gd name="connsiteX4" fmla="*/ 2508069 w 2508069"/>
              <a:gd name="connsiteY4" fmla="*/ 775072 h 786345"/>
              <a:gd name="connsiteX0" fmla="*/ 0 w 2508069"/>
              <a:gd name="connsiteY0" fmla="*/ 722821 h 785920"/>
              <a:gd name="connsiteX1" fmla="*/ 665723 w 2508069"/>
              <a:gd name="connsiteY1" fmla="*/ 716229 h 785920"/>
              <a:gd name="connsiteX2" fmla="*/ 783288 w 2508069"/>
              <a:gd name="connsiteY2" fmla="*/ 9 h 785920"/>
              <a:gd name="connsiteX3" fmla="*/ 870373 w 2508069"/>
              <a:gd name="connsiteY3" fmla="*/ 733404 h 785920"/>
              <a:gd name="connsiteX4" fmla="*/ 2508069 w 2508069"/>
              <a:gd name="connsiteY4" fmla="*/ 775072 h 785920"/>
              <a:gd name="connsiteX0" fmla="*/ 0 w 2508069"/>
              <a:gd name="connsiteY0" fmla="*/ 722821 h 775072"/>
              <a:gd name="connsiteX1" fmla="*/ 665723 w 2508069"/>
              <a:gd name="connsiteY1" fmla="*/ 716229 h 775072"/>
              <a:gd name="connsiteX2" fmla="*/ 783288 w 2508069"/>
              <a:gd name="connsiteY2" fmla="*/ 9 h 775072"/>
              <a:gd name="connsiteX3" fmla="*/ 870373 w 2508069"/>
              <a:gd name="connsiteY3" fmla="*/ 733404 h 775072"/>
              <a:gd name="connsiteX4" fmla="*/ 2508069 w 2508069"/>
              <a:gd name="connsiteY4" fmla="*/ 775072 h 77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069" h="775072">
                <a:moveTo>
                  <a:pt x="0" y="722821"/>
                </a:moveTo>
                <a:cubicBezTo>
                  <a:pt x="221908" y="720624"/>
                  <a:pt x="443823" y="713328"/>
                  <a:pt x="665723" y="716229"/>
                </a:cubicBezTo>
                <a:cubicBezTo>
                  <a:pt x="795256" y="631664"/>
                  <a:pt x="749180" y="-2854"/>
                  <a:pt x="783288" y="9"/>
                </a:cubicBezTo>
                <a:cubicBezTo>
                  <a:pt x="817396" y="2872"/>
                  <a:pt x="836203" y="511094"/>
                  <a:pt x="870373" y="733404"/>
                </a:cubicBezTo>
                <a:cubicBezTo>
                  <a:pt x="1084459" y="737698"/>
                  <a:pt x="1813197" y="745802"/>
                  <a:pt x="2508069" y="775072"/>
                </a:cubicBezTo>
              </a:path>
            </a:pathLst>
          </a:cu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3214246" y="2479088"/>
            <a:ext cx="0" cy="1285993"/>
          </a:xfrm>
          <a:prstGeom prst="line">
            <a:avLst/>
          </a:prstGeom>
          <a:ln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56992" y="3147398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Proton pulse (10 </a:t>
            </a:r>
            <a:r>
              <a:rPr lang="en-US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US" dirty="0" err="1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99792" y="3095589"/>
            <a:ext cx="2727029" cy="35407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Ionization current (200 </a:t>
            </a:r>
            <a:r>
              <a:rPr lang="en-US" dirty="0" err="1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dirty="0" err="1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3745" y="4089385"/>
            <a:ext cx="2780838" cy="19136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0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asymmetric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62749" y="6048234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0652" y="4071365"/>
            <a:ext cx="1934369" cy="2119811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  <a:blipFill>
                <a:blip r:embed="rId4"/>
                <a:stretch>
                  <a:fillRect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38" y="4193476"/>
            <a:ext cx="2689837" cy="203179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692434" y="5207726"/>
            <a:ext cx="2333897" cy="165463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667535" y="4956405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53626" y="2674193"/>
            <a:ext cx="775217" cy="71798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en-US" dirty="0" smtClean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/>
          <a:srcRect l="4475" t="9722" r="34051" b="45432"/>
          <a:stretch/>
        </p:blipFill>
        <p:spPr>
          <a:xfrm>
            <a:off x="902331" y="1295778"/>
            <a:ext cx="2804675" cy="118439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84262" y="225626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84262" y="204435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4262" y="1832453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74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4262" y="141012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4262" y="120293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92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84262" y="1617322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311464" y="1649860"/>
            <a:ext cx="1560594" cy="2571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100" b="1" dirty="0" err="1" smtClean="0">
                <a:solidFill>
                  <a:srgbClr val="333333"/>
                </a:solidFill>
              </a:rPr>
              <a:t>RF</a:t>
            </a:r>
            <a:r>
              <a:rPr lang="en-US" sz="1100" b="1" dirty="0" smtClean="0">
                <a:solidFill>
                  <a:srgbClr val="333333"/>
                </a:solidFill>
              </a:rPr>
              <a:t> Frequency [MHz]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46339" y="2582674"/>
            <a:ext cx="150317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007703" y="2532431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200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39725" y="2532430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400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60559" y="2532429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93504" y="2532428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58906" y="2514799"/>
            <a:ext cx="487454" cy="24622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1000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45095" y="2743391"/>
            <a:ext cx="1316253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Time [</a:t>
            </a:r>
            <a:r>
              <a:rPr lang="en-US" sz="1000" b="1" dirty="0" err="1" smtClean="0">
                <a:solidFill>
                  <a:srgbClr val="333333"/>
                </a:solidFill>
                <a:latin typeface="Symbol" panose="05050102010706020507" pitchFamily="18" charset="2"/>
              </a:rPr>
              <a:t>m</a:t>
            </a:r>
            <a:r>
              <a:rPr lang="en-US" sz="1000" b="1" dirty="0" err="1" smtClean="0">
                <a:solidFill>
                  <a:srgbClr val="333333"/>
                </a:solidFill>
              </a:rPr>
              <a:t>s</a:t>
            </a:r>
            <a:r>
              <a:rPr lang="en-US" sz="1000" b="1" dirty="0" smtClean="0">
                <a:solidFill>
                  <a:srgbClr val="333333"/>
                </a:solidFill>
              </a:rPr>
              <a:t>]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342354" y="3227968"/>
            <a:ext cx="732149" cy="149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168526" y="3111789"/>
            <a:ext cx="1303987" cy="642703"/>
          </a:xfrm>
          <a:custGeom>
            <a:avLst/>
            <a:gdLst>
              <a:gd name="connsiteX0" fmla="*/ 0 w 1706880"/>
              <a:gd name="connsiteY0" fmla="*/ 601251 h 601251"/>
              <a:gd name="connsiteX1" fmla="*/ 200297 w 1706880"/>
              <a:gd name="connsiteY1" fmla="*/ 359 h 601251"/>
              <a:gd name="connsiteX2" fmla="*/ 627017 w 1706880"/>
              <a:gd name="connsiteY2" fmla="*/ 514165 h 601251"/>
              <a:gd name="connsiteX3" fmla="*/ 1236617 w 1706880"/>
              <a:gd name="connsiteY3" fmla="*/ 592542 h 601251"/>
              <a:gd name="connsiteX4" fmla="*/ 1706880 w 1706880"/>
              <a:gd name="connsiteY4" fmla="*/ 583833 h 601251"/>
              <a:gd name="connsiteX0" fmla="*/ 0 w 1712439"/>
              <a:gd name="connsiteY0" fmla="*/ 601251 h 605779"/>
              <a:gd name="connsiteX1" fmla="*/ 200297 w 1712439"/>
              <a:gd name="connsiteY1" fmla="*/ 359 h 605779"/>
              <a:gd name="connsiteX2" fmla="*/ 627017 w 1712439"/>
              <a:gd name="connsiteY2" fmla="*/ 514165 h 605779"/>
              <a:gd name="connsiteX3" fmla="*/ 1236617 w 1712439"/>
              <a:gd name="connsiteY3" fmla="*/ 592542 h 605779"/>
              <a:gd name="connsiteX4" fmla="*/ 1712439 w 1712439"/>
              <a:gd name="connsiteY4" fmla="*/ 599848 h 605779"/>
              <a:gd name="connsiteX0" fmla="*/ 0 w 1712439"/>
              <a:gd name="connsiteY0" fmla="*/ 601251 h 601251"/>
              <a:gd name="connsiteX1" fmla="*/ 200297 w 1712439"/>
              <a:gd name="connsiteY1" fmla="*/ 359 h 601251"/>
              <a:gd name="connsiteX2" fmla="*/ 627017 w 1712439"/>
              <a:gd name="connsiteY2" fmla="*/ 514165 h 601251"/>
              <a:gd name="connsiteX3" fmla="*/ 1236617 w 1712439"/>
              <a:gd name="connsiteY3" fmla="*/ 592542 h 601251"/>
              <a:gd name="connsiteX4" fmla="*/ 1712439 w 1712439"/>
              <a:gd name="connsiteY4" fmla="*/ 599848 h 601251"/>
              <a:gd name="connsiteX0" fmla="*/ 0 w 1712439"/>
              <a:gd name="connsiteY0" fmla="*/ 601252 h 607620"/>
              <a:gd name="connsiteX1" fmla="*/ 200297 w 1712439"/>
              <a:gd name="connsiteY1" fmla="*/ 360 h 607620"/>
              <a:gd name="connsiteX2" fmla="*/ 627017 w 1712439"/>
              <a:gd name="connsiteY2" fmla="*/ 514166 h 607620"/>
              <a:gd name="connsiteX3" fmla="*/ 1225497 w 1712439"/>
              <a:gd name="connsiteY3" fmla="*/ 602553 h 607620"/>
              <a:gd name="connsiteX4" fmla="*/ 1712439 w 1712439"/>
              <a:gd name="connsiteY4" fmla="*/ 599849 h 607620"/>
              <a:gd name="connsiteX0" fmla="*/ 0 w 1712439"/>
              <a:gd name="connsiteY0" fmla="*/ 601252 h 602931"/>
              <a:gd name="connsiteX1" fmla="*/ 200297 w 1712439"/>
              <a:gd name="connsiteY1" fmla="*/ 360 h 602931"/>
              <a:gd name="connsiteX2" fmla="*/ 627017 w 1712439"/>
              <a:gd name="connsiteY2" fmla="*/ 514166 h 602931"/>
              <a:gd name="connsiteX3" fmla="*/ 1225497 w 1712439"/>
              <a:gd name="connsiteY3" fmla="*/ 602553 h 602931"/>
              <a:gd name="connsiteX4" fmla="*/ 1712439 w 1712439"/>
              <a:gd name="connsiteY4" fmla="*/ 599849 h 602931"/>
              <a:gd name="connsiteX0" fmla="*/ 0 w 1712439"/>
              <a:gd name="connsiteY0" fmla="*/ 601252 h 611883"/>
              <a:gd name="connsiteX1" fmla="*/ 200297 w 1712439"/>
              <a:gd name="connsiteY1" fmla="*/ 360 h 611883"/>
              <a:gd name="connsiteX2" fmla="*/ 627017 w 1712439"/>
              <a:gd name="connsiteY2" fmla="*/ 514166 h 611883"/>
              <a:gd name="connsiteX3" fmla="*/ 1225497 w 1712439"/>
              <a:gd name="connsiteY3" fmla="*/ 602553 h 611883"/>
              <a:gd name="connsiteX4" fmla="*/ 1712439 w 1712439"/>
              <a:gd name="connsiteY4" fmla="*/ 611860 h 611883"/>
              <a:gd name="connsiteX0" fmla="*/ 0 w 1712439"/>
              <a:gd name="connsiteY0" fmla="*/ 601252 h 610077"/>
              <a:gd name="connsiteX1" fmla="*/ 200297 w 1712439"/>
              <a:gd name="connsiteY1" fmla="*/ 360 h 610077"/>
              <a:gd name="connsiteX2" fmla="*/ 627017 w 1712439"/>
              <a:gd name="connsiteY2" fmla="*/ 514166 h 610077"/>
              <a:gd name="connsiteX3" fmla="*/ 1225497 w 1712439"/>
              <a:gd name="connsiteY3" fmla="*/ 602553 h 610077"/>
              <a:gd name="connsiteX4" fmla="*/ 1712439 w 1712439"/>
              <a:gd name="connsiteY4" fmla="*/ 607857 h 610077"/>
              <a:gd name="connsiteX0" fmla="*/ 0 w 1712439"/>
              <a:gd name="connsiteY0" fmla="*/ 601252 h 608358"/>
              <a:gd name="connsiteX1" fmla="*/ 200297 w 1712439"/>
              <a:gd name="connsiteY1" fmla="*/ 360 h 608358"/>
              <a:gd name="connsiteX2" fmla="*/ 627017 w 1712439"/>
              <a:gd name="connsiteY2" fmla="*/ 514166 h 608358"/>
              <a:gd name="connsiteX3" fmla="*/ 1225497 w 1712439"/>
              <a:gd name="connsiteY3" fmla="*/ 602553 h 608358"/>
              <a:gd name="connsiteX4" fmla="*/ 1712439 w 1712439"/>
              <a:gd name="connsiteY4" fmla="*/ 607857 h 608358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439" h="607857">
                <a:moveTo>
                  <a:pt x="0" y="601252"/>
                </a:moveTo>
                <a:cubicBezTo>
                  <a:pt x="47897" y="308063"/>
                  <a:pt x="95794" y="14874"/>
                  <a:pt x="200297" y="360"/>
                </a:cubicBezTo>
                <a:cubicBezTo>
                  <a:pt x="304800" y="-14154"/>
                  <a:pt x="457077" y="414801"/>
                  <a:pt x="627017" y="514166"/>
                </a:cubicBezTo>
                <a:cubicBezTo>
                  <a:pt x="796957" y="613531"/>
                  <a:pt x="1041813" y="590941"/>
                  <a:pt x="1219938" y="596547"/>
                </a:cubicBezTo>
                <a:cubicBezTo>
                  <a:pt x="1398063" y="602153"/>
                  <a:pt x="1542279" y="595995"/>
                  <a:pt x="1712439" y="607857"/>
                </a:cubicBezTo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320786" y="3734206"/>
            <a:ext cx="90377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/>
          <p:cNvSpPr/>
          <p:nvPr/>
        </p:nvSpPr>
        <p:spPr>
          <a:xfrm>
            <a:off x="2434707" y="3346289"/>
            <a:ext cx="2508069" cy="418792"/>
          </a:xfrm>
          <a:custGeom>
            <a:avLst/>
            <a:gdLst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57731"/>
              <a:gd name="connsiteX1" fmla="*/ 801189 w 2508069"/>
              <a:gd name="connsiteY1" fmla="*/ 714105 h 857731"/>
              <a:gd name="connsiteX2" fmla="*/ 766355 w 2508069"/>
              <a:gd name="connsiteY2" fmla="*/ 2 h 857731"/>
              <a:gd name="connsiteX3" fmla="*/ 853440 w 2508069"/>
              <a:gd name="connsiteY3" fmla="*/ 722814 h 857731"/>
              <a:gd name="connsiteX4" fmla="*/ 2508069 w 2508069"/>
              <a:gd name="connsiteY4" fmla="*/ 775065 h 857731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18581 h 781023"/>
              <a:gd name="connsiteX1" fmla="*/ 801189 w 2508069"/>
              <a:gd name="connsiteY1" fmla="*/ 709872 h 781023"/>
              <a:gd name="connsiteX2" fmla="*/ 825622 w 2508069"/>
              <a:gd name="connsiteY2" fmla="*/ 3 h 781023"/>
              <a:gd name="connsiteX3" fmla="*/ 853440 w 2508069"/>
              <a:gd name="connsiteY3" fmla="*/ 718581 h 781023"/>
              <a:gd name="connsiteX4" fmla="*/ 2508069 w 2508069"/>
              <a:gd name="connsiteY4" fmla="*/ 770832 h 781023"/>
              <a:gd name="connsiteX0" fmla="*/ 0 w 2508069"/>
              <a:gd name="connsiteY0" fmla="*/ 714348 h 776790"/>
              <a:gd name="connsiteX1" fmla="*/ 801189 w 2508069"/>
              <a:gd name="connsiteY1" fmla="*/ 705639 h 776790"/>
              <a:gd name="connsiteX2" fmla="*/ 740955 w 2508069"/>
              <a:gd name="connsiteY2" fmla="*/ 3 h 776790"/>
              <a:gd name="connsiteX3" fmla="*/ 853440 w 2508069"/>
              <a:gd name="connsiteY3" fmla="*/ 714348 h 776790"/>
              <a:gd name="connsiteX4" fmla="*/ 2508069 w 2508069"/>
              <a:gd name="connsiteY4" fmla="*/ 766599 h 776790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1 h 786345"/>
              <a:gd name="connsiteX1" fmla="*/ 665723 w 2508069"/>
              <a:gd name="connsiteY1" fmla="*/ 716229 h 786345"/>
              <a:gd name="connsiteX2" fmla="*/ 783288 w 2508069"/>
              <a:gd name="connsiteY2" fmla="*/ 9 h 786345"/>
              <a:gd name="connsiteX3" fmla="*/ 870373 w 2508069"/>
              <a:gd name="connsiteY3" fmla="*/ 733404 h 786345"/>
              <a:gd name="connsiteX4" fmla="*/ 2508069 w 2508069"/>
              <a:gd name="connsiteY4" fmla="*/ 775072 h 786345"/>
              <a:gd name="connsiteX0" fmla="*/ 0 w 2508069"/>
              <a:gd name="connsiteY0" fmla="*/ 722821 h 785920"/>
              <a:gd name="connsiteX1" fmla="*/ 665723 w 2508069"/>
              <a:gd name="connsiteY1" fmla="*/ 716229 h 785920"/>
              <a:gd name="connsiteX2" fmla="*/ 783288 w 2508069"/>
              <a:gd name="connsiteY2" fmla="*/ 9 h 785920"/>
              <a:gd name="connsiteX3" fmla="*/ 870373 w 2508069"/>
              <a:gd name="connsiteY3" fmla="*/ 733404 h 785920"/>
              <a:gd name="connsiteX4" fmla="*/ 2508069 w 2508069"/>
              <a:gd name="connsiteY4" fmla="*/ 775072 h 785920"/>
              <a:gd name="connsiteX0" fmla="*/ 0 w 2508069"/>
              <a:gd name="connsiteY0" fmla="*/ 722821 h 775072"/>
              <a:gd name="connsiteX1" fmla="*/ 665723 w 2508069"/>
              <a:gd name="connsiteY1" fmla="*/ 716229 h 775072"/>
              <a:gd name="connsiteX2" fmla="*/ 783288 w 2508069"/>
              <a:gd name="connsiteY2" fmla="*/ 9 h 775072"/>
              <a:gd name="connsiteX3" fmla="*/ 870373 w 2508069"/>
              <a:gd name="connsiteY3" fmla="*/ 733404 h 775072"/>
              <a:gd name="connsiteX4" fmla="*/ 2508069 w 2508069"/>
              <a:gd name="connsiteY4" fmla="*/ 775072 h 77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069" h="775072">
                <a:moveTo>
                  <a:pt x="0" y="722821"/>
                </a:moveTo>
                <a:cubicBezTo>
                  <a:pt x="221908" y="720624"/>
                  <a:pt x="443823" y="713328"/>
                  <a:pt x="665723" y="716229"/>
                </a:cubicBezTo>
                <a:cubicBezTo>
                  <a:pt x="795256" y="631664"/>
                  <a:pt x="749180" y="-2854"/>
                  <a:pt x="783288" y="9"/>
                </a:cubicBezTo>
                <a:cubicBezTo>
                  <a:pt x="817396" y="2872"/>
                  <a:pt x="836203" y="511094"/>
                  <a:pt x="870373" y="733404"/>
                </a:cubicBezTo>
                <a:cubicBezTo>
                  <a:pt x="1084459" y="737698"/>
                  <a:pt x="1813197" y="745802"/>
                  <a:pt x="2508069" y="775072"/>
                </a:cubicBezTo>
              </a:path>
            </a:pathLst>
          </a:cu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3214246" y="2479088"/>
            <a:ext cx="0" cy="1285993"/>
          </a:xfrm>
          <a:prstGeom prst="line">
            <a:avLst/>
          </a:prstGeom>
          <a:ln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856992" y="3147398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Proton pulse (10 </a:t>
            </a:r>
            <a:r>
              <a:rPr lang="en-US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US" dirty="0" err="1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 anchor="ctr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Ionization current (200 </a:t>
                </a:r>
                <a:r>
                  <a:rPr lang="en-US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solidFill>
                      <a:srgbClr val="0000FF"/>
                    </a:solidFill>
                  </a:rPr>
                  <a:t>s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) : integrated charge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blipFill>
                <a:blip r:embed="rId7"/>
                <a:stretch>
                  <a:fillRect l="-818" t="-5000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098297" y="4111467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= 3 mm</a:t>
            </a:r>
          </a:p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5 mm</a:t>
            </a:r>
          </a:p>
        </p:txBody>
      </p:sp>
    </p:spTree>
    <p:extLst>
      <p:ext uri="{BB962C8B-B14F-4D97-AF65-F5344CB8AC3E}">
        <p14:creationId xmlns:p14="http://schemas.microsoft.com/office/powerpoint/2010/main" val="25923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Cyclotrons in proton 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3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asymmetric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4041" y="6048234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0652" y="4071365"/>
            <a:ext cx="1934369" cy="2119811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  <a:blipFill>
                <a:blip r:embed="rId4"/>
                <a:stretch>
                  <a:fillRect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38" y="4193476"/>
            <a:ext cx="2689837" cy="203179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692434" y="5207726"/>
            <a:ext cx="2333897" cy="165463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667535" y="4956405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53626" y="2674193"/>
            <a:ext cx="775217" cy="71798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en-US" dirty="0" smtClean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/>
          <a:srcRect l="4475" t="9722" r="34051" b="45432"/>
          <a:stretch/>
        </p:blipFill>
        <p:spPr>
          <a:xfrm>
            <a:off x="902331" y="1295778"/>
            <a:ext cx="2804675" cy="118439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84262" y="225626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84262" y="204435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4262" y="1832453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74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4262" y="141012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4262" y="120293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92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84262" y="1617322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311464" y="1649860"/>
            <a:ext cx="1560594" cy="2571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100" b="1" dirty="0" err="1" smtClean="0">
                <a:solidFill>
                  <a:srgbClr val="333333"/>
                </a:solidFill>
              </a:rPr>
              <a:t>RF</a:t>
            </a:r>
            <a:r>
              <a:rPr lang="en-US" sz="1100" b="1" dirty="0" smtClean="0">
                <a:solidFill>
                  <a:srgbClr val="333333"/>
                </a:solidFill>
              </a:rPr>
              <a:t> Frequency [MHz]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46339" y="2582674"/>
            <a:ext cx="150317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007703" y="2532431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200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39725" y="2532430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400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60559" y="2532429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93504" y="2532428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58906" y="2514799"/>
            <a:ext cx="487454" cy="24622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1000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45095" y="2743391"/>
            <a:ext cx="1316253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Time [</a:t>
            </a:r>
            <a:r>
              <a:rPr lang="en-US" sz="1000" b="1" dirty="0" err="1" smtClean="0">
                <a:solidFill>
                  <a:srgbClr val="333333"/>
                </a:solidFill>
                <a:latin typeface="Symbol" panose="05050102010706020507" pitchFamily="18" charset="2"/>
              </a:rPr>
              <a:t>m</a:t>
            </a:r>
            <a:r>
              <a:rPr lang="en-US" sz="1000" b="1" dirty="0" err="1" smtClean="0">
                <a:solidFill>
                  <a:srgbClr val="333333"/>
                </a:solidFill>
              </a:rPr>
              <a:t>s</a:t>
            </a:r>
            <a:r>
              <a:rPr lang="en-US" sz="1000" b="1" dirty="0" smtClean="0">
                <a:solidFill>
                  <a:srgbClr val="333333"/>
                </a:solidFill>
              </a:rPr>
              <a:t>]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342354" y="3227968"/>
            <a:ext cx="732149" cy="149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168526" y="3111789"/>
            <a:ext cx="1303987" cy="642703"/>
          </a:xfrm>
          <a:custGeom>
            <a:avLst/>
            <a:gdLst>
              <a:gd name="connsiteX0" fmla="*/ 0 w 1706880"/>
              <a:gd name="connsiteY0" fmla="*/ 601251 h 601251"/>
              <a:gd name="connsiteX1" fmla="*/ 200297 w 1706880"/>
              <a:gd name="connsiteY1" fmla="*/ 359 h 601251"/>
              <a:gd name="connsiteX2" fmla="*/ 627017 w 1706880"/>
              <a:gd name="connsiteY2" fmla="*/ 514165 h 601251"/>
              <a:gd name="connsiteX3" fmla="*/ 1236617 w 1706880"/>
              <a:gd name="connsiteY3" fmla="*/ 592542 h 601251"/>
              <a:gd name="connsiteX4" fmla="*/ 1706880 w 1706880"/>
              <a:gd name="connsiteY4" fmla="*/ 583833 h 601251"/>
              <a:gd name="connsiteX0" fmla="*/ 0 w 1712439"/>
              <a:gd name="connsiteY0" fmla="*/ 601251 h 605779"/>
              <a:gd name="connsiteX1" fmla="*/ 200297 w 1712439"/>
              <a:gd name="connsiteY1" fmla="*/ 359 h 605779"/>
              <a:gd name="connsiteX2" fmla="*/ 627017 w 1712439"/>
              <a:gd name="connsiteY2" fmla="*/ 514165 h 605779"/>
              <a:gd name="connsiteX3" fmla="*/ 1236617 w 1712439"/>
              <a:gd name="connsiteY3" fmla="*/ 592542 h 605779"/>
              <a:gd name="connsiteX4" fmla="*/ 1712439 w 1712439"/>
              <a:gd name="connsiteY4" fmla="*/ 599848 h 605779"/>
              <a:gd name="connsiteX0" fmla="*/ 0 w 1712439"/>
              <a:gd name="connsiteY0" fmla="*/ 601251 h 601251"/>
              <a:gd name="connsiteX1" fmla="*/ 200297 w 1712439"/>
              <a:gd name="connsiteY1" fmla="*/ 359 h 601251"/>
              <a:gd name="connsiteX2" fmla="*/ 627017 w 1712439"/>
              <a:gd name="connsiteY2" fmla="*/ 514165 h 601251"/>
              <a:gd name="connsiteX3" fmla="*/ 1236617 w 1712439"/>
              <a:gd name="connsiteY3" fmla="*/ 592542 h 601251"/>
              <a:gd name="connsiteX4" fmla="*/ 1712439 w 1712439"/>
              <a:gd name="connsiteY4" fmla="*/ 599848 h 601251"/>
              <a:gd name="connsiteX0" fmla="*/ 0 w 1712439"/>
              <a:gd name="connsiteY0" fmla="*/ 601252 h 607620"/>
              <a:gd name="connsiteX1" fmla="*/ 200297 w 1712439"/>
              <a:gd name="connsiteY1" fmla="*/ 360 h 607620"/>
              <a:gd name="connsiteX2" fmla="*/ 627017 w 1712439"/>
              <a:gd name="connsiteY2" fmla="*/ 514166 h 607620"/>
              <a:gd name="connsiteX3" fmla="*/ 1225497 w 1712439"/>
              <a:gd name="connsiteY3" fmla="*/ 602553 h 607620"/>
              <a:gd name="connsiteX4" fmla="*/ 1712439 w 1712439"/>
              <a:gd name="connsiteY4" fmla="*/ 599849 h 607620"/>
              <a:gd name="connsiteX0" fmla="*/ 0 w 1712439"/>
              <a:gd name="connsiteY0" fmla="*/ 601252 h 602931"/>
              <a:gd name="connsiteX1" fmla="*/ 200297 w 1712439"/>
              <a:gd name="connsiteY1" fmla="*/ 360 h 602931"/>
              <a:gd name="connsiteX2" fmla="*/ 627017 w 1712439"/>
              <a:gd name="connsiteY2" fmla="*/ 514166 h 602931"/>
              <a:gd name="connsiteX3" fmla="*/ 1225497 w 1712439"/>
              <a:gd name="connsiteY3" fmla="*/ 602553 h 602931"/>
              <a:gd name="connsiteX4" fmla="*/ 1712439 w 1712439"/>
              <a:gd name="connsiteY4" fmla="*/ 599849 h 602931"/>
              <a:gd name="connsiteX0" fmla="*/ 0 w 1712439"/>
              <a:gd name="connsiteY0" fmla="*/ 601252 h 611883"/>
              <a:gd name="connsiteX1" fmla="*/ 200297 w 1712439"/>
              <a:gd name="connsiteY1" fmla="*/ 360 h 611883"/>
              <a:gd name="connsiteX2" fmla="*/ 627017 w 1712439"/>
              <a:gd name="connsiteY2" fmla="*/ 514166 h 611883"/>
              <a:gd name="connsiteX3" fmla="*/ 1225497 w 1712439"/>
              <a:gd name="connsiteY3" fmla="*/ 602553 h 611883"/>
              <a:gd name="connsiteX4" fmla="*/ 1712439 w 1712439"/>
              <a:gd name="connsiteY4" fmla="*/ 611860 h 611883"/>
              <a:gd name="connsiteX0" fmla="*/ 0 w 1712439"/>
              <a:gd name="connsiteY0" fmla="*/ 601252 h 610077"/>
              <a:gd name="connsiteX1" fmla="*/ 200297 w 1712439"/>
              <a:gd name="connsiteY1" fmla="*/ 360 h 610077"/>
              <a:gd name="connsiteX2" fmla="*/ 627017 w 1712439"/>
              <a:gd name="connsiteY2" fmla="*/ 514166 h 610077"/>
              <a:gd name="connsiteX3" fmla="*/ 1225497 w 1712439"/>
              <a:gd name="connsiteY3" fmla="*/ 602553 h 610077"/>
              <a:gd name="connsiteX4" fmla="*/ 1712439 w 1712439"/>
              <a:gd name="connsiteY4" fmla="*/ 607857 h 610077"/>
              <a:gd name="connsiteX0" fmla="*/ 0 w 1712439"/>
              <a:gd name="connsiteY0" fmla="*/ 601252 h 608358"/>
              <a:gd name="connsiteX1" fmla="*/ 200297 w 1712439"/>
              <a:gd name="connsiteY1" fmla="*/ 360 h 608358"/>
              <a:gd name="connsiteX2" fmla="*/ 627017 w 1712439"/>
              <a:gd name="connsiteY2" fmla="*/ 514166 h 608358"/>
              <a:gd name="connsiteX3" fmla="*/ 1225497 w 1712439"/>
              <a:gd name="connsiteY3" fmla="*/ 602553 h 608358"/>
              <a:gd name="connsiteX4" fmla="*/ 1712439 w 1712439"/>
              <a:gd name="connsiteY4" fmla="*/ 607857 h 608358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439" h="607857">
                <a:moveTo>
                  <a:pt x="0" y="601252"/>
                </a:moveTo>
                <a:cubicBezTo>
                  <a:pt x="47897" y="308063"/>
                  <a:pt x="95794" y="14874"/>
                  <a:pt x="200297" y="360"/>
                </a:cubicBezTo>
                <a:cubicBezTo>
                  <a:pt x="304800" y="-14154"/>
                  <a:pt x="457077" y="414801"/>
                  <a:pt x="627017" y="514166"/>
                </a:cubicBezTo>
                <a:cubicBezTo>
                  <a:pt x="796957" y="613531"/>
                  <a:pt x="1041813" y="590941"/>
                  <a:pt x="1219938" y="596547"/>
                </a:cubicBezTo>
                <a:cubicBezTo>
                  <a:pt x="1398063" y="602153"/>
                  <a:pt x="1542279" y="595995"/>
                  <a:pt x="1712439" y="607857"/>
                </a:cubicBezTo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320786" y="3734206"/>
            <a:ext cx="90377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/>
          <p:cNvSpPr/>
          <p:nvPr/>
        </p:nvSpPr>
        <p:spPr>
          <a:xfrm>
            <a:off x="2434707" y="3346289"/>
            <a:ext cx="2508069" cy="418792"/>
          </a:xfrm>
          <a:custGeom>
            <a:avLst/>
            <a:gdLst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57731"/>
              <a:gd name="connsiteX1" fmla="*/ 801189 w 2508069"/>
              <a:gd name="connsiteY1" fmla="*/ 714105 h 857731"/>
              <a:gd name="connsiteX2" fmla="*/ 766355 w 2508069"/>
              <a:gd name="connsiteY2" fmla="*/ 2 h 857731"/>
              <a:gd name="connsiteX3" fmla="*/ 853440 w 2508069"/>
              <a:gd name="connsiteY3" fmla="*/ 722814 h 857731"/>
              <a:gd name="connsiteX4" fmla="*/ 2508069 w 2508069"/>
              <a:gd name="connsiteY4" fmla="*/ 775065 h 857731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18581 h 781023"/>
              <a:gd name="connsiteX1" fmla="*/ 801189 w 2508069"/>
              <a:gd name="connsiteY1" fmla="*/ 709872 h 781023"/>
              <a:gd name="connsiteX2" fmla="*/ 825622 w 2508069"/>
              <a:gd name="connsiteY2" fmla="*/ 3 h 781023"/>
              <a:gd name="connsiteX3" fmla="*/ 853440 w 2508069"/>
              <a:gd name="connsiteY3" fmla="*/ 718581 h 781023"/>
              <a:gd name="connsiteX4" fmla="*/ 2508069 w 2508069"/>
              <a:gd name="connsiteY4" fmla="*/ 770832 h 781023"/>
              <a:gd name="connsiteX0" fmla="*/ 0 w 2508069"/>
              <a:gd name="connsiteY0" fmla="*/ 714348 h 776790"/>
              <a:gd name="connsiteX1" fmla="*/ 801189 w 2508069"/>
              <a:gd name="connsiteY1" fmla="*/ 705639 h 776790"/>
              <a:gd name="connsiteX2" fmla="*/ 740955 w 2508069"/>
              <a:gd name="connsiteY2" fmla="*/ 3 h 776790"/>
              <a:gd name="connsiteX3" fmla="*/ 853440 w 2508069"/>
              <a:gd name="connsiteY3" fmla="*/ 714348 h 776790"/>
              <a:gd name="connsiteX4" fmla="*/ 2508069 w 2508069"/>
              <a:gd name="connsiteY4" fmla="*/ 766599 h 776790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1 h 786345"/>
              <a:gd name="connsiteX1" fmla="*/ 665723 w 2508069"/>
              <a:gd name="connsiteY1" fmla="*/ 716229 h 786345"/>
              <a:gd name="connsiteX2" fmla="*/ 783288 w 2508069"/>
              <a:gd name="connsiteY2" fmla="*/ 9 h 786345"/>
              <a:gd name="connsiteX3" fmla="*/ 870373 w 2508069"/>
              <a:gd name="connsiteY3" fmla="*/ 733404 h 786345"/>
              <a:gd name="connsiteX4" fmla="*/ 2508069 w 2508069"/>
              <a:gd name="connsiteY4" fmla="*/ 775072 h 786345"/>
              <a:gd name="connsiteX0" fmla="*/ 0 w 2508069"/>
              <a:gd name="connsiteY0" fmla="*/ 722821 h 785920"/>
              <a:gd name="connsiteX1" fmla="*/ 665723 w 2508069"/>
              <a:gd name="connsiteY1" fmla="*/ 716229 h 785920"/>
              <a:gd name="connsiteX2" fmla="*/ 783288 w 2508069"/>
              <a:gd name="connsiteY2" fmla="*/ 9 h 785920"/>
              <a:gd name="connsiteX3" fmla="*/ 870373 w 2508069"/>
              <a:gd name="connsiteY3" fmla="*/ 733404 h 785920"/>
              <a:gd name="connsiteX4" fmla="*/ 2508069 w 2508069"/>
              <a:gd name="connsiteY4" fmla="*/ 775072 h 785920"/>
              <a:gd name="connsiteX0" fmla="*/ 0 w 2508069"/>
              <a:gd name="connsiteY0" fmla="*/ 722821 h 775072"/>
              <a:gd name="connsiteX1" fmla="*/ 665723 w 2508069"/>
              <a:gd name="connsiteY1" fmla="*/ 716229 h 775072"/>
              <a:gd name="connsiteX2" fmla="*/ 783288 w 2508069"/>
              <a:gd name="connsiteY2" fmla="*/ 9 h 775072"/>
              <a:gd name="connsiteX3" fmla="*/ 870373 w 2508069"/>
              <a:gd name="connsiteY3" fmla="*/ 733404 h 775072"/>
              <a:gd name="connsiteX4" fmla="*/ 2508069 w 2508069"/>
              <a:gd name="connsiteY4" fmla="*/ 775072 h 77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069" h="775072">
                <a:moveTo>
                  <a:pt x="0" y="722821"/>
                </a:moveTo>
                <a:cubicBezTo>
                  <a:pt x="221908" y="720624"/>
                  <a:pt x="443823" y="713328"/>
                  <a:pt x="665723" y="716229"/>
                </a:cubicBezTo>
                <a:cubicBezTo>
                  <a:pt x="795256" y="631664"/>
                  <a:pt x="749180" y="-2854"/>
                  <a:pt x="783288" y="9"/>
                </a:cubicBezTo>
                <a:cubicBezTo>
                  <a:pt x="817396" y="2872"/>
                  <a:pt x="836203" y="511094"/>
                  <a:pt x="870373" y="733404"/>
                </a:cubicBezTo>
                <a:cubicBezTo>
                  <a:pt x="1084459" y="737698"/>
                  <a:pt x="1813197" y="745802"/>
                  <a:pt x="2508069" y="775072"/>
                </a:cubicBezTo>
              </a:path>
            </a:pathLst>
          </a:cu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3214246" y="2479088"/>
            <a:ext cx="0" cy="1285993"/>
          </a:xfrm>
          <a:prstGeom prst="line">
            <a:avLst/>
          </a:prstGeom>
          <a:ln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856992" y="3147398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Proton pulse (10 </a:t>
            </a:r>
            <a:r>
              <a:rPr lang="en-US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US" dirty="0" err="1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 anchor="ctr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Ionization current (200 </a:t>
                </a:r>
                <a:r>
                  <a:rPr lang="en-US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solidFill>
                      <a:srgbClr val="0000FF"/>
                    </a:solidFill>
                  </a:rPr>
                  <a:t>s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) : integrated charge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blipFill>
                <a:blip r:embed="rId7"/>
                <a:stretch>
                  <a:fillRect l="-818" t="-5000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6533408" y="4808040"/>
                <a:ext cx="3940309" cy="646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408" y="4808040"/>
                <a:ext cx="3940309" cy="64645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098297" y="4111467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= 3 mm</a:t>
            </a:r>
          </a:p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5 mm</a:t>
            </a:r>
          </a:p>
        </p:txBody>
      </p:sp>
    </p:spTree>
    <p:extLst>
      <p:ext uri="{BB962C8B-B14F-4D97-AF65-F5344CB8AC3E}">
        <p14:creationId xmlns:p14="http://schemas.microsoft.com/office/powerpoint/2010/main" val="11308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asymmetric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80167" y="6041082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0652" y="4071365"/>
            <a:ext cx="1934369" cy="2119811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374" y="5831582"/>
                <a:ext cx="481478" cy="354071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595" y="5871199"/>
                <a:ext cx="486543" cy="354071"/>
              </a:xfrm>
              <a:prstGeom prst="rect">
                <a:avLst/>
              </a:prstGeom>
              <a:blipFill>
                <a:blip r:embed="rId4"/>
                <a:stretch>
                  <a:fillRect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738" y="4193476"/>
            <a:ext cx="2689837" cy="203179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692434" y="5207726"/>
            <a:ext cx="2333897" cy="165463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667535" y="4956405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53626" y="2674193"/>
            <a:ext cx="775217" cy="71798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en-US" dirty="0" smtClean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/>
          <a:srcRect l="4475" t="9722" r="34051" b="45432"/>
          <a:stretch/>
        </p:blipFill>
        <p:spPr>
          <a:xfrm>
            <a:off x="902331" y="1295778"/>
            <a:ext cx="2804675" cy="118439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84262" y="225626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84262" y="204435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84262" y="1832453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74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4262" y="1410127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4262" y="1202931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92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84262" y="1617322"/>
            <a:ext cx="276150" cy="193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311464" y="1649860"/>
            <a:ext cx="1560594" cy="25710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100" b="1" dirty="0" err="1" smtClean="0">
                <a:solidFill>
                  <a:srgbClr val="333333"/>
                </a:solidFill>
              </a:rPr>
              <a:t>RF</a:t>
            </a:r>
            <a:r>
              <a:rPr lang="en-US" sz="1100" b="1" dirty="0" smtClean="0">
                <a:solidFill>
                  <a:srgbClr val="333333"/>
                </a:solidFill>
              </a:rPr>
              <a:t> Frequency [MHz]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46339" y="2582674"/>
            <a:ext cx="150317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007703" y="2532431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200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39725" y="2532430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400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60559" y="2532429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600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93504" y="2532428"/>
            <a:ext cx="410741" cy="193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800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58906" y="2514799"/>
            <a:ext cx="487454" cy="24622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1000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45095" y="2743391"/>
            <a:ext cx="1316253" cy="9284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000" b="1" dirty="0" smtClean="0">
                <a:solidFill>
                  <a:srgbClr val="333333"/>
                </a:solidFill>
              </a:rPr>
              <a:t>Time [</a:t>
            </a:r>
            <a:r>
              <a:rPr lang="en-US" sz="1000" b="1" dirty="0" err="1" smtClean="0">
                <a:solidFill>
                  <a:srgbClr val="333333"/>
                </a:solidFill>
                <a:latin typeface="Symbol" panose="05050102010706020507" pitchFamily="18" charset="2"/>
              </a:rPr>
              <a:t>m</a:t>
            </a:r>
            <a:r>
              <a:rPr lang="en-US" sz="1000" b="1" dirty="0" err="1" smtClean="0">
                <a:solidFill>
                  <a:srgbClr val="333333"/>
                </a:solidFill>
              </a:rPr>
              <a:t>s</a:t>
            </a:r>
            <a:r>
              <a:rPr lang="en-US" sz="1000" b="1" dirty="0" smtClean="0">
                <a:solidFill>
                  <a:srgbClr val="333333"/>
                </a:solidFill>
              </a:rPr>
              <a:t>]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342354" y="3227968"/>
            <a:ext cx="732149" cy="149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168526" y="3111789"/>
            <a:ext cx="1303987" cy="642703"/>
          </a:xfrm>
          <a:custGeom>
            <a:avLst/>
            <a:gdLst>
              <a:gd name="connsiteX0" fmla="*/ 0 w 1706880"/>
              <a:gd name="connsiteY0" fmla="*/ 601251 h 601251"/>
              <a:gd name="connsiteX1" fmla="*/ 200297 w 1706880"/>
              <a:gd name="connsiteY1" fmla="*/ 359 h 601251"/>
              <a:gd name="connsiteX2" fmla="*/ 627017 w 1706880"/>
              <a:gd name="connsiteY2" fmla="*/ 514165 h 601251"/>
              <a:gd name="connsiteX3" fmla="*/ 1236617 w 1706880"/>
              <a:gd name="connsiteY3" fmla="*/ 592542 h 601251"/>
              <a:gd name="connsiteX4" fmla="*/ 1706880 w 1706880"/>
              <a:gd name="connsiteY4" fmla="*/ 583833 h 601251"/>
              <a:gd name="connsiteX0" fmla="*/ 0 w 1712439"/>
              <a:gd name="connsiteY0" fmla="*/ 601251 h 605779"/>
              <a:gd name="connsiteX1" fmla="*/ 200297 w 1712439"/>
              <a:gd name="connsiteY1" fmla="*/ 359 h 605779"/>
              <a:gd name="connsiteX2" fmla="*/ 627017 w 1712439"/>
              <a:gd name="connsiteY2" fmla="*/ 514165 h 605779"/>
              <a:gd name="connsiteX3" fmla="*/ 1236617 w 1712439"/>
              <a:gd name="connsiteY3" fmla="*/ 592542 h 605779"/>
              <a:gd name="connsiteX4" fmla="*/ 1712439 w 1712439"/>
              <a:gd name="connsiteY4" fmla="*/ 599848 h 605779"/>
              <a:gd name="connsiteX0" fmla="*/ 0 w 1712439"/>
              <a:gd name="connsiteY0" fmla="*/ 601251 h 601251"/>
              <a:gd name="connsiteX1" fmla="*/ 200297 w 1712439"/>
              <a:gd name="connsiteY1" fmla="*/ 359 h 601251"/>
              <a:gd name="connsiteX2" fmla="*/ 627017 w 1712439"/>
              <a:gd name="connsiteY2" fmla="*/ 514165 h 601251"/>
              <a:gd name="connsiteX3" fmla="*/ 1236617 w 1712439"/>
              <a:gd name="connsiteY3" fmla="*/ 592542 h 601251"/>
              <a:gd name="connsiteX4" fmla="*/ 1712439 w 1712439"/>
              <a:gd name="connsiteY4" fmla="*/ 599848 h 601251"/>
              <a:gd name="connsiteX0" fmla="*/ 0 w 1712439"/>
              <a:gd name="connsiteY0" fmla="*/ 601252 h 607620"/>
              <a:gd name="connsiteX1" fmla="*/ 200297 w 1712439"/>
              <a:gd name="connsiteY1" fmla="*/ 360 h 607620"/>
              <a:gd name="connsiteX2" fmla="*/ 627017 w 1712439"/>
              <a:gd name="connsiteY2" fmla="*/ 514166 h 607620"/>
              <a:gd name="connsiteX3" fmla="*/ 1225497 w 1712439"/>
              <a:gd name="connsiteY3" fmla="*/ 602553 h 607620"/>
              <a:gd name="connsiteX4" fmla="*/ 1712439 w 1712439"/>
              <a:gd name="connsiteY4" fmla="*/ 599849 h 607620"/>
              <a:gd name="connsiteX0" fmla="*/ 0 w 1712439"/>
              <a:gd name="connsiteY0" fmla="*/ 601252 h 602931"/>
              <a:gd name="connsiteX1" fmla="*/ 200297 w 1712439"/>
              <a:gd name="connsiteY1" fmla="*/ 360 h 602931"/>
              <a:gd name="connsiteX2" fmla="*/ 627017 w 1712439"/>
              <a:gd name="connsiteY2" fmla="*/ 514166 h 602931"/>
              <a:gd name="connsiteX3" fmla="*/ 1225497 w 1712439"/>
              <a:gd name="connsiteY3" fmla="*/ 602553 h 602931"/>
              <a:gd name="connsiteX4" fmla="*/ 1712439 w 1712439"/>
              <a:gd name="connsiteY4" fmla="*/ 599849 h 602931"/>
              <a:gd name="connsiteX0" fmla="*/ 0 w 1712439"/>
              <a:gd name="connsiteY0" fmla="*/ 601252 h 611883"/>
              <a:gd name="connsiteX1" fmla="*/ 200297 w 1712439"/>
              <a:gd name="connsiteY1" fmla="*/ 360 h 611883"/>
              <a:gd name="connsiteX2" fmla="*/ 627017 w 1712439"/>
              <a:gd name="connsiteY2" fmla="*/ 514166 h 611883"/>
              <a:gd name="connsiteX3" fmla="*/ 1225497 w 1712439"/>
              <a:gd name="connsiteY3" fmla="*/ 602553 h 611883"/>
              <a:gd name="connsiteX4" fmla="*/ 1712439 w 1712439"/>
              <a:gd name="connsiteY4" fmla="*/ 611860 h 611883"/>
              <a:gd name="connsiteX0" fmla="*/ 0 w 1712439"/>
              <a:gd name="connsiteY0" fmla="*/ 601252 h 610077"/>
              <a:gd name="connsiteX1" fmla="*/ 200297 w 1712439"/>
              <a:gd name="connsiteY1" fmla="*/ 360 h 610077"/>
              <a:gd name="connsiteX2" fmla="*/ 627017 w 1712439"/>
              <a:gd name="connsiteY2" fmla="*/ 514166 h 610077"/>
              <a:gd name="connsiteX3" fmla="*/ 1225497 w 1712439"/>
              <a:gd name="connsiteY3" fmla="*/ 602553 h 610077"/>
              <a:gd name="connsiteX4" fmla="*/ 1712439 w 1712439"/>
              <a:gd name="connsiteY4" fmla="*/ 607857 h 610077"/>
              <a:gd name="connsiteX0" fmla="*/ 0 w 1712439"/>
              <a:gd name="connsiteY0" fmla="*/ 601252 h 608358"/>
              <a:gd name="connsiteX1" fmla="*/ 200297 w 1712439"/>
              <a:gd name="connsiteY1" fmla="*/ 360 h 608358"/>
              <a:gd name="connsiteX2" fmla="*/ 627017 w 1712439"/>
              <a:gd name="connsiteY2" fmla="*/ 514166 h 608358"/>
              <a:gd name="connsiteX3" fmla="*/ 1225497 w 1712439"/>
              <a:gd name="connsiteY3" fmla="*/ 602553 h 608358"/>
              <a:gd name="connsiteX4" fmla="*/ 1712439 w 1712439"/>
              <a:gd name="connsiteY4" fmla="*/ 607857 h 608358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  <a:gd name="connsiteX0" fmla="*/ 0 w 1712439"/>
              <a:gd name="connsiteY0" fmla="*/ 601252 h 607857"/>
              <a:gd name="connsiteX1" fmla="*/ 200297 w 1712439"/>
              <a:gd name="connsiteY1" fmla="*/ 360 h 607857"/>
              <a:gd name="connsiteX2" fmla="*/ 627017 w 1712439"/>
              <a:gd name="connsiteY2" fmla="*/ 514166 h 607857"/>
              <a:gd name="connsiteX3" fmla="*/ 1219938 w 1712439"/>
              <a:gd name="connsiteY3" fmla="*/ 596547 h 607857"/>
              <a:gd name="connsiteX4" fmla="*/ 1712439 w 1712439"/>
              <a:gd name="connsiteY4" fmla="*/ 607857 h 6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439" h="607857">
                <a:moveTo>
                  <a:pt x="0" y="601252"/>
                </a:moveTo>
                <a:cubicBezTo>
                  <a:pt x="47897" y="308063"/>
                  <a:pt x="95794" y="14874"/>
                  <a:pt x="200297" y="360"/>
                </a:cubicBezTo>
                <a:cubicBezTo>
                  <a:pt x="304800" y="-14154"/>
                  <a:pt x="457077" y="414801"/>
                  <a:pt x="627017" y="514166"/>
                </a:cubicBezTo>
                <a:cubicBezTo>
                  <a:pt x="796957" y="613531"/>
                  <a:pt x="1041813" y="590941"/>
                  <a:pt x="1219938" y="596547"/>
                </a:cubicBezTo>
                <a:cubicBezTo>
                  <a:pt x="1398063" y="602153"/>
                  <a:pt x="1542279" y="595995"/>
                  <a:pt x="1712439" y="607857"/>
                </a:cubicBezTo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320786" y="3734206"/>
            <a:ext cx="90377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/>
          <p:cNvSpPr/>
          <p:nvPr/>
        </p:nvSpPr>
        <p:spPr>
          <a:xfrm>
            <a:off x="2434707" y="3346289"/>
            <a:ext cx="2508069" cy="418792"/>
          </a:xfrm>
          <a:custGeom>
            <a:avLst/>
            <a:gdLst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11912"/>
              <a:gd name="connsiteX1" fmla="*/ 801189 w 2508069"/>
              <a:gd name="connsiteY1" fmla="*/ 714105 h 811912"/>
              <a:gd name="connsiteX2" fmla="*/ 766355 w 2508069"/>
              <a:gd name="connsiteY2" fmla="*/ 2 h 811912"/>
              <a:gd name="connsiteX3" fmla="*/ 853440 w 2508069"/>
              <a:gd name="connsiteY3" fmla="*/ 722814 h 811912"/>
              <a:gd name="connsiteX4" fmla="*/ 2508069 w 2508069"/>
              <a:gd name="connsiteY4" fmla="*/ 775065 h 811912"/>
              <a:gd name="connsiteX0" fmla="*/ 0 w 2508069"/>
              <a:gd name="connsiteY0" fmla="*/ 722814 h 857731"/>
              <a:gd name="connsiteX1" fmla="*/ 801189 w 2508069"/>
              <a:gd name="connsiteY1" fmla="*/ 714105 h 857731"/>
              <a:gd name="connsiteX2" fmla="*/ 766355 w 2508069"/>
              <a:gd name="connsiteY2" fmla="*/ 2 h 857731"/>
              <a:gd name="connsiteX3" fmla="*/ 853440 w 2508069"/>
              <a:gd name="connsiteY3" fmla="*/ 722814 h 857731"/>
              <a:gd name="connsiteX4" fmla="*/ 2508069 w 2508069"/>
              <a:gd name="connsiteY4" fmla="*/ 775065 h 857731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22814 h 785256"/>
              <a:gd name="connsiteX1" fmla="*/ 801189 w 2508069"/>
              <a:gd name="connsiteY1" fmla="*/ 714105 h 785256"/>
              <a:gd name="connsiteX2" fmla="*/ 766355 w 2508069"/>
              <a:gd name="connsiteY2" fmla="*/ 2 h 785256"/>
              <a:gd name="connsiteX3" fmla="*/ 853440 w 2508069"/>
              <a:gd name="connsiteY3" fmla="*/ 722814 h 785256"/>
              <a:gd name="connsiteX4" fmla="*/ 2508069 w 2508069"/>
              <a:gd name="connsiteY4" fmla="*/ 775065 h 785256"/>
              <a:gd name="connsiteX0" fmla="*/ 0 w 2508069"/>
              <a:gd name="connsiteY0" fmla="*/ 718581 h 781023"/>
              <a:gd name="connsiteX1" fmla="*/ 801189 w 2508069"/>
              <a:gd name="connsiteY1" fmla="*/ 709872 h 781023"/>
              <a:gd name="connsiteX2" fmla="*/ 825622 w 2508069"/>
              <a:gd name="connsiteY2" fmla="*/ 3 h 781023"/>
              <a:gd name="connsiteX3" fmla="*/ 853440 w 2508069"/>
              <a:gd name="connsiteY3" fmla="*/ 718581 h 781023"/>
              <a:gd name="connsiteX4" fmla="*/ 2508069 w 2508069"/>
              <a:gd name="connsiteY4" fmla="*/ 770832 h 781023"/>
              <a:gd name="connsiteX0" fmla="*/ 0 w 2508069"/>
              <a:gd name="connsiteY0" fmla="*/ 714348 h 776790"/>
              <a:gd name="connsiteX1" fmla="*/ 801189 w 2508069"/>
              <a:gd name="connsiteY1" fmla="*/ 705639 h 776790"/>
              <a:gd name="connsiteX2" fmla="*/ 740955 w 2508069"/>
              <a:gd name="connsiteY2" fmla="*/ 3 h 776790"/>
              <a:gd name="connsiteX3" fmla="*/ 853440 w 2508069"/>
              <a:gd name="connsiteY3" fmla="*/ 714348 h 776790"/>
              <a:gd name="connsiteX4" fmla="*/ 2508069 w 2508069"/>
              <a:gd name="connsiteY4" fmla="*/ 766599 h 776790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14347 h 776789"/>
              <a:gd name="connsiteX1" fmla="*/ 665723 w 2508069"/>
              <a:gd name="connsiteY1" fmla="*/ 707755 h 776789"/>
              <a:gd name="connsiteX2" fmla="*/ 740955 w 2508069"/>
              <a:gd name="connsiteY2" fmla="*/ 2 h 776789"/>
              <a:gd name="connsiteX3" fmla="*/ 853440 w 2508069"/>
              <a:gd name="connsiteY3" fmla="*/ 714347 h 776789"/>
              <a:gd name="connsiteX4" fmla="*/ 2508069 w 2508069"/>
              <a:gd name="connsiteY4" fmla="*/ 766598 h 776789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13 h 785255"/>
              <a:gd name="connsiteX1" fmla="*/ 665723 w 2508069"/>
              <a:gd name="connsiteY1" fmla="*/ 716221 h 785255"/>
              <a:gd name="connsiteX2" fmla="*/ 783288 w 2508069"/>
              <a:gd name="connsiteY2" fmla="*/ 1 h 785255"/>
              <a:gd name="connsiteX3" fmla="*/ 853440 w 2508069"/>
              <a:gd name="connsiteY3" fmla="*/ 722813 h 785255"/>
              <a:gd name="connsiteX4" fmla="*/ 2508069 w 2508069"/>
              <a:gd name="connsiteY4" fmla="*/ 775064 h 785255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0 h 786344"/>
              <a:gd name="connsiteX1" fmla="*/ 665723 w 2508069"/>
              <a:gd name="connsiteY1" fmla="*/ 716228 h 786344"/>
              <a:gd name="connsiteX2" fmla="*/ 783288 w 2508069"/>
              <a:gd name="connsiteY2" fmla="*/ 8 h 786344"/>
              <a:gd name="connsiteX3" fmla="*/ 870373 w 2508069"/>
              <a:gd name="connsiteY3" fmla="*/ 733403 h 786344"/>
              <a:gd name="connsiteX4" fmla="*/ 2508069 w 2508069"/>
              <a:gd name="connsiteY4" fmla="*/ 775071 h 786344"/>
              <a:gd name="connsiteX0" fmla="*/ 0 w 2508069"/>
              <a:gd name="connsiteY0" fmla="*/ 722821 h 786345"/>
              <a:gd name="connsiteX1" fmla="*/ 665723 w 2508069"/>
              <a:gd name="connsiteY1" fmla="*/ 716229 h 786345"/>
              <a:gd name="connsiteX2" fmla="*/ 783288 w 2508069"/>
              <a:gd name="connsiteY2" fmla="*/ 9 h 786345"/>
              <a:gd name="connsiteX3" fmla="*/ 870373 w 2508069"/>
              <a:gd name="connsiteY3" fmla="*/ 733404 h 786345"/>
              <a:gd name="connsiteX4" fmla="*/ 2508069 w 2508069"/>
              <a:gd name="connsiteY4" fmla="*/ 775072 h 786345"/>
              <a:gd name="connsiteX0" fmla="*/ 0 w 2508069"/>
              <a:gd name="connsiteY0" fmla="*/ 722821 h 785920"/>
              <a:gd name="connsiteX1" fmla="*/ 665723 w 2508069"/>
              <a:gd name="connsiteY1" fmla="*/ 716229 h 785920"/>
              <a:gd name="connsiteX2" fmla="*/ 783288 w 2508069"/>
              <a:gd name="connsiteY2" fmla="*/ 9 h 785920"/>
              <a:gd name="connsiteX3" fmla="*/ 870373 w 2508069"/>
              <a:gd name="connsiteY3" fmla="*/ 733404 h 785920"/>
              <a:gd name="connsiteX4" fmla="*/ 2508069 w 2508069"/>
              <a:gd name="connsiteY4" fmla="*/ 775072 h 785920"/>
              <a:gd name="connsiteX0" fmla="*/ 0 w 2508069"/>
              <a:gd name="connsiteY0" fmla="*/ 722821 h 775072"/>
              <a:gd name="connsiteX1" fmla="*/ 665723 w 2508069"/>
              <a:gd name="connsiteY1" fmla="*/ 716229 h 775072"/>
              <a:gd name="connsiteX2" fmla="*/ 783288 w 2508069"/>
              <a:gd name="connsiteY2" fmla="*/ 9 h 775072"/>
              <a:gd name="connsiteX3" fmla="*/ 870373 w 2508069"/>
              <a:gd name="connsiteY3" fmla="*/ 733404 h 775072"/>
              <a:gd name="connsiteX4" fmla="*/ 2508069 w 2508069"/>
              <a:gd name="connsiteY4" fmla="*/ 775072 h 77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069" h="775072">
                <a:moveTo>
                  <a:pt x="0" y="722821"/>
                </a:moveTo>
                <a:cubicBezTo>
                  <a:pt x="221908" y="720624"/>
                  <a:pt x="443823" y="713328"/>
                  <a:pt x="665723" y="716229"/>
                </a:cubicBezTo>
                <a:cubicBezTo>
                  <a:pt x="795256" y="631664"/>
                  <a:pt x="749180" y="-2854"/>
                  <a:pt x="783288" y="9"/>
                </a:cubicBezTo>
                <a:cubicBezTo>
                  <a:pt x="817396" y="2872"/>
                  <a:pt x="836203" y="511094"/>
                  <a:pt x="870373" y="733404"/>
                </a:cubicBezTo>
                <a:cubicBezTo>
                  <a:pt x="1084459" y="737698"/>
                  <a:pt x="1813197" y="745802"/>
                  <a:pt x="2508069" y="775072"/>
                </a:cubicBezTo>
              </a:path>
            </a:pathLst>
          </a:cu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3214246" y="2479088"/>
            <a:ext cx="0" cy="1285993"/>
          </a:xfrm>
          <a:prstGeom prst="line">
            <a:avLst/>
          </a:prstGeom>
          <a:ln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856992" y="3147398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Proton pulse (10 </a:t>
            </a:r>
            <a:r>
              <a:rPr lang="en-US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r>
              <a:rPr lang="en-US" dirty="0" err="1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 anchor="ctr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Ionization current (200 </a:t>
                </a:r>
                <a:r>
                  <a:rPr lang="en-US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solidFill>
                      <a:srgbClr val="0000FF"/>
                    </a:solidFill>
                  </a:rPr>
                  <a:t>s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) : integrated charge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792" y="3089882"/>
                <a:ext cx="5219955" cy="365485"/>
              </a:xfrm>
              <a:prstGeom prst="rect">
                <a:avLst/>
              </a:prstGeom>
              <a:blipFill>
                <a:blip r:embed="rId7"/>
                <a:stretch>
                  <a:fillRect l="-818" t="-5000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6533408" y="4808040"/>
                <a:ext cx="3940309" cy="646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408" y="4808040"/>
                <a:ext cx="3940309" cy="64645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098297" y="4111467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= 3 mm</a:t>
            </a:r>
          </a:p>
          <a:p>
            <a:r>
              <a:rPr lang="en-US" b="1" dirty="0" err="1" smtClean="0">
                <a:solidFill>
                  <a:schemeClr val="bg1"/>
                </a:solidFill>
              </a:rPr>
              <a:t>d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5 mm</a:t>
            </a:r>
          </a:p>
        </p:txBody>
      </p:sp>
      <p:sp>
        <p:nvSpPr>
          <p:cNvPr id="6" name="Oval 5"/>
          <p:cNvSpPr/>
          <p:nvPr/>
        </p:nvSpPr>
        <p:spPr>
          <a:xfrm>
            <a:off x="7104888" y="4808039"/>
            <a:ext cx="905256" cy="646459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533408" y="4122835"/>
            <a:ext cx="1428226" cy="6158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Charge amplification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074676" y="3892772"/>
            <a:ext cx="1330690" cy="87754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Charge collection efficiency</a:t>
            </a:r>
          </a:p>
        </p:txBody>
      </p:sp>
      <p:sp>
        <p:nvSpPr>
          <p:cNvPr id="72" name="Oval 71"/>
          <p:cNvSpPr/>
          <p:nvPr/>
        </p:nvSpPr>
        <p:spPr>
          <a:xfrm>
            <a:off x="7979922" y="4805091"/>
            <a:ext cx="990342" cy="64645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46050" y="1342668"/>
            <a:ext cx="4781006" cy="599343"/>
          </a:xfrm>
          <a:prstGeom prst="round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Boag</a:t>
            </a:r>
            <a:r>
              <a:rPr lang="en-US" dirty="0" smtClean="0"/>
              <a:t> theory for pulsed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65810" y="1342633"/>
                <a:ext cx="4872523" cy="5838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𝐜𝐨𝐥𝐥𝐞𝐜𝐭𝐢𝐨𝐧</m:t>
                      </m:r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𝐞𝐟𝐟𝐢𝐜𝐢𝐞𝐧𝐜𝐲</m:t>
                      </m:r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𝐟</m:t>
                      </m:r>
                      <m:r>
                        <a:rPr lang="en-US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den>
                      </m:f>
                      <m:func>
                        <m:funcPr>
                          <m:ctrlP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b="1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</m:d>
                              <m:r>
                                <a:rPr lang="en-US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810" y="1342633"/>
                <a:ext cx="4872523" cy="5838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48802" y="4066132"/>
                <a:ext cx="9775655" cy="1918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 algn="just"/>
                <a:r>
                  <a:rPr lang="en-US" sz="1800" u="sng" dirty="0" smtClean="0">
                    <a:ea typeface="Times New Roman" panose="02020603050405020304" pitchFamily="18" charset="0"/>
                  </a:rPr>
                  <a:t>DETAILS :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sz="1800" dirty="0" smtClean="0">
                    <a:ea typeface="Times New Roman" panose="02020603050405020304" pitchFamily="18" charset="0"/>
                  </a:rPr>
                  <a:t>p = free electron fraction, depending on </a:t>
                </a:r>
                <a:r>
                  <a:rPr lang="en-US" sz="1800" dirty="0" smtClean="0">
                    <a:solidFill>
                      <a:schemeClr val="accent1"/>
                    </a:solidFill>
                    <a:ea typeface="Times New Roman" panose="02020603050405020304" pitchFamily="18" charset="0"/>
                  </a:rPr>
                  <a:t>type of gas</a:t>
                </a:r>
                <a:r>
                  <a:rPr lang="en-US" sz="1800" dirty="0" smtClean="0">
                    <a:ea typeface="Times New Roman" panose="02020603050405020304" pitchFamily="18" charset="0"/>
                  </a:rPr>
                  <a:t>, </a:t>
                </a:r>
                <a:r>
                  <a:rPr lang="en-US" sz="1800" dirty="0" smtClean="0">
                    <a:solidFill>
                      <a:schemeClr val="accent2"/>
                    </a:solidFill>
                    <a:ea typeface="Times New Roman" panose="02020603050405020304" pitchFamily="18" charset="0"/>
                  </a:rPr>
                  <a:t>gap size </a:t>
                </a:r>
                <a:r>
                  <a:rPr lang="en-US" sz="1800" dirty="0" smtClean="0">
                    <a:ea typeface="Times New Roman" panose="02020603050405020304" pitchFamily="18" charset="0"/>
                  </a:rPr>
                  <a:t>and </a:t>
                </a:r>
                <a:r>
                  <a:rPr lang="en-US" sz="1800" dirty="0" smtClean="0">
                    <a:solidFill>
                      <a:schemeClr val="accent3"/>
                    </a:solidFill>
                    <a:ea typeface="Times New Roman" panose="02020603050405020304" pitchFamily="18" charset="0"/>
                  </a:rPr>
                  <a:t>voltage </a:t>
                </a:r>
                <a:r>
                  <a:rPr lang="en-US" sz="1800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(ex. p=1 for </a:t>
                </a:r>
                <a:r>
                  <a:rPr lang="en-US" sz="1800" dirty="0" err="1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N</a:t>
                </a:r>
                <a:r>
                  <a:rPr lang="en-US" sz="1800" baseline="-25000" dirty="0" err="1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sz="1800" dirty="0" smtClean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)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sz="1800" dirty="0" smtClean="0">
                    <a:ea typeface="Times New Roman" panose="02020603050405020304" pitchFamily="18" charset="0"/>
                  </a:rPr>
                  <a:t>parameter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𝑢</m:t>
                    </m:r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𝝁</m:t>
                        </m:r>
                        <m:sSup>
                          <m:sSupPr>
                            <m:ctrlPr>
                              <a:rPr lang="en-US" sz="18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𝒅</m:t>
                            </m:r>
                          </m:e>
                          <m:sup>
                            <m:r>
                              <a:rPr lang="en-US" sz="18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1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1800" dirty="0" smtClean="0">
                    <a:effectLst/>
                    <a:ea typeface="Times New Roman" panose="02020603050405020304" pitchFamily="18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𝑞</m:t>
                    </m:r>
                    <m:r>
                      <a:rPr lang="en-US" sz="18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sz="1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𝝈</m:t>
                        </m:r>
                      </m:den>
                    </m:f>
                    <m:r>
                      <a:rPr lang="en-US" sz="1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𝑑</m:t>
                    </m:r>
                    <m:f>
                      <m:fPr>
                        <m:ctrlP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𝝆</m:t>
                        </m:r>
                        <m:r>
                          <a:rPr lang="en-US" sz="1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sz="1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sz="1800" dirty="0" smtClean="0">
                    <a:ea typeface="Times New Roman" panose="02020603050405020304" pitchFamily="18" charset="0"/>
                  </a:rPr>
                  <a:t> </a:t>
                </a:r>
              </a:p>
              <a:p>
                <a:pPr indent="457200" algn="just"/>
                <a:endParaRPr lang="en-US" sz="1800" dirty="0" smtClean="0">
                  <a:ea typeface="Times New Roman" panose="02020603050405020304" pitchFamily="18" charset="0"/>
                </a:endParaRPr>
              </a:p>
              <a:p>
                <a:pPr indent="457200" algn="just"/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𝑸</m:t>
                    </m:r>
                  </m:oMath>
                </a14:m>
                <a:r>
                  <a:rPr lang="en-US" sz="1800" b="1" dirty="0" smtClean="0">
                    <a:solidFill>
                      <a:schemeClr val="accent6"/>
                    </a:solidFill>
                    <a:ea typeface="Times New Roman" panose="02020603050405020304" pitchFamily="18" charset="0"/>
                  </a:rPr>
                  <a:t> = incoming proton charge !</a:t>
                </a:r>
                <a:endParaRPr lang="en-US" sz="1800" b="1" dirty="0">
                  <a:solidFill>
                    <a:schemeClr val="accent6"/>
                  </a:solidFill>
                  <a:ea typeface="Times New Roman" panose="02020603050405020304" pitchFamily="18" charset="0"/>
                </a:endParaRPr>
              </a:p>
              <a:p>
                <a:pPr indent="457200" algn="just"/>
                <a:endParaRPr lang="en-US" sz="1800" dirty="0">
                  <a:effectLst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02" y="4066132"/>
                <a:ext cx="9775655" cy="1918987"/>
              </a:xfrm>
              <a:prstGeom prst="rect">
                <a:avLst/>
              </a:prstGeom>
              <a:blipFill>
                <a:blip r:embed="rId3"/>
                <a:stretch>
                  <a:fillRect l="-37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749410" y="403462"/>
            <a:ext cx="4416594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Boag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, Phys</a:t>
            </a:r>
            <a:r>
              <a:rPr lang="en-US" dirty="0"/>
              <a:t>. Med. </a:t>
            </a:r>
            <a:r>
              <a:rPr lang="en-US" dirty="0" smtClean="0"/>
              <a:t>Biol. </a:t>
            </a:r>
            <a:r>
              <a:rPr lang="en-US" dirty="0"/>
              <a:t>41, 885 (1996)</a:t>
            </a:r>
          </a:p>
        </p:txBody>
      </p:sp>
      <p:sp>
        <p:nvSpPr>
          <p:cNvPr id="7" name="Rectangle 6"/>
          <p:cNvSpPr/>
          <p:nvPr/>
        </p:nvSpPr>
        <p:spPr>
          <a:xfrm>
            <a:off x="848803" y="2178802"/>
            <a:ext cx="82951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en-US" sz="1800" u="sng" dirty="0" smtClean="0">
                <a:ea typeface="Times New Roman" panose="02020603050405020304" pitchFamily="18" charset="0"/>
              </a:rPr>
              <a:t>PARAMETERS :</a:t>
            </a:r>
          </a:p>
          <a:p>
            <a:pPr indent="457200" algn="just"/>
            <a:r>
              <a:rPr lang="en-US" sz="1800" dirty="0">
                <a:ea typeface="Times New Roman" panose="02020603050405020304" pitchFamily="18" charset="0"/>
              </a:rPr>
              <a:t>	</a:t>
            </a:r>
            <a:r>
              <a:rPr lang="en-US" sz="1800" dirty="0" smtClean="0">
                <a:ea typeface="Times New Roman" panose="02020603050405020304" pitchFamily="18" charset="0"/>
              </a:rPr>
              <a:t>- </a:t>
            </a:r>
            <a:r>
              <a:rPr lang="en-US" sz="1800" dirty="0" smtClean="0">
                <a:solidFill>
                  <a:schemeClr val="accent1"/>
                </a:solidFill>
                <a:ea typeface="Times New Roman" panose="02020603050405020304" pitchFamily="18" charset="0"/>
              </a:rPr>
              <a:t>type of gas </a:t>
            </a:r>
            <a:r>
              <a:rPr lang="en-US" sz="1800" dirty="0" smtClean="0">
                <a:ea typeface="Times New Roman" panose="02020603050405020304" pitchFamily="18" charset="0"/>
              </a:rPr>
              <a:t>(air, </a:t>
            </a:r>
            <a:r>
              <a:rPr lang="en-US" sz="1800" dirty="0" err="1" smtClean="0">
                <a:ea typeface="Times New Roman" panose="02020603050405020304" pitchFamily="18" charset="0"/>
              </a:rPr>
              <a:t>N</a:t>
            </a:r>
            <a:r>
              <a:rPr lang="en-US" sz="1800" baseline="-25000" dirty="0" err="1" smtClean="0">
                <a:ea typeface="Times New Roman" panose="02020603050405020304" pitchFamily="18" charset="0"/>
              </a:rPr>
              <a:t>2</a:t>
            </a:r>
            <a:r>
              <a:rPr lang="en-US" sz="1800" dirty="0" smtClean="0">
                <a:ea typeface="Times New Roman" panose="02020603050405020304" pitchFamily="18" charset="0"/>
              </a:rPr>
              <a:t>, …)</a:t>
            </a:r>
          </a:p>
          <a:p>
            <a:pPr indent="457200" algn="just"/>
            <a:r>
              <a:rPr lang="en-US" sz="1800" dirty="0">
                <a:ea typeface="Times New Roman" panose="02020603050405020304" pitchFamily="18" charset="0"/>
              </a:rPr>
              <a:t>	</a:t>
            </a:r>
            <a:r>
              <a:rPr lang="en-US" sz="1800" dirty="0" smtClean="0">
                <a:ea typeface="Times New Roman" panose="02020603050405020304" pitchFamily="18" charset="0"/>
              </a:rPr>
              <a:t>- type of particle (protons)</a:t>
            </a:r>
          </a:p>
          <a:p>
            <a:pPr indent="457200" algn="just"/>
            <a:r>
              <a:rPr lang="en-US" sz="1800" dirty="0">
                <a:ea typeface="Times New Roman" panose="02020603050405020304" pitchFamily="18" charset="0"/>
              </a:rPr>
              <a:t>	</a:t>
            </a:r>
            <a:r>
              <a:rPr lang="en-US" sz="1800" dirty="0" smtClean="0">
                <a:ea typeface="Times New Roman" panose="02020603050405020304" pitchFamily="18" charset="0"/>
              </a:rPr>
              <a:t>- </a:t>
            </a:r>
            <a:r>
              <a:rPr lang="en-US" sz="18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gap size </a:t>
            </a:r>
          </a:p>
          <a:p>
            <a:pPr indent="457200" algn="just"/>
            <a:r>
              <a:rPr lang="en-US" sz="1800" dirty="0">
                <a:ea typeface="Times New Roman" panose="02020603050405020304" pitchFamily="18" charset="0"/>
              </a:rPr>
              <a:t>	</a:t>
            </a:r>
            <a:r>
              <a:rPr lang="en-US" sz="1800" dirty="0" smtClean="0">
                <a:ea typeface="Times New Roman" panose="02020603050405020304" pitchFamily="18" charset="0"/>
              </a:rPr>
              <a:t>- </a:t>
            </a:r>
            <a:r>
              <a:rPr lang="en-US" sz="1800" dirty="0" smtClean="0">
                <a:solidFill>
                  <a:schemeClr val="accent3"/>
                </a:solidFill>
                <a:ea typeface="Times New Roman" panose="02020603050405020304" pitchFamily="18" charset="0"/>
              </a:rPr>
              <a:t>voltage</a:t>
            </a:r>
          </a:p>
          <a:p>
            <a:pPr indent="457200" algn="just"/>
            <a:r>
              <a:rPr lang="en-US" sz="1800" dirty="0">
                <a:ea typeface="Times New Roman" panose="02020603050405020304" pitchFamily="18" charset="0"/>
              </a:rPr>
              <a:t>	</a:t>
            </a:r>
            <a:r>
              <a:rPr lang="en-US" sz="1800" dirty="0" smtClean="0">
                <a:ea typeface="Times New Roman" panose="02020603050405020304" pitchFamily="18" charset="0"/>
              </a:rPr>
              <a:t>-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</a:rPr>
              <a:t>spot size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0524" y="1593667"/>
            <a:ext cx="4908013" cy="22032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5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38833" y="3732542"/>
            <a:ext cx="3291945" cy="1333380"/>
          </a:xfrm>
          <a:prstGeom prst="round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asymmetric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758638" y="6034363"/>
            <a:ext cx="505777" cy="289142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98941" y="3976093"/>
                <a:ext cx="2859244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457200"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solidFill>
                                <a:schemeClr val="accent6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chemeClr val="accent6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=1−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b="1" i="1">
                                  <a:solidFill>
                                    <a:schemeClr val="accent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b="1" i="1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solidFill>
                                        <a:schemeClr val="accent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941" y="3976093"/>
                <a:ext cx="2859244" cy="714683"/>
              </a:xfrm>
              <a:prstGeom prst="rect">
                <a:avLst/>
              </a:prstGeom>
              <a:blipFill>
                <a:blip r:embed="rId2"/>
                <a:stretch>
                  <a:fillRect r="-9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/>
          <a:srcRect r="13880"/>
          <a:stretch>
            <a:fillRect/>
          </a:stretch>
        </p:blipFill>
        <p:spPr bwMode="auto">
          <a:xfrm>
            <a:off x="3065007" y="954076"/>
            <a:ext cx="3512217" cy="559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898942" y="2172411"/>
                <a:ext cx="3940309" cy="646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942" y="2172411"/>
                <a:ext cx="3940309" cy="6464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3" y="1420884"/>
            <a:ext cx="2403007" cy="42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0047" y="351317"/>
            <a:ext cx="10041133" cy="661496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4263" y="2002297"/>
            <a:ext cx="7995266" cy="2709716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/>
              <a:t>Reduce footprint of proton therapy facility :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pPr marL="717758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Reduce cyclotron size </a:t>
            </a:r>
            <a:r>
              <a:rPr lang="en-US" b="1" dirty="0" smtClean="0">
                <a:sym typeface="Symbol" panose="05050102010706020507" pitchFamily="18" charset="2"/>
              </a:rPr>
              <a:t> </a:t>
            </a:r>
            <a:r>
              <a:rPr lang="en-US" b="1" dirty="0" smtClean="0"/>
              <a:t> trend towards synchro-cyclotrons</a:t>
            </a:r>
          </a:p>
          <a:p>
            <a:pPr marL="717758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Reduce beam losses </a:t>
            </a:r>
            <a:r>
              <a:rPr lang="en-US" b="1" dirty="0" smtClean="0">
                <a:sym typeface="Symbol" panose="05050102010706020507" pitchFamily="18" charset="2"/>
              </a:rPr>
              <a:t> reduce shielding</a:t>
            </a:r>
            <a:endParaRPr lang="en-US" b="1" dirty="0"/>
          </a:p>
          <a:p>
            <a:pPr marL="717758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Variable energy option : superconducting ironless synchro-</a:t>
            </a:r>
            <a:r>
              <a:rPr lang="en-US" b="1" dirty="0" err="1" smtClean="0"/>
              <a:t>cycloton</a:t>
            </a:r>
            <a:endParaRPr lang="en-US" b="1" dirty="0" smtClean="0"/>
          </a:p>
          <a:p>
            <a:pPr marL="342900" indent="-342900">
              <a:buAutoNum type="arabicPeriod"/>
            </a:pPr>
            <a:endParaRPr lang="en-US" b="1" dirty="0"/>
          </a:p>
          <a:p>
            <a:pPr marL="342900" indent="-342900">
              <a:buAutoNum type="arabicPeriod"/>
            </a:pPr>
            <a:r>
              <a:rPr lang="en-US" b="1" dirty="0" smtClean="0"/>
              <a:t>Beam diagnostics : </a:t>
            </a:r>
          </a:p>
          <a:p>
            <a:pPr marL="342900" indent="-342900">
              <a:buAutoNum type="arabicPeriod"/>
            </a:pPr>
            <a:endParaRPr lang="en-US" b="1" dirty="0"/>
          </a:p>
          <a:p>
            <a:pPr marL="774908" lvl="1" indent="-342900">
              <a:buFont typeface="Wingdings" panose="05000000000000000000" pitchFamily="2" charset="2"/>
              <a:buChar char="ü"/>
            </a:pPr>
            <a:r>
              <a:rPr lang="en-US" b="1" dirty="0" smtClean="0"/>
              <a:t>Non-interceptive …</a:t>
            </a:r>
          </a:p>
          <a:p>
            <a:pPr marL="774908" lvl="1" indent="-342900">
              <a:buFont typeface="Wingdings" panose="05000000000000000000" pitchFamily="2" charset="2"/>
              <a:buChar char="ü"/>
            </a:pPr>
            <a:r>
              <a:rPr lang="en-US" b="1" dirty="0" smtClean="0"/>
              <a:t>Consider difference pulsed vs continuous beam</a:t>
            </a:r>
          </a:p>
        </p:txBody>
      </p:sp>
    </p:spTree>
    <p:extLst>
      <p:ext uri="{BB962C8B-B14F-4D97-AF65-F5344CB8AC3E}">
        <p14:creationId xmlns:p14="http://schemas.microsoft.com/office/powerpoint/2010/main" val="293961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Jarno Van de Walle</a:t>
            </a:r>
          </a:p>
          <a:p>
            <a:r>
              <a:rPr lang="en-US" dirty="0" err="1" smtClean="0"/>
              <a:t>Jarno.vandewalle@iba-group.com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568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0047" y="351317"/>
            <a:ext cx="10041133" cy="661496"/>
          </a:xfrm>
        </p:spPr>
        <p:txBody>
          <a:bodyPr/>
          <a:lstStyle/>
          <a:p>
            <a:r>
              <a:rPr lang="en-US" dirty="0" smtClean="0"/>
              <a:t>The asymmetric IC : example (IC </a:t>
            </a:r>
            <a:r>
              <a:rPr lang="en-US" dirty="0" err="1" smtClean="0"/>
              <a:t>CYCLO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772" y="1299688"/>
            <a:ext cx="4394519" cy="426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8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 : degrader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" r="57831" b="-2239"/>
          <a:stretch/>
        </p:blipFill>
        <p:spPr>
          <a:xfrm>
            <a:off x="6720720" y="1069762"/>
            <a:ext cx="2236778" cy="24303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40741" t="4220"/>
          <a:stretch/>
        </p:blipFill>
        <p:spPr>
          <a:xfrm>
            <a:off x="5778286" y="3300621"/>
            <a:ext cx="4389529" cy="317955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9" y="3161519"/>
            <a:ext cx="4269068" cy="286711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7303" y="1402680"/>
            <a:ext cx="5636495" cy="101566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Emittance increases a lot for lower energies.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A circular collimator in front of the gantry reduces losses inside the gantry considerably</a:t>
            </a:r>
          </a:p>
        </p:txBody>
      </p:sp>
    </p:spTree>
    <p:extLst>
      <p:ext uri="{BB962C8B-B14F-4D97-AF65-F5344CB8AC3E}">
        <p14:creationId xmlns:p14="http://schemas.microsoft.com/office/powerpoint/2010/main" val="42814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cyclotrons for proton 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5095" t="33496" r="29494" b="11867"/>
          <a:stretch/>
        </p:blipFill>
        <p:spPr>
          <a:xfrm>
            <a:off x="8699746" y="1611187"/>
            <a:ext cx="2228626" cy="1650524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481" y="1648945"/>
            <a:ext cx="2577205" cy="166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901" y="1202341"/>
            <a:ext cx="2683093" cy="265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Résultat de recherche d'images pour &quot;mevion s250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838" y="1461591"/>
            <a:ext cx="1581864" cy="203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39481" y="4257337"/>
            <a:ext cx="2973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IBA C230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230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4.3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Normal conducting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Magnet: 200 kW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RF: 60 kW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35082" y="4246218"/>
            <a:ext cx="29739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Varian-</a:t>
            </a:r>
            <a:r>
              <a:rPr lang="en-US" sz="1600" b="1" dirty="0" err="1" smtClean="0">
                <a:solidFill>
                  <a:srgbClr val="000000"/>
                </a:solidFill>
              </a:rPr>
              <a:t>Accel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Probeam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250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3.1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Superconducting (</a:t>
            </a:r>
            <a:r>
              <a:rPr lang="en-US" sz="1600" dirty="0" err="1">
                <a:solidFill>
                  <a:srgbClr val="000000"/>
                </a:solidFill>
              </a:rPr>
              <a:t>NbTi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Magnet: 40 kW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RF: 115 kW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93665" y="4257337"/>
            <a:ext cx="28234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</a:rPr>
              <a:t>Mevion</a:t>
            </a:r>
            <a:r>
              <a:rPr lang="en-US" sz="1600" b="1" dirty="0" smtClean="0">
                <a:solidFill>
                  <a:srgbClr val="000000"/>
                </a:solidFill>
              </a:rPr>
              <a:t> SC250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250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~1.5 m Diameter (shield)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Superconducting (Nb</a:t>
            </a:r>
            <a:r>
              <a:rPr lang="en-US" sz="1400" baseline="-25000" dirty="0" smtClean="0">
                <a:solidFill>
                  <a:srgbClr val="000000"/>
                </a:solidFill>
              </a:rPr>
              <a:t>3</a:t>
            </a:r>
            <a:r>
              <a:rPr lang="en-US" sz="1400" dirty="0" smtClean="0">
                <a:solidFill>
                  <a:srgbClr val="000000"/>
                </a:solidFill>
              </a:rPr>
              <a:t>Sn)</a:t>
            </a:r>
            <a:endParaRPr lang="en-US" sz="14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004660" y="4246218"/>
            <a:ext cx="2420985" cy="15081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IBA S2C2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2.2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Rep. rate: 1 kHz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Superconducting (</a:t>
            </a:r>
            <a:r>
              <a:rPr lang="en-US" sz="1400" dirty="0" err="1" smtClean="0">
                <a:solidFill>
                  <a:srgbClr val="000000"/>
                </a:solidFill>
              </a:rPr>
              <a:t>NbTi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RF: 11 kW</a:t>
            </a:r>
          </a:p>
        </p:txBody>
      </p:sp>
    </p:spTree>
    <p:extLst>
      <p:ext uri="{BB962C8B-B14F-4D97-AF65-F5344CB8AC3E}">
        <p14:creationId xmlns:p14="http://schemas.microsoft.com/office/powerpoint/2010/main" val="11844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Ongoing cyclotron developments : fixed energy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01"/>
          <a:stretch/>
        </p:blipFill>
        <p:spPr bwMode="auto">
          <a:xfrm>
            <a:off x="478903" y="1099658"/>
            <a:ext cx="1519889" cy="243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1009" y="1016392"/>
            <a:ext cx="2282963" cy="24624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51731" t="25146" r="14411" b="34186"/>
          <a:stretch/>
        </p:blipFill>
        <p:spPr>
          <a:xfrm>
            <a:off x="5754043" y="1184644"/>
            <a:ext cx="3123518" cy="23093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444195" y="3779120"/>
            <a:ext cx="29739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Varian/</a:t>
            </a:r>
            <a:r>
              <a:rPr lang="en-US" sz="1600" b="1" dirty="0" err="1" smtClean="0">
                <a:solidFill>
                  <a:srgbClr val="000000"/>
                </a:solidFill>
              </a:rPr>
              <a:t>Antaya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230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2.2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Superconducting (</a:t>
            </a:r>
            <a:r>
              <a:rPr lang="en-US" sz="1600" dirty="0">
                <a:solidFill>
                  <a:srgbClr val="000000"/>
                </a:solidFill>
              </a:rPr>
              <a:t>Nb</a:t>
            </a:r>
            <a:r>
              <a:rPr lang="en-US" sz="1600" baseline="-25000" dirty="0">
                <a:solidFill>
                  <a:srgbClr val="000000"/>
                </a:solidFill>
              </a:rPr>
              <a:t>3</a:t>
            </a:r>
            <a:r>
              <a:rPr lang="en-US" sz="1600" dirty="0">
                <a:solidFill>
                  <a:srgbClr val="000000"/>
                </a:solidFill>
              </a:rPr>
              <a:t>Sn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30 tons+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5.5 T (</a:t>
            </a:r>
            <a:r>
              <a:rPr lang="en-US" sz="1600" dirty="0" err="1" smtClean="0">
                <a:solidFill>
                  <a:srgbClr val="000000"/>
                </a:solidFill>
              </a:rPr>
              <a:t>extr</a:t>
            </a:r>
            <a:r>
              <a:rPr lang="en-US" sz="1600" dirty="0" smtClean="0">
                <a:solidFill>
                  <a:srgbClr val="000000"/>
                </a:solidFill>
              </a:rPr>
              <a:t>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“Flutter” coils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44562" y="3842415"/>
            <a:ext cx="29739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</a:rPr>
              <a:t>Pronova</a:t>
            </a:r>
            <a:r>
              <a:rPr lang="en-US" sz="1600" b="1" dirty="0" smtClean="0">
                <a:solidFill>
                  <a:srgbClr val="000000"/>
                </a:solidFill>
              </a:rPr>
              <a:t>/</a:t>
            </a:r>
            <a:r>
              <a:rPr lang="en-US" sz="1600" b="1" dirty="0" err="1" smtClean="0">
                <a:solidFill>
                  <a:srgbClr val="000000"/>
                </a:solidFill>
              </a:rPr>
              <a:t>Ionetix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250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2.8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Superconducting (</a:t>
            </a:r>
            <a:r>
              <a:rPr lang="en-US" sz="1600" dirty="0" smtClean="0">
                <a:solidFill>
                  <a:srgbClr val="000000"/>
                </a:solidFill>
              </a:rPr>
              <a:t>Nb</a:t>
            </a:r>
            <a:r>
              <a:rPr lang="en-US" sz="1600" baseline="-25000" dirty="0" smtClean="0">
                <a:solidFill>
                  <a:srgbClr val="000000"/>
                </a:solidFill>
              </a:rPr>
              <a:t>3</a:t>
            </a:r>
            <a:r>
              <a:rPr lang="en-US" sz="1600" dirty="0" smtClean="0">
                <a:solidFill>
                  <a:srgbClr val="000000"/>
                </a:solidFill>
              </a:rPr>
              <a:t>Sn)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  <a:r>
              <a:rPr lang="en-US" sz="1600" dirty="0" smtClean="0">
                <a:solidFill>
                  <a:srgbClr val="000000"/>
                </a:solidFill>
              </a:rPr>
              <a:t>0 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3.7 T (</a:t>
            </a:r>
            <a:r>
              <a:rPr lang="en-US" sz="1600" dirty="0" err="1" smtClean="0">
                <a:solidFill>
                  <a:srgbClr val="000000"/>
                </a:solidFill>
              </a:rPr>
              <a:t>extr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18540" y="3842415"/>
            <a:ext cx="28234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Hefei/</a:t>
            </a:r>
            <a:r>
              <a:rPr lang="en-US" sz="1600" b="1" dirty="0" err="1" smtClean="0">
                <a:solidFill>
                  <a:srgbClr val="000000"/>
                </a:solidFill>
              </a:rPr>
              <a:t>JINR</a:t>
            </a:r>
            <a:endParaRPr lang="en-US" sz="16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200 MeV protons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2.2 </a:t>
            </a:r>
            <a:r>
              <a:rPr lang="en-US" sz="1600" dirty="0">
                <a:solidFill>
                  <a:srgbClr val="000000"/>
                </a:solidFill>
              </a:rPr>
              <a:t>m Diameter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Superconducting</a:t>
            </a:r>
            <a:endParaRPr lang="en-US" sz="160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30 </a:t>
            </a:r>
            <a:r>
              <a:rPr lang="en-US" sz="1600" dirty="0" smtClean="0">
                <a:solidFill>
                  <a:srgbClr val="000000"/>
                </a:solidFill>
              </a:rPr>
              <a:t>tons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3.6 T (</a:t>
            </a:r>
            <a:r>
              <a:rPr lang="en-US" sz="1600" dirty="0" err="1" smtClean="0">
                <a:solidFill>
                  <a:srgbClr val="000000"/>
                </a:solidFill>
              </a:rPr>
              <a:t>extr</a:t>
            </a:r>
            <a:r>
              <a:rPr lang="en-US" sz="1600" dirty="0" smtClean="0">
                <a:solidFill>
                  <a:srgbClr val="000000"/>
                </a:solidFill>
              </a:rPr>
              <a:t>.)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40745" t="21371" r="31040" b="16367"/>
          <a:stretch/>
        </p:blipFill>
        <p:spPr>
          <a:xfrm>
            <a:off x="8877561" y="1516895"/>
            <a:ext cx="1666881" cy="197708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40283" y="3779120"/>
            <a:ext cx="2973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SHI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230 MeV protons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2.8 m Diameter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CW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Superconducting (</a:t>
            </a:r>
            <a:r>
              <a:rPr lang="en-US" sz="1600" dirty="0" err="1" smtClean="0">
                <a:solidFill>
                  <a:srgbClr val="000000"/>
                </a:solidFill>
              </a:rPr>
              <a:t>NbTi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55 tons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4 T (</a:t>
            </a:r>
            <a:r>
              <a:rPr lang="en-US" sz="1600" dirty="0" err="1" smtClean="0">
                <a:solidFill>
                  <a:srgbClr val="000000"/>
                </a:solidFill>
              </a:rPr>
              <a:t>extr</a:t>
            </a:r>
            <a:r>
              <a:rPr lang="en-US" sz="1600" dirty="0" smtClean="0">
                <a:solidFill>
                  <a:srgbClr val="000000"/>
                </a:solidFill>
              </a:rPr>
              <a:t>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61" y="317874"/>
            <a:ext cx="10041133" cy="661496"/>
          </a:xfrm>
        </p:spPr>
        <p:txBody>
          <a:bodyPr/>
          <a:lstStyle/>
          <a:p>
            <a:r>
              <a:rPr lang="fr-BE" dirty="0" smtClean="0">
                <a:solidFill>
                  <a:srgbClr val="000000"/>
                </a:solidFill>
              </a:rPr>
              <a:t>Size and </a:t>
            </a:r>
            <a:r>
              <a:rPr lang="fr-BE" dirty="0" err="1" smtClean="0">
                <a:solidFill>
                  <a:srgbClr val="000000"/>
                </a:solidFill>
              </a:rPr>
              <a:t>weigth</a:t>
            </a:r>
            <a:r>
              <a:rPr lang="fr-BE" dirty="0" smtClean="0">
                <a:solidFill>
                  <a:srgbClr val="000000"/>
                </a:solidFill>
              </a:rPr>
              <a:t> versus </a:t>
            </a:r>
            <a:r>
              <a:rPr lang="fr-BE" dirty="0" err="1" smtClean="0">
                <a:solidFill>
                  <a:srgbClr val="000000"/>
                </a:solidFill>
              </a:rPr>
              <a:t>field</a:t>
            </a: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b="1" smtClean="0">
                <a:solidFill>
                  <a:schemeClr val="accent1"/>
                </a:solidFill>
              </a:rPr>
              <a:pPr/>
              <a:t>6</a:t>
            </a:fld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52" y="1776888"/>
            <a:ext cx="5596613" cy="36579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265" y="1776888"/>
            <a:ext cx="5334462" cy="36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8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61" y="317874"/>
            <a:ext cx="10041133" cy="661496"/>
          </a:xfrm>
        </p:spPr>
        <p:txBody>
          <a:bodyPr/>
          <a:lstStyle/>
          <a:p>
            <a:r>
              <a:rPr lang="fr-BE" dirty="0" err="1" smtClean="0">
                <a:solidFill>
                  <a:srgbClr val="000000"/>
                </a:solidFill>
              </a:rPr>
              <a:t>Limits</a:t>
            </a:r>
            <a:r>
              <a:rPr lang="fr-BE" dirty="0" smtClean="0">
                <a:solidFill>
                  <a:srgbClr val="000000"/>
                </a:solidFill>
              </a:rPr>
              <a:t> for </a:t>
            </a:r>
            <a:r>
              <a:rPr lang="fr-BE" dirty="0" err="1" smtClean="0">
                <a:solidFill>
                  <a:srgbClr val="000000"/>
                </a:solidFill>
              </a:rPr>
              <a:t>isochronous</a:t>
            </a:r>
            <a:r>
              <a:rPr lang="fr-BE" dirty="0" smtClean="0">
                <a:solidFill>
                  <a:srgbClr val="000000"/>
                </a:solidFill>
              </a:rPr>
              <a:t> cyclotrons</a:t>
            </a: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b="1" smtClean="0">
                <a:solidFill>
                  <a:schemeClr val="accent1"/>
                </a:solidFill>
              </a:rPr>
              <a:pPr/>
              <a:t>7</a:t>
            </a:fld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085" y="1267731"/>
            <a:ext cx="3638475" cy="748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437" y="2194813"/>
            <a:ext cx="2387025" cy="2378000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80" y="4006441"/>
            <a:ext cx="2924586" cy="224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81" y="1267731"/>
            <a:ext cx="3125485" cy="22766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2501" y="3142536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sz="1200" i="1" dirty="0" err="1" smtClean="0">
                <a:solidFill>
                  <a:srgbClr val="000000"/>
                </a:solidFill>
              </a:rPr>
              <a:t>Minervini</a:t>
            </a:r>
            <a:r>
              <a:rPr lang="en-US" sz="1200" i="1" dirty="0" smtClean="0">
                <a:solidFill>
                  <a:srgbClr val="000000"/>
                </a:solidFill>
              </a:rPr>
              <a:t>, MIT, </a:t>
            </a:r>
            <a:r>
              <a:rPr lang="en-US" sz="1200" i="1" dirty="0" err="1" smtClean="0">
                <a:solidFill>
                  <a:srgbClr val="000000"/>
                </a:solidFill>
              </a:rPr>
              <a:t>DTRA</a:t>
            </a:r>
            <a:r>
              <a:rPr lang="en-US" sz="1200" i="1" dirty="0" smtClean="0">
                <a:solidFill>
                  <a:srgbClr val="000000"/>
                </a:solidFill>
              </a:rPr>
              <a:t>-</a:t>
            </a:r>
            <a:r>
              <a:rPr lang="en-US" sz="1200" i="1" dirty="0" err="1" smtClean="0">
                <a:solidFill>
                  <a:srgbClr val="000000"/>
                </a:solidFill>
              </a:rPr>
              <a:t>TR</a:t>
            </a:r>
            <a:r>
              <a:rPr lang="en-US" sz="1200" i="1" dirty="0" smtClean="0">
                <a:solidFill>
                  <a:srgbClr val="000000"/>
                </a:solidFill>
              </a:rPr>
              <a:t>-12-40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77692" y="4511768"/>
                <a:ext cx="2015736" cy="566372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US" sz="2400" b="0" i="1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rgbClr val="08080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1">
                                <a:solidFill>
                                  <a:srgbClr val="08080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den>
                    </m:f>
                  </m:oMath>
                </a14:m>
                <a:r>
                  <a:rPr lang="en-US" sz="1800" dirty="0" smtClean="0">
                    <a:solidFill>
                      <a:srgbClr val="080808"/>
                    </a:solidFill>
                  </a:rPr>
                  <a:t> &lt; 0 : </a:t>
                </a:r>
                <a:r>
                  <a:rPr lang="en-US" sz="1800" dirty="0" err="1" smtClean="0">
                    <a:solidFill>
                      <a:srgbClr val="080808"/>
                    </a:solidFill>
                  </a:rPr>
                  <a:t>dfdt</a:t>
                </a:r>
                <a:r>
                  <a:rPr lang="en-US" sz="1800" dirty="0" smtClean="0">
                    <a:solidFill>
                      <a:srgbClr val="080808"/>
                    </a:solidFill>
                  </a:rPr>
                  <a:t> &lt; 0 = synchro cyclotron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692" y="4511768"/>
                <a:ext cx="2015736" cy="566372"/>
              </a:xfrm>
              <a:prstGeom prst="rect">
                <a:avLst/>
              </a:prstGeom>
              <a:blipFill>
                <a:blip r:embed="rId6"/>
                <a:stretch>
                  <a:fillRect l="-303" r="-121818" b="-5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477692" y="3078698"/>
                <a:ext cx="2015736" cy="566372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US" sz="2400" b="0" i="1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rgbClr val="08080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1">
                                <a:solidFill>
                                  <a:srgbClr val="08080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den>
                    </m:f>
                  </m:oMath>
                </a14:m>
                <a:r>
                  <a:rPr lang="en-US" sz="1800" dirty="0" smtClean="0">
                    <a:solidFill>
                      <a:srgbClr val="080808"/>
                    </a:solidFill>
                  </a:rPr>
                  <a:t> &gt; 0 : f=</a:t>
                </a:r>
                <a:r>
                  <a:rPr lang="en-US" sz="1800" dirty="0" err="1" smtClean="0">
                    <a:solidFill>
                      <a:srgbClr val="080808"/>
                    </a:solidFill>
                  </a:rPr>
                  <a:t>cte</a:t>
                </a:r>
                <a:r>
                  <a:rPr lang="en-US" sz="1800" dirty="0" smtClean="0">
                    <a:solidFill>
                      <a:srgbClr val="080808"/>
                    </a:solidFill>
                  </a:rPr>
                  <a:t> = isochronous cyclotron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692" y="3078698"/>
                <a:ext cx="2015736" cy="566372"/>
              </a:xfrm>
              <a:prstGeom prst="rect">
                <a:avLst/>
              </a:prstGeom>
              <a:blipFill>
                <a:blip r:embed="rId7"/>
                <a:stretch>
                  <a:fillRect l="-303" r="-130000" b="-5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437824" y="3645070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chemeClr val="accent6"/>
                </a:solidFill>
              </a:rPr>
              <a:t>Continuous beam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38623" y="5090387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chemeClr val="accent6"/>
                </a:solidFill>
              </a:rPr>
              <a:t>Pulsed beam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05006" y="2960914"/>
            <a:ext cx="4894217" cy="288353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4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(SC) challenges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5339" y="1374862"/>
            <a:ext cx="94243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Fabrication of SC coils on industrial scale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Cryogenics installation : </a:t>
            </a:r>
            <a:r>
              <a:rPr lang="en-US" sz="2000" dirty="0" err="1" smtClean="0">
                <a:solidFill>
                  <a:srgbClr val="000000"/>
                </a:solidFill>
              </a:rPr>
              <a:t>cryocoolers</a:t>
            </a:r>
            <a:r>
              <a:rPr lang="en-US" sz="2000" dirty="0" smtClean="0">
                <a:solidFill>
                  <a:srgbClr val="000000"/>
                </a:solidFill>
              </a:rPr>
              <a:t> (“dry”) or He bath (“wet”, ex. fast ramping)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In synchro cyclotrons the SC coil position is crucial in extracting the correct energy and direction of the beam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pPr marL="774908" lvl="1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olidFill>
                  <a:srgbClr val="000000"/>
                </a:solidFill>
              </a:rPr>
              <a:t>S2C2</a:t>
            </a:r>
            <a:r>
              <a:rPr lang="en-US" sz="2000" dirty="0" smtClean="0">
                <a:solidFill>
                  <a:srgbClr val="000000"/>
                </a:solidFill>
              </a:rPr>
              <a:t> (5.7 T central field) :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</a:rPr>
              <a:t>Horizontal positioning precision down to 0.1 mm needed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</a:rPr>
              <a:t>Vertical beam angles sensitive to sub 0.1 mm vertical tilt/shift of the coil</a:t>
            </a:r>
          </a:p>
          <a:p>
            <a:pPr lvl="2"/>
            <a:endParaRPr lang="en-US" sz="2000" dirty="0" smtClean="0">
              <a:solidFill>
                <a:srgbClr val="000000"/>
              </a:solidFill>
            </a:endParaRPr>
          </a:p>
          <a:p>
            <a:pPr marL="774908" lvl="1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olidFill>
                  <a:srgbClr val="000000"/>
                </a:solidFill>
              </a:rPr>
              <a:t>MEVION</a:t>
            </a:r>
            <a:r>
              <a:rPr lang="en-US" sz="2000" dirty="0" smtClean="0">
                <a:solidFill>
                  <a:srgbClr val="000000"/>
                </a:solidFill>
              </a:rPr>
              <a:t> (9 T central field) :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Cyclotron rotates with gantry : active tie rod system needed </a:t>
            </a:r>
          </a:p>
          <a:p>
            <a:pPr lvl="2"/>
            <a:endParaRPr lang="en-US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874217" y="5844451"/>
            <a:ext cx="505777" cy="498744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8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2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future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9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Theme - Welcome &amp; Thank You">
  <a:themeElements>
    <a:clrScheme name="Iba Colors">
      <a:dk1>
        <a:srgbClr val="414141"/>
      </a:dk1>
      <a:lt1>
        <a:srgbClr val="FFFFFF"/>
      </a:lt1>
      <a:dk2>
        <a:srgbClr val="616264"/>
      </a:dk2>
      <a:lt2>
        <a:srgbClr val="E3E4E4"/>
      </a:lt2>
      <a:accent1>
        <a:srgbClr val="69BE28"/>
      </a:accent1>
      <a:accent2>
        <a:srgbClr val="009FDA"/>
      </a:accent2>
      <a:accent3>
        <a:srgbClr val="F0AB00"/>
      </a:accent3>
      <a:accent4>
        <a:srgbClr val="D40F7D"/>
      </a:accent4>
      <a:accent5>
        <a:srgbClr val="F7DD00"/>
      </a:accent5>
      <a:accent6>
        <a:srgbClr val="ED1C24"/>
      </a:accent6>
      <a:hlink>
        <a:srgbClr val="029FDA"/>
      </a:hlink>
      <a:folHlink>
        <a:srgbClr val="F0AB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91440" tIns="45720" rIns="91440" bIns="45720" rtlCol="0" anchor="ctr">
        <a:normAutofit fontScale="850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2C2_update.potx" id="{2094CBB3-DD46-46E8-B997-06BD9DC28FB5}" vid="{280132FF-AC8A-4194-82E9-046DCC922EBA}"/>
    </a:ext>
  </a:extLst>
</a:theme>
</file>

<file path=ppt/theme/theme2.xml><?xml version="1.0" encoding="utf-8"?>
<a:theme xmlns:a="http://schemas.openxmlformats.org/drawingml/2006/main" name="IBATheme - Content">
  <a:themeElements>
    <a:clrScheme name="Iba Colors">
      <a:dk1>
        <a:srgbClr val="414141"/>
      </a:dk1>
      <a:lt1>
        <a:srgbClr val="FFFFFF"/>
      </a:lt1>
      <a:dk2>
        <a:srgbClr val="616264"/>
      </a:dk2>
      <a:lt2>
        <a:srgbClr val="E3E4E4"/>
      </a:lt2>
      <a:accent1>
        <a:srgbClr val="69BE28"/>
      </a:accent1>
      <a:accent2>
        <a:srgbClr val="009FDA"/>
      </a:accent2>
      <a:accent3>
        <a:srgbClr val="F0AB00"/>
      </a:accent3>
      <a:accent4>
        <a:srgbClr val="D40F7D"/>
      </a:accent4>
      <a:accent5>
        <a:srgbClr val="F7DD00"/>
      </a:accent5>
      <a:accent6>
        <a:srgbClr val="ED1C24"/>
      </a:accent6>
      <a:hlink>
        <a:srgbClr val="029FDA"/>
      </a:hlink>
      <a:folHlink>
        <a:srgbClr val="F0AB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91440" tIns="45720" rIns="91440" bIns="45720" rtlCol="0" anchor="ctr">
        <a:normAutofit fontScale="850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2C2_update.potx" id="{2094CBB3-DD46-46E8-B997-06BD9DC28FB5}" vid="{8FB00DDB-9EF4-48D6-9639-3C7CD6F3ADBF}"/>
    </a:ext>
  </a:extLst>
</a:theme>
</file>

<file path=ppt/theme/theme3.xml><?xml version="1.0" encoding="utf-8"?>
<a:theme xmlns:a="http://schemas.openxmlformats.org/drawingml/2006/main" name="IBATheme - Content Black">
  <a:themeElements>
    <a:clrScheme name="Iba Colors">
      <a:dk1>
        <a:srgbClr val="414141"/>
      </a:dk1>
      <a:lt1>
        <a:srgbClr val="FFFFFF"/>
      </a:lt1>
      <a:dk2>
        <a:srgbClr val="616264"/>
      </a:dk2>
      <a:lt2>
        <a:srgbClr val="E3E4E4"/>
      </a:lt2>
      <a:accent1>
        <a:srgbClr val="69BE28"/>
      </a:accent1>
      <a:accent2>
        <a:srgbClr val="009FDA"/>
      </a:accent2>
      <a:accent3>
        <a:srgbClr val="F0AB00"/>
      </a:accent3>
      <a:accent4>
        <a:srgbClr val="D40F7D"/>
      </a:accent4>
      <a:accent5>
        <a:srgbClr val="F7DD00"/>
      </a:accent5>
      <a:accent6>
        <a:srgbClr val="ED1C24"/>
      </a:accent6>
      <a:hlink>
        <a:srgbClr val="029FDA"/>
      </a:hlink>
      <a:folHlink>
        <a:srgbClr val="F0AB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91440" tIns="45720" rIns="91440" bIns="45720" rtlCol="0" anchor="ctr">
        <a:normAutofit fontScale="850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2C2_update.potx" id="{2094CBB3-DD46-46E8-B997-06BD9DC28FB5}" vid="{B3599D46-386A-4A5D-9EF2-A05D7A95F761}"/>
    </a:ext>
  </a:extLst>
</a:theme>
</file>

<file path=ppt/theme/theme4.xml><?xml version="1.0" encoding="utf-8"?>
<a:theme xmlns:a="http://schemas.openxmlformats.org/drawingml/2006/main" name="IBATheme - Transitions">
  <a:themeElements>
    <a:clrScheme name="Iba Colors">
      <a:dk1>
        <a:srgbClr val="414141"/>
      </a:dk1>
      <a:lt1>
        <a:srgbClr val="FFFFFF"/>
      </a:lt1>
      <a:dk2>
        <a:srgbClr val="616264"/>
      </a:dk2>
      <a:lt2>
        <a:srgbClr val="E3E4E4"/>
      </a:lt2>
      <a:accent1>
        <a:srgbClr val="69BE28"/>
      </a:accent1>
      <a:accent2>
        <a:srgbClr val="009FDA"/>
      </a:accent2>
      <a:accent3>
        <a:srgbClr val="F0AB00"/>
      </a:accent3>
      <a:accent4>
        <a:srgbClr val="D40F7D"/>
      </a:accent4>
      <a:accent5>
        <a:srgbClr val="F7DD00"/>
      </a:accent5>
      <a:accent6>
        <a:srgbClr val="ED1C24"/>
      </a:accent6>
      <a:hlink>
        <a:srgbClr val="029FDA"/>
      </a:hlink>
      <a:folHlink>
        <a:srgbClr val="F0AB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91440" tIns="45720" rIns="91440" bIns="45720" rtlCol="0" anchor="ctr">
        <a:normAutofit fontScale="850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2C2_update.potx" id="{2094CBB3-DD46-46E8-B997-06BD9DC28FB5}" vid="{C3B6C59B-51E5-4E17-BA53-84109E7F5DF2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_x0020_Type xmlns="1913b5a5-c427-4d6d-b10a-0ae4fb04b845">Presentation</Doc_x0020_Type>
    <Form_x0026_Template_x0020_Section xmlns="05e5ff3a-5b3f-4f39-afca-1c871bbd16bf">
      <Value>Communication</Value>
    </Form_x0026_Template_x0020_Section>
    <IconOverlay xmlns="http://schemas.microsoft.com/sharepoint/v4" xsi:nil="true"/>
    <Display_x0020_on xmlns="05e5ff3a-5b3f-4f39-afca-1c871bbd16bf">
      <Value>Forms &amp; Templates</Value>
    </Display_x0020_on>
    <Localization xmlns="05e5ff3a-5b3f-4f39-afca-1c871bbd16bf">
      <Value>All</Value>
    </Localization>
    <Section_x0020_HR xmlns="05e5ff3a-5b3f-4f39-afca-1c871bbd16bf"/>
    <Section_x0020_QA-RA-EHS xmlns="05e5ff3a-5b3f-4f39-afca-1c871bbd16bf"/>
    <Sort_x0020_Order xmlns="05e5ff3a-5b3f-4f39-afca-1c871bbd16bf" xsi:nil="true"/>
    <IBA_x0020_Department xmlns="05e5ff3a-5b3f-4f39-afca-1c871bbd16bf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BA Document" ma:contentTypeID="0x010100E6D5B11845A9534EB56D2E9273898F1600DCAC719D5902A04F84F469AFBEEF607E" ma:contentTypeVersion="19" ma:contentTypeDescription="" ma:contentTypeScope="" ma:versionID="61f96ff633ceff00955df02117a735d8">
  <xsd:schema xmlns:xsd="http://www.w3.org/2001/XMLSchema" xmlns:xs="http://www.w3.org/2001/XMLSchema" xmlns:p="http://schemas.microsoft.com/office/2006/metadata/properties" xmlns:ns2="05e5ff3a-5b3f-4f39-afca-1c871bbd16bf" xmlns:ns3="http://schemas.microsoft.com/sharepoint/v4" xmlns:ns4="1913b5a5-c427-4d6d-b10a-0ae4fb04b845" targetNamespace="http://schemas.microsoft.com/office/2006/metadata/properties" ma:root="true" ma:fieldsID="8402f4d515e225d5e2366195598ce301" ns2:_="" ns3:_="" ns4:_="">
    <xsd:import namespace="05e5ff3a-5b3f-4f39-afca-1c871bbd16bf"/>
    <xsd:import namespace="http://schemas.microsoft.com/sharepoint/v4"/>
    <xsd:import namespace="1913b5a5-c427-4d6d-b10a-0ae4fb04b845"/>
    <xsd:element name="properties">
      <xsd:complexType>
        <xsd:sequence>
          <xsd:element name="documentManagement">
            <xsd:complexType>
              <xsd:all>
                <xsd:element ref="ns2:Display_x0020_on" minOccurs="0"/>
                <xsd:element ref="ns2:Localization" minOccurs="0"/>
                <xsd:element ref="ns2:Form_x0026_Template_x0020_Section" minOccurs="0"/>
                <xsd:element ref="ns2:Section_x0020_HR" minOccurs="0"/>
                <xsd:element ref="ns2:IBA_x0020_Department" minOccurs="0"/>
                <xsd:element ref="ns2:Section_x0020_QA-RA-EHS" minOccurs="0"/>
                <xsd:element ref="ns3:IconOverlay" minOccurs="0"/>
                <xsd:element ref="ns4:Doc_x0020_Type" minOccurs="0"/>
                <xsd:element ref="ns2:Sort_x0020_Or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5ff3a-5b3f-4f39-afca-1c871bbd16bf" elementFormDefault="qualified">
    <xsd:import namespace="http://schemas.microsoft.com/office/2006/documentManagement/types"/>
    <xsd:import namespace="http://schemas.microsoft.com/office/infopath/2007/PartnerControls"/>
    <xsd:element name="Display_x0020_on" ma:index="8" nillable="true" ma:displayName="Display on" ma:internalName="Display_x0020_on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Travel"/>
                    <xsd:enumeration value="Policies, procédures &amp; manuals"/>
                    <xsd:enumeration value="HR"/>
                    <xsd:enumeration value="IS/IT"/>
                    <xsd:enumeration value="QA-RA-EHS"/>
                    <xsd:enumeration value="Internal Mobility"/>
                    <xsd:enumeration value="My Career"/>
                    <xsd:enumeration value="Forms &amp; Templates"/>
                    <xsd:enumeration value="IBA Academy"/>
                    <xsd:enumeration value="My Company"/>
                  </xsd:restriction>
                </xsd:simpleType>
              </xsd:element>
            </xsd:sequence>
          </xsd:extension>
        </xsd:complexContent>
      </xsd:complexType>
    </xsd:element>
    <xsd:element name="Localization" ma:index="9" nillable="true" ma:displayName="Audience" ma:internalName="Localiza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l"/>
                    <xsd:enumeration value="Belgium"/>
                    <xsd:enumeration value="Germany"/>
                    <xsd:enumeration value="USA"/>
                    <xsd:enumeration value="China"/>
                    <xsd:enumeration value="CZ"/>
                    <xsd:enumeration value="IT"/>
                    <xsd:enumeration value="FR"/>
                    <xsd:enumeration value="PL"/>
                    <xsd:enumeration value="SW"/>
                    <xsd:enumeration value="RU"/>
                    <xsd:enumeration value="All Other PT Sites Page"/>
                    <xsd:enumeration value="DOSI"/>
                    <xsd:enumeration value="MAS"/>
                    <xsd:enumeration value="JPN"/>
                    <xsd:enumeration value="UK"/>
                    <xsd:enumeration value="NL"/>
                    <xsd:enumeration value="India"/>
                  </xsd:restriction>
                </xsd:simpleType>
              </xsd:element>
            </xsd:sequence>
          </xsd:extension>
        </xsd:complexContent>
      </xsd:complexType>
    </xsd:element>
    <xsd:element name="Form_x0026_Template_x0020_Section" ma:index="10" nillable="true" ma:displayName="Section Form&amp;Template" ma:internalName="Form_x0026_Template_x0020_Se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unication"/>
                    <xsd:enumeration value="Finance"/>
                    <xsd:enumeration value="Purchasing"/>
                    <xsd:enumeration value="Quality and Environment"/>
                    <xsd:enumeration value="Global"/>
                    <xsd:enumeration value="Legal"/>
                  </xsd:restriction>
                </xsd:simpleType>
              </xsd:element>
            </xsd:sequence>
          </xsd:extension>
        </xsd:complexContent>
      </xsd:complexType>
    </xsd:element>
    <xsd:element name="Section_x0020_HR" ma:index="11" nillable="true" ma:displayName="Section HR" ma:internalName="Section_x0020_H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olicies"/>
                    <xsd:enumeration value="Compensation &amp; benefits"/>
                    <xsd:enumeration value="Organizationnal Announcements"/>
                    <xsd:enumeration value="Organization"/>
                    <xsd:enumeration value="Welcome on board"/>
                    <xsd:enumeration value="Reports"/>
                  </xsd:restriction>
                </xsd:simpleType>
              </xsd:element>
            </xsd:sequence>
          </xsd:extension>
        </xsd:complexContent>
      </xsd:complexType>
    </xsd:element>
    <xsd:element name="IBA_x0020_Department" ma:index="12" nillable="true" ma:displayName="Section Policies" ma:internalName="IBA_x0020_Departmen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unication"/>
                    <xsd:enumeration value="Finance"/>
                    <xsd:enumeration value="Global"/>
                    <xsd:enumeration value="Human ressources"/>
                    <xsd:enumeration value="Legal"/>
                    <xsd:enumeration value="Purchasing"/>
                    <xsd:enumeration value="Quality and Environment"/>
                  </xsd:restriction>
                </xsd:simpleType>
              </xsd:element>
            </xsd:sequence>
          </xsd:extension>
        </xsd:complexContent>
      </xsd:complexType>
    </xsd:element>
    <xsd:element name="Section_x0020_QA-RA-EHS" ma:index="13" nillable="true" ma:displayName="Section QA-RA-EHS" ma:internalName="Section_x0020_QA_x002d_RA_x002d_EH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Quality Assurance"/>
                    <xsd:enumeration value="Regulatory Affairs"/>
                    <xsd:enumeration value="Environment, Health &amp; Safety"/>
                    <xsd:enumeration value="Other"/>
                  </xsd:restriction>
                </xsd:simpleType>
              </xsd:element>
            </xsd:sequence>
          </xsd:extension>
        </xsd:complexContent>
      </xsd:complexType>
    </xsd:element>
    <xsd:element name="Sort_x0020_Order" ma:index="16" nillable="true" ma:displayName="Sort Order" ma:internalName="Sort_x0020_Order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4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13b5a5-c427-4d6d-b10a-0ae4fb04b845" elementFormDefault="qualified">
    <xsd:import namespace="http://schemas.microsoft.com/office/2006/documentManagement/types"/>
    <xsd:import namespace="http://schemas.microsoft.com/office/infopath/2007/PartnerControls"/>
    <xsd:element name="Doc_x0020_Type" ma:index="15" nillable="true" ma:displayName="Doc Type" ma:format="Dropdown" ma:internalName="Doc_x0020_Type">
      <xsd:simpleType>
        <xsd:restriction base="dms:Choice">
          <xsd:enumeration value="Disability Insurance"/>
          <xsd:enumeration value="Authorization Form Use of Picture"/>
          <xsd:enumeration value="Check List Newcomers"/>
          <xsd:enumeration value="Child Declaration Form"/>
          <xsd:enumeration value="Medical Insurance"/>
          <xsd:enumeration value="Document"/>
          <xsd:enumeration value="Europ Assistance"/>
          <xsd:enumeration value="Logo"/>
          <xsd:enumeration value="Guideline"/>
          <xsd:enumeration value="Pension Insurance"/>
          <xsd:enumeration value="Letter"/>
          <xsd:enumeration value="Mail Signature"/>
          <xsd:enumeration value="Memo"/>
          <xsd:enumeration value="Presentation"/>
          <xsd:enumeration value="Press Release"/>
          <xsd:enumeration value="Business Travel Insurance"/>
          <xsd:enumeration value="Personal Details Form"/>
          <xsd:enumeration value="Competency Framework"/>
          <xsd:enumeration value="Forms"/>
          <xsd:enumeration value="Employee Referral Form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615264-4009-4081-BA01-43407F7F73BB}">
  <ds:schemaRefs>
    <ds:schemaRef ds:uri="1913b5a5-c427-4d6d-b10a-0ae4fb04b845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5e5ff3a-5b3f-4f39-afca-1c871bbd16b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7ABE92-A3A7-4128-B0C0-87FC31B9BB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e5ff3a-5b3f-4f39-afca-1c871bbd16bf"/>
    <ds:schemaRef ds:uri="http://schemas.microsoft.com/sharepoint/v4"/>
    <ds:schemaRef ds:uri="1913b5a5-c427-4d6d-b10a-0ae4fb04b8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31B59C-B434-46D8-B088-F27D3D0639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6995</TotalTime>
  <Words>1323</Words>
  <Application>Microsoft Office PowerPoint</Application>
  <PresentationFormat>Custom</PresentationFormat>
  <Paragraphs>391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Calibri</vt:lpstr>
      <vt:lpstr>Cambria Math</vt:lpstr>
      <vt:lpstr>Symbol</vt:lpstr>
      <vt:lpstr>Times New Roman</vt:lpstr>
      <vt:lpstr>Wingdings</vt:lpstr>
      <vt:lpstr>IBATheme - Welcome &amp; Thank You</vt:lpstr>
      <vt:lpstr>IBATheme - Content</vt:lpstr>
      <vt:lpstr>IBATheme - Content Black</vt:lpstr>
      <vt:lpstr>IBATheme - Transitions</vt:lpstr>
      <vt:lpstr>Challenges in medical accelerator design</vt:lpstr>
      <vt:lpstr>Outline</vt:lpstr>
      <vt:lpstr>Cyclotrons in proton therapy</vt:lpstr>
      <vt:lpstr>Current cyclotrons for proton therapy</vt:lpstr>
      <vt:lpstr>Ongoing cyclotron developments : fixed energy</vt:lpstr>
      <vt:lpstr>Size and weigth versus field</vt:lpstr>
      <vt:lpstr>Limits for isochronous cyclotrons</vt:lpstr>
      <vt:lpstr>Superconducting (SC) challenges</vt:lpstr>
      <vt:lpstr>Major future challenges</vt:lpstr>
      <vt:lpstr>Major future challenges</vt:lpstr>
      <vt:lpstr>The degrader in the IBA ProteusONE</vt:lpstr>
      <vt:lpstr>The degrader in the IBA ProteusONE</vt:lpstr>
      <vt:lpstr>The degrader in the IBA ProteusONE</vt:lpstr>
      <vt:lpstr>The degrader in the IBA ProteusONE</vt:lpstr>
      <vt:lpstr>Major future challenges</vt:lpstr>
      <vt:lpstr>Variable energy options</vt:lpstr>
      <vt:lpstr>Variable energy options</vt:lpstr>
      <vt:lpstr>Variable energy cyclotron (development)</vt:lpstr>
      <vt:lpstr>Beam diagnostics in the IBA ProteusONE</vt:lpstr>
      <vt:lpstr>S2C2 and ProteusONE : time structure</vt:lpstr>
      <vt:lpstr>Beam monitor devices in the CGTR (*) : BPM’s</vt:lpstr>
      <vt:lpstr>Beam monitor devices in the CGTR (*) : BPM’s</vt:lpstr>
      <vt:lpstr>Beam monitor devices in the CGTR (*) : BPM’s</vt:lpstr>
      <vt:lpstr>Beam monitor devices in the CGTR : BPM’s </vt:lpstr>
      <vt:lpstr>Beam monitor devices in the CGTR : IC CYCLO </vt:lpstr>
      <vt:lpstr>Beam monitor devices in the CGTR : IC CYCLO </vt:lpstr>
      <vt:lpstr>Nozzle beam diagnostics</vt:lpstr>
      <vt:lpstr>The asymmetric IC</vt:lpstr>
      <vt:lpstr>The asymmetric IC</vt:lpstr>
      <vt:lpstr>The asymmetric IC</vt:lpstr>
      <vt:lpstr>The asymmetric IC</vt:lpstr>
      <vt:lpstr>Boag theory for pulsed beams</vt:lpstr>
      <vt:lpstr>The asymmetric IC</vt:lpstr>
      <vt:lpstr>Conclusions</vt:lpstr>
      <vt:lpstr>Thank you</vt:lpstr>
      <vt:lpstr>The asymmetric IC : example (IC CYCLO)</vt:lpstr>
      <vt:lpstr>Beam losses : degrader</vt:lpstr>
    </vt:vector>
  </TitlesOfParts>
  <Company>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IBA PowerPoint Template</dc:title>
  <dc:creator>Louis Mattez</dc:creator>
  <cp:lastModifiedBy>Jarno Van de Walle</cp:lastModifiedBy>
  <cp:revision>129</cp:revision>
  <dcterms:created xsi:type="dcterms:W3CDTF">2017-05-24T07:44:39Z</dcterms:created>
  <dcterms:modified xsi:type="dcterms:W3CDTF">2018-12-11T13:17:48Z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0x010100E6D5B11845A9534EB56D2E9273898F1600DCAC719D5902A04F84F469AFBEEF607E</vt:lpwstr>
  </property>
</Properties>
</file>