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0000"/>
    <a:srgbClr val="1B4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i Baiti" panose="03000500000000000000" pitchFamily="66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i Baiti" panose="03000500000000000000" pitchFamily="66" charset="0"/>
              </a:defRPr>
            </a:lvl1pPr>
          </a:lstStyle>
          <a:p>
            <a:fld id="{E9C2BF7E-24A0-4C93-B3B7-4121252A8297}" type="datetimeFigureOut">
              <a:rPr lang="en-GB" smtClean="0"/>
              <a:pPr/>
              <a:t>11/12/2018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i Baiti" panose="03000500000000000000" pitchFamily="66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i Baiti" panose="03000500000000000000" pitchFamily="66" charset="0"/>
              </a:defRPr>
            </a:lvl1pPr>
          </a:lstStyle>
          <a:p>
            <a:fld id="{8D8AE0E8-9BB8-4455-AE67-33CA24CD452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64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Yi Baiti" panose="03000500000000000000" pitchFamily="66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i Baiti" panose="03000500000000000000" pitchFamily="66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i Baiti" panose="03000500000000000000" pitchFamily="66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i Baiti" panose="03000500000000000000" pitchFamily="66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i Baiti" panose="03000500000000000000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48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2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68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51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49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37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78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3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07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8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11 Dec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7BC0-FF83-420B-ACA6-7A09189F1A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72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95000">
              <a:schemeClr val="bg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icrosoft Yi Baiti" panose="03000500000000000000" pitchFamily="66" charset="0"/>
              </a:defRPr>
            </a:lvl1pPr>
          </a:lstStyle>
          <a:p>
            <a:r>
              <a:rPr lang="en-GB" smtClean="0"/>
              <a:t>11 Dec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icrosoft Yi Baiti" panose="03000500000000000000" pitchFamily="66" charset="0"/>
              </a:defRPr>
            </a:lvl1pPr>
          </a:lstStyle>
          <a:p>
            <a:r>
              <a:rPr lang="en-GB" smtClean="0"/>
              <a:t>Thomas.Primidis@liverpool.ac.uk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icrosoft Yi Baiti" panose="03000500000000000000" pitchFamily="66" charset="0"/>
              </a:defRPr>
            </a:lvl1pPr>
          </a:lstStyle>
          <a:p>
            <a:fld id="{F6407BC0-FF83-420B-ACA6-7A09189F1AF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44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crosoft Yi Baiti" panose="03000500000000000000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icrosoft Yi Baiti" panose="03000500000000000000" pitchFamily="66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icrosoft Yi Baiti" panose="03000500000000000000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icrosoft Yi Baiti" panose="03000500000000000000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i Baiti" panose="03000500000000000000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i Baiti" panose="03000500000000000000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xrfresearch.com/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50230"/>
            <a:ext cx="12192000" cy="2877243"/>
          </a:xfrm>
        </p:spPr>
        <p:txBody>
          <a:bodyPr>
            <a:noAutofit/>
          </a:bodyPr>
          <a:lstStyle/>
          <a:p>
            <a:r>
              <a:rPr lang="en-GB" sz="7200" dirty="0" smtClean="0">
                <a:solidFill>
                  <a:srgbClr val="1B4469"/>
                </a:solidFill>
              </a:rPr>
              <a:t>Design and Optimisation</a:t>
            </a:r>
            <a:br>
              <a:rPr lang="en-GB" sz="7200" dirty="0" smtClean="0">
                <a:solidFill>
                  <a:srgbClr val="1B4469"/>
                </a:solidFill>
              </a:rPr>
            </a:br>
            <a:r>
              <a:rPr lang="en-GB" sz="7200" dirty="0" smtClean="0">
                <a:solidFill>
                  <a:srgbClr val="1B4469"/>
                </a:solidFill>
              </a:rPr>
              <a:t>of Ultra-Compact, High-Resolution</a:t>
            </a:r>
            <a:br>
              <a:rPr lang="en-GB" sz="7200" dirty="0" smtClean="0">
                <a:solidFill>
                  <a:srgbClr val="1B4469"/>
                </a:solidFill>
              </a:rPr>
            </a:br>
            <a:r>
              <a:rPr lang="en-GB" sz="7200" dirty="0" smtClean="0">
                <a:solidFill>
                  <a:srgbClr val="1B4469"/>
                </a:solidFill>
              </a:rPr>
              <a:t>X-Ray </a:t>
            </a:r>
            <a:r>
              <a:rPr lang="en-GB" sz="7200" dirty="0">
                <a:solidFill>
                  <a:srgbClr val="1B4469"/>
                </a:solidFill>
              </a:rPr>
              <a:t>I</a:t>
            </a:r>
            <a:r>
              <a:rPr lang="en-GB" sz="7200" dirty="0" smtClean="0">
                <a:solidFill>
                  <a:srgbClr val="1B4469"/>
                </a:solidFill>
              </a:rPr>
              <a:t>maging </a:t>
            </a:r>
            <a:r>
              <a:rPr lang="en-GB" sz="7200" dirty="0">
                <a:solidFill>
                  <a:srgbClr val="1B4469"/>
                </a:solidFill>
              </a:rPr>
              <a:t>S</a:t>
            </a:r>
            <a:r>
              <a:rPr lang="en-GB" sz="7200" dirty="0" smtClean="0">
                <a:solidFill>
                  <a:srgbClr val="1B4469"/>
                </a:solidFill>
              </a:rPr>
              <a:t>ystems</a:t>
            </a:r>
            <a:endParaRPr lang="en-GB" sz="7200" dirty="0">
              <a:solidFill>
                <a:srgbClr val="1B446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10" y="4268310"/>
            <a:ext cx="12182690" cy="508225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1B4469"/>
                </a:solidFill>
              </a:rPr>
              <a:t>Thomas Primidis</a:t>
            </a:r>
            <a:endParaRPr lang="en-GB" sz="2800" dirty="0">
              <a:solidFill>
                <a:srgbClr val="1B4469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917" y="6038591"/>
            <a:ext cx="943613" cy="6694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" y="5912699"/>
            <a:ext cx="2256632" cy="9212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035" y="6115448"/>
            <a:ext cx="912789" cy="51572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623" y="6106638"/>
            <a:ext cx="2000044" cy="5333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316" y="5912511"/>
            <a:ext cx="3233684" cy="921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4760" y="6039628"/>
            <a:ext cx="1295462" cy="667367"/>
          </a:xfrm>
          <a:prstGeom prst="rect">
            <a:avLst/>
          </a:prstGeom>
        </p:spPr>
      </p:pic>
      <p:sp>
        <p:nvSpPr>
          <p:cNvPr id="22" name="Subtitle 2"/>
          <p:cNvSpPr txBox="1">
            <a:spLocks/>
          </p:cNvSpPr>
          <p:nvPr/>
        </p:nvSpPr>
        <p:spPr>
          <a:xfrm>
            <a:off x="0" y="5367191"/>
            <a:ext cx="12191999" cy="508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Microsoft Yi Baiti" panose="03000500000000000000" pitchFamily="66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Microsoft Yi Baiti" panose="03000500000000000000" pitchFamily="66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Microsoft Yi Baiti" panose="03000500000000000000" pitchFamily="66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Microsoft Yi Baiti" panose="03000500000000000000" pitchFamily="66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Microsoft Yi Baiti" panose="03000500000000000000" pitchFamily="66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000" dirty="0" smtClean="0">
                <a:solidFill>
                  <a:srgbClr val="1B4469"/>
                </a:solidFill>
              </a:rPr>
              <a:t>3</a:t>
            </a:r>
            <a:r>
              <a:rPr lang="en-GB" sz="2000" baseline="30000" dirty="0" smtClean="0">
                <a:solidFill>
                  <a:srgbClr val="1B4469"/>
                </a:solidFill>
              </a:rPr>
              <a:t>rd</a:t>
            </a:r>
            <a:r>
              <a:rPr lang="en-GB" sz="2000" dirty="0" smtClean="0">
                <a:solidFill>
                  <a:srgbClr val="1B4469"/>
                </a:solidFill>
              </a:rPr>
              <a:t> OMA Topical Workshop – Medical Accelerator Design and Diagnostics </a:t>
            </a:r>
            <a:endParaRPr lang="en-GB" sz="2000" dirty="0">
              <a:solidFill>
                <a:srgbClr val="1B4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8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10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The phantom human head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79892"/>
            <a:ext cx="3928941" cy="396000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969351" y="2171951"/>
            <a:ext cx="1856874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1980612" y="2185381"/>
            <a:ext cx="610776" cy="420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280423" y="2171951"/>
            <a:ext cx="540000" cy="443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3280423" y="2879218"/>
            <a:ext cx="540000" cy="420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16200000">
            <a:off x="3262423" y="2741347"/>
            <a:ext cx="1116000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75875" y="1828796"/>
            <a:ext cx="3291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89 voxels x0.488=43.5mm</a:t>
            </a:r>
            <a:endParaRPr lang="en-GB" dirty="0">
              <a:solidFill>
                <a:srgbClr val="FFC00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2522291" y="3563699"/>
            <a:ext cx="330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35 voxels x0.488=17.1mm</a:t>
            </a:r>
            <a:endParaRPr lang="en-GB" dirty="0">
              <a:solidFill>
                <a:srgbClr val="FFC00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04" y="3979524"/>
            <a:ext cx="6770520" cy="18603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38200" y="1519618"/>
            <a:ext cx="3928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Voxel size: 0.488mmx0.488mmx1.25mm</a:t>
            </a:r>
            <a:endParaRPr lang="en-GB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7795" y="5411304"/>
            <a:ext cx="5113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184 slices x1.25=230 mm</a:t>
            </a:r>
            <a:endParaRPr lang="en-GB" dirty="0">
              <a:solidFill>
                <a:srgbClr val="FFC00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57704" y="1879892"/>
            <a:ext cx="677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Anonymous phantom</a:t>
            </a:r>
            <a:r>
              <a:rPr lang="el-GR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 </a:t>
            </a:r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in DICOM format taken from:</a:t>
            </a:r>
          </a:p>
          <a:p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Patient Contributed Image Repository </a:t>
            </a:r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www.pcir.org</a:t>
            </a:r>
            <a:endParaRPr lang="en-GB" sz="2800" dirty="0">
              <a:solidFill>
                <a:srgbClr val="0070C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5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11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The ideal X-ray detector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>
            <a:spLocks noChangeAspect="1"/>
          </p:cNvSpPr>
          <p:nvPr/>
        </p:nvSpPr>
        <p:spPr>
          <a:xfrm>
            <a:off x="3179102" y="1685214"/>
            <a:ext cx="5833796" cy="4212000"/>
          </a:xfrm>
          <a:prstGeom prst="rect">
            <a:avLst/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100% X-ray detection efficiency</a:t>
            </a:r>
          </a:p>
          <a:p>
            <a:pPr algn="r"/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100</a:t>
            </a:r>
            <a:r>
              <a:rPr lang="el-GR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μ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m x 100</a:t>
            </a:r>
            <a:r>
              <a:rPr lang="el-GR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μ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m pixel size</a:t>
            </a:r>
            <a:endParaRPr lang="en-GB" sz="2800" dirty="0">
              <a:solidFill>
                <a:schemeClr val="accent1">
                  <a:lumMod val="40000"/>
                  <a:lumOff val="60000"/>
                </a:schemeClr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79102" y="1685214"/>
            <a:ext cx="5833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360 pixels, 36 mm total width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334713" y="3529603"/>
            <a:ext cx="421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2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60 pixels, 26mm total height</a:t>
            </a:r>
          </a:p>
        </p:txBody>
      </p:sp>
    </p:spTree>
    <p:extLst>
      <p:ext uri="{BB962C8B-B14F-4D97-AF65-F5344CB8AC3E}">
        <p14:creationId xmlns:p14="http://schemas.microsoft.com/office/powerpoint/2010/main" val="423985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12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The simulation geometry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60776" y="350790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60776" y="389291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60776" y="427792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0776" y="466293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60776" y="504794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60776" y="543295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60776" y="5817962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98192" y="1690688"/>
            <a:ext cx="972651" cy="43387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360400" y="4178109"/>
            <a:ext cx="232778" cy="1080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8137" y="2769965"/>
            <a:ext cx="2599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Emitter array plane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72153" y="3901769"/>
            <a:ext cx="30579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Detector 1mm away from phantom at teeth height.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7980" y="4187913"/>
            <a:ext cx="4653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Source Detector Distance = 12cm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67685" y="1968399"/>
            <a:ext cx="3422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Phantom selected volume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7314235" y="2056952"/>
            <a:ext cx="1059298" cy="909740"/>
            <a:chOff x="4017244" y="1706261"/>
            <a:chExt cx="1059298" cy="909740"/>
          </a:xfrm>
        </p:grpSpPr>
        <p:sp>
          <p:nvSpPr>
            <p:cNvPr id="55" name="Arc 54"/>
            <p:cNvSpPr/>
            <p:nvPr/>
          </p:nvSpPr>
          <p:spPr>
            <a:xfrm rot="13101437">
              <a:off x="4053386" y="1706261"/>
              <a:ext cx="1023156" cy="909740"/>
            </a:xfrm>
            <a:prstGeom prst="arc">
              <a:avLst>
                <a:gd name="adj1" fmla="val 16687482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4038600" y="1787857"/>
              <a:ext cx="874594" cy="39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4017244" y="2186655"/>
              <a:ext cx="874594" cy="39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4093192" y="1972955"/>
              <a:ext cx="260445" cy="29257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7298192" y="4546750"/>
            <a:ext cx="504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298192" y="4714309"/>
            <a:ext cx="504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32776" y="5476530"/>
            <a:ext cx="7634908" cy="0"/>
          </a:xfrm>
          <a:prstGeom prst="straightConnector1">
            <a:avLst/>
          </a:prstGeom>
          <a:ln w="57150">
            <a:solidFill>
              <a:srgbClr val="FF0000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8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13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X-Ray images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824" y="2207146"/>
            <a:ext cx="3429000" cy="2476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3" y="2207146"/>
            <a:ext cx="3810000" cy="2476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754" y="2207146"/>
            <a:ext cx="3810000" cy="2476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388824" y="4789246"/>
                <a:ext cx="3428999" cy="1024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icrosoft Yi Baiti" panose="03000500000000000000" pitchFamily="66" charset="0"/>
                        </a:rPr>
                        <m:t>μ</m:t>
                      </m:r>
                      <m:r>
                        <a:rPr lang="el-GR" sz="3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icrosoft Yi Baiti" panose="03000500000000000000" pitchFamily="66" charset="0"/>
                        </a:rPr>
                        <m:t>=</m:t>
                      </m:r>
                      <m:r>
                        <a:rPr lang="en-GB" sz="3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icrosoft Yi Baiti" panose="03000500000000000000" pitchFamily="66" charset="0"/>
                        </a:rPr>
                        <m:t>𝑙𝑛</m:t>
                      </m:r>
                      <m:d>
                        <m:dPr>
                          <m:ctrlPr>
                            <a:rPr lang="en-GB" sz="3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32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Microsoft Yi Baiti" panose="03000500000000000000" pitchFamily="66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32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Microsoft Yi Baiti" panose="03000500000000000000" pitchFamily="66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2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Microsoft Yi Baiti" panose="03000500000000000000" pitchFamily="66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32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Microsoft Yi Baiti" panose="03000500000000000000" pitchFamily="66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3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Microsoft Yi Baiti" panose="03000500000000000000" pitchFamily="66" charset="0"/>
                                </a:rPr>
                                <m:t>𝐼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3200" dirty="0">
                  <a:solidFill>
                    <a:srgbClr val="002060"/>
                  </a:solidFill>
                  <a:latin typeface="Microsoft Yi Baiti" panose="03000500000000000000" pitchFamily="66" charset="0"/>
                  <a:ea typeface="Microsoft Yi Baiti" panose="03000500000000000000" pitchFamily="66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824" y="4789246"/>
                <a:ext cx="3428999" cy="10247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358754" y="5007614"/>
                <a:ext cx="34341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icrosoft Yi Baiti" panose="03000500000000000000" pitchFamily="66" charset="0"/>
                        </a:rPr>
                        <m:t>𝐼</m:t>
                      </m:r>
                      <m:r>
                        <a:rPr lang="en-GB" sz="3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icrosoft Yi Baiti" panose="03000500000000000000" pitchFamily="66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𝐼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𝑒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−</m:t>
                          </m:r>
                          <m:r>
                            <a:rPr lang="el-GR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GB" sz="3200" dirty="0">
                  <a:solidFill>
                    <a:srgbClr val="002060"/>
                  </a:solidFill>
                  <a:latin typeface="Microsoft Yi Baiti" panose="03000500000000000000" pitchFamily="66" charset="0"/>
                  <a:ea typeface="Microsoft Yi Baiti" panose="03000500000000000000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754" y="5007614"/>
                <a:ext cx="3434118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28683" y="5007614"/>
                <a:ext cx="342445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𝐼</m:t>
                          </m:r>
                        </m:e>
                        <m:sub>
                          <m:r>
                            <a:rPr lang="en-GB" sz="3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icrosoft Yi Baiti" panose="03000500000000000000" pitchFamily="66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rgbClr val="002060"/>
                  </a:solidFill>
                  <a:latin typeface="Microsoft Yi Baiti" panose="03000500000000000000" pitchFamily="66" charset="0"/>
                  <a:ea typeface="Microsoft Yi Baiti" panose="03000500000000000000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83" y="5007614"/>
                <a:ext cx="3424451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8620835" y="5663886"/>
            <a:ext cx="296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Beer-Lambert Law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8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14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Image reconstruction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066" y="1538279"/>
            <a:ext cx="6591868" cy="476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15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3D </a:t>
            </a:r>
            <a:r>
              <a:rPr lang="en-GB" dirty="0" err="1" smtClean="0">
                <a:solidFill>
                  <a:srgbClr val="002060"/>
                </a:solidFill>
              </a:rPr>
              <a:t>Shepp</a:t>
            </a:r>
            <a:r>
              <a:rPr lang="en-GB" dirty="0" smtClean="0">
                <a:solidFill>
                  <a:srgbClr val="002060"/>
                </a:solidFill>
              </a:rPr>
              <a:t>-Logan phantom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59" y="1418121"/>
            <a:ext cx="2726998" cy="39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418121"/>
            <a:ext cx="3220000" cy="39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599" y="1946582"/>
            <a:ext cx="4769625" cy="9750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58599" y="1554129"/>
            <a:ext cx="3353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Ellipsoid parameters taken from:</a:t>
            </a:r>
            <a:endParaRPr lang="en-GB" sz="2000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600" y="3943337"/>
            <a:ext cx="4769624" cy="13105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58600" y="3498124"/>
            <a:ext cx="3353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HU to material conversion by</a:t>
            </a:r>
            <a:endParaRPr lang="en-GB" sz="2000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71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16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err="1" smtClean="0">
                <a:solidFill>
                  <a:schemeClr val="bg2">
                    <a:lumMod val="90000"/>
                  </a:schemeClr>
                </a:solidFill>
              </a:rPr>
              <a:t>Shepp</a:t>
            </a:r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-Logan phantom digital tomosynthesis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111083" y="1508124"/>
            <a:ext cx="6724650" cy="4848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34" y="1508124"/>
            <a:ext cx="3805455" cy="4680000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574338" y="4844963"/>
            <a:ext cx="3805455" cy="21290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15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0.00066 -0.59051 " pathEditMode="relative" rAng="0" ptsTypes="AA">
                                      <p:cBhvr>
                                        <p:cTn id="6" dur="18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17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7806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Next steps: Use realistic description of the following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419365"/>
            <a:ext cx="1070780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Assumed monoenergetic e- pencil beam with zero emittance.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Neglected electric and magnetic fields in the source geometry.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Fitted a Gaussian instead of sampling energies from the actual spectrum.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Assumed point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Assumed uniform cone beam of X-rays.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Used an ideal detector.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Did not include all the components of the system like collimators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  <a:p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This is only a proof of principle that the image quality of DT can be assessed with Monte Carlo techniques and offer system optimisation potential.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00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18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7806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Most important challenge: Phase space sampling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4720" y="5245406"/>
            <a:ext cx="11823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Source simulations only generate a few </a:t>
            </a: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100.000 X-rays </a:t>
            </a:r>
            <a:r>
              <a:rPr lang="en-GB" sz="2800" dirty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per </a:t>
            </a: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day on cluster.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Imaging with high resolution detector requires trillions of X-rays to reduce stat. </a:t>
            </a:r>
            <a:r>
              <a:rPr lang="en-GB" sz="2800" dirty="0" err="1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uncert</a:t>
            </a: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225" y="1644558"/>
            <a:ext cx="4799999" cy="36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5"/>
          <a:stretch/>
        </p:blipFill>
        <p:spPr>
          <a:xfrm>
            <a:off x="204720" y="1885196"/>
            <a:ext cx="4799999" cy="335936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2604719" y="2276100"/>
            <a:ext cx="2587828" cy="1753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16567" y="2372367"/>
            <a:ext cx="28800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90475" y="1570871"/>
            <a:ext cx="222350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5 orders of magnitude difference</a:t>
            </a:r>
            <a:endParaRPr lang="en-GB" sz="2800" dirty="0">
              <a:solidFill>
                <a:srgbClr val="C0000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21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19</a:t>
            </a:fld>
            <a:endParaRPr lang="en-GB" dirty="0"/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7806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Most </a:t>
            </a:r>
            <a:r>
              <a:rPr lang="en-GB" smtClean="0">
                <a:solidFill>
                  <a:srgbClr val="002060"/>
                </a:solidFill>
              </a:rPr>
              <a:t>important challenge: </a:t>
            </a:r>
            <a:r>
              <a:rPr lang="en-GB" dirty="0" smtClean="0">
                <a:solidFill>
                  <a:srgbClr val="002060"/>
                </a:solidFill>
              </a:rPr>
              <a:t>Phase space sampling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4720" y="1419365"/>
            <a:ext cx="118235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Source simulations only generate a few 100.000 X-rays per day on cluster.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Imaging with high resolution detector requires trillions of X-rays in </a:t>
            </a: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MC.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  <a:p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A fast way to generate million times more particles must be found.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Discrete multivariate distributions E(</a:t>
            </a:r>
            <a:r>
              <a:rPr lang="en-GB" sz="2800" dirty="0" err="1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x,y,x`,y</a:t>
            </a: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`)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Multivariate Kernel Density Estimation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Generative Adversarial Neural Networks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Biasing techniques like particle splitting or even rare event.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Apply some reasonable approximations.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60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2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57" y="293101"/>
            <a:ext cx="10803286" cy="2513554"/>
          </a:xfrm>
          <a:prstGeom prst="rect">
            <a:avLst/>
          </a:prstGeom>
          <a:ln w="76200"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694357" y="2908973"/>
            <a:ext cx="10803286" cy="3240000"/>
            <a:chOff x="747974" y="2595073"/>
            <a:chExt cx="10803286" cy="3240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3025" y="2595073"/>
              <a:ext cx="3388235" cy="324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74" y="2595073"/>
              <a:ext cx="6581251" cy="32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04418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Thank you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20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25904" y="2229855"/>
            <a:ext cx="43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Thomas.Primidis@liverpool.ac.uk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7124" y="2229855"/>
            <a:ext cx="43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linkedin.com/in/</a:t>
            </a:r>
            <a:r>
              <a:rPr lang="en-GB" sz="2800" dirty="0" err="1" smtClean="0">
                <a:solidFill>
                  <a:srgbClr val="00206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thomasprimidis</a:t>
            </a:r>
            <a:endParaRPr lang="en-GB" sz="2800" dirty="0">
              <a:solidFill>
                <a:srgbClr val="00206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082" y="2862669"/>
            <a:ext cx="3478084" cy="349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70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B4469"/>
                </a:solidFill>
              </a:rPr>
              <a:t>Digital Tomosynthesis vs Computerised Tomography</a:t>
            </a:r>
            <a:endParaRPr lang="en-GB" dirty="0">
              <a:solidFill>
                <a:srgbClr val="1B4469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3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635323" y="3551697"/>
            <a:ext cx="2909384" cy="1059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4" name="Smiley Face 13"/>
          <p:cNvSpPr/>
          <p:nvPr/>
        </p:nvSpPr>
        <p:spPr>
          <a:xfrm>
            <a:off x="2708738" y="3048783"/>
            <a:ext cx="516890" cy="477671"/>
          </a:xfrm>
          <a:prstGeom prst="smileyFac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2" name="Isosceles Triangle 11"/>
          <p:cNvSpPr/>
          <p:nvPr/>
        </p:nvSpPr>
        <p:spPr>
          <a:xfrm rot="18900000">
            <a:off x="1965280" y="1976550"/>
            <a:ext cx="1473962" cy="245659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519793" y="3567619"/>
            <a:ext cx="2909384" cy="1059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6" name="Smiley Face 15"/>
          <p:cNvSpPr/>
          <p:nvPr/>
        </p:nvSpPr>
        <p:spPr>
          <a:xfrm>
            <a:off x="8593208" y="3064705"/>
            <a:ext cx="516890" cy="477671"/>
          </a:xfrm>
          <a:prstGeom prst="smileyFac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7" name="Isosceles Triangle 16"/>
          <p:cNvSpPr/>
          <p:nvPr/>
        </p:nvSpPr>
        <p:spPr>
          <a:xfrm rot="18900000">
            <a:off x="7931638" y="2019766"/>
            <a:ext cx="1473962" cy="245659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53285" y="5025504"/>
            <a:ext cx="444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Microsoft Yi Baiti" panose="03000500000000000000" pitchFamily="66" charset="0"/>
              </a:rPr>
              <a:t>Much higher dose than X-ray but offers great 3D detail.</a:t>
            </a:r>
            <a:endParaRPr lang="en-GB" sz="2800" dirty="0">
              <a:latin typeface="Microsoft Yi Baiti" panose="03000500000000000000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9135" y="5025504"/>
            <a:ext cx="4441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Microsoft Yi Baiti" panose="03000500000000000000" pitchFamily="66" charset="0"/>
              </a:rPr>
              <a:t>Around double dose than X-ray but offers depth information.</a:t>
            </a:r>
            <a:endParaRPr lang="en-GB" sz="2800" dirty="0">
              <a:latin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38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1B4469"/>
                </a:solidFill>
              </a:rPr>
              <a:t>The benefit of the emitter array</a:t>
            </a:r>
            <a:endParaRPr lang="en-GB" dirty="0">
              <a:solidFill>
                <a:srgbClr val="1B4469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4</a:t>
            </a:fld>
            <a:endParaRPr lang="en-GB" dirty="0"/>
          </a:p>
        </p:txBody>
      </p:sp>
      <p:sp>
        <p:nvSpPr>
          <p:cNvPr id="12" name="Smiley Face 11"/>
          <p:cNvSpPr/>
          <p:nvPr/>
        </p:nvSpPr>
        <p:spPr>
          <a:xfrm>
            <a:off x="2708738" y="3048783"/>
            <a:ext cx="516890" cy="477671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0" name="Isosceles Triangle 9"/>
          <p:cNvSpPr/>
          <p:nvPr/>
        </p:nvSpPr>
        <p:spPr>
          <a:xfrm rot="18900000">
            <a:off x="1965280" y="1976550"/>
            <a:ext cx="1473962" cy="245659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35323" y="3551697"/>
            <a:ext cx="2909384" cy="1059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64954" y="3553972"/>
            <a:ext cx="2909384" cy="1059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15" name="Smiley Face 14"/>
          <p:cNvSpPr/>
          <p:nvPr/>
        </p:nvSpPr>
        <p:spPr>
          <a:xfrm>
            <a:off x="8238369" y="3051058"/>
            <a:ext cx="516890" cy="477671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003614" y="1986220"/>
            <a:ext cx="986400" cy="72000"/>
            <a:chOff x="5513696" y="4906370"/>
            <a:chExt cx="986400" cy="72000"/>
          </a:xfrm>
        </p:grpSpPr>
        <p:sp>
          <p:nvSpPr>
            <p:cNvPr id="16" name="Oval 15"/>
            <p:cNvSpPr/>
            <p:nvPr/>
          </p:nvSpPr>
          <p:spPr>
            <a:xfrm>
              <a:off x="55136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6660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8184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9708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1232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2756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428096" y="4906370"/>
              <a:ext cx="72000" cy="72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24" name="Isosceles Triangle 23"/>
          <p:cNvSpPr/>
          <p:nvPr/>
        </p:nvSpPr>
        <p:spPr>
          <a:xfrm>
            <a:off x="7164954" y="2058220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25" name="Isosceles Triangle 24"/>
          <p:cNvSpPr/>
          <p:nvPr/>
        </p:nvSpPr>
        <p:spPr>
          <a:xfrm>
            <a:off x="7317354" y="2056450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>
            <a:off x="7471528" y="2056447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27" name="Isosceles Triangle 26"/>
          <p:cNvSpPr/>
          <p:nvPr/>
        </p:nvSpPr>
        <p:spPr>
          <a:xfrm>
            <a:off x="7625696" y="2056446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28" name="Isosceles Triangle 27"/>
          <p:cNvSpPr/>
          <p:nvPr/>
        </p:nvSpPr>
        <p:spPr>
          <a:xfrm>
            <a:off x="7779870" y="2056448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29" name="Isosceles Triangle 28"/>
          <p:cNvSpPr/>
          <p:nvPr/>
        </p:nvSpPr>
        <p:spPr>
          <a:xfrm>
            <a:off x="7928728" y="2056446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  <p:sp>
        <p:nvSpPr>
          <p:cNvPr id="30" name="Isosceles Triangle 29"/>
          <p:cNvSpPr/>
          <p:nvPr/>
        </p:nvSpPr>
        <p:spPr>
          <a:xfrm>
            <a:off x="8077583" y="2056446"/>
            <a:ext cx="1753060" cy="1493477"/>
          </a:xfrm>
          <a:prstGeom prst="triangl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32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8" dur="2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5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750"/>
                            </p:stCondLst>
                            <p:childTnLst>
                              <p:par>
                                <p:cTn id="6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Contents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Electron generation and acceleration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X-ray production from deceleration of electrons in a high Z target.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Filtration of the X-ray beam.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Transport of X-rays in the phantom-patient.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Radiation collection in a pixelated detector and generation of an image.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3D image reconstruction using generated images.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</a:rPr>
              <a:t>Discussion on the methods, approximations and next steps.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5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211" y="1027906"/>
            <a:ext cx="4328013" cy="132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67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X-ray generation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6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889080" y="1816002"/>
            <a:ext cx="1138503" cy="378636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Ta</a:t>
            </a:r>
          </a:p>
          <a:p>
            <a:pPr algn="ctr"/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a few </a:t>
            </a:r>
            <a:r>
              <a:rPr lang="el-GR" sz="2800" dirty="0" smtClean="0">
                <a:latin typeface="Segoe UI Light" panose="020B0502040204020203" pitchFamily="34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μ</a:t>
            </a:r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m</a:t>
            </a:r>
            <a:endParaRPr lang="en-GB" sz="2800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27584" y="1816002"/>
            <a:ext cx="3178066" cy="37863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Al filter</a:t>
            </a:r>
          </a:p>
          <a:p>
            <a:pPr algn="ctr"/>
            <a:r>
              <a:rPr lang="en-GB" sz="2800" dirty="0">
                <a:latin typeface="Microsoft Yi Baiti" panose="03000500000000000000" pitchFamily="66" charset="0"/>
                <a:ea typeface="Microsoft Yi Baiti" panose="03000500000000000000" pitchFamily="66" charset="0"/>
              </a:rPr>
              <a:t>1</a:t>
            </a:r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.5mm</a:t>
            </a:r>
            <a:endParaRPr lang="en-GB" sz="2800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38404" y="3705725"/>
            <a:ext cx="3205398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94686" y="2285013"/>
            <a:ext cx="35931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60 </a:t>
            </a:r>
            <a:r>
              <a:rPr lang="en-GB" sz="2800" dirty="0" err="1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keV</a:t>
            </a:r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 e- pencil beam</a:t>
            </a:r>
          </a:p>
          <a:p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0 emittance</a:t>
            </a:r>
          </a:p>
          <a:p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90 degrees incident angle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206889" y="2528227"/>
            <a:ext cx="1548000" cy="908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0206889" y="3050079"/>
            <a:ext cx="1548000" cy="908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0206889" y="2006375"/>
            <a:ext cx="1548000" cy="908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0206889" y="4615635"/>
            <a:ext cx="1548000" cy="908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0206889" y="4093783"/>
            <a:ext cx="1548000" cy="908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206889" y="3571931"/>
            <a:ext cx="1548000" cy="908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408418" y="1719182"/>
            <a:ext cx="1639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X-rays</a:t>
            </a:r>
            <a:endParaRPr lang="en-GB" sz="2800" dirty="0">
              <a:solidFill>
                <a:srgbClr val="FF000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38404" y="4648263"/>
            <a:ext cx="3205398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No magnetic field</a:t>
            </a:r>
          </a:p>
          <a:p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No electric field</a:t>
            </a:r>
          </a:p>
        </p:txBody>
      </p:sp>
      <p:sp>
        <p:nvSpPr>
          <p:cNvPr id="34" name="Oval 33"/>
          <p:cNvSpPr/>
          <p:nvPr/>
        </p:nvSpPr>
        <p:spPr>
          <a:xfrm>
            <a:off x="377202" y="2031970"/>
            <a:ext cx="1672206" cy="1673755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latin typeface="Microsoft Yi Baiti" panose="03000500000000000000" pitchFamily="66" charset="0"/>
            </a:endParaRPr>
          </a:p>
          <a:p>
            <a:pPr algn="ctr"/>
            <a:endParaRPr lang="en-GB" dirty="0">
              <a:latin typeface="Microsoft Yi Baiti" panose="03000500000000000000" pitchFamily="66" charset="0"/>
            </a:endParaRPr>
          </a:p>
          <a:p>
            <a:pPr algn="ctr"/>
            <a:endParaRPr lang="en-GB" dirty="0" smtClean="0">
              <a:latin typeface="Microsoft Yi Baiti" panose="03000500000000000000" pitchFamily="66" charset="0"/>
            </a:endParaRPr>
          </a:p>
          <a:p>
            <a:pPr algn="ctr"/>
            <a:r>
              <a:rPr lang="en-GB" sz="20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Gaussian beam spot</a:t>
            </a:r>
            <a:endParaRPr lang="en-GB" sz="2000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2704" y="1510863"/>
            <a:ext cx="2061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6</a:t>
            </a:r>
            <a:r>
              <a:rPr lang="el-GR" sz="2800" dirty="0" smtClean="0">
                <a:solidFill>
                  <a:srgbClr val="0070C0"/>
                </a:solidFill>
                <a:ea typeface="Microsoft Yi Baiti" panose="03000500000000000000" pitchFamily="66" charset="0"/>
              </a:rPr>
              <a:t>σ=</a:t>
            </a:r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100</a:t>
            </a:r>
            <a:r>
              <a:rPr lang="el-GR" sz="2800" dirty="0" smtClean="0">
                <a:solidFill>
                  <a:srgbClr val="0070C0"/>
                </a:solidFill>
                <a:ea typeface="Microsoft Yi Baiti" panose="03000500000000000000" pitchFamily="66" charset="0"/>
              </a:rPr>
              <a:t>μ</a:t>
            </a:r>
            <a:r>
              <a:rPr lang="en-GB" sz="2800" dirty="0" smtClean="0">
                <a:solidFill>
                  <a:srgbClr val="0070C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m</a:t>
            </a:r>
            <a:endParaRPr lang="en-GB" sz="2800" dirty="0">
              <a:solidFill>
                <a:srgbClr val="0070C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77202" y="1986536"/>
            <a:ext cx="1672206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84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7"/>
          <a:stretch/>
        </p:blipFill>
        <p:spPr>
          <a:xfrm>
            <a:off x="838200" y="1910687"/>
            <a:ext cx="10782187" cy="4276704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02"/>
          <a:stretch/>
        </p:blipFill>
        <p:spPr>
          <a:xfrm>
            <a:off x="1072852" y="1310181"/>
            <a:ext cx="7200000" cy="50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Compare the unfiltered spectrum with literature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7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213" y="2489017"/>
            <a:ext cx="1787621" cy="5466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41483" y="2762354"/>
            <a:ext cx="213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 smtClean="0">
                <a:latin typeface="Microsoft Yi Baiti" panose="03000500000000000000" pitchFamily="66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Taken from</a:t>
            </a:r>
          </a:p>
          <a:p>
            <a:pPr lvl="0"/>
            <a:r>
              <a:rPr lang="en-GB" sz="2000" b="1" dirty="0" smtClean="0">
                <a:latin typeface="Microsoft Yi Baiti" panose="03000500000000000000" pitchFamily="66" charset="0"/>
                <a:ea typeface="Microsoft Yi Baiti" panose="03000500000000000000" pitchFamily="66" charset="0"/>
                <a:cs typeface="Segoe UI Light" panose="020B0502040204020203" pitchFamily="34" charset="0"/>
                <a:hlinkClick r:id="rId5"/>
              </a:rPr>
              <a:t>www.xrfresearch.com</a:t>
            </a:r>
            <a:endParaRPr lang="en-GB" sz="2000" b="1" dirty="0">
              <a:latin typeface="Microsoft Yi Baiti" panose="03000500000000000000" pitchFamily="66" charset="0"/>
              <a:ea typeface="Microsoft Yi Baiti" panose="03000500000000000000" pitchFamily="66" charset="0"/>
              <a:cs typeface="Segoe UI Light" panose="020B0502040204020203" pitchFamily="34" charset="0"/>
            </a:endParaRPr>
          </a:p>
          <a:p>
            <a:pPr lvl="0"/>
            <a:r>
              <a:rPr lang="en-GB" sz="2000" b="1" dirty="0" smtClean="0">
                <a:latin typeface="Microsoft Yi Baiti" panose="03000500000000000000" pitchFamily="66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on 7/12/18</a:t>
            </a:r>
            <a:endParaRPr lang="en-GB" sz="100" b="1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107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The spectrum after the Al filter.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33" y="1303706"/>
            <a:ext cx="6673135" cy="50048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32568" y="1690688"/>
            <a:ext cx="2595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Approximate this with a Gaussian:</a:t>
            </a:r>
          </a:p>
          <a:p>
            <a:r>
              <a:rPr lang="el-GR" sz="2800" dirty="0" smtClean="0">
                <a:latin typeface="Segoe UI Light" panose="020B0502040204020203" pitchFamily="34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μ</a:t>
            </a:r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=30keV</a:t>
            </a:r>
          </a:p>
          <a:p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3</a:t>
            </a:r>
            <a:r>
              <a:rPr lang="el-GR" sz="2800" dirty="0" smtClean="0">
                <a:latin typeface="Segoe UI Light" panose="020B0502040204020203" pitchFamily="34" charset="0"/>
                <a:ea typeface="Microsoft Yi Baiti" panose="03000500000000000000" pitchFamily="66" charset="0"/>
                <a:cs typeface="Segoe UI Light" panose="020B0502040204020203" pitchFamily="34" charset="0"/>
              </a:rPr>
              <a:t>σ</a:t>
            </a:r>
            <a:r>
              <a:rPr lang="en-GB" sz="2800" dirty="0">
                <a:latin typeface="Microsoft Yi Baiti" panose="03000500000000000000" pitchFamily="66" charset="0"/>
                <a:ea typeface="Microsoft Yi Baiti" panose="03000500000000000000" pitchFamily="66" charset="0"/>
              </a:rPr>
              <a:t>=</a:t>
            </a:r>
            <a:r>
              <a:rPr lang="en-GB" sz="2800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20keV</a:t>
            </a:r>
            <a:endParaRPr lang="en-GB" sz="2800" dirty="0"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4870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 flipH="1">
            <a:off x="-9040446" y="5668762"/>
            <a:ext cx="23011641" cy="6736726"/>
            <a:chOff x="-8751688" y="-5490075"/>
            <a:chExt cx="23011641" cy="6736726"/>
          </a:xfrm>
          <a:solidFill>
            <a:srgbClr val="FFC000"/>
          </a:solidFill>
        </p:grpSpPr>
        <p:sp>
          <p:nvSpPr>
            <p:cNvPr id="5" name="Moon 4"/>
            <p:cNvSpPr/>
            <p:nvPr/>
          </p:nvSpPr>
          <p:spPr>
            <a:xfrm rot="20983824">
              <a:off x="-8751688" y="-3734950"/>
              <a:ext cx="15817702" cy="4981601"/>
            </a:xfrm>
            <a:prstGeom prst="moon">
              <a:avLst>
                <a:gd name="adj" fmla="val 191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" name="Moon 5"/>
            <p:cNvSpPr/>
            <p:nvPr/>
          </p:nvSpPr>
          <p:spPr>
            <a:xfrm rot="1680203">
              <a:off x="6270505" y="-5490075"/>
              <a:ext cx="7989448" cy="4981601"/>
            </a:xfrm>
            <a:prstGeom prst="moon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04720" y="6356350"/>
            <a:ext cx="2743200" cy="365125"/>
          </a:xfrm>
        </p:spPr>
        <p:txBody>
          <a:bodyPr/>
          <a:lstStyle/>
          <a:p>
            <a:r>
              <a:rPr lang="en-GB" dirty="0" smtClean="0"/>
              <a:t>11 Dec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Thomas.Primidis@liverpool.ac.uk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5024" y="6356350"/>
            <a:ext cx="2743200" cy="365125"/>
          </a:xfrm>
        </p:spPr>
        <p:txBody>
          <a:bodyPr/>
          <a:lstStyle/>
          <a:p>
            <a:fld id="{F6407BC0-FF83-420B-ACA6-7A09189F1AF4}" type="slidenum">
              <a:rPr lang="en-GB" smtClean="0"/>
              <a:t>9</a:t>
            </a:fld>
            <a:endParaRPr lang="en-GB" dirty="0"/>
          </a:p>
        </p:txBody>
      </p:sp>
      <p:grpSp>
        <p:nvGrpSpPr>
          <p:cNvPr id="77" name="Group 76"/>
          <p:cNvGrpSpPr/>
          <p:nvPr/>
        </p:nvGrpSpPr>
        <p:grpSpPr>
          <a:xfrm>
            <a:off x="7390915" y="1950445"/>
            <a:ext cx="3492884" cy="3495422"/>
            <a:chOff x="6370958" y="1944007"/>
            <a:chExt cx="3492884" cy="3495422"/>
          </a:xfrm>
          <a:solidFill>
            <a:srgbClr val="C00000"/>
          </a:solidFill>
        </p:grpSpPr>
        <p:sp>
          <p:nvSpPr>
            <p:cNvPr id="11" name="Oval 10"/>
            <p:cNvSpPr/>
            <p:nvPr/>
          </p:nvSpPr>
          <p:spPr>
            <a:xfrm>
              <a:off x="6935105" y="194400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499252" y="194400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8063399" y="194400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627546" y="194400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9191693" y="194400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370958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935105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7499252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8063399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8627546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9191693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9755842" y="25085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370958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935105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7499252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8063399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8627546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9191693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755842" y="307314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370958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6935105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7499252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8063399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8627546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9191693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9755842" y="363771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370958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6935105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7499252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8063399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8627546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9191693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9755842" y="420228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6370958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6935105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7499252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8063399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8627546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9191693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9755842" y="476685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6935105" y="5331429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499252" y="5331429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8063399" y="5331429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8627546" y="5331429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9191693" y="5331429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Microsoft Yi Baiti" panose="03000500000000000000" pitchFamily="66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64809" y="1712997"/>
            <a:ext cx="38820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45 point X-ray sources</a:t>
            </a:r>
          </a:p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7x7 configuration</a:t>
            </a:r>
          </a:p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1cm pitch</a:t>
            </a:r>
          </a:p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Uniform cone beam each of</a:t>
            </a:r>
          </a:p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40 degrees full cone angle</a:t>
            </a:r>
          </a:p>
          <a:p>
            <a:endParaRPr lang="en-GB" sz="2800" dirty="0" smtClean="0">
              <a:solidFill>
                <a:srgbClr val="C00000"/>
              </a:solidFill>
              <a:latin typeface="Microsoft Yi Baiti" panose="03000500000000000000" pitchFamily="66" charset="0"/>
              <a:ea typeface="Microsoft Yi Baiti" panose="03000500000000000000" pitchFamily="66" charset="0"/>
            </a:endParaRPr>
          </a:p>
          <a:p>
            <a:r>
              <a:rPr lang="en-GB" sz="2800" dirty="0" smtClean="0">
                <a:solidFill>
                  <a:srgbClr val="C00000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Spectrum is Gaussian approximation of the previous simulation.</a:t>
            </a:r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The emitter array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988" y="4315413"/>
            <a:ext cx="2087392" cy="156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7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625</Words>
  <Application>Microsoft Office PowerPoint</Application>
  <PresentationFormat>Widescreen</PresentationFormat>
  <Paragraphs>158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Microsoft Yi Baiti</vt:lpstr>
      <vt:lpstr>Segoe UI Light</vt:lpstr>
      <vt:lpstr>Office Theme</vt:lpstr>
      <vt:lpstr>Design and Optimisation of Ultra-Compact, High-Resolution X-Ray Imaging Systems</vt:lpstr>
      <vt:lpstr>PowerPoint Presentation</vt:lpstr>
      <vt:lpstr>Digital Tomosynthesis vs Computerised Tomography</vt:lpstr>
      <vt:lpstr>The benefit of the emitter array</vt:lpstr>
      <vt:lpstr>Contents</vt:lpstr>
      <vt:lpstr>X-ray generation</vt:lpstr>
      <vt:lpstr>Compare the unfiltered spectrum with literature</vt:lpstr>
      <vt:lpstr>The spectrum after the Al filter.</vt:lpstr>
      <vt:lpstr>The emitter array</vt:lpstr>
      <vt:lpstr>The phantom human head</vt:lpstr>
      <vt:lpstr>The ideal X-ray detector</vt:lpstr>
      <vt:lpstr>The simulation geometry</vt:lpstr>
      <vt:lpstr>X-Ray images</vt:lpstr>
      <vt:lpstr>Image reconstruction</vt:lpstr>
      <vt:lpstr>3D Shepp-Logan phantom</vt:lpstr>
      <vt:lpstr>Shepp-Logan phantom digital tomosynthesis</vt:lpstr>
      <vt:lpstr>Next steps: Use realistic description of the following</vt:lpstr>
      <vt:lpstr>Most important challenge: Phase space sampling</vt:lpstr>
      <vt:lpstr>Most important challenge: Phase space sampling</vt:lpstr>
      <vt:lpstr>Thank you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Primidis, Thomas</dc:creator>
  <cp:lastModifiedBy>Primidis, Thomas</cp:lastModifiedBy>
  <cp:revision>245</cp:revision>
  <dcterms:created xsi:type="dcterms:W3CDTF">2018-12-07T13:46:07Z</dcterms:created>
  <dcterms:modified xsi:type="dcterms:W3CDTF">2018-12-11T10:34:46Z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