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69" r:id="rId2"/>
    <p:sldId id="271" r:id="rId3"/>
    <p:sldId id="270" r:id="rId4"/>
    <p:sldId id="275" r:id="rId5"/>
    <p:sldId id="276" r:id="rId6"/>
    <p:sldId id="277" r:id="rId7"/>
    <p:sldId id="280" r:id="rId8"/>
    <p:sldId id="278" r:id="rId9"/>
    <p:sldId id="279" r:id="rId10"/>
    <p:sldId id="281" r:id="rId11"/>
    <p:sldId id="272" r:id="rId12"/>
    <p:sldId id="282" r:id="rId13"/>
    <p:sldId id="283" r:id="rId14"/>
    <p:sldId id="286" r:id="rId15"/>
    <p:sldId id="287" r:id="rId16"/>
    <p:sldId id="298" r:id="rId17"/>
    <p:sldId id="300" r:id="rId18"/>
    <p:sldId id="291" r:id="rId19"/>
    <p:sldId id="299" r:id="rId20"/>
    <p:sldId id="288" r:id="rId21"/>
    <p:sldId id="297" r:id="rId22"/>
    <p:sldId id="289" r:id="rId23"/>
    <p:sldId id="290" r:id="rId24"/>
    <p:sldId id="273" r:id="rId25"/>
    <p:sldId id="292" r:id="rId26"/>
    <p:sldId id="295" r:id="rId27"/>
    <p:sldId id="296" r:id="rId28"/>
    <p:sldId id="302" r:id="rId2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316C"/>
    <a:srgbClr val="F2D711"/>
    <a:srgbClr val="94A8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97"/>
  </p:normalViewPr>
  <p:slideViewPr>
    <p:cSldViewPr snapToGrid="0" snapToObjects="1">
      <p:cViewPr varScale="1">
        <p:scale>
          <a:sx n="70" d="100"/>
          <a:sy n="70" d="100"/>
        </p:scale>
        <p:origin x="1204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2" d="100"/>
          <a:sy n="102" d="100"/>
        </p:scale>
        <p:origin x="-34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E0206-B2E2-4604-8E0B-9A2B79530D5C}" type="datetimeFigureOut">
              <a:rPr lang="de-AT" smtClean="0"/>
              <a:t>12.12.2018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066DE-07DA-41FE-94FF-FF9D3A70A26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2647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200B0-1CD3-7242-A1A8-40C507C2DECF}" type="datetimeFigureOut">
              <a:rPr lang="de-DE" smtClean="0"/>
              <a:t>12.12.2018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D43AE-C05C-DA45-B6A3-22FA541D2C0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48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blatt Gelenktes Doku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" name="Tabelle 1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88699086"/>
              </p:ext>
            </p:extLst>
          </p:nvPr>
        </p:nvGraphicFramePr>
        <p:xfrm>
          <a:off x="334329" y="3690450"/>
          <a:ext cx="8462704" cy="553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9813"/>
                <a:gridCol w="93761"/>
                <a:gridCol w="451760"/>
                <a:gridCol w="213095"/>
                <a:gridCol w="1535581"/>
                <a:gridCol w="219456"/>
                <a:gridCol w="1207284"/>
                <a:gridCol w="224287"/>
                <a:gridCol w="821511"/>
                <a:gridCol w="2696156"/>
              </a:tblGrid>
              <a:tr h="180000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GB" sz="700" b="1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Empfehlung</a:t>
                      </a:r>
                      <a:r>
                        <a:rPr lang="en-GB" sz="7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DokEigners </a:t>
                      </a:r>
                      <a:r>
                        <a:rPr lang="en-GB" sz="700" b="1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bezügl</a:t>
                      </a:r>
                      <a:r>
                        <a:rPr lang="en-GB" sz="7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GB" sz="700" b="1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</a:t>
                      </a:r>
                      <a:r>
                        <a:rPr lang="en-GB" sz="7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/ recommendation by </a:t>
                      </a:r>
                      <a:r>
                        <a:rPr lang="en-GB" sz="700" b="1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DocOwner</a:t>
                      </a:r>
                      <a:r>
                        <a:rPr lang="en-GB" sz="7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regarding </a:t>
                      </a:r>
                      <a:r>
                        <a:rPr lang="en-GB" sz="700" b="1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training</a:t>
                      </a:r>
                      <a:r>
                        <a:rPr lang="en-GB" sz="7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b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Schulungsrelevant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ja/yes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en-GB" sz="7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--&gt;               </a:t>
                      </a:r>
                      <a:r>
                        <a:rPr lang="en-GB" sz="7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Selbstschulung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Schulung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7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durch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Trainer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Kommentar</a:t>
                      </a:r>
                      <a:r>
                        <a:rPr lang="en-GB" sz="7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comments:</a:t>
                      </a:r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subject to training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nein/no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self-instruction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instruction by trainer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2000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GB" sz="7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4" name="Rechteck 63"/>
          <p:cNvSpPr/>
          <p:nvPr userDrawn="1"/>
        </p:nvSpPr>
        <p:spPr>
          <a:xfrm>
            <a:off x="0" y="6496271"/>
            <a:ext cx="9144000" cy="362707"/>
          </a:xfrm>
          <a:prstGeom prst="rect">
            <a:avLst/>
          </a:prstGeom>
          <a:solidFill>
            <a:srgbClr val="94A8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65" name="Tabelle 6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369843"/>
              </p:ext>
            </p:extLst>
          </p:nvPr>
        </p:nvGraphicFramePr>
        <p:xfrm>
          <a:off x="323529" y="2561589"/>
          <a:ext cx="8469342" cy="1042407"/>
        </p:xfrm>
        <a:graphic>
          <a:graphicData uri="http://schemas.openxmlformats.org/drawingml/2006/table">
            <a:tbl>
              <a:tblPr firstRow="1" firstCol="1" bandRow="1"/>
              <a:tblGrid>
                <a:gridCol w="1296144"/>
                <a:gridCol w="2232248"/>
                <a:gridCol w="2219696"/>
                <a:gridCol w="1221638"/>
                <a:gridCol w="1499616"/>
              </a:tblGrid>
              <a:tr h="192424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800" b="1" kern="1200" dirty="0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Freigabe / </a:t>
                      </a:r>
                      <a:r>
                        <a:rPr lang="en-GB" sz="800" b="1" kern="1200" noProof="0" dirty="0" err="1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Approva</a:t>
                      </a:r>
                      <a:r>
                        <a:rPr lang="de-AT" sz="800" b="1" kern="1200" dirty="0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endParaRPr lang="de-AT" sz="700" b="0" kern="1200" dirty="0">
                        <a:solidFill>
                          <a:srgbClr val="14316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sz="700" dirty="0"/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de-AT" sz="10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Name 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de-AT" sz="700" dirty="0" smtClean="0"/>
                        <a:t>Funktion / </a:t>
                      </a:r>
                      <a:r>
                        <a:rPr lang="en-GB" sz="700" noProof="0" dirty="0" smtClean="0"/>
                        <a:t>Function</a:t>
                      </a:r>
                      <a:endParaRPr lang="en-GB" sz="700" noProof="0" dirty="0"/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</a:rPr>
                        <a:t>Datum / Date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AT" sz="700" noProof="0" dirty="0" smtClean="0">
                          <a:effectLst/>
                        </a:rPr>
                        <a:t>Unterschrift</a:t>
                      </a:r>
                      <a:r>
                        <a:rPr lang="en-GB" sz="700" dirty="0" smtClean="0">
                          <a:effectLst/>
                        </a:rPr>
                        <a:t> / Signature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2376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erstellt von /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dirty="0" smtClean="0">
                          <a:solidFill>
                            <a:srgbClr val="14316C"/>
                          </a:solidFill>
                          <a:effectLst/>
                        </a:rPr>
                        <a:t>prepared by</a:t>
                      </a:r>
                      <a:endParaRPr lang="de-AT" sz="700" b="0" dirty="0" smtClean="0">
                        <a:solidFill>
                          <a:srgbClr val="14316C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41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geprüft von /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checked</a:t>
                      </a: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 </a:t>
                      </a: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by</a:t>
                      </a:r>
                      <a:endParaRPr lang="de-AT" sz="700" b="0" noProof="0" dirty="0" smtClean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267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freigegeben von / </a:t>
                      </a: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approved</a:t>
                      </a: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 </a:t>
                      </a: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by</a:t>
                      </a:r>
                      <a:endParaRPr lang="de-AT" sz="700" b="0" noProof="0" dirty="0" smtClean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" name="Tabelle 6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92093221"/>
              </p:ext>
            </p:extLst>
          </p:nvPr>
        </p:nvGraphicFramePr>
        <p:xfrm>
          <a:off x="323529" y="1744754"/>
          <a:ext cx="5760128" cy="749214"/>
        </p:xfrm>
        <a:graphic>
          <a:graphicData uri="http://schemas.openxmlformats.org/drawingml/2006/table">
            <a:tbl>
              <a:tblPr firstRow="1" firstCol="1" bandRow="1"/>
              <a:tblGrid>
                <a:gridCol w="451882"/>
                <a:gridCol w="841248"/>
                <a:gridCol w="4466998"/>
              </a:tblGrid>
              <a:tr h="18000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Dokumentenhistorie</a:t>
                      </a:r>
                      <a:r>
                        <a:rPr lang="de-AT" sz="700" kern="1200" baseline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baseline="0" noProof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Document History</a:t>
                      </a:r>
                      <a:endParaRPr lang="en-GB" sz="700" kern="1200" noProof="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0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Vers</a:t>
                      </a:r>
                      <a:endParaRPr lang="de-AT" sz="7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</a:t>
                      </a:r>
                      <a:r>
                        <a:rPr lang="en-GB" sz="700" kern="1200" baseline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Beschreibung</a:t>
                      </a:r>
                      <a:r>
                        <a:rPr lang="en-GB" sz="700" kern="1200" baseline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Description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GB" sz="8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7" name="Tabelle 6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5432900"/>
              </p:ext>
            </p:extLst>
          </p:nvPr>
        </p:nvGraphicFramePr>
        <p:xfrm>
          <a:off x="323528" y="1057767"/>
          <a:ext cx="8473506" cy="626160"/>
        </p:xfrm>
        <a:graphic>
          <a:graphicData uri="http://schemas.openxmlformats.org/drawingml/2006/table">
            <a:tbl>
              <a:tblPr bandRow="1"/>
              <a:tblGrid>
                <a:gridCol w="1296144"/>
                <a:gridCol w="1445397"/>
                <a:gridCol w="1565453"/>
                <a:gridCol w="1435614"/>
                <a:gridCol w="1217448"/>
                <a:gridCol w="1513450"/>
              </a:tblGrid>
              <a:tr h="108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Dokumentennummer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Document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Number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DokKlasse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</a:t>
                      </a: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DocClass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Inhaltskennz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Content Code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Version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/ Date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252095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07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DokEigner / </a:t>
                      </a: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DocOwner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70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Schutzklasse / </a:t>
                      </a:r>
                      <a:r>
                        <a:rPr lang="de-AT" sz="700" dirty="0" err="1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ProtectionClss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Vertraulichkeit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Confidentiality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 smtClean="0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800" dirty="0" smtClean="0">
                          <a:solidFill>
                            <a:srgbClr val="00336E"/>
                          </a:solidFill>
                          <a:effectLst/>
                        </a:rPr>
                        <a:t> ab / effective from</a:t>
                      </a:r>
                      <a:endParaRPr lang="de-AT" sz="800" dirty="0" smtClean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700" baseline="0" dirty="0" smtClean="0">
                          <a:solidFill>
                            <a:srgbClr val="00336E"/>
                          </a:solidFill>
                          <a:effectLst/>
                        </a:rPr>
                        <a:t> </a:t>
                      </a:r>
                      <a:r>
                        <a:rPr lang="en-GB" sz="700" baseline="0" dirty="0" err="1" smtClean="0">
                          <a:solidFill>
                            <a:srgbClr val="00336E"/>
                          </a:solidFill>
                          <a:effectLst/>
                        </a:rPr>
                        <a:t>bis</a:t>
                      </a:r>
                      <a:r>
                        <a:rPr lang="en-GB" sz="700" baseline="0" dirty="0" smtClean="0">
                          <a:solidFill>
                            <a:srgbClr val="00336E"/>
                          </a:solidFill>
                          <a:effectLst/>
                        </a:rPr>
                        <a:t>/effective 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until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700" dirty="0" err="1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Wartungsinterv</a:t>
                      </a:r>
                      <a:r>
                        <a:rPr lang="de-AT" sz="70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de-AT" sz="700" baseline="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de-AT" sz="700" baseline="0" dirty="0" err="1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MaintInterv</a:t>
                      </a:r>
                      <a:r>
                        <a:rPr lang="de-AT" sz="700" baseline="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8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8" name="Tabelle 6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32438540"/>
              </p:ext>
            </p:extLst>
          </p:nvPr>
        </p:nvGraphicFramePr>
        <p:xfrm>
          <a:off x="323527" y="199961"/>
          <a:ext cx="6069957" cy="842428"/>
        </p:xfrm>
        <a:graphic>
          <a:graphicData uri="http://schemas.openxmlformats.org/drawingml/2006/table">
            <a:tbl>
              <a:tblPr bandRow="1"/>
              <a:tblGrid>
                <a:gridCol w="3767560"/>
                <a:gridCol w="2302397"/>
              </a:tblGrid>
              <a:tr h="108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Dokumententitel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Document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Title </a:t>
                      </a:r>
                      <a:endParaRPr lang="de-AT" sz="1000" dirty="0">
                        <a:solidFill>
                          <a:srgbClr val="00336E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720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de-AT" sz="400" b="1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9" name="Tabelle 6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72556164"/>
              </p:ext>
            </p:extLst>
          </p:nvPr>
        </p:nvGraphicFramePr>
        <p:xfrm>
          <a:off x="6112918" y="1744754"/>
          <a:ext cx="2684116" cy="792217"/>
        </p:xfrm>
        <a:graphic>
          <a:graphicData uri="http://schemas.openxmlformats.org/drawingml/2006/table">
            <a:tbl>
              <a:tblPr firstRow="1" firstCol="1" bandRow="1"/>
              <a:tblGrid>
                <a:gridCol w="2684116"/>
              </a:tblGrid>
              <a:tr h="504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b="1" noProof="0" dirty="0" smtClean="0">
                          <a:solidFill>
                            <a:srgbClr val="14316C"/>
                          </a:solidFill>
                          <a:effectLst/>
                        </a:rPr>
                        <a:t>Dieses Dokument ersetzt das</a:t>
                      </a:r>
                      <a:r>
                        <a:rPr lang="de-AT" sz="700" b="1" baseline="0" noProof="0" dirty="0" smtClean="0">
                          <a:solidFill>
                            <a:srgbClr val="14316C"/>
                          </a:solidFill>
                          <a:effectLst/>
                        </a:rPr>
                        <a:t>(die) Dokument(e)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1" dirty="0" smtClean="0">
                          <a:solidFill>
                            <a:srgbClr val="14316C"/>
                          </a:solidFill>
                          <a:effectLst/>
                        </a:rPr>
                        <a:t>This document replaces the following document(s)</a:t>
                      </a:r>
                      <a:endParaRPr lang="de-AT" sz="700" b="1" dirty="0">
                        <a:solidFill>
                          <a:srgbClr val="14316C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1440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7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0" name="Tabelle 6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63432391"/>
              </p:ext>
            </p:extLst>
          </p:nvPr>
        </p:nvGraphicFramePr>
        <p:xfrm>
          <a:off x="323528" y="4268955"/>
          <a:ext cx="8473512" cy="2164537"/>
        </p:xfrm>
        <a:graphic>
          <a:graphicData uri="http://schemas.openxmlformats.org/drawingml/2006/table">
            <a:tbl>
              <a:tblPr/>
              <a:tblGrid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  <a:gridCol w="502847"/>
                <a:gridCol w="203279"/>
              </a:tblGrid>
              <a:tr h="152400">
                <a:tc gridSpan="2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b="1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Verteilung / Distribution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AT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ALL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MD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RPHS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FMPU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HR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NCR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GF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MD-L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RP-L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FMPU-L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HR-L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b="0" i="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CFO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MP</a:t>
                      </a:r>
                      <a:endParaRPr lang="de-AT" sz="8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QA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DocMgmt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Controlling </a:t>
                      </a:r>
                      <a:endParaRPr lang="de-AT" sz="6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Purchasing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CMO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MP-L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QA-L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EAI </a:t>
                      </a:r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Coord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Invoicing</a:t>
                      </a:r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Auditors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Accounting</a:t>
                      </a:r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FM-Support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IntProj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LG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Asset Mgmt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57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75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RT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Labor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b="0" i="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Leads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RT-L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18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ENG-ME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>
                        <a:tabLst/>
                      </a:pPr>
                      <a:r>
                        <a:rPr lang="de-AT" sz="8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 </a:t>
                      </a:r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PCCM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ENG-EL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428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b="0" i="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PCCM-L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b="0" i="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ENG-CO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QM-MD</a:t>
                      </a:r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r" defTabSz="914400" rtl="0" eaLnBrk="1" fontAlgn="ctr" latinLnBrk="0" hangingPunct="1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8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CD-L</a:t>
                      </a:r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andere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rowSpan="3"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de-AT" sz="7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</a:t>
                      </a:r>
                      <a:r>
                        <a:rPr lang="de-AT" sz="700" u="none" strike="noStrike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Acc</a:t>
                      </a:r>
                      <a:endParaRPr lang="de-AT" sz="7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8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other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de-AT" sz="7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CD-MF</a:t>
                      </a:r>
                      <a:endParaRPr lang="de-AT" sz="7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" name="Grafik 6" descr="headerim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Textfeld 81"/>
          <p:cNvSpPr txBox="1"/>
          <p:nvPr userDrawn="1"/>
        </p:nvSpPr>
        <p:spPr>
          <a:xfrm>
            <a:off x="7774387" y="6591981"/>
            <a:ext cx="901301" cy="18466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r"/>
            <a:r>
              <a:rPr lang="de-AT" sz="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Zugrundeliegende Vorlage</a:t>
            </a:r>
            <a:r>
              <a:rPr lang="de-AT" sz="4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AT" sz="400" baseline="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tunderlying</a:t>
            </a:r>
            <a:r>
              <a:rPr lang="de-AT" sz="4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400" baseline="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emplate</a:t>
            </a:r>
            <a:r>
              <a:rPr lang="de-AT" sz="4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ZA000_10700_1310013, v14.0</a:t>
            </a:r>
            <a:endParaRPr lang="de-AT" sz="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3" name="Textfeld 82"/>
          <p:cNvSpPr txBox="1"/>
          <p:nvPr userDrawn="1"/>
        </p:nvSpPr>
        <p:spPr>
          <a:xfrm>
            <a:off x="313290" y="6534393"/>
            <a:ext cx="5164483" cy="76944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l"/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effective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documents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DMS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applicable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/ Ausschließlich gültige Dokumente im DMS sind anwendbar.    </a:t>
            </a:r>
            <a:endParaRPr lang="de-AT" sz="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84" name="Gerade Verbindung 83"/>
          <p:cNvCxnSpPr/>
          <p:nvPr userDrawn="1"/>
        </p:nvCxnSpPr>
        <p:spPr>
          <a:xfrm>
            <a:off x="772058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platzhalter 29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414119"/>
            <a:ext cx="6011435" cy="60269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86" name="Textplatzhalter 29"/>
          <p:cNvSpPr>
            <a:spLocks noGrp="1"/>
          </p:cNvSpPr>
          <p:nvPr>
            <p:ph type="body" sz="quarter" idx="13" hasCustomPrompt="1"/>
          </p:nvPr>
        </p:nvSpPr>
        <p:spPr>
          <a:xfrm>
            <a:off x="323528" y="1190029"/>
            <a:ext cx="2544030" cy="1999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AAnnn_XXXXX_YYMMDDn</a:t>
            </a:r>
            <a:endParaRPr lang="de-DE" dirty="0"/>
          </a:p>
        </p:txBody>
      </p:sp>
      <p:sp>
        <p:nvSpPr>
          <p:cNvPr id="87" name="Textplatzhalter 29"/>
          <p:cNvSpPr>
            <a:spLocks noGrp="1"/>
          </p:cNvSpPr>
          <p:nvPr>
            <p:ph type="body" sz="quarter" idx="14" hasCustomPrompt="1"/>
          </p:nvPr>
        </p:nvSpPr>
        <p:spPr>
          <a:xfrm>
            <a:off x="3078526" y="1190028"/>
            <a:ext cx="1381110" cy="1999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AAnnn</a:t>
            </a:r>
            <a:endParaRPr lang="de-DE" dirty="0"/>
          </a:p>
        </p:txBody>
      </p:sp>
      <p:sp>
        <p:nvSpPr>
          <p:cNvPr id="88" name="Textplatzhalter 29"/>
          <p:cNvSpPr>
            <a:spLocks noGrp="1"/>
          </p:cNvSpPr>
          <p:nvPr>
            <p:ph type="body" sz="quarter" idx="15" hasCustomPrompt="1"/>
          </p:nvPr>
        </p:nvSpPr>
        <p:spPr>
          <a:xfrm>
            <a:off x="4636089" y="1190028"/>
            <a:ext cx="1328709" cy="1999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XXXXX</a:t>
            </a:r>
            <a:endParaRPr lang="de-DE" dirty="0"/>
          </a:p>
        </p:txBody>
      </p:sp>
      <p:sp>
        <p:nvSpPr>
          <p:cNvPr id="89" name="Textplatzhalter 29"/>
          <p:cNvSpPr>
            <a:spLocks noGrp="1"/>
          </p:cNvSpPr>
          <p:nvPr>
            <p:ph type="body" sz="quarter" idx="16" hasCustomPrompt="1"/>
          </p:nvPr>
        </p:nvSpPr>
        <p:spPr>
          <a:xfrm>
            <a:off x="6083657" y="1190028"/>
            <a:ext cx="1128839" cy="1810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n.n</a:t>
            </a:r>
            <a:endParaRPr lang="de-DE" dirty="0"/>
          </a:p>
        </p:txBody>
      </p:sp>
      <p:sp>
        <p:nvSpPr>
          <p:cNvPr id="90" name="Textplatzhalter 29"/>
          <p:cNvSpPr>
            <a:spLocks noGrp="1"/>
          </p:cNvSpPr>
          <p:nvPr>
            <p:ph type="body" sz="quarter" idx="17" hasCustomPrompt="1"/>
          </p:nvPr>
        </p:nvSpPr>
        <p:spPr>
          <a:xfrm>
            <a:off x="7335435" y="1190028"/>
            <a:ext cx="1241998" cy="1810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91" name="Textplatzhalter 29"/>
          <p:cNvSpPr>
            <a:spLocks noGrp="1"/>
          </p:cNvSpPr>
          <p:nvPr>
            <p:ph type="body" sz="quarter" idx="18" hasCustomPrompt="1"/>
          </p:nvPr>
        </p:nvSpPr>
        <p:spPr>
          <a:xfrm>
            <a:off x="323528" y="1524828"/>
            <a:ext cx="1205349" cy="145079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NN</a:t>
            </a:r>
            <a:endParaRPr lang="de-DE" dirty="0"/>
          </a:p>
        </p:txBody>
      </p:sp>
      <p:sp>
        <p:nvSpPr>
          <p:cNvPr id="92" name="Textplatzhalter 29"/>
          <p:cNvSpPr>
            <a:spLocks noGrp="1"/>
          </p:cNvSpPr>
          <p:nvPr>
            <p:ph type="body" sz="quarter" idx="19" hasCustomPrompt="1"/>
          </p:nvPr>
        </p:nvSpPr>
        <p:spPr>
          <a:xfrm>
            <a:off x="4601261" y="1513077"/>
            <a:ext cx="1499616" cy="16414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= Freigabe / </a:t>
            </a:r>
            <a:r>
              <a:rPr lang="de-DE" dirty="0" err="1" smtClean="0"/>
              <a:t>release</a:t>
            </a:r>
            <a:r>
              <a:rPr lang="de-DE" dirty="0" smtClean="0"/>
              <a:t> </a:t>
            </a:r>
            <a:r>
              <a:rPr lang="de-DE" dirty="0" err="1" smtClean="0"/>
              <a:t>date</a:t>
            </a:r>
            <a:endParaRPr lang="de-DE" dirty="0"/>
          </a:p>
        </p:txBody>
      </p:sp>
      <p:sp>
        <p:nvSpPr>
          <p:cNvPr id="93" name="Textplatzhalter 29"/>
          <p:cNvSpPr>
            <a:spLocks noGrp="1"/>
          </p:cNvSpPr>
          <p:nvPr>
            <p:ph type="body" sz="quarter" idx="20" hasCustomPrompt="1"/>
          </p:nvPr>
        </p:nvSpPr>
        <p:spPr>
          <a:xfrm>
            <a:off x="6181341" y="1518485"/>
            <a:ext cx="1053100" cy="151422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not </a:t>
            </a:r>
            <a:r>
              <a:rPr lang="de-DE" dirty="0" err="1" smtClean="0"/>
              <a:t>defined</a:t>
            </a:r>
            <a:endParaRPr lang="de-DE" dirty="0"/>
          </a:p>
        </p:txBody>
      </p:sp>
      <p:sp>
        <p:nvSpPr>
          <p:cNvPr id="94" name="Textplatzhalter 29"/>
          <p:cNvSpPr>
            <a:spLocks noGrp="1"/>
          </p:cNvSpPr>
          <p:nvPr>
            <p:ph type="body" sz="quarter" idx="21" hasCustomPrompt="1"/>
          </p:nvPr>
        </p:nvSpPr>
        <p:spPr>
          <a:xfrm>
            <a:off x="7318905" y="1518457"/>
            <a:ext cx="1523812" cy="1514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nach Bedarf / on </a:t>
            </a:r>
            <a:r>
              <a:rPr lang="de-DE" dirty="0" err="1" smtClean="0"/>
              <a:t>demand</a:t>
            </a:r>
            <a:endParaRPr lang="de-DE" dirty="0"/>
          </a:p>
        </p:txBody>
      </p:sp>
      <p:sp>
        <p:nvSpPr>
          <p:cNvPr id="95" name="Textplatzhalter 29"/>
          <p:cNvSpPr>
            <a:spLocks noGrp="1"/>
          </p:cNvSpPr>
          <p:nvPr>
            <p:ph type="body" sz="quarter" idx="22" hasCustomPrompt="1"/>
          </p:nvPr>
        </p:nvSpPr>
        <p:spPr>
          <a:xfrm>
            <a:off x="1683550" y="2957052"/>
            <a:ext cx="2084118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Last </a:t>
            </a:r>
            <a:r>
              <a:rPr lang="de-DE" dirty="0" err="1" smtClean="0"/>
              <a:t>name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endParaRPr lang="de-DE" dirty="0"/>
          </a:p>
        </p:txBody>
      </p:sp>
      <p:sp>
        <p:nvSpPr>
          <p:cNvPr id="96" name="Textplatzhalter 29"/>
          <p:cNvSpPr>
            <a:spLocks noGrp="1"/>
          </p:cNvSpPr>
          <p:nvPr>
            <p:ph type="body" sz="quarter" idx="23" hasCustomPrompt="1"/>
          </p:nvPr>
        </p:nvSpPr>
        <p:spPr>
          <a:xfrm>
            <a:off x="1683550" y="3183129"/>
            <a:ext cx="2084118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Last </a:t>
            </a:r>
            <a:r>
              <a:rPr lang="de-DE" dirty="0" err="1" smtClean="0"/>
              <a:t>name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endParaRPr lang="de-DE" dirty="0"/>
          </a:p>
        </p:txBody>
      </p:sp>
      <p:sp>
        <p:nvSpPr>
          <p:cNvPr id="97" name="Textplatzhalter 29"/>
          <p:cNvSpPr>
            <a:spLocks noGrp="1"/>
          </p:cNvSpPr>
          <p:nvPr>
            <p:ph type="body" sz="quarter" idx="24" hasCustomPrompt="1"/>
          </p:nvPr>
        </p:nvSpPr>
        <p:spPr>
          <a:xfrm>
            <a:off x="1683550" y="3382003"/>
            <a:ext cx="2084118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Last </a:t>
            </a:r>
            <a:r>
              <a:rPr lang="de-DE" dirty="0" err="1" smtClean="0"/>
              <a:t>name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endParaRPr lang="de-DE" dirty="0"/>
          </a:p>
        </p:txBody>
      </p:sp>
      <p:sp>
        <p:nvSpPr>
          <p:cNvPr id="98" name="Textplatzhalter 29"/>
          <p:cNvSpPr>
            <a:spLocks noGrp="1"/>
          </p:cNvSpPr>
          <p:nvPr>
            <p:ph type="body" sz="quarter" idx="25" hasCustomPrompt="1"/>
          </p:nvPr>
        </p:nvSpPr>
        <p:spPr>
          <a:xfrm>
            <a:off x="3911760" y="2957052"/>
            <a:ext cx="1972574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xxxxxxx</a:t>
            </a:r>
            <a:endParaRPr lang="de-DE" dirty="0"/>
          </a:p>
        </p:txBody>
      </p:sp>
      <p:sp>
        <p:nvSpPr>
          <p:cNvPr id="99" name="Textplatzhalter 29"/>
          <p:cNvSpPr>
            <a:spLocks noGrp="1"/>
          </p:cNvSpPr>
          <p:nvPr>
            <p:ph type="body" sz="quarter" idx="26" hasCustomPrompt="1"/>
          </p:nvPr>
        </p:nvSpPr>
        <p:spPr>
          <a:xfrm>
            <a:off x="3923929" y="3180805"/>
            <a:ext cx="1972574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xxxxxxx</a:t>
            </a:r>
            <a:endParaRPr lang="de-DE" dirty="0"/>
          </a:p>
        </p:txBody>
      </p:sp>
      <p:sp>
        <p:nvSpPr>
          <p:cNvPr id="100" name="Textplatzhalter 29"/>
          <p:cNvSpPr>
            <a:spLocks noGrp="1"/>
          </p:cNvSpPr>
          <p:nvPr>
            <p:ph type="body" sz="quarter" idx="27" hasCustomPrompt="1"/>
          </p:nvPr>
        </p:nvSpPr>
        <p:spPr>
          <a:xfrm>
            <a:off x="3923929" y="3377235"/>
            <a:ext cx="1972574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xxxxxxx</a:t>
            </a:r>
            <a:endParaRPr lang="de-DE" dirty="0"/>
          </a:p>
        </p:txBody>
      </p:sp>
      <p:sp>
        <p:nvSpPr>
          <p:cNvPr id="101" name="Textplatzhalter 29"/>
          <p:cNvSpPr>
            <a:spLocks noGrp="1"/>
          </p:cNvSpPr>
          <p:nvPr>
            <p:ph type="body" sz="quarter" idx="28" hasCustomPrompt="1"/>
          </p:nvPr>
        </p:nvSpPr>
        <p:spPr>
          <a:xfrm>
            <a:off x="6098287" y="2965519"/>
            <a:ext cx="1128840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2" name="Textplatzhalter 29"/>
          <p:cNvSpPr>
            <a:spLocks noGrp="1"/>
          </p:cNvSpPr>
          <p:nvPr>
            <p:ph type="body" sz="quarter" idx="29" hasCustomPrompt="1"/>
          </p:nvPr>
        </p:nvSpPr>
        <p:spPr>
          <a:xfrm>
            <a:off x="6098287" y="3187362"/>
            <a:ext cx="1128840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3" name="Textplatzhalter 29"/>
          <p:cNvSpPr>
            <a:spLocks noGrp="1"/>
          </p:cNvSpPr>
          <p:nvPr>
            <p:ph type="body" sz="quarter" idx="30" hasCustomPrompt="1"/>
          </p:nvPr>
        </p:nvSpPr>
        <p:spPr>
          <a:xfrm>
            <a:off x="6096700" y="3391125"/>
            <a:ext cx="1128840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4" name="Textplatzhalter 29"/>
          <p:cNvSpPr>
            <a:spLocks noGrp="1"/>
          </p:cNvSpPr>
          <p:nvPr>
            <p:ph type="body" sz="quarter" idx="31" hasCustomPrompt="1"/>
          </p:nvPr>
        </p:nvSpPr>
        <p:spPr>
          <a:xfrm>
            <a:off x="779338" y="2035235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105" name="Textplatzhalter 29"/>
          <p:cNvSpPr>
            <a:spLocks noGrp="1"/>
          </p:cNvSpPr>
          <p:nvPr>
            <p:ph type="body" sz="quarter" idx="32" hasCustomPrompt="1"/>
          </p:nvPr>
        </p:nvSpPr>
        <p:spPr>
          <a:xfrm>
            <a:off x="389365" y="2035235"/>
            <a:ext cx="3607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1.0</a:t>
            </a:r>
            <a:endParaRPr lang="de-DE" dirty="0"/>
          </a:p>
        </p:txBody>
      </p:sp>
      <p:sp>
        <p:nvSpPr>
          <p:cNvPr id="106" name="Textplatzhalter 29"/>
          <p:cNvSpPr>
            <a:spLocks noGrp="1"/>
          </p:cNvSpPr>
          <p:nvPr>
            <p:ph type="body" sz="quarter" idx="33" hasCustomPrompt="1"/>
          </p:nvPr>
        </p:nvSpPr>
        <p:spPr>
          <a:xfrm>
            <a:off x="1750371" y="2041975"/>
            <a:ext cx="2196645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Erstausgabe / First </a:t>
            </a:r>
            <a:r>
              <a:rPr lang="de-DE" dirty="0" err="1" smtClean="0"/>
              <a:t>Issue</a:t>
            </a:r>
            <a:endParaRPr lang="de-DE" dirty="0"/>
          </a:p>
        </p:txBody>
      </p:sp>
      <p:sp>
        <p:nvSpPr>
          <p:cNvPr id="107" name="Textplatzhalter 29"/>
          <p:cNvSpPr>
            <a:spLocks noGrp="1"/>
          </p:cNvSpPr>
          <p:nvPr>
            <p:ph type="body" sz="quarter" idx="34" hasCustomPrompt="1"/>
          </p:nvPr>
        </p:nvSpPr>
        <p:spPr>
          <a:xfrm>
            <a:off x="389365" y="2193910"/>
            <a:ext cx="3607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8" name="Textplatzhalter 29"/>
          <p:cNvSpPr>
            <a:spLocks noGrp="1"/>
          </p:cNvSpPr>
          <p:nvPr>
            <p:ph type="body" sz="quarter" idx="35" hasCustomPrompt="1"/>
          </p:nvPr>
        </p:nvSpPr>
        <p:spPr>
          <a:xfrm>
            <a:off x="389365" y="2345229"/>
            <a:ext cx="3607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9" name="Textplatzhalter 29"/>
          <p:cNvSpPr>
            <a:spLocks noGrp="1"/>
          </p:cNvSpPr>
          <p:nvPr>
            <p:ph type="body" sz="quarter" idx="37" hasCustomPrompt="1"/>
          </p:nvPr>
        </p:nvSpPr>
        <p:spPr>
          <a:xfrm>
            <a:off x="779338" y="2196114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0" name="Textplatzhalter 29"/>
          <p:cNvSpPr>
            <a:spLocks noGrp="1"/>
          </p:cNvSpPr>
          <p:nvPr>
            <p:ph type="body" sz="quarter" idx="38" hasCustomPrompt="1"/>
          </p:nvPr>
        </p:nvSpPr>
        <p:spPr>
          <a:xfrm>
            <a:off x="779338" y="2349301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1" name="Textplatzhalter 29"/>
          <p:cNvSpPr>
            <a:spLocks noGrp="1"/>
          </p:cNvSpPr>
          <p:nvPr>
            <p:ph type="body" sz="quarter" idx="40" hasCustomPrompt="1"/>
          </p:nvPr>
        </p:nvSpPr>
        <p:spPr>
          <a:xfrm>
            <a:off x="1750371" y="2193910"/>
            <a:ext cx="2196645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2" name="Textplatzhalter 29"/>
          <p:cNvSpPr>
            <a:spLocks noGrp="1"/>
          </p:cNvSpPr>
          <p:nvPr>
            <p:ph type="body" sz="quarter" idx="41" hasCustomPrompt="1"/>
          </p:nvPr>
        </p:nvSpPr>
        <p:spPr>
          <a:xfrm>
            <a:off x="1750371" y="2348515"/>
            <a:ext cx="2196645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13" name="Textplatzhalter 29"/>
          <p:cNvSpPr>
            <a:spLocks noGrp="1"/>
          </p:cNvSpPr>
          <p:nvPr>
            <p:ph type="body" sz="quarter" idx="43" hasCustomPrompt="1"/>
          </p:nvPr>
        </p:nvSpPr>
        <p:spPr>
          <a:xfrm>
            <a:off x="6112917" y="2235716"/>
            <a:ext cx="2595735" cy="1544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14" name="Picture 2" descr="C:\Users\nra\Desktop\mdc_plakette_13485_d1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314" y="6495293"/>
            <a:ext cx="376686" cy="36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Textplatzhalter 29"/>
          <p:cNvSpPr>
            <a:spLocks noGrp="1"/>
          </p:cNvSpPr>
          <p:nvPr>
            <p:ph type="body" sz="quarter" idx="44" hasCustomPrompt="1"/>
          </p:nvPr>
        </p:nvSpPr>
        <p:spPr>
          <a:xfrm>
            <a:off x="3078526" y="1511862"/>
            <a:ext cx="1499616" cy="16414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offen /open</a:t>
            </a:r>
            <a:endParaRPr lang="de-DE" dirty="0"/>
          </a:p>
        </p:txBody>
      </p:sp>
      <p:sp>
        <p:nvSpPr>
          <p:cNvPr id="116" name="Textplatzhalter 29"/>
          <p:cNvSpPr>
            <a:spLocks noGrp="1"/>
          </p:cNvSpPr>
          <p:nvPr>
            <p:ph type="body" sz="quarter" idx="45" hasCustomPrompt="1"/>
          </p:nvPr>
        </p:nvSpPr>
        <p:spPr>
          <a:xfrm>
            <a:off x="1583267" y="1510647"/>
            <a:ext cx="1547639" cy="1665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eingeschränkt / </a:t>
            </a:r>
            <a:r>
              <a:rPr lang="de-DE" dirty="0" err="1" smtClean="0"/>
              <a:t>restricted</a:t>
            </a:r>
            <a:endParaRPr lang="de-DE" dirty="0"/>
          </a:p>
        </p:txBody>
      </p:sp>
      <p:sp>
        <p:nvSpPr>
          <p:cNvPr id="118" name="Textplatzhalter 29"/>
          <p:cNvSpPr>
            <a:spLocks noGrp="1"/>
          </p:cNvSpPr>
          <p:nvPr>
            <p:ph type="body" sz="quarter" idx="46" hasCustomPrompt="1"/>
          </p:nvPr>
        </p:nvSpPr>
        <p:spPr>
          <a:xfrm>
            <a:off x="6112918" y="3928883"/>
            <a:ext cx="2740819" cy="1544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7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5" name="Textplatzhalter 29"/>
          <p:cNvSpPr>
            <a:spLocks noGrp="1"/>
          </p:cNvSpPr>
          <p:nvPr>
            <p:ph type="body" sz="quarter" idx="47" hasCustomPrompt="1"/>
          </p:nvPr>
        </p:nvSpPr>
        <p:spPr>
          <a:xfrm>
            <a:off x="3614974" y="384388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6" name="Textplatzhalter 29"/>
          <p:cNvSpPr>
            <a:spLocks noGrp="1"/>
          </p:cNvSpPr>
          <p:nvPr>
            <p:ph type="body" sz="quarter" idx="48" hasCustomPrompt="1"/>
          </p:nvPr>
        </p:nvSpPr>
        <p:spPr>
          <a:xfrm>
            <a:off x="5040219" y="384606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7" name="Textplatzhalter 29"/>
          <p:cNvSpPr>
            <a:spLocks noGrp="1"/>
          </p:cNvSpPr>
          <p:nvPr>
            <p:ph type="body" sz="quarter" idx="49" hasCustomPrompt="1"/>
          </p:nvPr>
        </p:nvSpPr>
        <p:spPr>
          <a:xfrm>
            <a:off x="1872737" y="384388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8" name="Textplatzhalter 29"/>
          <p:cNvSpPr>
            <a:spLocks noGrp="1"/>
          </p:cNvSpPr>
          <p:nvPr>
            <p:ph type="body" sz="quarter" idx="50" hasCustomPrompt="1"/>
          </p:nvPr>
        </p:nvSpPr>
        <p:spPr>
          <a:xfrm>
            <a:off x="1869545" y="399628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29" name="Textplatzhalter 29"/>
          <p:cNvSpPr>
            <a:spLocks noGrp="1"/>
          </p:cNvSpPr>
          <p:nvPr>
            <p:ph type="body" sz="quarter" idx="51" hasCustomPrompt="1"/>
          </p:nvPr>
        </p:nvSpPr>
        <p:spPr>
          <a:xfrm>
            <a:off x="820790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0" name="Textplatzhalter 29"/>
          <p:cNvSpPr>
            <a:spLocks noGrp="1"/>
          </p:cNvSpPr>
          <p:nvPr>
            <p:ph type="body" sz="quarter" idx="52" hasCustomPrompt="1"/>
          </p:nvPr>
        </p:nvSpPr>
        <p:spPr>
          <a:xfrm>
            <a:off x="2229961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1" name="Textplatzhalter 29"/>
          <p:cNvSpPr>
            <a:spLocks noGrp="1"/>
          </p:cNvSpPr>
          <p:nvPr>
            <p:ph type="body" sz="quarter" idx="53" hasCustomPrompt="1"/>
          </p:nvPr>
        </p:nvSpPr>
        <p:spPr>
          <a:xfrm>
            <a:off x="1517550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2" name="Textplatzhalter 29"/>
          <p:cNvSpPr>
            <a:spLocks noGrp="1"/>
          </p:cNvSpPr>
          <p:nvPr>
            <p:ph type="body" sz="quarter" idx="54" hasCustomPrompt="1"/>
          </p:nvPr>
        </p:nvSpPr>
        <p:spPr>
          <a:xfrm>
            <a:off x="2926715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3" name="Textplatzhalter 29"/>
          <p:cNvSpPr>
            <a:spLocks noGrp="1"/>
          </p:cNvSpPr>
          <p:nvPr>
            <p:ph type="body" sz="quarter" idx="55" hasCustomPrompt="1"/>
          </p:nvPr>
        </p:nvSpPr>
        <p:spPr>
          <a:xfrm>
            <a:off x="2924882" y="453759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4" name="Textplatzhalter 29"/>
          <p:cNvSpPr>
            <a:spLocks noGrp="1"/>
          </p:cNvSpPr>
          <p:nvPr>
            <p:ph type="body" sz="quarter" idx="56" hasCustomPrompt="1"/>
          </p:nvPr>
        </p:nvSpPr>
        <p:spPr>
          <a:xfrm>
            <a:off x="3614974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5" name="Textplatzhalter 29"/>
          <p:cNvSpPr>
            <a:spLocks noGrp="1"/>
          </p:cNvSpPr>
          <p:nvPr>
            <p:ph type="body" sz="quarter" idx="57" hasCustomPrompt="1"/>
          </p:nvPr>
        </p:nvSpPr>
        <p:spPr>
          <a:xfrm>
            <a:off x="4339179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6" name="Textplatzhalter 29"/>
          <p:cNvSpPr>
            <a:spLocks noGrp="1"/>
          </p:cNvSpPr>
          <p:nvPr>
            <p:ph type="body" sz="quarter" idx="58" hasCustomPrompt="1"/>
          </p:nvPr>
        </p:nvSpPr>
        <p:spPr>
          <a:xfrm>
            <a:off x="5054849" y="4408097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7" name="Textplatzhalter 29"/>
          <p:cNvSpPr>
            <a:spLocks noGrp="1"/>
          </p:cNvSpPr>
          <p:nvPr>
            <p:ph type="body" sz="quarter" idx="59" hasCustomPrompt="1"/>
          </p:nvPr>
        </p:nvSpPr>
        <p:spPr>
          <a:xfrm>
            <a:off x="5767923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8" name="Textplatzhalter 29"/>
          <p:cNvSpPr>
            <a:spLocks noGrp="1"/>
          </p:cNvSpPr>
          <p:nvPr>
            <p:ph type="body" sz="quarter" idx="60" hasCustomPrompt="1"/>
          </p:nvPr>
        </p:nvSpPr>
        <p:spPr>
          <a:xfrm>
            <a:off x="6466232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9" name="Textplatzhalter 29"/>
          <p:cNvSpPr>
            <a:spLocks noGrp="1"/>
          </p:cNvSpPr>
          <p:nvPr>
            <p:ph type="body" sz="quarter" idx="61" hasCustomPrompt="1"/>
          </p:nvPr>
        </p:nvSpPr>
        <p:spPr>
          <a:xfrm>
            <a:off x="7169933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0" name="Textplatzhalter 29"/>
          <p:cNvSpPr>
            <a:spLocks noGrp="1"/>
          </p:cNvSpPr>
          <p:nvPr>
            <p:ph type="body" sz="quarter" idx="62" hasCustomPrompt="1"/>
          </p:nvPr>
        </p:nvSpPr>
        <p:spPr>
          <a:xfrm>
            <a:off x="7873481" y="4409058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1" name="Textplatzhalter 29"/>
          <p:cNvSpPr>
            <a:spLocks noGrp="1"/>
          </p:cNvSpPr>
          <p:nvPr>
            <p:ph type="body" sz="quarter" idx="63" hasCustomPrompt="1"/>
          </p:nvPr>
        </p:nvSpPr>
        <p:spPr>
          <a:xfrm>
            <a:off x="7878207" y="493872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2" name="Textplatzhalter 29"/>
          <p:cNvSpPr>
            <a:spLocks noGrp="1"/>
          </p:cNvSpPr>
          <p:nvPr>
            <p:ph type="body" sz="quarter" idx="64" hasCustomPrompt="1"/>
          </p:nvPr>
        </p:nvSpPr>
        <p:spPr>
          <a:xfrm>
            <a:off x="8577433" y="44059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3" name="Textplatzhalter 29"/>
          <p:cNvSpPr>
            <a:spLocks noGrp="1"/>
          </p:cNvSpPr>
          <p:nvPr>
            <p:ph type="body" sz="quarter" idx="65" hasCustomPrompt="1"/>
          </p:nvPr>
        </p:nvSpPr>
        <p:spPr>
          <a:xfrm>
            <a:off x="8577433" y="4941437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4" name="Textplatzhalter 29"/>
          <p:cNvSpPr>
            <a:spLocks noGrp="1"/>
          </p:cNvSpPr>
          <p:nvPr>
            <p:ph type="body" sz="quarter" idx="66" hasCustomPrompt="1"/>
          </p:nvPr>
        </p:nvSpPr>
        <p:spPr>
          <a:xfrm>
            <a:off x="8585452" y="454030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5" name="Textplatzhalter 29"/>
          <p:cNvSpPr>
            <a:spLocks noGrp="1"/>
          </p:cNvSpPr>
          <p:nvPr>
            <p:ph type="body" sz="quarter" idx="67" hasCustomPrompt="1"/>
          </p:nvPr>
        </p:nvSpPr>
        <p:spPr>
          <a:xfrm>
            <a:off x="8592241" y="467102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6" name="Textplatzhalter 29"/>
          <p:cNvSpPr>
            <a:spLocks noGrp="1"/>
          </p:cNvSpPr>
          <p:nvPr>
            <p:ph type="body" sz="quarter" idx="68" hasCustomPrompt="1"/>
          </p:nvPr>
        </p:nvSpPr>
        <p:spPr>
          <a:xfrm>
            <a:off x="8584747" y="5190753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7" name="Textplatzhalter 29"/>
          <p:cNvSpPr>
            <a:spLocks noGrp="1"/>
          </p:cNvSpPr>
          <p:nvPr>
            <p:ph type="body" sz="quarter" idx="69" hasCustomPrompt="1"/>
          </p:nvPr>
        </p:nvSpPr>
        <p:spPr>
          <a:xfrm>
            <a:off x="8587500" y="5471512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8" name="Textplatzhalter 29"/>
          <p:cNvSpPr>
            <a:spLocks noGrp="1"/>
          </p:cNvSpPr>
          <p:nvPr>
            <p:ph type="body" sz="quarter" idx="70" hasCustomPrompt="1"/>
          </p:nvPr>
        </p:nvSpPr>
        <p:spPr>
          <a:xfrm>
            <a:off x="6717798" y="6085988"/>
            <a:ext cx="2075073" cy="28555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9" name="Textplatzhalter 29"/>
          <p:cNvSpPr>
            <a:spLocks noGrp="1"/>
          </p:cNvSpPr>
          <p:nvPr>
            <p:ph type="body" sz="quarter" idx="71" hasCustomPrompt="1"/>
          </p:nvPr>
        </p:nvSpPr>
        <p:spPr>
          <a:xfrm>
            <a:off x="7168718" y="453638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0" name="Textplatzhalter 29"/>
          <p:cNvSpPr>
            <a:spLocks noGrp="1"/>
          </p:cNvSpPr>
          <p:nvPr>
            <p:ph type="body" sz="quarter" idx="72" hasCustomPrompt="1"/>
          </p:nvPr>
        </p:nvSpPr>
        <p:spPr>
          <a:xfrm>
            <a:off x="6463032" y="4543023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1" name="Textplatzhalter 29"/>
          <p:cNvSpPr>
            <a:spLocks noGrp="1"/>
          </p:cNvSpPr>
          <p:nvPr>
            <p:ph type="body" sz="quarter" idx="73" hasCustomPrompt="1"/>
          </p:nvPr>
        </p:nvSpPr>
        <p:spPr>
          <a:xfrm>
            <a:off x="5767923" y="4543985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2" name="Textplatzhalter 29"/>
          <p:cNvSpPr>
            <a:spLocks noGrp="1"/>
          </p:cNvSpPr>
          <p:nvPr>
            <p:ph type="body" sz="quarter" idx="74" hasCustomPrompt="1"/>
          </p:nvPr>
        </p:nvSpPr>
        <p:spPr>
          <a:xfrm>
            <a:off x="5047534" y="4532072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3" name="Textplatzhalter 29"/>
          <p:cNvSpPr>
            <a:spLocks noGrp="1"/>
          </p:cNvSpPr>
          <p:nvPr>
            <p:ph type="body" sz="quarter" idx="75" hasCustomPrompt="1"/>
          </p:nvPr>
        </p:nvSpPr>
        <p:spPr>
          <a:xfrm>
            <a:off x="4343225" y="4532072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4" name="Textplatzhalter 29"/>
          <p:cNvSpPr>
            <a:spLocks noGrp="1"/>
          </p:cNvSpPr>
          <p:nvPr>
            <p:ph type="body" sz="quarter" idx="76" hasCustomPrompt="1"/>
          </p:nvPr>
        </p:nvSpPr>
        <p:spPr>
          <a:xfrm>
            <a:off x="3636919" y="4532072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5" name="Textplatzhalter 29"/>
          <p:cNvSpPr>
            <a:spLocks noGrp="1"/>
          </p:cNvSpPr>
          <p:nvPr>
            <p:ph type="body" sz="quarter" idx="77" hasCustomPrompt="1"/>
          </p:nvPr>
        </p:nvSpPr>
        <p:spPr>
          <a:xfrm>
            <a:off x="2229961" y="4543985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6" name="Textplatzhalter 29"/>
          <p:cNvSpPr>
            <a:spLocks noGrp="1"/>
          </p:cNvSpPr>
          <p:nvPr>
            <p:ph type="body" sz="quarter" idx="78" hasCustomPrompt="1"/>
          </p:nvPr>
        </p:nvSpPr>
        <p:spPr>
          <a:xfrm>
            <a:off x="2229961" y="467102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7" name="Textplatzhalter 29"/>
          <p:cNvSpPr>
            <a:spLocks noGrp="1"/>
          </p:cNvSpPr>
          <p:nvPr>
            <p:ph type="body" sz="quarter" idx="79" hasCustomPrompt="1"/>
          </p:nvPr>
        </p:nvSpPr>
        <p:spPr>
          <a:xfrm>
            <a:off x="2229961" y="4796094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8" name="Textplatzhalter 29"/>
          <p:cNvSpPr>
            <a:spLocks noGrp="1"/>
          </p:cNvSpPr>
          <p:nvPr>
            <p:ph type="body" sz="quarter" idx="80" hasCustomPrompt="1"/>
          </p:nvPr>
        </p:nvSpPr>
        <p:spPr>
          <a:xfrm>
            <a:off x="2229961" y="493780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59" name="Textplatzhalter 29"/>
          <p:cNvSpPr>
            <a:spLocks noGrp="1"/>
          </p:cNvSpPr>
          <p:nvPr>
            <p:ph type="body" sz="quarter" idx="81" hasCustomPrompt="1"/>
          </p:nvPr>
        </p:nvSpPr>
        <p:spPr>
          <a:xfrm>
            <a:off x="2229961" y="506783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60" name="Textplatzhalter 29"/>
          <p:cNvSpPr>
            <a:spLocks noGrp="1"/>
          </p:cNvSpPr>
          <p:nvPr>
            <p:ph type="body" sz="quarter" idx="82" hasCustomPrompt="1"/>
          </p:nvPr>
        </p:nvSpPr>
        <p:spPr>
          <a:xfrm>
            <a:off x="2229961" y="520126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61" name="Textplatzhalter 29"/>
          <p:cNvSpPr>
            <a:spLocks noGrp="1"/>
          </p:cNvSpPr>
          <p:nvPr>
            <p:ph type="body" sz="quarter" idx="83" hasCustomPrompt="1"/>
          </p:nvPr>
        </p:nvSpPr>
        <p:spPr>
          <a:xfrm>
            <a:off x="2229961" y="5324183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62" name="Textplatzhalter 29"/>
          <p:cNvSpPr>
            <a:spLocks noGrp="1"/>
          </p:cNvSpPr>
          <p:nvPr>
            <p:ph type="body" sz="quarter" idx="84" hasCustomPrompt="1"/>
          </p:nvPr>
        </p:nvSpPr>
        <p:spPr>
          <a:xfrm>
            <a:off x="2229961" y="5466174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63" name="Textplatzhalter 29"/>
          <p:cNvSpPr>
            <a:spLocks noGrp="1"/>
          </p:cNvSpPr>
          <p:nvPr>
            <p:ph type="body" sz="quarter" idx="85" hasCustomPrompt="1"/>
          </p:nvPr>
        </p:nvSpPr>
        <p:spPr>
          <a:xfrm>
            <a:off x="2231774" y="5612257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64" name="Textplatzhalter 29"/>
          <p:cNvSpPr>
            <a:spLocks noGrp="1"/>
          </p:cNvSpPr>
          <p:nvPr>
            <p:ph type="body" sz="quarter" idx="86" hasCustomPrompt="1"/>
          </p:nvPr>
        </p:nvSpPr>
        <p:spPr>
          <a:xfrm>
            <a:off x="2222646" y="5746933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65" name="Textplatzhalter 29"/>
          <p:cNvSpPr>
            <a:spLocks noGrp="1"/>
          </p:cNvSpPr>
          <p:nvPr>
            <p:ph type="body" sz="quarter" idx="87" hasCustomPrompt="1"/>
          </p:nvPr>
        </p:nvSpPr>
        <p:spPr>
          <a:xfrm>
            <a:off x="2222646" y="5888639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66" name="Textplatzhalter 29"/>
          <p:cNvSpPr>
            <a:spLocks noGrp="1"/>
          </p:cNvSpPr>
          <p:nvPr>
            <p:ph type="body" sz="quarter" idx="88" hasCustomPrompt="1"/>
          </p:nvPr>
        </p:nvSpPr>
        <p:spPr>
          <a:xfrm>
            <a:off x="2222646" y="6000985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67" name="Textplatzhalter 29"/>
          <p:cNvSpPr>
            <a:spLocks noGrp="1"/>
          </p:cNvSpPr>
          <p:nvPr>
            <p:ph type="body" sz="quarter" idx="89" hasCustomPrompt="1"/>
          </p:nvPr>
        </p:nvSpPr>
        <p:spPr>
          <a:xfrm>
            <a:off x="2229961" y="615000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68" name="Textplatzhalter 29"/>
          <p:cNvSpPr>
            <a:spLocks noGrp="1"/>
          </p:cNvSpPr>
          <p:nvPr>
            <p:ph type="body" sz="quarter" idx="90" hasCustomPrompt="1"/>
          </p:nvPr>
        </p:nvSpPr>
        <p:spPr>
          <a:xfrm>
            <a:off x="2222646" y="628653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69" name="Textplatzhalter 29"/>
          <p:cNvSpPr>
            <a:spLocks noGrp="1"/>
          </p:cNvSpPr>
          <p:nvPr>
            <p:ph type="body" sz="quarter" idx="91" hasCustomPrompt="1"/>
          </p:nvPr>
        </p:nvSpPr>
        <p:spPr>
          <a:xfrm>
            <a:off x="1521562" y="453763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70" name="Textplatzhalter 29"/>
          <p:cNvSpPr>
            <a:spLocks noGrp="1"/>
          </p:cNvSpPr>
          <p:nvPr>
            <p:ph type="body" sz="quarter" idx="92" hasCustomPrompt="1"/>
          </p:nvPr>
        </p:nvSpPr>
        <p:spPr>
          <a:xfrm>
            <a:off x="1517550" y="467102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71" name="Textplatzhalter 29"/>
          <p:cNvSpPr>
            <a:spLocks noGrp="1"/>
          </p:cNvSpPr>
          <p:nvPr>
            <p:ph type="body" sz="quarter" idx="93" hasCustomPrompt="1"/>
          </p:nvPr>
        </p:nvSpPr>
        <p:spPr>
          <a:xfrm>
            <a:off x="1511062" y="479705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72" name="Textplatzhalter 29"/>
          <p:cNvSpPr>
            <a:spLocks noGrp="1"/>
          </p:cNvSpPr>
          <p:nvPr>
            <p:ph type="body" sz="quarter" idx="94" hasCustomPrompt="1"/>
          </p:nvPr>
        </p:nvSpPr>
        <p:spPr>
          <a:xfrm>
            <a:off x="1511062" y="494172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73" name="Textplatzhalter 29"/>
          <p:cNvSpPr>
            <a:spLocks noGrp="1"/>
          </p:cNvSpPr>
          <p:nvPr>
            <p:ph type="body" sz="quarter" idx="95" hasCustomPrompt="1"/>
          </p:nvPr>
        </p:nvSpPr>
        <p:spPr>
          <a:xfrm>
            <a:off x="1521562" y="5067836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74" name="Textplatzhalter 29"/>
          <p:cNvSpPr>
            <a:spLocks noGrp="1"/>
          </p:cNvSpPr>
          <p:nvPr>
            <p:ph type="body" sz="quarter" idx="96" hasCustomPrompt="1"/>
          </p:nvPr>
        </p:nvSpPr>
        <p:spPr>
          <a:xfrm>
            <a:off x="1521562" y="5208581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75" name="Textplatzhalter 29"/>
          <p:cNvSpPr>
            <a:spLocks noGrp="1"/>
          </p:cNvSpPr>
          <p:nvPr>
            <p:ph type="body" sz="quarter" idx="97" hasCustomPrompt="1"/>
          </p:nvPr>
        </p:nvSpPr>
        <p:spPr>
          <a:xfrm>
            <a:off x="1521562" y="5325144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76" name="Textplatzhalter 29"/>
          <p:cNvSpPr>
            <a:spLocks noGrp="1"/>
          </p:cNvSpPr>
          <p:nvPr>
            <p:ph type="body" sz="quarter" idx="98" hasCustomPrompt="1"/>
          </p:nvPr>
        </p:nvSpPr>
        <p:spPr>
          <a:xfrm>
            <a:off x="1528877" y="5471512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77" name="Textplatzhalter 29"/>
          <p:cNvSpPr>
            <a:spLocks noGrp="1"/>
          </p:cNvSpPr>
          <p:nvPr>
            <p:ph type="body" sz="quarter" idx="99" hasCustomPrompt="1"/>
          </p:nvPr>
        </p:nvSpPr>
        <p:spPr>
          <a:xfrm>
            <a:off x="1511062" y="5612257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78" name="Textplatzhalter 29"/>
          <p:cNvSpPr>
            <a:spLocks noGrp="1"/>
          </p:cNvSpPr>
          <p:nvPr>
            <p:ph type="body" sz="quarter" idx="100" hasCustomPrompt="1"/>
          </p:nvPr>
        </p:nvSpPr>
        <p:spPr>
          <a:xfrm>
            <a:off x="1521562" y="5747895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79" name="Textplatzhalter 29"/>
          <p:cNvSpPr>
            <a:spLocks noGrp="1"/>
          </p:cNvSpPr>
          <p:nvPr>
            <p:ph type="body" sz="quarter" idx="101" hasCustomPrompt="1"/>
          </p:nvPr>
        </p:nvSpPr>
        <p:spPr>
          <a:xfrm>
            <a:off x="1511062" y="5889600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80" name="Textplatzhalter 29"/>
          <p:cNvSpPr>
            <a:spLocks noGrp="1"/>
          </p:cNvSpPr>
          <p:nvPr>
            <p:ph type="body" sz="quarter" idx="102" hasCustomPrompt="1"/>
          </p:nvPr>
        </p:nvSpPr>
        <p:spPr>
          <a:xfrm>
            <a:off x="1521562" y="6001269"/>
            <a:ext cx="232821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20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173" y="312097"/>
            <a:ext cx="2213420" cy="70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748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2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2" b="-1717"/>
          <a:stretch/>
        </p:blipFill>
        <p:spPr>
          <a:xfrm>
            <a:off x="-180529" y="-44624"/>
            <a:ext cx="9324529" cy="7002016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sp>
        <p:nvSpPr>
          <p:cNvPr id="14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9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434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3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 descr="150414_TKP7456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1665"/>
          <a:stretch/>
        </p:blipFill>
        <p:spPr>
          <a:xfrm>
            <a:off x="0" y="-1"/>
            <a:ext cx="9212580" cy="6885385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3525763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3945710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45710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47056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sp>
        <p:nvSpPr>
          <p:cNvPr id="13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9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36" y="546894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523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4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984" r="5808"/>
          <a:stretch/>
        </p:blipFill>
        <p:spPr>
          <a:xfrm>
            <a:off x="0" y="-3257"/>
            <a:ext cx="9144000" cy="6859623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sp>
        <p:nvSpPr>
          <p:cNvPr id="13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9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04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5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622" r="4424"/>
          <a:stretch/>
        </p:blipFill>
        <p:spPr>
          <a:xfrm>
            <a:off x="0" y="-5148"/>
            <a:ext cx="9144000" cy="6863148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sp>
        <p:nvSpPr>
          <p:cNvPr id="14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9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4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großflächig mit 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11" name="Rechteck 10"/>
          <p:cNvSpPr/>
          <p:nvPr userDrawn="1"/>
        </p:nvSpPr>
        <p:spPr>
          <a:xfrm>
            <a:off x="611560" y="4941168"/>
            <a:ext cx="6279201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t>‹#›</a:t>
            </a:fld>
            <a:endParaRPr lang="de-DE" dirty="0"/>
          </a:p>
        </p:txBody>
      </p:sp>
      <p:cxnSp>
        <p:nvCxnSpPr>
          <p:cNvPr id="18" name="Gerade Verbindung 17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15897" y="5124591"/>
            <a:ext cx="5826096" cy="615136"/>
          </a:xfrm>
        </p:spPr>
        <p:txBody>
          <a:bodyPr/>
          <a:lstStyle>
            <a:lvl1pPr>
              <a:defRPr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17242" y="5821363"/>
            <a:ext cx="5824751" cy="631973"/>
          </a:xfrm>
        </p:spPr>
        <p:txBody>
          <a:bodyPr>
            <a:normAutofit/>
          </a:bodyPr>
          <a:lstStyle>
            <a:lvl1pPr marL="0" indent="0">
              <a:buNone/>
              <a:defRPr sz="28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de-DE" dirty="0" smtClean="0"/>
              <a:t>Hier steht ein Untertitel</a:t>
            </a: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382136" y="6497153"/>
            <a:ext cx="8761863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16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874" y="6491547"/>
            <a:ext cx="562888" cy="3726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280" y="6499048"/>
            <a:ext cx="1128810" cy="3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10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eibu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5889774" y="2295202"/>
            <a:ext cx="3254226" cy="3716683"/>
          </a:xfrm>
          <a:prstGeom prst="rect">
            <a:avLst/>
          </a:prstGeom>
          <a:solidFill>
            <a:srgbClr val="94A8B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1" y="2295202"/>
            <a:ext cx="539552" cy="3716684"/>
          </a:xfrm>
          <a:prstGeom prst="rect">
            <a:avLst/>
          </a:prstGeom>
          <a:solidFill>
            <a:srgbClr val="94A8B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059629" y="3084608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059629" y="4490113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682625" y="2295525"/>
            <a:ext cx="5049838" cy="3716338"/>
          </a:xfrm>
          <a:effectLst/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059488" y="3494088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6059488" y="4900256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874" y="6491547"/>
            <a:ext cx="562888" cy="3726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280" y="6499048"/>
            <a:ext cx="1128810" cy="3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22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eib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5889774" y="2295202"/>
            <a:ext cx="3254226" cy="3716683"/>
          </a:xfrm>
          <a:prstGeom prst="rect">
            <a:avLst/>
          </a:prstGeom>
          <a:solidFill>
            <a:srgbClr val="F2D71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1" y="2295202"/>
            <a:ext cx="539552" cy="3716684"/>
          </a:xfrm>
          <a:prstGeom prst="rect">
            <a:avLst/>
          </a:prstGeom>
          <a:solidFill>
            <a:srgbClr val="F2D71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682625" y="2295525"/>
            <a:ext cx="5049838" cy="3716338"/>
          </a:xfrm>
          <a:effectLst/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059629" y="3084608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059629" y="4490113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5" name="Textplatzhalt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059488" y="3494088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6059488" y="4900256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874" y="6491547"/>
            <a:ext cx="562888" cy="3726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280" y="6499048"/>
            <a:ext cx="1128810" cy="3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54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Beschreib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1539433" y="2782710"/>
            <a:ext cx="3127514" cy="2099856"/>
          </a:xfrm>
          <a:effectLst/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12" name="Ring 11"/>
          <p:cNvSpPr/>
          <p:nvPr userDrawn="1"/>
        </p:nvSpPr>
        <p:spPr>
          <a:xfrm>
            <a:off x="755576" y="1556792"/>
            <a:ext cx="4574255" cy="4574255"/>
          </a:xfrm>
          <a:prstGeom prst="donut">
            <a:avLst>
              <a:gd name="adj" fmla="val 4610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4" name="Pfeil nach rechts 13"/>
          <p:cNvSpPr/>
          <p:nvPr userDrawn="1"/>
        </p:nvSpPr>
        <p:spPr>
          <a:xfrm rot="19552630">
            <a:off x="4864744" y="1938659"/>
            <a:ext cx="1214538" cy="852873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rechts 14"/>
          <p:cNvSpPr/>
          <p:nvPr userDrawn="1"/>
        </p:nvSpPr>
        <p:spPr>
          <a:xfrm rot="21145665">
            <a:off x="5155691" y="3135079"/>
            <a:ext cx="1214538" cy="852873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 userDrawn="1"/>
        </p:nvSpPr>
        <p:spPr>
          <a:xfrm rot="1318147">
            <a:off x="5076783" y="4480280"/>
            <a:ext cx="1214538" cy="852873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015625" y="1601413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rgbClr val="14316C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6346232" y="3177631"/>
            <a:ext cx="2480714" cy="409219"/>
          </a:xfrm>
        </p:spPr>
        <p:txBody>
          <a:bodyPr/>
          <a:lstStyle>
            <a:lvl1pPr marL="0" indent="0">
              <a:buNone/>
              <a:defRPr sz="1600">
                <a:solidFill>
                  <a:srgbClr val="14316C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21" name="Textplatzhalt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015484" y="2010893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22" name="Textplatzhalt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6346091" y="3587774"/>
            <a:ext cx="248085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27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6277212" y="4932220"/>
            <a:ext cx="2549833" cy="409219"/>
          </a:xfrm>
        </p:spPr>
        <p:txBody>
          <a:bodyPr/>
          <a:lstStyle>
            <a:lvl1pPr marL="0" indent="0">
              <a:buNone/>
              <a:defRPr sz="1600">
                <a:solidFill>
                  <a:srgbClr val="14316C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28" name="Textplatzhalt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6277071" y="5342363"/>
            <a:ext cx="254987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874" y="6491547"/>
            <a:ext cx="562888" cy="3726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280" y="6499048"/>
            <a:ext cx="1128810" cy="3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830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 smtClean="0"/>
              <a:t> Text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t>‹#›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874" y="6491547"/>
            <a:ext cx="562888" cy="372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280" y="6499048"/>
            <a:ext cx="1128810" cy="3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6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 Text mit mehreren </a:t>
            </a:r>
            <a:br>
              <a:rPr lang="de-DE" dirty="0" smtClean="0"/>
            </a:br>
            <a:r>
              <a:rPr lang="de-DE" dirty="0" smtClean="0"/>
              <a:t>  Zeilen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 hasCustomPrompt="1"/>
          </p:nvPr>
        </p:nvSpPr>
        <p:spPr>
          <a:xfrm>
            <a:off x="4872038" y="1825625"/>
            <a:ext cx="3898900" cy="4351338"/>
          </a:xfrm>
          <a:effectLst/>
        </p:spPr>
        <p:txBody>
          <a:bodyPr/>
          <a:lstStyle>
            <a:lvl1pPr marL="0" indent="0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de-DE" dirty="0" smtClean="0"/>
              <a:t>Bild durch klicken einfügen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874" y="6491547"/>
            <a:ext cx="562888" cy="3726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280" y="6499048"/>
            <a:ext cx="1128810" cy="3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13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961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t>‹#›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874" y="6491547"/>
            <a:ext cx="562888" cy="372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280" y="6499048"/>
            <a:ext cx="1128810" cy="3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5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277" r="4049" b="8245"/>
          <a:stretch/>
        </p:blipFill>
        <p:spPr>
          <a:xfrm>
            <a:off x="0" y="0"/>
            <a:ext cx="9144000" cy="6864174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sp>
        <p:nvSpPr>
          <p:cNvPr id="13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4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67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8899"/>
          <a:stretch/>
        </p:blipFill>
        <p:spPr>
          <a:xfrm>
            <a:off x="1" y="2306"/>
            <a:ext cx="9125972" cy="6855693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sp>
        <p:nvSpPr>
          <p:cNvPr id="14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6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69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7465"/>
          <a:stretch/>
        </p:blipFill>
        <p:spPr>
          <a:xfrm>
            <a:off x="0" y="0"/>
            <a:ext cx="9144000" cy="6864174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3802688"/>
            <a:ext cx="9144000" cy="2376264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sp>
        <p:nvSpPr>
          <p:cNvPr id="14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6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04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itelfoli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98" b="1353"/>
          <a:stretch/>
        </p:blipFill>
        <p:spPr>
          <a:xfrm>
            <a:off x="0" y="1"/>
            <a:ext cx="9144000" cy="6864172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sp>
        <p:nvSpPr>
          <p:cNvPr id="13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4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6" name="Gerade Verbindung 15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78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sp>
        <p:nvSpPr>
          <p:cNvPr id="14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6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10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712" b="747"/>
          <a:stretch/>
        </p:blipFill>
        <p:spPr>
          <a:xfrm>
            <a:off x="0" y="-1"/>
            <a:ext cx="9144000" cy="6864173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sp>
        <p:nvSpPr>
          <p:cNvPr id="15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6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4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1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466" t="1891" r="1192" b="5031"/>
          <a:stretch/>
        </p:blipFill>
        <p:spPr>
          <a:xfrm>
            <a:off x="0" y="0"/>
            <a:ext cx="9212580" cy="68641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sp>
        <p:nvSpPr>
          <p:cNvPr id="15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0" y="6497153"/>
            <a:ext cx="9143999" cy="365125"/>
          </a:xfrm>
        </p:spPr>
        <p:txBody>
          <a:bodyPr/>
          <a:lstStyle/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17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7986783" y="6499048"/>
            <a:ext cx="745509" cy="365125"/>
          </a:xfrm>
        </p:spPr>
        <p:txBody>
          <a:bodyPr/>
          <a:lstStyle>
            <a:lvl1pPr algn="l">
              <a:defRPr/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8" name="Gerade Verbindung 17"/>
          <p:cNvCxnSpPr/>
          <p:nvPr userDrawn="1"/>
        </p:nvCxnSpPr>
        <p:spPr>
          <a:xfrm>
            <a:off x="79871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R:\PR\aktuell\Grafik\Elemente\Logo mit Strapline\MedA_Strap_IonTherapyCenter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428" y="544901"/>
            <a:ext cx="1566000" cy="49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3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2137" y="365126"/>
            <a:ext cx="83933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81468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 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0" y="6499048"/>
            <a:ext cx="9144000" cy="359930"/>
          </a:xfrm>
          <a:prstGeom prst="rect">
            <a:avLst/>
          </a:prstGeom>
          <a:solidFill>
            <a:srgbClr val="94A8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2983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fld id="{2D31551D-F3C2-3643-8B41-F655A96CD0F5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82136" y="6497153"/>
            <a:ext cx="8761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DocClass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AAnnn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ContentCode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DocNo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xxxxxxxxxxxxxxxxx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&gt;&lt;Date: JJJJ-MM-DD&gt;&lt;Version: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n.n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Protectioncl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.: internal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only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Confidentialiy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open&gt;&lt;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</a:rPr>
              <a:t>Owner</a:t>
            </a:r>
            <a:r>
              <a:rPr lang="de-AT" dirty="0" smtClean="0">
                <a:solidFill>
                  <a:schemeClr val="bg1"/>
                </a:solidFill>
                <a:latin typeface="Verdana" charset="0"/>
              </a:rPr>
              <a:t>: AA&gt;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14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R:\PR\aktuell\Grafik\Elemente\Logo mit Strapline\MedA_Strap_IonTherapyCenter_White.png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13" y="6519603"/>
            <a:ext cx="1065600" cy="3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01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61" r:id="rId2"/>
    <p:sldLayoutId id="2147483672" r:id="rId3"/>
    <p:sldLayoutId id="2147483673" r:id="rId4"/>
    <p:sldLayoutId id="2147483674" r:id="rId5"/>
    <p:sldLayoutId id="2147483677" r:id="rId6"/>
    <p:sldLayoutId id="2147483675" r:id="rId7"/>
    <p:sldLayoutId id="2147483676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62" r:id="rId18"/>
    <p:sldLayoutId id="2147483664" r:id="rId19"/>
    <p:sldLayoutId id="2147483666" r:id="rId2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2D711"/>
        </a:buClr>
        <a:buSzPct val="100000"/>
        <a:buFont typeface="HiraMinProN-W3" charset="-128"/>
        <a:buChar char="◉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4316C"/>
        </a:buClr>
        <a:buFont typeface="Arial" charset="0"/>
        <a:buChar char="•"/>
        <a:defRPr sz="18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diagnostics for commissioning and operation at </a:t>
            </a:r>
            <a:r>
              <a:rPr lang="en-US" dirty="0" err="1"/>
              <a:t>MedAustron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6" name="Subtitle 1"/>
          <p:cNvSpPr>
            <a:spLocks noGrp="1"/>
          </p:cNvSpPr>
          <p:nvPr>
            <p:ph type="subTitle" idx="1"/>
          </p:nvPr>
        </p:nvSpPr>
        <p:spPr>
          <a:xfrm>
            <a:off x="-2119544" y="5769941"/>
            <a:ext cx="6858000" cy="505521"/>
          </a:xfrm>
        </p:spPr>
        <p:txBody>
          <a:bodyPr>
            <a:noAutofit/>
          </a:bodyPr>
          <a:lstStyle/>
          <a:p>
            <a:r>
              <a:rPr lang="en-GB" sz="2800" dirty="0" smtClean="0"/>
              <a:t>Andrea De Franco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136963"/>
            <a:ext cx="23896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Andrea.de.franco@medaustron.at</a:t>
            </a:r>
            <a:endParaRPr lang="en-GB" sz="1200" dirty="0"/>
          </a:p>
        </p:txBody>
      </p:sp>
      <p:sp>
        <p:nvSpPr>
          <p:cNvPr id="9" name="Subtitle 1"/>
          <p:cNvSpPr txBox="1">
            <a:spLocks/>
          </p:cNvSpPr>
          <p:nvPr/>
        </p:nvSpPr>
        <p:spPr>
          <a:xfrm>
            <a:off x="69686" y="5166551"/>
            <a:ext cx="9074314" cy="630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2D711"/>
              </a:buClr>
              <a:buSzPct val="100000"/>
              <a:buFontTx/>
              <a:buNone/>
              <a:defRPr sz="3600" b="0" kern="120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4316C"/>
              </a:buClr>
              <a:buFont typeface="Arial" charset="0"/>
              <a:buNone/>
              <a:defRPr sz="2000" kern="120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800" dirty="0" smtClean="0"/>
              <a:t>OMA 3</a:t>
            </a:r>
            <a:r>
              <a:rPr lang="en-GB" sz="4800" baseline="30000" dirty="0" smtClean="0"/>
              <a:t>rd</a:t>
            </a:r>
            <a:r>
              <a:rPr lang="en-GB" sz="4800" dirty="0" smtClean="0"/>
              <a:t> topical workshop</a:t>
            </a:r>
          </a:p>
          <a:p>
            <a:r>
              <a:rPr lang="en-GB" sz="4800" dirty="0" smtClean="0"/>
              <a:t>GSI, 12-12-18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07762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6" descr="131218_TKP397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67872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11560" y="4941168"/>
            <a:ext cx="6279201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827584" y="5187814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LINEAR ACCELERATOR</a:t>
            </a:r>
            <a:endParaRPr lang="de-AT" dirty="0">
              <a:solidFill>
                <a:schemeClr val="bg1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827584" y="5733256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 kick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to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7MeV/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nucleon</a:t>
            </a:r>
            <a:endParaRPr lang="de-AT" sz="2800" b="0" dirty="0" smtClean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473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t>11</a:t>
            </a:fld>
            <a:endParaRPr lang="de-DE"/>
          </a:p>
        </p:txBody>
      </p:sp>
      <p:pic>
        <p:nvPicPr>
          <p:cNvPr id="8" name="Bild 6" descr="131218_TKP397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7677" y="625670"/>
            <a:ext cx="2478307" cy="18614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3803" y="256332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</a:t>
            </a:r>
            <a:r>
              <a:rPr lang="en-US" sz="3200" dirty="0" err="1" smtClean="0"/>
              <a:t>Linac</a:t>
            </a:r>
            <a:r>
              <a:rPr lang="en-US" sz="3200" dirty="0" smtClean="0"/>
              <a:t> &amp; MEBT - BD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84632" y="1243584"/>
            <a:ext cx="3675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En</a:t>
            </a:r>
            <a:r>
              <a:rPr lang="en-US" dirty="0" smtClean="0"/>
              <a:t>: ~7MeV/n</a:t>
            </a:r>
          </a:p>
          <a:p>
            <a:r>
              <a:rPr lang="en-US" dirty="0" smtClean="0"/>
              <a:t>Current: ~140/190 µA (C</a:t>
            </a:r>
            <a:r>
              <a:rPr lang="en-US" baseline="30000" dirty="0"/>
              <a:t>6</a:t>
            </a:r>
            <a:r>
              <a:rPr lang="en-US" baseline="30000" dirty="0" smtClean="0"/>
              <a:t>+</a:t>
            </a:r>
            <a:r>
              <a:rPr lang="en-US" dirty="0" smtClean="0"/>
              <a:t> / H</a:t>
            </a:r>
            <a:r>
              <a:rPr lang="en-US" baseline="30000" dirty="0" smtClean="0"/>
              <a:t>+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947322"/>
              </p:ext>
            </p:extLst>
          </p:nvPr>
        </p:nvGraphicFramePr>
        <p:xfrm>
          <a:off x="223802" y="3027389"/>
          <a:ext cx="8542182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419"/>
                <a:gridCol w="1454402"/>
                <a:gridCol w="1553341"/>
                <a:gridCol w="1920010"/>
                <a:gridCol w="192001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Non-destructive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for (how long/often)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Important for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Grid</a:t>
                      </a:r>
                      <a:r>
                        <a:rPr lang="en-US" baseline="0" dirty="0" smtClean="0"/>
                        <a:t> monitor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BC(3</a:t>
                      </a:r>
                      <a:r>
                        <a:rPr lang="en-US" baseline="0" dirty="0" smtClean="0"/>
                        <a:t> weeks) OP(twice a year)</a:t>
                      </a:r>
                    </a:p>
                    <a:p>
                      <a:r>
                        <a:rPr lang="en-US" baseline="0" dirty="0" smtClean="0"/>
                        <a:t>TB(seldom)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Optics optimization – ring matching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Phase probe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Energy (</a:t>
                      </a:r>
                      <a:r>
                        <a:rPr lang="en-US" dirty="0" err="1" smtClean="0"/>
                        <a:t>ToF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BC(2</a:t>
                      </a:r>
                      <a:r>
                        <a:rPr lang="en-US" baseline="0" dirty="0" smtClean="0"/>
                        <a:t> weeks</a:t>
                      </a:r>
                      <a:r>
                        <a:rPr lang="en-US" dirty="0" smtClean="0"/>
                        <a:t>) OP(monthly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TB(rarely)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RFQ- </a:t>
                      </a:r>
                      <a:r>
                        <a:rPr lang="en-US" dirty="0" err="1" smtClean="0"/>
                        <a:t>Linac</a:t>
                      </a:r>
                      <a:r>
                        <a:rPr lang="en-US" dirty="0" smtClean="0"/>
                        <a:t> tuning</a:t>
                      </a:r>
                    </a:p>
                    <a:p>
                      <a:r>
                        <a:rPr lang="en-US" dirty="0" smtClean="0"/>
                        <a:t>Ring injection matching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transformers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BC(All</a:t>
                      </a:r>
                      <a:r>
                        <a:rPr lang="en-US" baseline="0" dirty="0" smtClean="0"/>
                        <a:t> the way!</a:t>
                      </a:r>
                      <a:r>
                        <a:rPr lang="en-US" dirty="0" smtClean="0"/>
                        <a:t>) OP(daily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TB(first!)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RFQ-</a:t>
                      </a:r>
                      <a:r>
                        <a:rPr lang="en-US" dirty="0" err="1" smtClean="0"/>
                        <a:t>Linac</a:t>
                      </a:r>
                      <a:r>
                        <a:rPr lang="en-US" dirty="0" smtClean="0"/>
                        <a:t> tuning</a:t>
                      </a:r>
                    </a:p>
                    <a:p>
                      <a:r>
                        <a:rPr lang="en-US" dirty="0" smtClean="0"/>
                        <a:t>Losses</a:t>
                      </a:r>
                      <a:r>
                        <a:rPr lang="en-US" baseline="0" dirty="0" smtClean="0"/>
                        <a:t> minimization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971" y="3898203"/>
            <a:ext cx="278390" cy="2746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971" y="4833505"/>
            <a:ext cx="287245" cy="2872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897" y="5637776"/>
            <a:ext cx="287245" cy="28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983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3" y="256332"/>
            <a:ext cx="6140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</a:t>
            </a:r>
            <a:r>
              <a:rPr lang="en-US" sz="3200" dirty="0" err="1"/>
              <a:t>Linac</a:t>
            </a:r>
            <a:r>
              <a:rPr lang="en-US" sz="3200" dirty="0"/>
              <a:t> &amp; MEBT</a:t>
            </a:r>
            <a:r>
              <a:rPr lang="en-US" sz="3200" dirty="0" smtClean="0"/>
              <a:t> - Techniques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01228" y="2876417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Courtesy of L. Adler</a:t>
            </a:r>
            <a:endParaRPr lang="en-US" i="1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66" y="1112540"/>
            <a:ext cx="4020844" cy="204087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407" y="1332992"/>
            <a:ext cx="2456394" cy="48564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0463" y="1887628"/>
            <a:ext cx="720445" cy="47121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8147" y="1887628"/>
            <a:ext cx="648949" cy="39875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7201" y="1865340"/>
            <a:ext cx="1247526" cy="4210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4" t="8763" r="7259" b="4346"/>
          <a:stretch/>
        </p:blipFill>
        <p:spPr>
          <a:xfrm>
            <a:off x="2697536" y="2626124"/>
            <a:ext cx="6426447" cy="38396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03080" y="916960"/>
            <a:ext cx="390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Quadrupole </a:t>
            </a:r>
            <a:r>
              <a:rPr lang="en-US" dirty="0" smtClean="0"/>
              <a:t>tuning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1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2" y="256332"/>
            <a:ext cx="5671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The </a:t>
            </a:r>
            <a:r>
              <a:rPr lang="en-US" sz="3200" dirty="0" err="1"/>
              <a:t>Linac</a:t>
            </a:r>
            <a:r>
              <a:rPr lang="en-US" sz="3200" dirty="0"/>
              <a:t> &amp; MEBT </a:t>
            </a:r>
            <a:r>
              <a:rPr lang="en-US" sz="3200" dirty="0" smtClean="0"/>
              <a:t>- Techniques</a:t>
            </a:r>
            <a:endParaRPr lang="en-GB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842608"/>
              </p:ext>
            </p:extLst>
          </p:nvPr>
        </p:nvGraphicFramePr>
        <p:xfrm>
          <a:off x="370107" y="3094215"/>
          <a:ext cx="853375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797"/>
                <a:gridCol w="1270368"/>
                <a:gridCol w="1554425"/>
                <a:gridCol w="1080996"/>
                <a:gridCol w="1507082"/>
                <a:gridCol w="150708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Tecnhique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Non-destructive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for (how long/often)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Important for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Quadrupole </a:t>
                      </a:r>
                      <a:r>
                        <a:rPr lang="en-US" dirty="0" smtClean="0"/>
                        <a:t>tuning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Twiss</a:t>
                      </a:r>
                    </a:p>
                    <a:p>
                      <a:r>
                        <a:rPr lang="en-US" dirty="0" smtClean="0"/>
                        <a:t>Beam position offset at quadrupole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Quadrupole</a:t>
                      </a:r>
                    </a:p>
                    <a:p>
                      <a:r>
                        <a:rPr lang="en-US" dirty="0" smtClean="0"/>
                        <a:t>Grid</a:t>
                      </a:r>
                      <a:r>
                        <a:rPr lang="en-US" baseline="0" dirty="0" smtClean="0"/>
                        <a:t> monitor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BC(2</a:t>
                      </a:r>
                      <a:r>
                        <a:rPr lang="en-US" baseline="0" dirty="0" smtClean="0"/>
                        <a:t> weeks) OP(never)</a:t>
                      </a:r>
                    </a:p>
                    <a:p>
                      <a:r>
                        <a:rPr lang="en-US" baseline="0" dirty="0" smtClean="0"/>
                        <a:t>TB(extremely rarely)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Optics set-up</a:t>
                      </a:r>
                    </a:p>
                    <a:p>
                      <a:r>
                        <a:rPr lang="en-US" dirty="0" smtClean="0"/>
                        <a:t>Definition</a:t>
                      </a:r>
                      <a:r>
                        <a:rPr lang="en-US" baseline="0" dirty="0" smtClean="0"/>
                        <a:t> of optical axis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661" y="4415820"/>
            <a:ext cx="278390" cy="274653"/>
          </a:xfrm>
          <a:prstGeom prst="rect">
            <a:avLst/>
          </a:prstGeom>
        </p:spPr>
      </p:pic>
      <p:pic>
        <p:nvPicPr>
          <p:cNvPr id="11" name="Bild 6" descr="131218_TKP3973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7677" y="625670"/>
            <a:ext cx="2478307" cy="186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13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1" descr="KAEST-20140217-020-022_HDR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4" name="Rechteck 6"/>
          <p:cNvSpPr/>
          <p:nvPr/>
        </p:nvSpPr>
        <p:spPr>
          <a:xfrm>
            <a:off x="611560" y="548680"/>
            <a:ext cx="6279201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827584" y="795326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SYNCHROTRON</a:t>
            </a:r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827584" y="1340768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Where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the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magic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happens</a:t>
            </a:r>
            <a:endParaRPr lang="de-AT" sz="2800" b="0" dirty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524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" descr="KAEST-20140217-020-022_HDR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6441" y="635594"/>
            <a:ext cx="2509543" cy="18821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3803" y="256332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Synchrotron - BD</a:t>
            </a:r>
            <a:endParaRPr lang="en-GB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747159"/>
              </p:ext>
            </p:extLst>
          </p:nvPr>
        </p:nvGraphicFramePr>
        <p:xfrm>
          <a:off x="223803" y="1679765"/>
          <a:ext cx="8410205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8240"/>
                <a:gridCol w="1431931"/>
                <a:gridCol w="1529342"/>
                <a:gridCol w="1890346"/>
                <a:gridCol w="18903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Non-destructive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for (how long/often)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Important</a:t>
                      </a:r>
                      <a:r>
                        <a:rPr lang="en-US" baseline="0" dirty="0" smtClean="0"/>
                        <a:t> for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Pick</a:t>
                      </a:r>
                      <a:r>
                        <a:rPr lang="en-US" baseline="0" dirty="0" smtClean="0"/>
                        <a:t>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BC(all</a:t>
                      </a:r>
                      <a:r>
                        <a:rPr lang="en-US" baseline="0" dirty="0" smtClean="0"/>
                        <a:t> the way) OP(daily)</a:t>
                      </a:r>
                    </a:p>
                    <a:p>
                      <a:r>
                        <a:rPr lang="en-US" baseline="0" dirty="0" smtClean="0"/>
                        <a:t>TB(often)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Optics</a:t>
                      </a:r>
                      <a:r>
                        <a:rPr lang="en-US" baseline="0" dirty="0" smtClean="0"/>
                        <a:t> set-up</a:t>
                      </a:r>
                    </a:p>
                    <a:p>
                      <a:r>
                        <a:rPr lang="en-US" baseline="0" dirty="0" smtClean="0"/>
                        <a:t>Feedback loops</a:t>
                      </a:r>
                    </a:p>
                    <a:p>
                      <a:r>
                        <a:rPr lang="en-US" baseline="0" dirty="0" smtClean="0"/>
                        <a:t>Orbit corrections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Schottky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dp_p</a:t>
                      </a:r>
                      <a:r>
                        <a:rPr lang="en-US" dirty="0" smtClean="0"/>
                        <a:t>, emittance, Tune, Chromaticity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BC(a</a:t>
                      </a:r>
                      <a:r>
                        <a:rPr lang="en-US" baseline="0" dirty="0" smtClean="0"/>
                        <a:t> month</a:t>
                      </a:r>
                      <a:r>
                        <a:rPr lang="en-US" dirty="0" smtClean="0"/>
                        <a:t>) OP(monthly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TB(often)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Injection,</a:t>
                      </a:r>
                      <a:r>
                        <a:rPr lang="en-US" baseline="0" dirty="0" smtClean="0"/>
                        <a:t> extraction tuning</a:t>
                      </a:r>
                    </a:p>
                    <a:p>
                      <a:r>
                        <a:rPr lang="en-US" baseline="0" dirty="0" smtClean="0"/>
                        <a:t>Avoid resonance crossing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BBQ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BC(2</a:t>
                      </a:r>
                      <a:r>
                        <a:rPr lang="en-US" baseline="0" dirty="0" smtClean="0"/>
                        <a:t> weeks</a:t>
                      </a:r>
                      <a:r>
                        <a:rPr lang="en-US" dirty="0" smtClean="0"/>
                        <a:t>) OP(yearly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TB(seldom)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Injection,</a:t>
                      </a:r>
                      <a:r>
                        <a:rPr lang="en-US" baseline="0" dirty="0" smtClean="0"/>
                        <a:t> extraction tuning</a:t>
                      </a:r>
                    </a:p>
                    <a:p>
                      <a:r>
                        <a:rPr lang="en-US" baseline="0" dirty="0" smtClean="0"/>
                        <a:t>Avoid resonance crossing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transformer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BC(all</a:t>
                      </a:r>
                      <a:r>
                        <a:rPr lang="en-US" baseline="0" dirty="0" smtClean="0"/>
                        <a:t> the way</a:t>
                      </a:r>
                      <a:r>
                        <a:rPr lang="en-US" dirty="0" smtClean="0"/>
                        <a:t>) OP(all</a:t>
                      </a:r>
                      <a:r>
                        <a:rPr lang="en-US" baseline="0" dirty="0" smtClean="0"/>
                        <a:t> the time)</a:t>
                      </a:r>
                    </a:p>
                    <a:p>
                      <a:r>
                        <a:rPr lang="en-US" baseline="0" dirty="0" smtClean="0"/>
                        <a:t>TB(first)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Minimize losses</a:t>
                      </a:r>
                    </a:p>
                    <a:p>
                      <a:r>
                        <a:rPr lang="en-US" dirty="0" err="1" smtClean="0"/>
                        <a:t>Optimise</a:t>
                      </a:r>
                      <a:r>
                        <a:rPr lang="en-US" dirty="0" smtClean="0"/>
                        <a:t> injection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460" y="3684661"/>
            <a:ext cx="287245" cy="2872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459" y="5976802"/>
            <a:ext cx="287245" cy="28724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461" y="2649390"/>
            <a:ext cx="287245" cy="2872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781" y="4767431"/>
            <a:ext cx="287245" cy="2872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228" y="4799094"/>
            <a:ext cx="278390" cy="274653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V="1">
            <a:off x="3955971" y="4767431"/>
            <a:ext cx="235257" cy="413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146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2" y="256332"/>
            <a:ext cx="598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Schottky</a:t>
            </a:r>
            <a:r>
              <a:rPr lang="en-US" sz="3200" dirty="0" smtClean="0"/>
              <a:t> – Longitudinal</a:t>
            </a:r>
            <a:endParaRPr lang="en-GB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634"/>
          <a:stretch/>
        </p:blipFill>
        <p:spPr>
          <a:xfrm>
            <a:off x="0" y="908720"/>
            <a:ext cx="5148064" cy="26620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456" y="3428921"/>
            <a:ext cx="5148064" cy="273638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t="2634"/>
          <a:stretch/>
        </p:blipFill>
        <p:spPr>
          <a:xfrm>
            <a:off x="0" y="908720"/>
            <a:ext cx="5148064" cy="266209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456" y="3428921"/>
            <a:ext cx="5148064" cy="2736383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5148064" y="964738"/>
            <a:ext cx="3347449" cy="2375332"/>
            <a:chOff x="369583" y="3551373"/>
            <a:chExt cx="3347449" cy="2375332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491072" y="5589238"/>
              <a:ext cx="2928800" cy="2"/>
            </a:xfrm>
            <a:prstGeom prst="straightConnector1">
              <a:avLst/>
            </a:prstGeom>
            <a:noFill/>
            <a:ln w="158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>
            <a:xfrm flipV="1">
              <a:off x="683568" y="3907176"/>
              <a:ext cx="0" cy="1826080"/>
            </a:xfrm>
            <a:prstGeom prst="straightConnector1">
              <a:avLst/>
            </a:prstGeom>
            <a:noFill/>
            <a:ln w="158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37" name="Isosceles Triangle 36"/>
            <p:cNvSpPr/>
            <p:nvPr/>
          </p:nvSpPr>
          <p:spPr>
            <a:xfrm rot="10800000">
              <a:off x="1691680" y="3907174"/>
              <a:ext cx="1152128" cy="1682064"/>
            </a:xfrm>
            <a:prstGeom prst="triangle">
              <a:avLst/>
            </a:prstGeom>
            <a:solidFill>
              <a:srgbClr val="4F81BD">
                <a:alpha val="32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691679" y="5301209"/>
              <a:ext cx="576064" cy="28803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1125743" y="5337212"/>
              <a:ext cx="432048" cy="216024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1534723" y="4568185"/>
              <a:ext cx="1394035" cy="72008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-78746" y="3999702"/>
              <a:ext cx="12044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Amplitude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026716" y="5618928"/>
              <a:ext cx="6903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P, Q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0176" y="3691470"/>
            <a:ext cx="3347449" cy="2478164"/>
            <a:chOff x="460176" y="3691470"/>
            <a:chExt cx="3347449" cy="2478164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581665" y="5729335"/>
              <a:ext cx="2928800" cy="2"/>
            </a:xfrm>
            <a:prstGeom prst="straightConnector1">
              <a:avLst/>
            </a:prstGeom>
            <a:noFill/>
            <a:ln w="158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46" name="Straight Arrow Connector 45"/>
            <p:cNvCxnSpPr/>
            <p:nvPr/>
          </p:nvCxnSpPr>
          <p:spPr>
            <a:xfrm flipV="1">
              <a:off x="774161" y="4047273"/>
              <a:ext cx="0" cy="1826080"/>
            </a:xfrm>
            <a:prstGeom prst="straightConnector1">
              <a:avLst/>
            </a:prstGeom>
            <a:noFill/>
            <a:ln w="158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47" name="Isosceles Triangle 46"/>
            <p:cNvSpPr/>
            <p:nvPr/>
          </p:nvSpPr>
          <p:spPr>
            <a:xfrm rot="10800000">
              <a:off x="1782273" y="4047271"/>
              <a:ext cx="1152128" cy="1682064"/>
            </a:xfrm>
            <a:prstGeom prst="triangle">
              <a:avLst/>
            </a:prstGeom>
            <a:solidFill>
              <a:srgbClr val="4F81BD">
                <a:alpha val="32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Right Arrow 47"/>
            <p:cNvSpPr/>
            <p:nvPr/>
          </p:nvSpPr>
          <p:spPr>
            <a:xfrm rot="16200000">
              <a:off x="1799692" y="5845598"/>
              <a:ext cx="432048" cy="216024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 rot="16200000">
              <a:off x="1181423" y="4845562"/>
              <a:ext cx="1682064" cy="85482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11847" y="4139799"/>
              <a:ext cx="12044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Amplitude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117309" y="5759025"/>
              <a:ext cx="6903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P, Q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478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2" y="256332"/>
            <a:ext cx="598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Schottky</a:t>
            </a:r>
            <a:r>
              <a:rPr lang="en-US" sz="3200" dirty="0" smtClean="0"/>
              <a:t> - Transverse</a:t>
            </a:r>
            <a:endParaRPr lang="en-GB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8" r="8586"/>
          <a:stretch/>
        </p:blipFill>
        <p:spPr>
          <a:xfrm>
            <a:off x="73883" y="905165"/>
            <a:ext cx="4950699" cy="3899358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814618" y="2632364"/>
            <a:ext cx="674254" cy="77585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71419" y="2540001"/>
            <a:ext cx="674254" cy="77585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7" t="7391" r="8687" b="4523"/>
          <a:stretch/>
        </p:blipFill>
        <p:spPr>
          <a:xfrm>
            <a:off x="5285496" y="1302327"/>
            <a:ext cx="3498293" cy="20135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1558" y="4964112"/>
            <a:ext cx="5743575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37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" descr="KAEST-20140217-020-022_HDR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6441" y="635594"/>
            <a:ext cx="2509543" cy="18821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3803" y="256332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Synchrotron - BD</a:t>
            </a:r>
            <a:endParaRPr lang="en-GB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16931"/>
              </p:ext>
            </p:extLst>
          </p:nvPr>
        </p:nvGraphicFramePr>
        <p:xfrm>
          <a:off x="355778" y="2762270"/>
          <a:ext cx="8410205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8240"/>
                <a:gridCol w="1431931"/>
                <a:gridCol w="1529342"/>
                <a:gridCol w="1890346"/>
                <a:gridCol w="18903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Non-destructive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for (how long/often)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Important for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Scintillating</a:t>
                      </a:r>
                      <a:r>
                        <a:rPr lang="en-US" baseline="0" dirty="0" smtClean="0"/>
                        <a:t> screens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BC(a</a:t>
                      </a:r>
                      <a:r>
                        <a:rPr lang="en-US" baseline="0" dirty="0" smtClean="0"/>
                        <a:t> day</a:t>
                      </a:r>
                      <a:r>
                        <a:rPr lang="en-US" dirty="0" smtClean="0"/>
                        <a:t>) </a:t>
                      </a:r>
                    </a:p>
                    <a:p>
                      <a:r>
                        <a:rPr lang="en-US" dirty="0" smtClean="0"/>
                        <a:t>OP(never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TB(very rarely)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Injection</a:t>
                      </a:r>
                      <a:r>
                        <a:rPr lang="en-US" baseline="0" dirty="0" smtClean="0"/>
                        <a:t> optics</a:t>
                      </a:r>
                    </a:p>
                    <a:p>
                      <a:r>
                        <a:rPr lang="en-US" baseline="0" dirty="0" smtClean="0"/>
                        <a:t>First turn only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r>
                        <a:rPr lang="en-US" baseline="0" dirty="0" smtClean="0"/>
                        <a:t> / Voltage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BC(a</a:t>
                      </a:r>
                      <a:r>
                        <a:rPr lang="en-US" baseline="0" dirty="0" smtClean="0"/>
                        <a:t> month</a:t>
                      </a:r>
                      <a:r>
                        <a:rPr lang="en-US" dirty="0" smtClean="0"/>
                        <a:t>) </a:t>
                      </a:r>
                    </a:p>
                    <a:p>
                      <a:r>
                        <a:rPr lang="en-US" dirty="0" smtClean="0"/>
                        <a:t>OP(all</a:t>
                      </a:r>
                      <a:r>
                        <a:rPr lang="en-US" baseline="0" dirty="0" smtClean="0"/>
                        <a:t> the time)</a:t>
                      </a:r>
                    </a:p>
                    <a:p>
                      <a:r>
                        <a:rPr lang="en-US" baseline="0" dirty="0" smtClean="0"/>
                        <a:t>TB(often)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Feedback loops</a:t>
                      </a:r>
                    </a:p>
                    <a:p>
                      <a:r>
                        <a:rPr lang="en-US" dirty="0" smtClean="0"/>
                        <a:t>Energy verification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Pin diode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Extraction losses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BC(2</a:t>
                      </a:r>
                      <a:r>
                        <a:rPr lang="en-US" baseline="0" dirty="0" smtClean="0"/>
                        <a:t> weeks</a:t>
                      </a:r>
                      <a:r>
                        <a:rPr lang="en-US" dirty="0" smtClean="0"/>
                        <a:t>) </a:t>
                      </a:r>
                    </a:p>
                    <a:p>
                      <a:r>
                        <a:rPr lang="en-US" dirty="0" smtClean="0"/>
                        <a:t>OP(yearly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TB(never)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Extraction optimization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295" y="3605398"/>
            <a:ext cx="278390" cy="2746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295" y="4588395"/>
            <a:ext cx="287245" cy="2872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866" y="5417059"/>
            <a:ext cx="287245" cy="28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118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2" y="256332"/>
            <a:ext cx="598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Pin diode</a:t>
            </a:r>
            <a:endParaRPr lang="en-GB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22736"/>
          <a:stretch/>
        </p:blipFill>
        <p:spPr>
          <a:xfrm>
            <a:off x="461818" y="1505527"/>
            <a:ext cx="3210849" cy="2355273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9" idx="0"/>
            <a:endCxn id="17" idx="4"/>
          </p:cNvCxnSpPr>
          <p:nvPr/>
        </p:nvCxnSpPr>
        <p:spPr>
          <a:xfrm flipV="1">
            <a:off x="1279237" y="2890983"/>
            <a:ext cx="651163" cy="1824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6437" y="4715270"/>
            <a:ext cx="162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Circulating beam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26120" y="4923090"/>
            <a:ext cx="162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Extracted beam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 flipV="1">
            <a:off x="2743200" y="2890983"/>
            <a:ext cx="282920" cy="23552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459345" y="2683163"/>
            <a:ext cx="942110" cy="20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493819" y="2683163"/>
            <a:ext cx="508000" cy="20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888" y="1903397"/>
            <a:ext cx="4715158" cy="20710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06640" y="3898343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Courtesy of </a:t>
            </a:r>
            <a:r>
              <a:rPr lang="en-US" sz="1200" i="1" dirty="0" smtClean="0"/>
              <a:t>A. </a:t>
            </a:r>
            <a:r>
              <a:rPr lang="en-US" sz="1200" i="1" dirty="0" err="1" smtClean="0"/>
              <a:t>Pozenel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8513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Commissioning</a:t>
            </a:r>
            <a:r>
              <a:rPr lang="en-US" dirty="0" smtClean="0"/>
              <a:t> (BC)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6346091" y="3006255"/>
            <a:ext cx="2480714" cy="409219"/>
          </a:xfrm>
        </p:spPr>
        <p:txBody>
          <a:bodyPr>
            <a:noAutofit/>
          </a:bodyPr>
          <a:lstStyle/>
          <a:p>
            <a:r>
              <a:rPr lang="en-US" sz="1800" dirty="0"/>
              <a:t>Operation – </a:t>
            </a:r>
            <a:r>
              <a:rPr lang="en-US" sz="1800" dirty="0" smtClean="0"/>
              <a:t>Uptime (OP – TB)</a:t>
            </a:r>
            <a:endParaRPr lang="en-US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6015625" y="1922592"/>
            <a:ext cx="2811462" cy="995362"/>
          </a:xfrm>
        </p:spPr>
        <p:txBody>
          <a:bodyPr/>
          <a:lstStyle/>
          <a:p>
            <a:r>
              <a:rPr lang="en-US" dirty="0" smtClean="0"/>
              <a:t>Set up the machine</a:t>
            </a:r>
          </a:p>
          <a:p>
            <a:r>
              <a:rPr lang="en-US" dirty="0" smtClean="0"/>
              <a:t>Optimize its settings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345950" y="3678099"/>
            <a:ext cx="2480855" cy="995362"/>
          </a:xfrm>
        </p:spPr>
        <p:txBody>
          <a:bodyPr/>
          <a:lstStyle/>
          <a:p>
            <a:r>
              <a:rPr lang="en-US" dirty="0" smtClean="0"/>
              <a:t>Troubleshooting</a:t>
            </a:r>
          </a:p>
          <a:p>
            <a:r>
              <a:rPr lang="en-US" dirty="0" smtClean="0"/>
              <a:t>Drift prediction and correction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6277212" y="4884602"/>
            <a:ext cx="2866787" cy="886051"/>
          </a:xfrm>
        </p:spPr>
        <p:txBody>
          <a:bodyPr>
            <a:normAutofit/>
          </a:bodyPr>
          <a:lstStyle/>
          <a:p>
            <a:r>
              <a:rPr lang="en-US" sz="1800" dirty="0"/>
              <a:t>Quality </a:t>
            </a:r>
            <a:r>
              <a:rPr lang="en-US" sz="1800" dirty="0" smtClean="0"/>
              <a:t>Assurance (QA)</a:t>
            </a:r>
            <a:endParaRPr lang="en-GB" sz="11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6311439" y="5483875"/>
            <a:ext cx="2549875" cy="9953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Law</a:t>
            </a:r>
          </a:p>
          <a:p>
            <a:r>
              <a:rPr lang="en-US" dirty="0"/>
              <a:t>S</a:t>
            </a:r>
            <a:r>
              <a:rPr lang="en-US" dirty="0" smtClean="0"/>
              <a:t>tandards</a:t>
            </a:r>
          </a:p>
          <a:p>
            <a:r>
              <a:rPr lang="en-US" dirty="0" smtClean="0"/>
              <a:t>Risk mitigations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3803" y="256332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Why Beam Diagnostic?</a:t>
            </a:r>
            <a:endParaRPr lang="en-GB" sz="3200" dirty="0"/>
          </a:p>
        </p:txBody>
      </p:sp>
      <p:pic>
        <p:nvPicPr>
          <p:cNvPr id="14" name="Picture 7" descr="3D-firstTry_0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2780" y="1685925"/>
            <a:ext cx="3413905" cy="199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956" y="3439366"/>
            <a:ext cx="3234710" cy="188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166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2" y="256332"/>
            <a:ext cx="598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</a:t>
            </a:r>
            <a:r>
              <a:rPr lang="en-US" sz="3200" dirty="0"/>
              <a:t>Synchrotron</a:t>
            </a:r>
            <a:r>
              <a:rPr lang="en-US" sz="3200" dirty="0" smtClean="0"/>
              <a:t> - Techniques</a:t>
            </a:r>
            <a:endParaRPr lang="en-GB" sz="3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216" y="1084868"/>
            <a:ext cx="4272784" cy="2877720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9" y="1518637"/>
            <a:ext cx="4655193" cy="15676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7710" y="987044"/>
            <a:ext cx="2416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Scraping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05353" y="3248534"/>
            <a:ext cx="323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Slits intercept the beam.</a:t>
            </a:r>
          </a:p>
          <a:p>
            <a:r>
              <a:rPr lang="en-US" dirty="0" smtClean="0"/>
              <a:t>Beam current drops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43819" y="3848879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Courtesy of L. Adler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30888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2" y="256332"/>
            <a:ext cx="5988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</a:t>
            </a:r>
            <a:r>
              <a:rPr lang="en-US" sz="3200" dirty="0"/>
              <a:t>Synchrotron</a:t>
            </a:r>
            <a:r>
              <a:rPr lang="en-US" sz="3200" dirty="0" smtClean="0"/>
              <a:t> - Techniques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37710" y="987044"/>
            <a:ext cx="2416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Empty bucket scan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6" t="7270" r="8687" b="4838"/>
          <a:stretch/>
        </p:blipFill>
        <p:spPr>
          <a:xfrm>
            <a:off x="5301673" y="1504158"/>
            <a:ext cx="3629891" cy="450734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766618" y="4239491"/>
            <a:ext cx="288174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919018" y="2050473"/>
            <a:ext cx="0" cy="2341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449782" y="4239491"/>
            <a:ext cx="489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1854" y="2030236"/>
            <a:ext cx="489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En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919019" y="3103418"/>
            <a:ext cx="2627746" cy="547678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V="1">
            <a:off x="1907309" y="2872508"/>
            <a:ext cx="766618" cy="78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 flipV="1">
            <a:off x="2572328" y="2872508"/>
            <a:ext cx="766618" cy="78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flipV="1">
            <a:off x="1293091" y="2874753"/>
            <a:ext cx="766618" cy="78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 flipV="1">
            <a:off x="766618" y="2872508"/>
            <a:ext cx="766618" cy="78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flipV="1">
            <a:off x="1925781" y="3200645"/>
            <a:ext cx="766618" cy="78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 flipV="1">
            <a:off x="2590800" y="3200645"/>
            <a:ext cx="766618" cy="78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 flipV="1">
            <a:off x="1311563" y="3202890"/>
            <a:ext cx="766618" cy="78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flipV="1">
            <a:off x="785090" y="3200645"/>
            <a:ext cx="766618" cy="78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2078181" y="3020291"/>
            <a:ext cx="212437" cy="1825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2071254" y="3338010"/>
            <a:ext cx="212437" cy="1825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23802" y="4754760"/>
            <a:ext cx="4976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 frequency slowly decreased</a:t>
            </a:r>
          </a:p>
          <a:p>
            <a:r>
              <a:rPr lang="en-US" dirty="0" smtClean="0"/>
              <a:t>Portion of beam bunched </a:t>
            </a:r>
            <a:r>
              <a:rPr lang="en-US" dirty="0" smtClean="0">
                <a:sym typeface="Wingdings" panose="05000000000000000000" pitchFamily="2" charset="2"/>
              </a:rPr>
              <a:t> pickup signal intensity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528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3" y="256332"/>
            <a:ext cx="6032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</a:t>
            </a:r>
            <a:r>
              <a:rPr lang="en-US" sz="3200" dirty="0"/>
              <a:t>Synchrotron </a:t>
            </a:r>
            <a:r>
              <a:rPr lang="en-US" sz="3200" dirty="0" smtClean="0"/>
              <a:t>- Techniques</a:t>
            </a:r>
            <a:endParaRPr lang="en-GB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740258"/>
              </p:ext>
            </p:extLst>
          </p:nvPr>
        </p:nvGraphicFramePr>
        <p:xfrm>
          <a:off x="93691" y="2610399"/>
          <a:ext cx="8948708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4964"/>
                <a:gridCol w="1191490"/>
                <a:gridCol w="1431637"/>
                <a:gridCol w="1366982"/>
                <a:gridCol w="1422400"/>
                <a:gridCol w="204123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Tecnhique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Non-destructive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for (how long/often)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Important for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Scraping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Emittance,</a:t>
                      </a:r>
                    </a:p>
                    <a:p>
                      <a:r>
                        <a:rPr lang="en-US" dirty="0" smtClean="0"/>
                        <a:t>Profile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Dipole</a:t>
                      </a:r>
                    </a:p>
                    <a:p>
                      <a:r>
                        <a:rPr lang="en-US" dirty="0" smtClean="0"/>
                        <a:t>Slits</a:t>
                      </a:r>
                    </a:p>
                    <a:p>
                      <a:r>
                        <a:rPr lang="en-US" dirty="0" smtClean="0"/>
                        <a:t>Faraday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BC(3</a:t>
                      </a:r>
                      <a:r>
                        <a:rPr lang="en-US" baseline="0" dirty="0" smtClean="0"/>
                        <a:t> weeks)</a:t>
                      </a:r>
                    </a:p>
                    <a:p>
                      <a:r>
                        <a:rPr lang="en-US" baseline="0" dirty="0" smtClean="0"/>
                        <a:t>OP(yearly)</a:t>
                      </a:r>
                    </a:p>
                    <a:p>
                      <a:r>
                        <a:rPr lang="en-US" baseline="0" dirty="0" smtClean="0"/>
                        <a:t>TB(seldom)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MEBT</a:t>
                      </a:r>
                      <a:r>
                        <a:rPr lang="en-US" baseline="0" dirty="0" smtClean="0"/>
                        <a:t> matching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Injection/Extraction set-up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  <a:r>
                        <a:rPr lang="en-US" baseline="0" dirty="0" smtClean="0"/>
                        <a:t> momentum offset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Dispersion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Pick</a:t>
                      </a:r>
                      <a:r>
                        <a:rPr lang="en-US" baseline="0" dirty="0" smtClean="0"/>
                        <a:t>ups</a:t>
                      </a:r>
                    </a:p>
                    <a:p>
                      <a:r>
                        <a:rPr lang="en-US" baseline="0" dirty="0" smtClean="0"/>
                        <a:t>RF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BC(2</a:t>
                      </a:r>
                      <a:r>
                        <a:rPr lang="en-US" baseline="0" dirty="0" smtClean="0"/>
                        <a:t> weeks</a:t>
                      </a:r>
                      <a:r>
                        <a:rPr lang="en-US" dirty="0" smtClean="0"/>
                        <a:t>) OP(never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TB(never)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Losses</a:t>
                      </a:r>
                      <a:r>
                        <a:rPr lang="en-US" baseline="0" dirty="0" smtClean="0"/>
                        <a:t> min.</a:t>
                      </a:r>
                    </a:p>
                    <a:p>
                      <a:r>
                        <a:rPr lang="en-US" baseline="0" dirty="0" smtClean="0"/>
                        <a:t>Extraction set-up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Empty bucket scan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dp_p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</a:p>
                    <a:p>
                      <a:r>
                        <a:rPr lang="en-US" dirty="0" smtClean="0"/>
                        <a:t>Current </a:t>
                      </a:r>
                      <a:r>
                        <a:rPr lang="en-US" dirty="0" err="1" smtClean="0"/>
                        <a:t>trasformer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BC(2</a:t>
                      </a:r>
                      <a:r>
                        <a:rPr lang="en-US" baseline="0" dirty="0" smtClean="0"/>
                        <a:t> weeks</a:t>
                      </a:r>
                      <a:r>
                        <a:rPr lang="en-US" dirty="0" smtClean="0"/>
                        <a:t>) OP(never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TB(never)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Extraction set-up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752" y="3747297"/>
            <a:ext cx="278390" cy="274653"/>
          </a:xfrm>
          <a:prstGeom prst="rect">
            <a:avLst/>
          </a:prstGeom>
        </p:spPr>
      </p:pic>
      <p:pic>
        <p:nvPicPr>
          <p:cNvPr id="13" name="Bild 1" descr="KAEST-20140217-020-022_HDR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6441" y="635594"/>
            <a:ext cx="2509543" cy="18821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752" y="5629673"/>
            <a:ext cx="287245" cy="2872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562" y="4682189"/>
            <a:ext cx="287245" cy="2872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9" y="4713852"/>
            <a:ext cx="278390" cy="274653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V="1">
            <a:off x="4844752" y="4682189"/>
            <a:ext cx="235257" cy="413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18931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2" y="256332"/>
            <a:ext cx="5410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</a:t>
            </a:r>
            <a:r>
              <a:rPr lang="en-US" sz="3200" dirty="0"/>
              <a:t>Synchrotron</a:t>
            </a:r>
            <a:r>
              <a:rPr lang="en-US" sz="3200" dirty="0" smtClean="0"/>
              <a:t> – Wish List</a:t>
            </a:r>
            <a:endParaRPr lang="en-GB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435924"/>
              </p:ext>
            </p:extLst>
          </p:nvPr>
        </p:nvGraphicFramePr>
        <p:xfrm>
          <a:off x="376139" y="2810195"/>
          <a:ext cx="7295677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2587"/>
                <a:gridCol w="3194917"/>
                <a:gridCol w="144817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Problems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Alternatives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Profile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Destructive</a:t>
                      </a:r>
                    </a:p>
                    <a:p>
                      <a:r>
                        <a:rPr lang="en-US" dirty="0" smtClean="0"/>
                        <a:t>Can’t monitor transverse emittance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dynamic effects</a:t>
                      </a:r>
                    </a:p>
                    <a:p>
                      <a:r>
                        <a:rPr lang="en-US" dirty="0" smtClean="0"/>
                        <a:t>Extraction mechanism highly sensitive on horizontal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IPM</a:t>
                      </a:r>
                      <a:r>
                        <a:rPr lang="en-US" baseline="0" dirty="0" smtClean="0"/>
                        <a:t> / BIF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Bild 1" descr="KAEST-20140217-020-022_HDR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6441" y="635594"/>
            <a:ext cx="2509543" cy="188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086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t>24</a:t>
            </a:fld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5" b="4918"/>
          <a:stretch/>
        </p:blipFill>
        <p:spPr>
          <a:xfrm>
            <a:off x="0" y="0"/>
            <a:ext cx="9144000" cy="6855182"/>
          </a:xfrm>
          <a:prstGeom prst="rect">
            <a:avLst/>
          </a:prstGeom>
        </p:spPr>
      </p:pic>
      <p:sp>
        <p:nvSpPr>
          <p:cNvPr id="5" name="Rechteck 6"/>
          <p:cNvSpPr/>
          <p:nvPr/>
        </p:nvSpPr>
        <p:spPr>
          <a:xfrm>
            <a:off x="57449" y="190461"/>
            <a:ext cx="3339654" cy="4329159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216025" y="437108"/>
            <a:ext cx="3224760" cy="2363965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High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Energy</a:t>
            </a:r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 Beam Transfer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line</a:t>
            </a:r>
            <a:endParaRPr lang="de-AT" dirty="0">
              <a:solidFill>
                <a:schemeClr val="bg1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7" name="Titel 3"/>
          <p:cNvSpPr txBox="1">
            <a:spLocks/>
          </p:cNvSpPr>
          <p:nvPr/>
        </p:nvSpPr>
        <p:spPr>
          <a:xfrm>
            <a:off x="114896" y="1809551"/>
            <a:ext cx="3224760" cy="2363965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To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the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room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!</a:t>
            </a:r>
            <a:endParaRPr lang="de-AT" sz="2800" b="0" dirty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459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3" y="256332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HEBT - BD</a:t>
            </a:r>
            <a:endParaRPr lang="en-GB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122966"/>
              </p:ext>
            </p:extLst>
          </p:nvPr>
        </p:nvGraphicFramePr>
        <p:xfrm>
          <a:off x="355778" y="2780744"/>
          <a:ext cx="8410205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8240"/>
                <a:gridCol w="1431931"/>
                <a:gridCol w="1529342"/>
                <a:gridCol w="1890346"/>
                <a:gridCol w="18903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Non-destructive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for (how long/often)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Important for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Scintillating fiber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Position, (intensity)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BC(2</a:t>
                      </a:r>
                      <a:r>
                        <a:rPr lang="en-US" baseline="0" dirty="0" smtClean="0"/>
                        <a:t> months) OP(daily)</a:t>
                      </a:r>
                    </a:p>
                    <a:p>
                      <a:r>
                        <a:rPr lang="en-US" baseline="0" dirty="0" smtClean="0"/>
                        <a:t>TB(very 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Optics set-up</a:t>
                      </a:r>
                    </a:p>
                    <a:p>
                      <a:r>
                        <a:rPr lang="en-US" dirty="0" smtClean="0"/>
                        <a:t>Drift</a:t>
                      </a:r>
                      <a:r>
                        <a:rPr lang="en-US" baseline="0" dirty="0" smtClean="0"/>
                        <a:t> monitoring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Nozzle MPWC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Profile, 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BC(2</a:t>
                      </a:r>
                      <a:r>
                        <a:rPr lang="en-US" baseline="0" dirty="0" smtClean="0"/>
                        <a:t> months) OP(daily)</a:t>
                      </a:r>
                    </a:p>
                    <a:p>
                      <a:r>
                        <a:rPr lang="en-US" baseline="0" dirty="0" smtClean="0"/>
                        <a:t>TB(seldom)</a:t>
                      </a:r>
                    </a:p>
                    <a:p>
                      <a:r>
                        <a:rPr lang="en-US" baseline="0" dirty="0" smtClean="0"/>
                        <a:t>QA(daily)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Optics set-up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Drift</a:t>
                      </a:r>
                      <a:r>
                        <a:rPr lang="en-US" baseline="0" dirty="0" smtClean="0"/>
                        <a:t> monitoring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5" b="4918"/>
          <a:stretch/>
        </p:blipFill>
        <p:spPr>
          <a:xfrm>
            <a:off x="6256441" y="635595"/>
            <a:ext cx="2509543" cy="18813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937" y="3691879"/>
            <a:ext cx="278390" cy="2746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082" y="4538566"/>
            <a:ext cx="287245" cy="28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7608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3" y="256332"/>
            <a:ext cx="6032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HEBT - Techniques</a:t>
            </a:r>
            <a:endParaRPr lang="en-GB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5" b="4918"/>
          <a:stretch/>
        </p:blipFill>
        <p:spPr>
          <a:xfrm>
            <a:off x="6256441" y="635595"/>
            <a:ext cx="2509543" cy="1881384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510965"/>
              </p:ext>
            </p:extLst>
          </p:nvPr>
        </p:nvGraphicFramePr>
        <p:xfrm>
          <a:off x="370031" y="3211080"/>
          <a:ext cx="853375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797"/>
                <a:gridCol w="1270368"/>
                <a:gridCol w="1554425"/>
                <a:gridCol w="1080996"/>
                <a:gridCol w="1507082"/>
                <a:gridCol w="150708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Tecnhique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Non-destructive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for (how long/often)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Important for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Quadrupole k-modulation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Twiss</a:t>
                      </a:r>
                    </a:p>
                    <a:p>
                      <a:r>
                        <a:rPr lang="en-US" dirty="0" smtClean="0"/>
                        <a:t>Beam position offset at quadrupole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Quadrupole</a:t>
                      </a:r>
                    </a:p>
                    <a:p>
                      <a:r>
                        <a:rPr lang="en-US" dirty="0" smtClean="0"/>
                        <a:t>Scintillating fiber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BC(2</a:t>
                      </a:r>
                      <a:r>
                        <a:rPr lang="en-US" baseline="0" dirty="0" smtClean="0"/>
                        <a:t> weeks) OP(never)</a:t>
                      </a:r>
                    </a:p>
                    <a:p>
                      <a:r>
                        <a:rPr lang="en-US" baseline="0" dirty="0" smtClean="0"/>
                        <a:t>TB(extremely rarely)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Optics set-up</a:t>
                      </a:r>
                    </a:p>
                    <a:p>
                      <a:r>
                        <a:rPr lang="en-US" dirty="0" smtClean="0"/>
                        <a:t>Definition</a:t>
                      </a:r>
                      <a:r>
                        <a:rPr lang="en-US" baseline="0" dirty="0" smtClean="0"/>
                        <a:t> of optical axis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137" y="4560097"/>
            <a:ext cx="278390" cy="27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30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2" y="256332"/>
            <a:ext cx="5410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HEBT – Wish List</a:t>
            </a:r>
            <a:endParaRPr lang="en-GB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458005"/>
              </p:ext>
            </p:extLst>
          </p:nvPr>
        </p:nvGraphicFramePr>
        <p:xfrm>
          <a:off x="223802" y="4860233"/>
          <a:ext cx="850427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2012"/>
                <a:gridCol w="2465858"/>
                <a:gridCol w="294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Problems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Alternatives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Profile, 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Destructive</a:t>
                      </a:r>
                    </a:p>
                    <a:p>
                      <a:r>
                        <a:rPr lang="en-US" dirty="0" smtClean="0"/>
                        <a:t>Radiation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damage</a:t>
                      </a:r>
                    </a:p>
                    <a:p>
                      <a:r>
                        <a:rPr lang="en-US" baseline="0" dirty="0" smtClean="0"/>
                        <a:t>Identify scraping challenging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IPM</a:t>
                      </a:r>
                      <a:r>
                        <a:rPr lang="en-US" baseline="0" dirty="0" smtClean="0"/>
                        <a:t> / BIF</a:t>
                      </a:r>
                    </a:p>
                    <a:p>
                      <a:r>
                        <a:rPr lang="en-US" baseline="0" dirty="0" smtClean="0"/>
                        <a:t>MWPC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5" b="4918"/>
          <a:stretch/>
        </p:blipFill>
        <p:spPr>
          <a:xfrm>
            <a:off x="6256441" y="635595"/>
            <a:ext cx="2509543" cy="18813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2114"/>
            <a:ext cx="5694695" cy="38353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38208" y="4583234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Courtesy of L. Adler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20790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543464" y="5545528"/>
            <a:ext cx="5167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</a:rPr>
              <a:t>This project has received funding from the European Union’s Horizon 2020 research and innovation programme under the Marie </a:t>
            </a:r>
            <a:r>
              <a:rPr lang="en-GB" sz="16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Skłodowska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</a:rPr>
              <a:t>-Curie grant agreement No 675265.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50329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551D-F3C2-3643-8B41-F655A96CD0F5}" type="slidenum">
              <a:rPr lang="de-DE" smtClean="0"/>
              <a:t>3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63" y="939911"/>
            <a:ext cx="8013600" cy="54525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3803" y="256332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Beast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97600" y="5601600"/>
            <a:ext cx="3628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Proton: 60 – 250 MeV (NCR: 800)</a:t>
            </a:r>
          </a:p>
          <a:p>
            <a:r>
              <a:rPr lang="en-GB" dirty="0" smtClean="0"/>
              <a:t>Carbon: 120 – 400MeV/u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760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:\PR\aktuell\Grafik\_aktuell\Roll-Ups-neu\Bilder\9146.jpg_FotoBaldauf_11-01-20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" r="10454"/>
          <a:stretch/>
        </p:blipFill>
        <p:spPr bwMode="auto">
          <a:xfrm>
            <a:off x="0" y="-10346"/>
            <a:ext cx="9144000" cy="687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763960" y="5093568"/>
            <a:ext cx="6279201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979984" y="5340214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Ion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Sources</a:t>
            </a:r>
            <a:endParaRPr lang="de-AT" dirty="0" smtClean="0">
              <a:solidFill>
                <a:schemeClr val="bg1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979984" y="5885656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Where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it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begins</a:t>
            </a:r>
            <a:endParaRPr lang="de-AT" sz="2800" b="0" dirty="0" smtClean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179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6" descr="131218_TKP3899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7" t="2035" r="14293" b="17991"/>
          <a:stretch/>
        </p:blipFill>
        <p:spPr>
          <a:xfrm>
            <a:off x="-145144" y="-196663"/>
            <a:ext cx="9289144" cy="7054664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11560" y="4941168"/>
            <a:ext cx="6834269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827584" y="5187814"/>
            <a:ext cx="6618245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Low Energy Beam Transfer</a:t>
            </a:r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827584" y="5733256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Source /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Particle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type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selection</a:t>
            </a:r>
            <a:endParaRPr lang="de-AT" sz="2800" b="0" dirty="0" smtClean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868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131218_TKP3899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7" t="2035" r="14293" b="17991"/>
          <a:stretch/>
        </p:blipFill>
        <p:spPr>
          <a:xfrm>
            <a:off x="6287677" y="625670"/>
            <a:ext cx="2478307" cy="18821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3803" y="256332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LEBT - BD</a:t>
            </a:r>
            <a:endParaRPr lang="en-GB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484632" y="1243584"/>
            <a:ext cx="3675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En</a:t>
            </a:r>
            <a:r>
              <a:rPr lang="en-US" dirty="0" smtClean="0"/>
              <a:t>: ~8keV/n</a:t>
            </a:r>
          </a:p>
          <a:p>
            <a:r>
              <a:rPr lang="en-US" dirty="0" smtClean="0"/>
              <a:t>Current: ~100/500 µA (C</a:t>
            </a:r>
            <a:r>
              <a:rPr lang="en-US" baseline="30000" dirty="0" smtClean="0"/>
              <a:t>4+</a:t>
            </a:r>
            <a:r>
              <a:rPr lang="en-US" dirty="0" smtClean="0"/>
              <a:t> / H</a:t>
            </a:r>
            <a:r>
              <a:rPr lang="en-US" baseline="30000" dirty="0" smtClean="0"/>
              <a:t>+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61972"/>
              </p:ext>
            </p:extLst>
          </p:nvPr>
        </p:nvGraphicFramePr>
        <p:xfrm>
          <a:off x="223803" y="3027389"/>
          <a:ext cx="8542181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418"/>
                <a:gridCol w="1454402"/>
                <a:gridCol w="1553341"/>
                <a:gridCol w="1920010"/>
                <a:gridCol w="192001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Non-destructive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(how long/often)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Important for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Faraday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BC(all</a:t>
                      </a:r>
                      <a:r>
                        <a:rPr lang="en-US" baseline="0" dirty="0" smtClean="0"/>
                        <a:t> the way) OP(weekly)</a:t>
                      </a:r>
                    </a:p>
                    <a:p>
                      <a:r>
                        <a:rPr lang="en-US" baseline="0" dirty="0" smtClean="0"/>
                        <a:t>TB(first!)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 tuning</a:t>
                      </a:r>
                    </a:p>
                    <a:p>
                      <a:r>
                        <a:rPr lang="en-US" dirty="0" smtClean="0"/>
                        <a:t>Source</a:t>
                      </a:r>
                      <a:r>
                        <a:rPr lang="en-US" baseline="0" dirty="0" smtClean="0"/>
                        <a:t> stability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Wire scanners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BC(a</a:t>
                      </a:r>
                      <a:r>
                        <a:rPr lang="en-US" baseline="0" dirty="0" smtClean="0"/>
                        <a:t> week</a:t>
                      </a:r>
                      <a:r>
                        <a:rPr lang="en-US" dirty="0" smtClean="0"/>
                        <a:t>) OP(monthly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TB(rarely)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Optics</a:t>
                      </a:r>
                      <a:r>
                        <a:rPr lang="en-US" baseline="0" dirty="0" smtClean="0"/>
                        <a:t> optimization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130" y="4833505"/>
            <a:ext cx="287245" cy="2872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130" y="3936743"/>
            <a:ext cx="278390" cy="27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54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03" y="256332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LEBT - Techniques</a:t>
            </a:r>
            <a:endParaRPr lang="en-GB" sz="3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63" y="1241877"/>
            <a:ext cx="5855808" cy="29352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54495" y="1241799"/>
            <a:ext cx="2418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Slit-grid emittance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2251" y="4143199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Courtesy of L. Adler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742" y="2005070"/>
            <a:ext cx="3207258" cy="140883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406640" y="3426998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Courtesy of N. Gambino</a:t>
            </a:r>
            <a:endParaRPr lang="en-US" sz="1200" i="1" dirty="0"/>
          </a:p>
        </p:txBody>
      </p:sp>
      <p:sp>
        <p:nvSpPr>
          <p:cNvPr id="5" name="Rectangle 4"/>
          <p:cNvSpPr/>
          <p:nvPr/>
        </p:nvSpPr>
        <p:spPr>
          <a:xfrm>
            <a:off x="347472" y="4681728"/>
            <a:ext cx="969264" cy="5212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6" name="Pie 5"/>
          <p:cNvSpPr/>
          <p:nvPr/>
        </p:nvSpPr>
        <p:spPr>
          <a:xfrm>
            <a:off x="1932307" y="4681728"/>
            <a:ext cx="1234440" cy="1088136"/>
          </a:xfrm>
          <a:prstGeom prst="pie">
            <a:avLst>
              <a:gd name="adj1" fmla="val 16165624"/>
              <a:gd name="adj2" fmla="val 111518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49527" y="5883644"/>
            <a:ext cx="376553" cy="31546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795589" y="5577078"/>
            <a:ext cx="376553" cy="777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269810" y="5577078"/>
            <a:ext cx="376553" cy="777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>
            <a:stCxn id="5" idx="3"/>
          </p:cNvCxnSpPr>
          <p:nvPr/>
        </p:nvCxnSpPr>
        <p:spPr>
          <a:xfrm>
            <a:off x="1316736" y="4942332"/>
            <a:ext cx="1249200" cy="0"/>
          </a:xfrm>
          <a:prstGeom prst="line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18" idx="2"/>
          </p:cNvCxnSpPr>
          <p:nvPr/>
        </p:nvCxnSpPr>
        <p:spPr>
          <a:xfrm>
            <a:off x="2983865" y="5225796"/>
            <a:ext cx="1" cy="429006"/>
          </a:xfrm>
          <a:prstGeom prst="line">
            <a:avLst/>
          </a:prstGeom>
          <a:ln w="3492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842550" y="5225796"/>
            <a:ext cx="1" cy="429006"/>
          </a:xfrm>
          <a:prstGeom prst="line">
            <a:avLst/>
          </a:prstGeom>
          <a:ln w="3492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748817" y="5203167"/>
            <a:ext cx="0" cy="689633"/>
          </a:xfrm>
          <a:prstGeom prst="line">
            <a:avLst/>
          </a:prstGeom>
          <a:ln w="3492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565936" y="5202936"/>
            <a:ext cx="1" cy="429006"/>
          </a:xfrm>
          <a:prstGeom prst="line">
            <a:avLst/>
          </a:prstGeom>
          <a:ln w="34925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842551" y="4757666"/>
            <a:ext cx="1044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Dipole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1494333" y="4627180"/>
            <a:ext cx="1044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603404" y="5224817"/>
            <a:ext cx="1958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charge/mass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41" idx="1"/>
          </p:cNvCxnSpPr>
          <p:nvPr/>
        </p:nvCxnSpPr>
        <p:spPr>
          <a:xfrm flipH="1" flipV="1">
            <a:off x="2983866" y="5417439"/>
            <a:ext cx="619538" cy="130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1" idx="1"/>
          </p:cNvCxnSpPr>
          <p:nvPr/>
        </p:nvCxnSpPr>
        <p:spPr>
          <a:xfrm flipH="1">
            <a:off x="2737803" y="5547983"/>
            <a:ext cx="865601" cy="2134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2188" y="4193334"/>
            <a:ext cx="2656365" cy="1871625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7263770" y="6027831"/>
            <a:ext cx="173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Courtesy of L. </a:t>
            </a:r>
            <a:r>
              <a:rPr lang="en-US" sz="1200" i="1" dirty="0" err="1" smtClean="0"/>
              <a:t>Penescu</a:t>
            </a:r>
            <a:endParaRPr lang="en-US" sz="1200" i="1" dirty="0"/>
          </a:p>
        </p:txBody>
      </p:sp>
      <p:sp>
        <p:nvSpPr>
          <p:cNvPr id="48" name="TextBox 47"/>
          <p:cNvSpPr txBox="1"/>
          <p:nvPr/>
        </p:nvSpPr>
        <p:spPr>
          <a:xfrm>
            <a:off x="2687148" y="5981928"/>
            <a:ext cx="1044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711748" y="5405355"/>
            <a:ext cx="1044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750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131218_TKP3899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7" t="2035" r="14293" b="17991"/>
          <a:stretch/>
        </p:blipFill>
        <p:spPr>
          <a:xfrm>
            <a:off x="6287677" y="625670"/>
            <a:ext cx="2478307" cy="18821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3803" y="256332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LEBT - Techniques</a:t>
            </a:r>
            <a:endParaRPr lang="en-GB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78514"/>
              </p:ext>
            </p:extLst>
          </p:nvPr>
        </p:nvGraphicFramePr>
        <p:xfrm>
          <a:off x="370107" y="3094215"/>
          <a:ext cx="8142958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896"/>
                <a:gridCol w="1212193"/>
                <a:gridCol w="1483242"/>
                <a:gridCol w="1031493"/>
                <a:gridCol w="1438067"/>
                <a:gridCol w="14380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Tecnhique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</a:p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Non-destructive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Used for (how long/often)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Important for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Mass</a:t>
                      </a:r>
                      <a:r>
                        <a:rPr lang="en-US" baseline="0" dirty="0" smtClean="0"/>
                        <a:t> spectrometer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Spectrum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Dipole</a:t>
                      </a:r>
                    </a:p>
                    <a:p>
                      <a:r>
                        <a:rPr lang="en-US" dirty="0" smtClean="0"/>
                        <a:t>Slits</a:t>
                      </a:r>
                    </a:p>
                    <a:p>
                      <a:r>
                        <a:rPr lang="en-US" dirty="0" smtClean="0"/>
                        <a:t>Faraday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BC(a</a:t>
                      </a:r>
                      <a:r>
                        <a:rPr lang="en-US" baseline="0" dirty="0" smtClean="0"/>
                        <a:t> week) OP(yearly)</a:t>
                      </a:r>
                    </a:p>
                    <a:p>
                      <a:r>
                        <a:rPr lang="en-US" baseline="0" dirty="0" smtClean="0"/>
                        <a:t>TB(never)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 tuning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Slit-grid 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Slits</a:t>
                      </a:r>
                    </a:p>
                    <a:p>
                      <a:r>
                        <a:rPr lang="en-US" dirty="0" smtClean="0"/>
                        <a:t>Wire scanners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BC(a</a:t>
                      </a:r>
                      <a:r>
                        <a:rPr lang="en-US" baseline="0" dirty="0" smtClean="0"/>
                        <a:t> week</a:t>
                      </a:r>
                      <a:r>
                        <a:rPr lang="en-US" dirty="0" smtClean="0"/>
                        <a:t>) OP(yearly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TB(rarely)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 tuning</a:t>
                      </a:r>
                      <a:r>
                        <a:rPr lang="en-US" baseline="0" dirty="0" smtClean="0"/>
                        <a:t> – RFQ matching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381" y="4338273"/>
            <a:ext cx="278390" cy="2746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381" y="5307678"/>
            <a:ext cx="278390" cy="27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87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131218_TKP3899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7" t="2035" r="14293" b="17991"/>
          <a:stretch/>
        </p:blipFill>
        <p:spPr>
          <a:xfrm>
            <a:off x="6287677" y="625670"/>
            <a:ext cx="2478307" cy="18821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3803" y="256332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LEBT – Wish List</a:t>
            </a:r>
            <a:endParaRPr lang="en-GB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148944"/>
              </p:ext>
            </p:extLst>
          </p:nvPr>
        </p:nvGraphicFramePr>
        <p:xfrm>
          <a:off x="376139" y="2810195"/>
          <a:ext cx="7295677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2587"/>
                <a:gridCol w="3194917"/>
                <a:gridCol w="144817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Problems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Alternatives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Limited</a:t>
                      </a:r>
                      <a:r>
                        <a:rPr lang="en-US" baseline="0" dirty="0" smtClean="0"/>
                        <a:t> resolution</a:t>
                      </a:r>
                    </a:p>
                    <a:p>
                      <a:r>
                        <a:rPr lang="en-US" baseline="0" dirty="0" smtClean="0"/>
                        <a:t>Takes time</a:t>
                      </a:r>
                    </a:p>
                    <a:p>
                      <a:r>
                        <a:rPr lang="en-US" baseline="0" dirty="0" smtClean="0"/>
                        <a:t>Emittance stability tricky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Pepper</a:t>
                      </a:r>
                      <a:r>
                        <a:rPr lang="en-US" baseline="0" dirty="0" smtClean="0"/>
                        <a:t> pot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3200793"/>
      </p:ext>
    </p:extLst>
  </p:cSld>
  <p:clrMapOvr>
    <a:masterClrMapping/>
  </p:clrMapOvr>
</p:sld>
</file>

<file path=ppt/theme/theme1.xml><?xml version="1.0" encoding="utf-8"?>
<a:theme xmlns:a="http://schemas.openxmlformats.org/drawingml/2006/main" name="PPT-Master_2016_mit-Fusszeile">
  <a:themeElements>
    <a:clrScheme name="MedAustron">
      <a:dk1>
        <a:srgbClr val="112359"/>
      </a:dk1>
      <a:lt1>
        <a:srgbClr val="FFFFFF"/>
      </a:lt1>
      <a:dk2>
        <a:srgbClr val="7389A0"/>
      </a:dk2>
      <a:lt2>
        <a:srgbClr val="9BA9BA"/>
      </a:lt2>
      <a:accent1>
        <a:srgbClr val="EDD012"/>
      </a:accent1>
      <a:accent2>
        <a:srgbClr val="8297AC"/>
      </a:accent2>
      <a:accent3>
        <a:srgbClr val="034A90"/>
      </a:accent3>
      <a:accent4>
        <a:srgbClr val="BF9000"/>
      </a:accent4>
      <a:accent5>
        <a:srgbClr val="2E75B5"/>
      </a:accent5>
      <a:accent6>
        <a:srgbClr val="538135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CEA30953-4183-704E-87F5-B22DEF0D07CA}" vid="{8CD57F52-C325-C247-AEBC-EE034B07781C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ZA000_10700_1310013_PPT-Master_2016_IonTherapyCenter_MDC_v14</Template>
  <TotalTime>0</TotalTime>
  <Words>861</Words>
  <Application>Microsoft Office PowerPoint</Application>
  <PresentationFormat>On-screen Show (4:3)</PresentationFormat>
  <Paragraphs>309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Garamond</vt:lpstr>
      <vt:lpstr>HiraMinProN-W3</vt:lpstr>
      <vt:lpstr>Times New Roman</vt:lpstr>
      <vt:lpstr>Verdana</vt:lpstr>
      <vt:lpstr>Wingdings</vt:lpstr>
      <vt:lpstr>PPT-Master_2016_mit-Fusszeile</vt:lpstr>
      <vt:lpstr>Beam diagnostics for commissioning and operation at MedAustron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Company>MedAustron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Franco Andrea</dc:creator>
  <cp:lastModifiedBy>De Franco Andrea</cp:lastModifiedBy>
  <cp:revision>178</cp:revision>
  <dcterms:created xsi:type="dcterms:W3CDTF">2018-02-12T12:59:19Z</dcterms:created>
  <dcterms:modified xsi:type="dcterms:W3CDTF">2018-12-12T08:31:46Z</dcterms:modified>
</cp:coreProperties>
</file>