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embeddings/oleObject4.bin" ContentType="application/vnd.openxmlformats-officedocument.oleObject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Masters/slideMaster2.xml" ContentType="application/vnd.openxmlformats-officedocument.presentationml.slideMaster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embeddings/oleObject2.bin" ContentType="application/vnd.openxmlformats-officedocument.oleObject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theme/theme4.xml" ContentType="application/vnd.openxmlformats-officedocument.them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embeddings/oleObject3.bin" ContentType="application/vnd.openxmlformats-officedocument.oleObject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</p:sldMasterIdLst>
  <p:notesMasterIdLst>
    <p:notesMasterId r:id="rId29"/>
  </p:notesMasterIdLst>
  <p:handoutMasterIdLst>
    <p:handoutMasterId r:id="rId30"/>
  </p:handoutMasterIdLst>
  <p:sldIdLst>
    <p:sldId id="256" r:id="rId3"/>
    <p:sldId id="258" r:id="rId4"/>
    <p:sldId id="259" r:id="rId5"/>
    <p:sldId id="279" r:id="rId6"/>
    <p:sldId id="284" r:id="rId7"/>
    <p:sldId id="282" r:id="rId8"/>
    <p:sldId id="280" r:id="rId9"/>
    <p:sldId id="281" r:id="rId10"/>
    <p:sldId id="260" r:id="rId11"/>
    <p:sldId id="261" r:id="rId12"/>
    <p:sldId id="263" r:id="rId13"/>
    <p:sldId id="272" r:id="rId14"/>
    <p:sldId id="278" r:id="rId15"/>
    <p:sldId id="283" r:id="rId16"/>
    <p:sldId id="285" r:id="rId17"/>
    <p:sldId id="266" r:id="rId18"/>
    <p:sldId id="270" r:id="rId19"/>
    <p:sldId id="274" r:id="rId20"/>
    <p:sldId id="268" r:id="rId21"/>
    <p:sldId id="269" r:id="rId22"/>
    <p:sldId id="265" r:id="rId23"/>
    <p:sldId id="273" r:id="rId24"/>
    <p:sldId id="262" r:id="rId25"/>
    <p:sldId id="277" r:id="rId26"/>
    <p:sldId id="276" r:id="rId27"/>
    <p:sldId id="275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B3B3B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-7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ict"/><Relationship Id="rId4" Type="http://schemas.openxmlformats.org/officeDocument/2006/relationships/image" Target="../media/image11.pict"/><Relationship Id="rId1" Type="http://schemas.openxmlformats.org/officeDocument/2006/relationships/image" Target="../media/image8.pict"/><Relationship Id="rId2" Type="http://schemas.openxmlformats.org/officeDocument/2006/relationships/image" Target="../media/image9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D749F8-3D9F-7546-A99D-045603FF44E5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923C7D-71AE-AB43-8839-BC2E049FF0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BEDFBA-C2BA-AC4C-9020-EC754DC96EA5}" type="datetimeFigureOut">
              <a:rPr lang="en-US" smtClean="0"/>
              <a:pPr/>
              <a:t>12/17/09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1B3E1F-DF9A-3D41-872E-144C18272D0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E01647DE-2003-A342-A0B8-54EEACF8D3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3962" y="62978"/>
            <a:ext cx="8678862" cy="8616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3962" y="1058290"/>
            <a:ext cx="8678862" cy="52980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EA370-BC52-7747-B5FD-B23901AD27C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457200" rtl="0" eaLnBrk="1" latinLnBrk="0" hangingPunct="1"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0066FF"/>
            </a:gs>
            <a:gs pos="100000">
              <a:srgbClr val="33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" y="914400"/>
            <a:ext cx="8839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7325"/>
            <a:ext cx="2895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37325"/>
            <a:ext cx="2133600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12539E52-C69A-D649-A22B-C3163B60D37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accent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8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>
          <a:solidFill>
            <a:schemeClr val="bg1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bg1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bg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bg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ralphassmann/Desktop/movie6_2001.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oleObject" Target="../embeddings/oleObject2.bin"/><Relationship Id="rId5" Type="http://schemas.openxmlformats.org/officeDocument/2006/relationships/oleObject" Target="../embeddings/oleObject3.bin"/><Relationship Id="rId6" Type="http://schemas.openxmlformats.org/officeDocument/2006/relationships/oleObject" Target="../embeddings/oleObject4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76609"/>
            <a:ext cx="7772400" cy="244904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Possible Layout for a Proton-Driven Plasma Acceleration Experiment at CERN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R. Assmann, CERN</a:t>
            </a:r>
          </a:p>
          <a:p>
            <a:r>
              <a:rPr lang="en-US" dirty="0" smtClean="0"/>
              <a:t>PPA09</a:t>
            </a:r>
          </a:p>
          <a:p>
            <a:r>
              <a:rPr lang="en-US" dirty="0" smtClean="0"/>
              <a:t>17-18.12.2009</a:t>
            </a:r>
          </a:p>
          <a:p>
            <a:endParaRPr lang="en-US" dirty="0" smtClean="0"/>
          </a:p>
          <a:p>
            <a:r>
              <a:rPr lang="en-US" dirty="0" smtClean="0"/>
              <a:t>Many thanks to I. </a:t>
            </a:r>
            <a:r>
              <a:rPr lang="en-US" dirty="0" err="1" smtClean="0"/>
              <a:t>Efthymioupolos</a:t>
            </a:r>
            <a:r>
              <a:rPr lang="en-US" dirty="0" smtClean="0"/>
              <a:t> and F. Zimmermann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Sketch</a:t>
            </a:r>
            <a:endParaRPr lang="en-US" dirty="0"/>
          </a:p>
        </p:txBody>
      </p:sp>
      <p:pic>
        <p:nvPicPr>
          <p:cNvPr id="6" name="Picture 5" descr="ppa-layout-draft-rwa-v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6075"/>
            <a:ext cx="9144000" cy="5338090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Remarks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We are looking at an </a:t>
            </a:r>
            <a:r>
              <a:rPr lang="en-US" b="1" dirty="0" smtClean="0">
                <a:solidFill>
                  <a:srgbClr val="0000FF"/>
                </a:solidFill>
              </a:rPr>
              <a:t>overall footprint of around 600 </a:t>
            </a:r>
            <a:r>
              <a:rPr lang="en-US" b="1" dirty="0" err="1" smtClean="0">
                <a:solidFill>
                  <a:srgbClr val="0000FF"/>
                </a:solidFill>
              </a:rPr>
              <a:t>m</a:t>
            </a:r>
            <a:r>
              <a:rPr lang="en-US" dirty="0" smtClean="0"/>
              <a:t>.</a:t>
            </a:r>
          </a:p>
          <a:p>
            <a:r>
              <a:rPr lang="en-US" dirty="0" smtClean="0"/>
              <a:t>Tunnels and experimental halls exist. </a:t>
            </a:r>
            <a:r>
              <a:rPr lang="en-US" dirty="0" err="1" smtClean="0"/>
              <a:t>Beamline</a:t>
            </a:r>
            <a:r>
              <a:rPr lang="en-US" dirty="0" smtClean="0"/>
              <a:t> tunnels are essentially empty.</a:t>
            </a:r>
          </a:p>
          <a:p>
            <a:r>
              <a:rPr lang="en-US" dirty="0" smtClean="0"/>
              <a:t>We might still find old magnets that can be reused. </a:t>
            </a:r>
          </a:p>
          <a:p>
            <a:r>
              <a:rPr lang="en-US" dirty="0" smtClean="0"/>
              <a:t>Power supplies, instrumentation and cables usually will not exist and must be procured.</a:t>
            </a:r>
          </a:p>
          <a:p>
            <a:r>
              <a:rPr lang="en-US" dirty="0" smtClean="0"/>
              <a:t>This is a </a:t>
            </a:r>
            <a:r>
              <a:rPr lang="en-US" b="1" dirty="0" smtClean="0">
                <a:solidFill>
                  <a:srgbClr val="0000FF"/>
                </a:solidFill>
              </a:rPr>
              <a:t>significant installation</a:t>
            </a:r>
            <a:r>
              <a:rPr lang="en-US" dirty="0" smtClean="0"/>
              <a:t>: We need a good scientific case and should try to optimize!</a:t>
            </a:r>
          </a:p>
          <a:p>
            <a:r>
              <a:rPr lang="en-US" b="1" dirty="0" smtClean="0">
                <a:solidFill>
                  <a:srgbClr val="0000FF"/>
                </a:solidFill>
              </a:rPr>
              <a:t>Are all components required or can we go towards a more compact experiment?</a:t>
            </a:r>
          </a:p>
          <a:p>
            <a:r>
              <a:rPr lang="en-US" dirty="0" smtClean="0"/>
              <a:t>Positive about this location: </a:t>
            </a:r>
            <a:r>
              <a:rPr lang="en-US" b="1" dirty="0" smtClean="0">
                <a:solidFill>
                  <a:srgbClr val="0000FF"/>
                </a:solidFill>
              </a:rPr>
              <a:t>Space allows to develop the experiment further (e.g. bunch compression). </a:t>
            </a:r>
            <a:r>
              <a:rPr lang="en-US" dirty="0" smtClean="0"/>
              <a:t>Start simple and then expand (like SLAC E-157 which started as 1 M$ experiment).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Identified by </a:t>
            </a:r>
            <a:r>
              <a:rPr lang="en-US" dirty="0" err="1" smtClean="0"/>
              <a:t>Ilias</a:t>
            </a:r>
            <a:r>
              <a:rPr lang="en-US" dirty="0" smtClean="0"/>
              <a:t> 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Coming out from the TT61 tunnel, the </a:t>
            </a:r>
            <a:r>
              <a:rPr lang="en-US" dirty="0" smtClean="0">
                <a:solidFill>
                  <a:srgbClr val="0000FF"/>
                </a:solidFill>
              </a:rPr>
              <a:t>beam must be brought horizontal AND also bent left </a:t>
            </a:r>
            <a:r>
              <a:rPr lang="en-US" dirty="0" smtClean="0"/>
              <a:t> to make it to TT4/TT5: 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 smtClean="0"/>
              <a:t>In the past </a:t>
            </a:r>
            <a:r>
              <a:rPr lang="en-US" dirty="0" smtClean="0">
                <a:solidFill>
                  <a:srgbClr val="0000FF"/>
                </a:solidFill>
              </a:rPr>
              <a:t>tilted bends </a:t>
            </a:r>
            <a:r>
              <a:rPr lang="en-US" dirty="0" smtClean="0"/>
              <a:t>were used, that of course introduce </a:t>
            </a:r>
            <a:r>
              <a:rPr lang="en-US" b="1" dirty="0" smtClean="0">
                <a:solidFill>
                  <a:srgbClr val="FF0000"/>
                </a:solidFill>
              </a:rPr>
              <a:t>dispersion in both planes - is that an issue for the plasma experiment</a:t>
            </a:r>
            <a:r>
              <a:rPr lang="en-US" dirty="0" smtClean="0"/>
              <a:t>? 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 smtClean="0"/>
              <a:t>One can imagine </a:t>
            </a:r>
            <a:r>
              <a:rPr lang="en-US" dirty="0" smtClean="0">
                <a:solidFill>
                  <a:srgbClr val="0000FF"/>
                </a:solidFill>
              </a:rPr>
              <a:t>separate function bends but then is the issue of space</a:t>
            </a:r>
            <a:r>
              <a:rPr lang="en-US" dirty="0" smtClean="0"/>
              <a:t>.... To be studied.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If the 70m of TT4 must be used for the experiment, would be nice afterwards to </a:t>
            </a:r>
            <a:r>
              <a:rPr lang="en-US" dirty="0" smtClean="0">
                <a:solidFill>
                  <a:srgbClr val="0000FF"/>
                </a:solidFill>
              </a:rPr>
              <a:t>bend the beam downwards</a:t>
            </a:r>
            <a:r>
              <a:rPr lang="en-US" dirty="0" smtClean="0"/>
              <a:t>: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 smtClean="0"/>
              <a:t>This will send the beam at an angle in the dump so to </a:t>
            </a:r>
            <a:r>
              <a:rPr lang="en-US" b="1" dirty="0" smtClean="0">
                <a:solidFill>
                  <a:srgbClr val="FF0000"/>
                </a:solidFill>
              </a:rPr>
              <a:t>direct the </a:t>
            </a:r>
            <a:r>
              <a:rPr lang="en-US" b="1" dirty="0" err="1" smtClean="0">
                <a:solidFill>
                  <a:srgbClr val="FF0000"/>
                </a:solidFill>
              </a:rPr>
              <a:t>muons</a:t>
            </a:r>
            <a:r>
              <a:rPr lang="en-US" b="1" dirty="0" smtClean="0">
                <a:solidFill>
                  <a:srgbClr val="FF0000"/>
                </a:solidFill>
              </a:rPr>
              <a:t> towards the earth </a:t>
            </a:r>
            <a:r>
              <a:rPr lang="en-US" dirty="0" smtClean="0"/>
              <a:t>and not towards the b.183/b.180 where all the magnet repair lines will be. </a:t>
            </a:r>
          </a:p>
          <a:p>
            <a:pPr marL="857250" lvl="1" indent="-457200">
              <a:buFont typeface="+mj-lt"/>
              <a:buAutoNum type="alphaLcParenR"/>
            </a:pPr>
            <a:r>
              <a:rPr lang="en-US" dirty="0" smtClean="0"/>
              <a:t>I believe it can be done but is a </a:t>
            </a:r>
            <a:r>
              <a:rPr lang="en-US" dirty="0" smtClean="0">
                <a:solidFill>
                  <a:srgbClr val="0000FF"/>
                </a:solidFill>
              </a:rPr>
              <a:t>serious safety issue that must be urgently addressed to validate the option</a:t>
            </a:r>
            <a:r>
              <a:rPr lang="en-US" dirty="0" smtClean="0"/>
              <a:t>. 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LHC Beam from the SPS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LHC is filled with beam from the SPS.</a:t>
            </a:r>
          </a:p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0000FF"/>
                </a:solidFill>
              </a:rPr>
              <a:t>studied PPA location will branch off an LHC injection line</a:t>
            </a:r>
            <a:r>
              <a:rPr lang="en-US" dirty="0" smtClean="0"/>
              <a:t>.</a:t>
            </a:r>
          </a:p>
          <a:p>
            <a:r>
              <a:rPr lang="en-US" dirty="0" smtClean="0"/>
              <a:t>We therefore can get easily the LHC beam: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2e9 to 1.6e11 protons per bunch.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Up to 288 bunches per beam extraction.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Bunch distance is 25 ns if all 288 bunches are generated.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A total of up to 2 MJ is stored in the extracted beam.</a:t>
            </a:r>
          </a:p>
          <a:p>
            <a:r>
              <a:rPr lang="en-US" dirty="0" smtClean="0"/>
              <a:t>So far, usage of </a:t>
            </a:r>
            <a:r>
              <a:rPr lang="en-US" b="1" dirty="0" smtClean="0">
                <a:solidFill>
                  <a:srgbClr val="FF0000"/>
                </a:solidFill>
              </a:rPr>
              <a:t>only one single bunch </a:t>
            </a:r>
            <a:r>
              <a:rPr lang="en-US" dirty="0" smtClean="0"/>
              <a:t>is assumed for proton-driven plasma acceleration.</a:t>
            </a:r>
          </a:p>
          <a:p>
            <a:r>
              <a:rPr lang="en-US" dirty="0" smtClean="0"/>
              <a:t>Is there any interest in a multi-bunch structure?</a:t>
            </a:r>
          </a:p>
          <a:p>
            <a:r>
              <a:rPr lang="en-US" dirty="0" smtClean="0"/>
              <a:t>Number of bunches might be limited from radiation protection aspects.</a:t>
            </a:r>
          </a:p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FF0000"/>
                </a:solidFill>
              </a:rPr>
              <a:t>single bunch will make access to experiment much easier</a:t>
            </a:r>
            <a:r>
              <a:rPr lang="en-US" dirty="0" smtClean="0"/>
              <a:t>!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Relativistic Protons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950" y="1066800"/>
            <a:ext cx="8674100" cy="47244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Protons are not Electrons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7201" y="5573406"/>
            <a:ext cx="845562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SLAC electron beam before plasma and people 1999</a:t>
            </a:r>
          </a:p>
          <a:p>
            <a:pPr>
              <a:spcAft>
                <a:spcPts val="1200"/>
              </a:spcAft>
            </a:pP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Much better transverse stability (better than electron beam tuned up).</a:t>
            </a:r>
            <a:endParaRPr lang="en-US" dirty="0" smtClean="0"/>
          </a:p>
        </p:txBody>
      </p:sp>
      <p:pic>
        <p:nvPicPr>
          <p:cNvPr id="8" name="movie6_2001..mov">
            <a:hlinkClick r:id="" action="ppaction://media"/>
          </p:cNvPr>
          <p:cNvPicPr/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457200" y="994936"/>
            <a:ext cx="8229600" cy="45217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07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CERN Proton Bunch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SPS/LHC proton bunch has </a:t>
            </a:r>
            <a:r>
              <a:rPr lang="en-US" b="1" dirty="0" smtClean="0">
                <a:solidFill>
                  <a:srgbClr val="0000FF"/>
                </a:solidFill>
              </a:rPr>
              <a:t>excellent properties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Very </a:t>
            </a:r>
            <a:r>
              <a:rPr lang="en-US" dirty="0" smtClean="0">
                <a:solidFill>
                  <a:srgbClr val="0000FF"/>
                </a:solidFill>
              </a:rPr>
              <a:t>stiff beam</a:t>
            </a:r>
            <a:r>
              <a:rPr lang="en-US" dirty="0" smtClean="0"/>
              <a:t>: can drive plasma without too much beam deterioration.</a:t>
            </a:r>
          </a:p>
          <a:p>
            <a:pPr lvl="1"/>
            <a:r>
              <a:rPr lang="en-US" dirty="0" smtClean="0"/>
              <a:t>Well </a:t>
            </a:r>
            <a:r>
              <a:rPr lang="en-US" dirty="0" smtClean="0">
                <a:solidFill>
                  <a:srgbClr val="0000FF"/>
                </a:solidFill>
              </a:rPr>
              <a:t>controlled and maintained </a:t>
            </a:r>
            <a:r>
              <a:rPr lang="en-US" dirty="0" smtClean="0"/>
              <a:t>(for LHC, CNGS, </a:t>
            </a:r>
            <a:r>
              <a:rPr lang="en-US" dirty="0" err="1" smtClean="0"/>
              <a:t>HiRadMat</a:t>
            </a:r>
            <a:r>
              <a:rPr lang="en-US" dirty="0" smtClean="0"/>
              <a:t>, …).</a:t>
            </a:r>
          </a:p>
          <a:p>
            <a:pPr lvl="1"/>
            <a:r>
              <a:rPr lang="en-US" dirty="0" smtClean="0"/>
              <a:t>Variable in </a:t>
            </a:r>
            <a:r>
              <a:rPr lang="en-US" dirty="0" smtClean="0">
                <a:solidFill>
                  <a:srgbClr val="0000FF"/>
                </a:solidFill>
              </a:rPr>
              <a:t>intensity </a:t>
            </a:r>
            <a:r>
              <a:rPr lang="en-US" dirty="0" smtClean="0"/>
              <a:t>(2e9-1.6e11) and </a:t>
            </a:r>
            <a:r>
              <a:rPr lang="en-US" dirty="0" err="1" smtClean="0">
                <a:solidFill>
                  <a:srgbClr val="0000FF"/>
                </a:solidFill>
              </a:rPr>
              <a:t>emittance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Carries </a:t>
            </a:r>
            <a:r>
              <a:rPr lang="en-US" dirty="0" smtClean="0">
                <a:solidFill>
                  <a:srgbClr val="0000FF"/>
                </a:solidFill>
              </a:rPr>
              <a:t>significant stored energy </a:t>
            </a:r>
            <a:r>
              <a:rPr lang="en-US" dirty="0" smtClean="0"/>
              <a:t>for driving plasma waves: </a:t>
            </a:r>
            <a:br>
              <a:rPr lang="en-US" dirty="0" smtClean="0"/>
            </a:br>
            <a:r>
              <a:rPr lang="en-US" dirty="0" smtClean="0"/>
              <a:t>					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>
                <a:sym typeface="Wingdings"/>
              </a:rPr>
              <a:t> </a:t>
            </a:r>
            <a:r>
              <a:rPr lang="en-US" dirty="0" smtClean="0"/>
              <a:t>up to 11 kJ		(SLAC </a:t>
            </a:r>
            <a:r>
              <a:rPr lang="en-US" dirty="0" err="1" smtClean="0"/>
              <a:t>e</a:t>
            </a:r>
            <a:r>
              <a:rPr lang="en-US" dirty="0" smtClean="0"/>
              <a:t>-beam:  ~0.1 kJ)</a:t>
            </a:r>
          </a:p>
          <a:p>
            <a:pPr lvl="1"/>
            <a:r>
              <a:rPr lang="en-US" dirty="0" smtClean="0"/>
              <a:t>This is </a:t>
            </a:r>
            <a:r>
              <a:rPr lang="en-US" b="1" dirty="0" smtClean="0">
                <a:solidFill>
                  <a:srgbClr val="FF0000"/>
                </a:solidFill>
              </a:rPr>
              <a:t>100 times more energy </a:t>
            </a:r>
            <a:r>
              <a:rPr lang="en-US" dirty="0" smtClean="0"/>
              <a:t>available than in the SLAC experiment. </a:t>
            </a:r>
          </a:p>
          <a:p>
            <a:pPr lvl="1"/>
            <a:r>
              <a:rPr lang="en-US" dirty="0" smtClean="0"/>
              <a:t>If we can couple this energy into the plasma, a </a:t>
            </a:r>
            <a:r>
              <a:rPr lang="en-US" b="1" dirty="0" smtClean="0">
                <a:solidFill>
                  <a:srgbClr val="FF0000"/>
                </a:solidFill>
              </a:rPr>
              <a:t>new plasma </a:t>
            </a:r>
            <a:r>
              <a:rPr lang="en-US" b="1" dirty="0" err="1" smtClean="0">
                <a:solidFill>
                  <a:srgbClr val="FF0000"/>
                </a:solidFill>
              </a:rPr>
              <a:t>wakefield</a:t>
            </a:r>
            <a:r>
              <a:rPr lang="en-US" b="1" dirty="0" smtClean="0">
                <a:solidFill>
                  <a:srgbClr val="FF0000"/>
                </a:solidFill>
              </a:rPr>
              <a:t> acceleration frontier can be opened.</a:t>
            </a:r>
          </a:p>
          <a:p>
            <a:r>
              <a:rPr lang="en-US" dirty="0" smtClean="0"/>
              <a:t>The issue is </a:t>
            </a:r>
            <a:r>
              <a:rPr lang="en-US" b="1" dirty="0" smtClean="0">
                <a:solidFill>
                  <a:srgbClr val="0000FF"/>
                </a:solidFill>
              </a:rPr>
              <a:t>how to couple </a:t>
            </a:r>
            <a:r>
              <a:rPr lang="en-US" dirty="0" smtClean="0"/>
              <a:t>the proton energy to the plasma:</a:t>
            </a:r>
          </a:p>
          <a:p>
            <a:pPr lvl="1"/>
            <a:r>
              <a:rPr lang="en-US" dirty="0" smtClean="0"/>
              <a:t>CERN </a:t>
            </a:r>
            <a:r>
              <a:rPr lang="en-US" dirty="0" smtClean="0">
                <a:solidFill>
                  <a:srgbClr val="0000FF"/>
                </a:solidFill>
              </a:rPr>
              <a:t>proton bunches are very long </a:t>
            </a:r>
            <a:r>
              <a:rPr lang="en-US" dirty="0" smtClean="0"/>
              <a:t>(120 mm), compared to the electron bunches used at SLAC (&lt; 0.1 mm).</a:t>
            </a:r>
          </a:p>
          <a:p>
            <a:pPr lvl="1"/>
            <a:r>
              <a:rPr lang="en-US" dirty="0" smtClean="0"/>
              <a:t>Plasma </a:t>
            </a:r>
            <a:r>
              <a:rPr lang="en-US" dirty="0" smtClean="0">
                <a:solidFill>
                  <a:srgbClr val="0000FF"/>
                </a:solidFill>
              </a:rPr>
              <a:t>wavelength is at the 1 mm scale</a:t>
            </a:r>
            <a:r>
              <a:rPr lang="en-US" dirty="0" smtClean="0"/>
              <a:t>.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How do we couple the </a:t>
            </a:r>
            <a:r>
              <a:rPr lang="en-US" b="1" dirty="0" err="1" smtClean="0">
                <a:solidFill>
                  <a:srgbClr val="FF0000"/>
                </a:solidFill>
              </a:rPr>
              <a:t>p</a:t>
            </a:r>
            <a:r>
              <a:rPr lang="en-US" b="1" dirty="0" smtClean="0">
                <a:solidFill>
                  <a:srgbClr val="FF0000"/>
                </a:solidFill>
              </a:rPr>
              <a:t> bunch into the plasma?</a:t>
            </a:r>
          </a:p>
          <a:p>
            <a:pPr lvl="1"/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B48B16-EAC0-194F-9051-9FC4D4051F1C}" type="slidenum">
              <a:rPr lang="en-US"/>
              <a:pPr/>
              <a:t>17</a:t>
            </a:fld>
            <a:endParaRPr lang="en-US"/>
          </a:p>
        </p:txBody>
      </p:sp>
      <p:sp>
        <p:nvSpPr>
          <p:cNvPr id="325634" name="Rectangle 2"/>
          <p:cNvSpPr>
            <a:spLocks noChangeArrowheads="1"/>
          </p:cNvSpPr>
          <p:nvPr/>
        </p:nvSpPr>
        <p:spPr bwMode="auto">
          <a:xfrm>
            <a:off x="685800" y="762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Basic principle and scaling rules 5</a:t>
            </a:r>
          </a:p>
        </p:txBody>
      </p:sp>
      <p:graphicFrame>
        <p:nvGraphicFramePr>
          <p:cNvPr id="325635" name="Object 3"/>
          <p:cNvGraphicFramePr>
            <a:graphicFrameLocks/>
          </p:cNvGraphicFramePr>
          <p:nvPr/>
        </p:nvGraphicFramePr>
        <p:xfrm>
          <a:off x="4452048" y="1839912"/>
          <a:ext cx="3254375" cy="883575"/>
        </p:xfrm>
        <a:graphic>
          <a:graphicData uri="http://schemas.openxmlformats.org/presentationml/2006/ole">
            <p:oleObj spid="_x0000_s29698" name="Equation" r:id="rId3" imgW="1562100" imgH="431800" progId="Equation.3">
              <p:embed/>
            </p:oleObj>
          </a:graphicData>
        </a:graphic>
      </p:graphicFrame>
      <p:graphicFrame>
        <p:nvGraphicFramePr>
          <p:cNvPr id="325637" name="Object 5"/>
          <p:cNvGraphicFramePr>
            <a:graphicFrameLocks/>
          </p:cNvGraphicFramePr>
          <p:nvPr/>
        </p:nvGraphicFramePr>
        <p:xfrm>
          <a:off x="4468813" y="3292475"/>
          <a:ext cx="3395662" cy="576263"/>
        </p:xfrm>
        <a:graphic>
          <a:graphicData uri="http://schemas.openxmlformats.org/presentationml/2006/ole">
            <p:oleObj spid="_x0000_s29699" name="Equation" r:id="rId4" imgW="1282700" imgH="228600" progId="Equation.3">
              <p:embed/>
            </p:oleObj>
          </a:graphicData>
        </a:graphic>
      </p:graphicFrame>
      <p:sp>
        <p:nvSpPr>
          <p:cNvPr id="325638" name="Rectangle 6"/>
          <p:cNvSpPr>
            <a:spLocks noChangeArrowheads="1"/>
          </p:cNvSpPr>
          <p:nvPr/>
        </p:nvSpPr>
        <p:spPr bwMode="auto">
          <a:xfrm>
            <a:off x="4495800" y="990600"/>
            <a:ext cx="2508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chemeClr val="bg1"/>
                </a:solidFill>
              </a:rPr>
              <a:t>Accelerating field</a:t>
            </a:r>
          </a:p>
        </p:txBody>
      </p:sp>
      <p:sp>
        <p:nvSpPr>
          <p:cNvPr id="325639" name="Rectangle 7"/>
          <p:cNvSpPr>
            <a:spLocks noChangeArrowheads="1"/>
          </p:cNvSpPr>
          <p:nvPr/>
        </p:nvSpPr>
        <p:spPr bwMode="auto">
          <a:xfrm>
            <a:off x="2133600" y="4572000"/>
            <a:ext cx="45085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 dirty="0"/>
              <a:t>Plasma density n</a:t>
            </a:r>
            <a:r>
              <a:rPr lang="en-US" sz="2400" baseline="-25000" dirty="0"/>
              <a:t>0</a:t>
            </a:r>
            <a:r>
              <a:rPr lang="en-US" sz="2400" dirty="0"/>
              <a:t> 10</a:t>
            </a:r>
            <a:r>
              <a:rPr lang="en-US" sz="2400" baseline="30000" dirty="0"/>
              <a:t>14</a:t>
            </a:r>
            <a:r>
              <a:rPr lang="en-US" sz="2400" dirty="0"/>
              <a:t> to 10</a:t>
            </a:r>
            <a:r>
              <a:rPr lang="en-US" sz="2400" baseline="30000" dirty="0"/>
              <a:t>15</a:t>
            </a:r>
            <a:r>
              <a:rPr lang="en-US" sz="2400" dirty="0"/>
              <a:t>...</a:t>
            </a:r>
          </a:p>
        </p:txBody>
      </p:sp>
      <p:sp>
        <p:nvSpPr>
          <p:cNvPr id="325640" name="Rectangle 8"/>
          <p:cNvSpPr>
            <a:spLocks noChangeArrowheads="1"/>
          </p:cNvSpPr>
          <p:nvPr/>
        </p:nvSpPr>
        <p:spPr bwMode="auto">
          <a:xfrm>
            <a:off x="5486400" y="5257800"/>
            <a:ext cx="2565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5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~ GV/m</a:t>
            </a:r>
          </a:p>
        </p:txBody>
      </p:sp>
      <p:sp>
        <p:nvSpPr>
          <p:cNvPr id="325641" name="Rectangle 9"/>
          <p:cNvSpPr>
            <a:spLocks noChangeArrowheads="1"/>
          </p:cNvSpPr>
          <p:nvPr/>
        </p:nvSpPr>
        <p:spPr bwMode="auto">
          <a:xfrm>
            <a:off x="304800" y="990600"/>
            <a:ext cx="1879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2400">
                <a:solidFill>
                  <a:schemeClr val="bg1"/>
                </a:solidFill>
              </a:rPr>
              <a:t>Wavelength:</a:t>
            </a:r>
          </a:p>
        </p:txBody>
      </p:sp>
      <p:graphicFrame>
        <p:nvGraphicFramePr>
          <p:cNvPr id="325642" name="Object 10"/>
          <p:cNvGraphicFramePr>
            <a:graphicFrameLocks/>
          </p:cNvGraphicFramePr>
          <p:nvPr/>
        </p:nvGraphicFramePr>
        <p:xfrm>
          <a:off x="604838" y="1854200"/>
          <a:ext cx="2903537" cy="962025"/>
        </p:xfrm>
        <a:graphic>
          <a:graphicData uri="http://schemas.openxmlformats.org/presentationml/2006/ole">
            <p:oleObj spid="_x0000_s29700" name="Equation" r:id="rId5" imgW="1397000" imgH="469900" progId="Equation.3">
              <p:embed/>
            </p:oleObj>
          </a:graphicData>
        </a:graphic>
      </p:graphicFrame>
      <p:sp>
        <p:nvSpPr>
          <p:cNvPr id="325643" name="Line 11"/>
          <p:cNvSpPr>
            <a:spLocks noChangeShapeType="1"/>
          </p:cNvSpPr>
          <p:nvPr/>
        </p:nvSpPr>
        <p:spPr bwMode="auto">
          <a:xfrm>
            <a:off x="4114800" y="838200"/>
            <a:ext cx="0" cy="5486400"/>
          </a:xfrm>
          <a:prstGeom prst="line">
            <a:avLst/>
          </a:prstGeom>
          <a:noFill/>
          <a:ln w="9525">
            <a:solidFill>
              <a:schemeClr val="bg1"/>
            </a:solidFill>
            <a:prstDash val="dash"/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5644" name="Rectangle 12"/>
          <p:cNvSpPr>
            <a:spLocks noChangeArrowheads="1"/>
          </p:cNvSpPr>
          <p:nvPr/>
        </p:nvSpPr>
        <p:spPr bwMode="auto">
          <a:xfrm>
            <a:off x="838200" y="5257800"/>
            <a:ext cx="2840038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2075" tIns="46038" rIns="92075" bIns="46038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5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Symbol" charset="2"/>
              </a:rPr>
              <a:t>l</a:t>
            </a:r>
            <a:r>
              <a:rPr lang="en-US" sz="5400" b="1" baseline="-25000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en-US" sz="54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~ mm</a:t>
            </a:r>
          </a:p>
        </p:txBody>
      </p:sp>
      <p:graphicFrame>
        <p:nvGraphicFramePr>
          <p:cNvPr id="325645" name="Object 13"/>
          <p:cNvGraphicFramePr>
            <a:graphicFrameLocks/>
          </p:cNvGraphicFramePr>
          <p:nvPr/>
        </p:nvGraphicFramePr>
        <p:xfrm>
          <a:off x="7772400" y="4213224"/>
          <a:ext cx="1002541" cy="358775"/>
        </p:xfrm>
        <a:graphic>
          <a:graphicData uri="http://schemas.openxmlformats.org/presentationml/2006/ole">
            <p:oleObj spid="_x0000_s29701" name="Equation" r:id="rId6" imgW="571500" imgH="215900" progId="Equation.3">
              <p:embed/>
            </p:oleObj>
          </a:graphicData>
        </a:graphic>
      </p:graphicFrame>
      <p:sp>
        <p:nvSpPr>
          <p:cNvPr id="325646" name="Text Box 14"/>
          <p:cNvSpPr txBox="1">
            <a:spLocks noChangeArrowheads="1"/>
          </p:cNvSpPr>
          <p:nvPr/>
        </p:nvSpPr>
        <p:spPr bwMode="auto">
          <a:xfrm>
            <a:off x="7772400" y="3413125"/>
            <a:ext cx="1185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>
                <a:solidFill>
                  <a:schemeClr val="bg1"/>
                </a:solidFill>
              </a:rPr>
              <a:t>(roughly)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67" y="691058"/>
            <a:ext cx="8272317" cy="2554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spcAft>
                <a:spcPts val="2400"/>
              </a:spcAft>
            </a:pPr>
            <a:r>
              <a:rPr lang="en-US" sz="4000" b="1" dirty="0" smtClean="0"/>
              <a:t>CHALLENGE</a:t>
            </a:r>
          </a:p>
          <a:p>
            <a:pPr algn="ctr">
              <a:spcAft>
                <a:spcPts val="2400"/>
              </a:spcAft>
            </a:pPr>
            <a:r>
              <a:rPr lang="en-US" sz="4000" b="1" dirty="0" smtClean="0"/>
              <a:t>How to best make use of CERN proton </a:t>
            </a:r>
          </a:p>
          <a:p>
            <a:pPr algn="ctr">
              <a:spcAft>
                <a:spcPts val="2400"/>
              </a:spcAft>
            </a:pPr>
            <a:r>
              <a:rPr lang="en-US" sz="4000" b="1" dirty="0" smtClean="0"/>
              <a:t>beam within available real estate?</a:t>
            </a:r>
            <a:endParaRPr lang="en-US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982993" y="4339406"/>
            <a:ext cx="713528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charset="2"/>
              <a:buChar char="è"/>
            </a:pPr>
            <a:r>
              <a:rPr lang="en-US" sz="4800" dirty="0" smtClean="0">
                <a:solidFill>
                  <a:srgbClr val="FF0000"/>
                </a:solidFill>
                <a:sym typeface="Wingdings"/>
              </a:rPr>
              <a:t>Creativity and good ideas 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Long Proton Bunches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solutions have been proposed (brainstorming ideas):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Conventional bunch compression: </a:t>
            </a:r>
            <a:r>
              <a:rPr lang="en-US" dirty="0" smtClean="0"/>
              <a:t>How long and where? </a:t>
            </a:r>
            <a:r>
              <a:rPr lang="en-US" dirty="0" err="1" smtClean="0">
                <a:sym typeface="Wingdings"/>
              </a:rPr>
              <a:t></a:t>
            </a:r>
            <a:r>
              <a:rPr lang="en-US" dirty="0" smtClean="0"/>
              <a:t> Frank’s talk.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Self-modulation </a:t>
            </a:r>
            <a:r>
              <a:rPr lang="en-US" dirty="0" smtClean="0"/>
              <a:t>of the proton bunch by the plasma </a:t>
            </a:r>
            <a:r>
              <a:rPr lang="en-US" dirty="0" err="1" smtClean="0"/>
              <a:t>wakefield</a:t>
            </a:r>
            <a:r>
              <a:rPr lang="en-US" dirty="0" smtClean="0"/>
              <a:t>. Can we rely on this effect, can it be enhanced, …?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Electro-magnetic modulation </a:t>
            </a:r>
            <a:r>
              <a:rPr lang="en-US" dirty="0" smtClean="0">
                <a:solidFill>
                  <a:srgbClr val="000000"/>
                </a:solidFill>
              </a:rPr>
              <a:t>of bunch intensity versus longitudinal position in the SPS. </a:t>
            </a:r>
            <a:r>
              <a:rPr lang="en-US" dirty="0" smtClean="0"/>
              <a:t>Is this feasible?</a:t>
            </a:r>
          </a:p>
          <a:p>
            <a:pPr lvl="1"/>
            <a:r>
              <a:rPr lang="en-US" b="1" dirty="0" smtClean="0">
                <a:solidFill>
                  <a:srgbClr val="0000FF"/>
                </a:solidFill>
              </a:rPr>
              <a:t>Mechanical </a:t>
            </a:r>
            <a:r>
              <a:rPr lang="en-US" b="1" dirty="0" err="1" smtClean="0">
                <a:solidFill>
                  <a:srgbClr val="0000FF"/>
                </a:solidFill>
              </a:rPr>
              <a:t>nano</a:t>
            </a:r>
            <a:r>
              <a:rPr lang="en-US" b="1" dirty="0" smtClean="0">
                <a:solidFill>
                  <a:srgbClr val="0000FF"/>
                </a:solidFill>
              </a:rPr>
              <a:t>/micro-chopper device. </a:t>
            </a:r>
            <a:r>
              <a:rPr lang="en-US" dirty="0" smtClean="0"/>
              <a:t>See next slide.</a:t>
            </a:r>
          </a:p>
          <a:p>
            <a:r>
              <a:rPr lang="en-US" dirty="0" smtClean="0"/>
              <a:t>There must be an iterative loop between plasma simulation and beam study: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What plasma density?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What plasma wavelength?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What transverse beam sizes?</a:t>
            </a:r>
          </a:p>
          <a:p>
            <a:r>
              <a:rPr lang="en-US" dirty="0" smtClean="0"/>
              <a:t>We hope that this workshop can freeze some study scenario.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Proposal by Allen Caldwell et al to </a:t>
            </a:r>
            <a:r>
              <a:rPr lang="en-US" b="1" dirty="0" smtClean="0">
                <a:solidFill>
                  <a:srgbClr val="0000FF"/>
                </a:solidFill>
              </a:rPr>
              <a:t>use CERN’s proton beams to drive plasma waves for acceleration of electron beams </a:t>
            </a:r>
            <a:r>
              <a:rPr lang="en-US" dirty="0" smtClean="0"/>
              <a:t>(see Allen’s talk).</a:t>
            </a:r>
          </a:p>
          <a:p>
            <a:r>
              <a:rPr lang="en-US" dirty="0" smtClean="0"/>
              <a:t>So far not much work on this at CERN but </a:t>
            </a:r>
            <a:r>
              <a:rPr lang="en-US" b="1" dirty="0" smtClean="0">
                <a:solidFill>
                  <a:srgbClr val="0000FF"/>
                </a:solidFill>
              </a:rPr>
              <a:t>various parties are interested</a:t>
            </a:r>
            <a:r>
              <a:rPr lang="en-US" dirty="0" smtClean="0"/>
              <a:t> (accelerator physics, </a:t>
            </a:r>
            <a:r>
              <a:rPr lang="en-US" dirty="0" err="1" smtClean="0"/>
              <a:t>experi</a:t>
            </a:r>
            <a:r>
              <a:rPr lang="en-US" dirty="0" smtClean="0"/>
              <a:t>-mental area group, beam transfer line group, …).</a:t>
            </a:r>
          </a:p>
          <a:p>
            <a:r>
              <a:rPr lang="en-US" dirty="0" smtClean="0"/>
              <a:t>Support from CERN accelerator director Steve Myers.</a:t>
            </a:r>
          </a:p>
          <a:p>
            <a:r>
              <a:rPr lang="en-US" dirty="0" smtClean="0"/>
              <a:t>So far: Several discussions with Allen and one larger scale brain-storming meeting at CERN.</a:t>
            </a:r>
          </a:p>
          <a:p>
            <a:r>
              <a:rPr lang="en-US" dirty="0" smtClean="0"/>
              <a:t>This workshop from my perspective: Collect present knowledge and define work plan towards proposal. </a:t>
            </a:r>
            <a:r>
              <a:rPr lang="en-US" b="1" dirty="0" smtClean="0">
                <a:solidFill>
                  <a:srgbClr val="0000FF"/>
                </a:solidFill>
              </a:rPr>
              <a:t>Can we define baseline parameters?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Nano</a:t>
            </a:r>
            <a:r>
              <a:rPr lang="en-US" dirty="0" smtClean="0"/>
              <a:t>-Chopping?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thought about mechanical ways to modulate the long bunch (fast collimators).</a:t>
            </a:r>
          </a:p>
          <a:p>
            <a:r>
              <a:rPr lang="en-US" dirty="0" smtClean="0"/>
              <a:t>Principle: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A rotating wheel with gaps for beam passage and interleaved material for beam scattering.</a:t>
            </a:r>
          </a:p>
          <a:p>
            <a:pPr lvl="1"/>
            <a:r>
              <a:rPr lang="en-US" dirty="0" smtClean="0"/>
              <a:t>As the wheel rotates through the beam, a longitudinal modulation is created.</a:t>
            </a:r>
          </a:p>
          <a:p>
            <a:pPr lvl="1"/>
            <a:r>
              <a:rPr lang="en-US" dirty="0" smtClean="0"/>
              <a:t>Must rotate pretty fast…	</a:t>
            </a:r>
          </a:p>
          <a:p>
            <a:r>
              <a:rPr lang="en-US" dirty="0" smtClean="0"/>
              <a:t>Assume a disk with 32 cm radius, rotating with 120,000 rotations per minute (feasible):</a:t>
            </a:r>
          </a:p>
          <a:p>
            <a:pPr lvl="1"/>
            <a:r>
              <a:rPr lang="en-US" dirty="0" smtClean="0"/>
              <a:t>Speed at the edge: 4 km/</a:t>
            </a:r>
            <a:r>
              <a:rPr lang="en-US" dirty="0" err="1" smtClean="0"/>
              <a:t>s</a:t>
            </a:r>
            <a:endParaRPr lang="en-US" dirty="0" smtClean="0"/>
          </a:p>
          <a:p>
            <a:pPr lvl="1"/>
            <a:r>
              <a:rPr lang="en-US" dirty="0" err="1" smtClean="0">
                <a:solidFill>
                  <a:srgbClr val="0000FF"/>
                </a:solidFill>
              </a:rPr>
              <a:t>Nano</a:t>
            </a:r>
            <a:r>
              <a:rPr lang="en-US" dirty="0" smtClean="0">
                <a:solidFill>
                  <a:srgbClr val="0000FF"/>
                </a:solidFill>
              </a:rPr>
              <a:t>-channels of 1.2 nm size and separated by 1.2 nm will create a modulation with 0.3 </a:t>
            </a:r>
            <a:r>
              <a:rPr lang="en-US" dirty="0" err="1" smtClean="0">
                <a:solidFill>
                  <a:srgbClr val="0000FF"/>
                </a:solidFill>
              </a:rPr>
              <a:t>fs</a:t>
            </a:r>
            <a:r>
              <a:rPr lang="en-US" dirty="0" smtClean="0">
                <a:solidFill>
                  <a:srgbClr val="0000FF"/>
                </a:solidFill>
              </a:rPr>
              <a:t> period. 	</a:t>
            </a:r>
          </a:p>
          <a:p>
            <a:r>
              <a:rPr lang="en-US" dirty="0" smtClean="0"/>
              <a:t>Is there a chance for such an approach (can be outside vacuum)?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Beam is Accelerated?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Two scenarios can be considered: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Accelerating fields are </a:t>
            </a:r>
            <a:r>
              <a:rPr lang="en-US" dirty="0" smtClean="0">
                <a:solidFill>
                  <a:srgbClr val="0000FF"/>
                </a:solidFill>
              </a:rPr>
              <a:t>witnessed on the proton bunch </a:t>
            </a:r>
            <a:r>
              <a:rPr lang="en-US" dirty="0" smtClean="0"/>
              <a:t>that drives the plasma </a:t>
            </a:r>
            <a:r>
              <a:rPr lang="en-US" dirty="0" err="1" smtClean="0"/>
              <a:t>wakefield</a:t>
            </a:r>
            <a:r>
              <a:rPr lang="en-US" dirty="0" smtClean="0"/>
              <a:t> (a la SLAC principle).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 smtClean="0">
                <a:solidFill>
                  <a:srgbClr val="0000FF"/>
                </a:solidFill>
              </a:rPr>
              <a:t>second electron bunch </a:t>
            </a:r>
            <a:r>
              <a:rPr lang="en-US" dirty="0" smtClean="0"/>
              <a:t>is injected after the proton bunch and is accelerated.</a:t>
            </a:r>
          </a:p>
          <a:p>
            <a:r>
              <a:rPr lang="en-US" dirty="0" smtClean="0"/>
              <a:t>Initially we would like to go to scenario 1): take the proton bunch to both drive the plasma and witness acceleration.</a:t>
            </a:r>
          </a:p>
          <a:p>
            <a:r>
              <a:rPr lang="en-US" dirty="0" smtClean="0"/>
              <a:t>Only in a second phase (once </a:t>
            </a:r>
            <a:r>
              <a:rPr lang="en-US" dirty="0" err="1" smtClean="0"/>
              <a:t>wakefields</a:t>
            </a:r>
            <a:r>
              <a:rPr lang="en-US" dirty="0" smtClean="0"/>
              <a:t> are characterized), we would like to inject a separate electron bunch to be accelerated.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Facility should reserve the space for an electron injector </a:t>
            </a:r>
            <a:r>
              <a:rPr lang="en-US" dirty="0" smtClean="0"/>
              <a:t>(use of old CTF injectors possible?).</a:t>
            </a:r>
          </a:p>
          <a:p>
            <a:r>
              <a:rPr lang="en-US" dirty="0" smtClean="0"/>
              <a:t>Here, focus on scenario 1). Is this feasible for proton bunch?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Proton Bunch as Driver and Witness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smtClean="0">
                <a:solidFill>
                  <a:srgbClr val="3366FF"/>
                </a:solidFill>
              </a:rPr>
              <a:t>highly energetic proton bunch </a:t>
            </a:r>
            <a:r>
              <a:rPr lang="en-US" dirty="0" smtClean="0"/>
              <a:t>from the SPS is </a:t>
            </a:r>
            <a:r>
              <a:rPr lang="en-US" dirty="0" smtClean="0">
                <a:solidFill>
                  <a:srgbClr val="3366FF"/>
                </a:solidFill>
              </a:rPr>
              <a:t>very nice as a driver</a:t>
            </a:r>
            <a:r>
              <a:rPr lang="en-US" dirty="0" smtClean="0"/>
              <a:t>, once the bunch length problem is solved.</a:t>
            </a:r>
          </a:p>
          <a:p>
            <a:r>
              <a:rPr lang="en-US" dirty="0" smtClean="0"/>
              <a:t>However, it is </a:t>
            </a:r>
            <a:r>
              <a:rPr lang="en-US" b="1" dirty="0" smtClean="0">
                <a:solidFill>
                  <a:srgbClr val="FF0000"/>
                </a:solidFill>
              </a:rPr>
              <a:t>not ideal as a witness bunch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>
                <a:solidFill>
                  <a:srgbClr val="3366FF"/>
                </a:solidFill>
              </a:rPr>
              <a:t>Energy loss and gain will be only a small frac</a:t>
            </a:r>
            <a:r>
              <a:rPr lang="en-US" dirty="0" smtClean="0">
                <a:solidFill>
                  <a:srgbClr val="0000FF"/>
                </a:solidFill>
              </a:rPr>
              <a:t>tion</a:t>
            </a:r>
            <a:r>
              <a:rPr lang="en-US" dirty="0" smtClean="0"/>
              <a:t> of its incoming energy.</a:t>
            </a:r>
          </a:p>
          <a:p>
            <a:pPr lvl="1"/>
            <a:r>
              <a:rPr lang="en-US" dirty="0" smtClean="0"/>
              <a:t>The </a:t>
            </a:r>
            <a:r>
              <a:rPr lang="en-US" dirty="0" smtClean="0">
                <a:solidFill>
                  <a:srgbClr val="3366FF"/>
                </a:solidFill>
              </a:rPr>
              <a:t>incoming energy spread </a:t>
            </a:r>
            <a:r>
              <a:rPr lang="en-US" dirty="0" smtClean="0"/>
              <a:t>might not be much smaller then the plasma action and must be folded in.</a:t>
            </a:r>
          </a:p>
          <a:p>
            <a:pPr lvl="1"/>
            <a:r>
              <a:rPr lang="en-US" dirty="0" smtClean="0"/>
              <a:t>The stiff beam requires significant distance from the spectrometer magnet to </a:t>
            </a:r>
            <a:r>
              <a:rPr lang="en-US" dirty="0" smtClean="0">
                <a:solidFill>
                  <a:srgbClr val="3366FF"/>
                </a:solidFill>
              </a:rPr>
              <a:t>see the energy tails sticking out of the transverse beam size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very different to the SLAC experiment with electrons. There the relative change in energy was always above 0.1% even initially and finally reached 50%.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Special care must be taken for diagnostics and analysis. </a:t>
            </a:r>
            <a:r>
              <a:rPr lang="en-US" dirty="0" smtClean="0"/>
              <a:t>Means also that significant space is required.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Resolution with Proton Witness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 protons have an </a:t>
            </a:r>
            <a:r>
              <a:rPr lang="en-US" b="1" dirty="0" smtClean="0">
                <a:solidFill>
                  <a:srgbClr val="FF0000"/>
                </a:solidFill>
              </a:rPr>
              <a:t>energy spread of about 100 </a:t>
            </a:r>
            <a:r>
              <a:rPr lang="en-US" b="1" dirty="0" err="1" smtClean="0">
                <a:solidFill>
                  <a:srgbClr val="FF0000"/>
                </a:solidFill>
              </a:rPr>
              <a:t>MeV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energy gain should be larger to separate it from the natural energy spread in the beam. </a:t>
            </a:r>
          </a:p>
          <a:p>
            <a:r>
              <a:rPr lang="en-US" dirty="0" smtClean="0"/>
              <a:t>Let’s assume:</a:t>
            </a:r>
          </a:p>
          <a:p>
            <a:pPr lvl="1"/>
            <a:r>
              <a:rPr lang="en-US" dirty="0" smtClean="0"/>
              <a:t>Energy gain:		</a:t>
            </a:r>
            <a:r>
              <a:rPr lang="en-US" b="1" dirty="0" smtClean="0">
                <a:solidFill>
                  <a:srgbClr val="FF0000"/>
                </a:solidFill>
              </a:rPr>
              <a:t>400 </a:t>
            </a:r>
            <a:r>
              <a:rPr lang="en-US" b="1" dirty="0" err="1" smtClean="0">
                <a:solidFill>
                  <a:srgbClr val="FF0000"/>
                </a:solidFill>
              </a:rPr>
              <a:t>MeV</a:t>
            </a:r>
            <a:endParaRPr lang="en-US" b="1" dirty="0" smtClean="0">
              <a:solidFill>
                <a:srgbClr val="FF0000"/>
              </a:solidFill>
            </a:endParaRPr>
          </a:p>
          <a:p>
            <a:pPr lvl="1"/>
            <a:r>
              <a:rPr lang="en-US" dirty="0" smtClean="0"/>
              <a:t>This is a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E/E of: 	</a:t>
            </a:r>
            <a:r>
              <a:rPr lang="en-US" b="1" dirty="0" smtClean="0">
                <a:solidFill>
                  <a:srgbClr val="FF0000"/>
                </a:solidFill>
              </a:rPr>
              <a:t>8.8e-4</a:t>
            </a:r>
          </a:p>
          <a:p>
            <a:r>
              <a:rPr lang="en-US" dirty="0" smtClean="0"/>
              <a:t>Two 1.5 T magnets: generate a 20 </a:t>
            </a:r>
            <a:r>
              <a:rPr lang="en-US" dirty="0" err="1" smtClean="0"/>
              <a:t>mrad</a:t>
            </a:r>
            <a:r>
              <a:rPr lang="en-US" dirty="0" smtClean="0"/>
              <a:t> deflection.</a:t>
            </a:r>
          </a:p>
          <a:p>
            <a:r>
              <a:rPr lang="en-US" dirty="0" smtClean="0"/>
              <a:t>At </a:t>
            </a:r>
            <a:r>
              <a:rPr lang="en-US" dirty="0" err="1" smtClean="0"/>
              <a:t>obervation</a:t>
            </a:r>
            <a:r>
              <a:rPr lang="en-US" dirty="0" smtClean="0"/>
              <a:t> point, </a:t>
            </a:r>
            <a:r>
              <a:rPr lang="en-US" dirty="0" smtClean="0">
                <a:latin typeface="Symbol" charset="2"/>
                <a:cs typeface="Symbol" charset="2"/>
              </a:rPr>
              <a:t>D</a:t>
            </a:r>
            <a:r>
              <a:rPr lang="en-US" dirty="0" smtClean="0"/>
              <a:t>L = 120 </a:t>
            </a:r>
            <a:r>
              <a:rPr lang="en-US" dirty="0" err="1" smtClean="0"/>
              <a:t>m</a:t>
            </a:r>
            <a:r>
              <a:rPr lang="en-US" dirty="0" smtClean="0"/>
              <a:t> downstream:</a:t>
            </a:r>
          </a:p>
          <a:p>
            <a:pPr lvl="1"/>
            <a:r>
              <a:rPr lang="en-US" dirty="0" smtClean="0"/>
              <a:t>Assume vertical deflection.</a:t>
            </a:r>
          </a:p>
          <a:p>
            <a:pPr lvl="1"/>
            <a:r>
              <a:rPr lang="en-US" dirty="0" smtClean="0">
                <a:cs typeface="Symbol" charset="2"/>
              </a:rPr>
              <a:t>Maximum energy gain seen as:  </a:t>
            </a:r>
            <a:r>
              <a:rPr lang="en-US" b="1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b="1" dirty="0" err="1" smtClean="0">
                <a:solidFill>
                  <a:srgbClr val="FF0000"/>
                </a:solidFill>
              </a:rPr>
              <a:t>y</a:t>
            </a:r>
            <a:r>
              <a:rPr lang="en-US" b="1" dirty="0" smtClean="0">
                <a:solidFill>
                  <a:srgbClr val="FF0000"/>
                </a:solidFill>
              </a:rPr>
              <a:t> = 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b="1" dirty="0" smtClean="0">
                <a:solidFill>
                  <a:srgbClr val="FF0000"/>
                </a:solidFill>
              </a:rPr>
              <a:t>E/E × </a:t>
            </a:r>
            <a:r>
              <a:rPr lang="en-US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D</a:t>
            </a:r>
            <a:r>
              <a:rPr lang="en-US" b="1" dirty="0" smtClean="0">
                <a:solidFill>
                  <a:srgbClr val="FF0000"/>
                </a:solidFill>
              </a:rPr>
              <a:t>L = 1.1 mm.</a:t>
            </a:r>
          </a:p>
          <a:p>
            <a:pPr lvl="1"/>
            <a:r>
              <a:rPr lang="en-US" dirty="0" smtClean="0"/>
              <a:t>Not much bigger than spot size (0.5 mm </a:t>
            </a:r>
            <a:r>
              <a:rPr lang="en-US" dirty="0" err="1" smtClean="0"/>
              <a:t>rms</a:t>
            </a:r>
            <a:r>
              <a:rPr lang="en-US" dirty="0" smtClean="0"/>
              <a:t> plus dispersive size from 3e-4 energy spread).</a:t>
            </a:r>
          </a:p>
          <a:p>
            <a:r>
              <a:rPr lang="en-US" dirty="0" smtClean="0"/>
              <a:t>We need significant energy gain to see it reliably!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Rate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>
                <a:solidFill>
                  <a:srgbClr val="FF0000"/>
                </a:solidFill>
              </a:rPr>
              <a:t>SPS is a cycled circular machine</a:t>
            </a:r>
            <a:r>
              <a:rPr lang="en-US" dirty="0" smtClean="0"/>
              <a:t>. This is very different from a linear accelerator like the SLAC </a:t>
            </a:r>
            <a:r>
              <a:rPr lang="en-US" dirty="0" err="1" smtClean="0"/>
              <a:t>linac</a:t>
            </a:r>
            <a:r>
              <a:rPr lang="en-US" dirty="0" smtClean="0"/>
              <a:t>!</a:t>
            </a:r>
          </a:p>
          <a:p>
            <a:r>
              <a:rPr lang="en-US" dirty="0" smtClean="0"/>
              <a:t>Different users for the SPS can share a cycle. Beam is delivered to several users in the same run.</a:t>
            </a:r>
          </a:p>
          <a:p>
            <a:r>
              <a:rPr lang="en-US" dirty="0" smtClean="0"/>
              <a:t>A SPS cycle is around 30 </a:t>
            </a:r>
            <a:r>
              <a:rPr lang="en-US" dirty="0" err="1" smtClean="0"/>
              <a:t>s</a:t>
            </a:r>
            <a:r>
              <a:rPr lang="en-US" dirty="0" smtClean="0"/>
              <a:t> in length.</a:t>
            </a:r>
          </a:p>
          <a:p>
            <a:r>
              <a:rPr lang="en-US" dirty="0" smtClean="0"/>
              <a:t>We should imagine a </a:t>
            </a:r>
            <a:r>
              <a:rPr lang="en-US" b="1" dirty="0" smtClean="0">
                <a:solidFill>
                  <a:srgbClr val="FF0000"/>
                </a:solidFill>
              </a:rPr>
              <a:t>data rate of 1 shot per 30 seconds</a:t>
            </a:r>
            <a:r>
              <a:rPr lang="en-US" dirty="0" smtClean="0"/>
              <a:t>.</a:t>
            </a:r>
          </a:p>
          <a:p>
            <a:r>
              <a:rPr lang="en-US" dirty="0" smtClean="0"/>
              <a:t>In particular, it is not possible with the present configuration to have several shots per second. 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Accelerator Side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for discussion and further input from other machine experts.</a:t>
            </a:r>
          </a:p>
          <a:p>
            <a:r>
              <a:rPr lang="en-US" dirty="0" smtClean="0"/>
              <a:t>Possible proton beam parameters are well known.</a:t>
            </a:r>
          </a:p>
          <a:p>
            <a:r>
              <a:rPr lang="en-US" dirty="0" smtClean="0"/>
              <a:t>Identified a possible location with a footprint of about 620 </a:t>
            </a:r>
            <a:r>
              <a:rPr lang="en-US" dirty="0" err="1" smtClean="0"/>
              <a:t>m</a:t>
            </a:r>
            <a:r>
              <a:rPr lang="en-US" dirty="0" smtClean="0"/>
              <a:t>.</a:t>
            </a:r>
          </a:p>
          <a:p>
            <a:r>
              <a:rPr lang="en-US" sz="3600" b="1" dirty="0" smtClean="0">
                <a:solidFill>
                  <a:srgbClr val="FF0000"/>
                </a:solidFill>
              </a:rPr>
              <a:t>What can we do with it?</a:t>
            </a:r>
          </a:p>
          <a:p>
            <a:r>
              <a:rPr lang="en-US" dirty="0" smtClean="0"/>
              <a:t>Need breakthrough idea to efficiently </a:t>
            </a:r>
            <a:r>
              <a:rPr lang="en-US" dirty="0" smtClean="0">
                <a:solidFill>
                  <a:srgbClr val="0000FF"/>
                </a:solidFill>
              </a:rPr>
              <a:t>couple proton bunch to plasma</a:t>
            </a:r>
            <a:r>
              <a:rPr lang="en-US" dirty="0" smtClean="0"/>
              <a:t>. Feasibility issue.</a:t>
            </a:r>
          </a:p>
          <a:p>
            <a:r>
              <a:rPr lang="en-US" dirty="0" smtClean="0"/>
              <a:t>Need to </a:t>
            </a:r>
            <a:r>
              <a:rPr lang="en-US" dirty="0" smtClean="0">
                <a:solidFill>
                  <a:srgbClr val="0000FF"/>
                </a:solidFill>
              </a:rPr>
              <a:t>define plasma parameters </a:t>
            </a:r>
            <a:r>
              <a:rPr lang="en-US" dirty="0" smtClean="0"/>
              <a:t>(density, length) and beam parameters at plasma entry and exit. </a:t>
            </a:r>
          </a:p>
          <a:p>
            <a:r>
              <a:rPr lang="en-US" dirty="0" smtClean="0"/>
              <a:t>Then we can do a </a:t>
            </a:r>
            <a:r>
              <a:rPr lang="en-US" dirty="0" smtClean="0">
                <a:solidFill>
                  <a:srgbClr val="0000FF"/>
                </a:solidFill>
              </a:rPr>
              <a:t>rough design and costing of </a:t>
            </a:r>
            <a:r>
              <a:rPr lang="en-US" dirty="0" err="1" smtClean="0">
                <a:solidFill>
                  <a:srgbClr val="0000FF"/>
                </a:solidFill>
              </a:rPr>
              <a:t>beamlines</a:t>
            </a:r>
            <a:r>
              <a:rPr lang="en-US" dirty="0" smtClean="0">
                <a:solidFill>
                  <a:srgbClr val="0000FF"/>
                </a:solidFill>
              </a:rPr>
              <a:t> and experimental area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 Discussion</a:t>
            </a:r>
            <a:endParaRPr lang="en-US" dirty="0"/>
          </a:p>
        </p:txBody>
      </p:sp>
      <p:pic>
        <p:nvPicPr>
          <p:cNvPr id="6" name="Picture 5" descr="ppa-layout-draft-rwa-v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36075"/>
            <a:ext cx="9144000" cy="533809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Towards a Conceptual Layout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only look at </a:t>
            </a:r>
            <a:r>
              <a:rPr lang="en-US" b="1" dirty="0" smtClean="0">
                <a:solidFill>
                  <a:srgbClr val="0000FF"/>
                </a:solidFill>
              </a:rPr>
              <a:t>SPS candidate location</a:t>
            </a:r>
            <a:r>
              <a:rPr lang="en-US" dirty="0" smtClean="0"/>
              <a:t> (see talk by </a:t>
            </a:r>
            <a:r>
              <a:rPr lang="en-US" dirty="0" err="1" smtClean="0"/>
              <a:t>Ilias</a:t>
            </a:r>
            <a:r>
              <a:rPr lang="en-US" dirty="0" smtClean="0"/>
              <a:t>). This is mainly presently available real estate.</a:t>
            </a:r>
          </a:p>
          <a:p>
            <a:r>
              <a:rPr lang="en-US" dirty="0" smtClean="0"/>
              <a:t>What I present has not yet been discussed widely. So take everything as a very preliminary sketch, meant to </a:t>
            </a:r>
            <a:r>
              <a:rPr lang="en-US" b="1" dirty="0" smtClean="0">
                <a:solidFill>
                  <a:srgbClr val="0000FF"/>
                </a:solidFill>
              </a:rPr>
              <a:t>stimulate discussion and to be refined during this workshop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is my understanding of a possible conceptual layout, based on a few informal discussions at CERN and my experience in the SLAC plasma acceleration experiments.</a:t>
            </a:r>
          </a:p>
          <a:p>
            <a:r>
              <a:rPr lang="en-US" dirty="0" smtClean="0"/>
              <a:t>Though I have been deeply involved at SLAC from 1996 to 2001, I did not participate to the recent developments. </a:t>
            </a:r>
            <a:r>
              <a:rPr lang="en-US" b="1" dirty="0" smtClean="0">
                <a:solidFill>
                  <a:srgbClr val="0000FF"/>
                </a:solidFill>
              </a:rPr>
              <a:t>Please do not hesitate to give your input.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88" y="42807"/>
            <a:ext cx="7463925" cy="6753075"/>
          </a:xfrm>
          <a:prstGeom prst="rect">
            <a:avLst/>
          </a:prstGeom>
        </p:spPr>
      </p:pic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388" y="42807"/>
            <a:ext cx="7463925" cy="6753075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>
          <a:xfrm>
            <a:off x="2291608" y="2802565"/>
            <a:ext cx="1242438" cy="538423"/>
          </a:xfrm>
          <a:prstGeom prst="ellipse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50" y="95250"/>
            <a:ext cx="8089900" cy="66675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Meyrin</a:t>
            </a:r>
            <a:r>
              <a:rPr lang="en-US" dirty="0" smtClean="0"/>
              <a:t> Locations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157" y="913483"/>
            <a:ext cx="8665057" cy="593102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96255" y="5950972"/>
            <a:ext cx="28463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err="1" smtClean="0">
                <a:sym typeface="Wingdings"/>
              </a:rPr>
              <a:t></a:t>
            </a:r>
            <a:r>
              <a:rPr lang="en-US" sz="2800" b="1" dirty="0" smtClean="0">
                <a:sym typeface="Wingdings"/>
              </a:rPr>
              <a:t> See talk </a:t>
            </a:r>
            <a:r>
              <a:rPr lang="en-US" sz="2800" b="1" dirty="0" err="1" smtClean="0">
                <a:sym typeface="Wingdings"/>
              </a:rPr>
              <a:t>Ilias</a:t>
            </a:r>
            <a:r>
              <a:rPr lang="en-US" sz="2800" b="1" dirty="0" smtClean="0">
                <a:sym typeface="Wingdings"/>
              </a:rPr>
              <a:t> E.</a:t>
            </a:r>
            <a:endParaRPr lang="en-US" sz="2800" b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Beamlines</a:t>
            </a:r>
            <a:r>
              <a:rPr lang="en-US" dirty="0" smtClean="0"/>
              <a:t> to West Area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32" y="924609"/>
            <a:ext cx="8283642" cy="5843873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Components of PPA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3962" y="1058290"/>
            <a:ext cx="8678862" cy="5571168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Beam production: </a:t>
            </a:r>
            <a:r>
              <a:rPr lang="en-US" dirty="0" smtClean="0"/>
              <a:t>Done in the SPS. Exists.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Beam transport to plasma:</a:t>
            </a:r>
            <a:r>
              <a:rPr lang="en-US" dirty="0" smtClean="0"/>
              <a:t> Tunnel exists. Beam line elements to be installed (existing old magnets or new).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Bunch compressor: </a:t>
            </a:r>
            <a:r>
              <a:rPr lang="en-US" dirty="0" smtClean="0"/>
              <a:t>Not evident. Must be integrated in SPS and/or beam transport line. Not for first phase of experiment.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Plasma cell:</a:t>
            </a:r>
            <a:r>
              <a:rPr lang="en-US" dirty="0" smtClean="0"/>
              <a:t> To be contributed from collaborators.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Imaging beam line:</a:t>
            </a:r>
            <a:r>
              <a:rPr lang="en-US" dirty="0" smtClean="0"/>
              <a:t> Generates image point </a:t>
            </a:r>
            <a:r>
              <a:rPr lang="en-US" dirty="0" err="1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 downstream of the proton-plasma interaction point. To be installed in existing tunnel.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Spectrometer:</a:t>
            </a:r>
            <a:r>
              <a:rPr lang="en-US" dirty="0" smtClean="0"/>
              <a:t> Crucial for energy diagnostics. Must be integrated with imaging beam line.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Diagnostics section: </a:t>
            </a:r>
            <a:r>
              <a:rPr lang="en-US" dirty="0" smtClean="0"/>
              <a:t>Measure energy gain and loss, etc.</a:t>
            </a:r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FF0000"/>
                </a:solidFill>
              </a:rPr>
              <a:t>Beam dump: </a:t>
            </a:r>
            <a:r>
              <a:rPr lang="en-US" dirty="0" smtClean="0"/>
              <a:t>Safely dump the beam.</a:t>
            </a:r>
          </a:p>
          <a:p>
            <a:pPr marL="457200" indent="-457200">
              <a:buFont typeface="+mj-lt"/>
              <a:buAutoNum type="arabicPeriod"/>
            </a:pP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R. Assmann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5EA370-BC52-7747-B5FD-B23901AD27C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</TotalTime>
  <Words>1986</Words>
  <Application>Microsoft Macintosh PowerPoint</Application>
  <PresentationFormat>On-screen Show (4:3)</PresentationFormat>
  <Paragraphs>200</Paragraphs>
  <Slides>26</Slides>
  <Notes>0</Notes>
  <HiddenSlides>0</HiddenSlides>
  <MMClips>1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9" baseType="lpstr">
      <vt:lpstr>Office Theme</vt:lpstr>
      <vt:lpstr>Default Design</vt:lpstr>
      <vt:lpstr>Equation</vt:lpstr>
      <vt:lpstr>Possible Layout for a Proton-Driven Plasma Acceleration Experiment at CERN</vt:lpstr>
      <vt:lpstr>Introduction</vt:lpstr>
      <vt:lpstr>Towards a Conceptual Layout</vt:lpstr>
      <vt:lpstr>Slide 4</vt:lpstr>
      <vt:lpstr>Slide 5</vt:lpstr>
      <vt:lpstr>Slide 6</vt:lpstr>
      <vt:lpstr>Meyrin Locations</vt:lpstr>
      <vt:lpstr>Beamlines to West Area</vt:lpstr>
      <vt:lpstr>Basic Components of PPA</vt:lpstr>
      <vt:lpstr>First Sketch</vt:lpstr>
      <vt:lpstr>General Remarks</vt:lpstr>
      <vt:lpstr>Issues Identified by Ilias E.</vt:lpstr>
      <vt:lpstr>The LHC Beam from the SPS</vt:lpstr>
      <vt:lpstr>Relativistic Protons</vt:lpstr>
      <vt:lpstr>Protons are not Electrons</vt:lpstr>
      <vt:lpstr>The CERN Proton Bunch</vt:lpstr>
      <vt:lpstr>Slide 17</vt:lpstr>
      <vt:lpstr>Slide 18</vt:lpstr>
      <vt:lpstr>Use of Long Proton Bunches</vt:lpstr>
      <vt:lpstr>Nano-Chopping?</vt:lpstr>
      <vt:lpstr>What Beam is Accelerated?</vt:lpstr>
      <vt:lpstr>Proton Bunch as Driver and Witness</vt:lpstr>
      <vt:lpstr>Energy Resolution with Proton Witness</vt:lpstr>
      <vt:lpstr>Data Rate</vt:lpstr>
      <vt:lpstr>From Accelerator Side</vt:lpstr>
      <vt:lpstr>For Discussion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Ralph Assmann</dc:creator>
  <cp:lastModifiedBy>Ralph Assmann</cp:lastModifiedBy>
  <cp:revision>77</cp:revision>
  <cp:lastPrinted>2009-12-16T16:24:36Z</cp:lastPrinted>
  <dcterms:created xsi:type="dcterms:W3CDTF">2009-12-17T08:47:08Z</dcterms:created>
  <dcterms:modified xsi:type="dcterms:W3CDTF">2009-12-17T08:55:49Z</dcterms:modified>
</cp:coreProperties>
</file>