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tags/tag2.xml" ContentType="application/vnd.openxmlformats-officedocument.presentationml.tags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 autoCompressPictures="0">
  <p:sldMasterIdLst>
    <p:sldMasterId id="2147483689" r:id="rId1"/>
    <p:sldMasterId id="2147483648" r:id="rId2"/>
  </p:sldMasterIdLst>
  <p:notesMasterIdLst>
    <p:notesMasterId r:id="rId23"/>
  </p:notesMasterIdLst>
  <p:handoutMasterIdLst>
    <p:handoutMasterId r:id="rId24"/>
  </p:handoutMasterIdLst>
  <p:sldIdLst>
    <p:sldId id="268" r:id="rId3"/>
    <p:sldId id="784" r:id="rId4"/>
    <p:sldId id="785" r:id="rId5"/>
    <p:sldId id="787" r:id="rId6"/>
    <p:sldId id="786" r:id="rId7"/>
    <p:sldId id="811" r:id="rId8"/>
    <p:sldId id="789" r:id="rId9"/>
    <p:sldId id="794" r:id="rId10"/>
    <p:sldId id="795" r:id="rId11"/>
    <p:sldId id="779" r:id="rId12"/>
    <p:sldId id="780" r:id="rId13"/>
    <p:sldId id="797" r:id="rId14"/>
    <p:sldId id="805" r:id="rId15"/>
    <p:sldId id="800" r:id="rId16"/>
    <p:sldId id="804" r:id="rId17"/>
    <p:sldId id="801" r:id="rId18"/>
    <p:sldId id="809" r:id="rId19"/>
    <p:sldId id="802" r:id="rId20"/>
    <p:sldId id="808" r:id="rId21"/>
    <p:sldId id="803" r:id="rId22"/>
  </p:sldIdLst>
  <p:sldSz cx="9144000" cy="6858000" type="screen4x3"/>
  <p:notesSz cx="6858000" cy="9144000"/>
  <p:custDataLst>
    <p:tags r:id="rId2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26">
          <p15:clr>
            <a:srgbClr val="A4A3A4"/>
          </p15:clr>
        </p15:guide>
        <p15:guide id="2" orient="horz" pos="1294">
          <p15:clr>
            <a:srgbClr val="A4A3A4"/>
          </p15:clr>
        </p15:guide>
        <p15:guide id="3" orient="horz" pos="3745">
          <p15:clr>
            <a:srgbClr val="A4A3A4"/>
          </p15:clr>
        </p15:guide>
        <p15:guide id="4" orient="horz" pos="3980">
          <p15:clr>
            <a:srgbClr val="A4A3A4"/>
          </p15:clr>
        </p15:guide>
        <p15:guide id="5" orient="horz" pos="1052">
          <p15:clr>
            <a:srgbClr val="A4A3A4"/>
          </p15:clr>
        </p15:guide>
        <p15:guide id="6" orient="horz" pos="1741">
          <p15:clr>
            <a:srgbClr val="A4A3A4"/>
          </p15:clr>
        </p15:guide>
        <p15:guide id="7" orient="horz" pos="4183">
          <p15:clr>
            <a:srgbClr val="A4A3A4"/>
          </p15:clr>
        </p15:guide>
        <p15:guide id="8" orient="horz" pos="566">
          <p15:clr>
            <a:srgbClr val="A4A3A4"/>
          </p15:clr>
        </p15:guide>
        <p15:guide id="9" orient="horz" pos="2808">
          <p15:clr>
            <a:srgbClr val="A4A3A4"/>
          </p15:clr>
        </p15:guide>
        <p15:guide id="10" pos="2880">
          <p15:clr>
            <a:srgbClr val="A4A3A4"/>
          </p15:clr>
        </p15:guide>
        <p15:guide id="11" pos="363">
          <p15:clr>
            <a:srgbClr val="A4A3A4"/>
          </p15:clr>
        </p15:guide>
        <p15:guide id="12" pos="5396">
          <p15:clr>
            <a:srgbClr val="A4A3A4"/>
          </p15:clr>
        </p15:guide>
        <p15:guide id="13" pos="282">
          <p15:clr>
            <a:srgbClr val="A4A3A4"/>
          </p15:clr>
        </p15:guide>
        <p15:guide id="14" pos="3784">
          <p15:clr>
            <a:srgbClr val="A4A3A4"/>
          </p15:clr>
        </p15:guide>
        <p15:guide id="15" pos="3736">
          <p15:clr>
            <a:srgbClr val="A4A3A4"/>
          </p15:clr>
        </p15:guide>
        <p15:guide id="16" pos="2179">
          <p15:clr>
            <a:srgbClr val="A4A3A4"/>
          </p15:clr>
        </p15:guide>
        <p15:guide id="17" pos="5464">
          <p15:clr>
            <a:srgbClr val="A4A3A4"/>
          </p15:clr>
        </p15:guide>
        <p15:guide id="18" pos="386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2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CC"/>
    <a:srgbClr val="CCECFF"/>
    <a:srgbClr val="FF00FF"/>
    <a:srgbClr val="FFCC00"/>
    <a:srgbClr val="FFCC66"/>
    <a:srgbClr val="0033CC"/>
    <a:srgbClr val="0000FF"/>
    <a:srgbClr val="CC6600"/>
    <a:srgbClr val="003399"/>
    <a:srgbClr val="FF99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24935" autoAdjust="0"/>
    <p:restoredTop sz="94624" autoAdjust="0"/>
  </p:normalViewPr>
  <p:slideViewPr>
    <p:cSldViewPr snapToObjects="1" showGuides="1">
      <p:cViewPr varScale="1">
        <p:scale>
          <a:sx n="65" d="100"/>
          <a:sy n="65" d="100"/>
        </p:scale>
        <p:origin x="640" y="32"/>
      </p:cViewPr>
      <p:guideLst>
        <p:guide orient="horz" pos="326"/>
        <p:guide orient="horz" pos="1294"/>
        <p:guide orient="horz" pos="3745"/>
        <p:guide orient="horz" pos="3980"/>
        <p:guide orient="horz" pos="1052"/>
        <p:guide orient="horz" pos="1741"/>
        <p:guide orient="horz" pos="4183"/>
        <p:guide orient="horz" pos="566"/>
        <p:guide orient="horz" pos="2808"/>
        <p:guide pos="2880"/>
        <p:guide pos="363"/>
        <p:guide pos="5396"/>
        <p:guide pos="282"/>
        <p:guide pos="3784"/>
        <p:guide pos="3736"/>
        <p:guide pos="2179"/>
        <p:guide pos="5464"/>
        <p:guide pos="3867"/>
      </p:guideLst>
    </p:cSldViewPr>
  </p:slideViewPr>
  <p:outlineViewPr>
    <p:cViewPr>
      <p:scale>
        <a:sx n="33" d="100"/>
        <a:sy n="33" d="100"/>
      </p:scale>
      <p:origin x="0" y="10954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2131"/>
    </p:cViewPr>
  </p:sorterViewPr>
  <p:notesViewPr>
    <p:cSldViewPr snapToObjects="1" showGuides="1">
      <p:cViewPr varScale="1">
        <p:scale>
          <a:sx n="85" d="100"/>
          <a:sy n="85" d="100"/>
        </p:scale>
        <p:origin x="-3138" y="-9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commentAuthors" Target="commentAuthor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gs" Target="tags/tag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handoutMaster" Target="handoutMasters/handout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notesMaster" Target="notesMasters/notesMaster1.xml"/><Relationship Id="rId28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presProps" Target="presProps.xml"/><Relationship Id="rId30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FEBF33E-D9A7-42CC-B598-9AD8356CBB5A}" type="datetimeFigureOut">
              <a:rPr lang="en-US" smtClean="0"/>
              <a:pPr/>
              <a:t>11-Oct-18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EAAB5D-0CC4-45A8-B4B6-0B8B738A4E3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559471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3B58700-9FA2-48CE-AC88-D71D45EB490A}" type="datetimeFigureOut">
              <a:rPr lang="en-US" smtClean="0"/>
              <a:pPr/>
              <a:t>11-Oct-18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E9BC4E5-2BC1-4F43-85DD-A1B8F74CB7EB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900429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05515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964739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024026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E9BC4E5-2BC1-4F43-85DD-A1B8F74CB7EB}" type="slidenum">
              <a:rPr lang="en-US" smtClean="0"/>
              <a:pPr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715675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024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alt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fld id="{1BE2A899-661E-4631-BE65-113EFB803B85}" type="slidenum">
              <a:rPr lang="en-US" altLang="en-US">
                <a:latin typeface="Calibri" panose="020F0502020204030204" pitchFamily="34" charset="0"/>
              </a:rPr>
              <a:pPr eaLnBrk="1" hangingPunct="1"/>
              <a:t>13</a:t>
            </a:fld>
            <a:endParaRPr lang="en-US" alt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237009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296935"/>
            <a:ext cx="7772400" cy="2089895"/>
          </a:xfrm>
        </p:spPr>
        <p:txBody>
          <a:bodyPr/>
          <a:lstStyle>
            <a:lvl1pPr>
              <a:defRPr>
                <a:solidFill>
                  <a:srgbClr val="17375E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6">
                    <a:lumMod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431808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8929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32663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5"/>
          <p:cNvSpPr/>
          <p:nvPr userDrawn="1"/>
        </p:nvSpPr>
        <p:spPr>
          <a:xfrm>
            <a:off x="0" y="0"/>
            <a:ext cx="9144000" cy="583387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800" y="0"/>
            <a:ext cx="9158400" cy="68688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68434" y="6196867"/>
            <a:ext cx="2275566" cy="661133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5833872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140195"/>
            <a:ext cx="1973584" cy="71780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109875187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387427" y="1232530"/>
            <a:ext cx="8580282" cy="5335381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spcBef>
                <a:spcPts val="0"/>
              </a:spcBef>
              <a:buClr>
                <a:srgbClr val="981E32"/>
              </a:buClr>
              <a:defRPr sz="2200"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 sz="1800"/>
            </a:lvl4pPr>
            <a:lvl5pPr>
              <a:buClr>
                <a:srgbClr val="981E32"/>
              </a:buClr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5"/>
          </p:nvPr>
        </p:nvSpPr>
        <p:spPr>
          <a:xfrm>
            <a:off x="457200" y="6473005"/>
            <a:ext cx="1219200" cy="365125"/>
          </a:xfrm>
        </p:spPr>
        <p:txBody>
          <a:bodyPr/>
          <a:lstStyle/>
          <a:p>
            <a:r>
              <a:rPr lang="en-US" smtClean="0"/>
              <a:t>J.P.Delahaye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>
          <a:xfrm>
            <a:off x="2514600" y="6492670"/>
            <a:ext cx="4821592" cy="365125"/>
          </a:xfrm>
        </p:spPr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  <p:cxnSp>
        <p:nvCxnSpPr>
          <p:cNvPr id="6" name="Straight Connector 5"/>
          <p:cNvCxnSpPr/>
          <p:nvPr userDrawn="1"/>
        </p:nvCxnSpPr>
        <p:spPr>
          <a:xfrm>
            <a:off x="0" y="990600"/>
            <a:ext cx="9144000" cy="0"/>
          </a:xfrm>
          <a:prstGeom prst="line">
            <a:avLst/>
          </a:prstGeom>
          <a:ln w="254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2"/>
          </p:nvPr>
        </p:nvSpPr>
        <p:spPr>
          <a:xfrm>
            <a:off x="457200" y="6356350"/>
            <a:ext cx="1295400" cy="365125"/>
          </a:xfrm>
        </p:spPr>
        <p:txBody>
          <a:bodyPr/>
          <a:lstStyle/>
          <a:p>
            <a:r>
              <a:rPr lang="en-US" smtClean="0"/>
              <a:t>J.P.Delahaye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3"/>
          </p:nvPr>
        </p:nvSpPr>
        <p:spPr>
          <a:xfrm>
            <a:off x="2895600" y="6356350"/>
            <a:ext cx="4343400" cy="365125"/>
          </a:xfrm>
        </p:spPr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16" name="Content Placeholder 15"/>
          <p:cNvSpPr>
            <a:spLocks noGrp="1"/>
          </p:cNvSpPr>
          <p:nvPr>
            <p:ph sz="quarter" idx="14"/>
          </p:nvPr>
        </p:nvSpPr>
        <p:spPr>
          <a:xfrm>
            <a:off x="457200" y="1243584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11" name="Content Placeholder 15"/>
          <p:cNvSpPr>
            <a:spLocks noGrp="1"/>
          </p:cNvSpPr>
          <p:nvPr>
            <p:ph sz="quarter" idx="15"/>
          </p:nvPr>
        </p:nvSpPr>
        <p:spPr>
          <a:xfrm>
            <a:off x="4648200" y="1252729"/>
            <a:ext cx="3886200" cy="5065522"/>
          </a:xfrm>
        </p:spPr>
        <p:txBody>
          <a:bodyPr/>
          <a:lstStyle>
            <a:lvl1pPr>
              <a:buClr>
                <a:srgbClr val="981E32"/>
              </a:buClr>
              <a:defRPr/>
            </a:lvl1pPr>
            <a:lvl2pPr>
              <a:buClr>
                <a:srgbClr val="981E32"/>
              </a:buClr>
              <a:defRPr/>
            </a:lvl2pPr>
            <a:lvl3pPr>
              <a:buClr>
                <a:srgbClr val="981E32"/>
              </a:buClr>
              <a:defRPr/>
            </a:lvl3pPr>
            <a:lvl4pPr>
              <a:buClr>
                <a:srgbClr val="981E32"/>
              </a:buClr>
              <a:defRPr/>
            </a:lvl4pPr>
            <a:lvl5pPr>
              <a:buClr>
                <a:srgbClr val="981E32"/>
              </a:buClr>
              <a:defRPr/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032379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line headli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5" name="Picture Placeholder 4"/>
          <p:cNvSpPr>
            <a:spLocks noGrp="1"/>
          </p:cNvSpPr>
          <p:nvPr>
            <p:ph type="pic" sz="quarter" idx="15"/>
          </p:nvPr>
        </p:nvSpPr>
        <p:spPr>
          <a:xfrm>
            <a:off x="3646488" y="1252728"/>
            <a:ext cx="2442340" cy="248107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1" name="Picture Placeholder 4"/>
          <p:cNvSpPr>
            <a:spLocks noGrp="1"/>
          </p:cNvSpPr>
          <p:nvPr>
            <p:ph type="pic" sz="quarter" idx="16"/>
          </p:nvPr>
        </p:nvSpPr>
        <p:spPr>
          <a:xfrm>
            <a:off x="3646488" y="3886200"/>
            <a:ext cx="2442340" cy="2432050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13" name="Picture Placeholder 4"/>
          <p:cNvSpPr>
            <a:spLocks noGrp="1"/>
          </p:cNvSpPr>
          <p:nvPr>
            <p:ph type="pic" sz="quarter" idx="17"/>
          </p:nvPr>
        </p:nvSpPr>
        <p:spPr>
          <a:xfrm>
            <a:off x="6242954" y="1243584"/>
            <a:ext cx="2442340" cy="5065522"/>
          </a:xfrm>
        </p:spPr>
        <p:txBody>
          <a:bodyPr/>
          <a:lstStyle/>
          <a:p>
            <a:r>
              <a:rPr lang="en-US" dirty="0" smtClean="0"/>
              <a:t>Click icon to add picture</a:t>
            </a:r>
            <a:endParaRPr lang="en-CA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8"/>
          </p:nvPr>
        </p:nvSpPr>
        <p:spPr>
          <a:xfrm>
            <a:off x="457200" y="1243584"/>
            <a:ext cx="3013075" cy="506552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6696461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and Chart on righ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125272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" y="934933"/>
            <a:ext cx="8685251" cy="202691"/>
          </a:xfrm>
          <a:prstGeom prst="rect">
            <a:avLst/>
          </a:prstGeom>
        </p:spPr>
      </p:pic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  <p:sp>
        <p:nvSpPr>
          <p:cNvPr id="3" name="Chart Placeholder 2"/>
          <p:cNvSpPr>
            <a:spLocks noGrp="1"/>
          </p:cNvSpPr>
          <p:nvPr>
            <p:ph type="chart" sz="quarter" idx="15"/>
          </p:nvPr>
        </p:nvSpPr>
        <p:spPr>
          <a:xfrm>
            <a:off x="6007100" y="1243584"/>
            <a:ext cx="2667000" cy="5065522"/>
          </a:xfrm>
        </p:spPr>
        <p:txBody>
          <a:bodyPr/>
          <a:lstStyle/>
          <a:p>
            <a:r>
              <a:rPr lang="en-US" smtClean="0"/>
              <a:t>Click icon to add chart</a:t>
            </a:r>
            <a:endParaRPr lang="en-CA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6"/>
          </p:nvPr>
        </p:nvSpPr>
        <p:spPr>
          <a:xfrm>
            <a:off x="457200" y="1243584"/>
            <a:ext cx="5484812" cy="5065522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5954724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vi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/>
          <p:cNvSpPr>
            <a:spLocks noGrp="1"/>
          </p:cNvSpPr>
          <p:nvPr>
            <p:ph type="pic" sz="quarter" idx="10" hasCustomPrompt="1"/>
          </p:nvPr>
        </p:nvSpPr>
        <p:spPr>
          <a:xfrm>
            <a:off x="0" y="0"/>
            <a:ext cx="9144000" cy="6858000"/>
          </a:xfrm>
        </p:spPr>
        <p:txBody>
          <a:bodyPr lIns="432000"/>
          <a:lstStyle>
            <a:lvl1pPr>
              <a:defRPr b="1" baseline="0">
                <a:solidFill>
                  <a:srgbClr val="FF0000"/>
                </a:solidFill>
              </a:defRPr>
            </a:lvl1pPr>
          </a:lstStyle>
          <a:p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/>
            </a:r>
            <a:br>
              <a:rPr lang="en-CA" dirty="0" smtClean="0"/>
            </a:br>
            <a:r>
              <a:rPr lang="en-CA" dirty="0" smtClean="0"/>
              <a:t>***INSTRUCTIONS ON HOW TO APPLY IMAGE MASKING TO SLIDE LAYOUT***</a:t>
            </a:r>
            <a:br>
              <a:rPr lang="en-CA" dirty="0" smtClean="0"/>
            </a:br>
            <a:r>
              <a:rPr lang="en-CA" dirty="0" smtClean="0"/>
              <a:t>STEP 1: Click icon to insert image</a:t>
            </a:r>
            <a:br>
              <a:rPr lang="en-CA" dirty="0" smtClean="0"/>
            </a:br>
            <a:r>
              <a:rPr lang="en-CA" dirty="0" smtClean="0"/>
              <a:t>STEP 2: Once image is inserted, right-click image, and choose ‘Send to Back’</a:t>
            </a:r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1276916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Simple Title 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bronwynb\Desktop\Branding\divider_template_backg#5330.jpg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1" cy="6858000"/>
          </a:xfrm>
          <a:prstGeom prst="rect">
            <a:avLst/>
          </a:prstGeom>
          <a:noFill/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27128" y="6096000"/>
            <a:ext cx="2765528" cy="100584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57213" y="536575"/>
            <a:ext cx="8008937" cy="2246313"/>
          </a:xfrm>
        </p:spPr>
        <p:txBody>
          <a:bodyPr anchor="b" anchorCtr="0">
            <a:noAutofit/>
          </a:bodyPr>
          <a:lstStyle>
            <a:lvl1pPr>
              <a:defRPr sz="4300" b="1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57213" y="3646170"/>
            <a:ext cx="7989887" cy="2187702"/>
          </a:xfrm>
        </p:spPr>
        <p:txBody>
          <a:bodyPr>
            <a:noAutofit/>
          </a:bodyPr>
          <a:lstStyle>
            <a:lvl1pPr marL="0" indent="0" algn="l">
              <a:lnSpc>
                <a:spcPct val="110000"/>
              </a:lnSpc>
              <a:buNone/>
              <a:defRPr sz="16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 dirty="0" smtClean="0"/>
          </a:p>
        </p:txBody>
      </p:sp>
      <p:sp>
        <p:nvSpPr>
          <p:cNvPr id="15" name="Text Placeholder 14"/>
          <p:cNvSpPr>
            <a:spLocks noGrp="1"/>
          </p:cNvSpPr>
          <p:nvPr>
            <p:ph type="body" sz="quarter" idx="11" hasCustomPrompt="1"/>
          </p:nvPr>
        </p:nvSpPr>
        <p:spPr>
          <a:xfrm>
            <a:off x="557213" y="2755011"/>
            <a:ext cx="8008937" cy="635889"/>
          </a:xfrm>
        </p:spPr>
        <p:txBody>
          <a:bodyPr>
            <a:noAutofit/>
          </a:bodyPr>
          <a:lstStyle>
            <a:lvl1pPr>
              <a:lnSpc>
                <a:spcPct val="100000"/>
              </a:lnSpc>
              <a:defRPr sz="4200" b="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lvl="0"/>
            <a:r>
              <a:rPr lang="en-CA" dirty="0" smtClean="0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9675405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934" y="6556849"/>
            <a:ext cx="1732895" cy="285745"/>
          </a:xfrm>
        </p:spPr>
        <p:txBody>
          <a:bodyPr/>
          <a:lstStyle/>
          <a:p>
            <a:r>
              <a:rPr lang="en-US" smtClean="0"/>
              <a:t>J.P.Delahaye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1523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135440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chemeClr val="accent6">
                    <a:lumMod val="50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59834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3013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81009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8162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29348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26796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5FAC83-C8C4-8046-B35B-A8982368831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0635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image" Target="../media/image1.png"/><Relationship Id="rId5" Type="http://schemas.openxmlformats.org/officeDocument/2006/relationships/slideLayout" Target="../slideLayouts/slideLayout16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-12700"/>
            <a:ext cx="9152990" cy="984775"/>
          </a:xfrm>
          <a:prstGeom prst="rect">
            <a:avLst/>
          </a:prstGeom>
          <a:solidFill>
            <a:schemeClr val="tx2">
              <a:lumMod val="50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228" y="-3192"/>
            <a:ext cx="8256056" cy="9879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9053" y="990544"/>
            <a:ext cx="8915813" cy="55570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228" y="6558965"/>
            <a:ext cx="1732895" cy="28574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17375E"/>
                </a:solidFill>
              </a:defRPr>
            </a:lvl1pPr>
          </a:lstStyle>
          <a:p>
            <a:r>
              <a:rPr lang="en-US" smtClean="0"/>
              <a:t>J.P.Delahaye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732895" y="6547616"/>
            <a:ext cx="5674901" cy="3103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17375E"/>
                </a:solidFill>
              </a:defRPr>
            </a:lvl1pPr>
          </a:lstStyle>
          <a:p>
            <a:r>
              <a:rPr lang="en-GB" smtClean="0"/>
              <a:t>MICE Collaboration (October 11, 2018)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07796" y="6547616"/>
            <a:ext cx="1736203" cy="3103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17375E"/>
                </a:solidFill>
              </a:defRPr>
            </a:lvl1pPr>
          </a:lstStyle>
          <a:p>
            <a:fld id="{8A5FAC83-C8C4-8046-B35B-A89823688311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0" y="0"/>
            <a:ext cx="1243452" cy="977314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/>
          <p:cNvCxnSpPr/>
          <p:nvPr/>
        </p:nvCxnSpPr>
        <p:spPr>
          <a:xfrm>
            <a:off x="13228" y="6547616"/>
            <a:ext cx="9126534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/>
          <p:nvPr/>
        </p:nvCxnSpPr>
        <p:spPr>
          <a:xfrm>
            <a:off x="0" y="990544"/>
            <a:ext cx="9152990" cy="0"/>
          </a:xfrm>
          <a:prstGeom prst="line">
            <a:avLst/>
          </a:prstGeom>
          <a:ln>
            <a:solidFill>
              <a:schemeClr val="tx2">
                <a:lumMod val="75000"/>
              </a:schemeClr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3" name="Picture 2" descr="C:\Documents and Settings\sgeer\My Documents\MAP\MAP-LOGO.png"/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8294684" y="-10111"/>
            <a:ext cx="857250" cy="974725"/>
          </a:xfrm>
          <a:prstGeom prst="rect">
            <a:avLst/>
          </a:prstGeom>
          <a:noFill/>
          <a:ln w="5080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3137124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iming>
    <p:tnLst>
      <p:par>
        <p:cTn id="1" dur="indefinite" restart="never" nodeType="tmRoot"/>
      </p:par>
    </p:tnLst>
  </p:timing>
  <p:hf hdr="0"/>
  <p:txStyles>
    <p:titleStyle>
      <a:lvl1pPr algn="ctr" defTabSz="457200" rtl="0" eaLnBrk="1" latinLnBrk="0" hangingPunct="1">
        <a:spcBef>
          <a:spcPct val="0"/>
        </a:spcBef>
        <a:buNone/>
        <a:defRPr sz="36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2">
              <a:lumMod val="7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accent3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accent2">
              <a:lumMod val="7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accent4">
              <a:lumMod val="7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C000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85825" y="129091"/>
            <a:ext cx="8105775" cy="753033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1066799"/>
            <a:ext cx="8504082" cy="54075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66150" y="6474337"/>
            <a:ext cx="318932" cy="383664"/>
          </a:xfrm>
          <a:prstGeom prst="rect">
            <a:avLst/>
          </a:prstGeom>
        </p:spPr>
        <p:txBody>
          <a:bodyPr vert="horz" lIns="72000" tIns="57600" rIns="72000" bIns="45720" rtlCol="0" anchor="ctr"/>
          <a:lstStyle>
            <a:lvl1pPr algn="l">
              <a:defRPr sz="1100" b="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fld id="{5BD36294-2849-48A8-8531-5354CF3095D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2"/>
          </p:nvPr>
        </p:nvSpPr>
        <p:spPr>
          <a:xfrm>
            <a:off x="457200" y="6474337"/>
            <a:ext cx="1219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J.P.Delahaye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828800" y="6492875"/>
            <a:ext cx="6248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MICE Collaboration (October 11, 2018)</a:t>
            </a:r>
            <a:endParaRPr lang="en-US" dirty="0"/>
          </a:p>
        </p:txBody>
      </p:sp>
      <p:pic>
        <p:nvPicPr>
          <p:cNvPr id="8" name="Picture 2" descr="C:\Documents and Settings\sgeer\My Documents\MAP\MAP-LOGO.png"/>
          <p:cNvPicPr>
            <a:picLocks noChangeAspect="1" noChangeArrowheads="1"/>
          </p:cNvPicPr>
          <p:nvPr userDrawn="1"/>
        </p:nvPicPr>
        <p:blipFill>
          <a:blip r:embed="rId11"/>
          <a:srcRect/>
          <a:stretch>
            <a:fillRect/>
          </a:stretch>
        </p:blipFill>
        <p:spPr bwMode="auto">
          <a:xfrm>
            <a:off x="28575" y="0"/>
            <a:ext cx="857250" cy="974725"/>
          </a:xfrm>
          <a:prstGeom prst="rect">
            <a:avLst/>
          </a:prstGeom>
          <a:noFill/>
          <a:ln w="50800"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4815313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70" r:id="rId2"/>
    <p:sldLayoutId id="2147483675" r:id="rId3"/>
    <p:sldLayoutId id="2147483674" r:id="rId4"/>
    <p:sldLayoutId id="2147483671" r:id="rId5"/>
    <p:sldLayoutId id="2147483672" r:id="rId6"/>
    <p:sldLayoutId id="2147483673" r:id="rId7"/>
    <p:sldLayoutId id="2147483676" r:id="rId8"/>
    <p:sldLayoutId id="2147483687" r:id="rId9"/>
  </p:sldLayoutIdLst>
  <p:timing>
    <p:tnLst>
      <p:par>
        <p:cTn id="1" dur="indefinite" restart="never" nodeType="tmRoot"/>
      </p:par>
    </p:tnLst>
  </p:timing>
  <p:hf hdr="0"/>
  <p:txStyles>
    <p:titleStyle>
      <a:lvl1pPr algn="l" defTabSz="914400" rtl="0" eaLnBrk="1" latinLnBrk="0" hangingPunct="1">
        <a:spcBef>
          <a:spcPct val="0"/>
        </a:spcBef>
        <a:buNone/>
        <a:defRPr sz="3200" b="1" kern="1200">
          <a:solidFill>
            <a:schemeClr val="bg2"/>
          </a:solidFill>
          <a:latin typeface="Arial" pitchFamily="34" charset="0"/>
          <a:ea typeface="+mj-ea"/>
          <a:cs typeface="Arial" pitchFamily="34" charset="0"/>
        </a:defRPr>
      </a:lvl1pPr>
    </p:titleStyle>
    <p:bodyStyle>
      <a:lvl1pPr marL="0" indent="0" algn="l" defTabSz="914400" rtl="0" eaLnBrk="1" latinLnBrk="0" hangingPunct="1">
        <a:lnSpc>
          <a:spcPct val="120000"/>
        </a:lnSpc>
        <a:spcBef>
          <a:spcPts val="0"/>
        </a:spcBef>
        <a:spcAft>
          <a:spcPts val="300"/>
        </a:spcAft>
        <a:buClr>
          <a:schemeClr val="tx1"/>
        </a:buClr>
        <a:buFont typeface="Arial" pitchFamily="34" charset="0"/>
        <a:buNone/>
        <a:defRPr sz="2400" b="0" kern="1200" baseline="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457200" indent="-223838" algn="l" defTabSz="914400" rtl="0" eaLnBrk="1" latinLnBrk="0" hangingPunct="1">
        <a:lnSpc>
          <a:spcPct val="120000"/>
        </a:lnSpc>
        <a:spcBef>
          <a:spcPts val="0"/>
        </a:spcBef>
        <a:spcAft>
          <a:spcPts val="0"/>
        </a:spcAft>
        <a:buClr>
          <a:schemeClr val="bg2"/>
        </a:buClr>
        <a:buSzPct val="120000"/>
        <a:buFont typeface="Arial" pitchFamily="34" charset="0"/>
        <a:buChar char="•"/>
        <a:defRPr sz="22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690563" indent="-233363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20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914400" indent="-223838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•"/>
        <a:defRPr sz="18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1152000" indent="-180000" algn="l" defTabSz="914400" rtl="0" eaLnBrk="1" latinLnBrk="0" hangingPunct="1">
        <a:lnSpc>
          <a:spcPct val="120000"/>
        </a:lnSpc>
        <a:spcBef>
          <a:spcPts val="0"/>
        </a:spcBef>
        <a:buClr>
          <a:schemeClr val="bg2"/>
        </a:buClr>
        <a:buSzPct val="120000"/>
        <a:buFont typeface="Arial" pitchFamily="34" charset="0"/>
        <a:buChar char="-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9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slideLayout" Target="../slideLayouts/slideLayout15.xml"/><Relationship Id="rId1" Type="http://schemas.openxmlformats.org/officeDocument/2006/relationships/tags" Target="../tags/tag2.xml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3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1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13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3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image" Target="../media/image21.e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57213" y="495083"/>
            <a:ext cx="8008937" cy="2246313"/>
          </a:xfrm>
        </p:spPr>
        <p:txBody>
          <a:bodyPr/>
          <a:lstStyle/>
          <a:p>
            <a:pPr algn="ctr"/>
            <a:r>
              <a:rPr lang="en-GB" sz="3600" dirty="0" smtClean="0">
                <a:solidFill>
                  <a:srgbClr val="C00000"/>
                </a:solidFill>
              </a:rPr>
              <a:t>Muon  Colliders compared to other options of the HEP </a:t>
            </a:r>
            <a:r>
              <a:rPr lang="en-GB" sz="3600" dirty="0" err="1" smtClean="0">
                <a:solidFill>
                  <a:srgbClr val="C00000"/>
                </a:solidFill>
              </a:rPr>
              <a:t>programmme</a:t>
            </a:r>
            <a:endParaRPr lang="en-CA" sz="3600" dirty="0">
              <a:solidFill>
                <a:srgbClr val="C00000"/>
              </a:solidFill>
            </a:endParaRP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582491" y="3209485"/>
            <a:ext cx="7989887" cy="2187702"/>
          </a:xfrm>
        </p:spPr>
        <p:txBody>
          <a:bodyPr/>
          <a:lstStyle/>
          <a:p>
            <a:pPr algn="ctr"/>
            <a:r>
              <a:rPr lang="en-CA" sz="2800" b="1" dirty="0" smtClean="0">
                <a:solidFill>
                  <a:srgbClr val="0000FF"/>
                </a:solidFill>
              </a:rPr>
              <a:t>J.P Delahaye / CERN</a:t>
            </a:r>
          </a:p>
          <a:p>
            <a:pPr algn="ctr"/>
            <a:endParaRPr lang="en-CA" sz="2800" b="1" dirty="0" smtClean="0">
              <a:solidFill>
                <a:srgbClr val="0000FF"/>
              </a:solidFill>
            </a:endParaRPr>
          </a:p>
        </p:txBody>
      </p:sp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extBox 2"/>
          <p:cNvSpPr txBox="1"/>
          <p:nvPr/>
        </p:nvSpPr>
        <p:spPr>
          <a:xfrm>
            <a:off x="3724102" y="7228415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>
              <a:solidFill>
                <a:srgbClr val="00000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399" y="4110000"/>
            <a:ext cx="1676401" cy="19132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53853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2137"/>
    </mc:Choice>
    <mc:Fallback xmlns="">
      <p:transition spd="slow" advTm="12137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Content Placeholder 13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/>
              <p:cNvSpPr>
                <a:spLocks noGrp="1"/>
              </p:cNvSpPr>
              <p:nvPr>
                <p:ph sz="quarter" idx="15"/>
              </p:nvPr>
            </p:nvSpPr>
            <p:spPr>
              <a:xfrm>
                <a:off x="4648200" y="1252729"/>
                <a:ext cx="4343400" cy="5065522"/>
              </a:xfrm>
            </p:spPr>
            <p:txBody>
              <a:bodyPr>
                <a:normAutofit/>
              </a:bodyPr>
              <a:lstStyle/>
              <a:p>
                <a:r>
                  <a:rPr lang="fr-CH" sz="2000" b="1" dirty="0" smtClean="0">
                    <a:solidFill>
                      <a:srgbClr val="0066CC"/>
                    </a:solidFill>
                  </a:rPr>
                  <a:t>Wall-plug power </a:t>
                </a:r>
                <a:r>
                  <a:rPr lang="fr-CH" sz="2000" b="1" dirty="0" err="1" smtClean="0">
                    <a:solidFill>
                      <a:srgbClr val="0066CC"/>
                    </a:solidFill>
                  </a:rPr>
                  <a:t>consumption</a:t>
                </a:r>
                <a:r>
                  <a:rPr lang="fr-CH" sz="2000" b="1" dirty="0" smtClean="0">
                    <a:solidFill>
                      <a:srgbClr val="0066CC"/>
                    </a:solidFill>
                  </a:rPr>
                  <a:t> </a:t>
                </a:r>
                <a:r>
                  <a:rPr lang="fr-CH" sz="2000" b="1" dirty="0" err="1" smtClean="0">
                    <a:solidFill>
                      <a:srgbClr val="0066CC"/>
                    </a:solidFill>
                  </a:rPr>
                  <a:t>function</a:t>
                </a:r>
                <a:r>
                  <a:rPr lang="fr-CH" sz="2000" b="1" dirty="0" smtClean="0">
                    <a:solidFill>
                      <a:srgbClr val="0066CC"/>
                    </a:solidFill>
                  </a:rPr>
                  <a:t>  of </a:t>
                </a:r>
                <a:r>
                  <a:rPr lang="fr-CH" sz="2000" b="1" dirty="0" err="1" smtClean="0">
                    <a:solidFill>
                      <a:srgbClr val="0066CC"/>
                    </a:solidFill>
                  </a:rPr>
                  <a:t>energy</a:t>
                </a:r>
                <a:r>
                  <a:rPr lang="fr-CH" sz="2000" b="1" dirty="0" smtClean="0">
                    <a:solidFill>
                      <a:srgbClr val="0066CC"/>
                    </a:solidFill>
                  </a:rPr>
                  <a:t> and </a:t>
                </a:r>
                <a:r>
                  <a:rPr lang="fr-CH" sz="2000" b="1" dirty="0" err="1" smtClean="0">
                    <a:solidFill>
                      <a:srgbClr val="0066CC"/>
                    </a:solidFill>
                  </a:rPr>
                  <a:t>luminosity</a:t>
                </a:r>
                <a:endParaRPr lang="fr-CH" sz="2000" b="1" dirty="0" smtClean="0">
                  <a:solidFill>
                    <a:srgbClr val="0066CC"/>
                  </a:solidFill>
                </a:endParaRP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r-CH" sz="2000" b="1" dirty="0" smtClean="0">
                    <a:solidFill>
                      <a:srgbClr val="0066CC"/>
                    </a:solidFill>
                  </a:rPr>
                  <a:t>In </a:t>
                </a:r>
                <a:r>
                  <a:rPr lang="fr-CH" sz="2000" b="1" dirty="0" err="1" smtClean="0">
                    <a:solidFill>
                      <a:srgbClr val="0066CC"/>
                    </a:solidFill>
                  </a:rPr>
                  <a:t>linear</a:t>
                </a:r>
                <a:r>
                  <a:rPr lang="fr-CH" sz="2000" b="1" dirty="0" smtClean="0">
                    <a:solidFill>
                      <a:srgbClr val="0066CC"/>
                    </a:solidFill>
                  </a:rPr>
                  <a:t> </a:t>
                </a:r>
                <a:r>
                  <a:rPr lang="fr-CH" sz="2000" b="1" dirty="0" err="1" smtClean="0">
                    <a:solidFill>
                      <a:srgbClr val="0066CC"/>
                    </a:solidFill>
                  </a:rPr>
                  <a:t>collider</a:t>
                </a:r>
                <a:r>
                  <a:rPr lang="fr-CH" sz="2000" b="1" dirty="0" smtClean="0">
                    <a:solidFill>
                      <a:srgbClr val="0066CC"/>
                    </a:solidFill>
                  </a:rPr>
                  <a:t>:</a:t>
                </a:r>
              </a:p>
              <a:p>
                <a:pPr marL="342900" indent="-342900">
                  <a:buFont typeface="Arial" panose="020B0604020202020204" pitchFamily="34" charset="0"/>
                  <a:buChar char="•"/>
                </a:pPr>
                <a:r>
                  <a:rPr lang="fr-CH" sz="2000" b="1" dirty="0" smtClean="0">
                    <a:solidFill>
                      <a:srgbClr val="0066CC"/>
                    </a:solidFill>
                  </a:rPr>
                  <a:t>P </a:t>
                </a:r>
                <a14:m>
                  <m:oMath xmlns:m="http://schemas.openxmlformats.org/officeDocument/2006/math">
                    <m:r>
                      <a:rPr lang="fr-CH" sz="2000" b="1" i="1" smtClean="0">
                        <a:solidFill>
                          <a:srgbClr val="0066CC"/>
                        </a:solidFill>
                        <a:latin typeface="Cambria Math" panose="02040503050406030204" pitchFamily="18" charset="0"/>
                        <a:ea typeface="Cambria Math" panose="02040503050406030204" pitchFamily="18" charset="0"/>
                      </a:rPr>
                      <m:t>∝</m:t>
                    </m:r>
                  </m:oMath>
                </a14:m>
                <a:r>
                  <a:rPr lang="fr-CH" sz="2000" b="1" dirty="0" smtClean="0">
                    <a:solidFill>
                      <a:srgbClr val="0066CC"/>
                    </a:solidFill>
                  </a:rPr>
                  <a:t> L*E + offset (</a:t>
                </a:r>
                <a:r>
                  <a:rPr lang="fr-CH" sz="2000" b="1" dirty="0" err="1" smtClean="0">
                    <a:solidFill>
                      <a:srgbClr val="0066CC"/>
                    </a:solidFill>
                  </a:rPr>
                  <a:t>Injectors</a:t>
                </a:r>
                <a:r>
                  <a:rPr lang="fr-CH" sz="2000" b="1" dirty="0" smtClean="0">
                    <a:solidFill>
                      <a:srgbClr val="0066CC"/>
                    </a:solidFill>
                  </a:rPr>
                  <a:t>+ </a:t>
                </a:r>
                <a:r>
                  <a:rPr lang="fr-CH" sz="2000" b="1" dirty="0" err="1" smtClean="0">
                    <a:solidFill>
                      <a:srgbClr val="0066CC"/>
                    </a:solidFill>
                  </a:rPr>
                  <a:t>conventional</a:t>
                </a:r>
                <a:r>
                  <a:rPr lang="fr-CH" sz="2000" b="1" dirty="0" smtClean="0">
                    <a:solidFill>
                      <a:srgbClr val="0066CC"/>
                    </a:solidFill>
                  </a:rPr>
                  <a:t> </a:t>
                </a:r>
                <a:r>
                  <a:rPr lang="fr-CH" sz="2000" b="1" dirty="0" err="1" smtClean="0">
                    <a:solidFill>
                      <a:srgbClr val="0066CC"/>
                    </a:solidFill>
                  </a:rPr>
                  <a:t>facilities</a:t>
                </a:r>
                <a:r>
                  <a:rPr lang="fr-CH" sz="2000" b="1" dirty="0" smtClean="0">
                    <a:solidFill>
                      <a:srgbClr val="0066CC"/>
                    </a:solidFill>
                  </a:rPr>
                  <a:t>)</a:t>
                </a:r>
                <a:endParaRPr lang="fr-CH" sz="2000" b="1" dirty="0">
                  <a:solidFill>
                    <a:srgbClr val="0066CC"/>
                  </a:solidFill>
                </a:endParaRPr>
              </a:p>
              <a:p>
                <a:endParaRPr lang="fr-CH" sz="2000" b="1" dirty="0" smtClean="0">
                  <a:solidFill>
                    <a:srgbClr val="0066CC"/>
                  </a:solidFill>
                </a:endParaRPr>
              </a:p>
              <a:p>
                <a:endParaRPr lang="fr-CH" sz="2000" b="1" dirty="0">
                  <a:solidFill>
                    <a:srgbClr val="0066CC"/>
                  </a:solidFill>
                </a:endParaRPr>
              </a:p>
              <a:p>
                <a:pPr algn="ctr"/>
                <a:r>
                  <a:rPr lang="fr-CH" sz="2000" b="1" dirty="0" err="1" smtClean="0">
                    <a:solidFill>
                      <a:srgbClr val="0066CC"/>
                    </a:solidFill>
                  </a:rPr>
                  <a:t>Fair</a:t>
                </a:r>
                <a:r>
                  <a:rPr lang="fr-CH" sz="2000" b="1" dirty="0" smtClean="0">
                    <a:solidFill>
                      <a:srgbClr val="0066CC"/>
                    </a:solidFill>
                  </a:rPr>
                  <a:t> </a:t>
                </a:r>
                <a:r>
                  <a:rPr lang="fr-CH" sz="2000" b="1" dirty="0" err="1" smtClean="0">
                    <a:solidFill>
                      <a:srgbClr val="0066CC"/>
                    </a:solidFill>
                  </a:rPr>
                  <a:t>comparison</a:t>
                </a:r>
                <a:r>
                  <a:rPr lang="fr-CH" sz="2000" b="1" dirty="0" smtClean="0">
                    <a:solidFill>
                      <a:srgbClr val="0066CC"/>
                    </a:solidFill>
                  </a:rPr>
                  <a:t> </a:t>
                </a:r>
                <a:r>
                  <a:rPr lang="fr-CH" sz="2000" b="1" dirty="0" err="1" smtClean="0">
                    <a:solidFill>
                      <a:srgbClr val="0066CC"/>
                    </a:solidFill>
                  </a:rPr>
                  <a:t>through</a:t>
                </a:r>
                <a:r>
                  <a:rPr lang="fr-CH" sz="2000" b="1" dirty="0" smtClean="0">
                    <a:solidFill>
                      <a:srgbClr val="0066CC"/>
                    </a:solidFill>
                  </a:rPr>
                  <a:t> a </a:t>
                </a:r>
              </a:p>
              <a:p>
                <a:pPr algn="ctr"/>
                <a:r>
                  <a:rPr lang="fr-CH" sz="2000" b="1" dirty="0" smtClean="0">
                    <a:solidFill>
                      <a:srgbClr val="0066CC"/>
                    </a:solidFill>
                  </a:rPr>
                  <a:t>Figure of </a:t>
                </a:r>
                <a:r>
                  <a:rPr lang="fr-CH" sz="2000" b="1" dirty="0" err="1" smtClean="0">
                    <a:solidFill>
                      <a:srgbClr val="0066CC"/>
                    </a:solidFill>
                  </a:rPr>
                  <a:t>merit</a:t>
                </a:r>
                <a:r>
                  <a:rPr lang="fr-CH" sz="2000" b="1" dirty="0" smtClean="0">
                    <a:solidFill>
                      <a:srgbClr val="0066CC"/>
                    </a:solidFill>
                  </a:rPr>
                  <a:t> (</a:t>
                </a:r>
                <a:r>
                  <a:rPr lang="fr-CH" sz="2000" b="1" dirty="0" err="1" smtClean="0">
                    <a:solidFill>
                      <a:srgbClr val="0066CC"/>
                    </a:solidFill>
                  </a:rPr>
                  <a:t>FoM</a:t>
                </a:r>
                <a:r>
                  <a:rPr lang="fr-CH" sz="2000" b="1" dirty="0" smtClean="0">
                    <a:solidFill>
                      <a:srgbClr val="0066CC"/>
                    </a:solidFill>
                  </a:rPr>
                  <a:t>):</a:t>
                </a:r>
              </a:p>
              <a:p>
                <a:endParaRPr lang="fr-CH" sz="800" b="1" dirty="0">
                  <a:solidFill>
                    <a:srgbClr val="0066CC"/>
                  </a:solidFill>
                </a:endParaRPr>
              </a:p>
              <a:p>
                <a:pPr algn="ctr"/>
                <a:r>
                  <a:rPr lang="fr-CH" sz="2000" b="1" dirty="0" err="1" smtClean="0">
                    <a:solidFill>
                      <a:srgbClr val="FF0000"/>
                    </a:solidFill>
                  </a:rPr>
                  <a:t>FoM</a:t>
                </a:r>
                <a:r>
                  <a:rPr lang="fr-CH" sz="2000" b="1" dirty="0" smtClean="0">
                    <a:solidFill>
                      <a:srgbClr val="FF0000"/>
                    </a:solidFill>
                  </a:rPr>
                  <a:t> = </a:t>
                </a:r>
                <a:r>
                  <a:rPr lang="fr-CH" sz="2000" b="1" dirty="0" err="1" smtClean="0">
                    <a:solidFill>
                      <a:srgbClr val="FF0000"/>
                    </a:solidFill>
                  </a:rPr>
                  <a:t>Luminosity</a:t>
                </a:r>
                <a:r>
                  <a:rPr lang="fr-CH" sz="2000" b="1" dirty="0" smtClean="0">
                    <a:solidFill>
                      <a:srgbClr val="FF0000"/>
                    </a:solidFill>
                  </a:rPr>
                  <a:t> / Wall Plug </a:t>
                </a:r>
                <a:r>
                  <a:rPr lang="fr-CH" sz="2000" b="1" dirty="0" err="1" smtClean="0">
                    <a:solidFill>
                      <a:srgbClr val="FF0000"/>
                    </a:solidFill>
                  </a:rPr>
                  <a:t>consumption</a:t>
                </a:r>
                <a:r>
                  <a:rPr lang="fr-CH" sz="2000" b="1" dirty="0" smtClean="0">
                    <a:solidFill>
                      <a:srgbClr val="FF0000"/>
                    </a:solidFill>
                  </a:rPr>
                  <a:t> (L per MW)</a:t>
                </a:r>
                <a:endParaRPr lang="en-GB" sz="2000" b="1" dirty="0">
                  <a:solidFill>
                    <a:srgbClr val="FF0000"/>
                  </a:solidFill>
                </a:endParaRPr>
              </a:p>
            </p:txBody>
          </p:sp>
        </mc:Choice>
        <mc:Fallback xmlns="">
          <p:sp>
            <p:nvSpPr>
              <p:cNvPr id="5" name="Content Placeholder 4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5"/>
              </p:nvPr>
            </p:nvSpPr>
            <p:spPr>
              <a:xfrm>
                <a:off x="4648200" y="1252729"/>
                <a:ext cx="4343400" cy="5065522"/>
              </a:xfrm>
              <a:blipFill>
                <a:blip r:embed="rId3"/>
                <a:stretch>
                  <a:fillRect l="-3652" t="-96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i="1" dirty="0" smtClean="0"/>
              <a:t>Wall-plug power consumption</a:t>
            </a:r>
            <a:endParaRPr lang="en-US" sz="2800" i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8600" y="990600"/>
            <a:ext cx="4267200" cy="5562600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3180919" y="3133501"/>
            <a:ext cx="877163" cy="369332"/>
          </a:xfrm>
          <a:prstGeom prst="rect">
            <a:avLst/>
          </a:prstGeom>
          <a:noFill/>
          <a:ln w="25400"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FF"/>
                </a:solidFill>
              </a:rPr>
              <a:t>Muons</a:t>
            </a:r>
            <a:endParaRPr lang="en-US" dirty="0">
              <a:solidFill>
                <a:srgbClr val="FF00FF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 flipV="1">
            <a:off x="3810000" y="2817033"/>
            <a:ext cx="314530" cy="316468"/>
          </a:xfrm>
          <a:prstGeom prst="straightConnector1">
            <a:avLst/>
          </a:prstGeom>
          <a:ln w="22225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H="1">
            <a:off x="3028519" y="3502833"/>
            <a:ext cx="337790" cy="383367"/>
          </a:xfrm>
          <a:prstGeom prst="straightConnector1">
            <a:avLst/>
          </a:prstGeom>
          <a:ln w="22225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custDataLst>
      <p:tags r:id="rId1"/>
    </p:custDataLst>
    <p:extLst>
      <p:ext uri="{BB962C8B-B14F-4D97-AF65-F5344CB8AC3E}">
        <p14:creationId xmlns:p14="http://schemas.microsoft.com/office/powerpoint/2010/main" val="32233138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87740"/>
    </mc:Choice>
    <mc:Fallback xmlns="">
      <p:transition spd="slow" advTm="8774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i="1" dirty="0" smtClean="0"/>
              <a:t>Figure of merit:</a:t>
            </a:r>
            <a:br>
              <a:rPr lang="en-US" sz="2800" i="1" dirty="0" smtClean="0"/>
            </a:br>
            <a:r>
              <a:rPr lang="en-US" sz="2800" i="1" dirty="0" smtClean="0"/>
              <a:t>Luminosity per wall </a:t>
            </a:r>
            <a:r>
              <a:rPr lang="en-US" sz="2800" i="1" smtClean="0"/>
              <a:t>plug power</a:t>
            </a:r>
            <a:endParaRPr lang="en-US" sz="2800" i="1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6472238"/>
            <a:ext cx="1219200" cy="365125"/>
          </a:xfrm>
        </p:spPr>
        <p:txBody>
          <a:bodyPr/>
          <a:lstStyle/>
          <a:p>
            <a:r>
              <a:rPr lang="en-US" smtClean="0"/>
              <a:t>J.P.Delahaye</a:t>
            </a:r>
            <a:endParaRPr lang="en-US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824913" y="6473825"/>
            <a:ext cx="319087" cy="384175"/>
          </a:xfrm>
        </p:spPr>
        <p:txBody>
          <a:bodyPr/>
          <a:lstStyle/>
          <a:p>
            <a:fld id="{5BD36294-2849-48A8-8531-5354CF3095D2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79933"/>
            <a:ext cx="4633645" cy="5587978"/>
          </a:xfrm>
          <a:prstGeom prst="rect">
            <a:avLst/>
          </a:prstGeom>
        </p:spPr>
      </p:pic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99039" y="979933"/>
            <a:ext cx="4571999" cy="5587978"/>
          </a:xfrm>
          <a:prstGeom prst="rect">
            <a:avLst/>
          </a:prstGeom>
        </p:spPr>
      </p:pic>
      <p:sp>
        <p:nvSpPr>
          <p:cNvPr id="25" name="TextBox 24"/>
          <p:cNvSpPr txBox="1"/>
          <p:nvPr/>
        </p:nvSpPr>
        <p:spPr>
          <a:xfrm>
            <a:off x="7753629" y="3715554"/>
            <a:ext cx="877163" cy="369332"/>
          </a:xfrm>
          <a:prstGeom prst="rect">
            <a:avLst/>
          </a:prstGeom>
          <a:noFill/>
          <a:ln w="25400"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FF"/>
                </a:solidFill>
              </a:rPr>
              <a:t>Muons</a:t>
            </a:r>
            <a:endParaRPr lang="en-US" dirty="0">
              <a:solidFill>
                <a:srgbClr val="FF00FF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7753629" y="3048000"/>
            <a:ext cx="481541" cy="667554"/>
          </a:xfrm>
          <a:prstGeom prst="straightConnector1">
            <a:avLst/>
          </a:prstGeom>
          <a:ln w="22225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Arrow Connector 29"/>
          <p:cNvCxnSpPr/>
          <p:nvPr/>
        </p:nvCxnSpPr>
        <p:spPr>
          <a:xfrm>
            <a:off x="8208248" y="4097940"/>
            <a:ext cx="422544" cy="337352"/>
          </a:xfrm>
          <a:prstGeom prst="straightConnector1">
            <a:avLst/>
          </a:prstGeom>
          <a:ln w="22225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Box 30"/>
          <p:cNvSpPr txBox="1"/>
          <p:nvPr/>
        </p:nvSpPr>
        <p:spPr>
          <a:xfrm>
            <a:off x="1229032" y="2362200"/>
            <a:ext cx="979755" cy="369332"/>
          </a:xfrm>
          <a:prstGeom prst="rect">
            <a:avLst/>
          </a:prstGeom>
          <a:noFill/>
          <a:ln w="25400">
            <a:solidFill>
              <a:srgbClr val="CC66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C6600"/>
                </a:solidFill>
              </a:rPr>
              <a:t>Circular</a:t>
            </a:r>
            <a:endParaRPr lang="en-US" dirty="0">
              <a:solidFill>
                <a:srgbClr val="CC6600"/>
              </a:solidFill>
            </a:endParaRPr>
          </a:p>
        </p:txBody>
      </p:sp>
      <p:cxnSp>
        <p:nvCxnSpPr>
          <p:cNvPr id="32" name="Straight Arrow Connector 31"/>
          <p:cNvCxnSpPr/>
          <p:nvPr/>
        </p:nvCxnSpPr>
        <p:spPr>
          <a:xfrm flipH="1">
            <a:off x="762000" y="2765470"/>
            <a:ext cx="685800" cy="316468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3166525" y="5105400"/>
            <a:ext cx="825867" cy="369332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Linear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35" name="Straight Arrow Connector 34"/>
          <p:cNvCxnSpPr/>
          <p:nvPr/>
        </p:nvCxnSpPr>
        <p:spPr>
          <a:xfrm flipH="1" flipV="1">
            <a:off x="3360577" y="4757158"/>
            <a:ext cx="359438" cy="304799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/>
          <p:cNvCxnSpPr/>
          <p:nvPr/>
        </p:nvCxnSpPr>
        <p:spPr>
          <a:xfrm flipH="1" flipV="1">
            <a:off x="2594290" y="4948455"/>
            <a:ext cx="508999" cy="156945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/>
          <p:cNvCxnSpPr/>
          <p:nvPr/>
        </p:nvCxnSpPr>
        <p:spPr>
          <a:xfrm flipH="1">
            <a:off x="2742571" y="5278075"/>
            <a:ext cx="384912" cy="0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TextBox 40"/>
          <p:cNvSpPr txBox="1"/>
          <p:nvPr/>
        </p:nvSpPr>
        <p:spPr>
          <a:xfrm>
            <a:off x="3356801" y="3197111"/>
            <a:ext cx="877163" cy="369332"/>
          </a:xfrm>
          <a:prstGeom prst="rect">
            <a:avLst/>
          </a:prstGeom>
          <a:noFill/>
          <a:ln w="25400"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FF"/>
                </a:solidFill>
              </a:rPr>
              <a:t>Muons</a:t>
            </a:r>
            <a:endParaRPr lang="en-US" dirty="0">
              <a:solidFill>
                <a:srgbClr val="FF00FF"/>
              </a:solidFill>
            </a:endParaRPr>
          </a:p>
        </p:txBody>
      </p:sp>
      <p:cxnSp>
        <p:nvCxnSpPr>
          <p:cNvPr id="42" name="Straight Arrow Connector 41"/>
          <p:cNvCxnSpPr/>
          <p:nvPr/>
        </p:nvCxnSpPr>
        <p:spPr>
          <a:xfrm flipH="1" flipV="1">
            <a:off x="3429000" y="2535344"/>
            <a:ext cx="410440" cy="642075"/>
          </a:xfrm>
          <a:prstGeom prst="straightConnector1">
            <a:avLst/>
          </a:prstGeom>
          <a:ln w="22225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/>
          <p:cNvCxnSpPr/>
          <p:nvPr/>
        </p:nvCxnSpPr>
        <p:spPr>
          <a:xfrm>
            <a:off x="3804429" y="3593216"/>
            <a:ext cx="234171" cy="686741"/>
          </a:xfrm>
          <a:prstGeom prst="straightConnector1">
            <a:avLst/>
          </a:prstGeom>
          <a:ln w="22225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175841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4000"/>
                            </p:stCondLst>
                            <p:childTnLst>
                              <p:par>
                                <p:cTn id="29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1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500"/>
                            </p:stCondLst>
                            <p:childTnLst>
                              <p:par>
                                <p:cTn id="4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 animBg="1"/>
      <p:bldP spid="31" grpId="0" animBg="1"/>
      <p:bldP spid="33" grpId="0" animBg="1"/>
      <p:bldP spid="41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sz="2800" i="1" dirty="0" smtClean="0"/>
              <a:t>Figure of merit:</a:t>
            </a:r>
            <a:br>
              <a:rPr lang="en-US" sz="2800" i="1" dirty="0" smtClean="0"/>
            </a:br>
            <a:r>
              <a:rPr lang="en-US" sz="2800" i="1" dirty="0" smtClean="0"/>
              <a:t>Luminosity per wall plug power</a:t>
            </a:r>
            <a:endParaRPr lang="en-US" sz="2800" i="1" dirty="0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4294967295"/>
          </p:nvPr>
        </p:nvSpPr>
        <p:spPr>
          <a:xfrm>
            <a:off x="8824913" y="6473825"/>
            <a:ext cx="319087" cy="384175"/>
          </a:xfrm>
        </p:spPr>
        <p:txBody>
          <a:bodyPr/>
          <a:lstStyle/>
          <a:p>
            <a:fld id="{5BD36294-2849-48A8-8531-5354CF3095D2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6472238"/>
            <a:ext cx="1219200" cy="365125"/>
          </a:xfrm>
        </p:spPr>
        <p:txBody>
          <a:bodyPr/>
          <a:lstStyle/>
          <a:p>
            <a:r>
              <a:rPr lang="en-US" smtClean="0"/>
              <a:t>J.P.Delahaye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0" y="990600"/>
            <a:ext cx="9144000" cy="557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9869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ontent Placeholder 16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242" name="Title 1"/>
          <p:cNvSpPr>
            <a:spLocks noGrp="1"/>
          </p:cNvSpPr>
          <p:nvPr>
            <p:ph type="title"/>
          </p:nvPr>
        </p:nvSpPr>
        <p:spPr>
          <a:xfrm>
            <a:off x="861934" y="50340"/>
            <a:ext cx="8105775" cy="1003629"/>
          </a:xfrm>
        </p:spPr>
        <p:txBody>
          <a:bodyPr rtlCol="0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en-US" altLang="en-US" sz="4800" b="1" dirty="0" smtClean="0"/>
              <a:t>Phenomenological Cost model </a:t>
            </a:r>
            <a:r>
              <a:rPr lang="en-US" altLang="en-US" sz="4000" b="1" dirty="0" smtClean="0"/>
              <a:t>(</a:t>
            </a:r>
            <a:r>
              <a:rPr lang="en-US" altLang="en-US" sz="4000" b="1" dirty="0" err="1" smtClean="0"/>
              <a:t>V.Shiltsev</a:t>
            </a:r>
            <a:r>
              <a:rPr lang="en-US" altLang="en-US" sz="4000" b="1" dirty="0" smtClean="0"/>
              <a:t>)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294967295"/>
          </p:nvPr>
        </p:nvSpPr>
        <p:spPr>
          <a:xfrm>
            <a:off x="0" y="6356350"/>
            <a:ext cx="2895600" cy="365125"/>
          </a:xfrm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 eaLnBrk="1" hangingPunct="1"/>
            <a:fld id="{F59260F4-0088-4C10-B132-7E1CBE58E0B3}" type="slidenum">
              <a:rPr lang="en-US" altLang="en-US" smtClean="0">
                <a:solidFill>
                  <a:srgbClr val="898989"/>
                </a:solidFill>
              </a:rPr>
              <a:pPr algn="ctr" eaLnBrk="1" hangingPunct="1"/>
              <a:t>13</a:t>
            </a:fld>
            <a:endParaRPr lang="en-US" altLang="en-US">
              <a:solidFill>
                <a:srgbClr val="898989"/>
              </a:solidFill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4294967295"/>
          </p:nvPr>
        </p:nvSpPr>
        <p:spPr>
          <a:xfrm>
            <a:off x="0" y="6473825"/>
            <a:ext cx="1219200" cy="365125"/>
          </a:xfrm>
        </p:spPr>
        <p:txBody>
          <a:bodyPr/>
          <a:lstStyle/>
          <a:p>
            <a:pPr>
              <a:defRPr/>
            </a:pPr>
            <a:r>
              <a:rPr lang="en-US" smtClean="0"/>
              <a:t>J.P.Delahaye</a:t>
            </a:r>
            <a:endParaRPr lang="en-GB"/>
          </a:p>
        </p:txBody>
      </p:sp>
      <p:pic>
        <p:nvPicPr>
          <p:cNvPr id="6149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9600" y="1053970"/>
            <a:ext cx="4657725" cy="53023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itle 1"/>
          <p:cNvSpPr txBox="1">
            <a:spLocks/>
          </p:cNvSpPr>
          <p:nvPr/>
        </p:nvSpPr>
        <p:spPr>
          <a:xfrm>
            <a:off x="5800725" y="4543452"/>
            <a:ext cx="327660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b="1" kern="120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r>
              <a:rPr lang="en-US" sz="2800" b="0" i="1" dirty="0" smtClean="0">
                <a:solidFill>
                  <a:srgbClr val="C00000"/>
                </a:solidFill>
              </a:rPr>
              <a:t>The model is good to +-30%</a:t>
            </a:r>
            <a:endParaRPr lang="en-US" sz="2800" i="1" u="sng" dirty="0">
              <a:solidFill>
                <a:srgbClr val="C00000"/>
              </a:solidFill>
            </a:endParaRPr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4560744" y="1043261"/>
            <a:ext cx="3453482" cy="652126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>
              <a:defRPr/>
            </a:pPr>
            <a:r>
              <a:rPr lang="en-US" altLang="en-US" sz="2000" dirty="0" smtClean="0"/>
              <a:t>Total Cost (US/DOE rules)</a:t>
            </a:r>
          </a:p>
          <a:p>
            <a:pPr algn="ctr">
              <a:defRPr/>
            </a:pPr>
            <a:r>
              <a:rPr lang="en-US" altLang="en-US" sz="2000" dirty="0" smtClean="0"/>
              <a:t>vs Model (Log-Log)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7018" y="1053970"/>
            <a:ext cx="4406265" cy="533595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>
          <a:xfrm>
            <a:off x="279966" y="2281395"/>
            <a:ext cx="71063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200" dirty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“Total Project Cost </a:t>
            </a:r>
            <a:r>
              <a:rPr lang="en-US" sz="1200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endParaRPr lang="en-US" sz="1200" u="sng" dirty="0">
              <a:solidFill>
                <a:srgbClr val="C00000"/>
              </a:solidFill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925776" y="2189063"/>
            <a:ext cx="104175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“Tunnel Length”</a:t>
            </a:r>
          </a:p>
          <a:p>
            <a:pPr algn="ctr">
              <a:defRPr/>
            </a:pPr>
            <a:r>
              <a:rPr lang="en-US" sz="12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Civil Construction</a:t>
            </a:r>
            <a:endParaRPr lang="en-US" sz="1200" dirty="0"/>
          </a:p>
        </p:txBody>
      </p:sp>
      <p:sp>
        <p:nvSpPr>
          <p:cNvPr id="11" name="Rectangle 10"/>
          <p:cNvSpPr/>
          <p:nvPr/>
        </p:nvSpPr>
        <p:spPr>
          <a:xfrm>
            <a:off x="2127540" y="2198643"/>
            <a:ext cx="10962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</a:t>
            </a:r>
            <a:r>
              <a:rPr lang="en-US" sz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Energy” – Cost of</a:t>
            </a:r>
          </a:p>
          <a:p>
            <a:pPr algn="ctr">
              <a:defRPr/>
            </a:pPr>
            <a:r>
              <a:rPr lang="en-US" sz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Accelerator</a:t>
            </a:r>
          </a:p>
          <a:p>
            <a:pPr algn="ctr">
              <a:defRPr/>
            </a:pPr>
            <a:r>
              <a:rPr lang="en-US" sz="1200" dirty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Components</a:t>
            </a:r>
            <a:endParaRPr lang="en-US" sz="1200" dirty="0">
              <a:solidFill>
                <a:srgbClr val="FF0000"/>
              </a:solidFill>
            </a:endParaRPr>
          </a:p>
        </p:txBody>
      </p:sp>
      <p:sp>
        <p:nvSpPr>
          <p:cNvPr id="12" name="Rectangle 11"/>
          <p:cNvSpPr/>
          <p:nvPr/>
        </p:nvSpPr>
        <p:spPr>
          <a:xfrm>
            <a:off x="3309840" y="2324086"/>
            <a:ext cx="112205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en-US" sz="1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“Site Power” </a:t>
            </a:r>
          </a:p>
          <a:p>
            <a:pPr algn="ctr">
              <a:defRPr/>
            </a:pPr>
            <a:r>
              <a:rPr lang="en-US" sz="1200" dirty="0">
                <a:solidFill>
                  <a:srgbClr val="0066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Infrastructure</a:t>
            </a: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249606" y="1067478"/>
            <a:ext cx="4235829" cy="398102"/>
          </a:xfrm>
          <a:prstGeom prst="rect">
            <a:avLst/>
          </a:prstGeom>
        </p:spPr>
        <p:txBody>
          <a:bodyPr vert="horz" lIns="0" tIns="0" rIns="0" bIns="0" rtlCol="0" anchor="b" anchorCtr="0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200" b="1" kern="1200">
                <a:solidFill>
                  <a:schemeClr val="bg2"/>
                </a:solidFill>
                <a:latin typeface="Arial" pitchFamily="34" charset="0"/>
                <a:ea typeface="+mj-ea"/>
                <a:cs typeface="Arial" pitchFamily="34" charset="0"/>
              </a:defRPr>
            </a:lvl1pPr>
          </a:lstStyle>
          <a:p>
            <a:pPr algn="ctr">
              <a:defRPr/>
            </a:pPr>
            <a:r>
              <a:rPr lang="en-US" sz="2000" dirty="0" smtClean="0">
                <a:solidFill>
                  <a:srgbClr val="3333CC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Conventional Technology</a:t>
            </a:r>
            <a:endParaRPr lang="en-US" sz="2000" dirty="0">
              <a:solidFill>
                <a:srgbClr val="3333CC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3542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FA07DF72-957E-447E-9A47-0C41661F485F}" type="slidenum">
              <a:rPr lang="en-GB" altLang="en-US" smtClean="0"/>
              <a:pPr/>
              <a:t>14</a:t>
            </a:fld>
            <a:endParaRPr lang="en-GB" alt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err="1" smtClean="0"/>
              <a:t>Estimated</a:t>
            </a:r>
            <a:r>
              <a:rPr lang="fr-CH" dirty="0" smtClean="0"/>
              <a:t> </a:t>
            </a:r>
            <a:r>
              <a:rPr lang="fr-CH" dirty="0" err="1" smtClean="0"/>
              <a:t>cost</a:t>
            </a:r>
            <a:r>
              <a:rPr lang="fr-CH" dirty="0" smtClean="0"/>
              <a:t> (a la </a:t>
            </a:r>
            <a:r>
              <a:rPr lang="fr-CH" dirty="0" err="1" smtClean="0"/>
              <a:t>Shiltsev</a:t>
            </a:r>
            <a:r>
              <a:rPr lang="fr-CH" dirty="0" smtClean="0"/>
              <a:t>)</a:t>
            </a:r>
            <a:endParaRPr lang="en-GB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J.P.Delahaye</a:t>
            </a:r>
            <a:endParaRPr lang="en-GB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0" y="1025013"/>
            <a:ext cx="4648200" cy="544799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000432"/>
            <a:ext cx="4505632" cy="5492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612614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HIGGS </a:t>
            </a:r>
            <a:r>
              <a:rPr lang="fr-CH" dirty="0" err="1" smtClean="0"/>
              <a:t>cost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52400" y="990600"/>
            <a:ext cx="8839200" cy="55768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46956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err="1" smtClean="0"/>
              <a:t>Cost</a:t>
            </a:r>
            <a:r>
              <a:rPr lang="fr-CH" dirty="0" smtClean="0"/>
              <a:t> Figure of </a:t>
            </a:r>
            <a:r>
              <a:rPr lang="fr-CH" dirty="0" err="1" smtClean="0"/>
              <a:t>merit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err="1" smtClean="0"/>
              <a:t>Luminosity</a:t>
            </a:r>
            <a:r>
              <a:rPr lang="fr-CH" dirty="0" smtClean="0"/>
              <a:t> per Billion$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9497" y="1009768"/>
            <a:ext cx="4618703" cy="5443571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648200" y="1009768"/>
            <a:ext cx="4495800" cy="54829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131669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err="1" smtClean="0"/>
              <a:t>Combined</a:t>
            </a:r>
            <a:r>
              <a:rPr lang="fr-CH" dirty="0" smtClean="0"/>
              <a:t> Figure of </a:t>
            </a:r>
            <a:r>
              <a:rPr lang="fr-CH" dirty="0" err="1" smtClean="0"/>
              <a:t>Merit</a:t>
            </a:r>
            <a:r>
              <a:rPr lang="fr-CH" dirty="0" smtClean="0"/>
              <a:t/>
            </a:r>
            <a:br>
              <a:rPr lang="fr-CH" dirty="0" smtClean="0"/>
            </a:br>
            <a:r>
              <a:rPr lang="fr-CH" dirty="0" err="1" smtClean="0"/>
              <a:t>FoM</a:t>
            </a:r>
            <a:r>
              <a:rPr lang="fr-CH" dirty="0" smtClean="0"/>
              <a:t> =L / (Power x </a:t>
            </a:r>
            <a:r>
              <a:rPr lang="fr-CH" dirty="0" err="1" smtClean="0"/>
              <a:t>Cost</a:t>
            </a:r>
            <a:r>
              <a:rPr lang="fr-CH" dirty="0" smtClean="0"/>
              <a:t>) 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0" y="1225355"/>
            <a:ext cx="8991599" cy="557688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497" y="1981200"/>
            <a:ext cx="294968" cy="36009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fr-CH" sz="1200" b="1" dirty="0" err="1" smtClean="0"/>
              <a:t>Combined</a:t>
            </a:r>
            <a:r>
              <a:rPr lang="fr-CH" sz="1200" b="1" dirty="0" smtClean="0"/>
              <a:t> </a:t>
            </a:r>
          </a:p>
          <a:p>
            <a:endParaRPr lang="fr-CH" sz="1200" b="1" dirty="0"/>
          </a:p>
          <a:p>
            <a:r>
              <a:rPr lang="fr-CH" sz="1200" b="1" dirty="0" err="1" smtClean="0"/>
              <a:t>FoM</a:t>
            </a:r>
            <a:r>
              <a:rPr lang="fr-CH" sz="1200" b="1" dirty="0" smtClean="0"/>
              <a:t>   </a:t>
            </a:r>
          </a:p>
          <a:p>
            <a:endParaRPr lang="fr-CH" sz="1200" b="1" dirty="0"/>
          </a:p>
          <a:p>
            <a:r>
              <a:rPr lang="fr-CH" sz="1200" b="1" dirty="0" smtClean="0"/>
              <a:t>(L/($W))</a:t>
            </a:r>
            <a:endParaRPr lang="en-GB" sz="1200" b="1" dirty="0"/>
          </a:p>
        </p:txBody>
      </p:sp>
    </p:spTree>
    <p:extLst>
      <p:ext uri="{BB962C8B-B14F-4D97-AF65-F5344CB8AC3E}">
        <p14:creationId xmlns:p14="http://schemas.microsoft.com/office/powerpoint/2010/main" val="3344929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Cost</a:t>
            </a:r>
            <a:r>
              <a:rPr lang="fr-CH" dirty="0" smtClean="0"/>
              <a:t> Figure of </a:t>
            </a:r>
            <a:r>
              <a:rPr lang="fr-CH" dirty="0" err="1" smtClean="0"/>
              <a:t>Merit</a:t>
            </a:r>
            <a:r>
              <a:rPr lang="fr-CH" dirty="0" smtClean="0"/>
              <a:t> versus Power </a:t>
            </a:r>
            <a:r>
              <a:rPr lang="fr-CH" dirty="0" err="1" smtClean="0"/>
              <a:t>FoM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152400" y="990600"/>
            <a:ext cx="8815388" cy="5530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736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19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Cost</a:t>
            </a:r>
            <a:r>
              <a:rPr lang="fr-CH" dirty="0" smtClean="0"/>
              <a:t> Figure of </a:t>
            </a:r>
            <a:r>
              <a:rPr lang="fr-CH" dirty="0" err="1" smtClean="0"/>
              <a:t>Merit</a:t>
            </a:r>
            <a:r>
              <a:rPr lang="fr-CH" dirty="0" smtClean="0"/>
              <a:t> versus Power </a:t>
            </a:r>
            <a:r>
              <a:rPr lang="fr-CH" dirty="0" err="1" smtClean="0"/>
              <a:t>FoM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28600" y="990600"/>
            <a:ext cx="8739188" cy="5527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7167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/>
          <p:cNvSpPr>
            <a:spLocks noGrp="1"/>
          </p:cNvSpPr>
          <p:nvPr>
            <p:ph sz="quarter" idx="14"/>
          </p:nvPr>
        </p:nvSpPr>
        <p:spPr>
          <a:xfrm>
            <a:off x="158440" y="1024622"/>
            <a:ext cx="8841096" cy="6061978"/>
          </a:xfrm>
        </p:spPr>
        <p:txBody>
          <a:bodyPr>
            <a:normAutofit fontScale="55000" lnSpcReduction="20000"/>
          </a:bodyPr>
          <a:lstStyle/>
          <a:p>
            <a:pPr indent="-251460" algn="just"/>
            <a:r>
              <a:rPr lang="fr-CH" sz="3300" b="1" dirty="0" smtClean="0">
                <a:solidFill>
                  <a:srgbClr val="0066CC"/>
                </a:solidFill>
              </a:rPr>
              <a:t>(</a:t>
            </a:r>
            <a:r>
              <a:rPr lang="fr-CH" sz="3300" b="1" dirty="0" err="1" smtClean="0">
                <a:solidFill>
                  <a:srgbClr val="0066CC"/>
                </a:solidFill>
              </a:rPr>
              <a:t>Fair</a:t>
            </a:r>
            <a:r>
              <a:rPr lang="fr-CH" sz="3300" b="1" dirty="0" smtClean="0">
                <a:solidFill>
                  <a:srgbClr val="0066CC"/>
                </a:solidFill>
              </a:rPr>
              <a:t>) </a:t>
            </a:r>
            <a:r>
              <a:rPr lang="fr-CH" sz="3300" b="1" dirty="0" err="1" smtClean="0">
                <a:solidFill>
                  <a:srgbClr val="0066CC"/>
                </a:solidFill>
              </a:rPr>
              <a:t>comparison</a:t>
            </a:r>
            <a:r>
              <a:rPr lang="fr-CH" sz="3300" b="1" dirty="0" smtClean="0">
                <a:solidFill>
                  <a:srgbClr val="0066CC"/>
                </a:solidFill>
              </a:rPr>
              <a:t> </a:t>
            </a:r>
            <a:r>
              <a:rPr lang="fr-CH" sz="3300" b="1" dirty="0" smtClean="0">
                <a:solidFill>
                  <a:srgbClr val="0066CC"/>
                </a:solidFill>
              </a:rPr>
              <a:t>of future options of High </a:t>
            </a:r>
            <a:r>
              <a:rPr lang="fr-CH" sz="3300" b="1" dirty="0" err="1">
                <a:solidFill>
                  <a:srgbClr val="0066CC"/>
                </a:solidFill>
              </a:rPr>
              <a:t>Energy</a:t>
            </a:r>
            <a:r>
              <a:rPr lang="fr-CH" sz="3300" b="1" dirty="0">
                <a:solidFill>
                  <a:srgbClr val="0066CC"/>
                </a:solidFill>
              </a:rPr>
              <a:t> </a:t>
            </a:r>
            <a:r>
              <a:rPr lang="fr-CH" sz="3300" b="1" dirty="0" err="1" smtClean="0">
                <a:solidFill>
                  <a:srgbClr val="0066CC"/>
                </a:solidFill>
              </a:rPr>
              <a:t>Colliders</a:t>
            </a:r>
            <a:r>
              <a:rPr lang="fr-CH" sz="3300" b="1" dirty="0">
                <a:solidFill>
                  <a:srgbClr val="0066CC"/>
                </a:solidFill>
              </a:rPr>
              <a:t> (Leptons &amp; </a:t>
            </a:r>
            <a:r>
              <a:rPr lang="fr-CH" sz="3300" b="1" dirty="0" smtClean="0">
                <a:solidFill>
                  <a:srgbClr val="0066CC"/>
                </a:solidFill>
              </a:rPr>
              <a:t>Protons) </a:t>
            </a:r>
          </a:p>
          <a:p>
            <a:pPr marL="896303" lvl="2" indent="-457200" algn="just">
              <a:buFont typeface="Arial" panose="020B0604020202020204" pitchFamily="34" charset="0"/>
              <a:buChar char="•"/>
            </a:pPr>
            <a:r>
              <a:rPr lang="fr-CH" sz="2900" b="1" dirty="0" smtClean="0"/>
              <a:t>Muon </a:t>
            </a:r>
            <a:r>
              <a:rPr lang="fr-CH" sz="2900" b="1" dirty="0" err="1"/>
              <a:t>Colliders</a:t>
            </a:r>
            <a:r>
              <a:rPr lang="fr-CH" sz="2900" b="1" dirty="0"/>
              <a:t> </a:t>
            </a:r>
            <a:r>
              <a:rPr lang="fr-CH" sz="2900" b="1" dirty="0" smtClean="0"/>
              <a:t>(Proton </a:t>
            </a:r>
            <a:r>
              <a:rPr lang="fr-CH" sz="2900" b="1" dirty="0" err="1" smtClean="0"/>
              <a:t>driven</a:t>
            </a:r>
            <a:r>
              <a:rPr lang="fr-CH" sz="2900" b="1" dirty="0" smtClean="0"/>
              <a:t> (MAP), Positron </a:t>
            </a:r>
            <a:r>
              <a:rPr lang="fr-CH" sz="2900" b="1" dirty="0" err="1" smtClean="0"/>
              <a:t>driven</a:t>
            </a:r>
            <a:r>
              <a:rPr lang="fr-CH" sz="2900" b="1" dirty="0" smtClean="0"/>
              <a:t> (LEMMA), in LHC (&amp; FCC?) </a:t>
            </a:r>
          </a:p>
          <a:p>
            <a:pPr marL="896303" lvl="2" indent="-457200" algn="just">
              <a:buFont typeface="Arial" panose="020B0604020202020204" pitchFamily="34" charset="0"/>
              <a:buChar char="•"/>
            </a:pPr>
            <a:r>
              <a:rPr lang="fr-CH" sz="2900" b="1" dirty="0"/>
              <a:t>E</a:t>
            </a:r>
            <a:r>
              <a:rPr lang="fr-CH" sz="2900" b="1" baseline="30000" dirty="0"/>
              <a:t>+</a:t>
            </a:r>
            <a:r>
              <a:rPr lang="fr-CH" sz="2900" b="1" dirty="0"/>
              <a:t>/E</a:t>
            </a:r>
            <a:r>
              <a:rPr lang="fr-CH" sz="2900" b="1" baseline="30000" dirty="0"/>
              <a:t>-</a:t>
            </a:r>
            <a:r>
              <a:rPr lang="fr-CH" sz="2900" b="1" dirty="0"/>
              <a:t> </a:t>
            </a:r>
            <a:r>
              <a:rPr lang="fr-CH" sz="2900" b="1" dirty="0" err="1" smtClean="0"/>
              <a:t>Circular</a:t>
            </a:r>
            <a:r>
              <a:rPr lang="fr-CH" sz="2900" b="1" dirty="0" smtClean="0"/>
              <a:t> </a:t>
            </a:r>
            <a:r>
              <a:rPr lang="fr-CH" sz="2900" b="1" dirty="0" err="1" smtClean="0"/>
              <a:t>Colliders</a:t>
            </a:r>
            <a:r>
              <a:rPr lang="fr-CH" sz="2900" b="1" dirty="0" smtClean="0"/>
              <a:t> (FCC </a:t>
            </a:r>
            <a:r>
              <a:rPr lang="fr-CH" sz="2900" b="1" dirty="0" err="1" smtClean="0"/>
              <a:t>ee</a:t>
            </a:r>
            <a:r>
              <a:rPr lang="fr-CH" sz="2900" b="1" dirty="0" smtClean="0"/>
              <a:t>, CEPC)</a:t>
            </a:r>
            <a:endParaRPr lang="fr-CH" sz="2900" b="1" dirty="0"/>
          </a:p>
          <a:p>
            <a:pPr marL="923925" lvl="2" indent="-457200">
              <a:buFont typeface="Arial" panose="020B0604020202020204" pitchFamily="34" charset="0"/>
              <a:buChar char="•"/>
            </a:pPr>
            <a:r>
              <a:rPr lang="fr-CH" sz="2900" b="1" dirty="0"/>
              <a:t>E</a:t>
            </a:r>
            <a:r>
              <a:rPr lang="fr-CH" sz="2900" b="1" baseline="30000" dirty="0"/>
              <a:t>+</a:t>
            </a:r>
            <a:r>
              <a:rPr lang="fr-CH" sz="2900" b="1" dirty="0"/>
              <a:t>/E</a:t>
            </a:r>
            <a:r>
              <a:rPr lang="fr-CH" sz="2900" b="1" baseline="30000" dirty="0"/>
              <a:t>-</a:t>
            </a:r>
            <a:r>
              <a:rPr lang="fr-CH" sz="2900" b="1" dirty="0"/>
              <a:t> </a:t>
            </a:r>
            <a:r>
              <a:rPr lang="fr-CH" sz="2900" b="1" dirty="0" err="1"/>
              <a:t>Linear</a:t>
            </a:r>
            <a:r>
              <a:rPr lang="fr-CH" sz="2900" b="1" dirty="0"/>
              <a:t> </a:t>
            </a:r>
            <a:r>
              <a:rPr lang="fr-CH" sz="2900" b="1" dirty="0" err="1" smtClean="0"/>
              <a:t>Colliders</a:t>
            </a:r>
            <a:r>
              <a:rPr lang="fr-CH" sz="2900" b="1" dirty="0" smtClean="0"/>
              <a:t> </a:t>
            </a:r>
            <a:r>
              <a:rPr lang="fr-CH" sz="2900" b="1" dirty="0"/>
              <a:t>(ILC, CLIC, </a:t>
            </a:r>
            <a:r>
              <a:rPr lang="fr-CH" sz="2900" b="1" dirty="0" smtClean="0"/>
              <a:t>PWFA</a:t>
            </a:r>
            <a:r>
              <a:rPr lang="fr-CH" sz="2900" b="1" dirty="0"/>
              <a:t>, </a:t>
            </a:r>
            <a:r>
              <a:rPr lang="fr-CH" sz="2900" b="1" dirty="0" smtClean="0"/>
              <a:t>LPA, DLA)</a:t>
            </a:r>
            <a:endParaRPr lang="fr-CH" sz="2900" b="1" dirty="0"/>
          </a:p>
          <a:p>
            <a:pPr marL="923925" lvl="2" indent="-457200">
              <a:buFont typeface="Arial" panose="020B0604020202020204" pitchFamily="34" charset="0"/>
              <a:buChar char="•"/>
            </a:pPr>
            <a:r>
              <a:rPr lang="fr-CH" sz="2900" b="1" dirty="0"/>
              <a:t>Protons </a:t>
            </a:r>
            <a:r>
              <a:rPr lang="fr-CH" sz="2900" b="1" dirty="0" err="1" smtClean="0"/>
              <a:t>Colliders</a:t>
            </a:r>
            <a:r>
              <a:rPr lang="fr-CH" sz="2900" b="1" dirty="0" smtClean="0"/>
              <a:t> (</a:t>
            </a:r>
            <a:r>
              <a:rPr lang="fr-CH" sz="2900" b="1" dirty="0"/>
              <a:t>LHC, FCC </a:t>
            </a:r>
            <a:r>
              <a:rPr lang="fr-CH" sz="2900" b="1" dirty="0" err="1"/>
              <a:t>hh</a:t>
            </a:r>
            <a:r>
              <a:rPr lang="fr-CH" sz="2900" b="1" dirty="0"/>
              <a:t>)</a:t>
            </a:r>
            <a:r>
              <a:rPr lang="fr-CH" sz="2400" b="1" dirty="0"/>
              <a:t> </a:t>
            </a:r>
            <a:endParaRPr lang="fr-CH" sz="1100" b="1" dirty="0"/>
          </a:p>
          <a:p>
            <a:pPr lvl="1"/>
            <a:r>
              <a:rPr lang="fr-CH" sz="1100" b="1" dirty="0" smtClean="0">
                <a:solidFill>
                  <a:srgbClr val="0066CC"/>
                </a:solidFill>
              </a:rPr>
              <a:t> </a:t>
            </a:r>
          </a:p>
          <a:p>
            <a:r>
              <a:rPr lang="fr-CH" sz="3200" b="1" dirty="0">
                <a:solidFill>
                  <a:srgbClr val="0066CC"/>
                </a:solidFill>
              </a:rPr>
              <a:t>Over a </a:t>
            </a:r>
            <a:r>
              <a:rPr lang="fr-CH" sz="3200" b="1" dirty="0" err="1">
                <a:solidFill>
                  <a:srgbClr val="0066CC"/>
                </a:solidFill>
              </a:rPr>
              <a:t>wide</a:t>
            </a:r>
            <a:r>
              <a:rPr lang="fr-CH" sz="3200" b="1" dirty="0">
                <a:solidFill>
                  <a:srgbClr val="0066CC"/>
                </a:solidFill>
              </a:rPr>
              <a:t> </a:t>
            </a:r>
            <a:r>
              <a:rPr lang="fr-CH" sz="3200" b="1" dirty="0" err="1">
                <a:solidFill>
                  <a:srgbClr val="0066CC"/>
                </a:solidFill>
              </a:rPr>
              <a:t>energy</a:t>
            </a:r>
            <a:r>
              <a:rPr lang="fr-CH" sz="3200" b="1" dirty="0">
                <a:solidFill>
                  <a:srgbClr val="0066CC"/>
                </a:solidFill>
              </a:rPr>
              <a:t> range </a:t>
            </a:r>
          </a:p>
          <a:p>
            <a:pPr marL="800100" lvl="1" indent="-342900"/>
            <a:r>
              <a:rPr lang="fr-CH" sz="2900" b="1" dirty="0" err="1"/>
              <a:t>From</a:t>
            </a:r>
            <a:r>
              <a:rPr lang="fr-CH" sz="2900" b="1" dirty="0"/>
              <a:t> </a:t>
            </a:r>
            <a:r>
              <a:rPr lang="fr-CH" sz="2900" b="1" dirty="0" smtClean="0"/>
              <a:t>125 </a:t>
            </a:r>
            <a:r>
              <a:rPr lang="fr-CH" sz="2900" b="1" dirty="0" err="1"/>
              <a:t>GeV</a:t>
            </a:r>
            <a:r>
              <a:rPr lang="fr-CH" sz="2900" b="1" dirty="0"/>
              <a:t> to Multi-</a:t>
            </a:r>
            <a:r>
              <a:rPr lang="fr-CH" sz="2900" b="1" dirty="0" err="1"/>
              <a:t>TeV</a:t>
            </a:r>
            <a:r>
              <a:rPr lang="fr-CH" sz="2900" b="1" dirty="0"/>
              <a:t> at the </a:t>
            </a:r>
            <a:r>
              <a:rPr lang="fr-CH" sz="2900" b="1" dirty="0" err="1"/>
              <a:t>level</a:t>
            </a:r>
            <a:r>
              <a:rPr lang="fr-CH" sz="2900" b="1" dirty="0"/>
              <a:t> of the </a:t>
            </a:r>
            <a:r>
              <a:rPr lang="fr-CH" sz="2900" b="1" dirty="0" err="1"/>
              <a:t>elementary</a:t>
            </a:r>
            <a:r>
              <a:rPr lang="fr-CH" sz="2900" b="1" dirty="0"/>
              <a:t> </a:t>
            </a:r>
            <a:r>
              <a:rPr lang="fr-CH" sz="2900" b="1" dirty="0" err="1"/>
              <a:t>constituents</a:t>
            </a:r>
            <a:endParaRPr lang="fr-CH" sz="2900" b="1" dirty="0"/>
          </a:p>
          <a:p>
            <a:pPr algn="just"/>
            <a:endParaRPr lang="fr-CH" sz="1500" b="1" dirty="0" smtClean="0">
              <a:solidFill>
                <a:srgbClr val="0066CC"/>
              </a:solidFill>
            </a:endParaRPr>
          </a:p>
          <a:p>
            <a:pPr algn="just"/>
            <a:r>
              <a:rPr lang="fr-CH" sz="3200" b="1" dirty="0" smtClean="0">
                <a:solidFill>
                  <a:srgbClr val="0066CC"/>
                </a:solidFill>
              </a:rPr>
              <a:t>Of major performances, </a:t>
            </a:r>
            <a:r>
              <a:rPr lang="fr-CH" sz="3200" b="1" dirty="0" err="1" smtClean="0">
                <a:solidFill>
                  <a:srgbClr val="0066CC"/>
                </a:solidFill>
              </a:rPr>
              <a:t>especially</a:t>
            </a:r>
            <a:r>
              <a:rPr lang="fr-CH" sz="3200" b="1" dirty="0" smtClean="0">
                <a:solidFill>
                  <a:srgbClr val="0066CC"/>
                </a:solidFill>
              </a:rPr>
              <a:t>:</a:t>
            </a:r>
          </a:p>
          <a:p>
            <a:pPr marL="800100" lvl="1" indent="-342900"/>
            <a:r>
              <a:rPr lang="fr-CH" sz="2900" b="1" dirty="0" err="1" smtClean="0"/>
              <a:t>Physics</a:t>
            </a:r>
            <a:r>
              <a:rPr lang="fr-CH" sz="2900" b="1" dirty="0" smtClean="0"/>
              <a:t> </a:t>
            </a:r>
            <a:r>
              <a:rPr lang="fr-CH" sz="2900" b="1" dirty="0" err="1" smtClean="0"/>
              <a:t>potential</a:t>
            </a:r>
            <a:r>
              <a:rPr lang="fr-CH" sz="2900" b="1" dirty="0" smtClean="0"/>
              <a:t>: </a:t>
            </a:r>
            <a:r>
              <a:rPr lang="fr-CH" sz="2900" b="1" dirty="0" err="1" smtClean="0"/>
              <a:t>Luminosity</a:t>
            </a:r>
            <a:r>
              <a:rPr lang="fr-CH" sz="2900" b="1" dirty="0" smtClean="0"/>
              <a:t> </a:t>
            </a:r>
          </a:p>
          <a:p>
            <a:pPr marL="1033463" lvl="2" indent="-342900"/>
            <a:r>
              <a:rPr lang="fr-CH" sz="2900" b="1" dirty="0" err="1"/>
              <a:t>Including</a:t>
            </a:r>
            <a:r>
              <a:rPr lang="fr-CH" sz="2900" b="1" dirty="0"/>
              <a:t> </a:t>
            </a:r>
            <a:r>
              <a:rPr lang="fr-CH" sz="2900" b="1" dirty="0" err="1"/>
              <a:t>whole</a:t>
            </a:r>
            <a:r>
              <a:rPr lang="fr-CH" sz="2900" b="1" dirty="0"/>
              <a:t> </a:t>
            </a:r>
            <a:r>
              <a:rPr lang="fr-CH" sz="2900" b="1" dirty="0" err="1"/>
              <a:t>particle</a:t>
            </a:r>
            <a:r>
              <a:rPr lang="fr-CH" sz="2900" b="1" dirty="0"/>
              <a:t> </a:t>
            </a:r>
            <a:r>
              <a:rPr lang="fr-CH" sz="2900" b="1" dirty="0" err="1"/>
              <a:t>energy</a:t>
            </a:r>
            <a:r>
              <a:rPr lang="fr-CH" sz="2900" b="1" dirty="0"/>
              <a:t> </a:t>
            </a:r>
            <a:r>
              <a:rPr lang="fr-CH" sz="2900" b="1" dirty="0" err="1"/>
              <a:t>spectrum</a:t>
            </a:r>
            <a:endParaRPr lang="fr-CH" sz="2900" b="1" dirty="0"/>
          </a:p>
          <a:p>
            <a:pPr marL="1033463" lvl="2" indent="-342900"/>
            <a:r>
              <a:rPr lang="fr-CH" sz="2900" b="1" dirty="0" err="1"/>
              <a:t>limited</a:t>
            </a:r>
            <a:r>
              <a:rPr lang="fr-CH" sz="2900" b="1" dirty="0"/>
              <a:t> to </a:t>
            </a:r>
            <a:r>
              <a:rPr lang="fr-CH" sz="2900" b="1" dirty="0" err="1"/>
              <a:t>particles</a:t>
            </a:r>
            <a:r>
              <a:rPr lang="fr-CH" sz="2900" b="1" dirty="0"/>
              <a:t> </a:t>
            </a:r>
            <a:r>
              <a:rPr lang="fr-CH" sz="2900" b="1" dirty="0" err="1"/>
              <a:t>within</a:t>
            </a:r>
            <a:r>
              <a:rPr lang="fr-CH" sz="2900" b="1" dirty="0"/>
              <a:t> 1% </a:t>
            </a:r>
            <a:r>
              <a:rPr lang="fr-CH" sz="2900" b="1" dirty="0" err="1"/>
              <a:t>momentum</a:t>
            </a:r>
            <a:r>
              <a:rPr lang="fr-CH" sz="2900" b="1" dirty="0"/>
              <a:t> spread</a:t>
            </a:r>
          </a:p>
          <a:p>
            <a:pPr marL="1033463" lvl="2" indent="-342900"/>
            <a:r>
              <a:rPr lang="fr-CH" sz="2900" b="1" dirty="0"/>
              <a:t>Total = ∑ </a:t>
            </a:r>
            <a:r>
              <a:rPr lang="fr-CH" sz="2900" b="1" dirty="0" err="1"/>
              <a:t>from</a:t>
            </a:r>
            <a:r>
              <a:rPr lang="fr-CH" sz="2900" b="1" dirty="0"/>
              <a:t> all detectors </a:t>
            </a:r>
          </a:p>
          <a:p>
            <a:pPr marL="800100" lvl="1" indent="-342900"/>
            <a:r>
              <a:rPr lang="fr-CH" sz="2900" b="1" dirty="0" smtClean="0"/>
              <a:t>Limitations by </a:t>
            </a:r>
            <a:r>
              <a:rPr lang="fr-CH" sz="2900" b="1" dirty="0" err="1" smtClean="0"/>
              <a:t>practical</a:t>
            </a:r>
            <a:r>
              <a:rPr lang="fr-CH" sz="2900" b="1" dirty="0" smtClean="0"/>
              <a:t> </a:t>
            </a:r>
            <a:r>
              <a:rPr lang="fr-CH" sz="2900" b="1" dirty="0" err="1" smtClean="0"/>
              <a:t>technicalities</a:t>
            </a:r>
            <a:r>
              <a:rPr lang="fr-CH" sz="2900" b="1" dirty="0" smtClean="0"/>
              <a:t>:</a:t>
            </a:r>
          </a:p>
          <a:p>
            <a:pPr marL="1033463" lvl="2" indent="-342900"/>
            <a:r>
              <a:rPr lang="fr-CH" sz="2900" b="1" dirty="0" err="1" smtClean="0"/>
              <a:t>Cost</a:t>
            </a:r>
            <a:r>
              <a:rPr lang="fr-CH" sz="2900" b="1" dirty="0" smtClean="0"/>
              <a:t> &amp; Power</a:t>
            </a:r>
          </a:p>
          <a:p>
            <a:pPr marL="800100" lvl="1" indent="-342900"/>
            <a:endParaRPr lang="fr-CH" sz="1300" b="1" dirty="0" smtClean="0">
              <a:solidFill>
                <a:srgbClr val="0066CC"/>
              </a:solidFill>
            </a:endParaRPr>
          </a:p>
          <a:p>
            <a:r>
              <a:rPr lang="fr-CH" sz="3200" b="1" dirty="0" err="1" smtClean="0">
                <a:solidFill>
                  <a:srgbClr val="0066CC"/>
                </a:solidFill>
              </a:rPr>
              <a:t>Through</a:t>
            </a:r>
            <a:r>
              <a:rPr lang="fr-CH" sz="3200" b="1" dirty="0" smtClean="0">
                <a:solidFill>
                  <a:srgbClr val="0066CC"/>
                </a:solidFill>
              </a:rPr>
              <a:t> objective Figures of </a:t>
            </a:r>
            <a:r>
              <a:rPr lang="fr-CH" sz="3200" b="1" dirty="0" err="1" smtClean="0">
                <a:solidFill>
                  <a:srgbClr val="0066CC"/>
                </a:solidFill>
              </a:rPr>
              <a:t>Merit</a:t>
            </a:r>
            <a:r>
              <a:rPr lang="fr-CH" sz="3200" b="1" dirty="0" smtClean="0">
                <a:solidFill>
                  <a:srgbClr val="0066CC"/>
                </a:solidFill>
              </a:rPr>
              <a:t> (</a:t>
            </a:r>
            <a:r>
              <a:rPr lang="fr-CH" sz="3200" b="1" dirty="0" err="1" smtClean="0">
                <a:solidFill>
                  <a:srgbClr val="0066CC"/>
                </a:solidFill>
              </a:rPr>
              <a:t>FoM</a:t>
            </a:r>
            <a:r>
              <a:rPr lang="fr-CH" sz="3200" b="1" dirty="0" smtClean="0">
                <a:solidFill>
                  <a:srgbClr val="0066CC"/>
                </a:solidFill>
              </a:rPr>
              <a:t>) for </a:t>
            </a:r>
            <a:r>
              <a:rPr lang="fr-CH" sz="3200" b="1" dirty="0" err="1" smtClean="0">
                <a:solidFill>
                  <a:srgbClr val="0066CC"/>
                </a:solidFill>
              </a:rPr>
              <a:t>fair</a:t>
            </a:r>
            <a:r>
              <a:rPr lang="fr-CH" sz="3200" b="1" dirty="0" smtClean="0">
                <a:solidFill>
                  <a:srgbClr val="0066CC"/>
                </a:solidFill>
              </a:rPr>
              <a:t> </a:t>
            </a:r>
            <a:r>
              <a:rPr lang="fr-CH" sz="3200" b="1" dirty="0" err="1" smtClean="0">
                <a:solidFill>
                  <a:srgbClr val="0066CC"/>
                </a:solidFill>
              </a:rPr>
              <a:t>comparison</a:t>
            </a:r>
            <a:endParaRPr lang="fr-CH" sz="3200" b="1" dirty="0" smtClean="0">
              <a:solidFill>
                <a:srgbClr val="0066CC"/>
              </a:solidFill>
            </a:endParaRPr>
          </a:p>
          <a:p>
            <a:pPr marL="800100" lvl="1" indent="-342900"/>
            <a:r>
              <a:rPr lang="fr-CH" sz="2900" b="1" dirty="0" err="1" smtClean="0"/>
              <a:t>Based</a:t>
            </a:r>
            <a:r>
              <a:rPr lang="fr-CH" sz="2900" b="1" dirty="0" smtClean="0"/>
              <a:t> on </a:t>
            </a:r>
            <a:r>
              <a:rPr lang="fr-CH" sz="2900" b="1" dirty="0" smtClean="0">
                <a:solidFill>
                  <a:srgbClr val="FF00FF"/>
                </a:solidFill>
              </a:rPr>
              <a:t>official data </a:t>
            </a:r>
            <a:r>
              <a:rPr lang="fr-CH" sz="2900" b="1" dirty="0" err="1" smtClean="0"/>
              <a:t>when</a:t>
            </a:r>
            <a:r>
              <a:rPr lang="fr-CH" sz="2900" b="1" dirty="0" smtClean="0"/>
              <a:t> </a:t>
            </a:r>
            <a:r>
              <a:rPr lang="fr-CH" sz="2900" b="1" dirty="0" err="1" smtClean="0"/>
              <a:t>available</a:t>
            </a:r>
            <a:r>
              <a:rPr lang="fr-CH" sz="2900" b="1" dirty="0" smtClean="0"/>
              <a:t>, </a:t>
            </a:r>
            <a:r>
              <a:rPr lang="fr-CH" sz="2900" b="1" dirty="0" err="1" smtClean="0"/>
              <a:t>collected</a:t>
            </a:r>
            <a:r>
              <a:rPr lang="fr-CH" sz="2900" b="1" dirty="0" smtClean="0"/>
              <a:t> in 2015, </a:t>
            </a:r>
            <a:r>
              <a:rPr lang="fr-CH" sz="2900" b="1" dirty="0" err="1"/>
              <a:t>thus</a:t>
            </a:r>
            <a:r>
              <a:rPr lang="fr-CH" sz="2900" b="1" dirty="0"/>
              <a:t> </a:t>
            </a:r>
            <a:r>
              <a:rPr lang="fr-CH" sz="2900" b="1" dirty="0" err="1"/>
              <a:t>possibly</a:t>
            </a:r>
            <a:r>
              <a:rPr lang="fr-CH" sz="2900" b="1" dirty="0"/>
              <a:t> out of date</a:t>
            </a:r>
          </a:p>
          <a:p>
            <a:pPr marL="800100" lvl="1" indent="-342900"/>
            <a:r>
              <a:rPr lang="fr-CH" sz="2900" b="1" dirty="0" err="1" smtClean="0"/>
              <a:t>Some</a:t>
            </a:r>
            <a:r>
              <a:rPr lang="fr-CH" sz="2900" b="1" dirty="0" smtClean="0"/>
              <a:t> power estimations </a:t>
            </a:r>
            <a:r>
              <a:rPr lang="fr-CH" sz="2900" b="1" dirty="0" err="1" smtClean="0"/>
              <a:t>slightly</a:t>
            </a:r>
            <a:r>
              <a:rPr lang="fr-CH" sz="2900" b="1" dirty="0" smtClean="0"/>
              <a:t> </a:t>
            </a:r>
            <a:r>
              <a:rPr lang="fr-CH" sz="2900" b="1" dirty="0" err="1" smtClean="0"/>
              <a:t>corrected</a:t>
            </a:r>
            <a:r>
              <a:rPr lang="fr-CH" sz="2900" b="1" dirty="0" smtClean="0"/>
              <a:t> for </a:t>
            </a:r>
            <a:r>
              <a:rPr lang="fr-CH" sz="2900" b="1" dirty="0" err="1" smtClean="0"/>
              <a:t>common</a:t>
            </a:r>
            <a:r>
              <a:rPr lang="fr-CH" sz="2900" b="1" dirty="0" smtClean="0"/>
              <a:t> </a:t>
            </a:r>
            <a:r>
              <a:rPr lang="fr-CH" sz="2900" b="1" dirty="0" err="1" smtClean="0"/>
              <a:t>assumptions</a:t>
            </a:r>
            <a:r>
              <a:rPr lang="fr-CH" sz="2900" b="1" dirty="0" smtClean="0"/>
              <a:t> </a:t>
            </a:r>
          </a:p>
          <a:p>
            <a:pPr marL="800100" lvl="1" indent="-342900"/>
            <a:r>
              <a:rPr lang="fr-CH" sz="2900" b="1" dirty="0" err="1" smtClean="0"/>
              <a:t>When</a:t>
            </a:r>
            <a:r>
              <a:rPr lang="fr-CH" sz="2900" b="1" dirty="0" smtClean="0"/>
              <a:t> no </a:t>
            </a:r>
            <a:r>
              <a:rPr lang="fr-CH" sz="2900" b="1" dirty="0" err="1" smtClean="0"/>
              <a:t>available</a:t>
            </a:r>
            <a:r>
              <a:rPr lang="fr-CH" sz="2900" b="1" dirty="0" smtClean="0"/>
              <a:t> data (</a:t>
            </a:r>
            <a:r>
              <a:rPr lang="fr-CH" sz="2900" b="1" dirty="0" err="1" smtClean="0"/>
              <a:t>Cost</a:t>
            </a:r>
            <a:r>
              <a:rPr lang="fr-CH" sz="2900" b="1" dirty="0" smtClean="0"/>
              <a:t>), estimation </a:t>
            </a:r>
            <a:r>
              <a:rPr lang="fr-CH" sz="2900" b="1" dirty="0" err="1" smtClean="0"/>
              <a:t>using</a:t>
            </a:r>
            <a:r>
              <a:rPr lang="fr-CH" sz="2900" b="1" dirty="0" smtClean="0"/>
              <a:t> a </a:t>
            </a:r>
            <a:r>
              <a:rPr lang="fr-CH" sz="2900" b="1" dirty="0" err="1" smtClean="0"/>
              <a:t>common</a:t>
            </a:r>
            <a:r>
              <a:rPr lang="fr-CH" sz="2900" b="1" dirty="0" smtClean="0"/>
              <a:t> model </a:t>
            </a:r>
            <a:r>
              <a:rPr lang="fr-CH" sz="2900" b="1" dirty="0" err="1" smtClean="0"/>
              <a:t>even</a:t>
            </a:r>
            <a:r>
              <a:rPr lang="fr-CH" sz="2900" b="1" dirty="0" smtClean="0"/>
              <a:t> if not </a:t>
            </a:r>
            <a:r>
              <a:rPr lang="fr-CH" sz="2900" b="1" dirty="0" err="1" smtClean="0"/>
              <a:t>accurate</a:t>
            </a:r>
            <a:endParaRPr lang="fr-CH" sz="2900" b="1" dirty="0" smtClean="0"/>
          </a:p>
          <a:p>
            <a:pPr algn="ctr"/>
            <a:r>
              <a:rPr lang="fr-CH" sz="3200" b="1" dirty="0" err="1" smtClean="0">
                <a:solidFill>
                  <a:srgbClr val="FF00FF"/>
                </a:solidFill>
              </a:rPr>
              <a:t>Welcome</a:t>
            </a:r>
            <a:r>
              <a:rPr lang="fr-CH" sz="3200" b="1" dirty="0" smtClean="0">
                <a:solidFill>
                  <a:srgbClr val="FF00FF"/>
                </a:solidFill>
              </a:rPr>
              <a:t> to point out </a:t>
            </a:r>
            <a:r>
              <a:rPr lang="fr-CH" sz="3200" b="1" dirty="0" err="1" smtClean="0">
                <a:solidFill>
                  <a:srgbClr val="FF00FF"/>
                </a:solidFill>
              </a:rPr>
              <a:t>necessary</a:t>
            </a:r>
            <a:r>
              <a:rPr lang="fr-CH" sz="3200" b="1" dirty="0" smtClean="0">
                <a:solidFill>
                  <a:srgbClr val="FF00FF"/>
                </a:solidFill>
              </a:rPr>
              <a:t> corrections or updates</a:t>
            </a:r>
          </a:p>
        </p:txBody>
      </p:sp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err="1" smtClean="0"/>
              <a:t>Disclaimer</a:t>
            </a:r>
            <a:endParaRPr lang="en-GB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7460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20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Conclusion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>
          <a:xfrm>
            <a:off x="304800" y="1069632"/>
            <a:ext cx="8839200" cy="5768498"/>
          </a:xfrm>
        </p:spPr>
        <p:txBody>
          <a:bodyPr>
            <a:normAutofit fontScale="70000" lnSpcReduction="20000"/>
          </a:bodyPr>
          <a:lstStyle/>
          <a:p>
            <a:r>
              <a:rPr lang="fr-CH" b="1" dirty="0" smtClean="0">
                <a:solidFill>
                  <a:srgbClr val="FF0000"/>
                </a:solidFill>
              </a:rPr>
              <a:t>e+/e- </a:t>
            </a:r>
            <a:r>
              <a:rPr lang="fr-CH" b="1" dirty="0" err="1" smtClean="0">
                <a:solidFill>
                  <a:srgbClr val="FF0000"/>
                </a:solidFill>
              </a:rPr>
              <a:t>Circular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Colliders</a:t>
            </a:r>
            <a:r>
              <a:rPr lang="fr-CH" b="1" dirty="0" smtClean="0">
                <a:solidFill>
                  <a:srgbClr val="0066CC"/>
                </a:solidFill>
              </a:rPr>
              <a:t> best </a:t>
            </a:r>
            <a:r>
              <a:rPr lang="fr-CH" b="1" dirty="0" err="1" smtClean="0">
                <a:solidFill>
                  <a:srgbClr val="0066CC"/>
                </a:solidFill>
              </a:rPr>
              <a:t>suited</a:t>
            </a:r>
            <a:r>
              <a:rPr lang="fr-CH" b="1" dirty="0" smtClean="0">
                <a:solidFill>
                  <a:srgbClr val="0066CC"/>
                </a:solidFill>
              </a:rPr>
              <a:t> </a:t>
            </a:r>
            <a:r>
              <a:rPr lang="fr-CH" b="1" dirty="0" err="1" smtClean="0">
                <a:solidFill>
                  <a:srgbClr val="0066CC"/>
                </a:solidFill>
              </a:rPr>
              <a:t>technology</a:t>
            </a:r>
            <a:r>
              <a:rPr lang="fr-CH" b="1" dirty="0" smtClean="0">
                <a:solidFill>
                  <a:srgbClr val="0066CC"/>
                </a:solidFill>
              </a:rPr>
              <a:t> in </a:t>
            </a:r>
            <a:r>
              <a:rPr lang="fr-CH" b="1" dirty="0">
                <a:solidFill>
                  <a:srgbClr val="0066CC"/>
                </a:solidFill>
              </a:rPr>
              <a:t>the </a:t>
            </a:r>
            <a:r>
              <a:rPr lang="fr-CH" b="1" dirty="0">
                <a:solidFill>
                  <a:srgbClr val="FF0000"/>
                </a:solidFill>
              </a:rPr>
              <a:t>HIGGS-TOP </a:t>
            </a:r>
            <a:r>
              <a:rPr lang="fr-CH" b="1" dirty="0" err="1">
                <a:solidFill>
                  <a:srgbClr val="FF0000"/>
                </a:solidFill>
              </a:rPr>
              <a:t>energy</a:t>
            </a: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 smtClean="0">
                <a:solidFill>
                  <a:srgbClr val="FF0000"/>
                </a:solidFill>
              </a:rPr>
              <a:t>range, </a:t>
            </a:r>
            <a:r>
              <a:rPr lang="fr-CH" b="1" dirty="0" smtClean="0">
                <a:solidFill>
                  <a:srgbClr val="0066CC"/>
                </a:solidFill>
              </a:rPr>
              <a:t>but large </a:t>
            </a:r>
            <a:r>
              <a:rPr lang="fr-CH" b="1" dirty="0" err="1" smtClean="0">
                <a:solidFill>
                  <a:srgbClr val="0066CC"/>
                </a:solidFill>
              </a:rPr>
              <a:t>circumference</a:t>
            </a:r>
            <a:r>
              <a:rPr lang="fr-CH" b="1" dirty="0" smtClean="0">
                <a:solidFill>
                  <a:srgbClr val="0066CC"/>
                </a:solidFill>
              </a:rPr>
              <a:t> rings and </a:t>
            </a:r>
            <a:r>
              <a:rPr lang="fr-CH" b="1" dirty="0" err="1" smtClean="0">
                <a:solidFill>
                  <a:srgbClr val="0066CC"/>
                </a:solidFill>
              </a:rPr>
              <a:t>limited</a:t>
            </a:r>
            <a:r>
              <a:rPr lang="fr-CH" b="1" dirty="0" smtClean="0">
                <a:solidFill>
                  <a:srgbClr val="0066CC"/>
                </a:solidFill>
              </a:rPr>
              <a:t> in </a:t>
            </a:r>
            <a:r>
              <a:rPr lang="fr-CH" b="1" dirty="0" err="1" smtClean="0">
                <a:solidFill>
                  <a:srgbClr val="0066CC"/>
                </a:solidFill>
              </a:rPr>
              <a:t>energy</a:t>
            </a:r>
            <a:r>
              <a:rPr lang="fr-CH" b="1" dirty="0" smtClean="0">
                <a:solidFill>
                  <a:srgbClr val="0066CC"/>
                </a:solidFill>
              </a:rPr>
              <a:t> upgrade</a:t>
            </a:r>
          </a:p>
          <a:p>
            <a:endParaRPr lang="fr-CH" sz="900" b="1" dirty="0" smtClean="0">
              <a:solidFill>
                <a:srgbClr val="0066CC"/>
              </a:solidFill>
            </a:endParaRPr>
          </a:p>
          <a:p>
            <a:r>
              <a:rPr lang="fr-CH" b="1" dirty="0" err="1">
                <a:solidFill>
                  <a:srgbClr val="FF0000"/>
                </a:solidFill>
              </a:rPr>
              <a:t>Linear</a:t>
            </a: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 err="1">
                <a:solidFill>
                  <a:srgbClr val="FF0000"/>
                </a:solidFill>
              </a:rPr>
              <a:t>Colliders</a:t>
            </a:r>
            <a:r>
              <a:rPr lang="fr-CH" b="1" dirty="0">
                <a:solidFill>
                  <a:srgbClr val="0066CC"/>
                </a:solidFill>
              </a:rPr>
              <a:t> </a:t>
            </a:r>
            <a:r>
              <a:rPr lang="fr-CH" b="1" dirty="0" smtClean="0">
                <a:solidFill>
                  <a:srgbClr val="0066CC"/>
                </a:solidFill>
              </a:rPr>
              <a:t>best </a:t>
            </a:r>
            <a:r>
              <a:rPr lang="fr-CH" b="1" dirty="0" err="1">
                <a:solidFill>
                  <a:srgbClr val="0066CC"/>
                </a:solidFill>
              </a:rPr>
              <a:t>suited</a:t>
            </a:r>
            <a:r>
              <a:rPr lang="fr-CH" b="1" dirty="0">
                <a:solidFill>
                  <a:srgbClr val="0066CC"/>
                </a:solidFill>
              </a:rPr>
              <a:t> </a:t>
            </a:r>
            <a:r>
              <a:rPr lang="fr-CH" b="1" dirty="0" err="1" smtClean="0">
                <a:solidFill>
                  <a:srgbClr val="0066CC"/>
                </a:solidFill>
              </a:rPr>
              <a:t>technology</a:t>
            </a:r>
            <a:r>
              <a:rPr lang="fr-CH" b="1" dirty="0" smtClean="0">
                <a:solidFill>
                  <a:srgbClr val="0066CC"/>
                </a:solidFill>
              </a:rPr>
              <a:t> in  the </a:t>
            </a:r>
            <a:r>
              <a:rPr lang="fr-CH" b="1" dirty="0" err="1" smtClean="0">
                <a:solidFill>
                  <a:srgbClr val="FF0000"/>
                </a:solidFill>
              </a:rPr>
              <a:t>TeV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 smtClean="0">
                <a:solidFill>
                  <a:srgbClr val="FF0000"/>
                </a:solidFill>
              </a:rPr>
              <a:t>energy</a:t>
            </a:r>
            <a:r>
              <a:rPr lang="fr-CH" b="1" dirty="0" smtClean="0">
                <a:solidFill>
                  <a:srgbClr val="FF0000"/>
                </a:solidFill>
              </a:rPr>
              <a:t> range</a:t>
            </a:r>
            <a:r>
              <a:rPr lang="fr-CH" b="1" dirty="0" smtClean="0">
                <a:solidFill>
                  <a:srgbClr val="0066CC"/>
                </a:solidFill>
              </a:rPr>
              <a:t> </a:t>
            </a:r>
            <a:r>
              <a:rPr lang="fr-CH" b="1" dirty="0" err="1" smtClean="0">
                <a:solidFill>
                  <a:srgbClr val="0066CC"/>
                </a:solidFill>
              </a:rPr>
              <a:t>with</a:t>
            </a:r>
            <a:r>
              <a:rPr lang="fr-CH" b="1" dirty="0" smtClean="0">
                <a:solidFill>
                  <a:srgbClr val="0066CC"/>
                </a:solidFill>
              </a:rPr>
              <a:t> </a:t>
            </a:r>
            <a:r>
              <a:rPr lang="fr-CH" b="1" dirty="0" err="1">
                <a:solidFill>
                  <a:srgbClr val="0066CC"/>
                </a:solidFill>
              </a:rPr>
              <a:t>similar</a:t>
            </a:r>
            <a:r>
              <a:rPr lang="fr-CH" b="1" dirty="0">
                <a:solidFill>
                  <a:srgbClr val="0066CC"/>
                </a:solidFill>
              </a:rPr>
              <a:t> </a:t>
            </a:r>
            <a:r>
              <a:rPr lang="fr-CH" b="1" dirty="0" smtClean="0">
                <a:solidFill>
                  <a:srgbClr val="0066CC"/>
                </a:solidFill>
              </a:rPr>
              <a:t>performance and </a:t>
            </a:r>
            <a:r>
              <a:rPr lang="fr-CH" b="1" dirty="0" err="1" smtClean="0">
                <a:solidFill>
                  <a:srgbClr val="0066CC"/>
                </a:solidFill>
              </a:rPr>
              <a:t>various</a:t>
            </a:r>
            <a:r>
              <a:rPr lang="fr-CH" b="1" dirty="0" smtClean="0">
                <a:solidFill>
                  <a:srgbClr val="0066CC"/>
                </a:solidFill>
              </a:rPr>
              <a:t> </a:t>
            </a:r>
            <a:r>
              <a:rPr lang="fr-CH" b="1" dirty="0" err="1" smtClean="0">
                <a:solidFill>
                  <a:srgbClr val="0066CC"/>
                </a:solidFill>
              </a:rPr>
              <a:t>energy</a:t>
            </a:r>
            <a:r>
              <a:rPr lang="fr-CH" b="1" dirty="0" smtClean="0">
                <a:solidFill>
                  <a:srgbClr val="0066CC"/>
                </a:solidFill>
              </a:rPr>
              <a:t> </a:t>
            </a:r>
            <a:r>
              <a:rPr lang="fr-CH" b="1" dirty="0" err="1" smtClean="0">
                <a:solidFill>
                  <a:srgbClr val="0066CC"/>
                </a:solidFill>
              </a:rPr>
              <a:t>reach</a:t>
            </a:r>
            <a:endParaRPr lang="fr-CH" b="1" dirty="0" smtClean="0">
              <a:solidFill>
                <a:srgbClr val="0066CC"/>
              </a:solidFill>
            </a:endParaRPr>
          </a:p>
          <a:p>
            <a:endParaRPr lang="fr-CH" sz="900" b="1" dirty="0" smtClean="0">
              <a:solidFill>
                <a:srgbClr val="0066CC"/>
              </a:solidFill>
            </a:endParaRPr>
          </a:p>
          <a:p>
            <a:r>
              <a:rPr lang="fr-CH" b="1" dirty="0" smtClean="0">
                <a:solidFill>
                  <a:srgbClr val="FF0000"/>
                </a:solidFill>
              </a:rPr>
              <a:t>Muon </a:t>
            </a:r>
            <a:r>
              <a:rPr lang="fr-CH" b="1" dirty="0" err="1" smtClean="0">
                <a:solidFill>
                  <a:srgbClr val="FF0000"/>
                </a:solidFill>
              </a:rPr>
              <a:t>Collider</a:t>
            </a:r>
            <a:r>
              <a:rPr lang="fr-CH" b="1" dirty="0" smtClean="0">
                <a:solidFill>
                  <a:srgbClr val="FF0000"/>
                </a:solidFill>
              </a:rPr>
              <a:t> (MC) </a:t>
            </a:r>
            <a:r>
              <a:rPr lang="fr-CH" b="1" dirty="0" err="1" smtClean="0">
                <a:solidFill>
                  <a:srgbClr val="0066CC"/>
                </a:solidFill>
              </a:rPr>
              <a:t>ideal</a:t>
            </a:r>
            <a:r>
              <a:rPr lang="fr-CH" b="1" dirty="0" smtClean="0">
                <a:solidFill>
                  <a:srgbClr val="0066CC"/>
                </a:solidFill>
              </a:rPr>
              <a:t> (</a:t>
            </a:r>
            <a:r>
              <a:rPr lang="fr-CH" b="1" dirty="0" err="1" smtClean="0">
                <a:solidFill>
                  <a:srgbClr val="0066CC"/>
                </a:solidFill>
              </a:rPr>
              <a:t>only</a:t>
            </a:r>
            <a:r>
              <a:rPr lang="fr-CH" b="1" dirty="0" smtClean="0">
                <a:solidFill>
                  <a:srgbClr val="0066CC"/>
                </a:solidFill>
              </a:rPr>
              <a:t> envisageable?) </a:t>
            </a:r>
            <a:r>
              <a:rPr lang="fr-CH" b="1" dirty="0" err="1" smtClean="0">
                <a:solidFill>
                  <a:srgbClr val="0066CC"/>
                </a:solidFill>
              </a:rPr>
              <a:t>technology</a:t>
            </a:r>
            <a:r>
              <a:rPr lang="fr-CH" b="1" dirty="0" smtClean="0">
                <a:solidFill>
                  <a:srgbClr val="0066CC"/>
                </a:solidFill>
              </a:rPr>
              <a:t> to </a:t>
            </a:r>
            <a:r>
              <a:rPr lang="fr-CH" b="1" dirty="0" err="1" smtClean="0">
                <a:solidFill>
                  <a:srgbClr val="0066CC"/>
                </a:solidFill>
              </a:rPr>
              <a:t>extend</a:t>
            </a:r>
            <a:r>
              <a:rPr lang="fr-CH" b="1" dirty="0" smtClean="0">
                <a:solidFill>
                  <a:srgbClr val="0066CC"/>
                </a:solidFill>
              </a:rPr>
              <a:t> lepton </a:t>
            </a:r>
            <a:r>
              <a:rPr lang="fr-CH" b="1" dirty="0" err="1" smtClean="0">
                <a:solidFill>
                  <a:srgbClr val="0066CC"/>
                </a:solidFill>
              </a:rPr>
              <a:t>colliders</a:t>
            </a:r>
            <a:r>
              <a:rPr lang="fr-CH" b="1" dirty="0" smtClean="0">
                <a:solidFill>
                  <a:srgbClr val="0066CC"/>
                </a:solidFill>
              </a:rPr>
              <a:t> in the </a:t>
            </a:r>
            <a:r>
              <a:rPr lang="fr-CH" b="1" dirty="0" smtClean="0">
                <a:solidFill>
                  <a:srgbClr val="FF0000"/>
                </a:solidFill>
              </a:rPr>
              <a:t>Multi- </a:t>
            </a:r>
            <a:r>
              <a:rPr lang="fr-CH" b="1" dirty="0" err="1" smtClean="0">
                <a:solidFill>
                  <a:srgbClr val="FF0000"/>
                </a:solidFill>
              </a:rPr>
              <a:t>TeV</a:t>
            </a:r>
            <a:r>
              <a:rPr lang="fr-CH" b="1" dirty="0" smtClean="0">
                <a:solidFill>
                  <a:srgbClr val="FF0000"/>
                </a:solidFill>
              </a:rPr>
              <a:t> range </a:t>
            </a:r>
            <a:r>
              <a:rPr lang="fr-CH" b="1" dirty="0" err="1" smtClean="0">
                <a:solidFill>
                  <a:srgbClr val="0066CC"/>
                </a:solidFill>
              </a:rPr>
              <a:t>with</a:t>
            </a:r>
            <a:r>
              <a:rPr lang="fr-CH" b="1" dirty="0" smtClean="0">
                <a:solidFill>
                  <a:srgbClr val="0066CC"/>
                </a:solidFill>
              </a:rPr>
              <a:t> attractive </a:t>
            </a:r>
            <a:r>
              <a:rPr lang="fr-CH" b="1" dirty="0" err="1" smtClean="0">
                <a:solidFill>
                  <a:srgbClr val="0066CC"/>
                </a:solidFill>
              </a:rPr>
              <a:t>Cost</a:t>
            </a:r>
            <a:r>
              <a:rPr lang="fr-CH" b="1" dirty="0" smtClean="0">
                <a:solidFill>
                  <a:srgbClr val="0066CC"/>
                </a:solidFill>
              </a:rPr>
              <a:t> &amp; Power </a:t>
            </a:r>
            <a:r>
              <a:rPr lang="fr-CH" b="1" dirty="0" err="1" smtClean="0">
                <a:solidFill>
                  <a:srgbClr val="0066CC"/>
                </a:solidFill>
              </a:rPr>
              <a:t>FoMs</a:t>
            </a:r>
            <a:endParaRPr lang="fr-CH" b="1" dirty="0" smtClean="0">
              <a:solidFill>
                <a:srgbClr val="0066CC"/>
              </a:solidFill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00" b="1" dirty="0" err="1" smtClean="0"/>
              <a:t>Although</a:t>
            </a:r>
            <a:r>
              <a:rPr lang="fr-CH" sz="2100" b="1" dirty="0" smtClean="0"/>
              <a:t> </a:t>
            </a:r>
            <a:r>
              <a:rPr lang="fr-CH" sz="2100" b="1" dirty="0" err="1" smtClean="0"/>
              <a:t>challenging</a:t>
            </a:r>
            <a:r>
              <a:rPr lang="fr-CH" sz="2100" b="1" dirty="0" smtClean="0"/>
              <a:t> and performance </a:t>
            </a:r>
            <a:r>
              <a:rPr lang="fr-CH" sz="2100" b="1" dirty="0" err="1" smtClean="0"/>
              <a:t>limited</a:t>
            </a:r>
            <a:r>
              <a:rPr lang="fr-CH" sz="2100" b="1" dirty="0" smtClean="0"/>
              <a:t>, </a:t>
            </a:r>
            <a:r>
              <a:rPr lang="fr-CH" sz="2100" b="1" dirty="0"/>
              <a:t>MC </a:t>
            </a:r>
            <a:r>
              <a:rPr lang="fr-CH" sz="2100" b="1" dirty="0" smtClean="0"/>
              <a:t>as </a:t>
            </a:r>
            <a:r>
              <a:rPr lang="fr-CH" sz="2100" b="1" dirty="0"/>
              <a:t>HIGGS </a:t>
            </a:r>
            <a:r>
              <a:rPr lang="fr-CH" sz="2100" b="1" dirty="0" err="1" smtClean="0"/>
              <a:t>Factory</a:t>
            </a:r>
            <a:r>
              <a:rPr lang="fr-CH" sz="2100" b="1" dirty="0" smtClean="0"/>
              <a:t> attractive as a </a:t>
            </a:r>
            <a:r>
              <a:rPr lang="fr-CH" sz="2100" b="1" dirty="0" err="1" smtClean="0"/>
              <a:t>step</a:t>
            </a:r>
            <a:r>
              <a:rPr lang="fr-CH" sz="2100" b="1" dirty="0" smtClean="0"/>
              <a:t> </a:t>
            </a:r>
            <a:r>
              <a:rPr lang="fr-CH" sz="2100" b="1" dirty="0" err="1" smtClean="0"/>
              <a:t>towards</a:t>
            </a:r>
            <a:r>
              <a:rPr lang="fr-CH" sz="2100" b="1" dirty="0" smtClean="0"/>
              <a:t> </a:t>
            </a:r>
            <a:r>
              <a:rPr lang="fr-CH" sz="2100" b="1" dirty="0" err="1" smtClean="0"/>
              <a:t>higher</a:t>
            </a:r>
            <a:r>
              <a:rPr lang="fr-CH" sz="2100" b="1" dirty="0" smtClean="0"/>
              <a:t> </a:t>
            </a:r>
            <a:r>
              <a:rPr lang="fr-CH" sz="2100" b="1" dirty="0" err="1" smtClean="0"/>
              <a:t>colliding</a:t>
            </a:r>
            <a:r>
              <a:rPr lang="fr-CH" sz="2100" b="1" dirty="0" smtClean="0"/>
              <a:t> </a:t>
            </a:r>
            <a:r>
              <a:rPr lang="fr-CH" sz="2100" b="1" dirty="0" err="1" smtClean="0"/>
              <a:t>beam</a:t>
            </a:r>
            <a:r>
              <a:rPr lang="fr-CH" sz="2100" b="1" dirty="0" smtClean="0"/>
              <a:t> </a:t>
            </a:r>
            <a:r>
              <a:rPr lang="fr-CH" sz="2100" b="1" dirty="0" err="1" smtClean="0"/>
              <a:t>energies</a:t>
            </a:r>
            <a:endParaRPr lang="fr-CH" sz="21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00" b="1" dirty="0" smtClean="0"/>
              <a:t>MAP </a:t>
            </a:r>
            <a:r>
              <a:rPr lang="fr-CH" sz="2100" b="1" dirty="0" err="1" smtClean="0"/>
              <a:t>scheme</a:t>
            </a:r>
            <a:r>
              <a:rPr lang="fr-CH" sz="2100" b="1" dirty="0" smtClean="0"/>
              <a:t> </a:t>
            </a:r>
            <a:r>
              <a:rPr lang="fr-CH" sz="2100" b="1" dirty="0" err="1" smtClean="0"/>
              <a:t>pretty</a:t>
            </a:r>
            <a:r>
              <a:rPr lang="fr-CH" sz="2100" b="1" dirty="0" smtClean="0"/>
              <a:t> mature, relies on </a:t>
            </a:r>
            <a:r>
              <a:rPr lang="fr-CH" sz="2100" b="1" dirty="0" err="1" smtClean="0"/>
              <a:t>critical</a:t>
            </a:r>
            <a:r>
              <a:rPr lang="fr-CH" sz="2100" b="1" dirty="0" smtClean="0"/>
              <a:t> 10</a:t>
            </a:r>
            <a:r>
              <a:rPr lang="fr-CH" sz="2100" b="1" baseline="30000" dirty="0" smtClean="0"/>
              <a:t>6</a:t>
            </a:r>
            <a:r>
              <a:rPr lang="fr-CH" sz="2100" b="1" dirty="0" smtClean="0"/>
              <a:t> 6D </a:t>
            </a:r>
            <a:r>
              <a:rPr lang="fr-CH" sz="2100" b="1" dirty="0" err="1" smtClean="0"/>
              <a:t>cooling</a:t>
            </a:r>
            <a:endParaRPr lang="fr-CH" sz="21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00" b="1" dirty="0" smtClean="0"/>
              <a:t>LEMMA </a:t>
            </a:r>
            <a:r>
              <a:rPr lang="fr-CH" sz="2100" b="1" dirty="0" err="1" smtClean="0"/>
              <a:t>scheme</a:t>
            </a:r>
            <a:r>
              <a:rPr lang="fr-CH" sz="2100" b="1" dirty="0" smtClean="0"/>
              <a:t> </a:t>
            </a:r>
            <a:r>
              <a:rPr lang="fr-CH" sz="2100" b="1" dirty="0" err="1" smtClean="0"/>
              <a:t>appealing</a:t>
            </a:r>
            <a:r>
              <a:rPr lang="fr-CH" sz="2100" b="1" dirty="0" smtClean="0"/>
              <a:t> (no </a:t>
            </a:r>
            <a:r>
              <a:rPr lang="fr-CH" sz="2100" b="1" dirty="0" err="1" smtClean="0"/>
              <a:t>cooling</a:t>
            </a:r>
            <a:r>
              <a:rPr lang="fr-CH" sz="2100" b="1" dirty="0" smtClean="0"/>
              <a:t>, </a:t>
            </a:r>
            <a:r>
              <a:rPr lang="fr-CH" sz="2100" b="1" dirty="0" err="1" smtClean="0"/>
              <a:t>energy</a:t>
            </a:r>
            <a:r>
              <a:rPr lang="fr-CH" sz="2100" b="1" dirty="0" smtClean="0"/>
              <a:t> </a:t>
            </a:r>
            <a:r>
              <a:rPr lang="fr-CH" sz="2100" b="1" dirty="0" err="1" smtClean="0"/>
              <a:t>reach</a:t>
            </a:r>
            <a:r>
              <a:rPr lang="fr-CH" sz="2100" b="1" dirty="0" smtClean="0"/>
              <a:t>) if </a:t>
            </a:r>
            <a:r>
              <a:rPr lang="fr-CH" sz="2100" b="1" dirty="0" err="1" smtClean="0"/>
              <a:t>feasible</a:t>
            </a:r>
            <a:r>
              <a:rPr lang="fr-CH" sz="2100" b="1" dirty="0" smtClean="0"/>
              <a:t> (</a:t>
            </a:r>
            <a:r>
              <a:rPr lang="fr-CH" sz="2100" b="1" dirty="0" smtClean="0">
                <a:latin typeface="+mj-lt"/>
              </a:rPr>
              <a:t>e+ rate</a:t>
            </a:r>
            <a:r>
              <a:rPr lang="fr-CH" sz="2100" b="1" dirty="0" smtClean="0"/>
              <a:t>?)</a:t>
            </a:r>
          </a:p>
          <a:p>
            <a:endParaRPr lang="fr-CH" sz="900" b="1" dirty="0" smtClean="0">
              <a:solidFill>
                <a:srgbClr val="0066CC"/>
              </a:solidFill>
            </a:endParaRPr>
          </a:p>
          <a:p>
            <a:r>
              <a:rPr lang="fr-CH" b="1" dirty="0" smtClean="0">
                <a:solidFill>
                  <a:srgbClr val="0066CC"/>
                </a:solidFill>
              </a:rPr>
              <a:t> Impressive </a:t>
            </a:r>
            <a:r>
              <a:rPr lang="fr-CH" b="1" dirty="0" err="1" smtClean="0">
                <a:solidFill>
                  <a:srgbClr val="0066CC"/>
                </a:solidFill>
              </a:rPr>
              <a:t>potential</a:t>
            </a:r>
            <a:r>
              <a:rPr lang="fr-CH" b="1" dirty="0" smtClean="0">
                <a:solidFill>
                  <a:srgbClr val="0066CC"/>
                </a:solidFill>
              </a:rPr>
              <a:t> of </a:t>
            </a:r>
            <a:r>
              <a:rPr lang="fr-CH" b="1" dirty="0" smtClean="0">
                <a:solidFill>
                  <a:srgbClr val="FF0000"/>
                </a:solidFill>
              </a:rPr>
              <a:t>Muon </a:t>
            </a:r>
            <a:r>
              <a:rPr lang="fr-CH" b="1" dirty="0" err="1" smtClean="0">
                <a:solidFill>
                  <a:srgbClr val="FF0000"/>
                </a:solidFill>
              </a:rPr>
              <a:t>Collider</a:t>
            </a:r>
            <a:r>
              <a:rPr lang="fr-CH" b="1" dirty="0" smtClean="0">
                <a:solidFill>
                  <a:srgbClr val="FF0000"/>
                </a:solidFill>
              </a:rPr>
              <a:t> in LHC tunnel </a:t>
            </a:r>
            <a:r>
              <a:rPr lang="fr-CH" b="1" dirty="0" smtClean="0">
                <a:solidFill>
                  <a:srgbClr val="0066CC"/>
                </a:solidFill>
              </a:rPr>
              <a:t>(</a:t>
            </a:r>
            <a:r>
              <a:rPr lang="fr-CH" b="1" dirty="0" err="1" smtClean="0">
                <a:solidFill>
                  <a:srgbClr val="0066CC"/>
                </a:solidFill>
              </a:rPr>
              <a:t>preliminary</a:t>
            </a:r>
            <a:r>
              <a:rPr lang="fr-CH" b="1" dirty="0" smtClean="0">
                <a:solidFill>
                  <a:srgbClr val="0066CC"/>
                </a:solidFill>
              </a:rPr>
              <a:t>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00" b="1" dirty="0" err="1" smtClean="0"/>
              <a:t>Taking</a:t>
            </a:r>
            <a:r>
              <a:rPr lang="fr-CH" sz="2100" b="1" dirty="0" smtClean="0"/>
              <a:t> </a:t>
            </a:r>
            <a:r>
              <a:rPr lang="fr-CH" sz="2100" b="1" dirty="0" err="1" smtClean="0"/>
              <a:t>advantage</a:t>
            </a:r>
            <a:r>
              <a:rPr lang="fr-CH" sz="2100" b="1" dirty="0" smtClean="0"/>
              <a:t> of </a:t>
            </a:r>
            <a:r>
              <a:rPr lang="fr-CH" sz="2100" b="1" dirty="0" err="1" smtClean="0"/>
              <a:t>existing</a:t>
            </a:r>
            <a:r>
              <a:rPr lang="fr-CH" sz="2100" b="1" dirty="0" smtClean="0"/>
              <a:t> CERN </a:t>
            </a:r>
            <a:r>
              <a:rPr lang="fr-CH" sz="2100" b="1" dirty="0" err="1" smtClean="0"/>
              <a:t>facilities</a:t>
            </a:r>
            <a:r>
              <a:rPr lang="fr-CH" sz="2100" b="1" dirty="0" smtClean="0"/>
              <a:t> (LHC tunnel and </a:t>
            </a:r>
            <a:r>
              <a:rPr lang="fr-CH" sz="2100" b="1" dirty="0" err="1" smtClean="0"/>
              <a:t>injectors</a:t>
            </a:r>
            <a:r>
              <a:rPr lang="fr-CH" sz="2100" b="1" dirty="0" smtClean="0"/>
              <a:t>) to </a:t>
            </a:r>
            <a:r>
              <a:rPr lang="fr-CH" sz="2100" b="1" dirty="0" err="1" smtClean="0"/>
              <a:t>reduce</a:t>
            </a:r>
            <a:r>
              <a:rPr lang="fr-CH" sz="2100" b="1" dirty="0" smtClean="0"/>
              <a:t> </a:t>
            </a:r>
            <a:r>
              <a:rPr lang="fr-CH" sz="2100" b="1" dirty="0" err="1" smtClean="0"/>
              <a:t>cost</a:t>
            </a:r>
            <a:endParaRPr lang="fr-CH" sz="21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00" b="1" dirty="0" smtClean="0"/>
              <a:t>Excellent </a:t>
            </a:r>
            <a:r>
              <a:rPr lang="fr-CH" sz="2100" b="1" dirty="0" err="1" smtClean="0"/>
              <a:t>Luminosity</a:t>
            </a:r>
            <a:r>
              <a:rPr lang="fr-CH" sz="2100" b="1" dirty="0" smtClean="0"/>
              <a:t>, Power </a:t>
            </a:r>
            <a:r>
              <a:rPr lang="fr-CH" sz="2100" b="1" dirty="0" err="1" smtClean="0"/>
              <a:t>FoM</a:t>
            </a:r>
            <a:r>
              <a:rPr lang="fr-CH" sz="2100" b="1" dirty="0" smtClean="0"/>
              <a:t> and </a:t>
            </a:r>
            <a:r>
              <a:rPr lang="fr-CH" sz="2100" b="1" dirty="0" err="1" smtClean="0"/>
              <a:t>Cost</a:t>
            </a:r>
            <a:r>
              <a:rPr lang="fr-CH" sz="2100" b="1" dirty="0" smtClean="0"/>
              <a:t> </a:t>
            </a:r>
            <a:r>
              <a:rPr lang="fr-CH" sz="2100" b="1" dirty="0" err="1" smtClean="0"/>
              <a:t>FoM</a:t>
            </a:r>
            <a:r>
              <a:rPr lang="fr-CH" sz="2100" b="1" dirty="0" smtClean="0"/>
              <a:t> but at </a:t>
            </a:r>
            <a:r>
              <a:rPr lang="fr-CH" sz="2100" b="1" dirty="0" err="1" smtClean="0"/>
              <a:t>limit</a:t>
            </a:r>
            <a:r>
              <a:rPr lang="fr-CH" sz="2100" b="1" dirty="0" smtClean="0"/>
              <a:t> of neutrino radiation on site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00" b="1" dirty="0" err="1" smtClean="0">
                <a:solidFill>
                  <a:srgbClr val="FF0000"/>
                </a:solidFill>
              </a:rPr>
              <a:t>Energy</a:t>
            </a:r>
            <a:r>
              <a:rPr lang="fr-CH" sz="2100" b="1" dirty="0" smtClean="0">
                <a:solidFill>
                  <a:srgbClr val="FF0000"/>
                </a:solidFill>
              </a:rPr>
              <a:t> </a:t>
            </a:r>
            <a:r>
              <a:rPr lang="fr-CH" sz="2100" b="1" dirty="0" err="1" smtClean="0">
                <a:solidFill>
                  <a:srgbClr val="FF0000"/>
                </a:solidFill>
              </a:rPr>
              <a:t>reach</a:t>
            </a:r>
            <a:r>
              <a:rPr lang="fr-CH" sz="2100" b="1" dirty="0" smtClean="0">
                <a:solidFill>
                  <a:srgbClr val="FF0000"/>
                </a:solidFill>
              </a:rPr>
              <a:t> </a:t>
            </a:r>
            <a:r>
              <a:rPr lang="fr-CH" sz="2100" b="1" dirty="0" err="1" smtClean="0">
                <a:solidFill>
                  <a:srgbClr val="FF0000"/>
                </a:solidFill>
              </a:rPr>
              <a:t>similar</a:t>
            </a:r>
            <a:r>
              <a:rPr lang="fr-CH" sz="2100" b="1" dirty="0" smtClean="0">
                <a:solidFill>
                  <a:srgbClr val="FF0000"/>
                </a:solidFill>
              </a:rPr>
              <a:t> to 100TeV FCC-</a:t>
            </a:r>
            <a:r>
              <a:rPr lang="fr-CH" sz="2100" b="1" dirty="0" err="1" smtClean="0">
                <a:solidFill>
                  <a:srgbClr val="FF0000"/>
                </a:solidFill>
              </a:rPr>
              <a:t>hh</a:t>
            </a:r>
            <a:r>
              <a:rPr lang="fr-CH" sz="2100" b="1" dirty="0" smtClean="0">
                <a:solidFill>
                  <a:srgbClr val="FF0000"/>
                </a:solidFill>
              </a:rPr>
              <a:t> </a:t>
            </a:r>
            <a:r>
              <a:rPr lang="fr-CH" sz="2100" b="1" dirty="0" smtClean="0"/>
              <a:t>at </a:t>
            </a:r>
            <a:r>
              <a:rPr lang="fr-CH" sz="2100" b="1" dirty="0" err="1" smtClean="0"/>
              <a:t>level</a:t>
            </a:r>
            <a:r>
              <a:rPr lang="fr-CH" sz="2100" b="1" dirty="0" smtClean="0"/>
              <a:t> of </a:t>
            </a:r>
            <a:r>
              <a:rPr lang="fr-CH" sz="2100" b="1" dirty="0" err="1" smtClean="0"/>
              <a:t>elementary</a:t>
            </a:r>
            <a:r>
              <a:rPr lang="fr-CH" sz="2100" b="1" dirty="0" smtClean="0"/>
              <a:t> </a:t>
            </a:r>
            <a:r>
              <a:rPr lang="fr-CH" sz="2100" b="1" dirty="0" err="1" smtClean="0"/>
              <a:t>constituents</a:t>
            </a:r>
            <a:endParaRPr lang="fr-CH" sz="2100" b="1" dirty="0" smtClean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r-CH" sz="2100" b="1" dirty="0" smtClean="0"/>
              <a:t>«</a:t>
            </a:r>
            <a:r>
              <a:rPr lang="fr-CH" sz="2100" b="1" dirty="0" err="1" smtClean="0"/>
              <a:t>Too</a:t>
            </a:r>
            <a:r>
              <a:rPr lang="fr-CH" sz="2100" b="1" dirty="0" smtClean="0"/>
              <a:t> </a:t>
            </a:r>
            <a:r>
              <a:rPr lang="fr-CH" sz="2100" b="1" dirty="0" err="1" smtClean="0"/>
              <a:t>nice</a:t>
            </a:r>
            <a:r>
              <a:rPr lang="fr-CH" sz="2100" b="1" dirty="0" smtClean="0"/>
              <a:t> to </a:t>
            </a:r>
            <a:r>
              <a:rPr lang="fr-CH" sz="2100" b="1" dirty="0" err="1" smtClean="0"/>
              <a:t>be</a:t>
            </a:r>
            <a:r>
              <a:rPr lang="fr-CH" sz="2100" b="1" dirty="0" smtClean="0"/>
              <a:t> </a:t>
            </a:r>
            <a:r>
              <a:rPr lang="fr-CH" sz="2100" b="1" dirty="0" err="1" smtClean="0"/>
              <a:t>true</a:t>
            </a:r>
            <a:r>
              <a:rPr lang="fr-CH" sz="2100" b="1" dirty="0" smtClean="0"/>
              <a:t>»???         </a:t>
            </a:r>
            <a:r>
              <a:rPr lang="fr-CH" sz="2100" b="1" dirty="0" err="1" smtClean="0"/>
              <a:t>Preliminary</a:t>
            </a:r>
            <a:r>
              <a:rPr lang="fr-CH" sz="2100" b="1" dirty="0" smtClean="0"/>
              <a:t> </a:t>
            </a:r>
            <a:r>
              <a:rPr lang="fr-CH" sz="2100" b="1" dirty="0" err="1" smtClean="0"/>
              <a:t>study</a:t>
            </a:r>
            <a:r>
              <a:rPr lang="fr-CH" sz="2100" b="1" dirty="0" smtClean="0"/>
              <a:t> to </a:t>
            </a:r>
            <a:r>
              <a:rPr lang="fr-CH" sz="2100" b="1" dirty="0" err="1" smtClean="0"/>
              <a:t>be</a:t>
            </a:r>
            <a:r>
              <a:rPr lang="fr-CH" sz="2100" b="1" dirty="0" smtClean="0"/>
              <a:t> </a:t>
            </a:r>
            <a:r>
              <a:rPr lang="fr-CH" sz="2100" b="1" dirty="0" err="1" smtClean="0"/>
              <a:t>confirmed</a:t>
            </a:r>
            <a:r>
              <a:rPr lang="fr-CH" sz="2100" b="1" dirty="0" smtClean="0"/>
              <a:t> by </a:t>
            </a:r>
            <a:r>
              <a:rPr lang="fr-CH" sz="2100" b="1" dirty="0" err="1" smtClean="0"/>
              <a:t>detailed</a:t>
            </a:r>
            <a:r>
              <a:rPr lang="fr-CH" sz="2100" b="1" dirty="0" smtClean="0"/>
              <a:t> </a:t>
            </a:r>
            <a:r>
              <a:rPr lang="fr-CH" sz="2100" b="1" dirty="0" err="1" smtClean="0"/>
              <a:t>feasibility</a:t>
            </a:r>
            <a:r>
              <a:rPr lang="fr-CH" sz="2100" b="1" dirty="0" smtClean="0"/>
              <a:t> </a:t>
            </a:r>
            <a:r>
              <a:rPr lang="fr-CH" sz="2100" b="1" dirty="0" err="1" smtClean="0"/>
              <a:t>study</a:t>
            </a:r>
            <a:endParaRPr lang="fr-CH" sz="2100" b="1" dirty="0" smtClean="0"/>
          </a:p>
          <a:p>
            <a:pPr algn="ctr"/>
            <a:endParaRPr lang="fr-CH" sz="1100" b="1" dirty="0" smtClean="0">
              <a:solidFill>
                <a:srgbClr val="FF00FF"/>
              </a:solidFill>
            </a:endParaRPr>
          </a:p>
          <a:p>
            <a:pPr algn="ctr"/>
            <a:r>
              <a:rPr lang="fr-CH" b="1" dirty="0" smtClean="0">
                <a:solidFill>
                  <a:srgbClr val="FF00FF"/>
                </a:solidFill>
              </a:rPr>
              <a:t>Muon </a:t>
            </a:r>
            <a:r>
              <a:rPr lang="fr-CH" b="1" dirty="0" err="1" smtClean="0">
                <a:solidFill>
                  <a:srgbClr val="FF00FF"/>
                </a:solidFill>
              </a:rPr>
              <a:t>Collider</a:t>
            </a:r>
            <a:r>
              <a:rPr lang="fr-CH" b="1" dirty="0" smtClean="0">
                <a:solidFill>
                  <a:srgbClr val="FF00FF"/>
                </a:solidFill>
              </a:rPr>
              <a:t> </a:t>
            </a:r>
            <a:r>
              <a:rPr lang="fr-CH" b="1" dirty="0" err="1" smtClean="0">
                <a:solidFill>
                  <a:srgbClr val="FF00FF"/>
                </a:solidFill>
              </a:rPr>
              <a:t>most</a:t>
            </a:r>
            <a:r>
              <a:rPr lang="fr-CH" b="1" dirty="0" smtClean="0">
                <a:solidFill>
                  <a:srgbClr val="FF00FF"/>
                </a:solidFill>
              </a:rPr>
              <a:t> </a:t>
            </a:r>
            <a:r>
              <a:rPr lang="fr-CH" b="1" dirty="0" err="1" smtClean="0">
                <a:solidFill>
                  <a:srgbClr val="FF00FF"/>
                </a:solidFill>
              </a:rPr>
              <a:t>promising</a:t>
            </a:r>
            <a:r>
              <a:rPr lang="fr-CH" b="1" dirty="0" smtClean="0">
                <a:solidFill>
                  <a:srgbClr val="FF00FF"/>
                </a:solidFill>
              </a:rPr>
              <a:t> </a:t>
            </a:r>
            <a:r>
              <a:rPr lang="fr-CH" b="1" dirty="0" err="1" smtClean="0">
                <a:solidFill>
                  <a:srgbClr val="FF00FF"/>
                </a:solidFill>
              </a:rPr>
              <a:t>technology</a:t>
            </a:r>
            <a:r>
              <a:rPr lang="fr-CH" b="1" dirty="0" smtClean="0">
                <a:solidFill>
                  <a:srgbClr val="FF00FF"/>
                </a:solidFill>
              </a:rPr>
              <a:t> for future HEP </a:t>
            </a:r>
            <a:r>
              <a:rPr lang="fr-CH" b="1" dirty="0" err="1" smtClean="0">
                <a:solidFill>
                  <a:srgbClr val="FF00FF"/>
                </a:solidFill>
              </a:rPr>
              <a:t>facility</a:t>
            </a:r>
            <a:r>
              <a:rPr lang="fr-CH" b="1" dirty="0" smtClean="0">
                <a:solidFill>
                  <a:srgbClr val="FF00FF"/>
                </a:solidFill>
              </a:rPr>
              <a:t> </a:t>
            </a:r>
          </a:p>
          <a:p>
            <a:pPr algn="ctr"/>
            <a:r>
              <a:rPr lang="fr-CH" b="1" dirty="0" err="1" smtClean="0">
                <a:solidFill>
                  <a:srgbClr val="FF00FF"/>
                </a:solidFill>
              </a:rPr>
              <a:t>Enabling</a:t>
            </a:r>
            <a:r>
              <a:rPr lang="fr-CH" b="1" dirty="0" smtClean="0">
                <a:solidFill>
                  <a:srgbClr val="FF00FF"/>
                </a:solidFill>
              </a:rPr>
              <a:t> </a:t>
            </a:r>
            <a:r>
              <a:rPr lang="fr-CH" b="1" dirty="0" err="1" smtClean="0">
                <a:solidFill>
                  <a:srgbClr val="FF00FF"/>
                </a:solidFill>
              </a:rPr>
              <a:t>both</a:t>
            </a:r>
            <a:r>
              <a:rPr lang="fr-CH" b="1" dirty="0" smtClean="0">
                <a:solidFill>
                  <a:srgbClr val="FF00FF"/>
                </a:solidFill>
              </a:rPr>
              <a:t> </a:t>
            </a:r>
            <a:r>
              <a:rPr lang="fr-CH" b="1" dirty="0" err="1" smtClean="0">
                <a:solidFill>
                  <a:srgbClr val="FF00FF"/>
                </a:solidFill>
              </a:rPr>
              <a:t>precision</a:t>
            </a:r>
            <a:r>
              <a:rPr lang="fr-CH" b="1" dirty="0" smtClean="0">
                <a:solidFill>
                  <a:srgbClr val="FF00FF"/>
                </a:solidFill>
              </a:rPr>
              <a:t> and </a:t>
            </a:r>
            <a:r>
              <a:rPr lang="fr-CH" b="1" dirty="0" err="1" smtClean="0">
                <a:solidFill>
                  <a:srgbClr val="FF00FF"/>
                </a:solidFill>
              </a:rPr>
              <a:t>exploratory</a:t>
            </a:r>
            <a:r>
              <a:rPr lang="fr-CH" b="1" dirty="0" smtClean="0">
                <a:solidFill>
                  <a:srgbClr val="FF00FF"/>
                </a:solidFill>
              </a:rPr>
              <a:t> </a:t>
            </a:r>
            <a:r>
              <a:rPr lang="fr-CH" b="1" dirty="0" err="1" smtClean="0">
                <a:solidFill>
                  <a:srgbClr val="FF00FF"/>
                </a:solidFill>
              </a:rPr>
              <a:t>physics</a:t>
            </a:r>
            <a:r>
              <a:rPr lang="fr-CH" b="1" dirty="0" smtClean="0">
                <a:solidFill>
                  <a:srgbClr val="FF00FF"/>
                </a:solidFill>
              </a:rPr>
              <a:t> </a:t>
            </a:r>
          </a:p>
          <a:p>
            <a:pPr algn="ctr"/>
            <a:r>
              <a:rPr lang="fr-CH" b="1" dirty="0" err="1" smtClean="0">
                <a:solidFill>
                  <a:srgbClr val="FF00FF"/>
                </a:solidFill>
              </a:rPr>
              <a:t>Extending</a:t>
            </a:r>
            <a:r>
              <a:rPr lang="fr-CH" b="1" dirty="0" smtClean="0">
                <a:solidFill>
                  <a:srgbClr val="FF00FF"/>
                </a:solidFill>
              </a:rPr>
              <a:t> the </a:t>
            </a:r>
            <a:r>
              <a:rPr lang="fr-CH" b="1" dirty="0" err="1" smtClean="0">
                <a:solidFill>
                  <a:srgbClr val="FF00FF"/>
                </a:solidFill>
              </a:rPr>
              <a:t>energy</a:t>
            </a:r>
            <a:r>
              <a:rPr lang="fr-CH" b="1" dirty="0" smtClean="0">
                <a:solidFill>
                  <a:srgbClr val="FF00FF"/>
                </a:solidFill>
              </a:rPr>
              <a:t> </a:t>
            </a:r>
            <a:r>
              <a:rPr lang="fr-CH" b="1" dirty="0" err="1" smtClean="0">
                <a:solidFill>
                  <a:srgbClr val="FF00FF"/>
                </a:solidFill>
              </a:rPr>
              <a:t>frontier</a:t>
            </a:r>
            <a:endParaRPr lang="en-GB" b="1" dirty="0">
              <a:solidFill>
                <a:srgbClr val="FF00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4502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Data (</a:t>
            </a:r>
            <a:r>
              <a:rPr lang="fr-CH" dirty="0" err="1" smtClean="0"/>
              <a:t>updated</a:t>
            </a:r>
            <a:r>
              <a:rPr lang="fr-CH" dirty="0" smtClean="0"/>
              <a:t> August 2015)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228600" y="1231900"/>
            <a:ext cx="8656482" cy="5335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7779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152400"/>
            <a:ext cx="8238171" cy="789908"/>
          </a:xfrm>
        </p:spPr>
        <p:txBody>
          <a:bodyPr/>
          <a:lstStyle/>
          <a:p>
            <a:pPr algn="ctr"/>
            <a:r>
              <a:rPr lang="en-US" sz="2800" i="1" dirty="0" smtClean="0"/>
              <a:t>Lepton Colliders Luminosity</a:t>
            </a:r>
            <a:br>
              <a:rPr lang="en-US" sz="2800" i="1" dirty="0" smtClean="0"/>
            </a:br>
            <a:r>
              <a:rPr lang="en-US" sz="2800" i="1" dirty="0" smtClean="0"/>
              <a:t>(1 Interaction Point)</a:t>
            </a:r>
            <a:endParaRPr lang="en-US" sz="2800" i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942308"/>
            <a:ext cx="4572000" cy="5665042"/>
          </a:xfrm>
          <a:prstGeom prst="rect">
            <a:avLst/>
          </a:prstGeom>
        </p:spPr>
      </p:pic>
      <p:pic>
        <p:nvPicPr>
          <p:cNvPr id="15" name="Content Placeholder 14"/>
          <p:cNvPicPr>
            <a:picLocks noGrp="1" noChangeAspect="1"/>
          </p:cNvPicPr>
          <p:nvPr>
            <p:ph sz="quarter" idx="14"/>
          </p:nvPr>
        </p:nvPicPr>
        <p:blipFill>
          <a:blip r:embed="rId3"/>
          <a:stretch>
            <a:fillRect/>
          </a:stretch>
        </p:blipFill>
        <p:spPr>
          <a:xfrm>
            <a:off x="4572000" y="1004181"/>
            <a:ext cx="4571451" cy="5603168"/>
          </a:xfrm>
          <a:prstGeom prst="rect">
            <a:avLst/>
          </a:prstGeom>
        </p:spPr>
      </p:pic>
      <p:sp>
        <p:nvSpPr>
          <p:cNvPr id="20" name="TextBox 19"/>
          <p:cNvSpPr txBox="1"/>
          <p:nvPr/>
        </p:nvSpPr>
        <p:spPr>
          <a:xfrm>
            <a:off x="1186522" y="2559151"/>
            <a:ext cx="979755" cy="369332"/>
          </a:xfrm>
          <a:prstGeom prst="rect">
            <a:avLst/>
          </a:prstGeom>
          <a:noFill/>
          <a:ln w="25400">
            <a:solidFill>
              <a:srgbClr val="CC66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C6600"/>
                </a:solidFill>
              </a:rPr>
              <a:t>Circular</a:t>
            </a:r>
            <a:endParaRPr lang="en-US" dirty="0">
              <a:solidFill>
                <a:srgbClr val="CC6600"/>
              </a:solidFill>
            </a:endParaRPr>
          </a:p>
        </p:txBody>
      </p:sp>
      <p:cxnSp>
        <p:nvCxnSpPr>
          <p:cNvPr id="21" name="Straight Arrow Connector 20"/>
          <p:cNvCxnSpPr/>
          <p:nvPr/>
        </p:nvCxnSpPr>
        <p:spPr>
          <a:xfrm flipH="1">
            <a:off x="762000" y="2933399"/>
            <a:ext cx="685800" cy="316468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/>
          <p:cNvSpPr txBox="1"/>
          <p:nvPr/>
        </p:nvSpPr>
        <p:spPr>
          <a:xfrm>
            <a:off x="3266240" y="3194428"/>
            <a:ext cx="825867" cy="369332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Linear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23" name="Straight Arrow Connector 22"/>
          <p:cNvCxnSpPr/>
          <p:nvPr/>
        </p:nvCxnSpPr>
        <p:spPr>
          <a:xfrm flipH="1" flipV="1">
            <a:off x="3505200" y="2819400"/>
            <a:ext cx="190500" cy="357526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389077" y="4953000"/>
            <a:ext cx="877163" cy="369332"/>
          </a:xfrm>
          <a:prstGeom prst="rect">
            <a:avLst/>
          </a:prstGeom>
          <a:noFill/>
          <a:ln w="25400"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FF"/>
                </a:solidFill>
              </a:rPr>
              <a:t>Muons</a:t>
            </a:r>
            <a:endParaRPr lang="en-US" dirty="0">
              <a:solidFill>
                <a:srgbClr val="FF00FF"/>
              </a:solidFill>
            </a:endParaRPr>
          </a:p>
        </p:txBody>
      </p:sp>
      <p:cxnSp>
        <p:nvCxnSpPr>
          <p:cNvPr id="26" name="Straight Arrow Connector 25"/>
          <p:cNvCxnSpPr/>
          <p:nvPr/>
        </p:nvCxnSpPr>
        <p:spPr>
          <a:xfrm flipH="1" flipV="1">
            <a:off x="1600200" y="4876800"/>
            <a:ext cx="1104037" cy="76200"/>
          </a:xfrm>
          <a:prstGeom prst="straightConnector1">
            <a:avLst/>
          </a:prstGeom>
          <a:ln w="22225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H="1" flipV="1">
            <a:off x="2832424" y="4299005"/>
            <a:ext cx="1" cy="653995"/>
          </a:xfrm>
          <a:prstGeom prst="straightConnector1">
            <a:avLst/>
          </a:prstGeom>
          <a:ln w="22225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5645107" y="2686401"/>
            <a:ext cx="979755" cy="369332"/>
          </a:xfrm>
          <a:prstGeom prst="rect">
            <a:avLst/>
          </a:prstGeom>
          <a:noFill/>
          <a:ln w="25400">
            <a:solidFill>
              <a:srgbClr val="CC6600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CC6600"/>
                </a:solidFill>
              </a:rPr>
              <a:t>Circular</a:t>
            </a:r>
            <a:endParaRPr lang="en-US" dirty="0">
              <a:solidFill>
                <a:srgbClr val="CC6600"/>
              </a:solidFill>
            </a:endParaRPr>
          </a:p>
        </p:txBody>
      </p:sp>
      <p:cxnSp>
        <p:nvCxnSpPr>
          <p:cNvPr id="33" name="Straight Arrow Connector 32"/>
          <p:cNvCxnSpPr/>
          <p:nvPr/>
        </p:nvCxnSpPr>
        <p:spPr>
          <a:xfrm flipH="1">
            <a:off x="5357286" y="3091633"/>
            <a:ext cx="553261" cy="348430"/>
          </a:xfrm>
          <a:prstGeom prst="straightConnector1">
            <a:avLst/>
          </a:prstGeom>
          <a:ln w="2222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7067745" y="5257800"/>
            <a:ext cx="825867" cy="369332"/>
          </a:xfrm>
          <a:prstGeom prst="rect">
            <a:avLst/>
          </a:prstGeom>
          <a:noFill/>
          <a:ln w="25400">
            <a:solidFill>
              <a:srgbClr val="00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0000FF"/>
                </a:solidFill>
              </a:rPr>
              <a:t>Linear</a:t>
            </a:r>
            <a:endParaRPr lang="en-US" dirty="0">
              <a:solidFill>
                <a:srgbClr val="0000FF"/>
              </a:solidFill>
            </a:endParaRPr>
          </a:p>
        </p:txBody>
      </p:sp>
      <p:cxnSp>
        <p:nvCxnSpPr>
          <p:cNvPr id="44" name="Straight Arrow Connector 43"/>
          <p:cNvCxnSpPr/>
          <p:nvPr/>
        </p:nvCxnSpPr>
        <p:spPr>
          <a:xfrm flipV="1">
            <a:off x="7429437" y="4914900"/>
            <a:ext cx="266763" cy="316525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/>
          <p:cNvCxnSpPr/>
          <p:nvPr/>
        </p:nvCxnSpPr>
        <p:spPr>
          <a:xfrm flipH="1" flipV="1">
            <a:off x="6435693" y="5322332"/>
            <a:ext cx="641110" cy="88973"/>
          </a:xfrm>
          <a:prstGeom prst="straightConnector1">
            <a:avLst/>
          </a:prstGeom>
          <a:ln w="22225">
            <a:solidFill>
              <a:srgbClr val="00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" name="TextBox 45"/>
          <p:cNvSpPr txBox="1"/>
          <p:nvPr/>
        </p:nvSpPr>
        <p:spPr>
          <a:xfrm>
            <a:off x="7385764" y="3161752"/>
            <a:ext cx="877163" cy="369332"/>
          </a:xfrm>
          <a:prstGeom prst="rect">
            <a:avLst/>
          </a:prstGeom>
          <a:noFill/>
          <a:ln w="25400">
            <a:solidFill>
              <a:srgbClr val="FF00FF"/>
            </a:solidFill>
          </a:ln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FF00FF"/>
                </a:solidFill>
              </a:rPr>
              <a:t>Muons</a:t>
            </a:r>
            <a:endParaRPr lang="en-US" dirty="0">
              <a:solidFill>
                <a:srgbClr val="FF00FF"/>
              </a:solidFill>
            </a:endParaRPr>
          </a:p>
        </p:txBody>
      </p:sp>
      <p:cxnSp>
        <p:nvCxnSpPr>
          <p:cNvPr id="47" name="Straight Arrow Connector 46"/>
          <p:cNvCxnSpPr/>
          <p:nvPr/>
        </p:nvCxnSpPr>
        <p:spPr>
          <a:xfrm flipH="1">
            <a:off x="6857725" y="3385441"/>
            <a:ext cx="500622" cy="0"/>
          </a:xfrm>
          <a:prstGeom prst="straightConnector1">
            <a:avLst/>
          </a:prstGeom>
          <a:ln w="22225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/>
          <p:cNvCxnSpPr/>
          <p:nvPr/>
        </p:nvCxnSpPr>
        <p:spPr>
          <a:xfrm flipH="1">
            <a:off x="7429437" y="3563760"/>
            <a:ext cx="331621" cy="627240"/>
          </a:xfrm>
          <a:prstGeom prst="straightConnector1">
            <a:avLst/>
          </a:prstGeom>
          <a:ln w="22225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477838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637"/>
    </mc:Choice>
    <mc:Fallback xmlns="">
      <p:transition spd="slow" advTm="796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3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1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1" presetID="2" presetClass="entr" presetSubtype="4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5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2" presetClass="entr" presetSubtype="4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 animBg="1"/>
      <p:bldP spid="25" grpId="0" animBg="1"/>
      <p:bldP spid="30" grpId="0" animBg="1"/>
      <p:bldP spid="36" grpId="0" animBg="1"/>
      <p:bldP spid="4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762000" y="152400"/>
            <a:ext cx="8238171" cy="789908"/>
          </a:xfrm>
        </p:spPr>
        <p:txBody>
          <a:bodyPr/>
          <a:lstStyle/>
          <a:p>
            <a:pPr algn="ctr"/>
            <a:r>
              <a:rPr lang="en-US" sz="2800" i="1" dirty="0"/>
              <a:t>Lepton Colliders </a:t>
            </a:r>
            <a:r>
              <a:rPr lang="en-US" sz="2800" i="1" dirty="0" smtClean="0"/>
              <a:t>Luminosity</a:t>
            </a:r>
            <a:br>
              <a:rPr lang="en-US" sz="2800" i="1" dirty="0" smtClean="0"/>
            </a:br>
            <a:r>
              <a:rPr lang="en-US" sz="2800" i="1" dirty="0" smtClean="0"/>
              <a:t>(all Interaction Points)</a:t>
            </a:r>
            <a:endParaRPr lang="en-US" sz="2800" i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24580" y="993057"/>
            <a:ext cx="4547419" cy="5479947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1998" y="993058"/>
            <a:ext cx="4572001" cy="54799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855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637"/>
    </mc:Choice>
    <mc:Fallback xmlns="">
      <p:transition spd="slow" advTm="79637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>
                <a:latin typeface="+mj-lt"/>
              </a:rPr>
              <a:t>Lepton </a:t>
            </a:r>
            <a:r>
              <a:rPr lang="fr-CH" dirty="0" err="1" smtClean="0">
                <a:latin typeface="+mj-lt"/>
              </a:rPr>
              <a:t>Colliders</a:t>
            </a:r>
            <a:r>
              <a:rPr lang="fr-CH" dirty="0" smtClean="0">
                <a:latin typeface="Symbol" panose="05050102010706020507" pitchFamily="18" charset="2"/>
              </a:rPr>
              <a:t/>
            </a:r>
            <a:br>
              <a:rPr lang="fr-CH" dirty="0" smtClean="0">
                <a:latin typeface="Symbol" panose="05050102010706020507" pitchFamily="18" charset="2"/>
              </a:rPr>
            </a:br>
            <a:r>
              <a:rPr lang="fr-CH" dirty="0" smtClean="0">
                <a:latin typeface="+mn-lt"/>
              </a:rPr>
              <a:t>All</a:t>
            </a:r>
            <a:r>
              <a:rPr lang="fr-CH" dirty="0" smtClean="0"/>
              <a:t> IP </a:t>
            </a:r>
            <a:r>
              <a:rPr lang="fr-CH" dirty="0" err="1" smtClean="0"/>
              <a:t>Luminosity</a:t>
            </a:r>
            <a:r>
              <a:rPr lang="fr-CH" dirty="0" smtClean="0"/>
              <a:t> in HIGGS </a:t>
            </a:r>
            <a:r>
              <a:rPr lang="fr-CH" dirty="0" err="1" smtClean="0"/>
              <a:t>energy</a:t>
            </a:r>
            <a:r>
              <a:rPr lang="fr-CH" dirty="0" smtClean="0"/>
              <a:t> range 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>
            <a:off x="4786312" y="990600"/>
            <a:ext cx="139084" cy="5029200"/>
          </a:xfrm>
          <a:prstGeom prst="line">
            <a:avLst/>
          </a:prstGeom>
          <a:ln w="25400">
            <a:solidFill>
              <a:schemeClr val="accent4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Content Placeholder 7"/>
          <p:cNvSpPr>
            <a:spLocks noGrp="1"/>
          </p:cNvSpPr>
          <p:nvPr>
            <p:ph sz="quarter" idx="14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990600"/>
            <a:ext cx="9143999" cy="5562600"/>
          </a:xfrm>
          <a:prstGeom prst="rect">
            <a:avLst/>
          </a:prstGeom>
        </p:spPr>
      </p:pic>
      <p:cxnSp>
        <p:nvCxnSpPr>
          <p:cNvPr id="17" name="Straight Connector 16"/>
          <p:cNvCxnSpPr/>
          <p:nvPr/>
        </p:nvCxnSpPr>
        <p:spPr>
          <a:xfrm>
            <a:off x="4781601" y="1100891"/>
            <a:ext cx="139084" cy="5029200"/>
          </a:xfrm>
          <a:prstGeom prst="line">
            <a:avLst/>
          </a:prstGeom>
          <a:ln w="25400">
            <a:solidFill>
              <a:schemeClr val="accent4"/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/>
        </p:nvSpPr>
        <p:spPr>
          <a:xfrm>
            <a:off x="2384657" y="3027239"/>
            <a:ext cx="1066799" cy="646331"/>
          </a:xfrm>
          <a:prstGeom prst="rect">
            <a:avLst/>
          </a:prstGeom>
          <a:noFill/>
          <a:ln w="19050"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r>
              <a:rPr lang="fr-CH" b="1" dirty="0" smtClean="0"/>
              <a:t>HIGGS </a:t>
            </a:r>
            <a:r>
              <a:rPr lang="fr-CH" b="1" dirty="0" err="1" smtClean="0"/>
              <a:t>Factory</a:t>
            </a:r>
            <a:endParaRPr lang="en-GB" b="1" dirty="0"/>
          </a:p>
        </p:txBody>
      </p:sp>
      <p:cxnSp>
        <p:nvCxnSpPr>
          <p:cNvPr id="20" name="Straight Arrow Connector 19"/>
          <p:cNvCxnSpPr/>
          <p:nvPr/>
        </p:nvCxnSpPr>
        <p:spPr>
          <a:xfrm>
            <a:off x="3073808" y="3663668"/>
            <a:ext cx="114301" cy="1898814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V="1">
            <a:off x="3451456" y="2837766"/>
            <a:ext cx="1325434" cy="512638"/>
          </a:xfrm>
          <a:prstGeom prst="straightConnector1">
            <a:avLst/>
          </a:prstGeom>
          <a:ln w="1905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4201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81000" y="152400"/>
            <a:ext cx="8763000" cy="789908"/>
          </a:xfrm>
        </p:spPr>
        <p:txBody>
          <a:bodyPr/>
          <a:lstStyle/>
          <a:p>
            <a:pPr algn="ctr"/>
            <a:r>
              <a:rPr lang="en-US" sz="2800" i="1" dirty="0" smtClean="0"/>
              <a:t>Lepton Colliders </a:t>
            </a:r>
            <a:r>
              <a:rPr lang="fr-CH" sz="2800" dirty="0" smtClean="0">
                <a:latin typeface="+mj-lt"/>
              </a:rPr>
              <a:t>All</a:t>
            </a:r>
            <a:r>
              <a:rPr lang="en-US" sz="2800" i="1" dirty="0" smtClean="0"/>
              <a:t> IP Luminosity</a:t>
            </a:r>
            <a:br>
              <a:rPr lang="en-US" sz="2800" i="1" dirty="0" smtClean="0"/>
            </a:br>
            <a:r>
              <a:rPr lang="en-US" sz="1800" i="1" dirty="0" smtClean="0"/>
              <a:t>(</a:t>
            </a:r>
            <a:r>
              <a:rPr lang="en-US" sz="1800" dirty="0" err="1"/>
              <a:t>D.Neuffer</a:t>
            </a:r>
            <a:r>
              <a:rPr lang="en-US" sz="1800" dirty="0"/>
              <a:t> and V. </a:t>
            </a:r>
            <a:r>
              <a:rPr lang="en-US" sz="1800" dirty="0" err="1"/>
              <a:t>Shiltsev</a:t>
            </a:r>
            <a:r>
              <a:rPr lang="en-US" sz="1800" dirty="0"/>
              <a:t>, </a:t>
            </a:r>
            <a:r>
              <a:rPr lang="en-US" sz="1800" dirty="0" smtClean="0"/>
              <a:t>A 14 </a:t>
            </a:r>
            <a:r>
              <a:rPr lang="en-US" sz="1800" dirty="0" err="1"/>
              <a:t>TeV</a:t>
            </a:r>
            <a:r>
              <a:rPr lang="en-US" sz="1800" dirty="0"/>
              <a:t> </a:t>
            </a:r>
            <a:r>
              <a:rPr lang="en-US" sz="1800" dirty="0" smtClean="0"/>
              <a:t>muon </a:t>
            </a:r>
            <a:r>
              <a:rPr lang="en-US" sz="1800" dirty="0"/>
              <a:t>collider in the LHC </a:t>
            </a:r>
            <a:r>
              <a:rPr lang="en-US" sz="1800" dirty="0" smtClean="0"/>
              <a:t>tunnel @ </a:t>
            </a:r>
            <a:r>
              <a:rPr lang="en-US" sz="1800" i="1" dirty="0" smtClean="0"/>
              <a:t>IPAC18</a:t>
            </a:r>
            <a:r>
              <a:rPr lang="en-US" sz="1800" dirty="0" smtClean="0"/>
              <a:t>)</a:t>
            </a:r>
            <a:endParaRPr lang="en-US" sz="1800" i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 dirty="0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010350"/>
            <a:ext cx="4572000" cy="5528902"/>
          </a:xfrm>
          <a:prstGeom prst="rect">
            <a:avLst/>
          </a:prstGeom>
        </p:spPr>
      </p:pic>
      <p:pic>
        <p:nvPicPr>
          <p:cNvPr id="13" name="Content Placeholder 12"/>
          <p:cNvPicPr>
            <a:picLocks noGrp="1" noChangeAspect="1"/>
          </p:cNvPicPr>
          <p:nvPr>
            <p:ph sz="quarter" idx="14"/>
          </p:nvPr>
        </p:nvPicPr>
        <p:blipFill>
          <a:blip r:embed="rId4"/>
          <a:stretch>
            <a:fillRect/>
          </a:stretch>
        </p:blipFill>
        <p:spPr>
          <a:xfrm>
            <a:off x="4572000" y="1003476"/>
            <a:ext cx="4643426" cy="5523313"/>
          </a:xfrm>
          <a:prstGeom prst="rect">
            <a:avLst/>
          </a:prstGeom>
        </p:spPr>
      </p:pic>
      <p:sp>
        <p:nvSpPr>
          <p:cNvPr id="27" name="TextBox 26"/>
          <p:cNvSpPr txBox="1"/>
          <p:nvPr/>
        </p:nvSpPr>
        <p:spPr>
          <a:xfrm>
            <a:off x="1653151" y="2209800"/>
            <a:ext cx="6397905" cy="1754326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fr-CH" b="1" dirty="0" smtClean="0">
                <a:solidFill>
                  <a:srgbClr val="0070C0"/>
                </a:solidFill>
              </a:rPr>
              <a:t>Lepton </a:t>
            </a:r>
            <a:r>
              <a:rPr lang="fr-CH" b="1" dirty="0" err="1" smtClean="0">
                <a:solidFill>
                  <a:srgbClr val="0070C0"/>
                </a:solidFill>
              </a:rPr>
              <a:t>Collider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Technoloy</a:t>
            </a:r>
            <a:r>
              <a:rPr lang="fr-CH" b="1" dirty="0" smtClean="0">
                <a:solidFill>
                  <a:srgbClr val="0070C0"/>
                </a:solidFill>
              </a:rPr>
              <a:t> for </a:t>
            </a:r>
            <a:r>
              <a:rPr lang="fr-CH" b="1" dirty="0" err="1" smtClean="0">
                <a:solidFill>
                  <a:srgbClr val="0070C0"/>
                </a:solidFill>
              </a:rPr>
              <a:t>largest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Luminosity</a:t>
            </a:r>
            <a:r>
              <a:rPr lang="fr-CH" b="1" dirty="0" smtClean="0">
                <a:solidFill>
                  <a:srgbClr val="0070C0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 err="1" smtClean="0"/>
              <a:t>Low</a:t>
            </a:r>
            <a:r>
              <a:rPr lang="fr-CH" b="1" dirty="0" smtClean="0"/>
              <a:t> </a:t>
            </a:r>
            <a:r>
              <a:rPr lang="fr-CH" b="1" dirty="0" err="1" smtClean="0"/>
              <a:t>energy</a:t>
            </a:r>
            <a:r>
              <a:rPr lang="fr-CH" b="1" dirty="0" smtClean="0"/>
              <a:t> range (0-350GeV): </a:t>
            </a:r>
            <a:r>
              <a:rPr lang="fr-CH" b="1" dirty="0" err="1" smtClean="0"/>
              <a:t>Circular</a:t>
            </a:r>
            <a:r>
              <a:rPr lang="fr-CH" b="1" dirty="0" smtClean="0"/>
              <a:t> </a:t>
            </a:r>
            <a:r>
              <a:rPr lang="fr-CH" b="1" dirty="0" err="1" smtClean="0"/>
              <a:t>colliders</a:t>
            </a:r>
            <a:endParaRPr lang="fr-CH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 smtClean="0"/>
              <a:t>Medium </a:t>
            </a:r>
            <a:r>
              <a:rPr lang="fr-CH" b="1" dirty="0" err="1" smtClean="0"/>
              <a:t>energy</a:t>
            </a:r>
            <a:r>
              <a:rPr lang="fr-CH" b="1" dirty="0" smtClean="0"/>
              <a:t> range (350-2000GeV): </a:t>
            </a:r>
            <a:r>
              <a:rPr lang="fr-CH" b="1" dirty="0" err="1" smtClean="0"/>
              <a:t>Linear</a:t>
            </a:r>
            <a:r>
              <a:rPr lang="fr-CH" b="1" dirty="0" smtClean="0"/>
              <a:t> </a:t>
            </a:r>
            <a:r>
              <a:rPr lang="fr-CH" b="1" dirty="0" err="1" smtClean="0"/>
              <a:t>Colliders</a:t>
            </a:r>
            <a:endParaRPr lang="fr-CH" b="1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 smtClean="0"/>
              <a:t>High </a:t>
            </a:r>
            <a:r>
              <a:rPr lang="fr-CH" b="1" dirty="0" err="1" smtClean="0"/>
              <a:t>energy</a:t>
            </a:r>
            <a:r>
              <a:rPr lang="fr-CH" b="1" dirty="0" smtClean="0"/>
              <a:t> range (Multi-</a:t>
            </a:r>
            <a:r>
              <a:rPr lang="fr-CH" b="1" dirty="0" err="1" smtClean="0"/>
              <a:t>TeV</a:t>
            </a:r>
            <a:r>
              <a:rPr lang="fr-CH" b="1" dirty="0" smtClean="0"/>
              <a:t>): Muon </a:t>
            </a:r>
            <a:r>
              <a:rPr lang="fr-CH" b="1" dirty="0" err="1" smtClean="0"/>
              <a:t>Colliders</a:t>
            </a:r>
            <a:r>
              <a:rPr lang="fr-CH" b="1" dirty="0" smtClean="0"/>
              <a:t> </a:t>
            </a:r>
          </a:p>
          <a:p>
            <a:pPr lvl="1"/>
            <a:r>
              <a:rPr lang="fr-CH" b="1" dirty="0" smtClean="0">
                <a:solidFill>
                  <a:srgbClr val="FF00FF"/>
                </a:solidFill>
              </a:rPr>
              <a:t>&gt; 2.5 </a:t>
            </a:r>
            <a:r>
              <a:rPr lang="fr-CH" b="1" dirty="0" err="1" smtClean="0">
                <a:solidFill>
                  <a:srgbClr val="FF00FF"/>
                </a:solidFill>
              </a:rPr>
              <a:t>TeV</a:t>
            </a:r>
            <a:r>
              <a:rPr lang="fr-CH" b="1" dirty="0" smtClean="0">
                <a:solidFill>
                  <a:srgbClr val="FF00FF"/>
                </a:solidFill>
              </a:rPr>
              <a:t> for 100% </a:t>
            </a:r>
            <a:r>
              <a:rPr lang="fr-CH" b="1" dirty="0" err="1" smtClean="0">
                <a:solidFill>
                  <a:srgbClr val="FF00FF"/>
                </a:solidFill>
              </a:rPr>
              <a:t>momentum</a:t>
            </a:r>
            <a:r>
              <a:rPr lang="fr-CH" b="1" dirty="0" smtClean="0">
                <a:solidFill>
                  <a:srgbClr val="FF00FF"/>
                </a:solidFill>
              </a:rPr>
              <a:t> spread</a:t>
            </a:r>
          </a:p>
          <a:p>
            <a:pPr lvl="1"/>
            <a:r>
              <a:rPr lang="fr-CH" b="1" dirty="0" smtClean="0">
                <a:solidFill>
                  <a:srgbClr val="FF00FF"/>
                </a:solidFill>
              </a:rPr>
              <a:t>&gt; 1.5 </a:t>
            </a:r>
            <a:r>
              <a:rPr lang="fr-CH" b="1" dirty="0" err="1" smtClean="0">
                <a:solidFill>
                  <a:srgbClr val="FF00FF"/>
                </a:solidFill>
              </a:rPr>
              <a:t>TeV</a:t>
            </a:r>
            <a:r>
              <a:rPr lang="fr-CH" b="1" dirty="0" smtClean="0">
                <a:solidFill>
                  <a:srgbClr val="FF00FF"/>
                </a:solidFill>
              </a:rPr>
              <a:t> for 1% </a:t>
            </a:r>
            <a:r>
              <a:rPr lang="fr-CH" b="1" dirty="0" err="1" smtClean="0">
                <a:solidFill>
                  <a:srgbClr val="FF00FF"/>
                </a:solidFill>
              </a:rPr>
              <a:t>momentum</a:t>
            </a:r>
            <a:r>
              <a:rPr lang="fr-CH" b="1" dirty="0" smtClean="0">
                <a:solidFill>
                  <a:srgbClr val="FF00FF"/>
                </a:solidFill>
              </a:rPr>
              <a:t> spread </a:t>
            </a:r>
            <a:endParaRPr lang="en-GB" b="1" dirty="0">
              <a:solidFill>
                <a:srgbClr val="FF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807466" y="4343400"/>
            <a:ext cx="8030708" cy="1200329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lstStyle/>
          <a:p>
            <a:r>
              <a:rPr lang="fr-CH" b="1" dirty="0" smtClean="0">
                <a:solidFill>
                  <a:srgbClr val="0070C0"/>
                </a:solidFill>
              </a:rPr>
              <a:t>Muon </a:t>
            </a:r>
            <a:r>
              <a:rPr lang="fr-CH" b="1" dirty="0" err="1" smtClean="0">
                <a:solidFill>
                  <a:srgbClr val="0070C0"/>
                </a:solidFill>
              </a:rPr>
              <a:t>colliders</a:t>
            </a:r>
            <a:r>
              <a:rPr lang="fr-CH" b="1" dirty="0" smtClean="0">
                <a:solidFill>
                  <a:srgbClr val="0070C0"/>
                </a:solidFill>
              </a:rPr>
              <a:t> attractive </a:t>
            </a:r>
            <a:r>
              <a:rPr lang="fr-CH" b="1" dirty="0" err="1" smtClean="0">
                <a:solidFill>
                  <a:srgbClr val="0070C0"/>
                </a:solidFill>
              </a:rPr>
              <a:t>potential</a:t>
            </a:r>
            <a:r>
              <a:rPr lang="fr-CH" b="1" dirty="0" smtClean="0">
                <a:solidFill>
                  <a:srgbClr val="0070C0"/>
                </a:solidFill>
              </a:rPr>
              <a:t>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 smtClean="0"/>
              <a:t>Performance </a:t>
            </a:r>
            <a:r>
              <a:rPr lang="fr-CH" b="1" dirty="0" err="1" smtClean="0"/>
              <a:t>larger</a:t>
            </a:r>
            <a:r>
              <a:rPr lang="fr-CH" b="1" dirty="0" smtClean="0"/>
              <a:t> </a:t>
            </a:r>
            <a:r>
              <a:rPr lang="fr-CH" b="1" dirty="0" err="1" smtClean="0"/>
              <a:t>than</a:t>
            </a:r>
            <a:r>
              <a:rPr lang="fr-CH" b="1" dirty="0" smtClean="0"/>
              <a:t> e+/e- </a:t>
            </a:r>
            <a:r>
              <a:rPr lang="fr-CH" b="1" dirty="0" err="1" smtClean="0"/>
              <a:t>Linear</a:t>
            </a:r>
            <a:r>
              <a:rPr lang="fr-CH" b="1" dirty="0" smtClean="0"/>
              <a:t> </a:t>
            </a:r>
            <a:r>
              <a:rPr lang="fr-CH" b="1" dirty="0" err="1" smtClean="0"/>
              <a:t>Colliders</a:t>
            </a:r>
            <a:r>
              <a:rPr lang="fr-CH" b="1" dirty="0" smtClean="0"/>
              <a:t> </a:t>
            </a:r>
            <a:endParaRPr lang="fr-CH" b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 err="1" smtClean="0"/>
              <a:t>Energy</a:t>
            </a:r>
            <a:r>
              <a:rPr lang="fr-CH" b="1" dirty="0" smtClean="0"/>
              <a:t> </a:t>
            </a:r>
            <a:r>
              <a:rPr lang="fr-CH" b="1" dirty="0" err="1" smtClean="0"/>
              <a:t>reach</a:t>
            </a:r>
            <a:r>
              <a:rPr lang="fr-CH" b="1" dirty="0" smtClean="0"/>
              <a:t> </a:t>
            </a:r>
            <a:r>
              <a:rPr lang="fr-CH" b="1" dirty="0" err="1" smtClean="0"/>
              <a:t>larger</a:t>
            </a:r>
            <a:r>
              <a:rPr lang="fr-CH" b="1" dirty="0" smtClean="0"/>
              <a:t> </a:t>
            </a:r>
            <a:r>
              <a:rPr lang="fr-CH" b="1" dirty="0" err="1" smtClean="0"/>
              <a:t>than</a:t>
            </a:r>
            <a:r>
              <a:rPr lang="fr-CH" b="1" dirty="0" smtClean="0"/>
              <a:t> e+/e- </a:t>
            </a:r>
            <a:r>
              <a:rPr lang="fr-CH" b="1" dirty="0" err="1" smtClean="0"/>
              <a:t>Circular</a:t>
            </a:r>
            <a:r>
              <a:rPr lang="fr-CH" b="1" dirty="0" smtClean="0"/>
              <a:t> </a:t>
            </a:r>
            <a:r>
              <a:rPr lang="fr-CH" b="1" dirty="0" err="1" smtClean="0"/>
              <a:t>Colliders</a:t>
            </a:r>
            <a:r>
              <a:rPr lang="fr-CH" b="1" dirty="0" smtClean="0"/>
              <a:t> (no </a:t>
            </a:r>
            <a:r>
              <a:rPr lang="fr-CH" b="1" dirty="0" err="1" smtClean="0"/>
              <a:t>synch</a:t>
            </a:r>
            <a:r>
              <a:rPr lang="fr-CH" b="1" dirty="0" smtClean="0"/>
              <a:t> radiation)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r-CH" b="1" dirty="0" err="1" smtClean="0"/>
              <a:t>Acceleration</a:t>
            </a:r>
            <a:r>
              <a:rPr lang="fr-CH" b="1" dirty="0" smtClean="0"/>
              <a:t> </a:t>
            </a:r>
            <a:r>
              <a:rPr lang="fr-CH" b="1" dirty="0" err="1" smtClean="0"/>
              <a:t>efficiency</a:t>
            </a:r>
            <a:r>
              <a:rPr lang="fr-CH" b="1" dirty="0" smtClean="0"/>
              <a:t> </a:t>
            </a:r>
            <a:r>
              <a:rPr lang="fr-CH" b="1" dirty="0" err="1" smtClean="0"/>
              <a:t>larger</a:t>
            </a:r>
            <a:r>
              <a:rPr lang="fr-CH" b="1" dirty="0" smtClean="0"/>
              <a:t> </a:t>
            </a:r>
            <a:r>
              <a:rPr lang="fr-CH" b="1" dirty="0" err="1" smtClean="0"/>
              <a:t>than</a:t>
            </a:r>
            <a:r>
              <a:rPr lang="fr-CH" b="1" dirty="0" smtClean="0"/>
              <a:t> Proton </a:t>
            </a:r>
            <a:r>
              <a:rPr lang="fr-CH" b="1" dirty="0" err="1" smtClean="0"/>
              <a:t>Colliders</a:t>
            </a:r>
            <a:r>
              <a:rPr lang="fr-CH" b="1" dirty="0" smtClean="0"/>
              <a:t> (no gluons)</a:t>
            </a:r>
          </a:p>
        </p:txBody>
      </p:sp>
    </p:spTree>
    <p:extLst>
      <p:ext uri="{BB962C8B-B14F-4D97-AF65-F5344CB8AC3E}">
        <p14:creationId xmlns:p14="http://schemas.microsoft.com/office/powerpoint/2010/main" val="25213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79637"/>
    </mc:Choice>
    <mc:Fallback xmlns="">
      <p:transition spd="slow" advTm="79637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fr-CH" dirty="0" smtClean="0"/>
              <a:t>Lepton &amp; Hadron </a:t>
            </a:r>
            <a:r>
              <a:rPr lang="fr-CH" dirty="0" err="1" smtClean="0"/>
              <a:t>Colliders</a:t>
            </a:r>
            <a:r>
              <a:rPr lang="fr-CH" dirty="0" smtClean="0"/>
              <a:t> </a:t>
            </a:r>
            <a:r>
              <a:rPr lang="fr-CH" dirty="0" err="1" smtClean="0"/>
              <a:t>Luminosity</a:t>
            </a:r>
            <a:r>
              <a:rPr lang="fr-CH" dirty="0" smtClean="0"/>
              <a:t> (</a:t>
            </a:r>
            <a:r>
              <a:rPr lang="fr-CH" dirty="0" err="1" smtClean="0"/>
              <a:t>elementary</a:t>
            </a:r>
            <a:r>
              <a:rPr lang="fr-CH" dirty="0" smtClean="0"/>
              <a:t> constituent </a:t>
            </a:r>
            <a:r>
              <a:rPr lang="fr-CH" dirty="0" err="1" smtClean="0"/>
              <a:t>c.m.energy</a:t>
            </a:r>
            <a:r>
              <a:rPr lang="fr-CH" dirty="0" smtClean="0"/>
              <a:t>) </a:t>
            </a:r>
            <a:endParaRPr lang="en-GB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  <p:pic>
        <p:nvPicPr>
          <p:cNvPr id="13" name="Content Placeholder 12"/>
          <p:cNvPicPr>
            <a:picLocks noGrp="1" noChangeAspect="1"/>
          </p:cNvPicPr>
          <p:nvPr>
            <p:ph sz="quarter" idx="14"/>
          </p:nvPr>
        </p:nvPicPr>
        <p:blipFill>
          <a:blip r:embed="rId2"/>
          <a:stretch>
            <a:fillRect/>
          </a:stretch>
        </p:blipFill>
        <p:spPr>
          <a:xfrm>
            <a:off x="0" y="1006187"/>
            <a:ext cx="4572000" cy="5486483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991439"/>
            <a:ext cx="4572000" cy="5501231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2052891" y="2357060"/>
            <a:ext cx="5771645" cy="92333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0070C0"/>
                </a:solidFill>
              </a:rPr>
              <a:t>Muon </a:t>
            </a:r>
            <a:r>
              <a:rPr lang="fr-CH" b="1" dirty="0" err="1" smtClean="0">
                <a:solidFill>
                  <a:srgbClr val="0070C0"/>
                </a:solidFill>
              </a:rPr>
              <a:t>Collider</a:t>
            </a:r>
            <a:r>
              <a:rPr lang="fr-CH" b="1" dirty="0" smtClean="0">
                <a:solidFill>
                  <a:srgbClr val="0070C0"/>
                </a:solidFill>
              </a:rPr>
              <a:t> in LHC tunnel (27km)</a:t>
            </a:r>
          </a:p>
          <a:p>
            <a:pPr algn="ctr"/>
            <a:r>
              <a:rPr lang="fr-CH" b="1" dirty="0" err="1" smtClean="0">
                <a:solidFill>
                  <a:srgbClr val="0070C0"/>
                </a:solidFill>
              </a:rPr>
              <a:t>Similar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energy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reach</a:t>
            </a:r>
            <a:r>
              <a:rPr lang="fr-CH" b="1" dirty="0" smtClean="0">
                <a:solidFill>
                  <a:srgbClr val="0070C0"/>
                </a:solidFill>
              </a:rPr>
              <a:t> (14 </a:t>
            </a:r>
            <a:r>
              <a:rPr lang="fr-CH" b="1" dirty="0" err="1" smtClean="0">
                <a:solidFill>
                  <a:srgbClr val="0070C0"/>
                </a:solidFill>
              </a:rPr>
              <a:t>TeV</a:t>
            </a:r>
            <a:r>
              <a:rPr lang="fr-CH" b="1" dirty="0" smtClean="0">
                <a:solidFill>
                  <a:srgbClr val="0070C0"/>
                </a:solidFill>
              </a:rPr>
              <a:t>) </a:t>
            </a:r>
            <a:r>
              <a:rPr lang="fr-CH" b="1" dirty="0" err="1" smtClean="0">
                <a:solidFill>
                  <a:srgbClr val="0070C0"/>
                </a:solidFill>
              </a:rPr>
              <a:t>than</a:t>
            </a:r>
            <a:r>
              <a:rPr lang="fr-CH" b="1" dirty="0" smtClean="0">
                <a:solidFill>
                  <a:srgbClr val="0070C0"/>
                </a:solidFill>
              </a:rPr>
              <a:t> FCC </a:t>
            </a:r>
            <a:r>
              <a:rPr lang="fr-CH" b="1" dirty="0" err="1" smtClean="0">
                <a:solidFill>
                  <a:srgbClr val="0070C0"/>
                </a:solidFill>
              </a:rPr>
              <a:t>hh</a:t>
            </a:r>
            <a:r>
              <a:rPr lang="fr-CH" b="1" dirty="0" smtClean="0">
                <a:solidFill>
                  <a:srgbClr val="0070C0"/>
                </a:solidFill>
              </a:rPr>
              <a:t> (100km)</a:t>
            </a:r>
          </a:p>
          <a:p>
            <a:pPr algn="ctr"/>
            <a:r>
              <a:rPr lang="fr-CH" b="1" dirty="0" err="1" smtClean="0">
                <a:solidFill>
                  <a:srgbClr val="0070C0"/>
                </a:solidFill>
              </a:rPr>
              <a:t>With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larger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luminosity</a:t>
            </a:r>
            <a:r>
              <a:rPr lang="fr-CH" b="1" dirty="0" smtClean="0">
                <a:solidFill>
                  <a:srgbClr val="0070C0"/>
                </a:solidFill>
              </a:rPr>
              <a:t> (3.10</a:t>
            </a:r>
            <a:r>
              <a:rPr lang="fr-CH" b="1" baseline="30000" dirty="0" smtClean="0">
                <a:solidFill>
                  <a:srgbClr val="0070C0"/>
                </a:solidFill>
              </a:rPr>
              <a:t>35</a:t>
            </a:r>
            <a:r>
              <a:rPr lang="fr-CH" b="1" dirty="0" smtClean="0">
                <a:solidFill>
                  <a:srgbClr val="0070C0"/>
                </a:solidFill>
              </a:rPr>
              <a:t> / Detector) ????</a:t>
            </a:r>
            <a:endParaRPr lang="en-GB" dirty="0">
              <a:solidFill>
                <a:srgbClr val="FF00FF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90340" y="3917033"/>
            <a:ext cx="4496744" cy="1200329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pPr algn="ctr"/>
            <a:r>
              <a:rPr lang="fr-CH" b="1" dirty="0" smtClean="0">
                <a:solidFill>
                  <a:srgbClr val="0070C0"/>
                </a:solidFill>
              </a:rPr>
              <a:t>Muon </a:t>
            </a:r>
            <a:r>
              <a:rPr lang="fr-CH" b="1" dirty="0" err="1" smtClean="0">
                <a:solidFill>
                  <a:srgbClr val="0070C0"/>
                </a:solidFill>
              </a:rPr>
              <a:t>Collider</a:t>
            </a:r>
            <a:r>
              <a:rPr lang="fr-CH" b="1" dirty="0" smtClean="0">
                <a:solidFill>
                  <a:srgbClr val="0070C0"/>
                </a:solidFill>
              </a:rPr>
              <a:t> in FCC tunnel (100km)</a:t>
            </a:r>
          </a:p>
          <a:p>
            <a:pPr algn="ctr"/>
            <a:r>
              <a:rPr lang="fr-CH" b="1" dirty="0" err="1" smtClean="0">
                <a:solidFill>
                  <a:srgbClr val="0070C0"/>
                </a:solidFill>
              </a:rPr>
              <a:t>Energy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reach</a:t>
            </a:r>
            <a:r>
              <a:rPr lang="fr-CH" b="1" dirty="0" smtClean="0">
                <a:solidFill>
                  <a:srgbClr val="0070C0"/>
                </a:solidFill>
              </a:rPr>
              <a:t> in the 50-100 </a:t>
            </a:r>
            <a:r>
              <a:rPr lang="fr-CH" b="1" dirty="0" err="1" smtClean="0">
                <a:solidFill>
                  <a:srgbClr val="0070C0"/>
                </a:solidFill>
              </a:rPr>
              <a:t>TeV</a:t>
            </a:r>
            <a:r>
              <a:rPr lang="fr-CH" b="1" dirty="0" smtClean="0">
                <a:solidFill>
                  <a:srgbClr val="0070C0"/>
                </a:solidFill>
              </a:rPr>
              <a:t> range</a:t>
            </a:r>
          </a:p>
          <a:p>
            <a:pPr algn="ctr"/>
            <a:r>
              <a:rPr lang="fr-CH" b="1" dirty="0" smtClean="0">
                <a:solidFill>
                  <a:srgbClr val="0070C0"/>
                </a:solidFill>
              </a:rPr>
              <a:t>(4 to 7 times </a:t>
            </a:r>
            <a:r>
              <a:rPr lang="fr-CH" b="1" dirty="0" err="1" smtClean="0">
                <a:solidFill>
                  <a:srgbClr val="0070C0"/>
                </a:solidFill>
              </a:rPr>
              <a:t>larger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 err="1" smtClean="0">
                <a:solidFill>
                  <a:srgbClr val="0070C0"/>
                </a:solidFill>
              </a:rPr>
              <a:t>than</a:t>
            </a:r>
            <a:r>
              <a:rPr lang="fr-CH" b="1" dirty="0" smtClean="0">
                <a:solidFill>
                  <a:srgbClr val="0070C0"/>
                </a:solidFill>
              </a:rPr>
              <a:t> FCC </a:t>
            </a:r>
            <a:r>
              <a:rPr lang="fr-CH" b="1" dirty="0" err="1" smtClean="0">
                <a:solidFill>
                  <a:srgbClr val="0070C0"/>
                </a:solidFill>
              </a:rPr>
              <a:t>hh</a:t>
            </a:r>
            <a:r>
              <a:rPr lang="fr-CH" b="1" dirty="0" smtClean="0">
                <a:solidFill>
                  <a:srgbClr val="0070C0"/>
                </a:solidFill>
              </a:rPr>
              <a:t>)</a:t>
            </a:r>
          </a:p>
          <a:p>
            <a:pPr algn="ctr"/>
            <a:r>
              <a:rPr lang="fr-CH" b="1" dirty="0" smtClean="0">
                <a:solidFill>
                  <a:srgbClr val="0070C0"/>
                </a:solidFill>
              </a:rPr>
              <a:t>Attractive </a:t>
            </a:r>
            <a:r>
              <a:rPr lang="fr-CH" b="1" dirty="0" err="1" smtClean="0">
                <a:solidFill>
                  <a:srgbClr val="0070C0"/>
                </a:solidFill>
              </a:rPr>
              <a:t>luminosity</a:t>
            </a:r>
            <a:r>
              <a:rPr lang="fr-CH" b="1" dirty="0" smtClean="0">
                <a:solidFill>
                  <a:srgbClr val="0070C0"/>
                </a:solidFill>
              </a:rPr>
              <a:t> (1.10</a:t>
            </a:r>
            <a:r>
              <a:rPr lang="fr-CH" b="1" baseline="30000" dirty="0" smtClean="0">
                <a:solidFill>
                  <a:srgbClr val="0070C0"/>
                </a:solidFill>
              </a:rPr>
              <a:t>35</a:t>
            </a:r>
            <a:r>
              <a:rPr lang="fr-CH" b="1" dirty="0" smtClean="0">
                <a:solidFill>
                  <a:srgbClr val="0070C0"/>
                </a:solidFill>
              </a:rPr>
              <a:t> </a:t>
            </a:r>
            <a:r>
              <a:rPr lang="fr-CH" b="1" dirty="0">
                <a:solidFill>
                  <a:srgbClr val="0070C0"/>
                </a:solidFill>
              </a:rPr>
              <a:t>/ Detector</a:t>
            </a:r>
            <a:r>
              <a:rPr lang="fr-CH" b="1" dirty="0" smtClean="0">
                <a:solidFill>
                  <a:srgbClr val="0070C0"/>
                </a:solidFill>
              </a:rPr>
              <a:t>) </a:t>
            </a:r>
            <a:endParaRPr lang="en-GB" dirty="0">
              <a:solidFill>
                <a:srgbClr val="FF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0795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5BD36294-2849-48A8-8531-5354CF3095D2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Picture 3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29161" y="1066800"/>
            <a:ext cx="4444312" cy="289935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885576" y="228600"/>
            <a:ext cx="7669816" cy="753033"/>
          </a:xfrm>
        </p:spPr>
        <p:txBody>
          <a:bodyPr/>
          <a:lstStyle/>
          <a:p>
            <a:pPr algn="ctr"/>
            <a:r>
              <a:rPr lang="en-US" sz="2800" i="1" dirty="0" smtClean="0"/>
              <a:t>Future Facilities limited by Practicalities</a:t>
            </a:r>
            <a:br>
              <a:rPr lang="en-US" sz="2800" i="1" dirty="0" smtClean="0"/>
            </a:br>
            <a:r>
              <a:rPr lang="en-US" sz="2800" i="1" dirty="0" smtClean="0"/>
              <a:t>Power                                    Cost </a:t>
            </a:r>
            <a:endParaRPr lang="en-US" sz="2800" i="1" dirty="0"/>
          </a:p>
        </p:txBody>
      </p:sp>
      <p:pic>
        <p:nvPicPr>
          <p:cNvPr id="9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3473" y="1104363"/>
            <a:ext cx="4053867" cy="2869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" name="Picture 7"/>
          <p:cNvPicPr>
            <a:picLocks noGrp="1"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550" y="3936108"/>
            <a:ext cx="4114800" cy="2743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Content Placeholder 6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819435" y="3966159"/>
            <a:ext cx="4140237" cy="2753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 smtClean="0"/>
              <a:t>J.P.Delahaye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172199" y="1104363"/>
            <a:ext cx="10054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Material</a:t>
            </a:r>
            <a:endParaRPr lang="en-GB" dirty="0"/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4595446" y="1752600"/>
            <a:ext cx="609600" cy="0"/>
          </a:xfrm>
          <a:prstGeom prst="straightConnector1">
            <a:avLst/>
          </a:prstGeom>
          <a:ln w="3175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extBox 16"/>
          <p:cNvSpPr txBox="1"/>
          <p:nvPr/>
        </p:nvSpPr>
        <p:spPr>
          <a:xfrm>
            <a:off x="4489857" y="1335866"/>
            <a:ext cx="6719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FF"/>
                </a:solidFill>
              </a:rPr>
              <a:t>7 B$</a:t>
            </a:r>
            <a:endParaRPr lang="en-GB" b="1" dirty="0">
              <a:solidFill>
                <a:srgbClr val="FF00FF"/>
              </a:solidFill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90898" y="1611868"/>
            <a:ext cx="9797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b="1" dirty="0" smtClean="0">
                <a:solidFill>
                  <a:srgbClr val="FF00FF"/>
                </a:solidFill>
              </a:rPr>
              <a:t>200MW</a:t>
            </a:r>
            <a:endParaRPr lang="en-GB" b="1" dirty="0">
              <a:solidFill>
                <a:srgbClr val="FF00FF"/>
              </a:solidFill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>
            <a:off x="275976" y="1981200"/>
            <a:ext cx="609600" cy="0"/>
          </a:xfrm>
          <a:prstGeom prst="straightConnector1">
            <a:avLst/>
          </a:prstGeom>
          <a:ln w="31750">
            <a:solidFill>
              <a:srgbClr val="FF00FF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Footer Placeholder 6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GB" smtClean="0"/>
              <a:t>MICE Collaboration (October 11, 2018)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373279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ESENTER_VERSION" val="6"/>
  <p:tag name="ARTICULATE_PROJECT_CHECK" val="0"/>
  <p:tag name="ARTICULATE_PROJECT_OPEN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57.8|28.6"/>
</p:tagLst>
</file>

<file path=ppt/theme/theme1.xml><?xml version="1.0" encoding="utf-8"?>
<a:theme xmlns:a="http://schemas.openxmlformats.org/drawingml/2006/main" name="2013_DOE_Mini-Review_Templat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Blank">
  <a:themeElements>
    <a:clrScheme name="SLAC_RevisedPalette_2012">
      <a:dk1>
        <a:srgbClr val="000000"/>
      </a:dk1>
      <a:lt1>
        <a:sysClr val="window" lastClr="FFFFFF"/>
      </a:lt1>
      <a:dk2>
        <a:srgbClr val="E17000"/>
      </a:dk2>
      <a:lt2>
        <a:srgbClr val="A4001D"/>
      </a:lt2>
      <a:accent1>
        <a:srgbClr val="A4001D"/>
      </a:accent1>
      <a:accent2>
        <a:srgbClr val="E17000"/>
      </a:accent2>
      <a:accent3>
        <a:srgbClr val="4D4F53"/>
      </a:accent3>
      <a:accent4>
        <a:srgbClr val="545455"/>
      </a:accent4>
      <a:accent5>
        <a:srgbClr val="0099CC"/>
      </a:accent5>
      <a:accent6>
        <a:srgbClr val="69BE28"/>
      </a:accent6>
      <a:hlink>
        <a:srgbClr val="A4001D"/>
      </a:hlink>
      <a:folHlink>
        <a:srgbClr val="A4001D"/>
      </a:folHlink>
    </a:clrScheme>
    <a:fontScheme name="THD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SLAC_PPT_052412</Template>
  <TotalTime>0</TotalTime>
  <Words>940</Words>
  <Application>Microsoft Office PowerPoint</Application>
  <PresentationFormat>On-screen Show (4:3)</PresentationFormat>
  <Paragraphs>181</Paragraphs>
  <Slides>20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20</vt:i4>
      </vt:variant>
    </vt:vector>
  </HeadingPairs>
  <TitlesOfParts>
    <vt:vector size="26" baseType="lpstr">
      <vt:lpstr>Arial</vt:lpstr>
      <vt:lpstr>Calibri</vt:lpstr>
      <vt:lpstr>Cambria Math</vt:lpstr>
      <vt:lpstr>Symbol</vt:lpstr>
      <vt:lpstr>2013_DOE_Mini-Review_Template</vt:lpstr>
      <vt:lpstr>Blank</vt:lpstr>
      <vt:lpstr>Muon  Colliders compared to other options of the HEP programmme</vt:lpstr>
      <vt:lpstr>Disclaimer</vt:lpstr>
      <vt:lpstr>Data (updated August 2015)</vt:lpstr>
      <vt:lpstr>Lepton Colliders Luminosity (1 Interaction Point)</vt:lpstr>
      <vt:lpstr>Lepton Colliders Luminosity (all Interaction Points)</vt:lpstr>
      <vt:lpstr>Lepton Colliders All IP Luminosity in HIGGS energy range </vt:lpstr>
      <vt:lpstr>Lepton Colliders All IP Luminosity (D.Neuffer and V. Shiltsev, A 14 TeV muon collider in the LHC tunnel @ IPAC18)</vt:lpstr>
      <vt:lpstr>Lepton &amp; Hadron Colliders Luminosity (elementary constituent c.m.energy) </vt:lpstr>
      <vt:lpstr>Future Facilities limited by Practicalities Power                                    Cost </vt:lpstr>
      <vt:lpstr>Wall-plug power consumption</vt:lpstr>
      <vt:lpstr>Figure of merit: Luminosity per wall plug power</vt:lpstr>
      <vt:lpstr>Figure of merit: Luminosity per wall plug power</vt:lpstr>
      <vt:lpstr>Phenomenological Cost model (V.Shiltsev)</vt:lpstr>
      <vt:lpstr>Estimated cost (a la Shiltsev)</vt:lpstr>
      <vt:lpstr>HIGGS cost</vt:lpstr>
      <vt:lpstr>Cost Figure of merit Luminosity per Billion$</vt:lpstr>
      <vt:lpstr>Combined Figure of Merit FoM =L / (Power x Cost) </vt:lpstr>
      <vt:lpstr>Cost Figure of Merit versus Power FoM</vt:lpstr>
      <vt:lpstr>Cost Figure of Merit versus Power FoM</vt:lpstr>
      <vt:lpstr>Conclusion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2012-06-11T23:48:53Z</dcterms:created>
  <dcterms:modified xsi:type="dcterms:W3CDTF">2018-10-11T14:28:54Z</dcterms:modified>
</cp:coreProperties>
</file>