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0"/>
  </p:notesMasterIdLst>
  <p:sldIdLst>
    <p:sldId id="256" r:id="rId2"/>
    <p:sldId id="587" r:id="rId3"/>
    <p:sldId id="588" r:id="rId4"/>
    <p:sldId id="589" r:id="rId5"/>
    <p:sldId id="590" r:id="rId6"/>
    <p:sldId id="591" r:id="rId7"/>
    <p:sldId id="592" r:id="rId8"/>
    <p:sldId id="593" r:id="rId9"/>
    <p:sldId id="580" r:id="rId10"/>
    <p:sldId id="586" r:id="rId11"/>
    <p:sldId id="627" r:id="rId12"/>
    <p:sldId id="595" r:id="rId13"/>
    <p:sldId id="596" r:id="rId14"/>
    <p:sldId id="597" r:id="rId15"/>
    <p:sldId id="598" r:id="rId16"/>
    <p:sldId id="599" r:id="rId17"/>
    <p:sldId id="600" r:id="rId18"/>
    <p:sldId id="601" r:id="rId19"/>
    <p:sldId id="602" r:id="rId20"/>
    <p:sldId id="603" r:id="rId21"/>
    <p:sldId id="604" r:id="rId22"/>
    <p:sldId id="605" r:id="rId23"/>
    <p:sldId id="606" r:id="rId24"/>
    <p:sldId id="607" r:id="rId25"/>
    <p:sldId id="608" r:id="rId26"/>
    <p:sldId id="612" r:id="rId27"/>
    <p:sldId id="613" r:id="rId28"/>
    <p:sldId id="614" r:id="rId29"/>
    <p:sldId id="616" r:id="rId30"/>
    <p:sldId id="617" r:id="rId31"/>
    <p:sldId id="618" r:id="rId32"/>
    <p:sldId id="619" r:id="rId33"/>
    <p:sldId id="620" r:id="rId34"/>
    <p:sldId id="621" r:id="rId35"/>
    <p:sldId id="624" r:id="rId36"/>
    <p:sldId id="632" r:id="rId37"/>
    <p:sldId id="633" r:id="rId38"/>
    <p:sldId id="493" r:id="rId39"/>
    <p:sldId id="628" r:id="rId40"/>
    <p:sldId id="629" r:id="rId41"/>
    <p:sldId id="630" r:id="rId42"/>
    <p:sldId id="631" r:id="rId43"/>
    <p:sldId id="583" r:id="rId44"/>
    <p:sldId id="568" r:id="rId45"/>
    <p:sldId id="576" r:id="rId46"/>
    <p:sldId id="577" r:id="rId47"/>
    <p:sldId id="467" r:id="rId48"/>
    <p:sldId id="469" r:id="rId49"/>
  </p:sldIdLst>
  <p:sldSz cx="9144000" cy="6858000" type="screen4x3"/>
  <p:notesSz cx="7102475" cy="10233025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defRPr sz="2000" kern="1200">
        <a:solidFill>
          <a:srgbClr val="990099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defRPr sz="2000" kern="1200">
        <a:solidFill>
          <a:srgbClr val="990099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defRPr sz="2000" kern="1200">
        <a:solidFill>
          <a:srgbClr val="990099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defRPr sz="2000" kern="1200">
        <a:solidFill>
          <a:srgbClr val="990099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defRPr sz="2000" kern="1200">
        <a:solidFill>
          <a:srgbClr val="9900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9900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9900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9900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9900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EDF6F7"/>
    <a:srgbClr val="CCFFCC"/>
    <a:srgbClr val="FFCCFF"/>
    <a:srgbClr val="CCECFF"/>
    <a:srgbClr val="EEF7F8"/>
    <a:srgbClr val="FF0066"/>
    <a:srgbClr val="0000FF"/>
    <a:srgbClr val="000000"/>
    <a:srgbClr val="FF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4" autoAdjust="0"/>
    <p:restoredTop sz="91294" autoAdjust="0"/>
  </p:normalViewPr>
  <p:slideViewPr>
    <p:cSldViewPr snapToGrid="0">
      <p:cViewPr varScale="1">
        <p:scale>
          <a:sx n="66" d="100"/>
          <a:sy n="66" d="100"/>
        </p:scale>
        <p:origin x="-14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2" y="0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860687"/>
            <a:ext cx="5681980" cy="4604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9598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2" y="9719598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fld id="{9F7D638C-223F-4424-A43B-AB0A2EF71C2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5FFBAE-6D63-4A21-A569-20D353DCCA91}" type="slidenum">
              <a:rPr lang="en-US"/>
              <a:pPr/>
              <a:t>1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0F76BA-9F79-4231-A4B2-AC3AA611998F}" type="slidenum">
              <a:rPr lang="en-US"/>
              <a:pPr/>
              <a:t>38</a:t>
            </a:fld>
            <a:endParaRPr lang="en-US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F5673-E631-468B-916D-E9F8FA950D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01EC0-5D11-485D-AD05-349D7447D9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D3A4D-D273-4FCA-8302-8090E664A5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02D8C64-E49C-4FDA-8A15-994D32E888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59728BB-9E12-4750-BA11-64AC81A08E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654B5A-B02F-4C17-9F06-B828EAC081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BCD21-6DA6-49D6-80D2-AB2CBEA953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46830-7335-4661-88A6-9C30135414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13FE8-6F52-4C56-A039-4351435F17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3CFA1-FEA0-4B53-BF4D-1A71928AC9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F7FE9-1130-4AD6-A4A6-7CEF72AEEA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27F7F-E07A-40FF-8F8E-9984FCEA63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5C07A-800C-411F-8133-486EF7355D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Boost 2010     S.D. Ellis    22.06.10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2530D-7E20-4E3C-9C94-B00D81488E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Boost 2010     S.D. Ellis    22.06.10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fld id="{9B7022CB-F4DA-4959-94CB-3E51B85F1398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1031" name="Picture 7" descr="footersealW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-conf.slac.stanford.edu/Boost2009/default.asp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ilicon.phys.washington.edu/JetsWorkshop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131" y="0"/>
            <a:ext cx="8427584" cy="2859314"/>
          </a:xfrm>
        </p:spPr>
        <p:txBody>
          <a:bodyPr/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The (Recent) History of Boosted Physics Workshops</a:t>
            </a:r>
            <a:r>
              <a:rPr lang="en-US" sz="4000" b="1" baseline="30000" dirty="0" smtClean="0">
                <a:solidFill>
                  <a:srgbClr val="7030A0"/>
                </a:solidFill>
              </a:rPr>
              <a:t/>
            </a:r>
            <a:br>
              <a:rPr lang="en-US" sz="4000" b="1" baseline="30000" dirty="0" smtClean="0">
                <a:solidFill>
                  <a:srgbClr val="7030A0"/>
                </a:solidFill>
              </a:rPr>
            </a:br>
            <a:r>
              <a:rPr lang="en-US" sz="4000" b="1" baseline="30000" dirty="0" smtClean="0">
                <a:solidFill>
                  <a:srgbClr val="7030A0"/>
                </a:solidFill>
              </a:rPr>
              <a:t/>
            </a:r>
            <a:br>
              <a:rPr lang="en-US" sz="4000" b="1" baseline="30000" dirty="0" smtClean="0">
                <a:solidFill>
                  <a:srgbClr val="7030A0"/>
                </a:solidFill>
              </a:rPr>
            </a:br>
            <a:r>
              <a:rPr lang="en-US" sz="2800" b="1" dirty="0" smtClean="0">
                <a:solidFill>
                  <a:srgbClr val="7030A0"/>
                </a:solidFill>
              </a:rPr>
              <a:t>Steve Ellis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275584" y="6180279"/>
            <a:ext cx="3230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1800" b="1" dirty="0" smtClean="0">
                <a:solidFill>
                  <a:srgbClr val="7030A0"/>
                </a:solidFill>
              </a:rPr>
              <a:t>Oxford University  22.06.10</a:t>
            </a:r>
            <a:endParaRPr lang="en-US" sz="1800" b="1" dirty="0">
              <a:solidFill>
                <a:srgbClr val="7030A0"/>
              </a:solidFill>
            </a:endParaRPr>
          </a:p>
        </p:txBody>
      </p:sp>
      <p:pic>
        <p:nvPicPr>
          <p:cNvPr id="9" name="Picture 4" descr="PSto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7875"/>
            <a:ext cx="3352800" cy="1000125"/>
          </a:xfrm>
          <a:prstGeom prst="rect">
            <a:avLst/>
          </a:prstGeom>
          <a:noFill/>
        </p:spPr>
      </p:pic>
      <p:pic>
        <p:nvPicPr>
          <p:cNvPr id="10" name="Picture 9" descr="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2401" y="6037104"/>
            <a:ext cx="2641600" cy="82089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54743" y="2423886"/>
            <a:ext cx="804091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Big Picture:</a:t>
            </a:r>
          </a:p>
          <a:p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>
                <a:solidFill>
                  <a:srgbClr val="7030A0"/>
                </a:solidFill>
              </a:rPr>
              <a:t>The LHC is intended to find new “stuff” (BSM physics)</a:t>
            </a:r>
            <a:br>
              <a:rPr lang="en-US" dirty="0" smtClean="0">
                <a:solidFill>
                  <a:srgbClr val="7030A0"/>
                </a:solidFill>
              </a:rPr>
            </a:br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>
                <a:solidFill>
                  <a:srgbClr val="7030A0"/>
                </a:solidFill>
              </a:rPr>
              <a:t>At the LHC new and old heavy particles will often be boosted </a:t>
            </a:r>
            <a:r>
              <a:rPr lang="en-US" dirty="0" smtClean="0">
                <a:solidFill>
                  <a:srgbClr val="7030A0"/>
                </a:solidFill>
                <a:ea typeface="Gill Sans" charset="0"/>
                <a:cs typeface="Gill Sans" charset="0"/>
                <a:sym typeface="Symbol"/>
              </a:rPr>
              <a:t> 1 jet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>
                <a:solidFill>
                  <a:srgbClr val="7030A0"/>
                </a:solidFill>
              </a:rPr>
              <a:t>It will be a challenge to find the new stuff!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  <a:sym typeface="Wingdings"/>
              </a:rPr>
              <a:t> Experimenters and Theorists will need to work together!!!</a:t>
            </a:r>
            <a:br>
              <a:rPr lang="en-US" dirty="0" smtClean="0">
                <a:solidFill>
                  <a:srgbClr val="7030A0"/>
                </a:solidFill>
                <a:sym typeface="Wingdings"/>
              </a:rPr>
            </a:br>
            <a:r>
              <a:rPr lang="en-US" dirty="0" smtClean="0">
                <a:solidFill>
                  <a:srgbClr val="7030A0"/>
                </a:solidFill>
                <a:sym typeface="Wingdings"/>
              </a:rPr>
              <a:t>	E.g., this week!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endParaRPr lang="en-US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63771" y="5370286"/>
            <a:ext cx="3018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Borrowed results from many sources – thanks!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236" y="58056"/>
            <a:ext cx="8229600" cy="6047508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7030A0"/>
                </a:solidFill>
              </a:rPr>
              <a:t>  Goals for Discussion in Seattle – </a:t>
            </a:r>
          </a:p>
          <a:p>
            <a:pPr>
              <a:buNone/>
            </a:pPr>
            <a:endParaRPr lang="en-US" sz="2800" b="1" dirty="0" smtClean="0">
              <a:solidFill>
                <a:srgbClr val="7030A0"/>
              </a:solidFill>
            </a:endParaRPr>
          </a:p>
          <a:p>
            <a:pPr lvl="1"/>
            <a:r>
              <a:rPr lang="en-US" sz="2400" b="1" dirty="0" smtClean="0">
                <a:solidFill>
                  <a:srgbClr val="7030A0"/>
                </a:solidFill>
              </a:rPr>
              <a:t>Experimental challenges for jet substructure</a:t>
            </a:r>
            <a:br>
              <a:rPr lang="en-US" sz="2400" b="1" dirty="0" smtClean="0">
                <a:solidFill>
                  <a:srgbClr val="7030A0"/>
                </a:solidFill>
              </a:rPr>
            </a:br>
            <a:endParaRPr lang="en-US" sz="2400" b="1" dirty="0" smtClean="0">
              <a:solidFill>
                <a:srgbClr val="7030A0"/>
              </a:solidFill>
            </a:endParaRPr>
          </a:p>
          <a:p>
            <a:pPr lvl="1"/>
            <a:r>
              <a:rPr lang="en-US" sz="2400" b="1" dirty="0" smtClean="0">
                <a:solidFill>
                  <a:srgbClr val="7030A0"/>
                </a:solidFill>
              </a:rPr>
              <a:t>Comparison of jet substructure </a:t>
            </a:r>
            <a:r>
              <a:rPr lang="en-US" sz="2400" b="1" dirty="0" smtClean="0">
                <a:solidFill>
                  <a:srgbClr val="7030A0"/>
                </a:solidFill>
              </a:rPr>
              <a:t>techniques</a:t>
            </a:r>
            <a:r>
              <a:rPr lang="en-US" sz="2400" b="1" dirty="0" smtClean="0">
                <a:solidFill>
                  <a:srgbClr val="7030A0"/>
                </a:solidFill>
              </a:rPr>
              <a:t/>
            </a:r>
            <a:br>
              <a:rPr lang="en-US" sz="2400" b="1" dirty="0" smtClean="0">
                <a:solidFill>
                  <a:srgbClr val="7030A0"/>
                </a:solidFill>
              </a:rPr>
            </a:br>
            <a:endParaRPr lang="en-US" sz="2400" b="1" dirty="0" smtClean="0">
              <a:solidFill>
                <a:srgbClr val="7030A0"/>
              </a:solidFill>
            </a:endParaRPr>
          </a:p>
          <a:p>
            <a:pPr lvl="1"/>
            <a:r>
              <a:rPr lang="en-US" sz="2400" b="1" dirty="0" smtClean="0">
                <a:solidFill>
                  <a:srgbClr val="7030A0"/>
                </a:solidFill>
              </a:rPr>
              <a:t>Development of software tools </a:t>
            </a:r>
            <a:br>
              <a:rPr lang="en-US" sz="2400" b="1" dirty="0" smtClean="0">
                <a:solidFill>
                  <a:srgbClr val="7030A0"/>
                </a:solidFill>
              </a:rPr>
            </a:br>
            <a:endParaRPr lang="en-US" sz="2400" b="1" dirty="0" smtClean="0">
              <a:solidFill>
                <a:srgbClr val="7030A0"/>
              </a:solidFill>
            </a:endParaRPr>
          </a:p>
          <a:p>
            <a:pPr lvl="1"/>
            <a:r>
              <a:rPr lang="en-US" sz="2400" b="1" dirty="0" smtClean="0">
                <a:solidFill>
                  <a:srgbClr val="7030A0"/>
                </a:solidFill>
              </a:rPr>
              <a:t>Development of theoretical tools (QCD &amp; SCET)</a:t>
            </a:r>
          </a:p>
          <a:p>
            <a:pPr lvl="1">
              <a:buNone/>
            </a:pPr>
            <a:endParaRPr lang="en-US" sz="2400" b="1" dirty="0" smtClean="0">
              <a:solidFill>
                <a:srgbClr val="7030A0"/>
              </a:solidFill>
            </a:endParaRPr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53227" y="6381750"/>
            <a:ext cx="3450771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628" y="221343"/>
            <a:ext cx="8229600" cy="4568371"/>
          </a:xfrm>
        </p:spPr>
        <p:txBody>
          <a:bodyPr/>
          <a:lstStyle/>
          <a:p>
            <a:pPr lvl="1">
              <a:buNone/>
            </a:pPr>
            <a:r>
              <a:rPr lang="en-US" b="1" dirty="0" smtClean="0">
                <a:solidFill>
                  <a:srgbClr val="7030A0"/>
                </a:solidFill>
              </a:rPr>
              <a:t>Working Groups in Seattle – </a:t>
            </a:r>
            <a:br>
              <a:rPr lang="en-US" b="1" dirty="0" smtClean="0">
                <a:solidFill>
                  <a:srgbClr val="7030A0"/>
                </a:solidFill>
              </a:rPr>
            </a:br>
            <a:endParaRPr lang="en-US" b="1" dirty="0" smtClean="0">
              <a:solidFill>
                <a:srgbClr val="7030A0"/>
              </a:solidFill>
            </a:endParaRPr>
          </a:p>
          <a:p>
            <a:pPr lvl="1">
              <a:buNone/>
            </a:pPr>
            <a:r>
              <a:rPr lang="en-US" sz="2400" b="1" dirty="0" smtClean="0">
                <a:solidFill>
                  <a:srgbClr val="7030A0"/>
                </a:solidFill>
              </a:rPr>
              <a:t>1) </a:t>
            </a:r>
            <a:r>
              <a:rPr lang="en-US" sz="2400" b="1" dirty="0" smtClean="0">
                <a:solidFill>
                  <a:srgbClr val="7030A0"/>
                </a:solidFill>
              </a:rPr>
              <a:t>Develop, compare </a:t>
            </a:r>
            <a:r>
              <a:rPr lang="en-US" sz="2400" b="1" dirty="0" smtClean="0">
                <a:solidFill>
                  <a:srgbClr val="7030A0"/>
                </a:solidFill>
              </a:rPr>
              <a:t>and (learn how to) certify jet substructure tools </a:t>
            </a:r>
            <a:br>
              <a:rPr lang="en-US" sz="2400" b="1" dirty="0" smtClean="0">
                <a:solidFill>
                  <a:srgbClr val="7030A0"/>
                </a:solidFill>
              </a:rPr>
            </a:br>
            <a:r>
              <a:rPr lang="en-US" sz="2000" b="1" dirty="0" smtClean="0">
                <a:solidFill>
                  <a:srgbClr val="7030A0"/>
                </a:solidFill>
              </a:rPr>
              <a:t>(Brock provided some sample data sets http://tev4.phys.washington.edu/TeraScale/)</a:t>
            </a:r>
            <a:r>
              <a:rPr lang="en-US" sz="2400" b="1" dirty="0" smtClean="0">
                <a:solidFill>
                  <a:srgbClr val="7030A0"/>
                </a:solidFill>
              </a:rPr>
              <a:t/>
            </a:r>
            <a:br>
              <a:rPr lang="en-US" sz="2400" b="1" dirty="0" smtClean="0">
                <a:solidFill>
                  <a:srgbClr val="7030A0"/>
                </a:solidFill>
              </a:rPr>
            </a:br>
            <a:endParaRPr lang="en-US" sz="2400" b="1" dirty="0" smtClean="0">
              <a:solidFill>
                <a:srgbClr val="7030A0"/>
              </a:solidFill>
            </a:endParaRPr>
          </a:p>
          <a:p>
            <a:pPr lvl="2">
              <a:buFontTx/>
              <a:buChar char="-"/>
            </a:pPr>
            <a:r>
              <a:rPr lang="en-US" sz="2000" b="1" dirty="0" smtClean="0">
                <a:solidFill>
                  <a:srgbClr val="7030A0"/>
                </a:solidFill>
              </a:rPr>
              <a:t>Tagging specific states, e.g., top quarks, Higgs</a:t>
            </a:r>
            <a:br>
              <a:rPr lang="en-US" sz="2000" b="1" dirty="0" smtClean="0">
                <a:solidFill>
                  <a:srgbClr val="7030A0"/>
                </a:solidFill>
              </a:rPr>
            </a:br>
            <a:endParaRPr lang="en-US" sz="2000" b="1" dirty="0" smtClean="0">
              <a:solidFill>
                <a:srgbClr val="7030A0"/>
              </a:solidFill>
            </a:endParaRPr>
          </a:p>
          <a:p>
            <a:pPr lvl="2">
              <a:buFontTx/>
              <a:buChar char="-"/>
            </a:pPr>
            <a:r>
              <a:rPr lang="en-US" sz="2000" b="1" dirty="0" smtClean="0">
                <a:solidFill>
                  <a:srgbClr val="7030A0"/>
                </a:solidFill>
              </a:rPr>
              <a:t>Generic grooming of jets for searches, e.g., pruning, trimming</a:t>
            </a:r>
          </a:p>
          <a:p>
            <a:pPr lvl="2">
              <a:buFontTx/>
              <a:buChar char="-"/>
            </a:pPr>
            <a:endParaRPr lang="en-US" sz="2000" b="1" dirty="0" smtClean="0">
              <a:solidFill>
                <a:srgbClr val="7030A0"/>
              </a:solidFill>
            </a:endParaRPr>
          </a:p>
          <a:p>
            <a:pPr lvl="1">
              <a:buNone/>
            </a:pPr>
            <a:r>
              <a:rPr lang="en-US" sz="2400" b="1" dirty="0" smtClean="0">
                <a:solidFill>
                  <a:srgbClr val="7030A0"/>
                </a:solidFill>
              </a:rPr>
              <a:t>2) Utilize and compare SCET and standard QCD </a:t>
            </a:r>
            <a:r>
              <a:rPr lang="en-US" sz="2400" b="1" dirty="0" smtClean="0">
                <a:solidFill>
                  <a:srgbClr val="7030A0"/>
                </a:solidFill>
              </a:rPr>
              <a:t>theory tools </a:t>
            </a:r>
            <a:r>
              <a:rPr lang="en-US" sz="2400" b="1" dirty="0" smtClean="0">
                <a:solidFill>
                  <a:srgbClr val="7030A0"/>
                </a:solidFill>
              </a:rPr>
              <a:t>and results</a:t>
            </a:r>
          </a:p>
          <a:p>
            <a:pPr lvl="1">
              <a:buNone/>
            </a:pPr>
            <a:endParaRPr lang="en-US" sz="2400" b="1" dirty="0" smtClean="0">
              <a:solidFill>
                <a:srgbClr val="7030A0"/>
              </a:solidFill>
            </a:endParaRPr>
          </a:p>
          <a:p>
            <a:pPr lvl="1">
              <a:buNone/>
            </a:pPr>
            <a:endParaRPr lang="en-US" sz="2400" b="1" dirty="0" smtClean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6828" y="6516914"/>
            <a:ext cx="3871686" cy="341086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41830" y="5515429"/>
            <a:ext cx="618308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Here review a few highlights -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al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414488"/>
            <a:ext cx="8167411" cy="577201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08084" y="6381750"/>
            <a:ext cx="3576403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a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240534"/>
            <a:ext cx="8228937" cy="581549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50028" y="6381750"/>
            <a:ext cx="3816246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al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597" y="235342"/>
            <a:ext cx="8349521" cy="590070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66141" y="6381750"/>
            <a:ext cx="3576403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al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4704" y="194872"/>
            <a:ext cx="8569296" cy="605602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20530" y="6381750"/>
            <a:ext cx="3126698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94286" y="3570514"/>
            <a:ext cx="1886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Hear more this week!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Joey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9567" y="110814"/>
            <a:ext cx="8511738" cy="601535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08086" y="6381750"/>
            <a:ext cx="3111708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66856" y="827314"/>
            <a:ext cx="1886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Hear more this week!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17029" y="261257"/>
            <a:ext cx="374468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</a:rPr>
              <a:t>(These are not your Daddy’s jets)</a:t>
            </a:r>
            <a:endParaRPr lang="en-US" sz="1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Mille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4556" y="152921"/>
            <a:ext cx="8430129" cy="595825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08085" y="6381750"/>
            <a:ext cx="3246620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Miller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9548" y="163517"/>
            <a:ext cx="8436345" cy="596264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80657" y="6381750"/>
            <a:ext cx="3231630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04457" y="3280229"/>
            <a:ext cx="502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Can pruning help?  More this week?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rim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9567" y="97626"/>
            <a:ext cx="8530401" cy="602853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2600" y="6381750"/>
            <a:ext cx="3456482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54743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7030A0"/>
                </a:solidFill>
              </a:rPr>
              <a:t>Precursor - Boost 2009:</a:t>
            </a:r>
            <a:endParaRPr lang="en-US" sz="3200" b="1" dirty="0">
              <a:solidFill>
                <a:srgbClr val="7030A0"/>
              </a:solidFill>
            </a:endParaRPr>
          </a:p>
        </p:txBody>
      </p:sp>
      <p:pic>
        <p:nvPicPr>
          <p:cNvPr id="6" name="Content Placeholder 5" descr="boost2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700449"/>
            <a:ext cx="7503885" cy="562533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89909" y="6385584"/>
            <a:ext cx="3629891" cy="48693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54629" y="5733143"/>
            <a:ext cx="7184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  <a:hlinkClick r:id="rId3"/>
              </a:rPr>
              <a:t>http://www-conf.slac.stanford.edu/Boost2009/default.asp</a:t>
            </a:r>
            <a:endParaRPr lang="en-US" dirty="0" smtClean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rim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9587" y="0"/>
            <a:ext cx="8514414" cy="601724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51629" y="6396264"/>
            <a:ext cx="3073400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rim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33540" y="209862"/>
            <a:ext cx="8371584" cy="591630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66142" y="6381750"/>
            <a:ext cx="3576403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rim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9548" y="151299"/>
            <a:ext cx="8454452" cy="597486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08086" y="6381750"/>
            <a:ext cx="3426502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rim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4557" y="153189"/>
            <a:ext cx="8451777" cy="597297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80656" y="6381750"/>
            <a:ext cx="3591393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rim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8432" y="216976"/>
            <a:ext cx="8485568" cy="599685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7115" y="6381750"/>
            <a:ext cx="3426502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rim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9528" y="172487"/>
            <a:ext cx="8424472" cy="595367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35514" y="6381750"/>
            <a:ext cx="3396521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 descr="Trim4j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9734" y="1465944"/>
            <a:ext cx="3873010" cy="43397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21714" y="1901372"/>
            <a:ext cx="1402754" cy="367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Trimmed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rim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9548" y="163784"/>
            <a:ext cx="8436786" cy="596238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199" y="6381750"/>
            <a:ext cx="3320143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rim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8042" y="0"/>
            <a:ext cx="8660129" cy="612021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08086" y="6381750"/>
            <a:ext cx="3803542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5950857"/>
            <a:ext cx="3831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See talk by M. Spannowsky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of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0118" y="134909"/>
            <a:ext cx="8247139" cy="582835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95171" y="6381750"/>
            <a:ext cx="3261610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5921829"/>
            <a:ext cx="3976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presentation by C. Vermilion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Loch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9483" y="92988"/>
            <a:ext cx="8464518" cy="598197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66141" y="6381750"/>
            <a:ext cx="3617563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171" y="1262732"/>
            <a:ext cx="8229600" cy="5400449"/>
          </a:xfrm>
        </p:spPr>
        <p:txBody>
          <a:bodyPr/>
          <a:lstStyle/>
          <a:p>
            <a:pPr>
              <a:buNone/>
            </a:pPr>
            <a:r>
              <a:rPr lang="en-US" sz="2800" i="1" dirty="0" smtClean="0"/>
              <a:t>Boosted Hadronic Final States</a:t>
            </a:r>
          </a:p>
          <a:p>
            <a:r>
              <a:rPr lang="en-US" sz="2800" i="1" dirty="0" smtClean="0"/>
              <a:t>Jet Algorithms</a:t>
            </a:r>
          </a:p>
          <a:p>
            <a:r>
              <a:rPr lang="en-US" sz="2800" i="1" dirty="0" err="1" smtClean="0"/>
              <a:t>Subjet</a:t>
            </a:r>
            <a:r>
              <a:rPr lang="en-US" sz="2800" i="1" dirty="0" smtClean="0"/>
              <a:t> observables</a:t>
            </a:r>
          </a:p>
          <a:p>
            <a:r>
              <a:rPr lang="en-US" sz="2800" i="1" dirty="0" smtClean="0"/>
              <a:t>Discrimination from ordinary jets</a:t>
            </a:r>
          </a:p>
          <a:p>
            <a:r>
              <a:rPr lang="en-US" sz="2800" i="1" dirty="0" smtClean="0"/>
              <a:t>Comparison between Theory &amp; Data</a:t>
            </a:r>
          </a:p>
          <a:p>
            <a:pPr>
              <a:buNone/>
            </a:pPr>
            <a:endParaRPr lang="en-US" sz="2800" i="1" dirty="0" smtClean="0"/>
          </a:p>
          <a:p>
            <a:pPr>
              <a:buNone/>
            </a:pPr>
            <a:r>
              <a:rPr lang="en-US" sz="2800" i="1" dirty="0" smtClean="0"/>
              <a:t>Boosted </a:t>
            </a:r>
            <a:r>
              <a:rPr lang="en-US" sz="2800" i="1" dirty="0" err="1" smtClean="0"/>
              <a:t>Leptonic</a:t>
            </a:r>
            <a:r>
              <a:rPr lang="en-US" sz="2800" i="1" dirty="0" smtClean="0"/>
              <a:t> Final States</a:t>
            </a:r>
          </a:p>
          <a:p>
            <a:r>
              <a:rPr lang="en-US" sz="2800" i="1" dirty="0" smtClean="0"/>
              <a:t>Classification of Models &amp; Signals</a:t>
            </a:r>
          </a:p>
          <a:p>
            <a:r>
              <a:rPr lang="en-US" sz="2800" i="1" dirty="0" smtClean="0"/>
              <a:t>State of MC Generators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1971" y="6381750"/>
            <a:ext cx="3595914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85371" y="159659"/>
            <a:ext cx="712651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As in 2010, there were 2 Primary Topics &amp; Working Groups in 2009 -</a:t>
            </a:r>
            <a:endParaRPr lang="en-US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Mrenn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6965" y="127888"/>
            <a:ext cx="8466011" cy="598303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9686" y="6381750"/>
            <a:ext cx="3679556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9314" y="6008914"/>
            <a:ext cx="2525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Check current MC status this week!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hwartz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7961" y="159868"/>
            <a:ext cx="8466011" cy="598303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81750"/>
            <a:ext cx="3602064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hwartz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7931" y="92989"/>
            <a:ext cx="8455073" cy="597530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51628" y="6381750"/>
            <a:ext cx="3431583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08085" y="6381750"/>
            <a:ext cx="3292098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8" name="Content Placeholder 7" descr="Schwartz3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873500" y="-1249388"/>
            <a:ext cx="6021111" cy="8519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hwartz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3855" y="149903"/>
            <a:ext cx="8371585" cy="591630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7114" y="6381750"/>
            <a:ext cx="3846226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hwartz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1032" y="194873"/>
            <a:ext cx="8392795" cy="593129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93572" y="6381750"/>
            <a:ext cx="3681334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143" y="0"/>
            <a:ext cx="8229600" cy="870857"/>
          </a:xfrm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HW (expectations) for Boost 2010 :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714" y="928914"/>
            <a:ext cx="8229600" cy="5110163"/>
          </a:xfrm>
        </p:spPr>
        <p:txBody>
          <a:bodyPr/>
          <a:lstStyle/>
          <a:p>
            <a:r>
              <a:rPr lang="en-US" sz="2400" dirty="0" smtClean="0">
                <a:solidFill>
                  <a:srgbClr val="7030A0"/>
                </a:solidFill>
              </a:rPr>
              <a:t>Better understanding of tools to tag and/or groom jets using jet substructure – both absolutely and comparatively – </a:t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/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>	to find old/new physics</a:t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/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>	to reduce specific algorithm dependence</a:t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> </a:t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>	to reduce impact of UE and Pile Up</a:t>
            </a:r>
            <a:br>
              <a:rPr lang="en-US" sz="2400" dirty="0" smtClean="0">
                <a:solidFill>
                  <a:srgbClr val="7030A0"/>
                </a:solidFill>
              </a:rPr>
            </a:br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Better understanding of how well experiments can utilize and calibrate these tools given specific detector strengths and weaknesses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66143" y="6381750"/>
            <a:ext cx="3465286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143" y="0"/>
            <a:ext cx="8229600" cy="870857"/>
          </a:xfrm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HW (expectations) for Boost 2010 :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29" y="928914"/>
            <a:ext cx="8686800" cy="5110163"/>
          </a:xfrm>
        </p:spPr>
        <p:txBody>
          <a:bodyPr/>
          <a:lstStyle/>
          <a:p>
            <a:r>
              <a:rPr lang="en-US" sz="2400" dirty="0" smtClean="0">
                <a:solidFill>
                  <a:srgbClr val="7030A0"/>
                </a:solidFill>
              </a:rPr>
              <a:t>Better understanding of what measurements need to be made this year and how to communicate the results to the larger community </a:t>
            </a:r>
            <a:r>
              <a:rPr lang="en-US" sz="2400" dirty="0" smtClean="0">
                <a:solidFill>
                  <a:srgbClr val="7030A0"/>
                </a:solidFill>
                <a:sym typeface="Symbol"/>
              </a:rPr>
              <a:t> practice </a:t>
            </a:r>
            <a:r>
              <a:rPr lang="en-US" sz="2400" smtClean="0">
                <a:solidFill>
                  <a:srgbClr val="7030A0"/>
                </a:solidFill>
              </a:rPr>
              <a:t>discussing physics </a:t>
            </a:r>
            <a:r>
              <a:rPr lang="en-US" sz="2400" dirty="0" smtClean="0">
                <a:solidFill>
                  <a:srgbClr val="7030A0"/>
                </a:solidFill>
              </a:rPr>
              <a:t>with theorists</a:t>
            </a:r>
            <a:r>
              <a:rPr lang="en-US" sz="2400" dirty="0" smtClean="0">
                <a:solidFill>
                  <a:srgbClr val="7030A0"/>
                </a:solidFill>
              </a:rPr>
              <a:t>!</a:t>
            </a:r>
            <a:endParaRPr lang="en-US" sz="2400" dirty="0" smtClean="0">
              <a:solidFill>
                <a:srgbClr val="7030A0"/>
              </a:solidFill>
            </a:endParaRPr>
          </a:p>
          <a:p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Better software tools – e.g.,</a:t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/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>	</a:t>
            </a:r>
            <a:r>
              <a:rPr lang="en-US" sz="2400" dirty="0" err="1" smtClean="0">
                <a:solidFill>
                  <a:srgbClr val="7030A0"/>
                </a:solidFill>
              </a:rPr>
              <a:t>FastJet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plugins</a:t>
            </a:r>
            <a:r>
              <a:rPr lang="en-US" sz="2400" dirty="0" smtClean="0">
                <a:solidFill>
                  <a:srgbClr val="7030A0"/>
                </a:solidFill>
              </a:rPr>
              <a:t/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/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>	Useful analysis interfaces like </a:t>
            </a:r>
            <a:r>
              <a:rPr lang="en-US" sz="2400" dirty="0" err="1" smtClean="0">
                <a:solidFill>
                  <a:srgbClr val="7030A0"/>
                </a:solidFill>
              </a:rPr>
              <a:t>SpartyJet</a:t>
            </a:r>
            <a:r>
              <a:rPr lang="en-US" sz="2400" dirty="0" smtClean="0">
                <a:solidFill>
                  <a:srgbClr val="7030A0"/>
                </a:solidFill>
              </a:rPr>
              <a:t>, e.g., to 	simplify the comparison of various analysis techniques </a:t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> </a:t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>	Fast but realistic detector simulations for studies 	inside AND outside of the experimental collaborations</a:t>
            </a:r>
            <a:br>
              <a:rPr lang="en-US" sz="2400" dirty="0" smtClean="0">
                <a:solidFill>
                  <a:srgbClr val="7030A0"/>
                </a:solidFill>
              </a:rPr>
            </a:br>
            <a:endParaRPr lang="en-US" sz="2400" dirty="0" smtClean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08085" y="6381750"/>
            <a:ext cx="3320143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09685" y="6381750"/>
            <a:ext cx="3349171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>
                <a:solidFill>
                  <a:srgbClr val="9933FF"/>
                </a:solidFill>
              </a:rPr>
              <a:t>Extra Detail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ri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9548" y="133714"/>
            <a:ext cx="8394492" cy="593249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7113" y="6381750"/>
            <a:ext cx="3741295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7030A0"/>
                </a:solidFill>
              </a:rPr>
              <a:t>Working Groups: Physics topics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04" y="1077685"/>
            <a:ext cx="8773896" cy="4525963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Hadronic Final States</a:t>
            </a:r>
          </a:p>
          <a:p>
            <a:r>
              <a:rPr lang="en-US" i="1" dirty="0" smtClean="0"/>
              <a:t>Boosted tops (test </a:t>
            </a:r>
            <a:r>
              <a:rPr lang="en-US" i="1" dirty="0" smtClean="0"/>
              <a:t>case and new physics tag)</a:t>
            </a:r>
            <a:endParaRPr lang="en-US" i="1" dirty="0" smtClean="0"/>
          </a:p>
          <a:p>
            <a:r>
              <a:rPr lang="en-US" i="1" dirty="0" smtClean="0"/>
              <a:t>Boosted Higgs (search target)</a:t>
            </a:r>
          </a:p>
          <a:p>
            <a:r>
              <a:rPr lang="en-US" i="1" dirty="0" smtClean="0"/>
              <a:t>RPV </a:t>
            </a:r>
            <a:r>
              <a:rPr lang="en-US" i="1" dirty="0" err="1" smtClean="0"/>
              <a:t>Susy</a:t>
            </a:r>
            <a:r>
              <a:rPr lang="en-US" i="1" dirty="0" smtClean="0"/>
              <a:t> (search target)</a:t>
            </a:r>
            <a:br>
              <a:rPr lang="en-US" i="1" dirty="0" smtClean="0"/>
            </a:br>
            <a:endParaRPr lang="en-US" i="1" dirty="0" smtClean="0"/>
          </a:p>
          <a:p>
            <a:pPr>
              <a:buNone/>
            </a:pPr>
            <a:r>
              <a:rPr lang="en-US" i="1" dirty="0" err="1" smtClean="0"/>
              <a:t>Leptonic</a:t>
            </a:r>
            <a:r>
              <a:rPr lang="en-US" i="1" dirty="0" smtClean="0"/>
              <a:t> Final States</a:t>
            </a:r>
          </a:p>
          <a:p>
            <a:r>
              <a:rPr lang="en-US" i="1" dirty="0" smtClean="0"/>
              <a:t>Lepton jets</a:t>
            </a:r>
          </a:p>
          <a:p>
            <a:r>
              <a:rPr lang="en-US" i="1" dirty="0" smtClean="0"/>
              <a:t>Light vectors/PGBs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08085" y="6381750"/>
            <a:ext cx="3828143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rim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9587" y="209863"/>
            <a:ext cx="8548082" cy="604103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95170" y="6381750"/>
            <a:ext cx="3576403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rim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9572" y="149902"/>
            <a:ext cx="8484448" cy="599606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82257" y="6381750"/>
            <a:ext cx="3741057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hwartz5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912771" y="-1177703"/>
            <a:ext cx="5988590" cy="847387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80657" y="6381750"/>
            <a:ext cx="3726305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86505"/>
          </a:xfrm>
        </p:spPr>
        <p:txBody>
          <a:bodyPr/>
          <a:lstStyle/>
          <a:p>
            <a:r>
              <a:rPr lang="en-US" sz="2800" dirty="0" smtClean="0">
                <a:solidFill>
                  <a:srgbClr val="9900FF"/>
                </a:solidFill>
              </a:rPr>
              <a:t>Soft Collinear Effective Theory (SCET)</a:t>
            </a:r>
            <a:br>
              <a:rPr lang="en-US" sz="2800" dirty="0" smtClean="0">
                <a:solidFill>
                  <a:srgbClr val="9900FF"/>
                </a:solidFill>
              </a:rPr>
            </a:br>
            <a:r>
              <a:rPr lang="en-US" sz="2800" dirty="0" smtClean="0">
                <a:solidFill>
                  <a:srgbClr val="9900FF"/>
                </a:solidFill>
              </a:rPr>
              <a:t>(Recent but Incomplete List)</a:t>
            </a:r>
            <a:endParaRPr lang="en-US" sz="2800" dirty="0">
              <a:solidFill>
                <a:srgbClr val="99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484" y="1143882"/>
            <a:ext cx="8904516" cy="5112909"/>
          </a:xfrm>
        </p:spPr>
        <p:txBody>
          <a:bodyPr/>
          <a:lstStyle/>
          <a:p>
            <a:r>
              <a:rPr lang="en-US" sz="2000" dirty="0" smtClean="0">
                <a:solidFill>
                  <a:srgbClr val="9900FF"/>
                </a:solidFill>
              </a:rPr>
              <a:t>Jets and Jet Substructure in </a:t>
            </a:r>
            <a:r>
              <a:rPr lang="en-US" sz="2000" dirty="0" err="1" smtClean="0">
                <a:solidFill>
                  <a:srgbClr val="9900FF"/>
                </a:solidFill>
              </a:rPr>
              <a:t>e+e</a:t>
            </a:r>
            <a:r>
              <a:rPr lang="en-US" sz="2000" dirty="0" smtClean="0">
                <a:solidFill>
                  <a:srgbClr val="9900FF"/>
                </a:solidFill>
              </a:rPr>
              <a:t>-</a:t>
            </a:r>
            <a:br>
              <a:rPr lang="en-US" sz="2000" dirty="0" smtClean="0">
                <a:solidFill>
                  <a:srgbClr val="9900FF"/>
                </a:solidFill>
              </a:rPr>
            </a:br>
            <a:r>
              <a:rPr lang="en-US" sz="2000" dirty="0" smtClean="0">
                <a:solidFill>
                  <a:srgbClr val="9900FF"/>
                </a:solidFill>
              </a:rPr>
              <a:t>SDE, Hornig, Lee, Vermilion and Walsh (UC/UW)                        	                               0912.0262, 1001.0014 </a:t>
            </a:r>
            <a:br>
              <a:rPr lang="en-US" sz="2000" dirty="0" smtClean="0">
                <a:solidFill>
                  <a:srgbClr val="9900FF"/>
                </a:solidFill>
              </a:rPr>
            </a:br>
            <a:r>
              <a:rPr lang="en-US" sz="2000" dirty="0" smtClean="0">
                <a:solidFill>
                  <a:srgbClr val="9900FF"/>
                </a:solidFill>
              </a:rPr>
              <a:t/>
            </a:r>
            <a:br>
              <a:rPr lang="en-US" sz="2000" dirty="0" smtClean="0">
                <a:solidFill>
                  <a:srgbClr val="9900FF"/>
                </a:solidFill>
              </a:rPr>
            </a:br>
            <a:r>
              <a:rPr lang="en-US" sz="2000" dirty="0" smtClean="0">
                <a:solidFill>
                  <a:srgbClr val="9900FF"/>
                </a:solidFill>
              </a:rPr>
              <a:t>Cheung, Luke and Zuberi (Toronto)  0910.2479</a:t>
            </a:r>
            <a:br>
              <a:rPr lang="en-US" sz="2000" dirty="0" smtClean="0">
                <a:solidFill>
                  <a:srgbClr val="9900FF"/>
                </a:solidFill>
              </a:rPr>
            </a:br>
            <a:endParaRPr lang="en-US" sz="2000" dirty="0" smtClean="0">
              <a:solidFill>
                <a:srgbClr val="9900FF"/>
              </a:solidFill>
            </a:endParaRPr>
          </a:p>
          <a:p>
            <a:pPr>
              <a:buNone/>
            </a:pPr>
            <a:r>
              <a:rPr lang="en-US" sz="2000" smtClean="0">
                <a:solidFill>
                  <a:srgbClr val="9900FF"/>
                </a:solidFill>
              </a:rPr>
              <a:t>     </a:t>
            </a:r>
            <a:r>
              <a:rPr lang="en-US" sz="2000" dirty="0" err="1" smtClean="0">
                <a:solidFill>
                  <a:srgbClr val="9900FF"/>
                </a:solidFill>
              </a:rPr>
              <a:t>Jouttenus</a:t>
            </a:r>
            <a:r>
              <a:rPr lang="en-US" sz="2000" dirty="0" smtClean="0">
                <a:solidFill>
                  <a:srgbClr val="9900FF"/>
                </a:solidFill>
              </a:rPr>
              <a:t> (MIT)  0912.5509</a:t>
            </a:r>
            <a:br>
              <a:rPr lang="en-US" sz="2000" dirty="0" smtClean="0">
                <a:solidFill>
                  <a:srgbClr val="9900FF"/>
                </a:solidFill>
              </a:rPr>
            </a:br>
            <a:endParaRPr lang="en-US" sz="2000" dirty="0" smtClean="0">
              <a:solidFill>
                <a:srgbClr val="9900FF"/>
              </a:solidFill>
            </a:endParaRPr>
          </a:p>
          <a:p>
            <a:r>
              <a:rPr lang="en-US" sz="2000" dirty="0" smtClean="0">
                <a:solidFill>
                  <a:srgbClr val="9900FF"/>
                </a:solidFill>
              </a:rPr>
              <a:t>Jets and Jet Substructure in pp </a:t>
            </a:r>
            <a:br>
              <a:rPr lang="en-US" sz="2000" dirty="0" smtClean="0">
                <a:solidFill>
                  <a:srgbClr val="9900FF"/>
                </a:solidFill>
              </a:rPr>
            </a:br>
            <a:r>
              <a:rPr lang="en-US" sz="2000" dirty="0" smtClean="0">
                <a:solidFill>
                  <a:srgbClr val="9900FF"/>
                </a:solidFill>
              </a:rPr>
              <a:t>Stewart, Tackmann and </a:t>
            </a:r>
            <a:r>
              <a:rPr lang="en-US" sz="2000" dirty="0" err="1" smtClean="0">
                <a:solidFill>
                  <a:srgbClr val="9900FF"/>
                </a:solidFill>
              </a:rPr>
              <a:t>Waalewijn</a:t>
            </a:r>
            <a:r>
              <a:rPr lang="en-US" sz="2000" dirty="0" smtClean="0">
                <a:solidFill>
                  <a:srgbClr val="9900FF"/>
                </a:solidFill>
              </a:rPr>
              <a:t>  (MIT) 1004.2489</a:t>
            </a:r>
            <a:br>
              <a:rPr lang="en-US" sz="2000" dirty="0" smtClean="0">
                <a:solidFill>
                  <a:srgbClr val="9900FF"/>
                </a:solidFill>
              </a:rPr>
            </a:br>
            <a:r>
              <a:rPr lang="en-US" sz="2000" dirty="0" smtClean="0">
                <a:solidFill>
                  <a:srgbClr val="9900FF"/>
                </a:solidFill>
              </a:rPr>
              <a:t>                                                          (and previous)   </a:t>
            </a:r>
            <a:br>
              <a:rPr lang="en-US" sz="2000" dirty="0" smtClean="0">
                <a:solidFill>
                  <a:srgbClr val="9900FF"/>
                </a:solidFill>
              </a:rPr>
            </a:br>
            <a:endParaRPr lang="en-US" sz="2000" dirty="0" smtClean="0">
              <a:solidFill>
                <a:srgbClr val="9900FF"/>
              </a:solidFill>
            </a:endParaRPr>
          </a:p>
          <a:p>
            <a:r>
              <a:rPr lang="en-US" sz="2000" dirty="0" smtClean="0">
                <a:solidFill>
                  <a:srgbClr val="9900FF"/>
                </a:solidFill>
              </a:rPr>
              <a:t>Also  </a:t>
            </a:r>
            <a:r>
              <a:rPr lang="en-US" sz="2000" dirty="0" err="1" smtClean="0">
                <a:solidFill>
                  <a:srgbClr val="9900FF"/>
                </a:solidFill>
              </a:rPr>
              <a:t>Banfi</a:t>
            </a:r>
            <a:r>
              <a:rPr lang="en-US" sz="2000" dirty="0" smtClean="0">
                <a:solidFill>
                  <a:srgbClr val="9900FF"/>
                </a:solidFill>
              </a:rPr>
              <a:t>, </a:t>
            </a:r>
            <a:r>
              <a:rPr lang="en-US" sz="2000" dirty="0" err="1" smtClean="0">
                <a:solidFill>
                  <a:srgbClr val="9900FF"/>
                </a:solidFill>
              </a:rPr>
              <a:t>Dasgupta</a:t>
            </a:r>
            <a:r>
              <a:rPr lang="en-US" sz="2000" dirty="0" smtClean="0">
                <a:solidFill>
                  <a:srgbClr val="9900FF"/>
                </a:solidFill>
              </a:rPr>
              <a:t>, </a:t>
            </a:r>
            <a:r>
              <a:rPr lang="en-US" sz="2000" dirty="0" err="1" smtClean="0">
                <a:solidFill>
                  <a:srgbClr val="9900FF"/>
                </a:solidFill>
              </a:rPr>
              <a:t>Khelifa-Kerfa</a:t>
            </a:r>
            <a:r>
              <a:rPr lang="en-US" sz="2000" dirty="0" smtClean="0">
                <a:solidFill>
                  <a:srgbClr val="9900FF"/>
                </a:solidFill>
              </a:rPr>
              <a:t>, </a:t>
            </a:r>
            <a:r>
              <a:rPr lang="en-US" sz="2000" dirty="0" err="1" smtClean="0">
                <a:solidFill>
                  <a:srgbClr val="9900FF"/>
                </a:solidFill>
              </a:rPr>
              <a:t>Marzani</a:t>
            </a:r>
            <a:r>
              <a:rPr lang="en-US" sz="2000" dirty="0" smtClean="0">
                <a:solidFill>
                  <a:srgbClr val="9900FF"/>
                </a:solidFill>
              </a:rPr>
              <a:t> (Zurich/Oxford)</a:t>
            </a:r>
            <a:br>
              <a:rPr lang="en-US" sz="2000" dirty="0" smtClean="0">
                <a:solidFill>
                  <a:srgbClr val="9900FF"/>
                </a:solidFill>
              </a:rPr>
            </a:br>
            <a:r>
              <a:rPr lang="en-US" sz="2400" dirty="0" smtClean="0">
                <a:solidFill>
                  <a:srgbClr val="9900FF"/>
                </a:solidFill>
              </a:rPr>
              <a:t>                                       </a:t>
            </a:r>
            <a:r>
              <a:rPr lang="en-US" sz="2000" dirty="0" smtClean="0">
                <a:solidFill>
                  <a:srgbClr val="9900FF"/>
                </a:solidFill>
              </a:rPr>
              <a:t>1004.3483</a:t>
            </a:r>
            <a:endParaRPr lang="en-US" sz="2000" dirty="0">
              <a:solidFill>
                <a:srgbClr val="99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3543" y="6245225"/>
            <a:ext cx="3436257" cy="476250"/>
          </a:xfrm>
        </p:spPr>
        <p:txBody>
          <a:bodyPr/>
          <a:lstStyle/>
          <a:p>
            <a:r>
              <a:rPr lang="en-US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668791"/>
          </a:xfrm>
        </p:spPr>
        <p:txBody>
          <a:bodyPr/>
          <a:lstStyle/>
          <a:p>
            <a:pPr algn="l"/>
            <a:r>
              <a:rPr lang="en-US" sz="3200" dirty="0" smtClean="0">
                <a:solidFill>
                  <a:srgbClr val="9900FF"/>
                </a:solidFill>
              </a:rPr>
              <a:t>More Information</a:t>
            </a:r>
            <a:r>
              <a:rPr lang="en-US" sz="3200" dirty="0" smtClean="0">
                <a:solidFill>
                  <a:srgbClr val="7030A0"/>
                </a:solidFill>
              </a:rPr>
              <a:t>: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171" y="1019628"/>
            <a:ext cx="8229600" cy="4525963"/>
          </a:xfrm>
        </p:spPr>
        <p:txBody>
          <a:bodyPr/>
          <a:lstStyle/>
          <a:p>
            <a:r>
              <a:rPr lang="en-US" sz="2800" dirty="0" smtClean="0">
                <a:solidFill>
                  <a:srgbClr val="9900FF"/>
                </a:solidFill>
              </a:rPr>
              <a:t>software at tinyurl.com/</a:t>
            </a:r>
            <a:r>
              <a:rPr lang="en-US" sz="2800" dirty="0" err="1" smtClean="0">
                <a:solidFill>
                  <a:srgbClr val="9900FF"/>
                </a:solidFill>
              </a:rPr>
              <a:t>jetpruning</a:t>
            </a:r>
            <a:r>
              <a:rPr lang="en-US" sz="2800" dirty="0" smtClean="0">
                <a:solidFill>
                  <a:srgbClr val="9900FF"/>
                </a:solidFill>
              </a:rPr>
              <a:t/>
            </a:r>
            <a:br>
              <a:rPr lang="en-US" sz="2800" dirty="0" smtClean="0">
                <a:solidFill>
                  <a:srgbClr val="9900FF"/>
                </a:solidFill>
              </a:rPr>
            </a:br>
            <a:endParaRPr lang="en-US" sz="2800" dirty="0" smtClean="0">
              <a:solidFill>
                <a:srgbClr val="9900FF"/>
              </a:solidFill>
            </a:endParaRPr>
          </a:p>
          <a:p>
            <a:r>
              <a:rPr lang="en-US" sz="2800" dirty="0" smtClean="0">
                <a:solidFill>
                  <a:srgbClr val="9900FF"/>
                </a:solidFill>
              </a:rPr>
              <a:t>See comparisons from Jet Substructure Workshop in Seattle in January 2010 (</a:t>
            </a:r>
            <a:r>
              <a:rPr lang="en-US" sz="2800" smtClean="0">
                <a:solidFill>
                  <a:srgbClr val="9900FF"/>
                </a:solidFill>
              </a:rPr>
              <a:t>HW for Boost 2010)</a:t>
            </a:r>
            <a:r>
              <a:rPr lang="en-US" sz="2800" dirty="0" smtClean="0">
                <a:solidFill>
                  <a:srgbClr val="9900FF"/>
                </a:solidFill>
              </a:rPr>
              <a:t/>
            </a:r>
            <a:br>
              <a:rPr lang="en-US" sz="2800" dirty="0" smtClean="0">
                <a:solidFill>
                  <a:srgbClr val="9900FF"/>
                </a:solidFill>
              </a:rPr>
            </a:br>
            <a:r>
              <a:rPr lang="en-US" sz="2800" dirty="0" err="1" smtClean="0">
                <a:solidFill>
                  <a:srgbClr val="9900FF"/>
                </a:solidFill>
              </a:rPr>
              <a:t>WiKi</a:t>
            </a:r>
            <a:r>
              <a:rPr lang="en-US" sz="2800" dirty="0" smtClean="0">
                <a:solidFill>
                  <a:srgbClr val="9900FF"/>
                </a:solidFill>
              </a:rPr>
              <a:t> at </a:t>
            </a:r>
            <a:br>
              <a:rPr lang="en-US" sz="2800" dirty="0" smtClean="0">
                <a:solidFill>
                  <a:srgbClr val="9900FF"/>
                </a:solidFill>
              </a:rPr>
            </a:br>
            <a:r>
              <a:rPr lang="en-US" sz="1800" dirty="0" smtClean="0">
                <a:solidFill>
                  <a:srgbClr val="9900FF"/>
                </a:solidFill>
              </a:rPr>
              <a:t>http://librarian.phys.washington.edu/lhc-jets/index.php/Main_Page </a:t>
            </a:r>
            <a:br>
              <a:rPr lang="en-US" sz="1800" dirty="0" smtClean="0">
                <a:solidFill>
                  <a:srgbClr val="9900FF"/>
                </a:solidFill>
              </a:rPr>
            </a:br>
            <a:endParaRPr lang="en-US" sz="1800" dirty="0" smtClean="0">
              <a:solidFill>
                <a:srgbClr val="9900FF"/>
              </a:solidFill>
            </a:endParaRPr>
          </a:p>
          <a:p>
            <a:r>
              <a:rPr lang="en-US" sz="2800" dirty="0" smtClean="0">
                <a:solidFill>
                  <a:srgbClr val="9900FF"/>
                </a:solidFill>
              </a:rPr>
              <a:t>Jet tools available e.g., </a:t>
            </a:r>
            <a:br>
              <a:rPr lang="en-US" sz="2800" dirty="0" smtClean="0">
                <a:solidFill>
                  <a:srgbClr val="9900FF"/>
                </a:solidFill>
              </a:rPr>
            </a:br>
            <a:r>
              <a:rPr lang="en-US" sz="2800" dirty="0" smtClean="0">
                <a:solidFill>
                  <a:srgbClr val="9900FF"/>
                </a:solidFill>
              </a:rPr>
              <a:t> </a:t>
            </a:r>
            <a:r>
              <a:rPr lang="en-US" sz="1800" dirty="0" smtClean="0">
                <a:solidFill>
                  <a:srgbClr val="9900FF"/>
                </a:solidFill>
              </a:rPr>
              <a:t>http://librarian.phys.washington.edu/lhc-jets/index.php/SpartyJet </a:t>
            </a:r>
            <a:r>
              <a:rPr lang="en-US" sz="2800" dirty="0" smtClean="0">
                <a:solidFill>
                  <a:srgbClr val="9900FF"/>
                </a:solidFill>
              </a:rPr>
              <a:t/>
            </a:r>
            <a:br>
              <a:rPr lang="en-US" sz="2800" dirty="0" smtClean="0">
                <a:solidFill>
                  <a:srgbClr val="9900FF"/>
                </a:solidFill>
              </a:rPr>
            </a:br>
            <a:r>
              <a:rPr lang="en-US" dirty="0" smtClean="0">
                <a:solidFill>
                  <a:srgbClr val="9900FF"/>
                </a:solidFill>
              </a:rPr>
              <a:t/>
            </a:r>
            <a:br>
              <a:rPr lang="en-US" dirty="0" smtClean="0">
                <a:solidFill>
                  <a:srgbClr val="9900FF"/>
                </a:solidFill>
              </a:rPr>
            </a:br>
            <a:endParaRPr lang="en-US" dirty="0" smtClean="0">
              <a:solidFill>
                <a:srgbClr val="9900FF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28686" y="6245225"/>
            <a:ext cx="3291114" cy="476250"/>
          </a:xfrm>
        </p:spPr>
        <p:txBody>
          <a:bodyPr/>
          <a:lstStyle/>
          <a:p>
            <a:r>
              <a:rPr lang="en-US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29" y="285750"/>
            <a:ext cx="8670727" cy="58400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52915" y="6381750"/>
            <a:ext cx="4818742" cy="476250"/>
          </a:xfrm>
        </p:spPr>
        <p:txBody>
          <a:bodyPr/>
          <a:lstStyle/>
          <a:p>
            <a:r>
              <a:rPr lang="en-US" smtClean="0"/>
              <a:t>Boost 2010     S.D. Ellis    22.06.10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12" y="232172"/>
            <a:ext cx="9045773" cy="60922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65829" y="6381750"/>
            <a:ext cx="4571999" cy="476250"/>
          </a:xfrm>
        </p:spPr>
        <p:txBody>
          <a:bodyPr/>
          <a:lstStyle/>
          <a:p>
            <a:r>
              <a:rPr lang="en-US" smtClean="0"/>
              <a:t>Boost 2010     S.D. Ellis    22.06.10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683" y="0"/>
            <a:ext cx="8229600" cy="619214"/>
          </a:xfrm>
        </p:spPr>
        <p:txBody>
          <a:bodyPr/>
          <a:lstStyle/>
          <a:p>
            <a:pPr algn="l"/>
            <a:r>
              <a:rPr lang="en-US" sz="3200" dirty="0" smtClean="0">
                <a:solidFill>
                  <a:srgbClr val="9900FF"/>
                </a:solidFill>
              </a:rPr>
              <a:t>Compare to other “Jet Grooming” – CA jets</a:t>
            </a:r>
            <a:endParaRPr lang="en-US" sz="3200" dirty="0">
              <a:solidFill>
                <a:srgbClr val="99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1268"/>
            <a:ext cx="9144000" cy="5201489"/>
          </a:xfrm>
        </p:spPr>
        <p:txBody>
          <a:bodyPr/>
          <a:lstStyle/>
          <a:p>
            <a:r>
              <a:rPr lang="en-US" sz="2000" dirty="0" smtClean="0">
                <a:solidFill>
                  <a:srgbClr val="9900FF"/>
                </a:solidFill>
              </a:rPr>
              <a:t>PSJ (Kaplan, et al., for tops) – find primary subjets and build “groomed” jet from these (3 or 4 of them)</a:t>
            </a:r>
            <a:br>
              <a:rPr lang="en-US" sz="2000" dirty="0" smtClean="0">
                <a:solidFill>
                  <a:srgbClr val="9900FF"/>
                </a:solidFill>
              </a:rPr>
            </a:br>
            <a:endParaRPr lang="en-US" sz="2000" dirty="0" smtClean="0">
              <a:solidFill>
                <a:srgbClr val="9900FF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9900FF"/>
                </a:solidFill>
              </a:rPr>
              <a:t>Define                           ,</a:t>
            </a:r>
            <a:br>
              <a:rPr lang="en-US" sz="1800" dirty="0" smtClean="0">
                <a:solidFill>
                  <a:srgbClr val="9900FF"/>
                </a:solidFill>
              </a:rPr>
            </a:br>
            <a:r>
              <a:rPr lang="en-US" sz="1800" dirty="0" smtClean="0">
                <a:solidFill>
                  <a:srgbClr val="9900FF"/>
                </a:solidFill>
              </a:rPr>
              <a:t/>
            </a:r>
            <a:br>
              <a:rPr lang="en-US" sz="1800" dirty="0" smtClean="0">
                <a:solidFill>
                  <a:srgbClr val="9900FF"/>
                </a:solidFill>
              </a:rPr>
            </a:br>
            <a:r>
              <a:rPr lang="en-US" sz="1800" dirty="0" smtClean="0">
                <a:solidFill>
                  <a:srgbClr val="9900FF"/>
                </a:solidFill>
              </a:rPr>
              <a:t>                                      ,                  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9900FF"/>
                </a:solidFill>
              </a:rPr>
              <a:t>Start of top of branch (the jet) and follow hardest daughter at each branching (discarding softer daughters) until reach first branching where                             .  If does not exist, discard jet.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9900FF"/>
                </a:solidFill>
              </a:rPr>
              <a:t>If such a branching exists, start again with each daughter of this branching as top branch as in 2.  Again follow along the hardest daughter (discarding softer daughters) until a branching where                                .  If present, the daughters of this (2</a:t>
            </a:r>
            <a:r>
              <a:rPr lang="en-US" sz="1800" baseline="30000" dirty="0" smtClean="0">
                <a:solidFill>
                  <a:srgbClr val="9900FF"/>
                </a:solidFill>
              </a:rPr>
              <a:t>nd</a:t>
            </a:r>
            <a:r>
              <a:rPr lang="en-US" sz="1800" dirty="0" smtClean="0">
                <a:solidFill>
                  <a:srgbClr val="9900FF"/>
                </a:solidFill>
              </a:rPr>
              <a:t>) hard branching are primary </a:t>
            </a:r>
            <a:r>
              <a:rPr lang="en-US" sz="1800" dirty="0" err="1" smtClean="0">
                <a:solidFill>
                  <a:srgbClr val="9900FF"/>
                </a:solidFill>
              </a:rPr>
              <a:t>subjets</a:t>
            </a:r>
            <a:r>
              <a:rPr lang="en-US" sz="1800" dirty="0" smtClean="0">
                <a:solidFill>
                  <a:srgbClr val="9900FF"/>
                </a:solidFill>
              </a:rPr>
              <a:t>.  If not present, the original daughter is primary </a:t>
            </a:r>
            <a:r>
              <a:rPr lang="en-US" sz="1800" dirty="0" err="1" smtClean="0">
                <a:solidFill>
                  <a:srgbClr val="9900FF"/>
                </a:solidFill>
              </a:rPr>
              <a:t>subjet</a:t>
            </a:r>
            <a:r>
              <a:rPr lang="en-US" sz="1800" dirty="0" smtClean="0">
                <a:solidFill>
                  <a:srgbClr val="9900FF"/>
                </a:solidFill>
              </a:rPr>
              <a:t>.  This can yield 2, 3 or 4 primary </a:t>
            </a:r>
            <a:r>
              <a:rPr lang="en-US" sz="1800" dirty="0" err="1" smtClean="0">
                <a:solidFill>
                  <a:srgbClr val="9900FF"/>
                </a:solidFill>
              </a:rPr>
              <a:t>subjets</a:t>
            </a:r>
            <a:r>
              <a:rPr lang="en-US" sz="1800" dirty="0" smtClean="0">
                <a:solidFill>
                  <a:srgbClr val="9900FF"/>
                </a:solidFill>
              </a:rPr>
              <a:t>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9900FF"/>
                </a:solidFill>
              </a:rPr>
              <a:t>Keep only 3 and 4 </a:t>
            </a:r>
            <a:r>
              <a:rPr lang="en-US" sz="1800" dirty="0" err="1" smtClean="0">
                <a:solidFill>
                  <a:srgbClr val="9900FF"/>
                </a:solidFill>
              </a:rPr>
              <a:t>subjet</a:t>
            </a:r>
            <a:r>
              <a:rPr lang="en-US" sz="1800" dirty="0" smtClean="0">
                <a:solidFill>
                  <a:srgbClr val="9900FF"/>
                </a:solidFill>
              </a:rPr>
              <a:t> cases and recombine the </a:t>
            </a:r>
            <a:r>
              <a:rPr lang="en-US" sz="1800" dirty="0" err="1" smtClean="0">
                <a:solidFill>
                  <a:srgbClr val="9900FF"/>
                </a:solidFill>
              </a:rPr>
              <a:t>subjets</a:t>
            </a:r>
            <a:r>
              <a:rPr lang="en-US" sz="1800" dirty="0" smtClean="0">
                <a:solidFill>
                  <a:srgbClr val="9900FF"/>
                </a:solidFill>
              </a:rPr>
              <a:t> with CA algorithm.</a:t>
            </a:r>
            <a:r>
              <a:rPr lang="en-US" sz="1600" dirty="0" smtClean="0">
                <a:solidFill>
                  <a:srgbClr val="9900FF"/>
                </a:solidFill>
              </a:rPr>
              <a:t/>
            </a:r>
            <a:br>
              <a:rPr lang="en-US" sz="1600" dirty="0" smtClean="0">
                <a:solidFill>
                  <a:srgbClr val="9900FF"/>
                </a:solidFill>
              </a:rPr>
            </a:br>
            <a:r>
              <a:rPr lang="en-US" sz="1600" dirty="0" smtClean="0">
                <a:solidFill>
                  <a:srgbClr val="9900FF"/>
                </a:solidFill>
              </a:rPr>
              <a:t>         </a:t>
            </a:r>
            <a:endParaRPr lang="en-US" sz="1600" dirty="0">
              <a:solidFill>
                <a:srgbClr val="99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52915" y="6381750"/>
            <a:ext cx="4557485" cy="476250"/>
          </a:xfrm>
        </p:spPr>
        <p:txBody>
          <a:bodyPr/>
          <a:lstStyle/>
          <a:p>
            <a:r>
              <a:rPr lang="en-US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47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737693" y="1613081"/>
          <a:ext cx="1420694" cy="553323"/>
        </p:xfrm>
        <a:graphic>
          <a:graphicData uri="http://schemas.openxmlformats.org/presentationml/2006/ole">
            <p:oleObj spid="_x0000_s660482" name="Equation" r:id="rId3" imgW="1206360" imgH="46980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800318" y="2213485"/>
          <a:ext cx="1449374" cy="322083"/>
        </p:xfrm>
        <a:graphic>
          <a:graphicData uri="http://schemas.openxmlformats.org/presentationml/2006/ole">
            <p:oleObj spid="_x0000_s660483" name="Equation" r:id="rId4" imgW="1143000" imgH="2538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365951" y="1641085"/>
          <a:ext cx="4468617" cy="345067"/>
        </p:xfrm>
        <a:graphic>
          <a:graphicData uri="http://schemas.openxmlformats.org/presentationml/2006/ole">
            <p:oleObj spid="_x0000_s660484" name="Equation" r:id="rId5" imgW="3288960" imgH="25380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462007" y="2215017"/>
          <a:ext cx="918682" cy="318387"/>
        </p:xfrm>
        <a:graphic>
          <a:graphicData uri="http://schemas.openxmlformats.org/presentationml/2006/ole">
            <p:oleObj spid="_x0000_s660485" name="Equation" r:id="rId6" imgW="812520" imgH="24120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7141570" y="2928406"/>
          <a:ext cx="1773038" cy="306252"/>
        </p:xfrm>
        <a:graphic>
          <a:graphicData uri="http://schemas.openxmlformats.org/presentationml/2006/ole">
            <p:oleObj spid="_x0000_s660486" name="Equation" r:id="rId7" imgW="1396800" imgH="241200" progId="Equation.DSMT4">
              <p:embed/>
            </p:oleObj>
          </a:graphicData>
        </a:graphic>
      </p:graphicFrame>
      <p:graphicFrame>
        <p:nvGraphicFramePr>
          <p:cNvPr id="660488" name="Object 8"/>
          <p:cNvGraphicFramePr>
            <a:graphicFrameLocks noChangeAspect="1"/>
          </p:cNvGraphicFramePr>
          <p:nvPr/>
        </p:nvGraphicFramePr>
        <p:xfrm>
          <a:off x="4599737" y="4050463"/>
          <a:ext cx="1773237" cy="306388"/>
        </p:xfrm>
        <a:graphic>
          <a:graphicData uri="http://schemas.openxmlformats.org/presentationml/2006/ole">
            <p:oleObj spid="_x0000_s660488" name="Equation" r:id="rId8" imgW="139680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683" y="0"/>
            <a:ext cx="8229600" cy="619214"/>
          </a:xfrm>
        </p:spPr>
        <p:txBody>
          <a:bodyPr/>
          <a:lstStyle/>
          <a:p>
            <a:pPr algn="l"/>
            <a:r>
              <a:rPr lang="en-US" sz="3200" dirty="0" smtClean="0">
                <a:solidFill>
                  <a:srgbClr val="9900FF"/>
                </a:solidFill>
              </a:rPr>
              <a:t>Compare to other “Jet Grooming” – CA jets</a:t>
            </a:r>
            <a:endParaRPr lang="en-US" sz="3200" dirty="0">
              <a:solidFill>
                <a:srgbClr val="99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1268"/>
            <a:ext cx="9019309" cy="5201489"/>
          </a:xfrm>
        </p:spPr>
        <p:txBody>
          <a:bodyPr/>
          <a:lstStyle/>
          <a:p>
            <a:r>
              <a:rPr lang="en-US" sz="2000" dirty="0" smtClean="0">
                <a:solidFill>
                  <a:srgbClr val="9900FF"/>
                </a:solidFill>
              </a:rPr>
              <a:t>MDF (Butterworth, et al., for Higgs) – find primary subjets and build “groomed” jet from these (2 or 3 of them)</a:t>
            </a:r>
            <a:br>
              <a:rPr lang="en-US" sz="2000" dirty="0" smtClean="0">
                <a:solidFill>
                  <a:srgbClr val="9900FF"/>
                </a:solidFill>
              </a:rPr>
            </a:br>
            <a:endParaRPr lang="en-US" sz="2000" dirty="0" smtClean="0">
              <a:solidFill>
                <a:srgbClr val="9900FF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9900FF"/>
                </a:solidFill>
              </a:rPr>
              <a:t>For each p </a:t>
            </a:r>
            <a:r>
              <a:rPr lang="en-US" sz="1800" dirty="0" smtClean="0">
                <a:solidFill>
                  <a:srgbClr val="9900FF"/>
                </a:solidFill>
                <a:sym typeface="Symbol"/>
              </a:rPr>
              <a:t> 1,2 branching d</a:t>
            </a:r>
            <a:r>
              <a:rPr lang="en-US" sz="1800" dirty="0" smtClean="0">
                <a:solidFill>
                  <a:srgbClr val="9900FF"/>
                </a:solidFill>
              </a:rPr>
              <a:t>efine                        ,</a:t>
            </a:r>
            <a:br>
              <a:rPr lang="en-US" sz="1800" dirty="0" smtClean="0">
                <a:solidFill>
                  <a:srgbClr val="9900FF"/>
                </a:solidFill>
              </a:rPr>
            </a:br>
            <a:r>
              <a:rPr lang="en-US" sz="1800" dirty="0" smtClean="0">
                <a:solidFill>
                  <a:srgbClr val="9900FF"/>
                </a:solidFill>
              </a:rPr>
              <a:t/>
            </a:r>
            <a:br>
              <a:rPr lang="en-US" sz="1800" dirty="0" smtClean="0">
                <a:solidFill>
                  <a:srgbClr val="9900FF"/>
                </a:solidFill>
              </a:rPr>
            </a:br>
            <a:r>
              <a:rPr lang="en-US" sz="1800" dirty="0" smtClean="0">
                <a:solidFill>
                  <a:srgbClr val="9900FF"/>
                </a:solidFill>
              </a:rPr>
              <a:t>                                                                                ,                  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9900FF"/>
                </a:solidFill>
              </a:rPr>
              <a:t>Start of top of branch (the jet) and follow hardest daughter at each branching (discarding softer daughters) until reach first branching where                    .  If does not exist, discard jet.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9900FF"/>
                </a:solidFill>
              </a:rPr>
              <a:t>If such a branching exists, define                                             and start again with each daughter of this branching as top branch as in 2.  Again follow along the hardest daughter (discarding softer daughters) until a branching where                                         	           , (but              for early </a:t>
            </a:r>
            <a:r>
              <a:rPr lang="en-US" sz="1800" dirty="0" err="1" smtClean="0">
                <a:solidFill>
                  <a:srgbClr val="9900FF"/>
                </a:solidFill>
              </a:rPr>
              <a:t>branchings</a:t>
            </a:r>
            <a:r>
              <a:rPr lang="en-US" sz="1800" dirty="0" smtClean="0">
                <a:solidFill>
                  <a:srgbClr val="9900FF"/>
                </a:solidFill>
              </a:rPr>
              <a:t>).  If present, the daughters of this (2</a:t>
            </a:r>
            <a:r>
              <a:rPr lang="en-US" sz="1800" baseline="30000" dirty="0" smtClean="0">
                <a:solidFill>
                  <a:srgbClr val="9900FF"/>
                </a:solidFill>
              </a:rPr>
              <a:t>nd</a:t>
            </a:r>
            <a:r>
              <a:rPr lang="en-US" sz="1800" dirty="0" smtClean="0">
                <a:solidFill>
                  <a:srgbClr val="9900FF"/>
                </a:solidFill>
              </a:rPr>
              <a:t>) hard branching are primary </a:t>
            </a:r>
            <a:r>
              <a:rPr lang="en-US" sz="1800" dirty="0" err="1" smtClean="0">
                <a:solidFill>
                  <a:srgbClr val="9900FF"/>
                </a:solidFill>
              </a:rPr>
              <a:t>subjets</a:t>
            </a:r>
            <a:r>
              <a:rPr lang="en-US" sz="1800" dirty="0" smtClean="0">
                <a:solidFill>
                  <a:srgbClr val="9900FF"/>
                </a:solidFill>
              </a:rPr>
              <a:t>.  If not present, the original daughter is primary </a:t>
            </a:r>
            <a:r>
              <a:rPr lang="en-US" sz="1800" dirty="0" err="1" smtClean="0">
                <a:solidFill>
                  <a:srgbClr val="9900FF"/>
                </a:solidFill>
              </a:rPr>
              <a:t>subjet</a:t>
            </a:r>
            <a:r>
              <a:rPr lang="en-US" sz="1800" dirty="0" smtClean="0">
                <a:solidFill>
                  <a:srgbClr val="9900FF"/>
                </a:solidFill>
              </a:rPr>
              <a:t>.  This can yield 2, 3 or 4 primary </a:t>
            </a:r>
            <a:r>
              <a:rPr lang="en-US" sz="1800" dirty="0" err="1" smtClean="0">
                <a:solidFill>
                  <a:srgbClr val="9900FF"/>
                </a:solidFill>
              </a:rPr>
              <a:t>subjets</a:t>
            </a:r>
            <a:r>
              <a:rPr lang="en-US" sz="1800" dirty="0" smtClean="0">
                <a:solidFill>
                  <a:srgbClr val="9900FF"/>
                </a:solidFill>
              </a:rPr>
              <a:t>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9900FF"/>
                </a:solidFill>
              </a:rPr>
              <a:t>Keep the 3 hardest </a:t>
            </a:r>
            <a:r>
              <a:rPr lang="en-US" sz="1800" dirty="0" err="1" smtClean="0">
                <a:solidFill>
                  <a:srgbClr val="9900FF"/>
                </a:solidFill>
              </a:rPr>
              <a:t>subjets</a:t>
            </a:r>
            <a:r>
              <a:rPr lang="en-US" sz="1800" dirty="0" smtClean="0">
                <a:solidFill>
                  <a:srgbClr val="9900FF"/>
                </a:solidFill>
              </a:rPr>
              <a:t> (discard 1 </a:t>
            </a:r>
            <a:r>
              <a:rPr lang="en-US" sz="1800" dirty="0" err="1" smtClean="0">
                <a:solidFill>
                  <a:srgbClr val="9900FF"/>
                </a:solidFill>
              </a:rPr>
              <a:t>subjet</a:t>
            </a:r>
            <a:r>
              <a:rPr lang="en-US" sz="1800" dirty="0" smtClean="0">
                <a:solidFill>
                  <a:srgbClr val="9900FF"/>
                </a:solidFill>
              </a:rPr>
              <a:t> case but keep if only 2).  Recombine the (2 or) 3 </a:t>
            </a:r>
            <a:r>
              <a:rPr lang="en-US" sz="1800" dirty="0" err="1" smtClean="0">
                <a:solidFill>
                  <a:srgbClr val="9900FF"/>
                </a:solidFill>
              </a:rPr>
              <a:t>subjets</a:t>
            </a:r>
            <a:r>
              <a:rPr lang="en-US" sz="1800" dirty="0" smtClean="0">
                <a:solidFill>
                  <a:srgbClr val="9900FF"/>
                </a:solidFill>
              </a:rPr>
              <a:t> with CA algorithm.</a:t>
            </a:r>
            <a:r>
              <a:rPr lang="en-US" sz="1600" dirty="0" smtClean="0">
                <a:solidFill>
                  <a:srgbClr val="9900FF"/>
                </a:solidFill>
              </a:rPr>
              <a:t/>
            </a:r>
            <a:br>
              <a:rPr lang="en-US" sz="1600" dirty="0" smtClean="0">
                <a:solidFill>
                  <a:srgbClr val="9900FF"/>
                </a:solidFill>
              </a:rPr>
            </a:br>
            <a:r>
              <a:rPr lang="en-US" sz="1600" dirty="0" smtClean="0">
                <a:solidFill>
                  <a:srgbClr val="9900FF"/>
                </a:solidFill>
              </a:rPr>
              <a:t>         </a:t>
            </a:r>
            <a:endParaRPr lang="en-US" sz="1600" dirty="0">
              <a:solidFill>
                <a:srgbClr val="99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33600" y="6381750"/>
            <a:ext cx="4383314" cy="476250"/>
          </a:xfrm>
        </p:spPr>
        <p:txBody>
          <a:bodyPr/>
          <a:lstStyle/>
          <a:p>
            <a:r>
              <a:rPr lang="en-US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48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20367" y="1538758"/>
          <a:ext cx="1426654" cy="605458"/>
        </p:xfrm>
        <a:graphic>
          <a:graphicData uri="http://schemas.openxmlformats.org/presentationml/2006/ole">
            <p:oleObj spid="_x0000_s686082" name="Equation" r:id="rId3" imgW="1104840" imgH="46980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976198" y="2092198"/>
          <a:ext cx="1917700" cy="628650"/>
        </p:xfrm>
        <a:graphic>
          <a:graphicData uri="http://schemas.openxmlformats.org/presentationml/2006/ole">
            <p:oleObj spid="_x0000_s686083" name="Equation" r:id="rId4" imgW="1511280" imgH="4950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065625" y="1743032"/>
          <a:ext cx="776287" cy="276225"/>
        </p:xfrm>
        <a:graphic>
          <a:graphicData uri="http://schemas.openxmlformats.org/presentationml/2006/ole">
            <p:oleObj spid="_x0000_s686084" name="Equation" r:id="rId5" imgW="571320" imgH="20304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090416" y="2253672"/>
          <a:ext cx="760413" cy="301625"/>
        </p:xfrm>
        <a:graphic>
          <a:graphicData uri="http://schemas.openxmlformats.org/presentationml/2006/ole">
            <p:oleObj spid="_x0000_s686085" name="Equation" r:id="rId6" imgW="672840" imgH="22860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7180193" y="2897118"/>
          <a:ext cx="1160463" cy="290513"/>
        </p:xfrm>
        <a:graphic>
          <a:graphicData uri="http://schemas.openxmlformats.org/presentationml/2006/ole">
            <p:oleObj spid="_x0000_s686086" name="Equation" r:id="rId7" imgW="914400" imgH="228600" progId="Equation.DSMT4">
              <p:embed/>
            </p:oleObj>
          </a:graphicData>
        </a:graphic>
      </p:graphicFrame>
      <p:graphicFrame>
        <p:nvGraphicFramePr>
          <p:cNvPr id="660488" name="Object 8"/>
          <p:cNvGraphicFramePr>
            <a:graphicFrameLocks noChangeAspect="1"/>
          </p:cNvGraphicFramePr>
          <p:nvPr/>
        </p:nvGraphicFramePr>
        <p:xfrm>
          <a:off x="4226062" y="3528667"/>
          <a:ext cx="2835275" cy="322263"/>
        </p:xfrm>
        <a:graphic>
          <a:graphicData uri="http://schemas.openxmlformats.org/presentationml/2006/ole">
            <p:oleObj spid="_x0000_s686087" name="Equation" r:id="rId8" imgW="2234880" imgH="253800" progId="Equation.DSMT4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890455" y="4344574"/>
          <a:ext cx="805069" cy="284871"/>
        </p:xfrm>
        <a:graphic>
          <a:graphicData uri="http://schemas.openxmlformats.org/presentationml/2006/ole">
            <p:oleObj spid="_x0000_s686090" name="Equation" r:id="rId9" imgW="609480" imgH="228600" progId="Equation.DSMT4">
              <p:embed/>
            </p:oleObj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2199410" y="4343977"/>
          <a:ext cx="834736" cy="313026"/>
        </p:xfrm>
        <a:graphic>
          <a:graphicData uri="http://schemas.openxmlformats.org/presentationml/2006/ole">
            <p:oleObj spid="_x0000_s686092" name="Equation" r:id="rId10" imgW="60948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25714"/>
          </a:xfrm>
        </p:spPr>
        <p:txBody>
          <a:bodyPr/>
          <a:lstStyle/>
          <a:p>
            <a:pPr algn="l"/>
            <a:r>
              <a:rPr lang="en-US" sz="3600" dirty="0" smtClean="0"/>
              <a:t>Report from Lepton Jets -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7600"/>
            <a:ext cx="8229600" cy="5008563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Summary:</a:t>
            </a:r>
          </a:p>
          <a:p>
            <a:r>
              <a:rPr lang="en-US" sz="2400" dirty="0" smtClean="0"/>
              <a:t>Still making operative definitions of lepton Jets</a:t>
            </a:r>
          </a:p>
          <a:p>
            <a:r>
              <a:rPr lang="en-US" sz="2400" dirty="0" smtClean="0"/>
              <a:t>New signals + tools appearing</a:t>
            </a:r>
          </a:p>
          <a:p>
            <a:r>
              <a:rPr lang="en-US" sz="2400" dirty="0" smtClean="0"/>
              <a:t>Important searches to be done at </a:t>
            </a:r>
            <a:r>
              <a:rPr lang="en-US" sz="2400" dirty="0" err="1" smtClean="0"/>
              <a:t>Tevatron</a:t>
            </a:r>
            <a:endParaRPr lang="en-US" sz="2400" dirty="0" smtClean="0"/>
          </a:p>
          <a:p>
            <a:r>
              <a:rPr lang="en-US" sz="2400" dirty="0" smtClean="0"/>
              <a:t>Early searches possible at LHC</a:t>
            </a:r>
          </a:p>
          <a:p>
            <a:r>
              <a:rPr lang="en-US" sz="2400" dirty="0" smtClean="0"/>
              <a:t>B-Physics &amp; Fixed Targets </a:t>
            </a:r>
            <a:br>
              <a:rPr lang="en-US" sz="2400" dirty="0" smtClean="0"/>
            </a:br>
            <a:r>
              <a:rPr lang="en-US" sz="2400" dirty="0" smtClean="0"/>
              <a:t>Experiments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69029" y="6381750"/>
            <a:ext cx="3450771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Leptonj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31069" y="3207657"/>
            <a:ext cx="4312931" cy="304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943" y="0"/>
            <a:ext cx="8229600" cy="668791"/>
          </a:xfrm>
        </p:spPr>
        <p:txBody>
          <a:bodyPr/>
          <a:lstStyle/>
          <a:p>
            <a:pPr algn="l"/>
            <a:r>
              <a:rPr lang="en-US" sz="3200" dirty="0" smtClean="0"/>
              <a:t>Report from Hadron Jets -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758371"/>
            <a:ext cx="8512629" cy="5119915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Short term plan Forward: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Compare various jet </a:t>
            </a:r>
            <a:r>
              <a:rPr lang="en-US" sz="2400" dirty="0" smtClean="0">
                <a:solidFill>
                  <a:srgbClr val="7030A0"/>
                </a:solidFill>
              </a:rPr>
              <a:t> tagging/grooming </a:t>
            </a:r>
            <a:r>
              <a:rPr lang="en-US" sz="2400" dirty="0" smtClean="0">
                <a:solidFill>
                  <a:srgbClr val="7030A0"/>
                </a:solidFill>
              </a:rPr>
              <a:t>strategies on a set of interesting processes (assigned HW):</a:t>
            </a:r>
          </a:p>
          <a:p>
            <a:pPr lvl="1"/>
            <a:r>
              <a:rPr lang="pl-PL" sz="2000" dirty="0" smtClean="0"/>
              <a:t>Z + Higgs (120 GeV), Z pairs, Z + jet</a:t>
            </a:r>
          </a:p>
          <a:p>
            <a:pPr lvl="1"/>
            <a:r>
              <a:rPr lang="en-US" sz="2000" dirty="0" smtClean="0"/>
              <a:t>Jet pairs, top pairs</a:t>
            </a:r>
          </a:p>
          <a:p>
            <a:pPr lvl="1"/>
            <a:r>
              <a:rPr lang="en-US" sz="2000" dirty="0" smtClean="0"/>
              <a:t>Common set of generator choices (or even better, event samples).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Try to understand what each strategy does at each step, comparing as</a:t>
            </a:r>
          </a:p>
          <a:p>
            <a:pPr lvl="1"/>
            <a:r>
              <a:rPr lang="en-US" sz="2000" dirty="0" smtClean="0"/>
              <a:t>possible between different strategies.</a:t>
            </a:r>
          </a:p>
          <a:p>
            <a:pPr lvl="1"/>
            <a:r>
              <a:rPr lang="en-US" sz="2000" dirty="0" smtClean="0"/>
              <a:t>Results </a:t>
            </a:r>
            <a:r>
              <a:rPr lang="en-US" sz="2000" dirty="0" smtClean="0"/>
              <a:t>binned (somewhat widely) in </a:t>
            </a:r>
            <a:r>
              <a:rPr lang="en-US" sz="2000" dirty="0" err="1" smtClean="0"/>
              <a:t>pT</a:t>
            </a:r>
            <a:endParaRPr lang="en-US" sz="2000" dirty="0" smtClean="0"/>
          </a:p>
          <a:p>
            <a:pPr lvl="1"/>
            <a:r>
              <a:rPr lang="en-US" sz="2000" dirty="0" smtClean="0"/>
              <a:t>Study jet mass reconstruction and other interesting variables.</a:t>
            </a:r>
          </a:p>
          <a:p>
            <a:pPr lvl="1"/>
            <a:endParaRPr lang="en-US" sz="2000" dirty="0" smtClean="0"/>
          </a:p>
          <a:p>
            <a:pPr lvl="1">
              <a:buNone/>
            </a:pPr>
            <a:r>
              <a:rPr lang="en-US" sz="2000" dirty="0" smtClean="0">
                <a:solidFill>
                  <a:srgbClr val="7030A0"/>
                </a:solidFill>
              </a:rPr>
              <a:t>(Still needs to be done systematically – but there is progress,</a:t>
            </a:r>
            <a:br>
              <a:rPr lang="en-US" sz="2000" dirty="0" smtClean="0">
                <a:solidFill>
                  <a:srgbClr val="7030A0"/>
                </a:solidFill>
              </a:rPr>
            </a:br>
            <a:r>
              <a:rPr lang="en-US" sz="2000" dirty="0" smtClean="0">
                <a:solidFill>
                  <a:srgbClr val="7030A0"/>
                </a:solidFill>
              </a:rPr>
              <a:t>see talks this week)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199" y="6381750"/>
            <a:ext cx="3131457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697819"/>
          </a:xfrm>
        </p:spPr>
        <p:txBody>
          <a:bodyPr/>
          <a:lstStyle/>
          <a:p>
            <a:pPr algn="l"/>
            <a:r>
              <a:rPr lang="en-US" sz="3200" dirty="0" smtClean="0"/>
              <a:t>Hadronic Jets II - </a:t>
            </a:r>
            <a:r>
              <a:rPr lang="en-US" sz="3200" dirty="0" smtClean="0">
                <a:solidFill>
                  <a:srgbClr val="7030A0"/>
                </a:solidFill>
              </a:rPr>
              <a:t>Questions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143" y="714829"/>
            <a:ext cx="8229600" cy="4525963"/>
          </a:xfrm>
        </p:spPr>
        <p:txBody>
          <a:bodyPr/>
          <a:lstStyle/>
          <a:p>
            <a:r>
              <a:rPr lang="en-US" sz="2400" dirty="0" smtClean="0">
                <a:solidFill>
                  <a:srgbClr val="7030A0"/>
                </a:solidFill>
              </a:rPr>
              <a:t>Can we get early and clean samples (from LHC) to use to calibrate our simulations? (boosted top </a:t>
            </a:r>
            <a:r>
              <a:rPr lang="en-US" sz="2400" dirty="0" smtClean="0">
                <a:solidFill>
                  <a:srgbClr val="7030A0"/>
                </a:solidFill>
                <a:sym typeface="Symbol"/>
              </a:rPr>
              <a:t> ~ fraction of a </a:t>
            </a:r>
            <a:r>
              <a:rPr lang="en-US" sz="2400" dirty="0" err="1" smtClean="0">
                <a:solidFill>
                  <a:srgbClr val="7030A0"/>
                </a:solidFill>
                <a:sym typeface="Symbol"/>
              </a:rPr>
              <a:t>pb</a:t>
            </a:r>
            <a:r>
              <a:rPr lang="en-US" sz="2400" dirty="0" smtClean="0">
                <a:solidFill>
                  <a:srgbClr val="7030A0"/>
                </a:solidFill>
                <a:sym typeface="Symbol"/>
              </a:rPr>
              <a:t> at 7 </a:t>
            </a:r>
            <a:r>
              <a:rPr lang="en-US" sz="2400" dirty="0" err="1" smtClean="0">
                <a:solidFill>
                  <a:srgbClr val="7030A0"/>
                </a:solidFill>
                <a:sym typeface="Symbol"/>
              </a:rPr>
              <a:t>TeV</a:t>
            </a:r>
            <a:r>
              <a:rPr lang="en-US" sz="2400" dirty="0" smtClean="0">
                <a:solidFill>
                  <a:srgbClr val="7030A0"/>
                </a:solidFill>
                <a:sym typeface="Symbol"/>
              </a:rPr>
              <a:t>, tuff now, but will happen)</a:t>
            </a:r>
            <a:r>
              <a:rPr lang="en-US" sz="2400" dirty="0" smtClean="0">
                <a:solidFill>
                  <a:srgbClr val="7030A0"/>
                </a:solidFill>
              </a:rPr>
              <a:t/>
            </a:r>
            <a:br>
              <a:rPr lang="en-US" sz="2400" dirty="0" smtClean="0">
                <a:solidFill>
                  <a:srgbClr val="7030A0"/>
                </a:solidFill>
              </a:rPr>
            </a:br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dirty="0" smtClean="0"/>
              <a:t>Can we calibrate using tops without fitting away the new physics?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Can we develop a more general toolkit for dealing with jet substructure that is less tuned to look for W/Z/Higgs-like topologies (two body decays) or top-like topologies (two </a:t>
            </a:r>
            <a:r>
              <a:rPr lang="en-US" sz="2400" dirty="0" err="1" smtClean="0"/>
              <a:t>two</a:t>
            </a:r>
            <a:r>
              <a:rPr lang="en-US" sz="2400" dirty="0" smtClean="0"/>
              <a:t> body decays)?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Does a “jet mass” trigger make sense (perhaps for an upgrade) and would we gain anything by including one?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90370" y="6381750"/>
            <a:ext cx="3929743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3196"/>
            <a:ext cx="8229600" cy="654276"/>
          </a:xfrm>
        </p:spPr>
        <p:txBody>
          <a:bodyPr/>
          <a:lstStyle/>
          <a:p>
            <a:r>
              <a:rPr lang="en-US" sz="3200" dirty="0" smtClean="0">
                <a:solidFill>
                  <a:srgbClr val="7030A0"/>
                </a:solidFill>
              </a:rPr>
              <a:t>Seattle Workshop on Jet Substructure –</a:t>
            </a:r>
            <a:br>
              <a:rPr lang="en-US" sz="3200" dirty="0" smtClean="0">
                <a:solidFill>
                  <a:srgbClr val="7030A0"/>
                </a:solidFill>
              </a:rPr>
            </a:br>
            <a:r>
              <a:rPr lang="en-US" sz="3200" dirty="0" smtClean="0">
                <a:solidFill>
                  <a:srgbClr val="7030A0"/>
                </a:solidFill>
              </a:rPr>
              <a:t>Boost 2009.5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843" y="5094514"/>
            <a:ext cx="8904157" cy="1261316"/>
          </a:xfrm>
        </p:spPr>
        <p:txBody>
          <a:bodyPr/>
          <a:lstStyle/>
          <a:p>
            <a:pPr>
              <a:buNone/>
            </a:pPr>
            <a:r>
              <a:rPr lang="en-US" sz="2400" dirty="0" err="1" smtClean="0">
                <a:solidFill>
                  <a:srgbClr val="7030A0"/>
                </a:solidFill>
              </a:rPr>
              <a:t>WiKi</a:t>
            </a:r>
            <a:r>
              <a:rPr lang="en-US" sz="2400" dirty="0" smtClean="0">
                <a:solidFill>
                  <a:srgbClr val="7030A0"/>
                </a:solidFill>
              </a:rPr>
              <a:t> at </a:t>
            </a:r>
            <a:r>
              <a:rPr lang="en-US" sz="2400" smtClean="0">
                <a:solidFill>
                  <a:srgbClr val="7030A0"/>
                </a:solidFill>
              </a:rPr>
              <a:t>(may be useful this week)</a:t>
            </a:r>
            <a:br>
              <a:rPr lang="en-US" sz="240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/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000" dirty="0" smtClean="0">
                <a:solidFill>
                  <a:srgbClr val="7030A0"/>
                </a:solidFill>
              </a:rPr>
              <a:t> http://librarian.phys.washington.edu/lhc-jets/index.php/Main_Page</a:t>
            </a:r>
          </a:p>
          <a:p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8713" y="6381750"/>
            <a:ext cx="3421743" cy="476250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 descr="JetHeaderT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06287" y="1161141"/>
            <a:ext cx="7094112" cy="2143013"/>
          </a:xfrm>
          <a:prstGeom prst="rect">
            <a:avLst/>
          </a:prstGeom>
        </p:spPr>
      </p:pic>
      <p:pic>
        <p:nvPicPr>
          <p:cNvPr id="7" name="Picture 6" descr="JetHeaderBott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20800" y="3294266"/>
            <a:ext cx="7082971" cy="14949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33928" y="4257206"/>
            <a:ext cx="7015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  <a:hlinkClick r:id="rId4"/>
              </a:rPr>
              <a:t>http://silicon.phys.washington.edu/JetsWorkshop/</a:t>
            </a:r>
            <a:endParaRPr lang="en-US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6848"/>
          </a:xfrm>
        </p:spPr>
        <p:txBody>
          <a:bodyPr/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Background for Workshop: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714" y="740239"/>
            <a:ext cx="8469086" cy="5008563"/>
          </a:xfrm>
        </p:spPr>
        <p:txBody>
          <a:bodyPr/>
          <a:lstStyle/>
          <a:p>
            <a:r>
              <a:rPr lang="en-US" sz="2400" dirty="0" smtClean="0">
                <a:solidFill>
                  <a:srgbClr val="7030A0"/>
                </a:solidFill>
              </a:rPr>
              <a:t>Hadronic “stuff” is be organized into jets</a:t>
            </a:r>
            <a:br>
              <a:rPr lang="en-US" sz="2400" dirty="0" smtClean="0">
                <a:solidFill>
                  <a:srgbClr val="7030A0"/>
                </a:solidFill>
              </a:rPr>
            </a:br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At 14 (7) </a:t>
            </a:r>
            <a:r>
              <a:rPr lang="en-US" sz="2400" dirty="0" err="1" smtClean="0">
                <a:solidFill>
                  <a:srgbClr val="7030A0"/>
                </a:solidFill>
              </a:rPr>
              <a:t>TeV</a:t>
            </a:r>
            <a:r>
              <a:rPr lang="en-US" sz="2400" dirty="0" smtClean="0">
                <a:solidFill>
                  <a:srgbClr val="7030A0"/>
                </a:solidFill>
              </a:rPr>
              <a:t> many interesting particles </a:t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>(t, W, Z, Higgs, </a:t>
            </a:r>
            <a:r>
              <a:rPr lang="en-US" sz="2400" dirty="0" err="1" smtClean="0">
                <a:solidFill>
                  <a:srgbClr val="7030A0"/>
                </a:solidFill>
              </a:rPr>
              <a:t>Susy</a:t>
            </a:r>
            <a:r>
              <a:rPr lang="en-US" sz="2400" dirty="0" smtClean="0">
                <a:solidFill>
                  <a:srgbClr val="7030A0"/>
                </a:solidFill>
              </a:rPr>
              <a:t>, ..) will be boosted enough to be in a single jet</a:t>
            </a:r>
            <a:br>
              <a:rPr lang="en-US" sz="2400" dirty="0" smtClean="0">
                <a:solidFill>
                  <a:srgbClr val="7030A0"/>
                </a:solidFill>
              </a:rPr>
            </a:br>
            <a:endParaRPr lang="en-US" sz="24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F"/>
            </a:pPr>
            <a:r>
              <a:rPr lang="en-US" sz="2000" dirty="0" smtClean="0">
                <a:solidFill>
                  <a:srgbClr val="7030A0"/>
                </a:solidFill>
                <a:sym typeface="Wingdings"/>
              </a:rPr>
              <a:t>Want to reconstruct objects from multiple jets (as at </a:t>
            </a:r>
            <a:r>
              <a:rPr lang="en-US" sz="2000" dirty="0" err="1" smtClean="0">
                <a:solidFill>
                  <a:srgbClr val="7030A0"/>
                </a:solidFill>
                <a:sym typeface="Wingdings"/>
              </a:rPr>
              <a:t>Tevatron</a:t>
            </a:r>
            <a:r>
              <a:rPr lang="en-US" sz="2000" dirty="0" smtClean="0">
                <a:solidFill>
                  <a:srgbClr val="7030A0"/>
                </a:solidFill>
                <a:sym typeface="Wingdings"/>
              </a:rPr>
              <a:t>), but also</a:t>
            </a:r>
            <a:br>
              <a:rPr lang="en-US" sz="2000" dirty="0" smtClean="0">
                <a:solidFill>
                  <a:srgbClr val="7030A0"/>
                </a:solidFill>
                <a:sym typeface="Wingdings"/>
              </a:rPr>
            </a:br>
            <a:endParaRPr lang="en-US" sz="2000" dirty="0" smtClean="0">
              <a:solidFill>
                <a:srgbClr val="7030A0"/>
              </a:solidFill>
              <a:sym typeface="Wingdings"/>
            </a:endParaRPr>
          </a:p>
          <a:p>
            <a:pPr>
              <a:buFont typeface="Wingdings" pitchFamily="2" charset="2"/>
              <a:buChar char="F"/>
            </a:pPr>
            <a:r>
              <a:rPr lang="en-US" sz="2000" dirty="0" smtClean="0">
                <a:solidFill>
                  <a:srgbClr val="7030A0"/>
                </a:solidFill>
                <a:sym typeface="Wingdings"/>
              </a:rPr>
              <a:t>Want to use single jets in SEARCH for BSM physics</a:t>
            </a:r>
          </a:p>
          <a:p>
            <a:pPr>
              <a:buNone/>
            </a:pPr>
            <a:endParaRPr lang="en-US" sz="2000" dirty="0" smtClean="0">
              <a:solidFill>
                <a:srgbClr val="7030A0"/>
              </a:solidFill>
              <a:sym typeface="Wingdings"/>
            </a:endParaRPr>
          </a:p>
          <a:p>
            <a:pPr>
              <a:buFont typeface="Wingdings"/>
              <a:buChar char="F"/>
            </a:pPr>
            <a:r>
              <a:rPr lang="en-US" sz="2000" dirty="0" smtClean="0">
                <a:solidFill>
                  <a:srgbClr val="7030A0"/>
                </a:solidFill>
                <a:sym typeface="Wingdings"/>
              </a:rPr>
              <a:t>Want to distinguish jets with decays from QCD jets</a:t>
            </a:r>
            <a:br>
              <a:rPr lang="en-US" sz="2000" dirty="0" smtClean="0">
                <a:solidFill>
                  <a:srgbClr val="7030A0"/>
                </a:solidFill>
                <a:sym typeface="Wingdings"/>
              </a:rPr>
            </a:br>
            <a:endParaRPr lang="en-US" sz="2000" dirty="0" smtClean="0">
              <a:solidFill>
                <a:srgbClr val="7030A0"/>
              </a:solidFill>
              <a:sym typeface="Wingdings"/>
            </a:endParaRPr>
          </a:p>
          <a:p>
            <a:pPr>
              <a:buFont typeface="Wingdings"/>
              <a:buChar char="F"/>
            </a:pPr>
            <a:r>
              <a:rPr lang="en-US" sz="2000" dirty="0" smtClean="0">
                <a:solidFill>
                  <a:srgbClr val="7030A0"/>
                </a:solidFill>
                <a:sym typeface="Wingdings"/>
              </a:rPr>
              <a:t>Want to use jet substructure for this purpose</a:t>
            </a:r>
            <a:br>
              <a:rPr lang="en-US" sz="2000" dirty="0" smtClean="0">
                <a:solidFill>
                  <a:srgbClr val="7030A0"/>
                </a:solidFill>
                <a:sym typeface="Wingdings"/>
              </a:rPr>
            </a:br>
            <a:endParaRPr lang="en-US" sz="2000" dirty="0" smtClean="0">
              <a:solidFill>
                <a:srgbClr val="7030A0"/>
              </a:solidFill>
              <a:sym typeface="Wingdings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See the following Review talks by </a:t>
            </a:r>
            <a:r>
              <a:rPr lang="en-US" sz="2000" dirty="0" err="1" smtClean="0">
                <a:solidFill>
                  <a:srgbClr val="FF0000"/>
                </a:solidFill>
                <a:sym typeface="Wingdings"/>
              </a:rPr>
              <a:t>Gustaaf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, Jay and Gavin</a:t>
            </a:r>
          </a:p>
          <a:p>
            <a:pPr>
              <a:buFont typeface="Wingdings"/>
              <a:buChar char="F"/>
            </a:pPr>
            <a:endParaRPr lang="en-US" sz="2000" dirty="0" smtClean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70629" y="6487886"/>
            <a:ext cx="3363686" cy="370114"/>
          </a:xfrm>
        </p:spPr>
        <p:txBody>
          <a:bodyPr/>
          <a:lstStyle/>
          <a:p>
            <a:r>
              <a:rPr lang="en-US" dirty="0" smtClean="0"/>
              <a:t>Boost 2010     S.D. Ellis    22.06.10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D21-6DA6-49D6-80D2-AB2CBEA953D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 descr="zinj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5933" y="2249714"/>
            <a:ext cx="1014082" cy="668778"/>
          </a:xfrm>
          <a:prstGeom prst="rect">
            <a:avLst/>
          </a:prstGeom>
          <a:noFill/>
        </p:spPr>
      </p:pic>
      <p:pic>
        <p:nvPicPr>
          <p:cNvPr id="8" name="Picture 7" descr="Atlantis-4jet-152777_390043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70057" y="589036"/>
            <a:ext cx="1973943" cy="1315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6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9900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6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9900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17227</TotalTime>
  <Words>902</Words>
  <Application>Microsoft Office PowerPoint</Application>
  <PresentationFormat>On-screen Show (4:3)</PresentationFormat>
  <Paragraphs>211</Paragraphs>
  <Slides>48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Default Design</vt:lpstr>
      <vt:lpstr>Equation</vt:lpstr>
      <vt:lpstr>The (Recent) History of Boosted Physics Workshops  Steve Ellis</vt:lpstr>
      <vt:lpstr>Precursor - Boost 2009:</vt:lpstr>
      <vt:lpstr>Slide 3</vt:lpstr>
      <vt:lpstr>Working Groups: Physics topics</vt:lpstr>
      <vt:lpstr>Report from Lepton Jets - </vt:lpstr>
      <vt:lpstr>Report from Hadron Jets -</vt:lpstr>
      <vt:lpstr>Hadronic Jets II - Questions</vt:lpstr>
      <vt:lpstr>Seattle Workshop on Jet Substructure – Boost 2009.5</vt:lpstr>
      <vt:lpstr>Background for Workshop: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HW (expectations) for Boost 2010 :</vt:lpstr>
      <vt:lpstr>HW (expectations) for Boost 2010 :</vt:lpstr>
      <vt:lpstr>Extra Detail Slides</vt:lpstr>
      <vt:lpstr>Slide 39</vt:lpstr>
      <vt:lpstr>Slide 40</vt:lpstr>
      <vt:lpstr>Slide 41</vt:lpstr>
      <vt:lpstr>Slide 42</vt:lpstr>
      <vt:lpstr>Soft Collinear Effective Theory (SCET) (Recent but Incomplete List)</vt:lpstr>
      <vt:lpstr>More Information:</vt:lpstr>
      <vt:lpstr>Slide 45</vt:lpstr>
      <vt:lpstr>Slide 46</vt:lpstr>
      <vt:lpstr>Compare to other “Jet Grooming” – CA jets</vt:lpstr>
      <vt:lpstr>Compare to other “Jet Grooming” – CA jets</vt:lpstr>
    </vt:vector>
  </TitlesOfParts>
  <Company>University of Washington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Search of Lonely Top Quarks at the Tevatron</dc:title>
  <dc:creator>Stephen D. Ellis</dc:creator>
  <cp:lastModifiedBy>Steve</cp:lastModifiedBy>
  <cp:revision>829</cp:revision>
  <dcterms:created xsi:type="dcterms:W3CDTF">2004-07-23T04:31:50Z</dcterms:created>
  <dcterms:modified xsi:type="dcterms:W3CDTF">2010-06-22T06:58:32Z</dcterms:modified>
</cp:coreProperties>
</file>