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fntdata" ContentType="application/x-fontdata"/>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bookmarkIdSeed="3">
  <p:sldMasterIdLst>
    <p:sldMasterId id="2147483648" r:id="rId1"/>
    <p:sldMasterId id="2147483662" r:id="rId2"/>
    <p:sldMasterId id="2147483694" r:id="rId3"/>
  </p:sldMasterIdLst>
  <p:notesMasterIdLst>
    <p:notesMasterId r:id="rId60"/>
  </p:notesMasterIdLst>
  <p:sldIdLst>
    <p:sldId id="774" r:id="rId4"/>
    <p:sldId id="1182" r:id="rId5"/>
    <p:sldId id="1183" r:id="rId6"/>
    <p:sldId id="1184" r:id="rId7"/>
    <p:sldId id="1185" r:id="rId8"/>
    <p:sldId id="1151" r:id="rId9"/>
    <p:sldId id="1152" r:id="rId10"/>
    <p:sldId id="1186" r:id="rId11"/>
    <p:sldId id="1190" r:id="rId12"/>
    <p:sldId id="1191" r:id="rId13"/>
    <p:sldId id="1187" r:id="rId14"/>
    <p:sldId id="1189" r:id="rId15"/>
    <p:sldId id="1219" r:id="rId16"/>
    <p:sldId id="1206" r:id="rId17"/>
    <p:sldId id="1207" r:id="rId18"/>
    <p:sldId id="1209" r:id="rId19"/>
    <p:sldId id="1210" r:id="rId20"/>
    <p:sldId id="1211" r:id="rId21"/>
    <p:sldId id="1212" r:id="rId22"/>
    <p:sldId id="1214" r:id="rId23"/>
    <p:sldId id="1215" r:id="rId24"/>
    <p:sldId id="1216" r:id="rId25"/>
    <p:sldId id="1217" r:id="rId26"/>
    <p:sldId id="1218" r:id="rId27"/>
    <p:sldId id="1176" r:id="rId28"/>
    <p:sldId id="1198" r:id="rId29"/>
    <p:sldId id="1177" r:id="rId30"/>
    <p:sldId id="1178" r:id="rId31"/>
    <p:sldId id="1202" r:id="rId32"/>
    <p:sldId id="1199" r:id="rId33"/>
    <p:sldId id="1200" r:id="rId34"/>
    <p:sldId id="1201" r:id="rId35"/>
    <p:sldId id="1192" r:id="rId36"/>
    <p:sldId id="1193" r:id="rId37"/>
    <p:sldId id="1194" r:id="rId38"/>
    <p:sldId id="1195" r:id="rId39"/>
    <p:sldId id="1196" r:id="rId40"/>
    <p:sldId id="1197" r:id="rId41"/>
    <p:sldId id="1204" r:id="rId42"/>
    <p:sldId id="1203" r:id="rId43"/>
    <p:sldId id="1181" r:id="rId44"/>
    <p:sldId id="1175" r:id="rId45"/>
    <p:sldId id="1149" r:id="rId46"/>
    <p:sldId id="1154" r:id="rId47"/>
    <p:sldId id="1153" r:id="rId48"/>
    <p:sldId id="1156" r:id="rId49"/>
    <p:sldId id="1157" r:id="rId50"/>
    <p:sldId id="1173" r:id="rId51"/>
    <p:sldId id="1174" r:id="rId52"/>
    <p:sldId id="1180" r:id="rId53"/>
    <p:sldId id="1098" r:id="rId54"/>
    <p:sldId id="1100" r:id="rId55"/>
    <p:sldId id="1123" r:id="rId56"/>
    <p:sldId id="1124" r:id="rId57"/>
    <p:sldId id="1121" r:id="rId58"/>
    <p:sldId id="1143" r:id="rId59"/>
  </p:sldIdLst>
  <p:sldSz cx="12192000" cy="6858000"/>
  <p:notesSz cx="6858000" cy="9144000"/>
  <p:embeddedFontLst>
    <p:embeddedFont>
      <p:font typeface="Calibri" panose="020F0502020204030204" pitchFamily="34" charset="0"/>
      <p:regular r:id="rId61"/>
      <p:bold r:id="rId62"/>
      <p:italic r:id="rId63"/>
      <p:boldItalic r:id="rId64"/>
    </p:embeddedFont>
    <p:embeddedFont>
      <p:font typeface="Comic Sans MS" panose="030F0702030302020204" pitchFamily="66" charset="0"/>
      <p:regular r:id="rId65"/>
      <p:bold r:id="rId66"/>
      <p:italic r:id="rId67"/>
      <p:boldItalic r:id="rId68"/>
    </p:embeddedFont>
    <p:embeddedFont>
      <p:font typeface="Corbel" panose="020B0503020204020204" pitchFamily="34" charset="0"/>
      <p:regular r:id="rId69"/>
      <p:bold r:id="rId70"/>
      <p:italic r:id="rId71"/>
      <p:boldItalic r:id="rId72"/>
    </p:embeddedFont>
    <p:embeddedFont>
      <p:font typeface="Mathematica1" panose="05000502060100000001" pitchFamily="2" charset="2"/>
      <p:regular r:id="rId73"/>
      <p:bold r:id="rId7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983A3A-A4A9-4932-95C9-52D03438A2B2}" v="11" dt="2018-10-23T21:39:09.73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33" autoAdjust="0"/>
    <p:restoredTop sz="86441" autoAdjust="0"/>
  </p:normalViewPr>
  <p:slideViewPr>
    <p:cSldViewPr>
      <p:cViewPr varScale="1">
        <p:scale>
          <a:sx n="99" d="100"/>
          <a:sy n="99" d="100"/>
        </p:scale>
        <p:origin x="270" y="6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font" Target="fonts/font3.fntdata"/><Relationship Id="rId68" Type="http://schemas.openxmlformats.org/officeDocument/2006/relationships/font" Target="fonts/font8.fntdata"/><Relationship Id="rId76" Type="http://schemas.openxmlformats.org/officeDocument/2006/relationships/viewProps" Target="viewProps.xml"/><Relationship Id="rId7" Type="http://schemas.openxmlformats.org/officeDocument/2006/relationships/slide" Target="slides/slide4.xml"/><Relationship Id="rId71" Type="http://schemas.openxmlformats.org/officeDocument/2006/relationships/font" Target="fonts/font11.fntdata"/><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font" Target="fonts/font6.fntdata"/><Relationship Id="rId74" Type="http://schemas.openxmlformats.org/officeDocument/2006/relationships/font" Target="fonts/font14.fntdata"/><Relationship Id="rId79" Type="http://schemas.microsoft.com/office/2016/11/relationships/changesInfo" Target="changesInfos/changesInfo1.xml"/><Relationship Id="rId5" Type="http://schemas.openxmlformats.org/officeDocument/2006/relationships/slide" Target="slides/slide2.xml"/><Relationship Id="rId61" Type="http://schemas.openxmlformats.org/officeDocument/2006/relationships/font" Target="fonts/font1.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notesMaster" Target="notesMasters/notesMaster1.xml"/><Relationship Id="rId65" Type="http://schemas.openxmlformats.org/officeDocument/2006/relationships/font" Target="fonts/font5.fntdata"/><Relationship Id="rId73" Type="http://schemas.openxmlformats.org/officeDocument/2006/relationships/font" Target="fonts/font13.fntdata"/><Relationship Id="rId78"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font" Target="fonts/font4.fntdata"/><Relationship Id="rId69" Type="http://schemas.openxmlformats.org/officeDocument/2006/relationships/font" Target="fonts/font9.fntdata"/><Relationship Id="rId77"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font" Target="fonts/font12.fntdata"/><Relationship Id="rId80" Type="http://schemas.microsoft.com/office/2015/10/relationships/revisionInfo" Target="revisionInfo.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font" Target="fonts/font7.fntdata"/><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font" Target="fonts/font2.fntdata"/><Relationship Id="rId70" Type="http://schemas.openxmlformats.org/officeDocument/2006/relationships/font" Target="fonts/font10.fntdata"/><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Jowett" userId="a0af2467b7c7f53b" providerId="LiveId" clId="{E5983A3A-A4A9-4932-95C9-52D03438A2B2}"/>
    <pc:docChg chg="undo redo custSel modSld">
      <pc:chgData name="John Jowett" userId="a0af2467b7c7f53b" providerId="LiveId" clId="{E5983A3A-A4A9-4932-95C9-52D03438A2B2}" dt="2018-10-23T21:41:15.473" v="506" actId="20577"/>
      <pc:docMkLst>
        <pc:docMk/>
      </pc:docMkLst>
      <pc:sldChg chg="modSp">
        <pc:chgData name="John Jowett" userId="a0af2467b7c7f53b" providerId="LiveId" clId="{E5983A3A-A4A9-4932-95C9-52D03438A2B2}" dt="2018-10-23T21:19:47.141" v="44" actId="20577"/>
        <pc:sldMkLst>
          <pc:docMk/>
          <pc:sldMk cId="3295768068" sldId="774"/>
        </pc:sldMkLst>
        <pc:spChg chg="mod">
          <ac:chgData name="John Jowett" userId="a0af2467b7c7f53b" providerId="LiveId" clId="{E5983A3A-A4A9-4932-95C9-52D03438A2B2}" dt="2018-10-23T21:19:47.141" v="44" actId="20577"/>
          <ac:spMkLst>
            <pc:docMk/>
            <pc:sldMk cId="3295768068" sldId="774"/>
            <ac:spMk id="10" creationId="{00000000-0000-0000-0000-000000000000}"/>
          </ac:spMkLst>
        </pc:spChg>
      </pc:sldChg>
      <pc:sldChg chg="modSp">
        <pc:chgData name="John Jowett" userId="a0af2467b7c7f53b" providerId="LiveId" clId="{E5983A3A-A4A9-4932-95C9-52D03438A2B2}" dt="2018-10-23T21:39:13.655" v="424" actId="113"/>
        <pc:sldMkLst>
          <pc:docMk/>
          <pc:sldMk cId="1083100036" sldId="1178"/>
        </pc:sldMkLst>
        <pc:spChg chg="mod">
          <ac:chgData name="John Jowett" userId="a0af2467b7c7f53b" providerId="LiveId" clId="{E5983A3A-A4A9-4932-95C9-52D03438A2B2}" dt="2018-10-23T21:39:13.655" v="424" actId="113"/>
          <ac:spMkLst>
            <pc:docMk/>
            <pc:sldMk cId="1083100036" sldId="1178"/>
            <ac:spMk id="9" creationId="{00000000-0000-0000-0000-000000000000}"/>
          </ac:spMkLst>
        </pc:spChg>
      </pc:sldChg>
      <pc:sldChg chg="modSp">
        <pc:chgData name="John Jowett" userId="a0af2467b7c7f53b" providerId="LiveId" clId="{E5983A3A-A4A9-4932-95C9-52D03438A2B2}" dt="2018-10-23T21:28:35.886" v="126" actId="20577"/>
        <pc:sldMkLst>
          <pc:docMk/>
          <pc:sldMk cId="1953453921" sldId="1187"/>
        </pc:sldMkLst>
        <pc:spChg chg="mod">
          <ac:chgData name="John Jowett" userId="a0af2467b7c7f53b" providerId="LiveId" clId="{E5983A3A-A4A9-4932-95C9-52D03438A2B2}" dt="2018-10-23T21:28:20.602" v="125" actId="6549"/>
          <ac:spMkLst>
            <pc:docMk/>
            <pc:sldMk cId="1953453921" sldId="1187"/>
            <ac:spMk id="3" creationId="{00000000-0000-0000-0000-000000000000}"/>
          </ac:spMkLst>
        </pc:spChg>
        <pc:spChg chg="mod">
          <ac:chgData name="John Jowett" userId="a0af2467b7c7f53b" providerId="LiveId" clId="{E5983A3A-A4A9-4932-95C9-52D03438A2B2}" dt="2018-10-23T21:28:35.886" v="126" actId="20577"/>
          <ac:spMkLst>
            <pc:docMk/>
            <pc:sldMk cId="1953453921" sldId="1187"/>
            <ac:spMk id="7" creationId="{00000000-0000-0000-0000-000000000000}"/>
          </ac:spMkLst>
        </pc:spChg>
      </pc:sldChg>
      <pc:sldChg chg="addSp delSp modSp">
        <pc:chgData name="John Jowett" userId="a0af2467b7c7f53b" providerId="LiveId" clId="{E5983A3A-A4A9-4932-95C9-52D03438A2B2}" dt="2018-10-23T21:33:45.168" v="247" actId="14100"/>
        <pc:sldMkLst>
          <pc:docMk/>
          <pc:sldMk cId="2460383175" sldId="1196"/>
        </pc:sldMkLst>
        <pc:spChg chg="add del mod">
          <ac:chgData name="John Jowett" userId="a0af2467b7c7f53b" providerId="LiveId" clId="{E5983A3A-A4A9-4932-95C9-52D03438A2B2}" dt="2018-10-23T21:32:53.310" v="238" actId="767"/>
          <ac:spMkLst>
            <pc:docMk/>
            <pc:sldMk cId="2460383175" sldId="1196"/>
            <ac:spMk id="8" creationId="{F16E0C77-4285-472D-B87C-46CE881E4A64}"/>
          </ac:spMkLst>
        </pc:spChg>
        <pc:picChg chg="mod">
          <ac:chgData name="John Jowett" userId="a0af2467b7c7f53b" providerId="LiveId" clId="{E5983A3A-A4A9-4932-95C9-52D03438A2B2}" dt="2018-10-23T21:32:46.510" v="236" actId="1076"/>
          <ac:picMkLst>
            <pc:docMk/>
            <pc:sldMk cId="2460383175" sldId="1196"/>
            <ac:picMk id="7" creationId="{00000000-0000-0000-0000-000000000000}"/>
          </ac:picMkLst>
        </pc:picChg>
        <pc:cxnChg chg="add del mod">
          <ac:chgData name="John Jowett" userId="a0af2467b7c7f53b" providerId="LiveId" clId="{E5983A3A-A4A9-4932-95C9-52D03438A2B2}" dt="2018-10-23T21:32:40.694" v="234" actId="478"/>
          <ac:cxnSpMkLst>
            <pc:docMk/>
            <pc:sldMk cId="2460383175" sldId="1196"/>
            <ac:cxnSpMk id="6" creationId="{0CA3DFA8-FB0F-4DC8-B30C-9FBC6F1BB757}"/>
          </ac:cxnSpMkLst>
        </pc:cxnChg>
        <pc:cxnChg chg="add mod">
          <ac:chgData name="John Jowett" userId="a0af2467b7c7f53b" providerId="LiveId" clId="{E5983A3A-A4A9-4932-95C9-52D03438A2B2}" dt="2018-10-23T21:33:11.898" v="240"/>
          <ac:cxnSpMkLst>
            <pc:docMk/>
            <pc:sldMk cId="2460383175" sldId="1196"/>
            <ac:cxnSpMk id="11" creationId="{2724DF3D-53E0-422F-9929-9E9312D7755E}"/>
          </ac:cxnSpMkLst>
        </pc:cxnChg>
        <pc:cxnChg chg="add mod">
          <ac:chgData name="John Jowett" userId="a0af2467b7c7f53b" providerId="LiveId" clId="{E5983A3A-A4A9-4932-95C9-52D03438A2B2}" dt="2018-10-23T21:33:45.168" v="247" actId="14100"/>
          <ac:cxnSpMkLst>
            <pc:docMk/>
            <pc:sldMk cId="2460383175" sldId="1196"/>
            <ac:cxnSpMk id="12" creationId="{F92EEF91-AC0F-4476-AA5F-5D7413E359DE}"/>
          </ac:cxnSpMkLst>
        </pc:cxnChg>
      </pc:sldChg>
      <pc:sldChg chg="addSp modSp">
        <pc:chgData name="John Jowett" userId="a0af2467b7c7f53b" providerId="LiveId" clId="{E5983A3A-A4A9-4932-95C9-52D03438A2B2}" dt="2018-10-23T21:41:15.473" v="506" actId="20577"/>
        <pc:sldMkLst>
          <pc:docMk/>
          <pc:sldMk cId="960161276" sldId="1199"/>
        </pc:sldMkLst>
        <pc:spChg chg="add mod">
          <ac:chgData name="John Jowett" userId="a0af2467b7c7f53b" providerId="LiveId" clId="{E5983A3A-A4A9-4932-95C9-52D03438A2B2}" dt="2018-10-23T21:41:15.473" v="506" actId="20577"/>
          <ac:spMkLst>
            <pc:docMk/>
            <pc:sldMk cId="960161276" sldId="1199"/>
            <ac:spMk id="2" creationId="{913E34B6-EECB-464C-AE9A-5CCA8ED9062A}"/>
          </ac:spMkLst>
        </pc:spChg>
      </pc:sldChg>
      <pc:sldChg chg="modSp">
        <pc:chgData name="John Jowett" userId="a0af2467b7c7f53b" providerId="LiveId" clId="{E5983A3A-A4A9-4932-95C9-52D03438A2B2}" dt="2018-10-23T21:30:26.023" v="173" actId="20577"/>
        <pc:sldMkLst>
          <pc:docMk/>
          <pc:sldMk cId="4047335947" sldId="1202"/>
        </pc:sldMkLst>
        <pc:spChg chg="mod">
          <ac:chgData name="John Jowett" userId="a0af2467b7c7f53b" providerId="LiveId" clId="{E5983A3A-A4A9-4932-95C9-52D03438A2B2}" dt="2018-10-23T21:30:26.023" v="173" actId="20577"/>
          <ac:spMkLst>
            <pc:docMk/>
            <pc:sldMk cId="4047335947" sldId="1202"/>
            <ac:spMk id="6" creationId="{00000000-0000-0000-0000-000000000000}"/>
          </ac:spMkLst>
        </pc:spChg>
      </pc:sldChg>
      <pc:sldChg chg="modSp">
        <pc:chgData name="John Jowett" userId="a0af2467b7c7f53b" providerId="LiveId" clId="{E5983A3A-A4A9-4932-95C9-52D03438A2B2}" dt="2018-10-23T21:34:21.446" v="263" actId="20577"/>
        <pc:sldMkLst>
          <pc:docMk/>
          <pc:sldMk cId="1362717148" sldId="1204"/>
        </pc:sldMkLst>
        <pc:spChg chg="mod">
          <ac:chgData name="John Jowett" userId="a0af2467b7c7f53b" providerId="LiveId" clId="{E5983A3A-A4A9-4932-95C9-52D03438A2B2}" dt="2018-10-23T21:34:21.446" v="263" actId="20577"/>
          <ac:spMkLst>
            <pc:docMk/>
            <pc:sldMk cId="1362717148" sldId="1204"/>
            <ac:spMk id="3" creationId="{00000000-0000-0000-0000-000000000000}"/>
          </ac:spMkLst>
        </pc:spChg>
      </pc:sldChg>
      <pc:sldChg chg="modSp">
        <pc:chgData name="John Jowett" userId="a0af2467b7c7f53b" providerId="LiveId" clId="{E5983A3A-A4A9-4932-95C9-52D03438A2B2}" dt="2018-10-23T21:29:57.322" v="161" actId="20577"/>
        <pc:sldMkLst>
          <pc:docMk/>
          <pc:sldMk cId="3028987125" sldId="1218"/>
        </pc:sldMkLst>
        <pc:spChg chg="mod">
          <ac:chgData name="John Jowett" userId="a0af2467b7c7f53b" providerId="LiveId" clId="{E5983A3A-A4A9-4932-95C9-52D03438A2B2}" dt="2018-10-23T21:29:57.322" v="161" actId="20577"/>
          <ac:spMkLst>
            <pc:docMk/>
            <pc:sldMk cId="3028987125" sldId="1218"/>
            <ac:spMk id="39" creationId="{00000000-0000-0000-0000-000000000000}"/>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93.wmf"/><Relationship Id="rId1" Type="http://schemas.openxmlformats.org/officeDocument/2006/relationships/image" Target="../media/image92.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96.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98.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05.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0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image" Target="../media/image45.wmf"/><Relationship Id="rId1" Type="http://schemas.openxmlformats.org/officeDocument/2006/relationships/image" Target="../media/image4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62.wmf"/><Relationship Id="rId1" Type="http://schemas.openxmlformats.org/officeDocument/2006/relationships/image" Target="../media/image61.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69.wmf"/><Relationship Id="rId1" Type="http://schemas.openxmlformats.org/officeDocument/2006/relationships/image" Target="../media/image68.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77.wmf"/><Relationship Id="rId1" Type="http://schemas.openxmlformats.org/officeDocument/2006/relationships/image" Target="../media/image76.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2.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86.wmf"/><Relationship Id="rId1" Type="http://schemas.openxmlformats.org/officeDocument/2006/relationships/image" Target="../media/image8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F54699-954F-4E4D-9DCD-366D4D7B0D63}" type="datetimeFigureOut">
              <a:rPr lang="en-GB" smtClean="0"/>
              <a:t>23/10/2018</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3C5146-1889-4C45-88D4-AB2A8F663451}" type="slidenum">
              <a:rPr lang="en-GB" smtClean="0"/>
              <a:t>‹#›</a:t>
            </a:fld>
            <a:endParaRPr lang="en-GB"/>
          </a:p>
        </p:txBody>
      </p:sp>
    </p:spTree>
    <p:extLst>
      <p:ext uri="{BB962C8B-B14F-4D97-AF65-F5344CB8AC3E}">
        <p14:creationId xmlns:p14="http://schemas.microsoft.com/office/powerpoint/2010/main" val="4254906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83C5146-1889-4C45-88D4-AB2A8F663451}" type="slidenum">
              <a:rPr lang="en-GB" smtClean="0"/>
              <a:t>1</a:t>
            </a:fld>
            <a:endParaRPr lang="en-GB"/>
          </a:p>
        </p:txBody>
      </p:sp>
    </p:spTree>
    <p:extLst>
      <p:ext uri="{BB962C8B-B14F-4D97-AF65-F5344CB8AC3E}">
        <p14:creationId xmlns:p14="http://schemas.microsoft.com/office/powerpoint/2010/main" val="13928542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83C5146-1889-4C45-88D4-AB2A8F663451}" type="slidenum">
              <a:rPr lang="en-GB" smtClean="0"/>
              <a:t>28</a:t>
            </a:fld>
            <a:endParaRPr lang="en-GB"/>
          </a:p>
        </p:txBody>
      </p:sp>
    </p:spTree>
    <p:extLst>
      <p:ext uri="{BB962C8B-B14F-4D97-AF65-F5344CB8AC3E}">
        <p14:creationId xmlns:p14="http://schemas.microsoft.com/office/powerpoint/2010/main" val="528689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83C5146-1889-4C45-88D4-AB2A8F663451}" type="slidenum">
              <a:rPr lang="en-GB" smtClean="0"/>
              <a:t>31</a:t>
            </a:fld>
            <a:endParaRPr lang="en-GB"/>
          </a:p>
        </p:txBody>
      </p:sp>
    </p:spTree>
    <p:extLst>
      <p:ext uri="{BB962C8B-B14F-4D97-AF65-F5344CB8AC3E}">
        <p14:creationId xmlns:p14="http://schemas.microsoft.com/office/powerpoint/2010/main" val="4637441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83C5146-1889-4C45-88D4-AB2A8F663451}" type="slidenum">
              <a:rPr lang="en-GB" smtClean="0"/>
              <a:t>44</a:t>
            </a:fld>
            <a:endParaRPr lang="en-GB"/>
          </a:p>
        </p:txBody>
      </p:sp>
    </p:spTree>
    <p:extLst>
      <p:ext uri="{BB962C8B-B14F-4D97-AF65-F5344CB8AC3E}">
        <p14:creationId xmlns:p14="http://schemas.microsoft.com/office/powerpoint/2010/main" val="42364533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4"/>
          <p:cNvSpPr>
            <a:spLocks noGrp="1" noChangeArrowheads="1"/>
          </p:cNvSpPr>
          <p:nvPr>
            <p:ph type="sldNum" sz="quarter" idx="5"/>
          </p:nvPr>
        </p:nvSpPr>
        <p:spPr>
          <a:noFill/>
        </p:spPr>
        <p:txBody>
          <a:bodyPr/>
          <a:lstStyle/>
          <a:p>
            <a:fld id="{AA43DC4A-C7A9-451C-9263-E21CF861E49B}" type="slidenum">
              <a:rPr lang="en-GB" smtClean="0"/>
              <a:pPr/>
              <a:t>51</a:t>
            </a:fld>
            <a:endParaRPr lang="en-GB"/>
          </a:p>
        </p:txBody>
      </p:sp>
      <p:sp>
        <p:nvSpPr>
          <p:cNvPr id="61443" name="Rectangle 2"/>
          <p:cNvSpPr>
            <a:spLocks noGrp="1" noRot="1" noChangeAspect="1" noChangeArrowheads="1" noTextEdit="1"/>
          </p:cNvSpPr>
          <p:nvPr>
            <p:ph type="sldImg"/>
          </p:nvPr>
        </p:nvSpPr>
        <p:spPr>
          <a:xfrm>
            <a:off x="77788" y="733425"/>
            <a:ext cx="6497637" cy="3656013"/>
          </a:xfrm>
          <a:ln/>
        </p:spPr>
      </p:sp>
      <p:sp>
        <p:nvSpPr>
          <p:cNvPr id="61444" name="Rectangle 3"/>
          <p:cNvSpPr>
            <a:spLocks noGrp="1" noChangeArrowheads="1"/>
          </p:cNvSpPr>
          <p:nvPr>
            <p:ph type="body" idx="1"/>
          </p:nvPr>
        </p:nvSpPr>
        <p:spPr>
          <a:xfrm>
            <a:off x="885825" y="4632325"/>
            <a:ext cx="4870450" cy="4387850"/>
          </a:xfrm>
          <a:noFill/>
          <a:ln/>
        </p:spPr>
        <p:txBody>
          <a:bodyPr/>
          <a:lstStyle/>
          <a:p>
            <a:endParaRPr lang="en-US"/>
          </a:p>
        </p:txBody>
      </p:sp>
    </p:spTree>
    <p:extLst>
      <p:ext uri="{BB962C8B-B14F-4D97-AF65-F5344CB8AC3E}">
        <p14:creationId xmlns:p14="http://schemas.microsoft.com/office/powerpoint/2010/main" val="34983317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83C5146-1889-4C45-88D4-AB2A8F663451}" type="slidenum">
              <a:rPr lang="en-GB" smtClean="0"/>
              <a:t>53</a:t>
            </a:fld>
            <a:endParaRPr lang="en-GB"/>
          </a:p>
        </p:txBody>
      </p:sp>
    </p:spTree>
    <p:extLst>
      <p:ext uri="{BB962C8B-B14F-4D97-AF65-F5344CB8AC3E}">
        <p14:creationId xmlns:p14="http://schemas.microsoft.com/office/powerpoint/2010/main" val="32635831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55</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71173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a:t>Performance</a:t>
            </a:r>
            <a:r>
              <a:rPr lang="en-US" baseline="0" dirty="0"/>
              <a:t> of LHC depends on quality of beam that can be injected</a:t>
            </a:r>
            <a:endParaRPr lang="en-US" dirty="0"/>
          </a:p>
        </p:txBody>
      </p:sp>
      <p:sp>
        <p:nvSpPr>
          <p:cNvPr id="4" name="Slide Number Placeholder 3"/>
          <p:cNvSpPr>
            <a:spLocks noGrp="1"/>
          </p:cNvSpPr>
          <p:nvPr>
            <p:ph type="sldNum" sz="quarter" idx="10"/>
          </p:nvPr>
        </p:nvSpPr>
        <p:spPr/>
        <p:txBody>
          <a:bodyPr/>
          <a:lstStyle/>
          <a:p>
            <a:pPr>
              <a:defRPr/>
            </a:pPr>
            <a:fld id="{AEA2EA71-84AA-41B3-9F7B-4687A41CAFB0}" type="slidenum">
              <a:rPr lang="en-GB" smtClean="0"/>
              <a:pPr>
                <a:defRPr/>
              </a:pPr>
              <a:t>6</a:t>
            </a:fld>
            <a:endParaRPr lang="en-GB"/>
          </a:p>
        </p:txBody>
      </p:sp>
    </p:spTree>
    <p:extLst>
      <p:ext uri="{BB962C8B-B14F-4D97-AF65-F5344CB8AC3E}">
        <p14:creationId xmlns:p14="http://schemas.microsoft.com/office/powerpoint/2010/main" val="13182049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83C5146-1889-4C45-88D4-AB2A8F663451}" type="slidenum">
              <a:rPr lang="en-GB" smtClean="0"/>
              <a:t>8</a:t>
            </a:fld>
            <a:endParaRPr lang="en-GB"/>
          </a:p>
        </p:txBody>
      </p:sp>
    </p:spTree>
    <p:extLst>
      <p:ext uri="{BB962C8B-B14F-4D97-AF65-F5344CB8AC3E}">
        <p14:creationId xmlns:p14="http://schemas.microsoft.com/office/powerpoint/2010/main" val="32386628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83C5146-1889-4C45-88D4-AB2A8F663451}" type="slidenum">
              <a:rPr lang="en-GB" smtClean="0"/>
              <a:t>11</a:t>
            </a:fld>
            <a:endParaRPr lang="en-GB"/>
          </a:p>
        </p:txBody>
      </p:sp>
    </p:spTree>
    <p:extLst>
      <p:ext uri="{BB962C8B-B14F-4D97-AF65-F5344CB8AC3E}">
        <p14:creationId xmlns:p14="http://schemas.microsoft.com/office/powerpoint/2010/main" val="626980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71450" indent="-171450">
              <a:buFontTx/>
              <a:buChar char="-"/>
            </a:pPr>
            <a:r>
              <a:rPr lang="en-GB" baseline="0" dirty="0"/>
              <a:t>The loss maps shows with </a:t>
            </a:r>
            <a:r>
              <a:rPr lang="en-GB" baseline="0" dirty="0" err="1"/>
              <a:t>Xe</a:t>
            </a:r>
            <a:r>
              <a:rPr lang="en-GB" baseline="0" dirty="0"/>
              <a:t> beams an improvement when crystal collimation is used</a:t>
            </a:r>
          </a:p>
          <a:p>
            <a:pPr marL="628650" lvl="1" indent="-171450">
              <a:buFontTx/>
              <a:buChar char="-"/>
            </a:pPr>
            <a:r>
              <a:rPr lang="en-GB" baseline="0" dirty="0"/>
              <a:t>general reduction of background along all the ring</a:t>
            </a:r>
          </a:p>
          <a:p>
            <a:pPr marL="628650" lvl="1" indent="-171450">
              <a:buFontTx/>
              <a:buChar char="-"/>
            </a:pPr>
            <a:r>
              <a:rPr lang="en-GB" baseline="0" dirty="0"/>
              <a:t>no dangerous peaks observed</a:t>
            </a:r>
            <a:endParaRPr lang="en-GB" dirty="0"/>
          </a:p>
        </p:txBody>
      </p:sp>
      <p:sp>
        <p:nvSpPr>
          <p:cNvPr id="4" name="Segnaposto numero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3F85143-EE5A-DA4F-8DF3-7A8B12F2E7E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62566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83C5146-1889-4C45-88D4-AB2A8F663451}" type="slidenum">
              <a:rPr lang="en-GB" smtClean="0"/>
              <a:t>15</a:t>
            </a:fld>
            <a:endParaRPr lang="en-GB"/>
          </a:p>
        </p:txBody>
      </p:sp>
    </p:spTree>
    <p:extLst>
      <p:ext uri="{BB962C8B-B14F-4D97-AF65-F5344CB8AC3E}">
        <p14:creationId xmlns:p14="http://schemas.microsoft.com/office/powerpoint/2010/main" val="5685943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83C5146-1889-4C45-88D4-AB2A8F663451}" type="slidenum">
              <a:rPr lang="en-GB" smtClean="0"/>
              <a:t>16</a:t>
            </a:fld>
            <a:endParaRPr lang="en-GB"/>
          </a:p>
        </p:txBody>
      </p:sp>
    </p:spTree>
    <p:extLst>
      <p:ext uri="{BB962C8B-B14F-4D97-AF65-F5344CB8AC3E}">
        <p14:creationId xmlns:p14="http://schemas.microsoft.com/office/powerpoint/2010/main" val="11287321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83C5146-1889-4C45-88D4-AB2A8F663451}" type="slidenum">
              <a:rPr lang="en-GB" smtClean="0"/>
              <a:t>18</a:t>
            </a:fld>
            <a:endParaRPr lang="en-GB"/>
          </a:p>
        </p:txBody>
      </p:sp>
    </p:spTree>
    <p:extLst>
      <p:ext uri="{BB962C8B-B14F-4D97-AF65-F5344CB8AC3E}">
        <p14:creationId xmlns:p14="http://schemas.microsoft.com/office/powerpoint/2010/main" val="6322167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83C5146-1889-4C45-88D4-AB2A8F663451}" type="slidenum">
              <a:rPr lang="en-GB" smtClean="0"/>
              <a:t>25</a:t>
            </a:fld>
            <a:endParaRPr lang="en-GB"/>
          </a:p>
        </p:txBody>
      </p:sp>
    </p:spTree>
    <p:extLst>
      <p:ext uri="{BB962C8B-B14F-4D97-AF65-F5344CB8AC3E}">
        <p14:creationId xmlns:p14="http://schemas.microsoft.com/office/powerpoint/2010/main" val="2382837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jpe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gif"/><Relationship Id="rId1" Type="http://schemas.openxmlformats.org/officeDocument/2006/relationships/slideMaster" Target="../slideMasters/slideMaster3.xml"/><Relationship Id="rId5" Type="http://schemas.openxmlformats.org/officeDocument/2006/relationships/image" Target="../media/image10.emf"/><Relationship Id="rId4" Type="http://schemas.openxmlformats.org/officeDocument/2006/relationships/image" Target="../media/image12.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gif"/><Relationship Id="rId1" Type="http://schemas.openxmlformats.org/officeDocument/2006/relationships/slideMaster" Target="../slideMasters/slideMaster3.xml"/><Relationship Id="rId5" Type="http://schemas.openxmlformats.org/officeDocument/2006/relationships/image" Target="../media/image10.emf"/><Relationship Id="rId4" Type="http://schemas.openxmlformats.org/officeDocument/2006/relationships/image" Target="../media/image1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gif"/><Relationship Id="rId1" Type="http://schemas.openxmlformats.org/officeDocument/2006/relationships/slideMaster" Target="../slideMasters/slideMaster3.xml"/><Relationship Id="rId5" Type="http://schemas.openxmlformats.org/officeDocument/2006/relationships/image" Target="../media/image10.emf"/><Relationship Id="rId4" Type="http://schemas.openxmlformats.org/officeDocument/2006/relationships/image" Target="../media/image12.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gif"/><Relationship Id="rId1" Type="http://schemas.openxmlformats.org/officeDocument/2006/relationships/slideMaster" Target="../slideMasters/slideMaster3.xml"/><Relationship Id="rId5" Type="http://schemas.openxmlformats.org/officeDocument/2006/relationships/image" Target="../media/image10.emf"/><Relationship Id="rId4" Type="http://schemas.openxmlformats.org/officeDocument/2006/relationships/image" Target="../media/image12.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gif"/><Relationship Id="rId1" Type="http://schemas.openxmlformats.org/officeDocument/2006/relationships/slideMaster" Target="../slideMasters/slideMaster3.xml"/><Relationship Id="rId5" Type="http://schemas.openxmlformats.org/officeDocument/2006/relationships/image" Target="../media/image10.emf"/><Relationship Id="rId4" Type="http://schemas.openxmlformats.org/officeDocument/2006/relationships/image" Target="../media/image12.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gif"/><Relationship Id="rId1" Type="http://schemas.openxmlformats.org/officeDocument/2006/relationships/slideMaster" Target="../slideMasters/slideMaster3.xml"/><Relationship Id="rId5" Type="http://schemas.openxmlformats.org/officeDocument/2006/relationships/image" Target="../media/image10.emf"/><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gif"/><Relationship Id="rId1" Type="http://schemas.openxmlformats.org/officeDocument/2006/relationships/slideMaster" Target="../slideMasters/slideMaster3.xml"/><Relationship Id="rId5" Type="http://schemas.openxmlformats.org/officeDocument/2006/relationships/image" Target="../media/image10.emf"/><Relationship Id="rId4" Type="http://schemas.openxmlformats.org/officeDocument/2006/relationships/image" Target="../media/image12.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gif"/><Relationship Id="rId1" Type="http://schemas.openxmlformats.org/officeDocument/2006/relationships/slideMaster" Target="../slideMasters/slideMaster3.xml"/><Relationship Id="rId5" Type="http://schemas.openxmlformats.org/officeDocument/2006/relationships/image" Target="../media/image10.emf"/><Relationship Id="rId4" Type="http://schemas.openxmlformats.org/officeDocument/2006/relationships/image" Target="../media/image12.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gif"/><Relationship Id="rId1" Type="http://schemas.openxmlformats.org/officeDocument/2006/relationships/slideMaster" Target="../slideMasters/slideMaster3.xml"/><Relationship Id="rId5" Type="http://schemas.openxmlformats.org/officeDocument/2006/relationships/image" Target="../media/image10.emf"/><Relationship Id="rId4" Type="http://schemas.openxmlformats.org/officeDocument/2006/relationships/image" Target="../media/image12.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gif"/><Relationship Id="rId1" Type="http://schemas.openxmlformats.org/officeDocument/2006/relationships/slideMaster" Target="../slideMasters/slideMaster3.xml"/><Relationship Id="rId5" Type="http://schemas.openxmlformats.org/officeDocument/2006/relationships/image" Target="../media/image10.emf"/><Relationship Id="rId4" Type="http://schemas.openxmlformats.org/officeDocument/2006/relationships/image" Target="../media/image12.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gif"/><Relationship Id="rId1" Type="http://schemas.openxmlformats.org/officeDocument/2006/relationships/slideMaster" Target="../slideMasters/slideMaster3.xml"/><Relationship Id="rId5" Type="http://schemas.openxmlformats.org/officeDocument/2006/relationships/image" Target="../media/image10.emf"/><Relationship Id="rId4" Type="http://schemas.openxmlformats.org/officeDocument/2006/relationships/image" Target="../media/image1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a:xfrm>
            <a:off x="-10184" y="6669361"/>
            <a:ext cx="5434109" cy="210937"/>
          </a:xfrm>
        </p:spPr>
        <p:txBody>
          <a:bodyPr/>
          <a:lstStyle/>
          <a:p>
            <a:r>
              <a:rPr lang="en-US"/>
              <a:t>J.M. Jowett, Town Meeting: Relativistic Heavy Ion Physics 24/10/2018</a:t>
            </a:r>
            <a:endParaRPr lang="en-GB"/>
          </a:p>
        </p:txBody>
      </p:sp>
      <p:sp>
        <p:nvSpPr>
          <p:cNvPr id="5" name="Footer Placeholder 4"/>
          <p:cNvSpPr>
            <a:spLocks noGrp="1"/>
          </p:cNvSpPr>
          <p:nvPr>
            <p:ph type="ftr" sz="quarter" idx="11"/>
          </p:nvPr>
        </p:nvSpPr>
        <p:spPr>
          <a:xfrm>
            <a:off x="5327915" y="6669361"/>
            <a:ext cx="1536171" cy="210936"/>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1812253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GB"/>
          </a:p>
        </p:txBody>
      </p:sp>
      <p:sp>
        <p:nvSpPr>
          <p:cNvPr id="5" name="Footer Placeholder 4"/>
          <p:cNvSpPr>
            <a:spLocks noGrp="1"/>
          </p:cNvSpPr>
          <p:nvPr>
            <p:ph type="ftr" sz="quarter" idx="11"/>
          </p:nvPr>
        </p:nvSpPr>
        <p:spPr>
          <a:xfrm>
            <a:off x="5327915" y="6669361"/>
            <a:ext cx="1536171" cy="210936"/>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1979448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GB"/>
          </a:p>
        </p:txBody>
      </p:sp>
      <p:sp>
        <p:nvSpPr>
          <p:cNvPr id="5" name="Footer Placeholder 4"/>
          <p:cNvSpPr>
            <a:spLocks noGrp="1"/>
          </p:cNvSpPr>
          <p:nvPr>
            <p:ph type="ftr" sz="quarter" idx="11"/>
          </p:nvPr>
        </p:nvSpPr>
        <p:spPr>
          <a:xfrm>
            <a:off x="5327915" y="6669361"/>
            <a:ext cx="1536171" cy="210936"/>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36900836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334745" y="274638"/>
            <a:ext cx="10620233" cy="747654"/>
          </a:xfrm>
        </p:spPr>
        <p:txBody>
          <a:bodyPr anchor="t">
            <a:normAutofit/>
          </a:bodyPr>
          <a:lstStyle>
            <a:lvl1pPr algn="l">
              <a:defRPr sz="2800" b="1" baseline="0">
                <a:solidFill>
                  <a:srgbClr val="0055A0"/>
                </a:solidFill>
                <a:latin typeface="Arial"/>
                <a:cs typeface="Arial"/>
              </a:defRPr>
            </a:lvl1pPr>
          </a:lstStyle>
          <a:p>
            <a:r>
              <a:rPr lang="fr-CH" dirty="0"/>
              <a:t>Title</a:t>
            </a:r>
            <a:endParaRPr lang="en-US" dirty="0"/>
          </a:p>
        </p:txBody>
      </p:sp>
      <p:sp>
        <p:nvSpPr>
          <p:cNvPr id="6" name="Text Placeholder 5"/>
          <p:cNvSpPr>
            <a:spLocks noGrp="1"/>
          </p:cNvSpPr>
          <p:nvPr>
            <p:ph type="body" sz="quarter" idx="10"/>
          </p:nvPr>
        </p:nvSpPr>
        <p:spPr>
          <a:xfrm>
            <a:off x="270934" y="1255060"/>
            <a:ext cx="11684045" cy="4745691"/>
          </a:xfrm>
        </p:spPr>
        <p:txBody>
          <a:bodyPr/>
          <a:lstStyle/>
          <a:p>
            <a:pPr lvl="0"/>
            <a:r>
              <a:rPr lang="en-US" dirty="0"/>
              <a:t>Click to edit Master text styles</a:t>
            </a:r>
          </a:p>
          <a:p>
            <a:pPr lvl="1"/>
            <a:r>
              <a:rPr lang="en-US" dirty="0"/>
              <a:t>Second level</a:t>
            </a:r>
          </a:p>
          <a:p>
            <a:pPr lvl="2"/>
            <a:r>
              <a:rPr lang="en-US" dirty="0"/>
              <a:t>Third level</a:t>
            </a:r>
          </a:p>
        </p:txBody>
      </p:sp>
      <p:pic>
        <p:nvPicPr>
          <p:cNvPr id="5" name="Picture 4"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35651" y="6167827"/>
            <a:ext cx="719328" cy="533400"/>
          </a:xfrm>
          <a:prstGeom prst="rect">
            <a:avLst/>
          </a:prstGeom>
        </p:spPr>
      </p:pic>
      <p:pic>
        <p:nvPicPr>
          <p:cNvPr id="7" name="Picture 6" descr="liu_ppt-03.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70223" y="274638"/>
            <a:ext cx="825464" cy="747654"/>
          </a:xfrm>
          <a:prstGeom prst="rect">
            <a:avLst/>
          </a:prstGeom>
        </p:spPr>
      </p:pic>
    </p:spTree>
    <p:extLst>
      <p:ext uri="{BB962C8B-B14F-4D97-AF65-F5344CB8AC3E}">
        <p14:creationId xmlns:p14="http://schemas.microsoft.com/office/powerpoint/2010/main" val="14219341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334745" y="274638"/>
            <a:ext cx="10620233" cy="747654"/>
          </a:xfrm>
        </p:spPr>
        <p:txBody>
          <a:bodyPr anchor="t">
            <a:normAutofit/>
          </a:bodyPr>
          <a:lstStyle>
            <a:lvl1pPr algn="l">
              <a:defRPr sz="2800" b="1" baseline="0">
                <a:solidFill>
                  <a:srgbClr val="0055A0"/>
                </a:solidFill>
                <a:latin typeface="Arial"/>
                <a:cs typeface="Arial"/>
              </a:defRPr>
            </a:lvl1pPr>
          </a:lstStyle>
          <a:p>
            <a:r>
              <a:rPr lang="fr-CH" dirty="0"/>
              <a:t>Title</a:t>
            </a:r>
            <a:endParaRPr lang="en-US" dirty="0"/>
          </a:p>
        </p:txBody>
      </p:sp>
      <p:sp>
        <p:nvSpPr>
          <p:cNvPr id="6" name="Text Placeholder 5"/>
          <p:cNvSpPr>
            <a:spLocks noGrp="1"/>
          </p:cNvSpPr>
          <p:nvPr>
            <p:ph type="body" sz="quarter" idx="10"/>
          </p:nvPr>
        </p:nvSpPr>
        <p:spPr>
          <a:xfrm>
            <a:off x="270934" y="1255060"/>
            <a:ext cx="11684045" cy="4745691"/>
          </a:xfrm>
        </p:spPr>
        <p:txBody>
          <a:bodyPr/>
          <a:lstStyle/>
          <a:p>
            <a:pPr lvl="0"/>
            <a:r>
              <a:rPr lang="en-US" dirty="0"/>
              <a:t>Click to edit Master text styles</a:t>
            </a:r>
          </a:p>
          <a:p>
            <a:pPr lvl="1"/>
            <a:r>
              <a:rPr lang="en-US" dirty="0"/>
              <a:t>Second level</a:t>
            </a:r>
          </a:p>
          <a:p>
            <a:pPr lvl="2"/>
            <a:r>
              <a:rPr lang="en-US" dirty="0"/>
              <a:t>Third level</a:t>
            </a:r>
          </a:p>
        </p:txBody>
      </p:sp>
      <p:pic>
        <p:nvPicPr>
          <p:cNvPr id="5" name="Picture 4"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3433" y="257422"/>
            <a:ext cx="719328" cy="533400"/>
          </a:xfrm>
          <a:prstGeom prst="rect">
            <a:avLst/>
          </a:prstGeom>
        </p:spPr>
      </p:pic>
      <p:sp>
        <p:nvSpPr>
          <p:cNvPr id="13" name="Slide Number Placeholder 5"/>
          <p:cNvSpPr txBox="1">
            <a:spLocks/>
          </p:cNvSpPr>
          <p:nvPr userDrawn="1"/>
        </p:nvSpPr>
        <p:spPr>
          <a:xfrm>
            <a:off x="11602948" y="6356351"/>
            <a:ext cx="527413"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8A961DF6-097D-4A3D-B0BB-BD7F1E795A54}"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258664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8069457"/>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8" name="Rectangle 2"/>
          <p:cNvSpPr>
            <a:spLocks noGrp="1"/>
          </p:cNvSpPr>
          <p:nvPr>
            <p:ph type="ctrTitle"/>
          </p:nvPr>
        </p:nvSpPr>
        <p:spPr>
          <a:xfrm>
            <a:off x="304800" y="4114800"/>
            <a:ext cx="9652000" cy="533400"/>
          </a:xfrm>
          <a:prstGeom prst="rect">
            <a:avLst/>
          </a:prstGeom>
          <a:noFill/>
        </p:spPr>
        <p:txBody>
          <a:bodyPr vert="horz"/>
          <a:lstStyle>
            <a:lvl1pPr algn="l" eaLnBrk="1" latinLnBrk="0" hangingPunct="1">
              <a:defRPr kumimoji="0" sz="2000" b="0" cap="all" spc="150" baseline="0">
                <a:solidFill>
                  <a:schemeClr val="bg1"/>
                </a:solidFill>
              </a:defRPr>
            </a:lvl1pPr>
            <a:extLst/>
          </a:lstStyle>
          <a:p>
            <a:pPr eaLnBrk="1" latinLnBrk="1" hangingPunct="1"/>
            <a:r>
              <a:rPr lang="en-US" dirty="0"/>
              <a:t>Click to edit Master title style</a:t>
            </a:r>
            <a:endParaRPr/>
          </a:p>
        </p:txBody>
      </p:sp>
      <p:sp>
        <p:nvSpPr>
          <p:cNvPr id="9" name="Rectangle 3"/>
          <p:cNvSpPr>
            <a:spLocks noGrp="1"/>
          </p:cNvSpPr>
          <p:nvPr>
            <p:ph type="subTitle" idx="1" hasCustomPrompt="1"/>
          </p:nvPr>
        </p:nvSpPr>
        <p:spPr>
          <a:xfrm>
            <a:off x="304800" y="4706112"/>
            <a:ext cx="9245600" cy="228600"/>
          </a:xfrm>
          <a:prstGeom prst="rect">
            <a:avLst/>
          </a:prstGeom>
          <a:solidFill>
            <a:schemeClr val="bg1"/>
          </a:solidFill>
        </p:spPr>
        <p:txBody>
          <a:bodyPr/>
          <a:lstStyle>
            <a:lvl1pPr marL="0" indent="0" algn="l" eaLnBrk="1" latinLnBrk="0" hangingPunct="1">
              <a:buNone/>
              <a:defRPr kumimoji="0" sz="1100" b="1">
                <a:solidFill>
                  <a:schemeClr val="accent4">
                    <a:shade val="50000"/>
                  </a:schemeClr>
                </a:solidFill>
              </a:defRPr>
            </a:lvl1pPr>
            <a:lvl2pPr marL="457200" indent="0" algn="ctr" eaLnBrk="1" latinLnBrk="0" hangingPunct="1">
              <a:buNone/>
            </a:lvl2pPr>
            <a:lvl3pPr marL="914400" indent="0" algn="ctr" eaLnBrk="1" latinLnBrk="0" hangingPunct="1">
              <a:buNone/>
            </a:lvl3pPr>
            <a:lvl4pPr marL="1371600" indent="0" algn="ctr" eaLnBrk="1" latinLnBrk="0" hangingPunct="1">
              <a:buNone/>
            </a:lvl4pPr>
            <a:lvl5pPr marL="1828800" indent="0" algn="ctr" eaLnBrk="1" latinLnBrk="0" hangingPunct="1">
              <a:buNone/>
            </a:lvl5pPr>
            <a:lvl6pPr marL="2286000" indent="0" algn="ctr" eaLnBrk="1" latinLnBrk="0" hangingPunct="1">
              <a:buNone/>
            </a:lvl6pPr>
            <a:lvl7pPr marL="2743200" indent="0" algn="ctr" eaLnBrk="1" latinLnBrk="0" hangingPunct="1">
              <a:buNone/>
            </a:lvl7pPr>
            <a:lvl8pPr marL="3200400" indent="0" algn="ctr" eaLnBrk="1" latinLnBrk="0" hangingPunct="1">
              <a:buNone/>
            </a:lvl8pPr>
            <a:lvl9pPr marL="3657600" indent="0" algn="ctr" eaLnBrk="1" latinLnBrk="0" hangingPunct="1">
              <a:buNone/>
            </a:lvl9pPr>
            <a:extLst/>
          </a:lstStyle>
          <a:p>
            <a:r>
              <a:rPr kumimoji="0" lang="en-US" dirty="0"/>
              <a:t>Click to add author information</a:t>
            </a:r>
          </a:p>
        </p:txBody>
      </p:sp>
      <p:sp>
        <p:nvSpPr>
          <p:cNvPr id="10" name="Rectangle 15"/>
          <p:cNvSpPr>
            <a:spLocks noGrp="1"/>
          </p:cNvSpPr>
          <p:nvPr>
            <p:ph type="sldNum" sz="quarter" idx="11"/>
          </p:nvPr>
        </p:nvSpPr>
        <p:spPr>
          <a:xfrm>
            <a:off x="8636000" y="6477000"/>
            <a:ext cx="1361440" cy="304800"/>
          </a:xfrm>
          <a:prstGeom prst="rect">
            <a:avLst/>
          </a:prstGeom>
        </p:spPr>
        <p:txBody>
          <a:bodyPr anchor="ctr"/>
          <a:lstStyle/>
          <a:p>
            <a:pPr algn="r"/>
            <a:fld id="{256D3EEF-DE4E-429D-8EC4-DDC531AFF587}" type="slidenum">
              <a:rPr lang="en-US" sz="1000" smtClean="0">
                <a:solidFill>
                  <a:prstClr val="black"/>
                </a:solidFill>
              </a:rPr>
              <a:pPr algn="r"/>
              <a:t>‹#›</a:t>
            </a:fld>
            <a:endParaRPr lang="en-US" dirty="0">
              <a:solidFill>
                <a:prstClr val="black"/>
              </a:solidFill>
            </a:endParaRPr>
          </a:p>
        </p:txBody>
      </p:sp>
      <p:sp>
        <p:nvSpPr>
          <p:cNvPr id="11" name="Rectangle 16"/>
          <p:cNvSpPr>
            <a:spLocks noGrp="1"/>
          </p:cNvSpPr>
          <p:nvPr>
            <p:ph type="ftr" sz="quarter" idx="12"/>
          </p:nvPr>
        </p:nvSpPr>
        <p:spPr>
          <a:xfrm>
            <a:off x="3606800" y="6477000"/>
            <a:ext cx="4978400" cy="304800"/>
          </a:xfrm>
          <a:prstGeom prst="rect">
            <a:avLst/>
          </a:prstGeom>
        </p:spPr>
        <p:txBody>
          <a:bodyPr/>
          <a:lstStyle/>
          <a:p>
            <a:endParaRPr lang="en-US" dirty="0">
              <a:solidFill>
                <a:prstClr val="black"/>
              </a:solidFill>
            </a:endParaRPr>
          </a:p>
        </p:txBody>
      </p:sp>
      <p:sp>
        <p:nvSpPr>
          <p:cNvPr id="13" name="Date Placeholder 9"/>
          <p:cNvSpPr>
            <a:spLocks noGrp="1"/>
          </p:cNvSpPr>
          <p:nvPr>
            <p:ph type="dt" sz="half" idx="10"/>
          </p:nvPr>
        </p:nvSpPr>
        <p:spPr>
          <a:xfrm>
            <a:off x="304800" y="6477000"/>
            <a:ext cx="2133600" cy="304800"/>
          </a:xfrm>
          <a:prstGeom prst="rect">
            <a:avLst/>
          </a:prstGeom>
        </p:spPr>
        <p:txBody>
          <a:bodyPr anchor="ctr"/>
          <a:lstStyle>
            <a:lvl1pPr algn="l" eaLnBrk="1" latinLnBrk="0" hangingPunct="1">
              <a:defRPr kumimoji="0">
                <a:solidFill>
                  <a:srgbClr val="A0A0A0"/>
                </a:solidFill>
              </a:defRPr>
            </a:lvl1pPr>
            <a:extLst/>
          </a:lstStyle>
          <a:p>
            <a:r>
              <a:rPr lang="en-US"/>
              <a:t>J.M. Jowett, Town Meeting: Relativistic Heavy Ion Physics 24/10/2018</a:t>
            </a:r>
            <a:endParaRPr lang="en-US" dirty="0"/>
          </a:p>
        </p:txBody>
      </p:sp>
      <p:sp>
        <p:nvSpPr>
          <p:cNvPr id="14" name="Rectangle 13"/>
          <p:cNvSpPr/>
          <p:nvPr userDrawn="1"/>
        </p:nvSpPr>
        <p:spPr>
          <a:xfrm>
            <a:off x="0" y="4645880"/>
            <a:ext cx="12192000" cy="27432"/>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p>
            <a:pPr algn="ctr"/>
            <a:endParaRPr lang="en-US" sz="1800" dirty="0">
              <a:solidFill>
                <a:prstClr val="black"/>
              </a:solidFill>
            </a:endParaRPr>
          </a:p>
        </p:txBody>
      </p:sp>
      <p:pic>
        <p:nvPicPr>
          <p:cNvPr id="16" name="Picture 2" descr="banner-bleu"/>
          <p:cNvPicPr>
            <a:picLocks noChangeAspect="1" noChangeArrowheads="1"/>
          </p:cNvPicPr>
          <p:nvPr userDrawn="1"/>
        </p:nvPicPr>
        <p:blipFill>
          <a:blip r:embed="rId2" cstate="print"/>
          <a:srcRect/>
          <a:stretch>
            <a:fillRect/>
          </a:stretch>
        </p:blipFill>
        <p:spPr bwMode="auto">
          <a:xfrm>
            <a:off x="0" y="3778981"/>
            <a:ext cx="12192000" cy="866775"/>
          </a:xfrm>
          <a:prstGeom prst="rect">
            <a:avLst/>
          </a:prstGeom>
          <a:noFill/>
        </p:spPr>
      </p:pic>
    </p:spTree>
    <p:extLst>
      <p:ext uri="{BB962C8B-B14F-4D97-AF65-F5344CB8AC3E}">
        <p14:creationId xmlns:p14="http://schemas.microsoft.com/office/powerpoint/2010/main" val="16692133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00025"/>
            <a:ext cx="10572693" cy="487362"/>
          </a:xfrm>
          <a:prstGeom prst="rect">
            <a:avLst/>
          </a:prstGeom>
        </p:spPr>
        <p:txBody>
          <a:bodyPr vert="horz"/>
          <a:lstStyle>
            <a:lvl1pPr algn="r">
              <a:defRPr sz="2400" b="1" cap="small" baseline="0">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819995" y="882032"/>
            <a:ext cx="10605960" cy="5559228"/>
          </a:xfrm>
          <a:prstGeom prst="rect">
            <a:avLst/>
          </a:prstGeom>
        </p:spPr>
        <p:txBody>
          <a:bodyPr/>
          <a:lstStyle>
            <a:lvl1pPr>
              <a:defRPr sz="1800">
                <a:latin typeface="Calibri" pitchFamily="34" charset="0"/>
              </a:defRPr>
            </a:lvl1pPr>
            <a:lvl2pPr>
              <a:defRPr sz="1600">
                <a:latin typeface="Calibri" pitchFamily="34" charset="0"/>
              </a:defRPr>
            </a:lvl2pPr>
            <a:lvl3pPr>
              <a:defRPr sz="1400">
                <a:latin typeface="Calibri" pitchFamily="34" charset="0"/>
              </a:defRPr>
            </a:lvl3pPr>
            <a:lvl4pPr>
              <a:defRPr sz="1200">
                <a:latin typeface="Calibri" pitchFamily="34" charset="0"/>
              </a:defRPr>
            </a:lvl4pPr>
            <a:lvl5pPr>
              <a:defRPr sz="1200">
                <a:latin typeface="Calibr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843613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914400" y="6492876"/>
            <a:ext cx="2844800" cy="365125"/>
          </a:xfrm>
          <a:prstGeom prst="rect">
            <a:avLst/>
          </a:prstGeom>
        </p:spPr>
        <p:txBody>
          <a:bodyPr anchor="ctr"/>
          <a:lstStyle/>
          <a:p>
            <a:r>
              <a:rPr lang="en-US">
                <a:solidFill>
                  <a:prstClr val="black"/>
                </a:solidFill>
              </a:rPr>
              <a:t>J.M. Jowett, Town Meeting: Relativistic Heavy Ion Physics 24/10/2018</a:t>
            </a:r>
            <a:endParaRPr lang="en-US" dirty="0">
              <a:solidFill>
                <a:prstClr val="black"/>
              </a:solidFill>
            </a:endParaRPr>
          </a:p>
        </p:txBody>
      </p:sp>
      <p:sp>
        <p:nvSpPr>
          <p:cNvPr id="5" name="Footer Placeholder 4"/>
          <p:cNvSpPr>
            <a:spLocks noGrp="1"/>
          </p:cNvSpPr>
          <p:nvPr>
            <p:ph type="ftr" sz="quarter" idx="11"/>
          </p:nvPr>
        </p:nvSpPr>
        <p:spPr>
          <a:xfrm>
            <a:off x="4064000" y="6492876"/>
            <a:ext cx="55880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10160000" y="6492876"/>
            <a:ext cx="11176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270073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3"/>
          <p:cNvSpPr>
            <a:spLocks noGrp="1"/>
          </p:cNvSpPr>
          <p:nvPr>
            <p:ph type="dt" sz="half" idx="10"/>
          </p:nvPr>
        </p:nvSpPr>
        <p:spPr>
          <a:xfrm>
            <a:off x="914400" y="6492876"/>
            <a:ext cx="2844800" cy="365125"/>
          </a:xfrm>
          <a:prstGeom prst="rect">
            <a:avLst/>
          </a:prstGeom>
        </p:spPr>
        <p:txBody>
          <a:bodyPr anchor="ctr"/>
          <a:lstStyle/>
          <a:p>
            <a:r>
              <a:rPr lang="en-US">
                <a:solidFill>
                  <a:prstClr val="black"/>
                </a:solidFill>
              </a:rPr>
              <a:t>J.M. Jowett, Town Meeting: Relativistic Heavy Ion Physics 24/10/2018</a:t>
            </a:r>
            <a:endParaRPr lang="en-US" dirty="0">
              <a:solidFill>
                <a:prstClr val="black"/>
              </a:solidFill>
            </a:endParaRPr>
          </a:p>
        </p:txBody>
      </p:sp>
      <p:sp>
        <p:nvSpPr>
          <p:cNvPr id="9" name="Footer Placeholder 4"/>
          <p:cNvSpPr>
            <a:spLocks noGrp="1"/>
          </p:cNvSpPr>
          <p:nvPr>
            <p:ph type="ftr" sz="quarter" idx="11"/>
          </p:nvPr>
        </p:nvSpPr>
        <p:spPr>
          <a:xfrm>
            <a:off x="4064000" y="6492876"/>
            <a:ext cx="5588000" cy="365125"/>
          </a:xfrm>
          <a:prstGeom prst="rect">
            <a:avLst/>
          </a:prstGeom>
        </p:spPr>
        <p:txBody>
          <a:bodyPr/>
          <a:lstStyle/>
          <a:p>
            <a:endParaRPr lang="en-US" dirty="0">
              <a:solidFill>
                <a:prstClr val="black"/>
              </a:solidFill>
            </a:endParaRPr>
          </a:p>
        </p:txBody>
      </p:sp>
      <p:sp>
        <p:nvSpPr>
          <p:cNvPr id="10" name="Slide Number Placeholder 5"/>
          <p:cNvSpPr>
            <a:spLocks noGrp="1"/>
          </p:cNvSpPr>
          <p:nvPr>
            <p:ph type="sldNum" sz="quarter" idx="12"/>
          </p:nvPr>
        </p:nvSpPr>
        <p:spPr>
          <a:xfrm>
            <a:off x="10160000" y="6492876"/>
            <a:ext cx="11176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078822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3"/>
          <p:cNvSpPr>
            <a:spLocks noGrp="1"/>
          </p:cNvSpPr>
          <p:nvPr>
            <p:ph type="dt" sz="half" idx="10"/>
          </p:nvPr>
        </p:nvSpPr>
        <p:spPr>
          <a:xfrm>
            <a:off x="914400" y="6492876"/>
            <a:ext cx="2844800" cy="365125"/>
          </a:xfrm>
          <a:prstGeom prst="rect">
            <a:avLst/>
          </a:prstGeom>
        </p:spPr>
        <p:txBody>
          <a:bodyPr anchor="ctr"/>
          <a:lstStyle/>
          <a:p>
            <a:r>
              <a:rPr lang="en-US">
                <a:solidFill>
                  <a:prstClr val="black"/>
                </a:solidFill>
              </a:rPr>
              <a:t>J.M. Jowett, Town Meeting: Relativistic Heavy Ion Physics 24/10/2018</a:t>
            </a:r>
            <a:endParaRPr lang="en-US" dirty="0">
              <a:solidFill>
                <a:prstClr val="black"/>
              </a:solidFill>
            </a:endParaRPr>
          </a:p>
        </p:txBody>
      </p:sp>
      <p:sp>
        <p:nvSpPr>
          <p:cNvPr id="11" name="Footer Placeholder 4"/>
          <p:cNvSpPr>
            <a:spLocks noGrp="1"/>
          </p:cNvSpPr>
          <p:nvPr>
            <p:ph type="ftr" sz="quarter" idx="11"/>
          </p:nvPr>
        </p:nvSpPr>
        <p:spPr>
          <a:xfrm>
            <a:off x="4064000" y="6492876"/>
            <a:ext cx="5588000" cy="365125"/>
          </a:xfrm>
          <a:prstGeom prst="rect">
            <a:avLst/>
          </a:prstGeom>
        </p:spPr>
        <p:txBody>
          <a:bodyPr/>
          <a:lstStyle/>
          <a:p>
            <a:endParaRPr lang="en-US" dirty="0">
              <a:solidFill>
                <a:prstClr val="black"/>
              </a:solidFill>
            </a:endParaRPr>
          </a:p>
        </p:txBody>
      </p:sp>
      <p:sp>
        <p:nvSpPr>
          <p:cNvPr id="12" name="Slide Number Placeholder 5"/>
          <p:cNvSpPr>
            <a:spLocks noGrp="1"/>
          </p:cNvSpPr>
          <p:nvPr>
            <p:ph type="sldNum" sz="quarter" idx="12"/>
          </p:nvPr>
        </p:nvSpPr>
        <p:spPr>
          <a:xfrm>
            <a:off x="10160000" y="6492876"/>
            <a:ext cx="11176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48505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10184" y="6669361"/>
            <a:ext cx="5818152" cy="188640"/>
          </a:xfrm>
        </p:spPr>
        <p:txBody>
          <a:bodyPr/>
          <a:lstStyle/>
          <a:p>
            <a:r>
              <a:rPr lang="en-US"/>
              <a:t>J.M. Jowett, Town Meeting: Relativistic Heavy Ion Physics 24/10/2018</a:t>
            </a:r>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27450586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6" name="Date Placeholder 3"/>
          <p:cNvSpPr>
            <a:spLocks noGrp="1"/>
          </p:cNvSpPr>
          <p:nvPr>
            <p:ph type="dt" sz="half" idx="10"/>
          </p:nvPr>
        </p:nvSpPr>
        <p:spPr>
          <a:xfrm>
            <a:off x="914400" y="6492876"/>
            <a:ext cx="2844800" cy="365125"/>
          </a:xfrm>
          <a:prstGeom prst="rect">
            <a:avLst/>
          </a:prstGeom>
        </p:spPr>
        <p:txBody>
          <a:bodyPr anchor="ctr"/>
          <a:lstStyle/>
          <a:p>
            <a:r>
              <a:rPr lang="en-US">
                <a:solidFill>
                  <a:prstClr val="black"/>
                </a:solidFill>
              </a:rPr>
              <a:t>J.M. Jowett, Town Meeting: Relativistic Heavy Ion Physics 24/10/2018</a:t>
            </a:r>
            <a:endParaRPr lang="en-US" dirty="0">
              <a:solidFill>
                <a:prstClr val="black"/>
              </a:solidFill>
            </a:endParaRPr>
          </a:p>
        </p:txBody>
      </p:sp>
      <p:sp>
        <p:nvSpPr>
          <p:cNvPr id="7" name="Footer Placeholder 4"/>
          <p:cNvSpPr>
            <a:spLocks noGrp="1"/>
          </p:cNvSpPr>
          <p:nvPr>
            <p:ph type="ftr" sz="quarter" idx="11"/>
          </p:nvPr>
        </p:nvSpPr>
        <p:spPr>
          <a:xfrm>
            <a:off x="4064000" y="6492876"/>
            <a:ext cx="5588000" cy="365125"/>
          </a:xfrm>
          <a:prstGeom prst="rect">
            <a:avLst/>
          </a:prstGeom>
        </p:spPr>
        <p:txBody>
          <a:bodyPr/>
          <a:lstStyle/>
          <a:p>
            <a:endParaRPr lang="en-US" dirty="0">
              <a:solidFill>
                <a:prstClr val="black"/>
              </a:solidFill>
            </a:endParaRPr>
          </a:p>
        </p:txBody>
      </p:sp>
      <p:sp>
        <p:nvSpPr>
          <p:cNvPr id="8" name="Slide Number Placeholder 5"/>
          <p:cNvSpPr>
            <a:spLocks noGrp="1"/>
          </p:cNvSpPr>
          <p:nvPr>
            <p:ph type="sldNum" sz="quarter" idx="12"/>
          </p:nvPr>
        </p:nvSpPr>
        <p:spPr>
          <a:xfrm>
            <a:off x="10160000" y="6492876"/>
            <a:ext cx="11176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545175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10"/>
          </p:nvPr>
        </p:nvSpPr>
        <p:spPr>
          <a:xfrm>
            <a:off x="914400" y="6492876"/>
            <a:ext cx="2844800" cy="365125"/>
          </a:xfrm>
          <a:prstGeom prst="rect">
            <a:avLst/>
          </a:prstGeom>
        </p:spPr>
        <p:txBody>
          <a:bodyPr anchor="ctr"/>
          <a:lstStyle/>
          <a:p>
            <a:r>
              <a:rPr lang="en-US">
                <a:solidFill>
                  <a:prstClr val="black"/>
                </a:solidFill>
              </a:rPr>
              <a:t>J.M. Jowett, Town Meeting: Relativistic Heavy Ion Physics 24/10/2018</a:t>
            </a:r>
            <a:endParaRPr lang="en-US" dirty="0">
              <a:solidFill>
                <a:prstClr val="black"/>
              </a:solidFill>
            </a:endParaRPr>
          </a:p>
        </p:txBody>
      </p:sp>
      <p:sp>
        <p:nvSpPr>
          <p:cNvPr id="6" name="Footer Placeholder 4"/>
          <p:cNvSpPr>
            <a:spLocks noGrp="1"/>
          </p:cNvSpPr>
          <p:nvPr>
            <p:ph type="ftr" sz="quarter" idx="11"/>
          </p:nvPr>
        </p:nvSpPr>
        <p:spPr>
          <a:xfrm>
            <a:off x="4064000" y="6492876"/>
            <a:ext cx="5588000" cy="365125"/>
          </a:xfrm>
          <a:prstGeom prst="rect">
            <a:avLst/>
          </a:prstGeom>
        </p:spPr>
        <p:txBody>
          <a:bodyPr/>
          <a:lstStyle/>
          <a:p>
            <a:endParaRPr lang="en-US" dirty="0">
              <a:solidFill>
                <a:prstClr val="black"/>
              </a:solidFill>
            </a:endParaRPr>
          </a:p>
        </p:txBody>
      </p:sp>
      <p:sp>
        <p:nvSpPr>
          <p:cNvPr id="7" name="Slide Number Placeholder 5"/>
          <p:cNvSpPr>
            <a:spLocks noGrp="1"/>
          </p:cNvSpPr>
          <p:nvPr>
            <p:ph type="sldNum" sz="quarter" idx="12"/>
          </p:nvPr>
        </p:nvSpPr>
        <p:spPr>
          <a:xfrm>
            <a:off x="10160000" y="6492876"/>
            <a:ext cx="11176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3024707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3"/>
          <p:cNvSpPr>
            <a:spLocks noGrp="1"/>
          </p:cNvSpPr>
          <p:nvPr>
            <p:ph type="dt" sz="half" idx="10"/>
          </p:nvPr>
        </p:nvSpPr>
        <p:spPr>
          <a:xfrm>
            <a:off x="914400" y="6492876"/>
            <a:ext cx="2844800" cy="365125"/>
          </a:xfrm>
          <a:prstGeom prst="rect">
            <a:avLst/>
          </a:prstGeom>
        </p:spPr>
        <p:txBody>
          <a:bodyPr anchor="ctr"/>
          <a:lstStyle/>
          <a:p>
            <a:r>
              <a:rPr lang="en-US">
                <a:solidFill>
                  <a:prstClr val="black"/>
                </a:solidFill>
              </a:rPr>
              <a:t>J.M. Jowett, Town Meeting: Relativistic Heavy Ion Physics 24/10/2018</a:t>
            </a:r>
            <a:endParaRPr lang="en-US" dirty="0">
              <a:solidFill>
                <a:prstClr val="black"/>
              </a:solidFill>
            </a:endParaRPr>
          </a:p>
        </p:txBody>
      </p:sp>
      <p:sp>
        <p:nvSpPr>
          <p:cNvPr id="9" name="Footer Placeholder 4"/>
          <p:cNvSpPr>
            <a:spLocks noGrp="1"/>
          </p:cNvSpPr>
          <p:nvPr>
            <p:ph type="ftr" sz="quarter" idx="11"/>
          </p:nvPr>
        </p:nvSpPr>
        <p:spPr>
          <a:xfrm>
            <a:off x="4064000" y="6492876"/>
            <a:ext cx="5588000" cy="365125"/>
          </a:xfrm>
          <a:prstGeom prst="rect">
            <a:avLst/>
          </a:prstGeom>
        </p:spPr>
        <p:txBody>
          <a:bodyPr/>
          <a:lstStyle/>
          <a:p>
            <a:endParaRPr lang="en-US" dirty="0">
              <a:solidFill>
                <a:prstClr val="black"/>
              </a:solidFill>
            </a:endParaRPr>
          </a:p>
        </p:txBody>
      </p:sp>
      <p:sp>
        <p:nvSpPr>
          <p:cNvPr id="10" name="Slide Number Placeholder 5"/>
          <p:cNvSpPr>
            <a:spLocks noGrp="1"/>
          </p:cNvSpPr>
          <p:nvPr>
            <p:ph type="sldNum" sz="quarter" idx="12"/>
          </p:nvPr>
        </p:nvSpPr>
        <p:spPr>
          <a:xfrm>
            <a:off x="10160000" y="6492876"/>
            <a:ext cx="11176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5449744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3"/>
          <p:cNvSpPr>
            <a:spLocks noGrp="1"/>
          </p:cNvSpPr>
          <p:nvPr>
            <p:ph type="dt" sz="half" idx="10"/>
          </p:nvPr>
        </p:nvSpPr>
        <p:spPr>
          <a:xfrm>
            <a:off x="914400" y="6492876"/>
            <a:ext cx="2844800" cy="365125"/>
          </a:xfrm>
          <a:prstGeom prst="rect">
            <a:avLst/>
          </a:prstGeom>
        </p:spPr>
        <p:txBody>
          <a:bodyPr anchor="ctr"/>
          <a:lstStyle/>
          <a:p>
            <a:r>
              <a:rPr lang="en-US">
                <a:solidFill>
                  <a:prstClr val="black"/>
                </a:solidFill>
              </a:rPr>
              <a:t>J.M. Jowett, Town Meeting: Relativistic Heavy Ion Physics 24/10/2018</a:t>
            </a:r>
            <a:endParaRPr lang="en-US" dirty="0">
              <a:solidFill>
                <a:prstClr val="black"/>
              </a:solidFill>
            </a:endParaRPr>
          </a:p>
        </p:txBody>
      </p:sp>
      <p:sp>
        <p:nvSpPr>
          <p:cNvPr id="9" name="Footer Placeholder 4"/>
          <p:cNvSpPr>
            <a:spLocks noGrp="1"/>
          </p:cNvSpPr>
          <p:nvPr>
            <p:ph type="ftr" sz="quarter" idx="11"/>
          </p:nvPr>
        </p:nvSpPr>
        <p:spPr>
          <a:xfrm>
            <a:off x="4064000" y="6492876"/>
            <a:ext cx="5588000" cy="365125"/>
          </a:xfrm>
          <a:prstGeom prst="rect">
            <a:avLst/>
          </a:prstGeom>
        </p:spPr>
        <p:txBody>
          <a:bodyPr/>
          <a:lstStyle/>
          <a:p>
            <a:endParaRPr lang="en-US" dirty="0">
              <a:solidFill>
                <a:prstClr val="black"/>
              </a:solidFill>
            </a:endParaRPr>
          </a:p>
        </p:txBody>
      </p:sp>
      <p:sp>
        <p:nvSpPr>
          <p:cNvPr id="10" name="Slide Number Placeholder 5"/>
          <p:cNvSpPr>
            <a:spLocks noGrp="1"/>
          </p:cNvSpPr>
          <p:nvPr>
            <p:ph type="sldNum" sz="quarter" idx="12"/>
          </p:nvPr>
        </p:nvSpPr>
        <p:spPr>
          <a:xfrm>
            <a:off x="10160000" y="6492876"/>
            <a:ext cx="11176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0133615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914400" y="6492876"/>
            <a:ext cx="2844800" cy="365125"/>
          </a:xfrm>
          <a:prstGeom prst="rect">
            <a:avLst/>
          </a:prstGeom>
        </p:spPr>
        <p:txBody>
          <a:bodyPr anchor="ctr"/>
          <a:lstStyle/>
          <a:p>
            <a:r>
              <a:rPr lang="en-US">
                <a:solidFill>
                  <a:prstClr val="black"/>
                </a:solidFill>
              </a:rPr>
              <a:t>J.M. Jowett, Town Meeting: Relativistic Heavy Ion Physics 24/10/2018</a:t>
            </a:r>
            <a:endParaRPr lang="en-US" dirty="0">
              <a:solidFill>
                <a:prstClr val="black"/>
              </a:solidFill>
            </a:endParaRPr>
          </a:p>
        </p:txBody>
      </p:sp>
      <p:sp>
        <p:nvSpPr>
          <p:cNvPr id="8" name="Footer Placeholder 4"/>
          <p:cNvSpPr>
            <a:spLocks noGrp="1"/>
          </p:cNvSpPr>
          <p:nvPr>
            <p:ph type="ftr" sz="quarter" idx="11"/>
          </p:nvPr>
        </p:nvSpPr>
        <p:spPr>
          <a:xfrm>
            <a:off x="4064000" y="6492876"/>
            <a:ext cx="5588000" cy="365125"/>
          </a:xfrm>
          <a:prstGeom prst="rect">
            <a:avLst/>
          </a:prstGeom>
        </p:spPr>
        <p:txBody>
          <a:bodyPr/>
          <a:lstStyle/>
          <a:p>
            <a:endParaRPr lang="en-US" dirty="0">
              <a:solidFill>
                <a:prstClr val="black"/>
              </a:solidFill>
            </a:endParaRPr>
          </a:p>
        </p:txBody>
      </p:sp>
      <p:sp>
        <p:nvSpPr>
          <p:cNvPr id="9" name="Slide Number Placeholder 5"/>
          <p:cNvSpPr>
            <a:spLocks noGrp="1"/>
          </p:cNvSpPr>
          <p:nvPr>
            <p:ph type="sldNum" sz="quarter" idx="12"/>
          </p:nvPr>
        </p:nvSpPr>
        <p:spPr>
          <a:xfrm>
            <a:off x="10160000" y="6492876"/>
            <a:ext cx="11176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8735407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914400" y="6492876"/>
            <a:ext cx="2844800" cy="365125"/>
          </a:xfrm>
          <a:prstGeom prst="rect">
            <a:avLst/>
          </a:prstGeom>
        </p:spPr>
        <p:txBody>
          <a:bodyPr anchor="ctr"/>
          <a:lstStyle/>
          <a:p>
            <a:r>
              <a:rPr lang="en-US">
                <a:solidFill>
                  <a:prstClr val="black"/>
                </a:solidFill>
              </a:rPr>
              <a:t>J.M. Jowett, Town Meeting: Relativistic Heavy Ion Physics 24/10/2018</a:t>
            </a:r>
            <a:endParaRPr lang="en-US" dirty="0">
              <a:solidFill>
                <a:prstClr val="black"/>
              </a:solidFill>
            </a:endParaRPr>
          </a:p>
        </p:txBody>
      </p:sp>
      <p:sp>
        <p:nvSpPr>
          <p:cNvPr id="8" name="Footer Placeholder 4"/>
          <p:cNvSpPr>
            <a:spLocks noGrp="1"/>
          </p:cNvSpPr>
          <p:nvPr>
            <p:ph type="ftr" sz="quarter" idx="11"/>
          </p:nvPr>
        </p:nvSpPr>
        <p:spPr>
          <a:xfrm>
            <a:off x="4064000" y="6492876"/>
            <a:ext cx="5588000" cy="365125"/>
          </a:xfrm>
          <a:prstGeom prst="rect">
            <a:avLst/>
          </a:prstGeom>
        </p:spPr>
        <p:txBody>
          <a:bodyPr/>
          <a:lstStyle/>
          <a:p>
            <a:endParaRPr lang="en-US" dirty="0">
              <a:solidFill>
                <a:prstClr val="black"/>
              </a:solidFill>
            </a:endParaRPr>
          </a:p>
        </p:txBody>
      </p:sp>
      <p:sp>
        <p:nvSpPr>
          <p:cNvPr id="9" name="Slide Number Placeholder 5"/>
          <p:cNvSpPr>
            <a:spLocks noGrp="1"/>
          </p:cNvSpPr>
          <p:nvPr>
            <p:ph type="sldNum" sz="quarter" idx="12"/>
          </p:nvPr>
        </p:nvSpPr>
        <p:spPr>
          <a:xfrm>
            <a:off x="10160000" y="6492876"/>
            <a:ext cx="11176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5252249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it-IT"/>
              <a:t>Fare clic per modificare stile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88E988-FB04-AB4E-BE5A-59F242AF7F7A}" type="slidenum">
              <a:rPr lang="en-US" smtClean="0"/>
              <a:pPr/>
              <a:t>‹#›</a:t>
            </a:fld>
            <a:endParaRPr lang="en-US" dirty="0"/>
          </a:p>
        </p:txBody>
      </p:sp>
      <p:pic>
        <p:nvPicPr>
          <p:cNvPr id="7" name="Picture 6" descr="20140224_192827_resize.jpg"/>
          <p:cNvPicPr>
            <a:picLocks noChangeAspect="1"/>
          </p:cNvPicPr>
          <p:nvPr userDrawn="1"/>
        </p:nvPicPr>
        <p:blipFill rotWithShape="1">
          <a:blip r:embed="rId2">
            <a:extLst>
              <a:ext uri="{28A0092B-C50C-407E-A947-70E740481C1C}">
                <a14:useLocalDpi xmlns:a14="http://schemas.microsoft.com/office/drawing/2010/main" val="0"/>
              </a:ext>
            </a:extLst>
          </a:blip>
          <a:srcRect l="20655" t="40238" r="29345" b="34020"/>
          <a:stretch/>
        </p:blipFill>
        <p:spPr>
          <a:xfrm>
            <a:off x="1" y="0"/>
            <a:ext cx="12191996" cy="4707816"/>
          </a:xfrm>
          <a:prstGeom prst="rect">
            <a:avLst/>
          </a:prstGeom>
        </p:spPr>
      </p:pic>
      <p:sp>
        <p:nvSpPr>
          <p:cNvPr id="8" name="L-Shape 7"/>
          <p:cNvSpPr/>
          <p:nvPr userDrawn="1"/>
        </p:nvSpPr>
        <p:spPr>
          <a:xfrm rot="16200000">
            <a:off x="3910953" y="-1423053"/>
            <a:ext cx="4370104" cy="12192001"/>
          </a:xfrm>
          <a:prstGeom prst="corner">
            <a:avLst>
              <a:gd name="adj1" fmla="val 207041"/>
              <a:gd name="adj2" fmla="val 83853"/>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p>
        </p:txBody>
      </p:sp>
      <p:pic>
        <p:nvPicPr>
          <p:cNvPr id="9" name="Picture 8" descr="lcoll_logo3_small.gif"/>
          <p:cNvPicPr>
            <a:picLocks noChangeAspect="1"/>
          </p:cNvPicPr>
          <p:nvPr userDrawn="1"/>
        </p:nvPicPr>
        <p:blipFill rotWithShape="1">
          <a:blip r:embed="rId3" cstate="print">
            <a:extLst>
              <a:ext uri="{28A0092B-C50C-407E-A947-70E740481C1C}">
                <a14:useLocalDpi xmlns:a14="http://schemas.microsoft.com/office/drawing/2010/main" val="0"/>
              </a:ext>
            </a:extLst>
          </a:blip>
          <a:srcRect b="7826"/>
          <a:stretch/>
        </p:blipFill>
        <p:spPr>
          <a:xfrm>
            <a:off x="1884820" y="4349308"/>
            <a:ext cx="1029285" cy="1006513"/>
          </a:xfrm>
          <a:prstGeom prst="rect">
            <a:avLst/>
          </a:prstGeom>
        </p:spPr>
      </p:pic>
      <p:pic>
        <p:nvPicPr>
          <p:cNvPr id="10" name="Picture 9" descr="CERN-logo.jp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161" y="3229388"/>
            <a:ext cx="1062241" cy="1060472"/>
          </a:xfrm>
          <a:prstGeom prst="rect">
            <a:avLst/>
          </a:prstGeom>
        </p:spPr>
      </p:pic>
      <p:pic>
        <p:nvPicPr>
          <p:cNvPr id="11" name="Picture 10" descr="UA9logo.pdf"/>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33748" y="3245465"/>
            <a:ext cx="1834095" cy="1060472"/>
          </a:xfrm>
          <a:prstGeom prst="rect">
            <a:avLst/>
          </a:prstGeom>
        </p:spPr>
      </p:pic>
      <p:sp>
        <p:nvSpPr>
          <p:cNvPr id="20" name="Text Placeholder 19"/>
          <p:cNvSpPr>
            <a:spLocks noGrp="1"/>
          </p:cNvSpPr>
          <p:nvPr>
            <p:ph type="body" sz="quarter" idx="13"/>
          </p:nvPr>
        </p:nvSpPr>
        <p:spPr>
          <a:xfrm>
            <a:off x="3297479" y="2592917"/>
            <a:ext cx="8845549" cy="1293283"/>
          </a:xfrm>
        </p:spPr>
        <p:txBody>
          <a:bodyPr>
            <a:normAutofit/>
          </a:bodyPr>
          <a:lstStyle>
            <a:lvl1pPr marL="0" indent="0">
              <a:buNone/>
              <a:defRPr sz="4267">
                <a:solidFill>
                  <a:schemeClr val="bg1"/>
                </a:solidFill>
              </a:defRPr>
            </a:lvl1pPr>
          </a:lstStyle>
          <a:p>
            <a:pPr lvl="0"/>
            <a:r>
              <a:rPr lang="it-IT"/>
              <a:t>Fare clic per modificare gli stili del testo dello schema</a:t>
            </a:r>
          </a:p>
        </p:txBody>
      </p:sp>
      <p:sp>
        <p:nvSpPr>
          <p:cNvPr id="22" name="Text Placeholder 21"/>
          <p:cNvSpPr>
            <a:spLocks noGrp="1"/>
          </p:cNvSpPr>
          <p:nvPr>
            <p:ph type="body" sz="quarter" idx="14"/>
          </p:nvPr>
        </p:nvSpPr>
        <p:spPr>
          <a:xfrm>
            <a:off x="3311206" y="4140200"/>
            <a:ext cx="4389967" cy="567267"/>
          </a:xfrm>
        </p:spPr>
        <p:txBody>
          <a:bodyPr>
            <a:normAutofit/>
          </a:bodyPr>
          <a:lstStyle>
            <a:lvl1pPr marL="0" indent="0">
              <a:buNone/>
              <a:defRPr sz="2400">
                <a:solidFill>
                  <a:srgbClr val="FFFFFF"/>
                </a:solidFill>
              </a:defRPr>
            </a:lvl1pPr>
          </a:lstStyle>
          <a:p>
            <a:pPr lvl="0"/>
            <a:r>
              <a:rPr lang="it-IT"/>
              <a:t>Fare clic per modificare gli stili del testo dello schema</a:t>
            </a:r>
          </a:p>
        </p:txBody>
      </p:sp>
      <p:sp>
        <p:nvSpPr>
          <p:cNvPr id="24" name="Text Placeholder 23"/>
          <p:cNvSpPr>
            <a:spLocks noGrp="1"/>
          </p:cNvSpPr>
          <p:nvPr>
            <p:ph type="body" sz="quarter" idx="15"/>
          </p:nvPr>
        </p:nvSpPr>
        <p:spPr>
          <a:xfrm>
            <a:off x="3310467" y="5873751"/>
            <a:ext cx="6036733" cy="783167"/>
          </a:xfrm>
        </p:spPr>
        <p:txBody>
          <a:bodyPr>
            <a:normAutofit/>
          </a:bodyPr>
          <a:lstStyle>
            <a:lvl1pPr marL="0" indent="0">
              <a:buNone/>
              <a:defRPr sz="2400">
                <a:solidFill>
                  <a:srgbClr val="FFFFFF"/>
                </a:solidFill>
              </a:defRPr>
            </a:lvl1pPr>
          </a:lstStyle>
          <a:p>
            <a:pPr lvl="0"/>
            <a:r>
              <a:rPr lang="it-IT"/>
              <a:t>Fare clic per modificare gli stili del testo dello schema</a:t>
            </a:r>
          </a:p>
        </p:txBody>
      </p:sp>
      <p:pic>
        <p:nvPicPr>
          <p:cNvPr id="15" name="Immagine 12"/>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160" y="4434977"/>
            <a:ext cx="1828789" cy="780631"/>
          </a:xfrm>
          <a:prstGeom prst="rect">
            <a:avLst/>
          </a:prstGeom>
        </p:spPr>
      </p:pic>
    </p:spTree>
    <p:extLst>
      <p:ext uri="{BB962C8B-B14F-4D97-AF65-F5344CB8AC3E}">
        <p14:creationId xmlns:p14="http://schemas.microsoft.com/office/powerpoint/2010/main" val="19428046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it-IT"/>
              <a:t>Fare clic per modificare stile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88E988-FB04-AB4E-BE5A-59F242AF7F7A}" type="slidenum">
              <a:rPr lang="en-US" smtClean="0"/>
              <a:pPr/>
              <a:t>‹#›</a:t>
            </a:fld>
            <a:endParaRPr lang="en-US" dirty="0"/>
          </a:p>
        </p:txBody>
      </p:sp>
    </p:spTree>
    <p:extLst>
      <p:ext uri="{BB962C8B-B14F-4D97-AF65-F5344CB8AC3E}">
        <p14:creationId xmlns:p14="http://schemas.microsoft.com/office/powerpoint/2010/main" val="5755365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66355A-084C-D24E-9AD2-7E4FC41EA627}" type="slidenum">
              <a:rPr lang="en-US" smtClean="0"/>
              <a:pPr/>
              <a:t>‹#›</a:t>
            </a:fld>
            <a:endParaRPr lang="en-US" dirty="0"/>
          </a:p>
        </p:txBody>
      </p:sp>
      <p:pic>
        <p:nvPicPr>
          <p:cNvPr id="7" name="Picture 6" descr="lcoll_logo3_small.gif"/>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564731" y="2548"/>
            <a:ext cx="625372" cy="663456"/>
          </a:xfrm>
          <a:prstGeom prst="rect">
            <a:avLst/>
          </a:prstGeom>
        </p:spPr>
      </p:pic>
      <p:pic>
        <p:nvPicPr>
          <p:cNvPr id="8" name="Picture 7" descr="CERN-logo.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3247"/>
            <a:ext cx="625372" cy="624331"/>
          </a:xfrm>
          <a:prstGeom prst="rect">
            <a:avLst/>
          </a:prstGeom>
        </p:spPr>
      </p:pic>
      <p:pic>
        <p:nvPicPr>
          <p:cNvPr id="9" name="Picture 8" descr="logUA9small.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9601" y="-3246"/>
            <a:ext cx="1071420" cy="685708"/>
          </a:xfrm>
          <a:prstGeom prst="rect">
            <a:avLst/>
          </a:prstGeom>
        </p:spPr>
      </p:pic>
      <p:pic>
        <p:nvPicPr>
          <p:cNvPr id="13" name="Immagine 1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545259" y="178640"/>
            <a:ext cx="1003292" cy="433856"/>
          </a:xfrm>
          <a:prstGeom prst="rect">
            <a:avLst/>
          </a:prstGeom>
        </p:spPr>
      </p:pic>
      <p:cxnSp>
        <p:nvCxnSpPr>
          <p:cNvPr id="16" name="Straight Connector 15"/>
          <p:cNvCxnSpPr/>
          <p:nvPr userDrawn="1"/>
        </p:nvCxnSpPr>
        <p:spPr>
          <a:xfrm flipV="1">
            <a:off x="0" y="629728"/>
            <a:ext cx="12206283"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300796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it-IT"/>
              <a:t>Fare clic per modificare stile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AF2B4D-6B12-4EDF-87BB-2B55CECB6611}" type="slidenum">
              <a:rPr lang="en-US" smtClean="0"/>
              <a:pPr/>
              <a:t>‹#›</a:t>
            </a:fld>
            <a:endParaRPr lang="en-US" dirty="0"/>
          </a:p>
        </p:txBody>
      </p:sp>
      <p:pic>
        <p:nvPicPr>
          <p:cNvPr id="15" name="Picture 14" descr="lcoll_logo3_small.gif"/>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564731" y="2548"/>
            <a:ext cx="625372" cy="663456"/>
          </a:xfrm>
          <a:prstGeom prst="rect">
            <a:avLst/>
          </a:prstGeom>
        </p:spPr>
      </p:pic>
      <p:pic>
        <p:nvPicPr>
          <p:cNvPr id="16" name="Picture 15" descr="CERN-logo.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3247"/>
            <a:ext cx="625372" cy="624331"/>
          </a:xfrm>
          <a:prstGeom prst="rect">
            <a:avLst/>
          </a:prstGeom>
        </p:spPr>
      </p:pic>
      <p:pic>
        <p:nvPicPr>
          <p:cNvPr id="18" name="Picture 17" descr="logUA9small.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9601" y="-3246"/>
            <a:ext cx="1071420" cy="685708"/>
          </a:xfrm>
          <a:prstGeom prst="rect">
            <a:avLst/>
          </a:prstGeom>
        </p:spPr>
      </p:pic>
      <p:pic>
        <p:nvPicPr>
          <p:cNvPr id="19" name="Immagine 1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545259" y="178640"/>
            <a:ext cx="1003292" cy="433856"/>
          </a:xfrm>
          <a:prstGeom prst="rect">
            <a:avLst/>
          </a:prstGeom>
        </p:spPr>
      </p:pic>
      <p:cxnSp>
        <p:nvCxnSpPr>
          <p:cNvPr id="20" name="Straight Connector 19"/>
          <p:cNvCxnSpPr/>
          <p:nvPr userDrawn="1"/>
        </p:nvCxnSpPr>
        <p:spPr>
          <a:xfrm flipV="1">
            <a:off x="0" y="629728"/>
            <a:ext cx="12206283"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76032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3241902"/>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4593110"/>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0184" y="6669361"/>
            <a:ext cx="5818152" cy="206399"/>
          </a:xfrm>
        </p:spPr>
        <p:txBody>
          <a:bodyPr/>
          <a:lstStyle/>
          <a:p>
            <a:r>
              <a:rPr lang="en-US"/>
              <a:t>J.M. Jowett, Town Meeting: Relativistic Heavy Ion Physics 24/10/2018</a:t>
            </a:r>
            <a:endParaRPr lang="en-GB"/>
          </a:p>
        </p:txBody>
      </p:sp>
      <p:sp>
        <p:nvSpPr>
          <p:cNvPr id="5" name="Footer Placeholder 4"/>
          <p:cNvSpPr>
            <a:spLocks noGrp="1"/>
          </p:cNvSpPr>
          <p:nvPr>
            <p:ph type="ftr" sz="quarter" idx="11"/>
          </p:nvPr>
        </p:nvSpPr>
        <p:spPr>
          <a:xfrm>
            <a:off x="5327915" y="6669361"/>
            <a:ext cx="1536171" cy="210936"/>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1131216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p:cNvSpPr>
            <a:spLocks noGrp="1"/>
          </p:cNvSpPr>
          <p:nvPr>
            <p:ph type="dt" sz="half" idx="10"/>
          </p:nvPr>
        </p:nvSpPr>
        <p:spPr/>
        <p:txBody>
          <a:bodyPr/>
          <a:lstStyle/>
          <a:p>
            <a:r>
              <a:rPr lang="en-US"/>
              <a:t>J.M. Jowett, Town Meeting: Relativistic Heavy Ion Physics 24/10/2018</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066355A-084C-D24E-9AD2-7E4FC41EA627}" type="slidenum">
              <a:rPr lang="en-US" smtClean="0"/>
              <a:pPr/>
              <a:t>‹#›</a:t>
            </a:fld>
            <a:endParaRPr lang="en-US" dirty="0"/>
          </a:p>
        </p:txBody>
      </p:sp>
      <p:pic>
        <p:nvPicPr>
          <p:cNvPr id="17" name="Picture 16" descr="lcoll_logo3_small.gif"/>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564731" y="2548"/>
            <a:ext cx="625372" cy="663456"/>
          </a:xfrm>
          <a:prstGeom prst="rect">
            <a:avLst/>
          </a:prstGeom>
        </p:spPr>
      </p:pic>
      <p:pic>
        <p:nvPicPr>
          <p:cNvPr id="18" name="Picture 17" descr="CERN-logo.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3247"/>
            <a:ext cx="625372" cy="624331"/>
          </a:xfrm>
          <a:prstGeom prst="rect">
            <a:avLst/>
          </a:prstGeom>
        </p:spPr>
      </p:pic>
      <p:pic>
        <p:nvPicPr>
          <p:cNvPr id="20" name="Picture 19" descr="logUA9small.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9601" y="-3246"/>
            <a:ext cx="1071420" cy="685708"/>
          </a:xfrm>
          <a:prstGeom prst="rect">
            <a:avLst/>
          </a:prstGeom>
        </p:spPr>
      </p:pic>
      <p:pic>
        <p:nvPicPr>
          <p:cNvPr id="21" name="Immagine 1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545259" y="178640"/>
            <a:ext cx="1003292" cy="433856"/>
          </a:xfrm>
          <a:prstGeom prst="rect">
            <a:avLst/>
          </a:prstGeom>
        </p:spPr>
      </p:pic>
      <p:cxnSp>
        <p:nvCxnSpPr>
          <p:cNvPr id="26" name="Straight Connector 25"/>
          <p:cNvCxnSpPr/>
          <p:nvPr userDrawn="1"/>
        </p:nvCxnSpPr>
        <p:spPr>
          <a:xfrm flipV="1">
            <a:off x="0" y="629728"/>
            <a:ext cx="12206283"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2995656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stile</a:t>
            </a:r>
            <a:endParaRPr lang="en-US"/>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it-IT"/>
              <a:t>Fare clic per modificare gli stili del testo dello schema</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p:cNvSpPr>
            <a:spLocks noGrp="1"/>
          </p:cNvSpPr>
          <p:nvPr>
            <p:ph type="body" sz="quarter" idx="3"/>
          </p:nvPr>
        </p:nvSpPr>
        <p:spPr>
          <a:xfrm>
            <a:off x="6193372"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it-IT"/>
              <a:t>Fare clic per modificare gli stili del testo dello schema</a:t>
            </a:r>
          </a:p>
        </p:txBody>
      </p:sp>
      <p:sp>
        <p:nvSpPr>
          <p:cNvPr id="6" name="Content Placeholder 5"/>
          <p:cNvSpPr>
            <a:spLocks noGrp="1"/>
          </p:cNvSpPr>
          <p:nvPr>
            <p:ph sz="quarter" idx="4"/>
          </p:nvPr>
        </p:nvSpPr>
        <p:spPr>
          <a:xfrm>
            <a:off x="6193372"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r>
              <a:rPr lang="en-US"/>
              <a:t>J.M. Jowett, Town Meeting: Relativistic Heavy Ion Physics 24/10/2018</a:t>
            </a:r>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066355A-084C-D24E-9AD2-7E4FC41EA627}" type="slidenum">
              <a:rPr lang="en-US" smtClean="0"/>
              <a:pPr/>
              <a:t>‹#›</a:t>
            </a:fld>
            <a:endParaRPr lang="en-US" dirty="0"/>
          </a:p>
        </p:txBody>
      </p:sp>
      <p:pic>
        <p:nvPicPr>
          <p:cNvPr id="19" name="Picture 18" descr="lcoll_logo3_small.gif"/>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564731" y="2548"/>
            <a:ext cx="625372" cy="663456"/>
          </a:xfrm>
          <a:prstGeom prst="rect">
            <a:avLst/>
          </a:prstGeom>
        </p:spPr>
      </p:pic>
      <p:pic>
        <p:nvPicPr>
          <p:cNvPr id="20" name="Picture 19" descr="CERN-logo.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3247"/>
            <a:ext cx="625372" cy="624331"/>
          </a:xfrm>
          <a:prstGeom prst="rect">
            <a:avLst/>
          </a:prstGeom>
        </p:spPr>
      </p:pic>
      <p:pic>
        <p:nvPicPr>
          <p:cNvPr id="22" name="Picture 21" descr="logUA9small.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9601" y="-3246"/>
            <a:ext cx="1071420" cy="685708"/>
          </a:xfrm>
          <a:prstGeom prst="rect">
            <a:avLst/>
          </a:prstGeom>
        </p:spPr>
      </p:pic>
      <p:pic>
        <p:nvPicPr>
          <p:cNvPr id="23" name="Immagine 1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545259" y="178640"/>
            <a:ext cx="1003292" cy="433856"/>
          </a:xfrm>
          <a:prstGeom prst="rect">
            <a:avLst/>
          </a:prstGeom>
        </p:spPr>
      </p:pic>
      <p:cxnSp>
        <p:nvCxnSpPr>
          <p:cNvPr id="28" name="Straight Connector 27"/>
          <p:cNvCxnSpPr/>
          <p:nvPr userDrawn="1"/>
        </p:nvCxnSpPr>
        <p:spPr>
          <a:xfrm flipV="1">
            <a:off x="0" y="629728"/>
            <a:ext cx="12206283"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591847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066355A-084C-D24E-9AD2-7E4FC41EA627}" type="slidenum">
              <a:rPr lang="en-US" smtClean="0"/>
              <a:pPr/>
              <a:t>‹#›</a:t>
            </a:fld>
            <a:endParaRPr lang="en-US" dirty="0"/>
          </a:p>
        </p:txBody>
      </p:sp>
      <p:pic>
        <p:nvPicPr>
          <p:cNvPr id="15" name="Picture 14" descr="lcoll_logo3_small.gif"/>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564731" y="2548"/>
            <a:ext cx="625372" cy="663456"/>
          </a:xfrm>
          <a:prstGeom prst="rect">
            <a:avLst/>
          </a:prstGeom>
        </p:spPr>
      </p:pic>
      <p:pic>
        <p:nvPicPr>
          <p:cNvPr id="16" name="Picture 15" descr="CERN-logo.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3247"/>
            <a:ext cx="625372" cy="624331"/>
          </a:xfrm>
          <a:prstGeom prst="rect">
            <a:avLst/>
          </a:prstGeom>
        </p:spPr>
      </p:pic>
      <p:pic>
        <p:nvPicPr>
          <p:cNvPr id="18" name="Picture 17" descr="logUA9small.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9601" y="-3246"/>
            <a:ext cx="1071420" cy="685708"/>
          </a:xfrm>
          <a:prstGeom prst="rect">
            <a:avLst/>
          </a:prstGeom>
        </p:spPr>
      </p:pic>
      <p:pic>
        <p:nvPicPr>
          <p:cNvPr id="19" name="Immagine 1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545259" y="178640"/>
            <a:ext cx="1003292" cy="433856"/>
          </a:xfrm>
          <a:prstGeom prst="rect">
            <a:avLst/>
          </a:prstGeom>
        </p:spPr>
      </p:pic>
      <p:cxnSp>
        <p:nvCxnSpPr>
          <p:cNvPr id="24" name="Straight Connector 23"/>
          <p:cNvCxnSpPr/>
          <p:nvPr userDrawn="1"/>
        </p:nvCxnSpPr>
        <p:spPr>
          <a:xfrm flipV="1">
            <a:off x="0" y="629728"/>
            <a:ext cx="12206283"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9901281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J.M. Jowett, Town Meeting: Relativistic Heavy Ion Physics 24/10/2018</a:t>
            </a:r>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066355A-084C-D24E-9AD2-7E4FC41EA627}" type="slidenum">
              <a:rPr lang="en-US" smtClean="0"/>
              <a:pPr/>
              <a:t>‹#›</a:t>
            </a:fld>
            <a:endParaRPr lang="en-US" dirty="0"/>
          </a:p>
        </p:txBody>
      </p:sp>
      <p:pic>
        <p:nvPicPr>
          <p:cNvPr id="14" name="Picture 13" descr="lcoll_logo3_small.gif"/>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564731" y="2548"/>
            <a:ext cx="625372" cy="663456"/>
          </a:xfrm>
          <a:prstGeom prst="rect">
            <a:avLst/>
          </a:prstGeom>
        </p:spPr>
      </p:pic>
      <p:pic>
        <p:nvPicPr>
          <p:cNvPr id="15" name="Picture 14" descr="CERN-logo.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3247"/>
            <a:ext cx="625372" cy="624331"/>
          </a:xfrm>
          <a:prstGeom prst="rect">
            <a:avLst/>
          </a:prstGeom>
        </p:spPr>
      </p:pic>
      <p:pic>
        <p:nvPicPr>
          <p:cNvPr id="17" name="Picture 16" descr="logUA9small.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9601" y="-3246"/>
            <a:ext cx="1071420" cy="685708"/>
          </a:xfrm>
          <a:prstGeom prst="rect">
            <a:avLst/>
          </a:prstGeom>
        </p:spPr>
      </p:pic>
      <p:pic>
        <p:nvPicPr>
          <p:cNvPr id="18" name="Immagine 1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545259" y="178640"/>
            <a:ext cx="1003292" cy="433856"/>
          </a:xfrm>
          <a:prstGeom prst="rect">
            <a:avLst/>
          </a:prstGeom>
        </p:spPr>
      </p:pic>
      <p:cxnSp>
        <p:nvCxnSpPr>
          <p:cNvPr id="23" name="Straight Connector 22"/>
          <p:cNvCxnSpPr/>
          <p:nvPr userDrawn="1"/>
        </p:nvCxnSpPr>
        <p:spPr>
          <a:xfrm flipV="1">
            <a:off x="0" y="629728"/>
            <a:ext cx="12206283"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3076923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09605" y="682461"/>
            <a:ext cx="4011084" cy="992516"/>
          </a:xfrm>
        </p:spPr>
        <p:txBody>
          <a:bodyPr anchor="b"/>
          <a:lstStyle>
            <a:lvl1pPr algn="l">
              <a:defRPr sz="2667" b="1"/>
            </a:lvl1pPr>
          </a:lstStyle>
          <a:p>
            <a:r>
              <a:rPr lang="it-IT"/>
              <a:t>Fare clic per modificare stile</a:t>
            </a:r>
            <a:endParaRPr lang="en-US"/>
          </a:p>
        </p:txBody>
      </p:sp>
      <p:sp>
        <p:nvSpPr>
          <p:cNvPr id="3" name="Content Placeholder 2"/>
          <p:cNvSpPr>
            <a:spLocks noGrp="1"/>
          </p:cNvSpPr>
          <p:nvPr>
            <p:ph idx="1"/>
          </p:nvPr>
        </p:nvSpPr>
        <p:spPr>
          <a:xfrm>
            <a:off x="4766733" y="683237"/>
            <a:ext cx="6815667" cy="5442929"/>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p:cNvSpPr>
            <a:spLocks noGrp="1"/>
          </p:cNvSpPr>
          <p:nvPr>
            <p:ph type="body" sz="half" idx="2"/>
          </p:nvPr>
        </p:nvSpPr>
        <p:spPr>
          <a:xfrm>
            <a:off x="609605" y="1674976"/>
            <a:ext cx="4011084" cy="4451189"/>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r>
              <a:rPr lang="en-US"/>
              <a:t>J.M. Jowett, Town Meeting: Relativistic Heavy Ion Physics 24/10/2018</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a:t>‹#›</a:t>
            </a:fld>
            <a:endParaRPr kumimoji="0" lang="en-US" dirty="0">
              <a:solidFill>
                <a:schemeClr val="accent3">
                  <a:shade val="75000"/>
                </a:schemeClr>
              </a:solidFill>
            </a:endParaRPr>
          </a:p>
        </p:txBody>
      </p:sp>
      <p:pic>
        <p:nvPicPr>
          <p:cNvPr id="16" name="Picture 15" descr="lcoll_logo3_small.gif"/>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564731" y="2548"/>
            <a:ext cx="625372" cy="663456"/>
          </a:xfrm>
          <a:prstGeom prst="rect">
            <a:avLst/>
          </a:prstGeom>
        </p:spPr>
      </p:pic>
      <p:pic>
        <p:nvPicPr>
          <p:cNvPr id="17" name="Picture 16" descr="CERN-logo.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3247"/>
            <a:ext cx="625372" cy="624331"/>
          </a:xfrm>
          <a:prstGeom prst="rect">
            <a:avLst/>
          </a:prstGeom>
        </p:spPr>
      </p:pic>
      <p:pic>
        <p:nvPicPr>
          <p:cNvPr id="18" name="Picture 17" descr="logUA9small.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9601" y="-3246"/>
            <a:ext cx="1071420" cy="685708"/>
          </a:xfrm>
          <a:prstGeom prst="rect">
            <a:avLst/>
          </a:prstGeom>
        </p:spPr>
      </p:pic>
      <p:pic>
        <p:nvPicPr>
          <p:cNvPr id="19" name="Immagine 1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545259" y="178640"/>
            <a:ext cx="1003292" cy="433856"/>
          </a:xfrm>
          <a:prstGeom prst="rect">
            <a:avLst/>
          </a:prstGeom>
        </p:spPr>
      </p:pic>
      <p:cxnSp>
        <p:nvCxnSpPr>
          <p:cNvPr id="21" name="Straight Connector 20"/>
          <p:cNvCxnSpPr/>
          <p:nvPr userDrawn="1"/>
        </p:nvCxnSpPr>
        <p:spPr>
          <a:xfrm flipV="1">
            <a:off x="0" y="629728"/>
            <a:ext cx="12206283"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70782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9"/>
          </a:xfrm>
        </p:spPr>
        <p:txBody>
          <a:bodyPr anchor="b"/>
          <a:lstStyle>
            <a:lvl1pPr algn="l">
              <a:defRPr sz="2667" b="1"/>
            </a:lvl1pPr>
          </a:lstStyle>
          <a:p>
            <a:r>
              <a:rPr lang="it-IT"/>
              <a:t>Fare clic per modificare stile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it-IT"/>
              <a:t>Trascinare l'immagine su un segnaposto o fare clic sull'icona per aggiungerla</a:t>
            </a:r>
            <a:endParaRPr lang="en-US" dirty="0"/>
          </a:p>
        </p:txBody>
      </p:sp>
      <p:sp>
        <p:nvSpPr>
          <p:cNvPr id="4" name="Text Placeholder 3"/>
          <p:cNvSpPr>
            <a:spLocks noGrp="1"/>
          </p:cNvSpPr>
          <p:nvPr>
            <p:ph type="body" sz="half" idx="2"/>
          </p:nvPr>
        </p:nvSpPr>
        <p:spPr>
          <a:xfrm>
            <a:off x="2389717" y="5367339"/>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r>
              <a:rPr lang="en-US"/>
              <a:t>J.M. Jowett, Town Meeting: Relativistic Heavy Ion Physics 24/10/2018</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066355A-084C-D24E-9AD2-7E4FC41EA627}" type="slidenum">
              <a:rPr lang="en-US" smtClean="0"/>
              <a:pPr/>
              <a:t>‹#›</a:t>
            </a:fld>
            <a:endParaRPr lang="en-US" dirty="0"/>
          </a:p>
        </p:txBody>
      </p:sp>
      <p:pic>
        <p:nvPicPr>
          <p:cNvPr id="16" name="Picture 15" descr="lcoll_logo3_small.gif"/>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564731" y="2548"/>
            <a:ext cx="625372" cy="663456"/>
          </a:xfrm>
          <a:prstGeom prst="rect">
            <a:avLst/>
          </a:prstGeom>
        </p:spPr>
      </p:pic>
      <p:pic>
        <p:nvPicPr>
          <p:cNvPr id="17" name="Picture 16" descr="CERN-logo.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3247"/>
            <a:ext cx="625372" cy="624331"/>
          </a:xfrm>
          <a:prstGeom prst="rect">
            <a:avLst/>
          </a:prstGeom>
        </p:spPr>
      </p:pic>
      <p:pic>
        <p:nvPicPr>
          <p:cNvPr id="18" name="Picture 17" descr="logUA9small.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9601" y="-3246"/>
            <a:ext cx="1071420" cy="685708"/>
          </a:xfrm>
          <a:prstGeom prst="rect">
            <a:avLst/>
          </a:prstGeom>
        </p:spPr>
      </p:pic>
      <p:pic>
        <p:nvPicPr>
          <p:cNvPr id="19" name="Immagine 1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545259" y="178640"/>
            <a:ext cx="1003292" cy="433856"/>
          </a:xfrm>
          <a:prstGeom prst="rect">
            <a:avLst/>
          </a:prstGeom>
        </p:spPr>
      </p:pic>
      <p:cxnSp>
        <p:nvCxnSpPr>
          <p:cNvPr id="21" name="Straight Connector 20"/>
          <p:cNvCxnSpPr/>
          <p:nvPr userDrawn="1"/>
        </p:nvCxnSpPr>
        <p:spPr>
          <a:xfrm flipV="1">
            <a:off x="0" y="629728"/>
            <a:ext cx="12206283"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593991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olo e testo verticale">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66355A-084C-D24E-9AD2-7E4FC41EA627}" type="slidenum">
              <a:rPr lang="en-US" smtClean="0"/>
              <a:pPr/>
              <a:t>‹#›</a:t>
            </a:fld>
            <a:endParaRPr lang="en-US" dirty="0"/>
          </a:p>
        </p:txBody>
      </p:sp>
      <p:pic>
        <p:nvPicPr>
          <p:cNvPr id="16" name="Picture 15" descr="lcoll_logo3_small.gif"/>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564731" y="2548"/>
            <a:ext cx="625372" cy="663456"/>
          </a:xfrm>
          <a:prstGeom prst="rect">
            <a:avLst/>
          </a:prstGeom>
        </p:spPr>
      </p:pic>
      <p:pic>
        <p:nvPicPr>
          <p:cNvPr id="17" name="Picture 16" descr="CERN-logo.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3247"/>
            <a:ext cx="625372" cy="624331"/>
          </a:xfrm>
          <a:prstGeom prst="rect">
            <a:avLst/>
          </a:prstGeom>
        </p:spPr>
      </p:pic>
      <p:pic>
        <p:nvPicPr>
          <p:cNvPr id="18" name="Picture 17" descr="logUA9small.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9601" y="-3246"/>
            <a:ext cx="1071420" cy="685708"/>
          </a:xfrm>
          <a:prstGeom prst="rect">
            <a:avLst/>
          </a:prstGeom>
        </p:spPr>
      </p:pic>
      <p:pic>
        <p:nvPicPr>
          <p:cNvPr id="19" name="Immagine 1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545259" y="178640"/>
            <a:ext cx="1003292" cy="433856"/>
          </a:xfrm>
          <a:prstGeom prst="rect">
            <a:avLst/>
          </a:prstGeom>
        </p:spPr>
      </p:pic>
      <p:cxnSp>
        <p:nvCxnSpPr>
          <p:cNvPr id="25" name="Straight Connector 24"/>
          <p:cNvCxnSpPr/>
          <p:nvPr userDrawn="1"/>
        </p:nvCxnSpPr>
        <p:spPr>
          <a:xfrm flipV="1">
            <a:off x="0" y="629728"/>
            <a:ext cx="12206283"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553690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Titolo e testo verticali">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743200" cy="5851525"/>
          </a:xfrm>
        </p:spPr>
        <p:txBody>
          <a:bodyPr vert="eaVert"/>
          <a:lstStyle/>
          <a:p>
            <a:r>
              <a:rPr lang="it-IT"/>
              <a:t>Fare clic per modificare stile</a:t>
            </a:r>
            <a:endParaRPr lang="en-US"/>
          </a:p>
        </p:txBody>
      </p:sp>
      <p:sp>
        <p:nvSpPr>
          <p:cNvPr id="3" name="Vertical Text Placeholder 2"/>
          <p:cNvSpPr>
            <a:spLocks noGrp="1"/>
          </p:cNvSpPr>
          <p:nvPr>
            <p:ph type="body" orient="vert" idx="1"/>
          </p:nvPr>
        </p:nvSpPr>
        <p:spPr>
          <a:xfrm>
            <a:off x="609600" y="274640"/>
            <a:ext cx="80264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66355A-084C-D24E-9AD2-7E4FC41EA627}" type="slidenum">
              <a:rPr lang="en-US" smtClean="0"/>
              <a:pPr/>
              <a:t>‹#›</a:t>
            </a:fld>
            <a:endParaRPr lang="en-US" dirty="0"/>
          </a:p>
        </p:txBody>
      </p:sp>
      <p:pic>
        <p:nvPicPr>
          <p:cNvPr id="15" name="Picture 14" descr="lcoll_logo3_small.gif"/>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564731" y="2548"/>
            <a:ext cx="625372" cy="663456"/>
          </a:xfrm>
          <a:prstGeom prst="rect">
            <a:avLst/>
          </a:prstGeom>
        </p:spPr>
      </p:pic>
      <p:pic>
        <p:nvPicPr>
          <p:cNvPr id="16" name="Picture 15" descr="CERN-logo.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3247"/>
            <a:ext cx="625372" cy="624331"/>
          </a:xfrm>
          <a:prstGeom prst="rect">
            <a:avLst/>
          </a:prstGeom>
        </p:spPr>
      </p:pic>
      <p:pic>
        <p:nvPicPr>
          <p:cNvPr id="17" name="Picture 16" descr="logUA9small.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9601" y="-3246"/>
            <a:ext cx="1071420" cy="685708"/>
          </a:xfrm>
          <a:prstGeom prst="rect">
            <a:avLst/>
          </a:prstGeom>
        </p:spPr>
      </p:pic>
      <p:pic>
        <p:nvPicPr>
          <p:cNvPr id="18" name="Immagine 1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545259" y="178640"/>
            <a:ext cx="1003292" cy="433856"/>
          </a:xfrm>
          <a:prstGeom prst="rect">
            <a:avLst/>
          </a:prstGeom>
        </p:spPr>
      </p:pic>
      <p:cxnSp>
        <p:nvCxnSpPr>
          <p:cNvPr id="20" name="Straight Connector 19"/>
          <p:cNvCxnSpPr/>
          <p:nvPr userDrawn="1"/>
        </p:nvCxnSpPr>
        <p:spPr>
          <a:xfrm flipV="1">
            <a:off x="0" y="629728"/>
            <a:ext cx="12206283"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2625134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_Due contenuti">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1488017" y="1752600"/>
            <a:ext cx="4936067" cy="4113213"/>
          </a:xfrm>
        </p:spPr>
        <p:txBody>
          <a:bodyPr/>
          <a:lstStyle>
            <a:lvl1pPr>
              <a:defRPr sz="2400"/>
            </a:lvl1pPr>
            <a:lvl2pPr>
              <a:defRPr sz="2000"/>
            </a:lvl2pPr>
            <a:lvl3pPr>
              <a:defRPr sz="1600"/>
            </a:lvl3pPr>
            <a:lvl4pPr>
              <a:defRPr sz="1400"/>
            </a:lvl4pPr>
            <a:lvl5pPr>
              <a:defRPr sz="12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IT" dirty="0"/>
          </a:p>
        </p:txBody>
      </p:sp>
      <p:sp>
        <p:nvSpPr>
          <p:cNvPr id="4" name="Segnaposto contenuto 3"/>
          <p:cNvSpPr>
            <a:spLocks noGrp="1"/>
          </p:cNvSpPr>
          <p:nvPr>
            <p:ph sz="half" idx="2"/>
          </p:nvPr>
        </p:nvSpPr>
        <p:spPr>
          <a:xfrm>
            <a:off x="6627286" y="1752600"/>
            <a:ext cx="4938183" cy="4113213"/>
          </a:xfrm>
        </p:spPr>
        <p:txBody>
          <a:bodyPr/>
          <a:lstStyle>
            <a:lvl1pPr>
              <a:defRPr sz="2400"/>
            </a:lvl1pPr>
            <a:lvl2pPr>
              <a:defRPr sz="2000"/>
            </a:lvl2pPr>
            <a:lvl3pPr>
              <a:defRPr sz="1600"/>
            </a:lvl3pPr>
            <a:lvl4pPr>
              <a:defRPr sz="1400"/>
            </a:lvl4pPr>
            <a:lvl5pPr>
              <a:defRPr sz="12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IT" dirty="0"/>
          </a:p>
        </p:txBody>
      </p:sp>
      <p:sp>
        <p:nvSpPr>
          <p:cNvPr id="6" name="Segnaposto piè di pagina 5"/>
          <p:cNvSpPr>
            <a:spLocks noGrp="1"/>
          </p:cNvSpPr>
          <p:nvPr>
            <p:ph type="ftr" idx="11"/>
          </p:nvPr>
        </p:nvSpPr>
        <p:spPr/>
        <p:txBody>
          <a:bodyPr/>
          <a:lstStyle>
            <a:lvl1pPr>
              <a:defRPr/>
            </a:lvl1pPr>
          </a:lstStyle>
          <a:p>
            <a:endParaRPr lang="it-IT" dirty="0"/>
          </a:p>
        </p:txBody>
      </p:sp>
      <p:sp>
        <p:nvSpPr>
          <p:cNvPr id="7" name="Segnaposto numero diapositiva 6"/>
          <p:cNvSpPr>
            <a:spLocks noGrp="1"/>
          </p:cNvSpPr>
          <p:nvPr>
            <p:ph type="sldNum" idx="12"/>
          </p:nvPr>
        </p:nvSpPr>
        <p:spPr/>
        <p:txBody>
          <a:bodyPr/>
          <a:lstStyle>
            <a:lvl1pPr>
              <a:defRPr/>
            </a:lvl1pPr>
          </a:lstStyle>
          <a:p>
            <a:fld id="{5CEE50D9-C305-41A9-8D2A-7C84234E8D83}" type="slidenum">
              <a:rPr lang="it-IT" smtClean="0"/>
              <a:pPr/>
              <a:t>‹#›</a:t>
            </a:fld>
            <a:endParaRPr lang="it-IT" dirty="0"/>
          </a:p>
        </p:txBody>
      </p:sp>
      <p:sp>
        <p:nvSpPr>
          <p:cNvPr id="9" name="Segnaposto titolo 4"/>
          <p:cNvSpPr txBox="1">
            <a:spLocks noGrp="1"/>
          </p:cNvSpPr>
          <p:nvPr>
            <p:ph type="title"/>
          </p:nvPr>
        </p:nvSpPr>
        <p:spPr>
          <a:xfrm>
            <a:off x="1487490" y="0"/>
            <a:ext cx="10054079" cy="825480"/>
          </a:xfrm>
          <a:prstGeom prst="rect">
            <a:avLst/>
          </a:prstGeom>
          <a:noFill/>
          <a:ln>
            <a:noFill/>
          </a:ln>
        </p:spPr>
        <p:txBody>
          <a:bodyPr vert="horz" lIns="90000" tIns="46800" rIns="90000" bIns="46800" anchor="t" anchorCtr="0" compatLnSpc="1"/>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r>
              <a:rPr lang="it-IT"/>
              <a:t>Fare clic per modificare stile</a:t>
            </a:r>
            <a:endParaRPr lang="it-IT" dirty="0"/>
          </a:p>
        </p:txBody>
      </p:sp>
      <p:pic>
        <p:nvPicPr>
          <p:cNvPr id="8" name="Picture 7" descr="lcoll_logo3_small.gif"/>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564731" y="2548"/>
            <a:ext cx="625372" cy="663456"/>
          </a:xfrm>
          <a:prstGeom prst="rect">
            <a:avLst/>
          </a:prstGeom>
        </p:spPr>
      </p:pic>
      <p:pic>
        <p:nvPicPr>
          <p:cNvPr id="11" name="Picture 10" descr="CERN-logo.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3247"/>
            <a:ext cx="625372" cy="624331"/>
          </a:xfrm>
          <a:prstGeom prst="rect">
            <a:avLst/>
          </a:prstGeom>
        </p:spPr>
      </p:pic>
      <p:pic>
        <p:nvPicPr>
          <p:cNvPr id="12" name="Picture 11" descr="logUA9small.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9601" y="-3246"/>
            <a:ext cx="1071420" cy="685708"/>
          </a:xfrm>
          <a:prstGeom prst="rect">
            <a:avLst/>
          </a:prstGeom>
        </p:spPr>
      </p:pic>
      <p:pic>
        <p:nvPicPr>
          <p:cNvPr id="13" name="Immagine 1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545259" y="178640"/>
            <a:ext cx="1003292" cy="433856"/>
          </a:xfrm>
          <a:prstGeom prst="rect">
            <a:avLst/>
          </a:prstGeom>
        </p:spPr>
      </p:pic>
      <p:cxnSp>
        <p:nvCxnSpPr>
          <p:cNvPr id="14" name="Straight Connector 13"/>
          <p:cNvCxnSpPr/>
          <p:nvPr userDrawn="1"/>
        </p:nvCxnSpPr>
        <p:spPr>
          <a:xfrm flipV="1">
            <a:off x="0" y="629728"/>
            <a:ext cx="12206283"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6129311"/>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239349" y="548680"/>
            <a:ext cx="5755051" cy="60486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548680"/>
            <a:ext cx="5851061" cy="59046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US"/>
              <a:t>J.M. Jowett, Town Meeting: Relativistic Heavy Ion Physics 24/10/2018</a:t>
            </a:r>
            <a:endParaRPr lang="en-GB"/>
          </a:p>
        </p:txBody>
      </p:sp>
      <p:sp>
        <p:nvSpPr>
          <p:cNvPr id="6" name="Footer Placeholder 5"/>
          <p:cNvSpPr>
            <a:spLocks noGrp="1"/>
          </p:cNvSpPr>
          <p:nvPr>
            <p:ph type="ftr" sz="quarter" idx="11"/>
          </p:nvPr>
        </p:nvSpPr>
        <p:spPr>
          <a:xfrm>
            <a:off x="5327915" y="6669361"/>
            <a:ext cx="1536171" cy="210936"/>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900150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486297"/>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1268760"/>
            <a:ext cx="5386917" cy="53285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499240"/>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1268760"/>
            <a:ext cx="5389033" cy="53285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Date Placeholder 6"/>
          <p:cNvSpPr>
            <a:spLocks noGrp="1"/>
          </p:cNvSpPr>
          <p:nvPr>
            <p:ph type="dt" sz="half" idx="10"/>
          </p:nvPr>
        </p:nvSpPr>
        <p:spPr/>
        <p:txBody>
          <a:bodyPr/>
          <a:lstStyle/>
          <a:p>
            <a:r>
              <a:rPr lang="en-US"/>
              <a:t>J.M. Jowett, Town Meeting: Relativistic Heavy Ion Physics 24/10/2018</a:t>
            </a:r>
            <a:endParaRPr lang="en-GB"/>
          </a:p>
        </p:txBody>
      </p:sp>
      <p:sp>
        <p:nvSpPr>
          <p:cNvPr id="8" name="Footer Placeholder 7"/>
          <p:cNvSpPr>
            <a:spLocks noGrp="1"/>
          </p:cNvSpPr>
          <p:nvPr>
            <p:ph type="ftr" sz="quarter" idx="11"/>
          </p:nvPr>
        </p:nvSpPr>
        <p:spPr>
          <a:xfrm>
            <a:off x="5327915" y="6669361"/>
            <a:ext cx="1536171" cy="210936"/>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604767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10184" y="6669361"/>
            <a:ext cx="6106184" cy="210937"/>
          </a:xfrm>
        </p:spPr>
        <p:txBody>
          <a:bodyPr/>
          <a:lstStyle/>
          <a:p>
            <a:r>
              <a:rPr lang="en-US"/>
              <a:t>J.M. Jowett, Town Meeting: Relativistic Heavy Ion Physics 24/10/2018</a:t>
            </a:r>
            <a:endParaRPr lang="en-GB"/>
          </a:p>
        </p:txBody>
      </p:sp>
      <p:sp>
        <p:nvSpPr>
          <p:cNvPr id="4" name="Footer Placeholder 3"/>
          <p:cNvSpPr>
            <a:spLocks noGrp="1"/>
          </p:cNvSpPr>
          <p:nvPr>
            <p:ph type="ftr" sz="quarter" idx="11"/>
          </p:nvPr>
        </p:nvSpPr>
        <p:spPr>
          <a:xfrm>
            <a:off x="5327915" y="6669361"/>
            <a:ext cx="1536171" cy="210936"/>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3337494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0184" y="6669361"/>
            <a:ext cx="5818152" cy="210937"/>
          </a:xfrm>
        </p:spPr>
        <p:txBody>
          <a:bodyPr/>
          <a:lstStyle/>
          <a:p>
            <a:r>
              <a:rPr lang="en-US"/>
              <a:t>J.M. Jowett, Town Meeting: Relativistic Heavy Ion Physics 24/10/2018</a:t>
            </a:r>
            <a:endParaRPr lang="en-GB"/>
          </a:p>
        </p:txBody>
      </p:sp>
      <p:sp>
        <p:nvSpPr>
          <p:cNvPr id="3" name="Footer Placeholder 2"/>
          <p:cNvSpPr>
            <a:spLocks noGrp="1"/>
          </p:cNvSpPr>
          <p:nvPr>
            <p:ph type="ftr" sz="quarter" idx="11"/>
          </p:nvPr>
        </p:nvSpPr>
        <p:spPr>
          <a:xfrm>
            <a:off x="5327915" y="6669361"/>
            <a:ext cx="1536171" cy="210936"/>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2458603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10184" y="6669361"/>
            <a:ext cx="5626131" cy="210937"/>
          </a:xfrm>
        </p:spPr>
        <p:txBody>
          <a:bodyPr/>
          <a:lstStyle/>
          <a:p>
            <a:r>
              <a:rPr lang="en-US"/>
              <a:t>J.M. Jowett, Town Meeting: Relativistic Heavy Ion Physics 24/10/2018</a:t>
            </a:r>
            <a:endParaRPr lang="en-GB"/>
          </a:p>
        </p:txBody>
      </p:sp>
      <p:sp>
        <p:nvSpPr>
          <p:cNvPr id="6" name="Footer Placeholder 5"/>
          <p:cNvSpPr>
            <a:spLocks noGrp="1"/>
          </p:cNvSpPr>
          <p:nvPr>
            <p:ph type="ftr" sz="quarter" idx="11"/>
          </p:nvPr>
        </p:nvSpPr>
        <p:spPr>
          <a:xfrm>
            <a:off x="5327915" y="6669361"/>
            <a:ext cx="1536171" cy="210936"/>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3784679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J.M. Jowett, Town Meeting: Relativistic Heavy Ion Physics 24/10/2018</a:t>
            </a:r>
            <a:endParaRPr lang="en-GB"/>
          </a:p>
        </p:txBody>
      </p:sp>
      <p:sp>
        <p:nvSpPr>
          <p:cNvPr id="6" name="Footer Placeholder 5"/>
          <p:cNvSpPr>
            <a:spLocks noGrp="1"/>
          </p:cNvSpPr>
          <p:nvPr>
            <p:ph type="ftr" sz="quarter" idx="11"/>
          </p:nvPr>
        </p:nvSpPr>
        <p:spPr>
          <a:xfrm>
            <a:off x="5327915" y="6669361"/>
            <a:ext cx="1536171" cy="210936"/>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3328779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3.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5.jpe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4.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491"/>
            <a:ext cx="12192000" cy="490066"/>
          </a:xfrm>
          <a:prstGeom prst="rect">
            <a:avLst/>
          </a:prstGeom>
          <a:solidFill>
            <a:schemeClr val="bg2"/>
          </a:solidFill>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431371" y="476672"/>
            <a:ext cx="11329259" cy="61206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10183" y="6669361"/>
            <a:ext cx="4570012" cy="206399"/>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a:t>J.M. Jowett, Town Meeting: Relativistic Heavy Ion Physics 24/10/2018</a:t>
            </a:r>
            <a:endParaRPr lang="en-GB"/>
          </a:p>
        </p:txBody>
      </p:sp>
      <p:sp>
        <p:nvSpPr>
          <p:cNvPr id="6" name="Slide Number Placeholder 5"/>
          <p:cNvSpPr>
            <a:spLocks noGrp="1"/>
          </p:cNvSpPr>
          <p:nvPr>
            <p:ph type="sldNum" sz="quarter" idx="4"/>
          </p:nvPr>
        </p:nvSpPr>
        <p:spPr>
          <a:xfrm>
            <a:off x="9344549" y="6669360"/>
            <a:ext cx="2844800" cy="216024"/>
          </a:xfrm>
          <a:prstGeom prst="rect">
            <a:avLst/>
          </a:prstGeom>
        </p:spPr>
        <p:txBody>
          <a:bodyPr vert="horz" lIns="91440" tIns="45720" rIns="91440" bIns="45720" rtlCol="0" anchor="ctr"/>
          <a:lstStyle>
            <a:lvl1pPr algn="r">
              <a:defRPr sz="1000">
                <a:solidFill>
                  <a:schemeClr val="tx1">
                    <a:tint val="75000"/>
                  </a:schemeClr>
                </a:solidFill>
              </a:defRPr>
            </a:lvl1pPr>
          </a:lstStyle>
          <a:p>
            <a:fld id="{323EE74B-AA29-428B-826F-5CD1FF8C5BA0}" type="slidenum">
              <a:rPr lang="en-GB" smtClean="0"/>
              <a:pPr/>
              <a:t>‹#›</a:t>
            </a:fld>
            <a:endParaRPr lang="en-GB"/>
          </a:p>
        </p:txBody>
      </p:sp>
    </p:spTree>
    <p:extLst>
      <p:ext uri="{BB962C8B-B14F-4D97-AF65-F5344CB8AC3E}">
        <p14:creationId xmlns:p14="http://schemas.microsoft.com/office/powerpoint/2010/main" val="26681079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7" r:id="rId12"/>
    <p:sldLayoutId id="2147483688" r:id="rId13"/>
    <p:sldLayoutId id="2147483693" r:id="rId14"/>
  </p:sldLayoutIdLst>
  <p:hf hdr="0" ftr="0"/>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11036299" y="0"/>
            <a:ext cx="1155700" cy="908720"/>
          </a:xfrm>
          <a:prstGeom prst="rect">
            <a:avLst/>
          </a:prstGeom>
        </p:spPr>
      </p:pic>
      <p:pic>
        <p:nvPicPr>
          <p:cNvPr id="15" name="Picture 2" descr="banner-bleu"/>
          <p:cNvPicPr>
            <a:picLocks noChangeAspect="1" noChangeArrowheads="1"/>
          </p:cNvPicPr>
          <p:nvPr userDrawn="1"/>
        </p:nvPicPr>
        <p:blipFill>
          <a:blip r:embed="rId14" cstate="print"/>
          <a:srcRect l="9115" b="53321"/>
          <a:stretch>
            <a:fillRect/>
          </a:stretch>
        </p:blipFill>
        <p:spPr bwMode="auto">
          <a:xfrm>
            <a:off x="0" y="736376"/>
            <a:ext cx="11080693" cy="153749"/>
          </a:xfrm>
          <a:prstGeom prst="rect">
            <a:avLst/>
          </a:prstGeom>
          <a:noFill/>
        </p:spPr>
      </p:pic>
      <p:pic>
        <p:nvPicPr>
          <p:cNvPr id="16" name="Picture 2" descr="banner-bleu"/>
          <p:cNvPicPr>
            <a:picLocks noChangeAspect="1" noChangeArrowheads="1"/>
          </p:cNvPicPr>
          <p:nvPr userDrawn="1"/>
        </p:nvPicPr>
        <p:blipFill>
          <a:blip r:embed="rId14" cstate="print"/>
          <a:srcRect l="9115" t="48546"/>
          <a:stretch>
            <a:fillRect/>
          </a:stretch>
        </p:blipFill>
        <p:spPr bwMode="auto">
          <a:xfrm>
            <a:off x="830782" y="6462030"/>
            <a:ext cx="11361217" cy="141998"/>
          </a:xfrm>
          <a:prstGeom prst="rect">
            <a:avLst/>
          </a:prstGeom>
          <a:noFill/>
        </p:spPr>
      </p:pic>
      <p:pic>
        <p:nvPicPr>
          <p:cNvPr id="17" name="Picture 16" descr="CERN logo Withe.jpg"/>
          <p:cNvPicPr>
            <a:picLocks noChangeAspect="1"/>
          </p:cNvPicPr>
          <p:nvPr userDrawn="1"/>
        </p:nvPicPr>
        <p:blipFill>
          <a:blip r:embed="rId15" cstate="print"/>
          <a:stretch>
            <a:fillRect/>
          </a:stretch>
        </p:blipFill>
        <p:spPr>
          <a:xfrm>
            <a:off x="0" y="6243762"/>
            <a:ext cx="834888" cy="614239"/>
          </a:xfrm>
          <a:prstGeom prst="rect">
            <a:avLst/>
          </a:prstGeom>
        </p:spPr>
      </p:pic>
    </p:spTree>
    <p:extLst>
      <p:ext uri="{BB962C8B-B14F-4D97-AF65-F5344CB8AC3E}">
        <p14:creationId xmlns:p14="http://schemas.microsoft.com/office/powerpoint/2010/main" val="32220265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hdr="0" ftr="0"/>
  <p:txStyles>
    <p:titleStyle>
      <a:lvl1pPr algn="ctr" defTabSz="914400" rtl="0" eaLnBrk="1" latinLnBrk="0" hangingPunct="1">
        <a:spcBef>
          <a:spcPct val="0"/>
        </a:spcBef>
        <a:buNone/>
        <a:defRPr sz="2000" kern="1200">
          <a:solidFill>
            <a:schemeClr val="bg2">
              <a:lumMod val="90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
            <a:ext cx="10972800" cy="650367"/>
          </a:xfrm>
          <a:prstGeom prst="rect">
            <a:avLst/>
          </a:prstGeom>
        </p:spPr>
        <p:txBody>
          <a:bodyPr vert="horz" lIns="91440" tIns="45720" rIns="91440" bIns="45720" rtlCol="0" anchor="ctr">
            <a:noAutofit/>
          </a:bodyPr>
          <a:lstStyle/>
          <a:p>
            <a:r>
              <a:rPr lang="it-IT" dirty="0"/>
              <a:t>Fare clic per modificare stile</a:t>
            </a:r>
            <a:endParaRPr lang="en-US" dirty="0"/>
          </a:p>
        </p:txBody>
      </p:sp>
      <p:sp>
        <p:nvSpPr>
          <p:cNvPr id="3" name="Text Placeholder 2"/>
          <p:cNvSpPr>
            <a:spLocks noGrp="1"/>
          </p:cNvSpPr>
          <p:nvPr>
            <p:ph type="body" idx="1"/>
          </p:nvPr>
        </p:nvSpPr>
        <p:spPr>
          <a:xfrm>
            <a:off x="609600" y="664427"/>
            <a:ext cx="109728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 y="6721477"/>
            <a:ext cx="2625828" cy="148727"/>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US"/>
              <a:t>J.M. Jowett, Town Meeting: Relativistic Heavy Ion Physics 24/10/2018</a:t>
            </a:r>
            <a:endParaRPr lang="en-US" dirty="0"/>
          </a:p>
        </p:txBody>
      </p:sp>
      <p:sp>
        <p:nvSpPr>
          <p:cNvPr id="5" name="Footer Placeholder 4"/>
          <p:cNvSpPr>
            <a:spLocks noGrp="1"/>
          </p:cNvSpPr>
          <p:nvPr>
            <p:ph type="ftr" sz="quarter" idx="3"/>
          </p:nvPr>
        </p:nvSpPr>
        <p:spPr>
          <a:xfrm>
            <a:off x="2625829" y="6721477"/>
            <a:ext cx="6721372" cy="136523"/>
          </a:xfrm>
          <a:prstGeom prst="rect">
            <a:avLst/>
          </a:prstGeom>
        </p:spPr>
        <p:txBody>
          <a:bodyPr vert="horz" lIns="91440" tIns="45720" rIns="91440" bIns="45720" rtlCol="0" anchor="ctr"/>
          <a:lstStyle>
            <a:lvl1pPr algn="ctr">
              <a:defRPr sz="1067">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9347200" y="6721477"/>
            <a:ext cx="2844800" cy="136523"/>
          </a:xfrm>
          <a:prstGeom prst="rect">
            <a:avLst/>
          </a:prstGeom>
        </p:spPr>
        <p:txBody>
          <a:bodyPr vert="horz" lIns="91440" tIns="45720" rIns="91440" bIns="45720" rtlCol="0" anchor="ctr"/>
          <a:lstStyle>
            <a:lvl1pPr algn="r">
              <a:defRPr sz="1067">
                <a:solidFill>
                  <a:schemeClr val="tx1">
                    <a:tint val="75000"/>
                  </a:schemeClr>
                </a:solidFill>
              </a:defRPr>
            </a:lvl1pPr>
          </a:lstStyle>
          <a:p>
            <a:fld id="{2066355A-084C-D24E-9AD2-7E4FC41EA627}" type="slidenum">
              <a:rPr lang="en-US" smtClean="0"/>
              <a:pPr/>
              <a:t>‹#›</a:t>
            </a:fld>
            <a:endParaRPr lang="en-US" dirty="0"/>
          </a:p>
        </p:txBody>
      </p:sp>
    </p:spTree>
    <p:extLst>
      <p:ext uri="{BB962C8B-B14F-4D97-AF65-F5344CB8AC3E}">
        <p14:creationId xmlns:p14="http://schemas.microsoft.com/office/powerpoint/2010/main" val="183872623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Lst>
  <p:hf hdr="0" ftr="0"/>
  <p:txStyles>
    <p:titleStyle>
      <a:lvl1pPr algn="ctr" defTabSz="609585" rtl="0" eaLnBrk="1" latinLnBrk="0" hangingPunct="1">
        <a:spcBef>
          <a:spcPct val="0"/>
        </a:spcBef>
        <a:buNone/>
        <a:defRPr sz="42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sz="2667"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2400"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2133"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18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1600"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hyperlink" Target="http://accelconf.web.cern.ch/AccelConf/ipac2018/" TargetMode="Externa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8.xml"/><Relationship Id="rId1" Type="http://schemas.openxmlformats.org/officeDocument/2006/relationships/tags" Target="../tags/tag1.xml"/><Relationship Id="rId5" Type="http://schemas.openxmlformats.org/officeDocument/2006/relationships/image" Target="../media/image41.emf"/><Relationship Id="rId4" Type="http://schemas.openxmlformats.org/officeDocument/2006/relationships/image" Target="../media/image40.emf"/></Relationships>
</file>

<file path=ppt/slides/_rels/slide13.xml.rels><?xml version="1.0" encoding="UTF-8" standalone="yes"?>
<Relationships xmlns="http://schemas.openxmlformats.org/package/2006/relationships"><Relationship Id="rId2" Type="http://schemas.openxmlformats.org/officeDocument/2006/relationships/hyperlink" Target="https://indico.cern.ch/event/647676/contributions/2721132/" TargetMode="Externa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2.wmf"/><Relationship Id="rId4"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6.xml"/><Relationship Id="rId7" Type="http://schemas.openxmlformats.org/officeDocument/2006/relationships/image" Target="../media/image45.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44.wmf"/><Relationship Id="rId4" Type="http://schemas.openxmlformats.org/officeDocument/2006/relationships/oleObject" Target="../embeddings/oleObject3.bin"/><Relationship Id="rId9" Type="http://schemas.openxmlformats.org/officeDocument/2006/relationships/image" Target="../media/image46.wmf"/></Relationships>
</file>

<file path=ppt/slides/_rels/slide1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1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6.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0.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60.png"/><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image" Target="../media/image59.png"/><Relationship Id="rId5" Type="http://schemas.openxmlformats.org/officeDocument/2006/relationships/image" Target="../media/image57.wmf"/><Relationship Id="rId4" Type="http://schemas.openxmlformats.org/officeDocument/2006/relationships/oleObject" Target="../embeddings/oleObject6.bin"/></Relationships>
</file>

<file path=ppt/slides/_rels/slide21.xml.rels><?xml version="1.0" encoding="UTF-8" standalone="yes"?>
<Relationships xmlns="http://schemas.openxmlformats.org/package/2006/relationships"><Relationship Id="rId8" Type="http://schemas.openxmlformats.org/officeDocument/2006/relationships/image" Target="../media/image63.w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image" Target="../media/image62.wmf"/><Relationship Id="rId5" Type="http://schemas.openxmlformats.org/officeDocument/2006/relationships/oleObject" Target="../embeddings/oleObject8.bin"/><Relationship Id="rId10" Type="http://schemas.openxmlformats.org/officeDocument/2006/relationships/image" Target="../media/image65.png"/><Relationship Id="rId4" Type="http://schemas.openxmlformats.org/officeDocument/2006/relationships/image" Target="../media/image61.wmf"/><Relationship Id="rId9" Type="http://schemas.openxmlformats.org/officeDocument/2006/relationships/image" Target="../media/image64.png"/></Relationships>
</file>

<file path=ppt/slides/_rels/slide2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0.bin"/><Relationship Id="rId7" Type="http://schemas.openxmlformats.org/officeDocument/2006/relationships/image" Target="../media/image70.png"/><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image" Target="../media/image69.wmf"/><Relationship Id="rId5" Type="http://schemas.openxmlformats.org/officeDocument/2006/relationships/oleObject" Target="../embeddings/oleObject11.bin"/><Relationship Id="rId4" Type="http://schemas.openxmlformats.org/officeDocument/2006/relationships/image" Target="../media/image68.wmf"/></Relationships>
</file>

<file path=ppt/slides/_rels/slide2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77.wmf"/><Relationship Id="rId2" Type="http://schemas.openxmlformats.org/officeDocument/2006/relationships/slideLayout" Target="../slideLayouts/slideLayout6.xml"/><Relationship Id="rId1" Type="http://schemas.openxmlformats.org/officeDocument/2006/relationships/vmlDrawing" Target="../drawings/vmlDrawing7.vml"/><Relationship Id="rId6" Type="http://schemas.openxmlformats.org/officeDocument/2006/relationships/oleObject" Target="../embeddings/oleObject13.bin"/><Relationship Id="rId5" Type="http://schemas.openxmlformats.org/officeDocument/2006/relationships/image" Target="../media/image76.wmf"/><Relationship Id="rId4" Type="http://schemas.openxmlformats.org/officeDocument/2006/relationships/oleObject" Target="../embeddings/oleObject12.bin"/></Relationships>
</file>

<file path=ppt/slides/_rels/slide26.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1.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3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slideLayout" Target="../slideLayouts/slideLayout4.xml"/><Relationship Id="rId1" Type="http://schemas.openxmlformats.org/officeDocument/2006/relationships/vmlDrawing" Target="../drawings/vmlDrawing8.vml"/><Relationship Id="rId6" Type="http://schemas.openxmlformats.org/officeDocument/2006/relationships/image" Target="../media/image82.wmf"/><Relationship Id="rId5" Type="http://schemas.openxmlformats.org/officeDocument/2006/relationships/oleObject" Target="../embeddings/oleObject14.bin"/><Relationship Id="rId4" Type="http://schemas.openxmlformats.org/officeDocument/2006/relationships/image" Target="../media/image84.png"/></Relationships>
</file>

<file path=ppt/slides/_rels/slide31.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notesSlide" Target="../notesSlides/notesSlide11.xml"/><Relationship Id="rId7" Type="http://schemas.openxmlformats.org/officeDocument/2006/relationships/image" Target="../media/image86.wmf"/><Relationship Id="rId2" Type="http://schemas.openxmlformats.org/officeDocument/2006/relationships/slideLayout" Target="../slideLayouts/slideLayout6.xml"/><Relationship Id="rId1" Type="http://schemas.openxmlformats.org/officeDocument/2006/relationships/vmlDrawing" Target="../drawings/vmlDrawing9.vml"/><Relationship Id="rId6" Type="http://schemas.openxmlformats.org/officeDocument/2006/relationships/oleObject" Target="../embeddings/oleObject16.bin"/><Relationship Id="rId5" Type="http://schemas.openxmlformats.org/officeDocument/2006/relationships/image" Target="../media/image85.wmf"/><Relationship Id="rId4" Type="http://schemas.openxmlformats.org/officeDocument/2006/relationships/oleObject" Target="../embeddings/oleObject15.bin"/></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hyperlink" Target="http://accelconf.web.cern.ch/AccelConf/ipac2018/" TargetMode="External"/><Relationship Id="rId2" Type="http://schemas.openxmlformats.org/officeDocument/2006/relationships/hyperlink" Target="http://jacow.org/index.php?n=Main.Proceedings"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93.wmf"/><Relationship Id="rId3" Type="http://schemas.openxmlformats.org/officeDocument/2006/relationships/notesSlide" Target="../notesSlides/notesSlide12.xml"/><Relationship Id="rId7" Type="http://schemas.openxmlformats.org/officeDocument/2006/relationships/oleObject" Target="../embeddings/oleObject18.bin"/><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image" Target="../media/image92.wmf"/><Relationship Id="rId5" Type="http://schemas.openxmlformats.org/officeDocument/2006/relationships/oleObject" Target="../embeddings/oleObject17.bin"/><Relationship Id="rId4" Type="http://schemas.openxmlformats.org/officeDocument/2006/relationships/image" Target="../media/image94.png"/></Relationships>
</file>

<file path=ppt/slides/_rels/slide45.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slideLayout" Target="../slideLayouts/slideLayout6.xml"/><Relationship Id="rId1" Type="http://schemas.openxmlformats.org/officeDocument/2006/relationships/vmlDrawing" Target="../drawings/vmlDrawing11.vml"/><Relationship Id="rId6" Type="http://schemas.openxmlformats.org/officeDocument/2006/relationships/hyperlink" Target="http://dx.doi.org/10.1088/0954-3899/39/1/015010" TargetMode="External"/><Relationship Id="rId5" Type="http://schemas.openxmlformats.org/officeDocument/2006/relationships/image" Target="../media/image96.wmf"/><Relationship Id="rId4" Type="http://schemas.openxmlformats.org/officeDocument/2006/relationships/oleObject" Target="../embeddings/oleObject19.bin"/></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6.xml"/><Relationship Id="rId1" Type="http://schemas.openxmlformats.org/officeDocument/2006/relationships/vmlDrawing" Target="../drawings/vmlDrawing12.vml"/><Relationship Id="rId4" Type="http://schemas.openxmlformats.org/officeDocument/2006/relationships/image" Target="../media/image98.wmf"/></Relationships>
</file>

<file path=ppt/slides/_rels/slide48.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105.wmf"/><Relationship Id="rId2" Type="http://schemas.openxmlformats.org/officeDocument/2006/relationships/slideLayout" Target="../slideLayouts/slideLayout6.xml"/><Relationship Id="rId1" Type="http://schemas.openxmlformats.org/officeDocument/2006/relationships/vmlDrawing" Target="../drawings/vmlDrawing13.vml"/><Relationship Id="rId6" Type="http://schemas.openxmlformats.org/officeDocument/2006/relationships/oleObject" Target="../embeddings/oleObject21.bin"/><Relationship Id="rId5" Type="http://schemas.openxmlformats.org/officeDocument/2006/relationships/image" Target="../media/image107.png"/><Relationship Id="rId4" Type="http://schemas.openxmlformats.org/officeDocument/2006/relationships/image" Target="../media/image106.png"/></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6.xml"/><Relationship Id="rId1" Type="http://schemas.openxmlformats.org/officeDocument/2006/relationships/vmlDrawing" Target="../drawings/vmlDrawing14.vml"/><Relationship Id="rId4" Type="http://schemas.openxmlformats.org/officeDocument/2006/relationships/image" Target="../media/image108.emf"/></Relationships>
</file>

<file path=ppt/slides/_rels/slide55.xml.rels><?xml version="1.0" encoding="UTF-8" standalone="yes"?>
<Relationships xmlns="http://schemas.openxmlformats.org/package/2006/relationships"><Relationship Id="rId3" Type="http://schemas.openxmlformats.org/officeDocument/2006/relationships/image" Target="../media/image109.jpeg"/><Relationship Id="rId7" Type="http://schemas.openxmlformats.org/officeDocument/2006/relationships/image" Target="../media/image113.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12.jpeg"/><Relationship Id="rId5" Type="http://schemas.openxmlformats.org/officeDocument/2006/relationships/image" Target="../media/image111.jpeg"/><Relationship Id="rId4" Type="http://schemas.openxmlformats.org/officeDocument/2006/relationships/image" Target="../media/image110.jpeg"/></Relationships>
</file>

<file path=ppt/slides/_rels/slide56.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hyperlink" Target="https://doi.org/10.18429/JACoW-IPAC2018-TUXGBD2" TargetMode="Externa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37.png"/><Relationship Id="rId4" Type="http://schemas.openxmlformats.org/officeDocument/2006/relationships/image" Target="../media/image3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013" y="-16967"/>
            <a:ext cx="12274693" cy="728418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1</a:t>
            </a:fld>
            <a:endParaRPr lang="en-GB"/>
          </a:p>
        </p:txBody>
      </p:sp>
      <p:pic>
        <p:nvPicPr>
          <p:cNvPr id="9222" name="Picture 6" descr="https://cds.cern.ch/record/2105622/files/LHCb.png?subformat=icon-144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033049"/>
            <a:ext cx="5155702" cy="2847249"/>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s://cds.cern.ch/record/2108293/files/ALICE.png?subformat=icon-144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191" y="4398"/>
            <a:ext cx="6880271" cy="3870152"/>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https://cds.cern.ch/record/2105584/files/ATLAS_VP1_event_display_HI_run286665_evt419161_2015-11-25T11-12-50.png?subformat=icon-64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44073" y="25160"/>
            <a:ext cx="5471046" cy="3616021"/>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http://home.cern/sites/home.web.cern.ch/files/styles/medium/public/image/update-for_the_public/2015/11/cms-lead.jpg?itok=ozJxT_m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65052" y="3439417"/>
            <a:ext cx="6123636" cy="3589983"/>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txBox="1">
            <a:spLocks/>
          </p:cNvSpPr>
          <p:nvPr/>
        </p:nvSpPr>
        <p:spPr>
          <a:xfrm>
            <a:off x="2209800" y="1844824"/>
            <a:ext cx="7772400" cy="1470025"/>
          </a:xfrm>
          <a:prstGeom prst="rect">
            <a:avLst/>
          </a:prstGeom>
          <a:noFill/>
        </p:spPr>
        <p:txBody>
          <a:bodyPr>
            <a:noAutofit/>
          </a:bodyPr>
          <a:lstStyle>
            <a:lvl1pPr algn="ctr" defTabSz="914400" rtl="0" eaLnBrk="1" latinLnBrk="0" hangingPunct="1">
              <a:spcBef>
                <a:spcPct val="0"/>
              </a:spcBef>
              <a:buNone/>
              <a:defRPr sz="3200" kern="1200">
                <a:solidFill>
                  <a:schemeClr val="tx1"/>
                </a:solidFill>
                <a:latin typeface="+mj-lt"/>
                <a:ea typeface="+mj-ea"/>
                <a:cs typeface="+mj-cs"/>
              </a:defRPr>
            </a:lvl1pPr>
          </a:lstStyle>
          <a:p>
            <a:r>
              <a:rPr lang="en-GB" sz="4400" b="1" dirty="0">
                <a:solidFill>
                  <a:srgbClr val="FFFF00"/>
                </a:solidFill>
              </a:rPr>
              <a:t>LHC machine -</a:t>
            </a:r>
            <a:br>
              <a:rPr lang="en-GB" sz="4400" b="1" dirty="0">
                <a:solidFill>
                  <a:srgbClr val="FFFF00"/>
                </a:solidFill>
              </a:rPr>
            </a:br>
            <a:r>
              <a:rPr lang="en-GB" sz="4400" b="1" dirty="0">
                <a:solidFill>
                  <a:srgbClr val="FFFF00"/>
                </a:solidFill>
              </a:rPr>
              <a:t>Perspectives for nuclear beams</a:t>
            </a:r>
          </a:p>
          <a:p>
            <a:r>
              <a:rPr lang="en-US" sz="2800" dirty="0">
                <a:solidFill>
                  <a:srgbClr val="FFFF00"/>
                </a:solidFill>
              </a:rPr>
              <a:t>John Jowett (CERN)</a:t>
            </a:r>
          </a:p>
          <a:p>
            <a:endParaRPr lang="en-US" sz="2800" dirty="0">
              <a:solidFill>
                <a:srgbClr val="FFFF00"/>
              </a:solidFill>
            </a:endParaRPr>
          </a:p>
          <a:p>
            <a:r>
              <a:rPr lang="en-US" sz="2800" dirty="0">
                <a:solidFill>
                  <a:srgbClr val="FFFF00"/>
                </a:solidFill>
              </a:rPr>
              <a:t>On behalf of many colleagues past and present in CERN Accelerator and Technology Sector</a:t>
            </a:r>
          </a:p>
          <a:p>
            <a:endParaRPr lang="en-US" sz="2800" dirty="0">
              <a:solidFill>
                <a:srgbClr val="FFFF00"/>
              </a:solidFill>
            </a:endParaRPr>
          </a:p>
          <a:p>
            <a:endParaRPr lang="en-US" sz="2800" dirty="0">
              <a:solidFill>
                <a:srgbClr val="FFFF00"/>
              </a:solidFill>
            </a:endParaRPr>
          </a:p>
        </p:txBody>
      </p:sp>
      <p:pic>
        <p:nvPicPr>
          <p:cNvPr id="11" name="Picture 29" descr="Logo CERN width=144,      height=14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86631" y="5174522"/>
            <a:ext cx="1355289" cy="13552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2957680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a:t>Proton-nucleus programme </a:t>
            </a:r>
            <a:r>
              <a:rPr lang="fr-FR" dirty="0" err="1"/>
              <a:t>status</a:t>
            </a:r>
            <a:endParaRPr lang="en-GB" dirty="0"/>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10</a:t>
            </a:fld>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9896" y="559018"/>
            <a:ext cx="5328592" cy="6042880"/>
          </a:xfrm>
          <a:prstGeom prst="rect">
            <a:avLst/>
          </a:prstGeom>
        </p:spPr>
      </p:pic>
      <p:cxnSp>
        <p:nvCxnSpPr>
          <p:cNvPr id="7" name="Straight Connector 6"/>
          <p:cNvCxnSpPr/>
          <p:nvPr/>
        </p:nvCxnSpPr>
        <p:spPr>
          <a:xfrm>
            <a:off x="5951984" y="3356992"/>
            <a:ext cx="3744416"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023992" y="3017892"/>
            <a:ext cx="2088232" cy="369332"/>
          </a:xfrm>
          <a:prstGeom prst="rect">
            <a:avLst/>
          </a:prstGeom>
          <a:noFill/>
        </p:spPr>
        <p:txBody>
          <a:bodyPr wrap="square" rtlCol="0">
            <a:spAutoFit/>
          </a:bodyPr>
          <a:lstStyle/>
          <a:p>
            <a:r>
              <a:rPr lang="en-GB" dirty="0">
                <a:solidFill>
                  <a:srgbClr val="FF0000"/>
                </a:solidFill>
              </a:rPr>
              <a:t>Original design goal</a:t>
            </a:r>
          </a:p>
        </p:txBody>
      </p:sp>
      <p:sp>
        <p:nvSpPr>
          <p:cNvPr id="9" name="TextBox 8"/>
          <p:cNvSpPr txBox="1"/>
          <p:nvPr/>
        </p:nvSpPr>
        <p:spPr>
          <a:xfrm>
            <a:off x="263352" y="476673"/>
            <a:ext cx="4752528" cy="5355312"/>
          </a:xfrm>
          <a:prstGeom prst="rect">
            <a:avLst/>
          </a:prstGeom>
          <a:noFill/>
        </p:spPr>
        <p:txBody>
          <a:bodyPr wrap="square" rtlCol="0">
            <a:spAutoFit/>
          </a:bodyPr>
          <a:lstStyle/>
          <a:p>
            <a:r>
              <a:rPr lang="en-GB" dirty="0"/>
              <a:t>Feasibility and first p-</a:t>
            </a:r>
            <a:r>
              <a:rPr lang="en-GB" dirty="0" err="1"/>
              <a:t>Pb</a:t>
            </a:r>
            <a:r>
              <a:rPr lang="en-GB" dirty="0"/>
              <a:t> run at 4 Z </a:t>
            </a:r>
            <a:r>
              <a:rPr lang="en-GB" dirty="0" err="1"/>
              <a:t>TeV</a:t>
            </a:r>
            <a:r>
              <a:rPr lang="en-GB" dirty="0"/>
              <a:t> in 2012/13.</a:t>
            </a:r>
          </a:p>
          <a:p>
            <a:endParaRPr lang="en-GB" dirty="0"/>
          </a:p>
          <a:p>
            <a:r>
              <a:rPr lang="en-GB" dirty="0"/>
              <a:t>Complex 2016 run plan determined after Chamonix 2016:  </a:t>
            </a:r>
          </a:p>
          <a:p>
            <a:endParaRPr lang="en-GB" dirty="0"/>
          </a:p>
          <a:p>
            <a:r>
              <a:rPr lang="en-GB" dirty="0"/>
              <a:t>Minimum bias run at 4 Z </a:t>
            </a:r>
            <a:r>
              <a:rPr lang="en-GB" dirty="0" err="1"/>
              <a:t>TeV</a:t>
            </a:r>
            <a:r>
              <a:rPr lang="en-GB" dirty="0"/>
              <a:t> mainly for ALICE</a:t>
            </a:r>
          </a:p>
          <a:p>
            <a:endParaRPr lang="en-GB" dirty="0"/>
          </a:p>
          <a:p>
            <a:r>
              <a:rPr lang="en-GB" dirty="0"/>
              <a:t>High luminosity run for  all experiments (+</a:t>
            </a:r>
            <a:r>
              <a:rPr lang="en-GB" dirty="0" err="1"/>
              <a:t>LHCf</a:t>
            </a:r>
            <a:r>
              <a:rPr lang="en-GB" dirty="0"/>
              <a:t>) at 6.5 Z </a:t>
            </a:r>
            <a:r>
              <a:rPr lang="en-GB" dirty="0" err="1"/>
              <a:t>TeV</a:t>
            </a:r>
            <a:r>
              <a:rPr lang="en-GB" dirty="0"/>
              <a:t>, with beam reversal p-</a:t>
            </a:r>
            <a:r>
              <a:rPr lang="en-GB" dirty="0" err="1"/>
              <a:t>Pb</a:t>
            </a:r>
            <a:r>
              <a:rPr lang="en-GB" dirty="0"/>
              <a:t> and </a:t>
            </a:r>
            <a:r>
              <a:rPr lang="en-GB" dirty="0" err="1"/>
              <a:t>Pb</a:t>
            </a:r>
            <a:r>
              <a:rPr lang="en-GB" dirty="0"/>
              <a:t>-p. </a:t>
            </a:r>
          </a:p>
          <a:p>
            <a:endParaRPr lang="en-GB" dirty="0"/>
          </a:p>
          <a:p>
            <a:r>
              <a:rPr lang="en-GB" dirty="0" err="1"/>
              <a:t>Ie</a:t>
            </a:r>
            <a:r>
              <a:rPr lang="en-GB" dirty="0"/>
              <a:t>, 2 new optics and 3 setups with full qualifications in 1 month.</a:t>
            </a:r>
          </a:p>
          <a:p>
            <a:endParaRPr lang="en-GB" dirty="0"/>
          </a:p>
          <a:p>
            <a:r>
              <a:rPr lang="en-GB" dirty="0"/>
              <a:t>Asymmetric beams, unequal frequency ramp, cogging for collisions off-momentum, etc.</a:t>
            </a:r>
          </a:p>
          <a:p>
            <a:endParaRPr lang="en-GB" dirty="0"/>
          </a:p>
          <a:p>
            <a:r>
              <a:rPr lang="en-GB" i="1" dirty="0"/>
              <a:t>Many</a:t>
            </a:r>
            <a:r>
              <a:rPr lang="en-GB" dirty="0"/>
              <a:t> filling schemes used for luminosity sharing.</a:t>
            </a:r>
            <a:endParaRPr lang="en-GB" i="1" dirty="0"/>
          </a:p>
        </p:txBody>
      </p:sp>
    </p:spTree>
    <p:extLst>
      <p:ext uri="{BB962C8B-B14F-4D97-AF65-F5344CB8AC3E}">
        <p14:creationId xmlns:p14="http://schemas.microsoft.com/office/powerpoint/2010/main" val="29130640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Xe-Xe</a:t>
            </a:r>
            <a:r>
              <a:rPr lang="en-US" dirty="0"/>
              <a:t> collisions in LHC, 13 October 2017 (16 h beam time total)</a:t>
            </a:r>
            <a:endParaRPr lang="en-GB" dirty="0"/>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11</a:t>
            </a:fld>
            <a:endParaRPr lang="en-GB"/>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1344" y="1052736"/>
            <a:ext cx="8832984" cy="4968552"/>
          </a:xfrm>
          <a:prstGeom prst="rect">
            <a:avLst/>
          </a:prstGeom>
        </p:spPr>
      </p:pic>
      <p:sp>
        <p:nvSpPr>
          <p:cNvPr id="3" name="TextBox 2"/>
          <p:cNvSpPr txBox="1"/>
          <p:nvPr/>
        </p:nvSpPr>
        <p:spPr>
          <a:xfrm>
            <a:off x="9120335" y="692696"/>
            <a:ext cx="3069013" cy="5632311"/>
          </a:xfrm>
          <a:prstGeom prst="rect">
            <a:avLst/>
          </a:prstGeom>
          <a:solidFill>
            <a:schemeClr val="accent1">
              <a:lumMod val="20000"/>
              <a:lumOff val="80000"/>
            </a:schemeClr>
          </a:solidFill>
        </p:spPr>
        <p:txBody>
          <a:bodyPr wrap="square" rtlCol="0">
            <a:spAutoFit/>
          </a:bodyPr>
          <a:lstStyle/>
          <a:p>
            <a:r>
              <a:rPr lang="en-GB" dirty="0"/>
              <a:t>Papers at IPAC2018 </a:t>
            </a:r>
          </a:p>
          <a:p>
            <a:r>
              <a:rPr lang="en-GB" dirty="0">
                <a:hlinkClick r:id="rId4"/>
              </a:rPr>
              <a:t>http://accelconf.web.cern.ch/AccelConf/ipac2018/</a:t>
            </a:r>
            <a:r>
              <a:rPr lang="en-GB" dirty="0"/>
              <a:t> </a:t>
            </a:r>
          </a:p>
          <a:p>
            <a:r>
              <a:rPr lang="en-GB" b="1" dirty="0"/>
              <a:t>MOPMF039 </a:t>
            </a:r>
            <a:r>
              <a:rPr lang="en-GB" dirty="0"/>
              <a:t>M. Schaumann et al, First Xenon-Xenon Collisions in the LHC </a:t>
            </a:r>
          </a:p>
          <a:p>
            <a:endParaRPr lang="en-GB" dirty="0"/>
          </a:p>
          <a:p>
            <a:r>
              <a:rPr lang="en-GB" b="1" dirty="0"/>
              <a:t>MOPMF038  </a:t>
            </a:r>
            <a:r>
              <a:rPr lang="en-GB" dirty="0"/>
              <a:t>N. Fuster-Martinez et al, Cleaning Performance of the Collimation System with </a:t>
            </a:r>
            <a:r>
              <a:rPr lang="en-GB" dirty="0" err="1"/>
              <a:t>Xe</a:t>
            </a:r>
            <a:r>
              <a:rPr lang="en-GB" dirty="0"/>
              <a:t> Beams at the Large Hadron Collider</a:t>
            </a:r>
          </a:p>
          <a:p>
            <a:endParaRPr lang="en-GB" b="1" dirty="0"/>
          </a:p>
          <a:p>
            <a:r>
              <a:rPr lang="en-GB" b="1" dirty="0"/>
              <a:t>TUPAF020 </a:t>
            </a:r>
            <a:r>
              <a:rPr lang="en-GB" dirty="0"/>
              <a:t>R. Alemany-</a:t>
            </a:r>
            <a:r>
              <a:rPr lang="en-GB" dirty="0" err="1"/>
              <a:t>Fermandez</a:t>
            </a:r>
            <a:r>
              <a:rPr lang="en-GB" dirty="0"/>
              <a:t> et al,</a:t>
            </a:r>
            <a:r>
              <a:rPr lang="en-GB" b="1" dirty="0"/>
              <a:t>  </a:t>
            </a:r>
            <a:r>
              <a:rPr lang="en-GB" dirty="0"/>
              <a:t>Performance of the CERN Low Energy Ion Ring (LEIR) with Xenon</a:t>
            </a:r>
          </a:p>
          <a:p>
            <a:endParaRPr lang="en-GB" b="1" dirty="0"/>
          </a:p>
          <a:p>
            <a:endParaRPr lang="en-GB" dirty="0"/>
          </a:p>
        </p:txBody>
      </p:sp>
      <p:sp>
        <p:nvSpPr>
          <p:cNvPr id="7" name="TextBox 6"/>
          <p:cNvSpPr txBox="1"/>
          <p:nvPr/>
        </p:nvSpPr>
        <p:spPr>
          <a:xfrm>
            <a:off x="2423592" y="6021288"/>
            <a:ext cx="3744416" cy="369332"/>
          </a:xfrm>
          <a:prstGeom prst="rect">
            <a:avLst/>
          </a:prstGeom>
          <a:solidFill>
            <a:srgbClr val="FFFF00"/>
          </a:solidFill>
        </p:spPr>
        <p:txBody>
          <a:bodyPr wrap="square" rtlCol="0">
            <a:spAutoFit/>
          </a:bodyPr>
          <a:lstStyle/>
          <a:p>
            <a:r>
              <a:rPr lang="en-GB" dirty="0"/>
              <a:t>Future interest in lighter species  </a:t>
            </a:r>
          </a:p>
        </p:txBody>
      </p:sp>
    </p:spTree>
    <p:extLst>
      <p:ext uri="{BB962C8B-B14F-4D97-AF65-F5344CB8AC3E}">
        <p14:creationId xmlns:p14="http://schemas.microsoft.com/office/powerpoint/2010/main" val="19534539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a:t>Crystal Collimation Xenon Cleaning </a:t>
            </a:r>
          </a:p>
        </p:txBody>
      </p:sp>
      <p:sp>
        <p:nvSpPr>
          <p:cNvPr id="15" name="CasellaDiTesto 14"/>
          <p:cNvSpPr txBox="1"/>
          <p:nvPr/>
        </p:nvSpPr>
        <p:spPr>
          <a:xfrm>
            <a:off x="250517" y="5832349"/>
            <a:ext cx="9227127" cy="461665"/>
          </a:xfrm>
          <a:prstGeom prst="rect">
            <a:avLst/>
          </a:prstGeom>
          <a:noFill/>
        </p:spPr>
        <p:txBody>
          <a:bodyPr wrap="square" rtlCol="0">
            <a:spAutoFit/>
          </a:bodyPr>
          <a:lstStyle/>
          <a:p>
            <a:pPr defTabSz="609585"/>
            <a:r>
              <a:rPr lang="en-GB" sz="2400" dirty="0">
                <a:solidFill>
                  <a:srgbClr val="0C377B"/>
                </a:solidFill>
                <a:latin typeface="Corbel" panose="020B0503020204020204"/>
              </a:rPr>
              <a:t>Looking at loss maps along the ring: </a:t>
            </a:r>
            <a:r>
              <a:rPr lang="en-GB" sz="2400" u="sng" dirty="0">
                <a:solidFill>
                  <a:srgbClr val="EF2929"/>
                </a:solidFill>
                <a:latin typeface="Corbel" panose="020B0503020204020204"/>
              </a:rPr>
              <a:t>no dangerous peaks with crystal</a:t>
            </a:r>
          </a:p>
        </p:txBody>
      </p:sp>
      <p:sp>
        <p:nvSpPr>
          <p:cNvPr id="6" name="Segnaposto data 5"/>
          <p:cNvSpPr>
            <a:spLocks noGrp="1"/>
          </p:cNvSpPr>
          <p:nvPr>
            <p:ph type="dt" sz="half" idx="10"/>
          </p:nvPr>
        </p:nvSpPr>
        <p:spPr/>
        <p:txBody>
          <a:bodyPr/>
          <a:lstStyle/>
          <a:p>
            <a:pPr defTabSz="609585"/>
            <a:r>
              <a:rPr lang="en-US">
                <a:solidFill>
                  <a:srgbClr val="0C377B">
                    <a:tint val="75000"/>
                  </a:srgbClr>
                </a:solidFill>
                <a:latin typeface="Corbel" panose="020B0503020204020204"/>
              </a:rPr>
              <a:t>J.M. Jowett, Town Meeting: Relativistic Heavy Ion Physics 24/10/2018</a:t>
            </a:r>
          </a:p>
        </p:txBody>
      </p:sp>
      <p:grpSp>
        <p:nvGrpSpPr>
          <p:cNvPr id="5" name="Group 4"/>
          <p:cNvGrpSpPr/>
          <p:nvPr/>
        </p:nvGrpSpPr>
        <p:grpSpPr>
          <a:xfrm>
            <a:off x="1920651" y="3334864"/>
            <a:ext cx="10084415" cy="2431473"/>
            <a:chOff x="1440488" y="2789025"/>
            <a:chExt cx="7563311" cy="1823605"/>
          </a:xfrm>
        </p:grpSpPr>
        <p:pic>
          <p:nvPicPr>
            <p:cNvPr id="10" name="Immagine 9"/>
            <p:cNvPicPr>
              <a:picLocks noChangeAspect="1"/>
            </p:cNvPicPr>
            <p:nvPr/>
          </p:nvPicPr>
          <p:blipFill rotWithShape="1">
            <a:blip r:embed="rId4">
              <a:extLst>
                <a:ext uri="{28A0092B-C50C-407E-A947-70E740481C1C}">
                  <a14:useLocalDpi xmlns:a14="http://schemas.microsoft.com/office/drawing/2010/main" val="0"/>
                </a:ext>
              </a:extLst>
            </a:blip>
            <a:srcRect t="7124" r="8579"/>
            <a:stretch/>
          </p:blipFill>
          <p:spPr>
            <a:xfrm>
              <a:off x="1440488" y="2789025"/>
              <a:ext cx="7563311" cy="1823605"/>
            </a:xfrm>
            <a:prstGeom prst="rect">
              <a:avLst/>
            </a:prstGeom>
            <a:ln/>
          </p:spPr>
          <p:style>
            <a:lnRef idx="2">
              <a:schemeClr val="accent3"/>
            </a:lnRef>
            <a:fillRef idx="1">
              <a:schemeClr val="lt1"/>
            </a:fillRef>
            <a:effectRef idx="0">
              <a:schemeClr val="accent3"/>
            </a:effectRef>
            <a:fontRef idx="minor">
              <a:schemeClr val="dk1"/>
            </a:fontRef>
          </p:style>
        </p:pic>
        <p:sp>
          <p:nvSpPr>
            <p:cNvPr id="12" name="CasellaDiTesto 11"/>
            <p:cNvSpPr txBox="1"/>
            <p:nvPr/>
          </p:nvSpPr>
          <p:spPr>
            <a:xfrm>
              <a:off x="7044663" y="2851569"/>
              <a:ext cx="496771" cy="253916"/>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pPr defTabSz="609585"/>
              <a:r>
                <a:rPr lang="el-GR" sz="1600" dirty="0">
                  <a:solidFill>
                    <a:srgbClr val="0C377B"/>
                  </a:solidFill>
                  <a:latin typeface="Corbel" panose="020B0503020204020204"/>
                </a:rPr>
                <a:t>β</a:t>
              </a:r>
              <a:r>
                <a:rPr lang="en-GB" sz="1600" dirty="0">
                  <a:solidFill>
                    <a:srgbClr val="0C377B"/>
                  </a:solidFill>
                  <a:latin typeface="Corbel" panose="020B0503020204020204"/>
                </a:rPr>
                <a:t>-</a:t>
              </a:r>
              <a:r>
                <a:rPr lang="en-GB" sz="1600" dirty="0" err="1">
                  <a:solidFill>
                    <a:srgbClr val="0C377B"/>
                  </a:solidFill>
                  <a:latin typeface="Corbel" panose="020B0503020204020204"/>
                </a:rPr>
                <a:t>coll</a:t>
              </a:r>
              <a:endParaRPr lang="en-GB" sz="1600" dirty="0">
                <a:solidFill>
                  <a:srgbClr val="0C377B"/>
                </a:solidFill>
                <a:latin typeface="Corbel" panose="020B0503020204020204"/>
              </a:endParaRPr>
            </a:p>
          </p:txBody>
        </p:sp>
        <p:sp>
          <p:nvSpPr>
            <p:cNvPr id="13" name="CasellaDiTesto 12"/>
            <p:cNvSpPr txBox="1"/>
            <p:nvPr/>
          </p:nvSpPr>
          <p:spPr>
            <a:xfrm>
              <a:off x="6129750" y="2892238"/>
              <a:ext cx="530434" cy="253916"/>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pPr defTabSz="609585"/>
              <a:r>
                <a:rPr lang="it-IT" sz="1600">
                  <a:solidFill>
                    <a:srgbClr val="0C377B"/>
                  </a:solidFill>
                  <a:latin typeface="Corbel" panose="020B0503020204020204"/>
                </a:rPr>
                <a:t>Dump</a:t>
              </a:r>
              <a:endParaRPr lang="en-GB" sz="1600" dirty="0">
                <a:solidFill>
                  <a:srgbClr val="0C377B"/>
                </a:solidFill>
                <a:latin typeface="Corbel" panose="020B0503020204020204"/>
              </a:endParaRPr>
            </a:p>
          </p:txBody>
        </p:sp>
        <p:sp>
          <p:nvSpPr>
            <p:cNvPr id="14" name="CasellaDiTesto 13"/>
            <p:cNvSpPr txBox="1"/>
            <p:nvPr/>
          </p:nvSpPr>
          <p:spPr>
            <a:xfrm>
              <a:off x="3955736" y="3354541"/>
              <a:ext cx="685525" cy="253916"/>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pPr defTabSz="609585"/>
              <a:r>
                <a:rPr lang="en-GB" sz="1600" i="1" dirty="0" err="1">
                  <a:solidFill>
                    <a:srgbClr val="0C377B"/>
                  </a:solidFill>
                  <a:latin typeface="Corbel" panose="020B0503020204020204"/>
                </a:rPr>
                <a:t>δp</a:t>
              </a:r>
              <a:r>
                <a:rPr lang="en-GB" sz="1600" i="1" dirty="0">
                  <a:solidFill>
                    <a:srgbClr val="0C377B"/>
                  </a:solidFill>
                  <a:latin typeface="Corbel" panose="020B0503020204020204"/>
                </a:rPr>
                <a:t>/p</a:t>
              </a:r>
              <a:r>
                <a:rPr lang="en-GB" sz="1600" dirty="0">
                  <a:solidFill>
                    <a:srgbClr val="0C377B"/>
                  </a:solidFill>
                  <a:latin typeface="Corbel" panose="020B0503020204020204"/>
                </a:rPr>
                <a:t>-</a:t>
              </a:r>
              <a:r>
                <a:rPr lang="en-GB" sz="1600" dirty="0" err="1">
                  <a:solidFill>
                    <a:srgbClr val="0C377B"/>
                  </a:solidFill>
                  <a:latin typeface="Corbel" panose="020B0503020204020204"/>
                </a:rPr>
                <a:t>coll</a:t>
              </a:r>
              <a:endParaRPr lang="en-GB" sz="1600" dirty="0">
                <a:solidFill>
                  <a:srgbClr val="0C377B"/>
                </a:solidFill>
                <a:latin typeface="Corbel" panose="020B0503020204020204"/>
              </a:endParaRPr>
            </a:p>
          </p:txBody>
        </p:sp>
      </p:grpSp>
      <p:grpSp>
        <p:nvGrpSpPr>
          <p:cNvPr id="4" name="Group 3"/>
          <p:cNvGrpSpPr/>
          <p:nvPr/>
        </p:nvGrpSpPr>
        <p:grpSpPr>
          <a:xfrm>
            <a:off x="1920652" y="827694"/>
            <a:ext cx="10084413" cy="2435604"/>
            <a:chOff x="1440489" y="908648"/>
            <a:chExt cx="7563310" cy="1826703"/>
          </a:xfrm>
        </p:grpSpPr>
        <p:pic>
          <p:nvPicPr>
            <p:cNvPr id="11" name="Immagine 10"/>
            <p:cNvPicPr>
              <a:picLocks noChangeAspect="1"/>
            </p:cNvPicPr>
            <p:nvPr/>
          </p:nvPicPr>
          <p:blipFill rotWithShape="1">
            <a:blip r:embed="rId5">
              <a:extLst>
                <a:ext uri="{28A0092B-C50C-407E-A947-70E740481C1C}">
                  <a14:useLocalDpi xmlns:a14="http://schemas.microsoft.com/office/drawing/2010/main" val="0"/>
                </a:ext>
              </a:extLst>
            </a:blip>
            <a:srcRect t="6966" r="8917"/>
            <a:stretch/>
          </p:blipFill>
          <p:spPr>
            <a:xfrm>
              <a:off x="1440489" y="908648"/>
              <a:ext cx="7563310" cy="1826703"/>
            </a:xfrm>
            <a:prstGeom prst="rect">
              <a:avLst/>
            </a:prstGeom>
            <a:ln/>
          </p:spPr>
          <p:style>
            <a:lnRef idx="2">
              <a:schemeClr val="accent2"/>
            </a:lnRef>
            <a:fillRef idx="1">
              <a:schemeClr val="lt1"/>
            </a:fillRef>
            <a:effectRef idx="0">
              <a:schemeClr val="accent2"/>
            </a:effectRef>
            <a:fontRef idx="minor">
              <a:schemeClr val="dk1"/>
            </a:fontRef>
          </p:style>
        </p:pic>
        <p:sp>
          <p:nvSpPr>
            <p:cNvPr id="16" name="CasellaDiTesto 15"/>
            <p:cNvSpPr txBox="1"/>
            <p:nvPr/>
          </p:nvSpPr>
          <p:spPr>
            <a:xfrm>
              <a:off x="7044663" y="959791"/>
              <a:ext cx="496771" cy="253916"/>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defTabSz="609585"/>
              <a:r>
                <a:rPr lang="el-GR" sz="1600">
                  <a:solidFill>
                    <a:srgbClr val="0C377B"/>
                  </a:solidFill>
                  <a:latin typeface="Corbel" panose="020B0503020204020204"/>
                </a:rPr>
                <a:t>β</a:t>
              </a:r>
              <a:r>
                <a:rPr lang="en-GB" sz="1600" dirty="0">
                  <a:solidFill>
                    <a:srgbClr val="0C377B"/>
                  </a:solidFill>
                  <a:latin typeface="Corbel" panose="020B0503020204020204"/>
                </a:rPr>
                <a:t>-</a:t>
              </a:r>
              <a:r>
                <a:rPr lang="en-GB" sz="1600" dirty="0" err="1">
                  <a:solidFill>
                    <a:srgbClr val="0C377B"/>
                  </a:solidFill>
                  <a:latin typeface="Corbel" panose="020B0503020204020204"/>
                </a:rPr>
                <a:t>coll</a:t>
              </a:r>
              <a:endParaRPr lang="en-GB" sz="1600" dirty="0">
                <a:solidFill>
                  <a:srgbClr val="0C377B"/>
                </a:solidFill>
                <a:latin typeface="Corbel" panose="020B0503020204020204"/>
              </a:endParaRPr>
            </a:p>
          </p:txBody>
        </p:sp>
        <p:sp>
          <p:nvSpPr>
            <p:cNvPr id="17" name="CasellaDiTesto 16"/>
            <p:cNvSpPr txBox="1"/>
            <p:nvPr/>
          </p:nvSpPr>
          <p:spPr>
            <a:xfrm>
              <a:off x="6129749" y="986628"/>
              <a:ext cx="530434" cy="253916"/>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defTabSz="609585"/>
              <a:r>
                <a:rPr lang="it-IT" sz="1600">
                  <a:solidFill>
                    <a:srgbClr val="0C377B"/>
                  </a:solidFill>
                  <a:latin typeface="Corbel" panose="020B0503020204020204"/>
                </a:rPr>
                <a:t>Dump</a:t>
              </a:r>
              <a:endParaRPr lang="en-GB" sz="1600" dirty="0">
                <a:solidFill>
                  <a:srgbClr val="0C377B"/>
                </a:solidFill>
                <a:latin typeface="Corbel" panose="020B0503020204020204"/>
              </a:endParaRPr>
            </a:p>
          </p:txBody>
        </p:sp>
        <p:sp>
          <p:nvSpPr>
            <p:cNvPr id="18" name="CasellaDiTesto 17"/>
            <p:cNvSpPr txBox="1"/>
            <p:nvPr/>
          </p:nvSpPr>
          <p:spPr>
            <a:xfrm>
              <a:off x="3948899" y="1395805"/>
              <a:ext cx="685525" cy="253916"/>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defTabSz="609585"/>
              <a:r>
                <a:rPr lang="en-GB" sz="1600" i="1" dirty="0" err="1">
                  <a:solidFill>
                    <a:srgbClr val="0C377B"/>
                  </a:solidFill>
                  <a:latin typeface="Corbel" panose="020B0503020204020204"/>
                </a:rPr>
                <a:t>δp</a:t>
              </a:r>
              <a:r>
                <a:rPr lang="en-GB" sz="1600" i="1" dirty="0">
                  <a:solidFill>
                    <a:srgbClr val="0C377B"/>
                  </a:solidFill>
                  <a:latin typeface="Corbel" panose="020B0503020204020204"/>
                </a:rPr>
                <a:t>/p</a:t>
              </a:r>
              <a:r>
                <a:rPr lang="en-GB" sz="1600" dirty="0">
                  <a:solidFill>
                    <a:srgbClr val="0C377B"/>
                  </a:solidFill>
                  <a:latin typeface="Corbel" panose="020B0503020204020204"/>
                </a:rPr>
                <a:t>-</a:t>
              </a:r>
              <a:r>
                <a:rPr lang="en-GB" sz="1600" dirty="0" err="1">
                  <a:solidFill>
                    <a:srgbClr val="0C377B"/>
                  </a:solidFill>
                  <a:latin typeface="Corbel" panose="020B0503020204020204"/>
                </a:rPr>
                <a:t>coll</a:t>
              </a:r>
              <a:endParaRPr lang="en-GB" sz="1600" dirty="0">
                <a:solidFill>
                  <a:srgbClr val="0C377B"/>
                </a:solidFill>
                <a:latin typeface="Corbel" panose="020B0503020204020204"/>
              </a:endParaRPr>
            </a:p>
          </p:txBody>
        </p:sp>
      </p:grpSp>
      <p:sp>
        <p:nvSpPr>
          <p:cNvPr id="8" name="TextBox 7"/>
          <p:cNvSpPr txBox="1"/>
          <p:nvPr/>
        </p:nvSpPr>
        <p:spPr>
          <a:xfrm>
            <a:off x="250516" y="1661902"/>
            <a:ext cx="1358064" cy="461665"/>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defTabSz="609585"/>
            <a:r>
              <a:rPr lang="en-US" sz="2400" dirty="0">
                <a:solidFill>
                  <a:srgbClr val="A40000"/>
                </a:solidFill>
                <a:latin typeface="Corbel" panose="020B0503020204020204"/>
              </a:rPr>
              <a:t>Standard</a:t>
            </a:r>
          </a:p>
        </p:txBody>
      </p:sp>
      <p:sp>
        <p:nvSpPr>
          <p:cNvPr id="21" name="TextBox 20"/>
          <p:cNvSpPr txBox="1"/>
          <p:nvPr/>
        </p:nvSpPr>
        <p:spPr>
          <a:xfrm>
            <a:off x="394786" y="4110508"/>
            <a:ext cx="1071127" cy="461665"/>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pPr defTabSz="609585"/>
            <a:r>
              <a:rPr lang="en-US" sz="2400" dirty="0">
                <a:solidFill>
                  <a:srgbClr val="4F9A06"/>
                </a:solidFill>
                <a:latin typeface="Corbel" panose="020B0503020204020204"/>
              </a:rPr>
              <a:t>Crystal</a:t>
            </a:r>
          </a:p>
        </p:txBody>
      </p:sp>
      <p:sp>
        <p:nvSpPr>
          <p:cNvPr id="19" name="Slide Number Placeholder 18"/>
          <p:cNvSpPr>
            <a:spLocks noGrp="1"/>
          </p:cNvSpPr>
          <p:nvPr>
            <p:ph type="sldNum" sz="quarter" idx="12"/>
          </p:nvPr>
        </p:nvSpPr>
        <p:spPr/>
        <p:txBody>
          <a:bodyPr/>
          <a:lstStyle/>
          <a:p>
            <a:pPr defTabSz="609585"/>
            <a:fld id="{2066355A-084C-D24E-9AD2-7E4FC41EA627}" type="slidenum">
              <a:rPr lang="en-US">
                <a:solidFill>
                  <a:srgbClr val="0C377B">
                    <a:tint val="75000"/>
                  </a:srgbClr>
                </a:solidFill>
                <a:latin typeface="Corbel" panose="020B0503020204020204"/>
              </a:rPr>
              <a:pPr defTabSz="609585"/>
              <a:t>12</a:t>
            </a:fld>
            <a:endParaRPr lang="en-US" dirty="0">
              <a:solidFill>
                <a:srgbClr val="0C377B">
                  <a:tint val="75000"/>
                </a:srgbClr>
              </a:solidFill>
              <a:latin typeface="Corbel" panose="020B0503020204020204"/>
            </a:endParaRPr>
          </a:p>
        </p:txBody>
      </p:sp>
      <p:sp>
        <p:nvSpPr>
          <p:cNvPr id="3" name="TextBox 2"/>
          <p:cNvSpPr txBox="1"/>
          <p:nvPr/>
        </p:nvSpPr>
        <p:spPr>
          <a:xfrm>
            <a:off x="9624392" y="6021288"/>
            <a:ext cx="1512168" cy="369332"/>
          </a:xfrm>
          <a:prstGeom prst="rect">
            <a:avLst/>
          </a:prstGeom>
          <a:solidFill>
            <a:srgbClr val="FFC000"/>
          </a:solidFill>
        </p:spPr>
        <p:txBody>
          <a:bodyPr wrap="square" rtlCol="0">
            <a:spAutoFit/>
          </a:bodyPr>
          <a:lstStyle/>
          <a:p>
            <a:r>
              <a:rPr lang="en-GB" dirty="0"/>
              <a:t>R. Rossi et al</a:t>
            </a:r>
          </a:p>
        </p:txBody>
      </p:sp>
      <p:sp>
        <p:nvSpPr>
          <p:cNvPr id="9" name="TextBox 8"/>
          <p:cNvSpPr txBox="1"/>
          <p:nvPr/>
        </p:nvSpPr>
        <p:spPr>
          <a:xfrm>
            <a:off x="5087888" y="2538770"/>
            <a:ext cx="3960440" cy="2585323"/>
          </a:xfrm>
          <a:prstGeom prst="rect">
            <a:avLst/>
          </a:prstGeom>
          <a:solidFill>
            <a:srgbClr val="FFFF00"/>
          </a:solidFill>
        </p:spPr>
        <p:txBody>
          <a:bodyPr wrap="square" rtlCol="0">
            <a:spAutoFit/>
          </a:bodyPr>
          <a:lstStyle/>
          <a:p>
            <a:r>
              <a:rPr lang="en-GB" dirty="0"/>
              <a:t>First observation of channelling with nuclei – no fragmentation.</a:t>
            </a:r>
            <a:br>
              <a:rPr lang="en-GB" dirty="0"/>
            </a:br>
            <a:br>
              <a:rPr lang="en-GB" dirty="0"/>
            </a:br>
            <a:r>
              <a:rPr lang="en-GB" dirty="0"/>
              <a:t>Very promising approach to what now appears to be the most severe intensity limit on future </a:t>
            </a:r>
            <a:r>
              <a:rPr lang="en-GB" dirty="0" err="1"/>
              <a:t>Pb</a:t>
            </a:r>
            <a:r>
              <a:rPr lang="en-GB" dirty="0"/>
              <a:t> beams.  </a:t>
            </a:r>
          </a:p>
          <a:p>
            <a:endParaRPr lang="en-GB" dirty="0"/>
          </a:p>
          <a:p>
            <a:r>
              <a:rPr lang="en-GB" dirty="0">
                <a:latin typeface="Calibri" panose="020F0502020204030204" pitchFamily="34" charset="0"/>
                <a:cs typeface="Calibri" panose="020F0502020204030204" pitchFamily="34" charset="0"/>
              </a:rPr>
              <a:t>Plan to test again with </a:t>
            </a:r>
            <a:r>
              <a:rPr lang="en-GB" dirty="0" err="1">
                <a:latin typeface="Calibri" panose="020F0502020204030204" pitchFamily="34" charset="0"/>
                <a:cs typeface="Calibri" panose="020F0502020204030204" pitchFamily="34" charset="0"/>
              </a:rPr>
              <a:t>Pb</a:t>
            </a:r>
            <a:r>
              <a:rPr lang="en-GB" dirty="0">
                <a:latin typeface="Calibri" panose="020F0502020204030204" pitchFamily="34" charset="0"/>
                <a:cs typeface="Calibri" panose="020F0502020204030204" pitchFamily="34" charset="0"/>
              </a:rPr>
              <a:t> beams during the 2018 run.</a:t>
            </a:r>
          </a:p>
        </p:txBody>
      </p:sp>
    </p:spTree>
    <p:custDataLst>
      <p:tags r:id="rId1"/>
    </p:custDataLst>
    <p:extLst>
      <p:ext uri="{BB962C8B-B14F-4D97-AF65-F5344CB8AC3E}">
        <p14:creationId xmlns:p14="http://schemas.microsoft.com/office/powerpoint/2010/main" val="439136188"/>
      </p:ext>
    </p:extLst>
  </p:cSld>
  <p:clrMapOvr>
    <a:masterClrMapping/>
  </p:clrMapOvr>
  <mc:AlternateContent xmlns:mc="http://schemas.openxmlformats.org/markup-compatibility/2006" xmlns:p14="http://schemas.microsoft.com/office/powerpoint/2010/main">
    <mc:Choice Requires="p14">
      <p:transition spd="slow" p14:dur="2000" advTm="40532"/>
    </mc:Choice>
    <mc:Fallback xmlns="">
      <p:transition spd="slow" advTm="4053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arn(inVertical)">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Future performance (Run 3+HL-LHC)</a:t>
            </a:r>
            <a:br>
              <a:rPr lang="en-GB" dirty="0"/>
            </a:br>
            <a:r>
              <a:rPr lang="en-GB" dirty="0"/>
              <a:t>Fulfilling the ALICE 2012 </a:t>
            </a:r>
            <a:r>
              <a:rPr lang="en-GB" dirty="0" err="1"/>
              <a:t>LoI</a:t>
            </a:r>
            <a:endParaRPr lang="en-GB" dirty="0"/>
          </a:p>
        </p:txBody>
      </p:sp>
      <p:sp>
        <p:nvSpPr>
          <p:cNvPr id="6" name="Text Placeholder 5"/>
          <p:cNvSpPr>
            <a:spLocks noGrp="1"/>
          </p:cNvSpPr>
          <p:nvPr>
            <p:ph type="body" idx="1"/>
          </p:nvPr>
        </p:nvSpPr>
        <p:spPr/>
        <p:txBody>
          <a:bodyPr/>
          <a:lstStyle/>
          <a:p>
            <a:r>
              <a:rPr lang="en-GB" dirty="0">
                <a:solidFill>
                  <a:schemeClr val="tx1"/>
                </a:solidFill>
              </a:rPr>
              <a:t>For more details on the HL-LHC projections see HL-HE-LHC workshop 30/10/2017 </a:t>
            </a:r>
          </a:p>
          <a:p>
            <a:r>
              <a:rPr lang="en-GB" dirty="0">
                <a:solidFill>
                  <a:schemeClr val="tx1"/>
                </a:solidFill>
                <a:hlinkClick r:id="rId2"/>
              </a:rPr>
              <a:t>https://indico.cern.ch/event/647676/contributions/2721132/</a:t>
            </a:r>
            <a:r>
              <a:rPr lang="en-GB" dirty="0">
                <a:solidFill>
                  <a:schemeClr val="tx1"/>
                </a:solidFill>
              </a:rPr>
              <a:t> </a:t>
            </a:r>
          </a:p>
          <a:p>
            <a:r>
              <a:rPr lang="en-GB" dirty="0">
                <a:solidFill>
                  <a:schemeClr val="tx1"/>
                </a:solidFill>
              </a:rPr>
              <a:t>and other recent talks.</a:t>
            </a:r>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13</a:t>
            </a:fld>
            <a:endParaRPr lang="en-GB"/>
          </a:p>
        </p:txBody>
      </p:sp>
    </p:spTree>
    <p:extLst>
      <p:ext uri="{BB962C8B-B14F-4D97-AF65-F5344CB8AC3E}">
        <p14:creationId xmlns:p14="http://schemas.microsoft.com/office/powerpoint/2010/main" val="15006913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SPS momentum slip stacking for 50 ns bunch spacing</a:t>
            </a:r>
          </a:p>
        </p:txBody>
      </p:sp>
      <p:sp>
        <p:nvSpPr>
          <p:cNvPr id="3" name="Content Placeholder 2"/>
          <p:cNvSpPr>
            <a:spLocks noGrp="1"/>
          </p:cNvSpPr>
          <p:nvPr>
            <p:ph idx="1"/>
          </p:nvPr>
        </p:nvSpPr>
        <p:spPr/>
        <p:txBody>
          <a:bodyPr>
            <a:normAutofit/>
          </a:bodyPr>
          <a:lstStyle/>
          <a:p>
            <a:r>
              <a:rPr lang="en-US" dirty="0"/>
              <a:t>Feasibility relies on</a:t>
            </a:r>
          </a:p>
          <a:p>
            <a:pPr lvl="1"/>
            <a:r>
              <a:rPr lang="en-US" dirty="0"/>
              <a:t>Large bandwidth of SPS 200 MHz travelling </a:t>
            </a:r>
            <a:br>
              <a:rPr lang="en-US" dirty="0"/>
            </a:br>
            <a:r>
              <a:rPr lang="en-US" dirty="0"/>
              <a:t>wave cavities</a:t>
            </a:r>
          </a:p>
          <a:p>
            <a:pPr lvl="1"/>
            <a:r>
              <a:rPr lang="en-US" dirty="0"/>
              <a:t>Low ion intensity (no need for feed-back,</a:t>
            </a:r>
            <a:br>
              <a:rPr lang="en-US" dirty="0"/>
            </a:br>
            <a:r>
              <a:rPr lang="en-US" dirty="0"/>
              <a:t>feed-forward, </a:t>
            </a:r>
            <a:r>
              <a:rPr lang="is-IS" dirty="0"/>
              <a:t>…)</a:t>
            </a:r>
          </a:p>
          <a:p>
            <a:pPr lvl="1"/>
            <a:r>
              <a:rPr lang="is-IS" dirty="0"/>
              <a:t>Independent cavity control</a:t>
            </a:r>
            <a:br>
              <a:rPr lang="is-IS" dirty="0"/>
            </a:br>
            <a:r>
              <a:rPr lang="is-IS" dirty="0"/>
              <a:t>(SPS LLRF upgrade in LS2)</a:t>
            </a:r>
          </a:p>
          <a:p>
            <a:r>
              <a:rPr lang="is-IS" dirty="0"/>
              <a:t>Macroparticle simulations show</a:t>
            </a:r>
          </a:p>
          <a:p>
            <a:pPr lvl="1"/>
            <a:r>
              <a:rPr lang="en-US" dirty="0"/>
              <a:t>P</a:t>
            </a:r>
            <a:r>
              <a:rPr lang="is-IS" dirty="0"/>
              <a:t>roof of principle (without intensity effects)</a:t>
            </a:r>
            <a:endParaRPr lang="en-US" dirty="0"/>
          </a:p>
          <a:p>
            <a:pPr lvl="1"/>
            <a:r>
              <a:rPr lang="is-IS" dirty="0"/>
              <a:t>Longitudinal emittance blow-up (factor 2.5) at re-capture </a:t>
            </a:r>
            <a:br>
              <a:rPr lang="is-IS" dirty="0"/>
            </a:br>
            <a:r>
              <a:rPr lang="is-IS" dirty="0"/>
              <a:t>due to filamentation in large bucket </a:t>
            </a:r>
          </a:p>
          <a:p>
            <a:pPr lvl="1"/>
            <a:r>
              <a:rPr lang="is-IS" dirty="0">
                <a:sym typeface="Wingdings"/>
              </a:rPr>
              <a:t>Bunch rotation at extraction becomes necessary for injection into LHC</a:t>
            </a:r>
          </a:p>
          <a:p>
            <a:pPr lvl="1"/>
            <a:r>
              <a:rPr lang="is-IS" dirty="0">
                <a:sym typeface="Wingdings"/>
              </a:rPr>
              <a:t>Optimization of re-capture is crucial to keep losses &lt;5%</a:t>
            </a:r>
          </a:p>
          <a:p>
            <a:pPr lvl="1"/>
            <a:endParaRPr lang="is-IS" dirty="0"/>
          </a:p>
          <a:p>
            <a:pPr lvl="1"/>
            <a:endParaRPr lang="en-US" dirty="0"/>
          </a:p>
        </p:txBody>
      </p:sp>
      <p:sp>
        <p:nvSpPr>
          <p:cNvPr id="4" name="Slide Number Placeholder 3"/>
          <p:cNvSpPr>
            <a:spLocks noGrp="1"/>
          </p:cNvSpPr>
          <p:nvPr>
            <p:ph type="sldNum" sz="quarter" idx="4294967295"/>
          </p:nvPr>
        </p:nvSpPr>
        <p:spPr/>
        <p:txBody>
          <a:bodyPr/>
          <a:lstStyle/>
          <a:p>
            <a:fld id="{17918391-D411-FE40-AAD7-861AE5233E0E}" type="slidenum">
              <a:rPr lang="en-US" smtClean="0"/>
              <a:pPr/>
              <a:t>14</a:t>
            </a:fld>
            <a:endParaRPr lang="en-US" dirty="0"/>
          </a:p>
        </p:txBody>
      </p:sp>
      <p:sp>
        <p:nvSpPr>
          <p:cNvPr id="5" name="Date Placeholder 4"/>
          <p:cNvSpPr>
            <a:spLocks noGrp="1"/>
          </p:cNvSpPr>
          <p:nvPr>
            <p:ph type="dt" sz="half" idx="4294967295"/>
          </p:nvPr>
        </p:nvSpPr>
        <p:spPr/>
        <p:txBody>
          <a:bodyPr/>
          <a:lstStyle/>
          <a:p>
            <a:r>
              <a:rPr lang="en-US"/>
              <a:t>J.M. Jowett, Town Meeting: Relativistic Heavy Ion Physics 24/10/2018</a:t>
            </a:r>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4113" y="1340768"/>
            <a:ext cx="3521925" cy="2641444"/>
          </a:xfrm>
          <a:prstGeom prst="rect">
            <a:avLst/>
          </a:prstGeom>
        </p:spPr>
      </p:pic>
      <p:sp>
        <p:nvSpPr>
          <p:cNvPr id="7" name="TextBox 6"/>
          <p:cNvSpPr txBox="1"/>
          <p:nvPr/>
        </p:nvSpPr>
        <p:spPr>
          <a:xfrm>
            <a:off x="6744072" y="6309321"/>
            <a:ext cx="2304256" cy="307777"/>
          </a:xfrm>
          <a:prstGeom prst="rect">
            <a:avLst/>
          </a:prstGeom>
          <a:solidFill>
            <a:srgbClr val="FFFF00"/>
          </a:solidFill>
        </p:spPr>
        <p:txBody>
          <a:bodyPr wrap="square" rtlCol="0">
            <a:spAutoFit/>
          </a:bodyPr>
          <a:lstStyle/>
          <a:p>
            <a:r>
              <a:rPr lang="en-GB" sz="1400" dirty="0"/>
              <a:t>H. Bartosik, Chamonix 2017</a:t>
            </a:r>
          </a:p>
        </p:txBody>
      </p:sp>
      <p:sp>
        <p:nvSpPr>
          <p:cNvPr id="9" name="Rectangle 8"/>
          <p:cNvSpPr/>
          <p:nvPr/>
        </p:nvSpPr>
        <p:spPr>
          <a:xfrm>
            <a:off x="7104113" y="2204864"/>
            <a:ext cx="288031" cy="7200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6" name="Object 5"/>
          <p:cNvGraphicFramePr>
            <a:graphicFrameLocks noChangeAspect="1"/>
          </p:cNvGraphicFramePr>
          <p:nvPr>
            <p:extLst>
              <p:ext uri="{D42A27DB-BD31-4B8C-83A1-F6EECF244321}">
                <p14:modId xmlns:p14="http://schemas.microsoft.com/office/powerpoint/2010/main" val="2411886209"/>
              </p:ext>
            </p:extLst>
          </p:nvPr>
        </p:nvGraphicFramePr>
        <p:xfrm>
          <a:off x="6591036" y="2416253"/>
          <a:ext cx="801108" cy="245237"/>
        </p:xfrm>
        <a:graphic>
          <a:graphicData uri="http://schemas.openxmlformats.org/presentationml/2006/ole">
            <mc:AlternateContent xmlns:mc="http://schemas.openxmlformats.org/markup-compatibility/2006">
              <mc:Choice xmlns:v="urn:schemas-microsoft-com:vml" Requires="v">
                <p:oleObj spid="_x0000_s2050" name="Equation" r:id="rId4" imgW="622080" imgH="190440" progId="Equation.DSMT4">
                  <p:embed/>
                </p:oleObj>
              </mc:Choice>
              <mc:Fallback>
                <p:oleObj name="Equation" r:id="rId4" imgW="622080" imgH="190440" progId="Equation.DSMT4">
                  <p:embed/>
                  <p:pic>
                    <p:nvPicPr>
                      <p:cNvPr id="6" name="Object 5"/>
                      <p:cNvPicPr/>
                      <p:nvPr/>
                    </p:nvPicPr>
                    <p:blipFill>
                      <a:blip r:embed="rId5"/>
                      <a:stretch>
                        <a:fillRect/>
                      </a:stretch>
                    </p:blipFill>
                    <p:spPr>
                      <a:xfrm>
                        <a:off x="6591036" y="2416253"/>
                        <a:ext cx="801108" cy="245237"/>
                      </a:xfrm>
                      <a:prstGeom prst="rect">
                        <a:avLst/>
                      </a:prstGeom>
                    </p:spPr>
                  </p:pic>
                </p:oleObj>
              </mc:Fallback>
            </mc:AlternateContent>
          </a:graphicData>
        </a:graphic>
      </p:graphicFrame>
    </p:spTree>
    <p:extLst>
      <p:ext uri="{BB962C8B-B14F-4D97-AF65-F5344CB8AC3E}">
        <p14:creationId xmlns:p14="http://schemas.microsoft.com/office/powerpoint/2010/main" val="1189832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LIU baseline (Jan 2017) parameters at start of collisions </a:t>
            </a:r>
          </a:p>
        </p:txBody>
      </p:sp>
      <p:sp>
        <p:nvSpPr>
          <p:cNvPr id="5" name="Content Placeholder 4"/>
          <p:cNvSpPr>
            <a:spLocks noGrp="1"/>
          </p:cNvSpPr>
          <p:nvPr>
            <p:ph idx="1"/>
          </p:nvPr>
        </p:nvSpPr>
        <p:spPr>
          <a:xfrm>
            <a:off x="1847528" y="513938"/>
            <a:ext cx="8496944" cy="6120680"/>
          </a:xfrm>
        </p:spPr>
        <p:txBody>
          <a:bodyPr>
            <a:normAutofit fontScale="92500"/>
          </a:bodyPr>
          <a:lstStyle/>
          <a:p>
            <a:r>
              <a:rPr lang="en-GB" dirty="0"/>
              <a:t>Simplified scenario  - see talk by H Bartosik, Chamonix 2017</a:t>
            </a:r>
          </a:p>
          <a:p>
            <a:pPr lvl="1"/>
            <a:r>
              <a:rPr lang="en-GB" dirty="0"/>
              <a:t>All bunches are equal  (consider single bunch pair simulation)</a:t>
            </a:r>
          </a:p>
          <a:p>
            <a:pPr lvl="1"/>
            <a:r>
              <a:rPr lang="en-GB" dirty="0"/>
              <a:t>Initial bunch intensity (start of stable beams)</a:t>
            </a:r>
          </a:p>
          <a:p>
            <a:pPr lvl="1"/>
            <a:endParaRPr lang="en-GB" dirty="0"/>
          </a:p>
          <a:p>
            <a:pPr lvl="1"/>
            <a:r>
              <a:rPr lang="en-GB" dirty="0"/>
              <a:t>Initial emittance (start of stable beams)</a:t>
            </a:r>
          </a:p>
          <a:p>
            <a:pPr lvl="1"/>
            <a:endParaRPr lang="en-GB" dirty="0"/>
          </a:p>
          <a:p>
            <a:pPr lvl="1"/>
            <a:r>
              <a:rPr lang="en-GB" dirty="0"/>
              <a:t>Crossing angles 170, 100, 170  </a:t>
            </a:r>
            <a:r>
              <a:rPr lang="el-GR" dirty="0"/>
              <a:t>μ</a:t>
            </a:r>
            <a:r>
              <a:rPr lang="en-GB" dirty="0"/>
              <a:t>rad, operation at 7</a:t>
            </a:r>
            <a:r>
              <a:rPr lang="en-GB" i="1" dirty="0"/>
              <a:t>Z </a:t>
            </a:r>
            <a:r>
              <a:rPr lang="en-GB" dirty="0" err="1"/>
              <a:t>TeV</a:t>
            </a:r>
            <a:endParaRPr lang="en-GB" dirty="0"/>
          </a:p>
          <a:p>
            <a:pPr lvl="1"/>
            <a:r>
              <a:rPr lang="en-GB" dirty="0"/>
              <a:t>Other bunch parameters as Design Report nominal</a:t>
            </a:r>
          </a:p>
          <a:p>
            <a:pPr lvl="1"/>
            <a:r>
              <a:rPr lang="en-GB" dirty="0"/>
              <a:t>Three </a:t>
            </a:r>
            <a:r>
              <a:rPr lang="en-GB" dirty="0">
                <a:solidFill>
                  <a:srgbClr val="FF0000"/>
                </a:solidFill>
              </a:rPr>
              <a:t>luminosity-sharing</a:t>
            </a:r>
            <a:r>
              <a:rPr lang="en-GB" dirty="0"/>
              <a:t> scenarios, just for illustration of the possibilities (</a:t>
            </a:r>
            <a:r>
              <a:rPr lang="en-GB" dirty="0">
                <a:solidFill>
                  <a:schemeClr val="accent6">
                    <a:lumMod val="75000"/>
                  </a:schemeClr>
                </a:solidFill>
              </a:rPr>
              <a:t>equal </a:t>
            </a:r>
            <a:r>
              <a:rPr lang="el-GR" dirty="0">
                <a:solidFill>
                  <a:schemeClr val="accent6">
                    <a:lumMod val="75000"/>
                  </a:schemeClr>
                </a:solidFill>
              </a:rPr>
              <a:t>β</a:t>
            </a:r>
            <a:r>
              <a:rPr lang="en-GB" dirty="0">
                <a:solidFill>
                  <a:schemeClr val="accent6">
                    <a:lumMod val="75000"/>
                  </a:schemeClr>
                </a:solidFill>
              </a:rPr>
              <a:t>* scenario is nominal</a:t>
            </a:r>
            <a:r>
              <a:rPr lang="en-GB" dirty="0"/>
              <a:t>!):</a:t>
            </a:r>
          </a:p>
          <a:p>
            <a:pPr lvl="1"/>
            <a:endParaRPr lang="en-GB" dirty="0"/>
          </a:p>
          <a:p>
            <a:pPr lvl="1"/>
            <a:endParaRPr lang="en-GB" dirty="0"/>
          </a:p>
          <a:p>
            <a:pPr lvl="1"/>
            <a:endParaRPr lang="en-GB" dirty="0"/>
          </a:p>
          <a:p>
            <a:pPr lvl="1"/>
            <a:endParaRPr lang="en-GB" dirty="0"/>
          </a:p>
          <a:p>
            <a:pPr lvl="1"/>
            <a:r>
              <a:rPr lang="en-GB" dirty="0"/>
              <a:t>Some collisions in </a:t>
            </a:r>
            <a:r>
              <a:rPr lang="en-GB" dirty="0" err="1"/>
              <a:t>LHCb</a:t>
            </a:r>
            <a:r>
              <a:rPr lang="en-GB" dirty="0"/>
              <a:t> (not shown in detail) </a:t>
            </a:r>
          </a:p>
          <a:p>
            <a:pPr lvl="2"/>
            <a:endParaRPr lang="en-GB" dirty="0"/>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15</a:t>
            </a:fld>
            <a:endParaRPr lang="en-GB"/>
          </a:p>
        </p:txBody>
      </p:sp>
      <p:graphicFrame>
        <p:nvGraphicFramePr>
          <p:cNvPr id="6" name="Object 5"/>
          <p:cNvGraphicFramePr>
            <a:graphicFrameLocks noChangeAspect="1"/>
          </p:cNvGraphicFramePr>
          <p:nvPr>
            <p:extLst/>
          </p:nvPr>
        </p:nvGraphicFramePr>
        <p:xfrm>
          <a:off x="2552700" y="1874838"/>
          <a:ext cx="6743700" cy="330200"/>
        </p:xfrm>
        <a:graphic>
          <a:graphicData uri="http://schemas.openxmlformats.org/presentationml/2006/ole">
            <mc:AlternateContent xmlns:mc="http://schemas.openxmlformats.org/markup-compatibility/2006">
              <mc:Choice xmlns:v="urn:schemas-microsoft-com:vml" Requires="v">
                <p:oleObj spid="_x0000_s3074" name="Equation" r:id="rId4" imgW="6743520" imgH="330120" progId="Equation.DSMT4">
                  <p:embed/>
                </p:oleObj>
              </mc:Choice>
              <mc:Fallback>
                <p:oleObj name="Equation" r:id="rId4" imgW="6743520" imgH="330120" progId="Equation.DSMT4">
                  <p:embed/>
                  <p:pic>
                    <p:nvPicPr>
                      <p:cNvPr id="6" name="Object 5"/>
                      <p:cNvPicPr/>
                      <p:nvPr/>
                    </p:nvPicPr>
                    <p:blipFill>
                      <a:blip r:embed="rId5"/>
                      <a:stretch>
                        <a:fillRect/>
                      </a:stretch>
                    </p:blipFill>
                    <p:spPr>
                      <a:xfrm>
                        <a:off x="2552700" y="1874838"/>
                        <a:ext cx="6743700" cy="330200"/>
                      </a:xfrm>
                      <a:prstGeom prst="rect">
                        <a:avLst/>
                      </a:prstGeom>
                    </p:spPr>
                  </p:pic>
                </p:oleObj>
              </mc:Fallback>
            </mc:AlternateContent>
          </a:graphicData>
        </a:graphic>
      </p:graphicFrame>
      <p:graphicFrame>
        <p:nvGraphicFramePr>
          <p:cNvPr id="7" name="Object 6"/>
          <p:cNvGraphicFramePr>
            <a:graphicFrameLocks noChangeAspect="1"/>
          </p:cNvGraphicFramePr>
          <p:nvPr>
            <p:extLst/>
          </p:nvPr>
        </p:nvGraphicFramePr>
        <p:xfrm>
          <a:off x="2567608" y="2636912"/>
          <a:ext cx="7353300" cy="304800"/>
        </p:xfrm>
        <a:graphic>
          <a:graphicData uri="http://schemas.openxmlformats.org/presentationml/2006/ole">
            <mc:AlternateContent xmlns:mc="http://schemas.openxmlformats.org/markup-compatibility/2006">
              <mc:Choice xmlns:v="urn:schemas-microsoft-com:vml" Requires="v">
                <p:oleObj spid="_x0000_s3075" name="Equation" r:id="rId6" imgW="7353000" imgH="304560" progId="Equation.DSMT4">
                  <p:embed/>
                </p:oleObj>
              </mc:Choice>
              <mc:Fallback>
                <p:oleObj name="Equation" r:id="rId6" imgW="7353000" imgH="304560" progId="Equation.DSMT4">
                  <p:embed/>
                  <p:pic>
                    <p:nvPicPr>
                      <p:cNvPr id="7" name="Object 6"/>
                      <p:cNvPicPr/>
                      <p:nvPr/>
                    </p:nvPicPr>
                    <p:blipFill>
                      <a:blip r:embed="rId7"/>
                      <a:stretch>
                        <a:fillRect/>
                      </a:stretch>
                    </p:blipFill>
                    <p:spPr>
                      <a:xfrm>
                        <a:off x="2567608" y="2636912"/>
                        <a:ext cx="7353300" cy="304800"/>
                      </a:xfrm>
                      <a:prstGeom prst="rect">
                        <a:avLst/>
                      </a:prstGeom>
                    </p:spPr>
                  </p:pic>
                </p:oleObj>
              </mc:Fallback>
            </mc:AlternateContent>
          </a:graphicData>
        </a:graphic>
      </p:graphicFrame>
      <p:graphicFrame>
        <p:nvGraphicFramePr>
          <p:cNvPr id="8" name="Object 7"/>
          <p:cNvGraphicFramePr>
            <a:graphicFrameLocks noChangeAspect="1"/>
          </p:cNvGraphicFramePr>
          <p:nvPr>
            <p:extLst/>
          </p:nvPr>
        </p:nvGraphicFramePr>
        <p:xfrm>
          <a:off x="2927648" y="4956154"/>
          <a:ext cx="5245100" cy="939800"/>
        </p:xfrm>
        <a:graphic>
          <a:graphicData uri="http://schemas.openxmlformats.org/presentationml/2006/ole">
            <mc:AlternateContent xmlns:mc="http://schemas.openxmlformats.org/markup-compatibility/2006">
              <mc:Choice xmlns:v="urn:schemas-microsoft-com:vml" Requires="v">
                <p:oleObj spid="_x0000_s3076" name="Equation" r:id="rId8" imgW="5244840" imgH="939600" progId="Equation.DSMT4">
                  <p:embed/>
                </p:oleObj>
              </mc:Choice>
              <mc:Fallback>
                <p:oleObj name="Equation" r:id="rId8" imgW="5244840" imgH="939600" progId="Equation.DSMT4">
                  <p:embed/>
                  <p:pic>
                    <p:nvPicPr>
                      <p:cNvPr id="8" name="Object 7"/>
                      <p:cNvPicPr/>
                      <p:nvPr/>
                    </p:nvPicPr>
                    <p:blipFill>
                      <a:blip r:embed="rId9"/>
                      <a:stretch>
                        <a:fillRect/>
                      </a:stretch>
                    </p:blipFill>
                    <p:spPr>
                      <a:xfrm>
                        <a:off x="2927648" y="4956154"/>
                        <a:ext cx="5245100" cy="939800"/>
                      </a:xfrm>
                      <a:prstGeom prst="rect">
                        <a:avLst/>
                      </a:prstGeom>
                    </p:spPr>
                  </p:pic>
                </p:oleObj>
              </mc:Fallback>
            </mc:AlternateContent>
          </a:graphicData>
        </a:graphic>
      </p:graphicFrame>
    </p:spTree>
    <p:extLst>
      <p:ext uri="{BB962C8B-B14F-4D97-AF65-F5344CB8AC3E}">
        <p14:creationId xmlns:p14="http://schemas.microsoft.com/office/powerpoint/2010/main" val="1087706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Filling scheme example for HL-LHC</a:t>
            </a:r>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16</a:t>
            </a:fld>
            <a:endParaRPr lang="en-GB"/>
          </a:p>
        </p:txBody>
      </p:sp>
      <p:sp>
        <p:nvSpPr>
          <p:cNvPr id="20" name="TextBox 19"/>
          <p:cNvSpPr txBox="1"/>
          <p:nvPr/>
        </p:nvSpPr>
        <p:spPr>
          <a:xfrm>
            <a:off x="1631504" y="5889466"/>
            <a:ext cx="8784976" cy="707886"/>
          </a:xfrm>
          <a:prstGeom prst="rect">
            <a:avLst/>
          </a:prstGeom>
          <a:noFill/>
        </p:spPr>
        <p:txBody>
          <a:bodyPr wrap="square" rtlCol="0">
            <a:spAutoFit/>
          </a:bodyPr>
          <a:lstStyle/>
          <a:p>
            <a:r>
              <a:rPr lang="en-GB" sz="2000" dirty="0"/>
              <a:t>23 injections of 56-bunch trains give total of 1232 in each beam. </a:t>
            </a:r>
          </a:p>
          <a:p>
            <a:r>
              <a:rPr lang="en-GB" sz="2000" dirty="0"/>
              <a:t>1136 bunch pairs collide in ATLAS CMS, 1120 in ALICE, 81 in </a:t>
            </a:r>
            <a:r>
              <a:rPr lang="en-GB" sz="2000" dirty="0" err="1"/>
              <a:t>LHCb</a:t>
            </a:r>
            <a:r>
              <a:rPr lang="en-GB" sz="2000" dirty="0"/>
              <a:t> (longer lifetime). </a:t>
            </a:r>
          </a:p>
        </p:txBody>
      </p:sp>
      <p:sp>
        <p:nvSpPr>
          <p:cNvPr id="23" name="TextBox 22"/>
          <p:cNvSpPr txBox="1"/>
          <p:nvPr/>
        </p:nvSpPr>
        <p:spPr>
          <a:xfrm>
            <a:off x="7641092" y="620689"/>
            <a:ext cx="1983300" cy="646331"/>
          </a:xfrm>
          <a:prstGeom prst="rect">
            <a:avLst/>
          </a:prstGeom>
          <a:noFill/>
        </p:spPr>
        <p:txBody>
          <a:bodyPr wrap="none" rtlCol="0">
            <a:spAutoFit/>
          </a:bodyPr>
          <a:lstStyle/>
          <a:p>
            <a:r>
              <a:rPr lang="en-GB" dirty="0"/>
              <a:t>56 bunch SPS train </a:t>
            </a:r>
            <a:br>
              <a:rPr lang="en-GB" dirty="0"/>
            </a:br>
            <a:r>
              <a:rPr lang="en-GB" dirty="0"/>
              <a:t>after slip-stacking</a:t>
            </a:r>
          </a:p>
        </p:txBody>
      </p:sp>
      <p:pic>
        <p:nvPicPr>
          <p:cNvPr id="6" name="Picture 5"/>
          <p:cNvPicPr>
            <a:picLocks noChangeAspect="1"/>
          </p:cNvPicPr>
          <p:nvPr/>
        </p:nvPicPr>
        <p:blipFill>
          <a:blip r:embed="rId3"/>
          <a:stretch>
            <a:fillRect/>
          </a:stretch>
        </p:blipFill>
        <p:spPr>
          <a:xfrm>
            <a:off x="1775520" y="517812"/>
            <a:ext cx="5472608" cy="1077938"/>
          </a:xfrm>
          <a:prstGeom prst="rect">
            <a:avLst/>
          </a:prstGeom>
        </p:spPr>
      </p:pic>
      <p:sp>
        <p:nvSpPr>
          <p:cNvPr id="26" name="TextBox 25"/>
          <p:cNvSpPr txBox="1"/>
          <p:nvPr/>
        </p:nvSpPr>
        <p:spPr>
          <a:xfrm>
            <a:off x="6312025" y="1916833"/>
            <a:ext cx="3420823" cy="646331"/>
          </a:xfrm>
          <a:prstGeom prst="rect">
            <a:avLst/>
          </a:prstGeom>
          <a:noFill/>
        </p:spPr>
        <p:txBody>
          <a:bodyPr wrap="square" rtlCol="0">
            <a:spAutoFit/>
          </a:bodyPr>
          <a:lstStyle/>
          <a:p>
            <a:r>
              <a:rPr lang="en-US" dirty="0"/>
              <a:t>Displace two trains in Beam 2 to make collisions in </a:t>
            </a:r>
            <a:r>
              <a:rPr lang="en-US" dirty="0" err="1"/>
              <a:t>LHCb</a:t>
            </a:r>
            <a:endParaRPr lang="en-GB" dirty="0"/>
          </a:p>
        </p:txBody>
      </p:sp>
      <p:grpSp>
        <p:nvGrpSpPr>
          <p:cNvPr id="10" name="Group 9"/>
          <p:cNvGrpSpPr>
            <a:grpSpLocks noChangeAspect="1"/>
          </p:cNvGrpSpPr>
          <p:nvPr/>
        </p:nvGrpSpPr>
        <p:grpSpPr>
          <a:xfrm>
            <a:off x="1516363" y="3757456"/>
            <a:ext cx="8424561" cy="2085527"/>
            <a:chOff x="-693350" y="2838315"/>
            <a:chExt cx="10530699" cy="2606909"/>
          </a:xfrm>
        </p:grpSpPr>
        <p:pic>
          <p:nvPicPr>
            <p:cNvPr id="5" name="Picture 4"/>
            <p:cNvPicPr>
              <a:picLocks noChangeAspect="1"/>
            </p:cNvPicPr>
            <p:nvPr/>
          </p:nvPicPr>
          <p:blipFill>
            <a:blip r:embed="rId4"/>
            <a:stretch>
              <a:fillRect/>
            </a:stretch>
          </p:blipFill>
          <p:spPr>
            <a:xfrm>
              <a:off x="-693350" y="2838315"/>
              <a:ext cx="10530699" cy="1181369"/>
            </a:xfrm>
            <a:prstGeom prst="rect">
              <a:avLst/>
            </a:prstGeom>
          </p:spPr>
        </p:pic>
        <p:pic>
          <p:nvPicPr>
            <p:cNvPr id="9" name="Picture 8"/>
            <p:cNvPicPr>
              <a:picLocks noChangeAspect="1"/>
            </p:cNvPicPr>
            <p:nvPr/>
          </p:nvPicPr>
          <p:blipFill>
            <a:blip r:embed="rId5"/>
            <a:stretch>
              <a:fillRect/>
            </a:stretch>
          </p:blipFill>
          <p:spPr>
            <a:xfrm>
              <a:off x="-667944" y="4263855"/>
              <a:ext cx="10479888" cy="1181369"/>
            </a:xfrm>
            <a:prstGeom prst="rect">
              <a:avLst/>
            </a:prstGeom>
          </p:spPr>
        </p:pic>
      </p:grpSp>
      <p:pic>
        <p:nvPicPr>
          <p:cNvPr id="11" name="Picture 10"/>
          <p:cNvPicPr>
            <a:picLocks noChangeAspect="1"/>
          </p:cNvPicPr>
          <p:nvPr/>
        </p:nvPicPr>
        <p:blipFill>
          <a:blip r:embed="rId6"/>
          <a:stretch>
            <a:fillRect/>
          </a:stretch>
        </p:blipFill>
        <p:spPr>
          <a:xfrm>
            <a:off x="1498603" y="1457784"/>
            <a:ext cx="3877318" cy="1997406"/>
          </a:xfrm>
          <a:prstGeom prst="rect">
            <a:avLst/>
          </a:prstGeom>
        </p:spPr>
      </p:pic>
      <p:sp>
        <p:nvSpPr>
          <p:cNvPr id="7" name="TextBox 6"/>
          <p:cNvSpPr txBox="1"/>
          <p:nvPr/>
        </p:nvSpPr>
        <p:spPr>
          <a:xfrm>
            <a:off x="7968208" y="3594502"/>
            <a:ext cx="1656184" cy="338554"/>
          </a:xfrm>
          <a:prstGeom prst="rect">
            <a:avLst/>
          </a:prstGeom>
          <a:noFill/>
        </p:spPr>
        <p:txBody>
          <a:bodyPr wrap="square" rtlCol="0">
            <a:spAutoFit/>
          </a:bodyPr>
          <a:lstStyle/>
          <a:p>
            <a:r>
              <a:rPr lang="en-GB" sz="1600" dirty="0"/>
              <a:t>Seen by Beam1``</a:t>
            </a:r>
          </a:p>
        </p:txBody>
      </p:sp>
      <p:sp>
        <p:nvSpPr>
          <p:cNvPr id="14" name="TextBox 13"/>
          <p:cNvSpPr txBox="1"/>
          <p:nvPr/>
        </p:nvSpPr>
        <p:spPr>
          <a:xfrm>
            <a:off x="7968208" y="4746630"/>
            <a:ext cx="1656184" cy="338554"/>
          </a:xfrm>
          <a:prstGeom prst="rect">
            <a:avLst/>
          </a:prstGeom>
          <a:noFill/>
        </p:spPr>
        <p:txBody>
          <a:bodyPr wrap="square" rtlCol="0">
            <a:spAutoFit/>
          </a:bodyPr>
          <a:lstStyle/>
          <a:p>
            <a:r>
              <a:rPr lang="en-GB" sz="1600" dirty="0"/>
              <a:t>Seen by Beam2``</a:t>
            </a:r>
          </a:p>
        </p:txBody>
      </p:sp>
    </p:spTree>
    <p:extLst>
      <p:ext uri="{BB962C8B-B14F-4D97-AF65-F5344CB8AC3E}">
        <p14:creationId xmlns:p14="http://schemas.microsoft.com/office/powerpoint/2010/main" val="33572067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Optics compatibility with p-p operation</a:t>
            </a:r>
          </a:p>
        </p:txBody>
      </p:sp>
      <p:sp>
        <p:nvSpPr>
          <p:cNvPr id="3" name="Content Placeholder 2"/>
          <p:cNvSpPr>
            <a:spLocks noGrp="1"/>
          </p:cNvSpPr>
          <p:nvPr>
            <p:ph idx="1"/>
          </p:nvPr>
        </p:nvSpPr>
        <p:spPr/>
        <p:txBody>
          <a:bodyPr/>
          <a:lstStyle/>
          <a:p>
            <a:r>
              <a:rPr lang="en-GB" dirty="0"/>
              <a:t>ATS optics will be used for p-p operation</a:t>
            </a:r>
          </a:p>
          <a:p>
            <a:r>
              <a:rPr lang="en-GB" dirty="0"/>
              <a:t>The </a:t>
            </a:r>
            <a:r>
              <a:rPr lang="el-GR" dirty="0"/>
              <a:t>β</a:t>
            </a:r>
            <a:r>
              <a:rPr lang="en-GB" dirty="0"/>
              <a:t>*=0.5 m values assumed for heavy-ion operation do not require ATS</a:t>
            </a:r>
          </a:p>
          <a:p>
            <a:pPr lvl="1"/>
            <a:r>
              <a:rPr lang="en-GB" dirty="0"/>
              <a:t>Rather little gain from low </a:t>
            </a:r>
            <a:r>
              <a:rPr lang="el-GR" dirty="0"/>
              <a:t>β</a:t>
            </a:r>
            <a:r>
              <a:rPr lang="en-GB" dirty="0"/>
              <a:t>* in high burn-off regime</a:t>
            </a:r>
          </a:p>
          <a:p>
            <a:r>
              <a:rPr lang="en-GB" dirty="0"/>
              <a:t>However to minimise set-up we can use essentially the same squeeze as ATS (telescopic part of squeeze has not started yet) </a:t>
            </a:r>
          </a:p>
          <a:p>
            <a:pPr lvl="1"/>
            <a:r>
              <a:rPr lang="en-GB" dirty="0"/>
              <a:t>Interaction region squeeze sequences</a:t>
            </a:r>
          </a:p>
          <a:p>
            <a:pPr lvl="1"/>
            <a:r>
              <a:rPr lang="en-GB" dirty="0"/>
              <a:t>Must add a squeeze of ALICE as usual </a:t>
            </a:r>
          </a:p>
          <a:p>
            <a:r>
              <a:rPr lang="en-GB" dirty="0"/>
              <a:t>Necessary functionality is included in ATS optics design </a:t>
            </a:r>
          </a:p>
          <a:p>
            <a:pPr lvl="1"/>
            <a:endParaRPr lang="en-GB" dirty="0"/>
          </a:p>
          <a:p>
            <a:pPr lvl="1"/>
            <a:r>
              <a:rPr lang="en-GB" dirty="0"/>
              <a:t>(Might consider further squeezing later.)</a:t>
            </a:r>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17</a:t>
            </a:fld>
            <a:endParaRPr lang="en-GB"/>
          </a:p>
        </p:txBody>
      </p:sp>
      <p:sp>
        <p:nvSpPr>
          <p:cNvPr id="6" name="TextBox 5"/>
          <p:cNvSpPr txBox="1"/>
          <p:nvPr/>
        </p:nvSpPr>
        <p:spPr>
          <a:xfrm>
            <a:off x="7032104" y="4581128"/>
            <a:ext cx="3528392" cy="1200329"/>
          </a:xfrm>
          <a:prstGeom prst="rect">
            <a:avLst/>
          </a:prstGeom>
          <a:solidFill>
            <a:srgbClr val="FFFF00"/>
          </a:solidFill>
        </p:spPr>
        <p:txBody>
          <a:bodyPr wrap="square" rtlCol="0">
            <a:spAutoFit/>
          </a:bodyPr>
          <a:lstStyle/>
          <a:p>
            <a:pPr algn="ctr"/>
            <a:r>
              <a:rPr lang="en-GB" dirty="0"/>
              <a:t>We will use this optics in 2018! </a:t>
            </a:r>
          </a:p>
          <a:p>
            <a:pPr algn="ctr"/>
            <a:r>
              <a:rPr lang="en-GB" dirty="0"/>
              <a:t>Completely new optics cycle compared with p-p optics has (almost) been commissioned.</a:t>
            </a:r>
          </a:p>
        </p:txBody>
      </p:sp>
    </p:spTree>
    <p:extLst>
      <p:ext uri="{BB962C8B-B14F-4D97-AF65-F5344CB8AC3E}">
        <p14:creationId xmlns:p14="http://schemas.microsoft.com/office/powerpoint/2010/main" val="13642606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3"/>
          <a:stretch>
            <a:fillRect/>
          </a:stretch>
        </p:blipFill>
        <p:spPr>
          <a:xfrm>
            <a:off x="5857243" y="3230786"/>
            <a:ext cx="4674445" cy="2790502"/>
          </a:xfrm>
          <a:prstGeom prst="rect">
            <a:avLst/>
          </a:prstGeom>
        </p:spPr>
      </p:pic>
      <p:sp>
        <p:nvSpPr>
          <p:cNvPr id="6" name="Title 5"/>
          <p:cNvSpPr>
            <a:spLocks noGrp="1"/>
          </p:cNvSpPr>
          <p:nvPr>
            <p:ph type="title"/>
          </p:nvPr>
        </p:nvSpPr>
        <p:spPr/>
        <p:txBody>
          <a:bodyPr>
            <a:normAutofit fontScale="90000"/>
          </a:bodyPr>
          <a:lstStyle/>
          <a:p>
            <a:r>
              <a:rPr lang="en-GB" dirty="0"/>
              <a:t>CTE Simulation of (most typical) colliding bunch pair</a:t>
            </a:r>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GB" dirty="0"/>
          </a:p>
        </p:txBody>
      </p:sp>
      <p:sp>
        <p:nvSpPr>
          <p:cNvPr id="5" name="Slide Number Placeholder 4"/>
          <p:cNvSpPr>
            <a:spLocks noGrp="1"/>
          </p:cNvSpPr>
          <p:nvPr>
            <p:ph type="sldNum" sz="quarter" idx="12"/>
          </p:nvPr>
        </p:nvSpPr>
        <p:spPr/>
        <p:txBody>
          <a:bodyPr/>
          <a:lstStyle/>
          <a:p>
            <a:fld id="{323EE74B-AA29-428B-826F-5CD1FF8C5BA0}" type="slidenum">
              <a:rPr lang="en-GB" smtClean="0"/>
              <a:t>18</a:t>
            </a:fld>
            <a:endParaRPr lang="en-GB"/>
          </a:p>
        </p:txBody>
      </p:sp>
      <p:sp>
        <p:nvSpPr>
          <p:cNvPr id="11" name="TextBox 10"/>
          <p:cNvSpPr txBox="1"/>
          <p:nvPr/>
        </p:nvSpPr>
        <p:spPr>
          <a:xfrm>
            <a:off x="1618933" y="5890046"/>
            <a:ext cx="8650370" cy="861774"/>
          </a:xfrm>
          <a:prstGeom prst="rect">
            <a:avLst/>
          </a:prstGeom>
          <a:noFill/>
        </p:spPr>
        <p:txBody>
          <a:bodyPr wrap="square" rtlCol="0">
            <a:spAutoFit/>
          </a:bodyPr>
          <a:lstStyle/>
          <a:p>
            <a:r>
              <a:rPr lang="en-GB" sz="1600" dirty="0"/>
              <a:t>Interplay of radiation damping, IBS, luminosity burn-off couples all 4 quantities.</a:t>
            </a:r>
            <a:br>
              <a:rPr lang="en-GB" sz="1600" dirty="0"/>
            </a:br>
            <a:r>
              <a:rPr lang="en-GB" sz="1600" dirty="0"/>
              <a:t>Different evolution according to luminosity-sharing scenario.   </a:t>
            </a:r>
          </a:p>
          <a:p>
            <a:r>
              <a:rPr lang="en-GB" sz="1600" dirty="0"/>
              <a:t>(Does not include additional emittance growth usually seen in operation.)</a:t>
            </a:r>
          </a:p>
        </p:txBody>
      </p:sp>
      <p:pic>
        <p:nvPicPr>
          <p:cNvPr id="2" name="Picture 1"/>
          <p:cNvPicPr>
            <a:picLocks noChangeAspect="1"/>
          </p:cNvPicPr>
          <p:nvPr/>
        </p:nvPicPr>
        <p:blipFill>
          <a:blip r:embed="rId4"/>
          <a:stretch>
            <a:fillRect/>
          </a:stretch>
        </p:blipFill>
        <p:spPr>
          <a:xfrm>
            <a:off x="1544776" y="476673"/>
            <a:ext cx="4320945" cy="2828255"/>
          </a:xfrm>
          <a:prstGeom prst="rect">
            <a:avLst/>
          </a:prstGeom>
        </p:spPr>
      </p:pic>
      <p:pic>
        <p:nvPicPr>
          <p:cNvPr id="3" name="Picture 2"/>
          <p:cNvPicPr>
            <a:picLocks noChangeAspect="1"/>
          </p:cNvPicPr>
          <p:nvPr/>
        </p:nvPicPr>
        <p:blipFill>
          <a:blip r:embed="rId5"/>
          <a:stretch>
            <a:fillRect/>
          </a:stretch>
        </p:blipFill>
        <p:spPr>
          <a:xfrm>
            <a:off x="6326281" y="476672"/>
            <a:ext cx="4191955" cy="2731122"/>
          </a:xfrm>
          <a:prstGeom prst="rect">
            <a:avLst/>
          </a:prstGeom>
        </p:spPr>
      </p:pic>
      <p:pic>
        <p:nvPicPr>
          <p:cNvPr id="7" name="Picture 6"/>
          <p:cNvPicPr>
            <a:picLocks noChangeAspect="1"/>
          </p:cNvPicPr>
          <p:nvPr/>
        </p:nvPicPr>
        <p:blipFill>
          <a:blip r:embed="rId6"/>
          <a:stretch>
            <a:fillRect/>
          </a:stretch>
        </p:blipFill>
        <p:spPr>
          <a:xfrm>
            <a:off x="1673766" y="3129206"/>
            <a:ext cx="4191955" cy="2826394"/>
          </a:xfrm>
          <a:prstGeom prst="rect">
            <a:avLst/>
          </a:prstGeom>
        </p:spPr>
      </p:pic>
      <p:sp>
        <p:nvSpPr>
          <p:cNvPr id="9" name="TextBox 8"/>
          <p:cNvSpPr txBox="1"/>
          <p:nvPr/>
        </p:nvSpPr>
        <p:spPr>
          <a:xfrm>
            <a:off x="2855640" y="1556793"/>
            <a:ext cx="2520280" cy="1169551"/>
          </a:xfrm>
          <a:prstGeom prst="rect">
            <a:avLst/>
          </a:prstGeom>
          <a:noFill/>
        </p:spPr>
        <p:txBody>
          <a:bodyPr wrap="square" rtlCol="0">
            <a:spAutoFit/>
          </a:bodyPr>
          <a:lstStyle/>
          <a:p>
            <a:r>
              <a:rPr lang="en-GB" sz="1400" dirty="0"/>
              <a:t>IBS dominates initially, radiation damping takes over as intensity decays and emittance grows.  </a:t>
            </a:r>
          </a:p>
          <a:p>
            <a:r>
              <a:rPr lang="en-GB" sz="1400" dirty="0"/>
              <a:t>Smaller injected emittance does not help much.</a:t>
            </a:r>
          </a:p>
        </p:txBody>
      </p:sp>
      <p:sp>
        <p:nvSpPr>
          <p:cNvPr id="12" name="TextBox 11"/>
          <p:cNvSpPr txBox="1"/>
          <p:nvPr/>
        </p:nvSpPr>
        <p:spPr>
          <a:xfrm>
            <a:off x="8616280" y="1484785"/>
            <a:ext cx="1512168" cy="1169551"/>
          </a:xfrm>
          <a:prstGeom prst="rect">
            <a:avLst/>
          </a:prstGeom>
          <a:noFill/>
        </p:spPr>
        <p:txBody>
          <a:bodyPr wrap="square" rtlCol="0">
            <a:spAutoFit/>
          </a:bodyPr>
          <a:lstStyle/>
          <a:p>
            <a:r>
              <a:rPr lang="en-GB" sz="1400" dirty="0"/>
              <a:t>Radiation damping dominates (low </a:t>
            </a:r>
            <a:r>
              <a:rPr lang="en-GB" sz="1400" dirty="0" err="1"/>
              <a:t>betatron</a:t>
            </a:r>
            <a:r>
              <a:rPr lang="en-GB" sz="1400" dirty="0"/>
              <a:t> coupling)</a:t>
            </a:r>
          </a:p>
        </p:txBody>
      </p:sp>
      <p:sp>
        <p:nvSpPr>
          <p:cNvPr id="17" name="TextBox 16"/>
          <p:cNvSpPr txBox="1"/>
          <p:nvPr/>
        </p:nvSpPr>
        <p:spPr>
          <a:xfrm>
            <a:off x="2567608" y="4489956"/>
            <a:ext cx="2520280" cy="523220"/>
          </a:xfrm>
          <a:prstGeom prst="rect">
            <a:avLst/>
          </a:prstGeom>
          <a:noFill/>
        </p:spPr>
        <p:txBody>
          <a:bodyPr wrap="square" rtlCol="0">
            <a:spAutoFit/>
          </a:bodyPr>
          <a:lstStyle/>
          <a:p>
            <a:r>
              <a:rPr lang="en-GB" sz="1400" dirty="0"/>
              <a:t>IBS dominates initially, radiation damping takes over</a:t>
            </a:r>
          </a:p>
        </p:txBody>
      </p:sp>
      <p:sp>
        <p:nvSpPr>
          <p:cNvPr id="18" name="TextBox 17"/>
          <p:cNvSpPr txBox="1"/>
          <p:nvPr/>
        </p:nvSpPr>
        <p:spPr>
          <a:xfrm>
            <a:off x="7320136" y="4581128"/>
            <a:ext cx="2520280" cy="738664"/>
          </a:xfrm>
          <a:prstGeom prst="rect">
            <a:avLst/>
          </a:prstGeom>
          <a:noFill/>
        </p:spPr>
        <p:txBody>
          <a:bodyPr wrap="square" rtlCol="0">
            <a:spAutoFit/>
          </a:bodyPr>
          <a:lstStyle/>
          <a:p>
            <a:r>
              <a:rPr lang="en-GB" sz="1400" dirty="0"/>
              <a:t>Intensity decay dominated by luminosity burn-off (huge electromagnetic cross sections)</a:t>
            </a:r>
          </a:p>
        </p:txBody>
      </p:sp>
      <p:sp>
        <p:nvSpPr>
          <p:cNvPr id="10" name="TextBox 9"/>
          <p:cNvSpPr txBox="1"/>
          <p:nvPr/>
        </p:nvSpPr>
        <p:spPr>
          <a:xfrm>
            <a:off x="9336360" y="5713512"/>
            <a:ext cx="1008112" cy="307777"/>
          </a:xfrm>
          <a:prstGeom prst="rect">
            <a:avLst/>
          </a:prstGeom>
          <a:solidFill>
            <a:schemeClr val="accent2">
              <a:lumMod val="20000"/>
              <a:lumOff val="80000"/>
            </a:schemeClr>
          </a:solidFill>
        </p:spPr>
        <p:txBody>
          <a:bodyPr wrap="square" rtlCol="0">
            <a:spAutoFit/>
          </a:bodyPr>
          <a:lstStyle/>
          <a:p>
            <a:pPr algn="ctr"/>
            <a:r>
              <a:rPr lang="en-GB" sz="1400" dirty="0"/>
              <a:t>T. Mertens</a:t>
            </a:r>
          </a:p>
        </p:txBody>
      </p:sp>
    </p:spTree>
    <p:extLst>
      <p:ext uri="{BB962C8B-B14F-4D97-AF65-F5344CB8AC3E}">
        <p14:creationId xmlns:p14="http://schemas.microsoft.com/office/powerpoint/2010/main" val="29438664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GB" dirty="0"/>
              <a:t>Luminosities in an ideal (prolonged) fill</a:t>
            </a:r>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19</a:t>
            </a:fld>
            <a:endParaRPr lang="en-GB"/>
          </a:p>
        </p:txBody>
      </p:sp>
      <p:sp>
        <p:nvSpPr>
          <p:cNvPr id="9" name="TextBox 8"/>
          <p:cNvSpPr txBox="1"/>
          <p:nvPr/>
        </p:nvSpPr>
        <p:spPr>
          <a:xfrm>
            <a:off x="5447928" y="883643"/>
            <a:ext cx="3312368" cy="923330"/>
          </a:xfrm>
          <a:prstGeom prst="rect">
            <a:avLst/>
          </a:prstGeom>
          <a:noFill/>
        </p:spPr>
        <p:txBody>
          <a:bodyPr wrap="square" rtlCol="0">
            <a:spAutoFit/>
          </a:bodyPr>
          <a:lstStyle/>
          <a:p>
            <a:r>
              <a:rPr lang="en-GB" dirty="0"/>
              <a:t>ALICE, levelling at maximum acceptable (rates around 50 kHz), assuming 1100 bunches colliding</a:t>
            </a:r>
          </a:p>
        </p:txBody>
      </p:sp>
      <p:pic>
        <p:nvPicPr>
          <p:cNvPr id="15" name="Picture 14"/>
          <p:cNvPicPr>
            <a:picLocks noChangeAspect="1"/>
          </p:cNvPicPr>
          <p:nvPr/>
        </p:nvPicPr>
        <p:blipFill>
          <a:blip r:embed="rId2"/>
          <a:stretch>
            <a:fillRect/>
          </a:stretch>
        </p:blipFill>
        <p:spPr>
          <a:xfrm>
            <a:off x="767408" y="620688"/>
            <a:ext cx="4363580" cy="2717319"/>
          </a:xfrm>
          <a:prstGeom prst="rect">
            <a:avLst/>
          </a:prstGeom>
        </p:spPr>
      </p:pic>
      <p:sp>
        <p:nvSpPr>
          <p:cNvPr id="10" name="TextBox 9"/>
          <p:cNvSpPr txBox="1"/>
          <p:nvPr/>
        </p:nvSpPr>
        <p:spPr>
          <a:xfrm>
            <a:off x="5591944" y="4149080"/>
            <a:ext cx="3468244" cy="1200329"/>
          </a:xfrm>
          <a:prstGeom prst="rect">
            <a:avLst/>
          </a:prstGeom>
          <a:noFill/>
        </p:spPr>
        <p:txBody>
          <a:bodyPr wrap="square" rtlCol="0">
            <a:spAutoFit/>
          </a:bodyPr>
          <a:lstStyle/>
          <a:p>
            <a:r>
              <a:rPr lang="en-GB" dirty="0"/>
              <a:t>ATLAS or CMS, </a:t>
            </a:r>
            <a:r>
              <a:rPr lang="en-GB" i="1" dirty="0"/>
              <a:t>assumed</a:t>
            </a:r>
            <a:r>
              <a:rPr lang="en-GB" dirty="0"/>
              <a:t> levelling at similar levels to ALICE (not strictly necessary, just an  assumption to simplify presentation).  </a:t>
            </a:r>
          </a:p>
        </p:txBody>
      </p:sp>
      <p:pic>
        <p:nvPicPr>
          <p:cNvPr id="12" name="Picture 11"/>
          <p:cNvPicPr>
            <a:picLocks noChangeAspect="1"/>
          </p:cNvPicPr>
          <p:nvPr/>
        </p:nvPicPr>
        <p:blipFill>
          <a:blip r:embed="rId3"/>
          <a:stretch>
            <a:fillRect/>
          </a:stretch>
        </p:blipFill>
        <p:spPr>
          <a:xfrm>
            <a:off x="700036" y="3639580"/>
            <a:ext cx="4464496" cy="2698990"/>
          </a:xfrm>
          <a:prstGeom prst="rect">
            <a:avLst/>
          </a:prstGeom>
        </p:spPr>
      </p:pic>
      <p:sp>
        <p:nvSpPr>
          <p:cNvPr id="2" name="TextBox 1"/>
          <p:cNvSpPr txBox="1"/>
          <p:nvPr/>
        </p:nvSpPr>
        <p:spPr>
          <a:xfrm>
            <a:off x="9624392" y="1811509"/>
            <a:ext cx="2232248" cy="1200329"/>
          </a:xfrm>
          <a:prstGeom prst="rect">
            <a:avLst/>
          </a:prstGeom>
          <a:solidFill>
            <a:srgbClr val="FFFF00"/>
          </a:solidFill>
        </p:spPr>
        <p:txBody>
          <a:bodyPr wrap="square" rtlCol="0">
            <a:spAutoFit/>
          </a:bodyPr>
          <a:lstStyle/>
          <a:p>
            <a:r>
              <a:rPr lang="en-GB" dirty="0"/>
              <a:t>Baseline is the orange scenario with similar luminosities in 3 experiments.</a:t>
            </a:r>
          </a:p>
        </p:txBody>
      </p:sp>
    </p:spTree>
    <p:extLst>
      <p:ext uri="{BB962C8B-B14F-4D97-AF65-F5344CB8AC3E}">
        <p14:creationId xmlns:p14="http://schemas.microsoft.com/office/powerpoint/2010/main" val="4009034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Last “Town Meeting” on 29/6/2012</a:t>
            </a:r>
            <a:endParaRPr lang="en-GB" dirty="0"/>
          </a:p>
        </p:txBody>
      </p:sp>
      <p:sp>
        <p:nvSpPr>
          <p:cNvPr id="2" name="Date Placeholder 1"/>
          <p:cNvSpPr>
            <a:spLocks noGrp="1"/>
          </p:cNvSpPr>
          <p:nvPr>
            <p:ph type="dt" sz="half" idx="10"/>
          </p:nvPr>
        </p:nvSpPr>
        <p:spPr/>
        <p:txBody>
          <a:bodyPr/>
          <a:lstStyle/>
          <a:p>
            <a:r>
              <a:rPr lang="en-US"/>
              <a:t>J.M. Jowett, Town Meeting: Relativistic Heavy Ion Physics 24/10/2018</a:t>
            </a:r>
            <a:endParaRPr lang="en-GB"/>
          </a:p>
        </p:txBody>
      </p:sp>
      <p:sp>
        <p:nvSpPr>
          <p:cNvPr id="3" name="Slide Number Placeholder 2"/>
          <p:cNvSpPr>
            <a:spLocks noGrp="1"/>
          </p:cNvSpPr>
          <p:nvPr>
            <p:ph type="sldNum" sz="quarter" idx="12"/>
          </p:nvPr>
        </p:nvSpPr>
        <p:spPr/>
        <p:txBody>
          <a:bodyPr/>
          <a:lstStyle/>
          <a:p>
            <a:fld id="{323EE74B-AA29-428B-826F-5CD1FF8C5BA0}" type="slidenum">
              <a:rPr lang="en-GB" smtClean="0"/>
              <a:t>2</a:t>
            </a:fld>
            <a:endParaRPr lang="en-GB"/>
          </a:p>
        </p:txBody>
      </p:sp>
      <p:grpSp>
        <p:nvGrpSpPr>
          <p:cNvPr id="11" name="Group 10"/>
          <p:cNvGrpSpPr/>
          <p:nvPr/>
        </p:nvGrpSpPr>
        <p:grpSpPr>
          <a:xfrm>
            <a:off x="47328" y="700138"/>
            <a:ext cx="4030074" cy="5081542"/>
            <a:chOff x="47328" y="700138"/>
            <a:chExt cx="4030074" cy="5081542"/>
          </a:xfrm>
        </p:grpSpPr>
        <p:pic>
          <p:nvPicPr>
            <p:cNvPr id="6" name="Picture 5"/>
            <p:cNvPicPr>
              <a:picLocks noChangeAspect="1"/>
            </p:cNvPicPr>
            <p:nvPr/>
          </p:nvPicPr>
          <p:blipFill>
            <a:blip r:embed="rId2"/>
            <a:stretch>
              <a:fillRect/>
            </a:stretch>
          </p:blipFill>
          <p:spPr>
            <a:xfrm>
              <a:off x="263352" y="700138"/>
              <a:ext cx="3814050" cy="2880320"/>
            </a:xfrm>
            <a:prstGeom prst="rect">
              <a:avLst/>
            </a:prstGeom>
          </p:spPr>
        </p:pic>
        <p:pic>
          <p:nvPicPr>
            <p:cNvPr id="7" name="Picture 6"/>
            <p:cNvPicPr>
              <a:picLocks noChangeAspect="1"/>
            </p:cNvPicPr>
            <p:nvPr/>
          </p:nvPicPr>
          <p:blipFill>
            <a:blip r:embed="rId3"/>
            <a:stretch>
              <a:fillRect/>
            </a:stretch>
          </p:blipFill>
          <p:spPr>
            <a:xfrm>
              <a:off x="47328" y="3284984"/>
              <a:ext cx="3312368" cy="2496696"/>
            </a:xfrm>
            <a:prstGeom prst="rect">
              <a:avLst/>
            </a:prstGeom>
          </p:spPr>
        </p:pic>
      </p:grpSp>
      <p:pic>
        <p:nvPicPr>
          <p:cNvPr id="12" name="Picture 11"/>
          <p:cNvPicPr>
            <a:picLocks noChangeAspect="1"/>
          </p:cNvPicPr>
          <p:nvPr/>
        </p:nvPicPr>
        <p:blipFill>
          <a:blip r:embed="rId4"/>
          <a:stretch>
            <a:fillRect/>
          </a:stretch>
        </p:blipFill>
        <p:spPr>
          <a:xfrm>
            <a:off x="4367808" y="3645024"/>
            <a:ext cx="3744416" cy="2433870"/>
          </a:xfrm>
          <a:prstGeom prst="rect">
            <a:avLst/>
          </a:prstGeom>
        </p:spPr>
      </p:pic>
      <p:pic>
        <p:nvPicPr>
          <p:cNvPr id="13" name="Picture 12"/>
          <p:cNvPicPr>
            <a:picLocks noChangeAspect="1"/>
          </p:cNvPicPr>
          <p:nvPr/>
        </p:nvPicPr>
        <p:blipFill>
          <a:blip r:embed="rId5"/>
          <a:stretch>
            <a:fillRect/>
          </a:stretch>
        </p:blipFill>
        <p:spPr>
          <a:xfrm>
            <a:off x="7906701" y="4006377"/>
            <a:ext cx="4063372" cy="2768452"/>
          </a:xfrm>
          <a:prstGeom prst="rect">
            <a:avLst/>
          </a:prstGeom>
        </p:spPr>
      </p:pic>
      <p:grpSp>
        <p:nvGrpSpPr>
          <p:cNvPr id="15" name="Group 14"/>
          <p:cNvGrpSpPr/>
          <p:nvPr/>
        </p:nvGrpSpPr>
        <p:grpSpPr>
          <a:xfrm>
            <a:off x="5015880" y="522529"/>
            <a:ext cx="6810177" cy="2762455"/>
            <a:chOff x="5015880" y="522529"/>
            <a:chExt cx="6810177" cy="2762455"/>
          </a:xfrm>
        </p:grpSpPr>
        <p:grpSp>
          <p:nvGrpSpPr>
            <p:cNvPr id="10" name="Group 9"/>
            <p:cNvGrpSpPr/>
            <p:nvPr/>
          </p:nvGrpSpPr>
          <p:grpSpPr>
            <a:xfrm>
              <a:off x="5015880" y="557868"/>
              <a:ext cx="6460638" cy="2727116"/>
              <a:chOff x="5015880" y="557868"/>
              <a:chExt cx="6460638" cy="2727116"/>
            </a:xfrm>
          </p:grpSpPr>
          <p:pic>
            <p:nvPicPr>
              <p:cNvPr id="8" name="Picture 7"/>
              <p:cNvPicPr>
                <a:picLocks noChangeAspect="1"/>
              </p:cNvPicPr>
              <p:nvPr/>
            </p:nvPicPr>
            <p:blipFill>
              <a:blip r:embed="rId6"/>
              <a:stretch>
                <a:fillRect/>
              </a:stretch>
            </p:blipFill>
            <p:spPr>
              <a:xfrm>
                <a:off x="5015880" y="557868"/>
                <a:ext cx="3595654" cy="2727116"/>
              </a:xfrm>
              <a:prstGeom prst="rect">
                <a:avLst/>
              </a:prstGeom>
            </p:spPr>
          </p:pic>
          <p:pic>
            <p:nvPicPr>
              <p:cNvPr id="9" name="Picture 8"/>
              <p:cNvPicPr>
                <a:picLocks noChangeAspect="1"/>
              </p:cNvPicPr>
              <p:nvPr/>
            </p:nvPicPr>
            <p:blipFill>
              <a:blip r:embed="rId7"/>
              <a:stretch>
                <a:fillRect/>
              </a:stretch>
            </p:blipFill>
            <p:spPr>
              <a:xfrm>
                <a:off x="8400256" y="922834"/>
                <a:ext cx="3076262" cy="2358206"/>
              </a:xfrm>
              <a:prstGeom prst="rect">
                <a:avLst/>
              </a:prstGeom>
            </p:spPr>
          </p:pic>
        </p:grpSp>
        <p:sp>
          <p:nvSpPr>
            <p:cNvPr id="14" name="TextBox 13"/>
            <p:cNvSpPr txBox="1"/>
            <p:nvPr/>
          </p:nvSpPr>
          <p:spPr>
            <a:xfrm>
              <a:off x="8760296" y="522529"/>
              <a:ext cx="3065761" cy="369332"/>
            </a:xfrm>
            <a:prstGeom prst="rect">
              <a:avLst/>
            </a:prstGeom>
            <a:solidFill>
              <a:srgbClr val="FFFF00"/>
            </a:solidFill>
          </p:spPr>
          <p:txBody>
            <a:bodyPr wrap="square" rtlCol="0">
              <a:spAutoFit/>
            </a:bodyPr>
            <a:lstStyle/>
            <a:p>
              <a:r>
                <a:rPr lang="en-GB" dirty="0"/>
                <a:t>Feasibility of p-</a:t>
              </a:r>
              <a:r>
                <a:rPr lang="en-GB" dirty="0" err="1"/>
                <a:t>Pb</a:t>
              </a:r>
              <a:r>
                <a:rPr lang="en-GB" dirty="0"/>
                <a:t> collisions?</a:t>
              </a:r>
            </a:p>
          </p:txBody>
        </p:sp>
      </p:grpSp>
      <p:sp>
        <p:nvSpPr>
          <p:cNvPr id="16" name="TextBox 15"/>
          <p:cNvSpPr txBox="1"/>
          <p:nvPr/>
        </p:nvSpPr>
        <p:spPr>
          <a:xfrm>
            <a:off x="1775520" y="6078894"/>
            <a:ext cx="4680520" cy="369332"/>
          </a:xfrm>
          <a:prstGeom prst="rect">
            <a:avLst/>
          </a:prstGeom>
          <a:solidFill>
            <a:schemeClr val="tx2">
              <a:lumMod val="40000"/>
              <a:lumOff val="60000"/>
            </a:schemeClr>
          </a:solidFill>
        </p:spPr>
        <p:txBody>
          <a:bodyPr wrap="square" rtlCol="0">
            <a:spAutoFit/>
          </a:bodyPr>
          <a:lstStyle/>
          <a:p>
            <a:r>
              <a:rPr lang="en-GB" dirty="0"/>
              <a:t>ALICE </a:t>
            </a:r>
            <a:r>
              <a:rPr lang="en-GB" dirty="0" err="1"/>
              <a:t>LoI</a:t>
            </a:r>
            <a:r>
              <a:rPr lang="en-GB" dirty="0"/>
              <a:t> emerged around time of this meeting </a:t>
            </a:r>
          </a:p>
        </p:txBody>
      </p:sp>
    </p:spTree>
    <p:extLst>
      <p:ext uri="{BB962C8B-B14F-4D97-AF65-F5344CB8AC3E}">
        <p14:creationId xmlns:p14="http://schemas.microsoft.com/office/powerpoint/2010/main" val="4086535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arn(inVertic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inVertical)">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barn(inVertical)">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3"/>
          <a:stretch>
            <a:fillRect/>
          </a:stretch>
        </p:blipFill>
        <p:spPr>
          <a:xfrm>
            <a:off x="1604497" y="2852938"/>
            <a:ext cx="4842101" cy="3426153"/>
          </a:xfrm>
          <a:prstGeom prst="rect">
            <a:avLst/>
          </a:prstGeom>
        </p:spPr>
      </p:pic>
      <p:sp>
        <p:nvSpPr>
          <p:cNvPr id="6" name="Title 5"/>
          <p:cNvSpPr>
            <a:spLocks noGrp="1"/>
          </p:cNvSpPr>
          <p:nvPr>
            <p:ph type="title"/>
          </p:nvPr>
        </p:nvSpPr>
        <p:spPr/>
        <p:txBody>
          <a:bodyPr>
            <a:normAutofit fontScale="90000"/>
          </a:bodyPr>
          <a:lstStyle/>
          <a:p>
            <a:r>
              <a:rPr lang="en-GB" dirty="0"/>
              <a:t>Integrated luminosity in prolonged fills</a:t>
            </a:r>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20</a:t>
            </a:fld>
            <a:endParaRPr lang="en-GB"/>
          </a:p>
        </p:txBody>
      </p:sp>
      <p:graphicFrame>
        <p:nvGraphicFramePr>
          <p:cNvPr id="3" name="Object 2"/>
          <p:cNvGraphicFramePr>
            <a:graphicFrameLocks noChangeAspect="1"/>
          </p:cNvGraphicFramePr>
          <p:nvPr>
            <p:extLst/>
          </p:nvPr>
        </p:nvGraphicFramePr>
        <p:xfrm>
          <a:off x="6746146" y="3144870"/>
          <a:ext cx="3009900" cy="889000"/>
        </p:xfrm>
        <a:graphic>
          <a:graphicData uri="http://schemas.openxmlformats.org/presentationml/2006/ole">
            <mc:AlternateContent xmlns:mc="http://schemas.openxmlformats.org/markup-compatibility/2006">
              <mc:Choice xmlns:v="urn:schemas-microsoft-com:vml" Requires="v">
                <p:oleObj spid="_x0000_s4098" name="Equation" r:id="rId4" imgW="3009600" imgH="888840" progId="Equation.DSMT4">
                  <p:embed/>
                </p:oleObj>
              </mc:Choice>
              <mc:Fallback>
                <p:oleObj name="Equation" r:id="rId4" imgW="3009600" imgH="888840" progId="Equation.DSMT4">
                  <p:embed/>
                  <p:pic>
                    <p:nvPicPr>
                      <p:cNvPr id="3" name="Object 2"/>
                      <p:cNvPicPr/>
                      <p:nvPr/>
                    </p:nvPicPr>
                    <p:blipFill>
                      <a:blip r:embed="rId5"/>
                      <a:stretch>
                        <a:fillRect/>
                      </a:stretch>
                    </p:blipFill>
                    <p:spPr>
                      <a:xfrm>
                        <a:off x="6746146" y="3144870"/>
                        <a:ext cx="3009900" cy="889000"/>
                      </a:xfrm>
                      <a:prstGeom prst="rect">
                        <a:avLst/>
                      </a:prstGeom>
                    </p:spPr>
                  </p:pic>
                </p:oleObj>
              </mc:Fallback>
            </mc:AlternateContent>
          </a:graphicData>
        </a:graphic>
      </p:graphicFrame>
      <p:sp>
        <p:nvSpPr>
          <p:cNvPr id="11" name="Right Arrow 10"/>
          <p:cNvSpPr/>
          <p:nvPr/>
        </p:nvSpPr>
        <p:spPr>
          <a:xfrm rot="16200000">
            <a:off x="3443423" y="3501008"/>
            <a:ext cx="792086" cy="50405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solidFill>
                <a:srgbClr val="FFFF00"/>
              </a:solidFill>
            </a:endParaRPr>
          </a:p>
        </p:txBody>
      </p:sp>
      <p:sp>
        <p:nvSpPr>
          <p:cNvPr id="16" name="TextBox 15"/>
          <p:cNvSpPr txBox="1"/>
          <p:nvPr/>
        </p:nvSpPr>
        <p:spPr>
          <a:xfrm>
            <a:off x="7166368" y="4078814"/>
            <a:ext cx="3034089" cy="646331"/>
          </a:xfrm>
          <a:prstGeom prst="rect">
            <a:avLst/>
          </a:prstGeom>
          <a:noFill/>
        </p:spPr>
        <p:txBody>
          <a:bodyPr wrap="square" rtlCol="0">
            <a:spAutoFit/>
          </a:bodyPr>
          <a:lstStyle/>
          <a:p>
            <a:r>
              <a:rPr lang="en-GB" dirty="0"/>
              <a:t>Fraction obtained is the luminous efficiency.  </a:t>
            </a:r>
          </a:p>
        </p:txBody>
      </p:sp>
      <p:pic>
        <p:nvPicPr>
          <p:cNvPr id="21" name="Picture 20"/>
          <p:cNvPicPr>
            <a:picLocks noChangeAspect="1"/>
          </p:cNvPicPr>
          <p:nvPr/>
        </p:nvPicPr>
        <p:blipFill>
          <a:blip r:embed="rId6"/>
          <a:stretch>
            <a:fillRect/>
          </a:stretch>
        </p:blipFill>
        <p:spPr>
          <a:xfrm>
            <a:off x="1904045" y="462875"/>
            <a:ext cx="2826260" cy="1999793"/>
          </a:xfrm>
          <a:prstGeom prst="rect">
            <a:avLst/>
          </a:prstGeom>
        </p:spPr>
      </p:pic>
      <p:pic>
        <p:nvPicPr>
          <p:cNvPr id="22" name="Picture 21"/>
          <p:cNvPicPr>
            <a:picLocks noChangeAspect="1"/>
          </p:cNvPicPr>
          <p:nvPr/>
        </p:nvPicPr>
        <p:blipFill>
          <a:blip r:embed="rId7"/>
          <a:stretch>
            <a:fillRect/>
          </a:stretch>
        </p:blipFill>
        <p:spPr>
          <a:xfrm>
            <a:off x="6910136" y="462875"/>
            <a:ext cx="3377819" cy="2390063"/>
          </a:xfrm>
          <a:prstGeom prst="rect">
            <a:avLst/>
          </a:prstGeom>
        </p:spPr>
      </p:pic>
    </p:spTree>
    <p:extLst>
      <p:ext uri="{BB962C8B-B14F-4D97-AF65-F5344CB8AC3E}">
        <p14:creationId xmlns:p14="http://schemas.microsoft.com/office/powerpoint/2010/main" val="19436201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GB" dirty="0"/>
              <a:t>Effect of turn-around time on average luminosity</a:t>
            </a:r>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21</a:t>
            </a:fld>
            <a:endParaRPr lang="en-GB"/>
          </a:p>
        </p:txBody>
      </p:sp>
      <p:graphicFrame>
        <p:nvGraphicFramePr>
          <p:cNvPr id="7" name="Object 6"/>
          <p:cNvGraphicFramePr>
            <a:graphicFrameLocks noChangeAspect="1"/>
          </p:cNvGraphicFramePr>
          <p:nvPr>
            <p:extLst/>
          </p:nvPr>
        </p:nvGraphicFramePr>
        <p:xfrm>
          <a:off x="5951984" y="4731243"/>
          <a:ext cx="4508500" cy="558800"/>
        </p:xfrm>
        <a:graphic>
          <a:graphicData uri="http://schemas.openxmlformats.org/presentationml/2006/ole">
            <mc:AlternateContent xmlns:mc="http://schemas.openxmlformats.org/markup-compatibility/2006">
              <mc:Choice xmlns:v="urn:schemas-microsoft-com:vml" Requires="v">
                <p:oleObj spid="_x0000_s5122" name="Equation" r:id="rId3" imgW="4508280" imgH="558720" progId="Equation.DSMT4">
                  <p:embed/>
                </p:oleObj>
              </mc:Choice>
              <mc:Fallback>
                <p:oleObj name="Equation" r:id="rId3" imgW="4508280" imgH="558720" progId="Equation.DSMT4">
                  <p:embed/>
                  <p:pic>
                    <p:nvPicPr>
                      <p:cNvPr id="7" name="Object 6"/>
                      <p:cNvPicPr/>
                      <p:nvPr/>
                    </p:nvPicPr>
                    <p:blipFill>
                      <a:blip r:embed="rId4"/>
                      <a:stretch>
                        <a:fillRect/>
                      </a:stretch>
                    </p:blipFill>
                    <p:spPr>
                      <a:xfrm>
                        <a:off x="5951984" y="4731243"/>
                        <a:ext cx="4508500" cy="558800"/>
                      </a:xfrm>
                      <a:prstGeom prst="rect">
                        <a:avLst/>
                      </a:prstGeom>
                    </p:spPr>
                  </p:pic>
                </p:oleObj>
              </mc:Fallback>
            </mc:AlternateContent>
          </a:graphicData>
        </a:graphic>
      </p:graphicFrame>
      <p:graphicFrame>
        <p:nvGraphicFramePr>
          <p:cNvPr id="9" name="Object 8"/>
          <p:cNvGraphicFramePr>
            <a:graphicFrameLocks noChangeAspect="1"/>
          </p:cNvGraphicFramePr>
          <p:nvPr>
            <p:extLst/>
          </p:nvPr>
        </p:nvGraphicFramePr>
        <p:xfrm>
          <a:off x="6260857" y="2089084"/>
          <a:ext cx="3175000" cy="584200"/>
        </p:xfrm>
        <a:graphic>
          <a:graphicData uri="http://schemas.openxmlformats.org/presentationml/2006/ole">
            <mc:AlternateContent xmlns:mc="http://schemas.openxmlformats.org/markup-compatibility/2006">
              <mc:Choice xmlns:v="urn:schemas-microsoft-com:vml" Requires="v">
                <p:oleObj spid="_x0000_s5123" name="Equation" r:id="rId5" imgW="3174840" imgH="583920" progId="Equation.DSMT4">
                  <p:embed/>
                </p:oleObj>
              </mc:Choice>
              <mc:Fallback>
                <p:oleObj name="Equation" r:id="rId5" imgW="3174840" imgH="583920" progId="Equation.DSMT4">
                  <p:embed/>
                  <p:pic>
                    <p:nvPicPr>
                      <p:cNvPr id="9" name="Object 8"/>
                      <p:cNvPicPr/>
                      <p:nvPr/>
                    </p:nvPicPr>
                    <p:blipFill>
                      <a:blip r:embed="rId6"/>
                      <a:stretch>
                        <a:fillRect/>
                      </a:stretch>
                    </p:blipFill>
                    <p:spPr>
                      <a:xfrm>
                        <a:off x="6260857" y="2089084"/>
                        <a:ext cx="3175000" cy="584200"/>
                      </a:xfrm>
                      <a:prstGeom prst="rect">
                        <a:avLst/>
                      </a:prstGeom>
                    </p:spPr>
                  </p:pic>
                </p:oleObj>
              </mc:Fallback>
            </mc:AlternateContent>
          </a:graphicData>
        </a:graphic>
      </p:graphicFrame>
      <p:sp>
        <p:nvSpPr>
          <p:cNvPr id="11" name="Rectangle 39"/>
          <p:cNvSpPr>
            <a:spLocks noChangeArrowheads="1"/>
          </p:cNvSpPr>
          <p:nvPr/>
        </p:nvSpPr>
        <p:spPr bwMode="auto">
          <a:xfrm>
            <a:off x="7482902" y="298239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2" name="Object 11"/>
          <p:cNvGraphicFramePr>
            <a:graphicFrameLocks noChangeAspect="1"/>
          </p:cNvGraphicFramePr>
          <p:nvPr>
            <p:extLst/>
          </p:nvPr>
        </p:nvGraphicFramePr>
        <p:xfrm>
          <a:off x="7429383" y="758077"/>
          <a:ext cx="2036763" cy="676275"/>
        </p:xfrm>
        <a:graphic>
          <a:graphicData uri="http://schemas.openxmlformats.org/presentationml/2006/ole">
            <mc:AlternateContent xmlns:mc="http://schemas.openxmlformats.org/markup-compatibility/2006">
              <mc:Choice xmlns:v="urn:schemas-microsoft-com:vml" Requires="v">
                <p:oleObj spid="_x0000_s5124" name="Equation" r:id="rId7" imgW="2031840" imgH="672840" progId="Equation.DSMT4">
                  <p:embed/>
                </p:oleObj>
              </mc:Choice>
              <mc:Fallback>
                <p:oleObj name="Equation" r:id="rId7" imgW="2031840" imgH="672840" progId="Equation.DSMT4">
                  <p:embed/>
                  <p:pic>
                    <p:nvPicPr>
                      <p:cNvPr id="12" name="Object 11"/>
                      <p:cNvPicPr>
                        <a:picLocks noChangeAspect="1" noChangeArrowheads="1"/>
                      </p:cNvPicPr>
                      <p:nvPr/>
                    </p:nvPicPr>
                    <p:blipFill>
                      <a:blip r:embed="rId8"/>
                      <a:srcRect/>
                      <a:stretch>
                        <a:fillRect/>
                      </a:stretch>
                    </p:blipFill>
                    <p:spPr bwMode="auto">
                      <a:xfrm>
                        <a:off x="7429383" y="758077"/>
                        <a:ext cx="2036763" cy="676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 name="Picture 1"/>
          <p:cNvPicPr>
            <a:picLocks noChangeAspect="1"/>
          </p:cNvPicPr>
          <p:nvPr/>
        </p:nvPicPr>
        <p:blipFill>
          <a:blip r:embed="rId9"/>
          <a:stretch>
            <a:fillRect/>
          </a:stretch>
        </p:blipFill>
        <p:spPr>
          <a:xfrm>
            <a:off x="1847529" y="620688"/>
            <a:ext cx="4331461" cy="2546374"/>
          </a:xfrm>
          <a:prstGeom prst="rect">
            <a:avLst/>
          </a:prstGeom>
        </p:spPr>
      </p:pic>
      <p:pic>
        <p:nvPicPr>
          <p:cNvPr id="10" name="Picture 9"/>
          <p:cNvPicPr>
            <a:picLocks noChangeAspect="1"/>
          </p:cNvPicPr>
          <p:nvPr/>
        </p:nvPicPr>
        <p:blipFill>
          <a:blip r:embed="rId10"/>
          <a:stretch>
            <a:fillRect/>
          </a:stretch>
        </p:blipFill>
        <p:spPr>
          <a:xfrm>
            <a:off x="1596085" y="3608053"/>
            <a:ext cx="4320480" cy="2625018"/>
          </a:xfrm>
          <a:prstGeom prst="rect">
            <a:avLst/>
          </a:prstGeom>
        </p:spPr>
      </p:pic>
    </p:spTree>
    <p:extLst>
      <p:ext uri="{BB962C8B-B14F-4D97-AF65-F5344CB8AC3E}">
        <p14:creationId xmlns:p14="http://schemas.microsoft.com/office/powerpoint/2010/main" val="27460509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626387" y="605558"/>
            <a:ext cx="4330715" cy="4494757"/>
          </a:xfrm>
          <a:prstGeom prst="rect">
            <a:avLst/>
          </a:prstGeom>
        </p:spPr>
      </p:pic>
      <p:sp>
        <p:nvSpPr>
          <p:cNvPr id="2" name="Title 1"/>
          <p:cNvSpPr>
            <a:spLocks noGrp="1"/>
          </p:cNvSpPr>
          <p:nvPr>
            <p:ph type="title"/>
          </p:nvPr>
        </p:nvSpPr>
        <p:spPr/>
        <p:txBody>
          <a:bodyPr>
            <a:normAutofit fontScale="90000"/>
          </a:bodyPr>
          <a:lstStyle/>
          <a:p>
            <a:r>
              <a:rPr lang="en-GB" dirty="0"/>
              <a:t>Optimum time spent in Stable Beams  </a:t>
            </a:r>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22</a:t>
            </a:fld>
            <a:endParaRPr lang="en-GB"/>
          </a:p>
        </p:txBody>
      </p:sp>
      <p:sp>
        <p:nvSpPr>
          <p:cNvPr id="8" name="TextBox 7"/>
          <p:cNvSpPr txBox="1"/>
          <p:nvPr/>
        </p:nvSpPr>
        <p:spPr>
          <a:xfrm>
            <a:off x="7392144" y="980729"/>
            <a:ext cx="2520280" cy="1200329"/>
          </a:xfrm>
          <a:prstGeom prst="rect">
            <a:avLst/>
          </a:prstGeom>
          <a:noFill/>
        </p:spPr>
        <p:txBody>
          <a:bodyPr wrap="square" rtlCol="0">
            <a:spAutoFit/>
          </a:bodyPr>
          <a:lstStyle/>
          <a:p>
            <a:r>
              <a:rPr lang="en-GB" dirty="0"/>
              <a:t>Assumes the operators know that the next turn-around time will be the same value.</a:t>
            </a:r>
          </a:p>
        </p:txBody>
      </p:sp>
      <p:pic>
        <p:nvPicPr>
          <p:cNvPr id="10" name="Picture 9"/>
          <p:cNvPicPr>
            <a:picLocks noChangeAspect="1"/>
          </p:cNvPicPr>
          <p:nvPr/>
        </p:nvPicPr>
        <p:blipFill>
          <a:blip r:embed="rId3"/>
          <a:stretch>
            <a:fillRect/>
          </a:stretch>
        </p:blipFill>
        <p:spPr>
          <a:xfrm>
            <a:off x="5666578" y="4581128"/>
            <a:ext cx="4611262" cy="2175736"/>
          </a:xfrm>
          <a:prstGeom prst="rect">
            <a:avLst/>
          </a:prstGeom>
        </p:spPr>
      </p:pic>
      <p:sp>
        <p:nvSpPr>
          <p:cNvPr id="11" name="TextBox 10"/>
          <p:cNvSpPr txBox="1"/>
          <p:nvPr/>
        </p:nvSpPr>
        <p:spPr>
          <a:xfrm>
            <a:off x="7193448" y="4042810"/>
            <a:ext cx="2952328" cy="646331"/>
          </a:xfrm>
          <a:prstGeom prst="rect">
            <a:avLst/>
          </a:prstGeom>
          <a:noFill/>
        </p:spPr>
        <p:txBody>
          <a:bodyPr wrap="square" rtlCol="0">
            <a:spAutoFit/>
          </a:bodyPr>
          <a:lstStyle/>
          <a:p>
            <a:r>
              <a:rPr lang="en-GB" dirty="0"/>
              <a:t>Break-down of the minimum turn-around time as for p-p</a:t>
            </a:r>
          </a:p>
        </p:txBody>
      </p:sp>
      <p:sp>
        <p:nvSpPr>
          <p:cNvPr id="9" name="Oval 8"/>
          <p:cNvSpPr/>
          <p:nvPr/>
        </p:nvSpPr>
        <p:spPr>
          <a:xfrm>
            <a:off x="3662165" y="2037041"/>
            <a:ext cx="288032"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9264352" y="5543654"/>
            <a:ext cx="432048" cy="261610"/>
          </a:xfrm>
          <a:prstGeom prst="rect">
            <a:avLst/>
          </a:prstGeom>
          <a:solidFill>
            <a:schemeClr val="bg1"/>
          </a:solidFill>
        </p:spPr>
        <p:txBody>
          <a:bodyPr wrap="square" rtlCol="0">
            <a:spAutoFit/>
          </a:bodyPr>
          <a:lstStyle/>
          <a:p>
            <a:r>
              <a:rPr lang="en-GB" sz="1100" dirty="0">
                <a:solidFill>
                  <a:schemeClr val="accent6">
                    <a:lumMod val="75000"/>
                  </a:schemeClr>
                </a:solidFill>
              </a:rPr>
              <a:t>45</a:t>
            </a:r>
          </a:p>
        </p:txBody>
      </p:sp>
      <p:sp>
        <p:nvSpPr>
          <p:cNvPr id="13" name="TextBox 12"/>
          <p:cNvSpPr txBox="1"/>
          <p:nvPr/>
        </p:nvSpPr>
        <p:spPr>
          <a:xfrm>
            <a:off x="9264352" y="6381328"/>
            <a:ext cx="432048" cy="261610"/>
          </a:xfrm>
          <a:prstGeom prst="rect">
            <a:avLst/>
          </a:prstGeom>
          <a:solidFill>
            <a:schemeClr val="bg1"/>
          </a:solidFill>
        </p:spPr>
        <p:txBody>
          <a:bodyPr wrap="square" rtlCol="0">
            <a:spAutoFit/>
          </a:bodyPr>
          <a:lstStyle/>
          <a:p>
            <a:r>
              <a:rPr lang="en-GB" sz="1100" dirty="0">
                <a:solidFill>
                  <a:schemeClr val="accent6">
                    <a:lumMod val="75000"/>
                  </a:schemeClr>
                </a:solidFill>
              </a:rPr>
              <a:t>200</a:t>
            </a:r>
          </a:p>
        </p:txBody>
      </p:sp>
    </p:spTree>
    <p:extLst>
      <p:ext uri="{BB962C8B-B14F-4D97-AF65-F5344CB8AC3E}">
        <p14:creationId xmlns:p14="http://schemas.microsoft.com/office/powerpoint/2010/main" val="11339399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Integrated luminosity in annual </a:t>
            </a:r>
            <a:r>
              <a:rPr lang="en-GB" dirty="0" err="1"/>
              <a:t>Pb-Pb</a:t>
            </a:r>
            <a:r>
              <a:rPr lang="en-GB" dirty="0"/>
              <a:t> run</a:t>
            </a:r>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23</a:t>
            </a:fld>
            <a:endParaRPr lang="en-GB"/>
          </a:p>
        </p:txBody>
      </p:sp>
      <p:graphicFrame>
        <p:nvGraphicFramePr>
          <p:cNvPr id="6" name="Object 5"/>
          <p:cNvGraphicFramePr>
            <a:graphicFrameLocks noChangeAspect="1"/>
          </p:cNvGraphicFramePr>
          <p:nvPr>
            <p:extLst>
              <p:ext uri="{D42A27DB-BD31-4B8C-83A1-F6EECF244321}">
                <p14:modId xmlns:p14="http://schemas.microsoft.com/office/powerpoint/2010/main" val="3789266247"/>
              </p:ext>
            </p:extLst>
          </p:nvPr>
        </p:nvGraphicFramePr>
        <p:xfrm>
          <a:off x="595313" y="690563"/>
          <a:ext cx="6870700" cy="3708400"/>
        </p:xfrm>
        <a:graphic>
          <a:graphicData uri="http://schemas.openxmlformats.org/presentationml/2006/ole">
            <mc:AlternateContent xmlns:mc="http://schemas.openxmlformats.org/markup-compatibility/2006">
              <mc:Choice xmlns:v="urn:schemas-microsoft-com:vml" Requires="v">
                <p:oleObj spid="_x0000_s6146" name="Equation" r:id="rId3" imgW="6870600" imgH="3708360" progId="Equation.DSMT4">
                  <p:embed/>
                </p:oleObj>
              </mc:Choice>
              <mc:Fallback>
                <p:oleObj name="Equation" r:id="rId3" imgW="6870600" imgH="3708360" progId="Equation.DSMT4">
                  <p:embed/>
                  <p:pic>
                    <p:nvPicPr>
                      <p:cNvPr id="6" name="Object 5"/>
                      <p:cNvPicPr/>
                      <p:nvPr/>
                    </p:nvPicPr>
                    <p:blipFill>
                      <a:blip r:embed="rId4"/>
                      <a:stretch>
                        <a:fillRect/>
                      </a:stretch>
                    </p:blipFill>
                    <p:spPr>
                      <a:xfrm>
                        <a:off x="595313" y="690563"/>
                        <a:ext cx="6870700" cy="37084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768672638"/>
              </p:ext>
            </p:extLst>
          </p:nvPr>
        </p:nvGraphicFramePr>
        <p:xfrm>
          <a:off x="47328" y="476672"/>
          <a:ext cx="3429000" cy="304800"/>
        </p:xfrm>
        <a:graphic>
          <a:graphicData uri="http://schemas.openxmlformats.org/presentationml/2006/ole">
            <mc:AlternateContent xmlns:mc="http://schemas.openxmlformats.org/markup-compatibility/2006">
              <mc:Choice xmlns:v="urn:schemas-microsoft-com:vml" Requires="v">
                <p:oleObj spid="_x0000_s6147" name="Equation" r:id="rId5" imgW="3429000" imgH="304560" progId="Equation.DSMT4">
                  <p:embed/>
                </p:oleObj>
              </mc:Choice>
              <mc:Fallback>
                <p:oleObj name="Equation" r:id="rId5" imgW="3429000" imgH="304560" progId="Equation.DSMT4">
                  <p:embed/>
                  <p:pic>
                    <p:nvPicPr>
                      <p:cNvPr id="7" name="Object 6"/>
                      <p:cNvPicPr/>
                      <p:nvPr/>
                    </p:nvPicPr>
                    <p:blipFill>
                      <a:blip r:embed="rId6"/>
                      <a:stretch>
                        <a:fillRect/>
                      </a:stretch>
                    </p:blipFill>
                    <p:spPr>
                      <a:xfrm>
                        <a:off x="47328" y="476672"/>
                        <a:ext cx="3429000" cy="304800"/>
                      </a:xfrm>
                      <a:prstGeom prst="rect">
                        <a:avLst/>
                      </a:prstGeom>
                    </p:spPr>
                  </p:pic>
                </p:oleObj>
              </mc:Fallback>
            </mc:AlternateContent>
          </a:graphicData>
        </a:graphic>
      </p:graphicFrame>
      <p:pic>
        <p:nvPicPr>
          <p:cNvPr id="8" name="Picture 7"/>
          <p:cNvPicPr>
            <a:picLocks noChangeAspect="1"/>
          </p:cNvPicPr>
          <p:nvPr/>
        </p:nvPicPr>
        <p:blipFill>
          <a:blip r:embed="rId7"/>
          <a:stretch>
            <a:fillRect/>
          </a:stretch>
        </p:blipFill>
        <p:spPr>
          <a:xfrm>
            <a:off x="7680176" y="528525"/>
            <a:ext cx="4428398" cy="2697297"/>
          </a:xfrm>
          <a:prstGeom prst="rect">
            <a:avLst/>
          </a:prstGeom>
        </p:spPr>
      </p:pic>
      <p:sp>
        <p:nvSpPr>
          <p:cNvPr id="9" name="TextBox 8"/>
          <p:cNvSpPr txBox="1"/>
          <p:nvPr/>
        </p:nvSpPr>
        <p:spPr>
          <a:xfrm>
            <a:off x="8058171" y="3444769"/>
            <a:ext cx="3672408" cy="923330"/>
          </a:xfrm>
          <a:prstGeom prst="rect">
            <a:avLst/>
          </a:prstGeom>
          <a:solidFill>
            <a:schemeClr val="accent1">
              <a:lumMod val="20000"/>
              <a:lumOff val="80000"/>
            </a:schemeClr>
          </a:solidFill>
        </p:spPr>
        <p:txBody>
          <a:bodyPr wrap="square" rtlCol="0">
            <a:spAutoFit/>
          </a:bodyPr>
          <a:lstStyle/>
          <a:p>
            <a:r>
              <a:rPr lang="en-GB" dirty="0"/>
              <a:t>Operation efficiency in last </a:t>
            </a:r>
            <a:r>
              <a:rPr lang="en-GB" dirty="0" err="1"/>
              <a:t>Pb-Pb</a:t>
            </a:r>
            <a:r>
              <a:rPr lang="en-GB" dirty="0"/>
              <a:t> run in 2015 was 62%.  Even higher in 2016 p-</a:t>
            </a:r>
            <a:r>
              <a:rPr lang="en-GB" dirty="0" err="1"/>
              <a:t>Pb</a:t>
            </a:r>
            <a:r>
              <a:rPr lang="en-GB" dirty="0"/>
              <a:t>.</a:t>
            </a:r>
          </a:p>
        </p:txBody>
      </p:sp>
      <p:sp>
        <p:nvSpPr>
          <p:cNvPr id="5" name="TextBox 4"/>
          <p:cNvSpPr txBox="1"/>
          <p:nvPr/>
        </p:nvSpPr>
        <p:spPr>
          <a:xfrm>
            <a:off x="839416" y="5085184"/>
            <a:ext cx="5616624" cy="646331"/>
          </a:xfrm>
          <a:prstGeom prst="rect">
            <a:avLst/>
          </a:prstGeom>
          <a:solidFill>
            <a:schemeClr val="accent1">
              <a:lumMod val="20000"/>
              <a:lumOff val="80000"/>
            </a:schemeClr>
          </a:solidFill>
        </p:spPr>
        <p:txBody>
          <a:bodyPr wrap="square" rtlCol="0">
            <a:spAutoFit/>
          </a:bodyPr>
          <a:lstStyle/>
          <a:p>
            <a:r>
              <a:rPr lang="en-GB" dirty="0"/>
              <a:t>Similar analysis for p-</a:t>
            </a:r>
            <a:r>
              <a:rPr lang="en-GB" dirty="0" err="1"/>
              <a:t>Pb</a:t>
            </a:r>
            <a:r>
              <a:rPr lang="en-GB" dirty="0"/>
              <a:t> suggests ~ 1 pb</a:t>
            </a:r>
            <a:r>
              <a:rPr lang="en-GB" baseline="30000" dirty="0"/>
              <a:t>-1</a:t>
            </a:r>
            <a:r>
              <a:rPr lang="en-GB" dirty="0"/>
              <a:t> is possible in a full one-month run.</a:t>
            </a:r>
          </a:p>
        </p:txBody>
      </p:sp>
    </p:spTree>
    <p:extLst>
      <p:ext uri="{BB962C8B-B14F-4D97-AF65-F5344CB8AC3E}">
        <p14:creationId xmlns:p14="http://schemas.microsoft.com/office/powerpoint/2010/main" val="3593916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528392" y="4554"/>
            <a:ext cx="9132555" cy="707886"/>
          </a:xfrm>
          <a:prstGeom prst="rect">
            <a:avLst/>
          </a:prstGeom>
          <a:solidFill>
            <a:schemeClr val="tx2">
              <a:lumMod val="60000"/>
              <a:lumOff val="40000"/>
            </a:schemeClr>
          </a:solidFill>
        </p:spPr>
        <p:txBody>
          <a:bodyPr wrap="square" rtlCol="0">
            <a:spAutoFit/>
          </a:bodyPr>
          <a:lstStyle/>
          <a:p>
            <a:r>
              <a:rPr lang="en-GB" sz="2000" b="1" dirty="0">
                <a:solidFill>
                  <a:srgbClr val="FFFFFF"/>
                </a:solidFill>
              </a:rPr>
              <a:t>LHC heavy-ion runs, past &amp; baseline future </a:t>
            </a:r>
            <a:br>
              <a:rPr lang="en-GB" sz="2000" b="1" dirty="0">
                <a:solidFill>
                  <a:srgbClr val="FFFFFF"/>
                </a:solidFill>
              </a:rPr>
            </a:br>
            <a:r>
              <a:rPr lang="en-GB" sz="2000" b="1" dirty="0">
                <a:solidFill>
                  <a:srgbClr val="FFFFFF"/>
                </a:solidFill>
              </a:rPr>
              <a:t>+ species choices according to ALICE 2012 </a:t>
            </a:r>
            <a:r>
              <a:rPr lang="en-GB" sz="2000" b="1" dirty="0" err="1">
                <a:solidFill>
                  <a:srgbClr val="FFFFFF"/>
                </a:solidFill>
              </a:rPr>
              <a:t>LoI</a:t>
            </a:r>
            <a:r>
              <a:rPr lang="en-GB" sz="2000" b="1" dirty="0">
                <a:solidFill>
                  <a:srgbClr val="FFFFFF"/>
                </a:solidFill>
              </a:rPr>
              <a:t> (under review in HL-LHC workshop) `</a:t>
            </a:r>
          </a:p>
        </p:txBody>
      </p:sp>
      <p:sp>
        <p:nvSpPr>
          <p:cNvPr id="27" name="TextBox 26"/>
          <p:cNvSpPr txBox="1"/>
          <p:nvPr/>
        </p:nvSpPr>
        <p:spPr>
          <a:xfrm>
            <a:off x="5231904" y="6237313"/>
            <a:ext cx="2520280" cy="307777"/>
          </a:xfrm>
          <a:prstGeom prst="rect">
            <a:avLst/>
          </a:prstGeom>
          <a:noFill/>
        </p:spPr>
        <p:txBody>
          <a:bodyPr wrap="square" rtlCol="0">
            <a:spAutoFit/>
          </a:bodyPr>
          <a:lstStyle/>
          <a:p>
            <a:r>
              <a:rPr lang="en-GB" sz="1400" i="1" dirty="0">
                <a:solidFill>
                  <a:schemeClr val="bg1"/>
                </a:solidFill>
              </a:rPr>
              <a:t>(adapted without permission)</a:t>
            </a:r>
          </a:p>
        </p:txBody>
      </p:sp>
      <p:grpSp>
        <p:nvGrpSpPr>
          <p:cNvPr id="15" name="Group 14"/>
          <p:cNvGrpSpPr/>
          <p:nvPr/>
        </p:nvGrpSpPr>
        <p:grpSpPr>
          <a:xfrm>
            <a:off x="1524000" y="836712"/>
            <a:ext cx="9252520" cy="5688632"/>
            <a:chOff x="0" y="404664"/>
            <a:chExt cx="9252520" cy="5688632"/>
          </a:xfrm>
        </p:grpSpPr>
        <p:pic>
          <p:nvPicPr>
            <p:cNvPr id="2" name="Picture 1"/>
            <p:cNvPicPr>
              <a:picLocks noChangeAspect="1"/>
            </p:cNvPicPr>
            <p:nvPr/>
          </p:nvPicPr>
          <p:blipFill>
            <a:blip r:embed="rId2"/>
            <a:stretch>
              <a:fillRect/>
            </a:stretch>
          </p:blipFill>
          <p:spPr>
            <a:xfrm>
              <a:off x="0" y="2420104"/>
              <a:ext cx="9144000" cy="1584960"/>
            </a:xfrm>
            <a:prstGeom prst="rect">
              <a:avLst/>
            </a:prstGeom>
          </p:spPr>
        </p:pic>
        <p:sp>
          <p:nvSpPr>
            <p:cNvPr id="4" name="TextBox 3"/>
            <p:cNvSpPr txBox="1"/>
            <p:nvPr/>
          </p:nvSpPr>
          <p:spPr>
            <a:xfrm>
              <a:off x="539552" y="1942798"/>
              <a:ext cx="864096" cy="553998"/>
            </a:xfrm>
            <a:prstGeom prst="rect">
              <a:avLst/>
            </a:prstGeom>
            <a:noFill/>
          </p:spPr>
          <p:txBody>
            <a:bodyPr wrap="square" rtlCol="0">
              <a:spAutoFit/>
            </a:bodyPr>
            <a:lstStyle/>
            <a:p>
              <a:pPr algn="ctr"/>
              <a:r>
                <a:rPr lang="en-GB" sz="1400" dirty="0">
                  <a:solidFill>
                    <a:srgbClr val="7030A0"/>
                  </a:solidFill>
                </a:rPr>
                <a:t>p-p</a:t>
              </a:r>
              <a:r>
                <a:rPr lang="en-GB" sz="1400" dirty="0"/>
                <a:t> &amp; </a:t>
              </a:r>
              <a:r>
                <a:rPr lang="en-GB" sz="1600" dirty="0" err="1"/>
                <a:t>Pb-Pb</a:t>
              </a:r>
              <a:endParaRPr lang="en-GB" sz="1400" dirty="0"/>
            </a:p>
          </p:txBody>
        </p:sp>
        <p:sp>
          <p:nvSpPr>
            <p:cNvPr id="8" name="TextBox 7"/>
            <p:cNvSpPr txBox="1"/>
            <p:nvPr/>
          </p:nvSpPr>
          <p:spPr>
            <a:xfrm>
              <a:off x="6634404" y="2086814"/>
              <a:ext cx="720080" cy="307777"/>
            </a:xfrm>
            <a:prstGeom prst="rect">
              <a:avLst/>
            </a:prstGeom>
            <a:noFill/>
          </p:spPr>
          <p:txBody>
            <a:bodyPr wrap="square" rtlCol="0">
              <a:spAutoFit/>
            </a:bodyPr>
            <a:lstStyle/>
            <a:p>
              <a:pPr algn="ctr"/>
              <a:r>
                <a:rPr lang="en-GB" sz="1400" dirty="0" err="1"/>
                <a:t>Pb-Pb</a:t>
              </a:r>
              <a:endParaRPr lang="en-GB" sz="1400" dirty="0"/>
            </a:p>
          </p:txBody>
        </p:sp>
        <p:sp>
          <p:nvSpPr>
            <p:cNvPr id="10" name="TextBox 9"/>
            <p:cNvSpPr txBox="1"/>
            <p:nvPr/>
          </p:nvSpPr>
          <p:spPr>
            <a:xfrm>
              <a:off x="8532440" y="2086814"/>
              <a:ext cx="720080" cy="307777"/>
            </a:xfrm>
            <a:prstGeom prst="rect">
              <a:avLst/>
            </a:prstGeom>
            <a:noFill/>
          </p:spPr>
          <p:txBody>
            <a:bodyPr wrap="square" rtlCol="0">
              <a:spAutoFit/>
            </a:bodyPr>
            <a:lstStyle/>
            <a:p>
              <a:r>
                <a:rPr lang="en-GB" sz="1400" dirty="0" err="1"/>
                <a:t>Pb-Pb</a:t>
              </a:r>
              <a:endParaRPr lang="en-GB" sz="1400" dirty="0"/>
            </a:p>
          </p:txBody>
        </p:sp>
        <p:sp>
          <p:nvSpPr>
            <p:cNvPr id="14" name="TextBox 13"/>
            <p:cNvSpPr txBox="1"/>
            <p:nvPr/>
          </p:nvSpPr>
          <p:spPr>
            <a:xfrm>
              <a:off x="7705288" y="2067069"/>
              <a:ext cx="720080" cy="307777"/>
            </a:xfrm>
            <a:prstGeom prst="rect">
              <a:avLst/>
            </a:prstGeom>
            <a:noFill/>
          </p:spPr>
          <p:txBody>
            <a:bodyPr wrap="square" rtlCol="0">
              <a:spAutoFit/>
            </a:bodyPr>
            <a:lstStyle/>
            <a:p>
              <a:pPr algn="ctr"/>
              <a:r>
                <a:rPr lang="en-GB" sz="1400" dirty="0">
                  <a:solidFill>
                    <a:srgbClr val="7030A0"/>
                  </a:solidFill>
                </a:rPr>
                <a:t>p-p</a:t>
              </a:r>
            </a:p>
          </p:txBody>
        </p:sp>
        <p:cxnSp>
          <p:nvCxnSpPr>
            <p:cNvPr id="17" name="Straight Arrow Connector 16"/>
            <p:cNvCxnSpPr/>
            <p:nvPr/>
          </p:nvCxnSpPr>
          <p:spPr>
            <a:xfrm>
              <a:off x="971600" y="2420104"/>
              <a:ext cx="0" cy="53080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nvGrpSpPr>
            <p:cNvPr id="73" name="Group 72"/>
            <p:cNvGrpSpPr/>
            <p:nvPr/>
          </p:nvGrpSpPr>
          <p:grpSpPr>
            <a:xfrm>
              <a:off x="1619672" y="2086814"/>
              <a:ext cx="720080" cy="864096"/>
              <a:chOff x="1619672" y="2086814"/>
              <a:chExt cx="720080" cy="864096"/>
            </a:xfrm>
          </p:grpSpPr>
          <p:cxnSp>
            <p:nvCxnSpPr>
              <p:cNvPr id="19" name="Straight Arrow Connector 18"/>
              <p:cNvCxnSpPr/>
              <p:nvPr/>
            </p:nvCxnSpPr>
            <p:spPr>
              <a:xfrm>
                <a:off x="1979712" y="2420104"/>
                <a:ext cx="0" cy="53080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1619672" y="2086814"/>
                <a:ext cx="720080" cy="369332"/>
              </a:xfrm>
              <a:prstGeom prst="rect">
                <a:avLst/>
              </a:prstGeom>
              <a:noFill/>
            </p:spPr>
            <p:txBody>
              <a:bodyPr wrap="square" rtlCol="0">
                <a:spAutoFit/>
              </a:bodyPr>
              <a:lstStyle/>
              <a:p>
                <a:r>
                  <a:rPr lang="en-GB" dirty="0">
                    <a:solidFill>
                      <a:srgbClr val="FF0000"/>
                    </a:solidFill>
                  </a:rPr>
                  <a:t>p-</a:t>
                </a:r>
                <a:r>
                  <a:rPr lang="en-GB" dirty="0" err="1">
                    <a:solidFill>
                      <a:srgbClr val="FF0000"/>
                    </a:solidFill>
                  </a:rPr>
                  <a:t>Pb</a:t>
                </a:r>
                <a:endParaRPr lang="en-GB" sz="1400" dirty="0">
                  <a:solidFill>
                    <a:srgbClr val="FF0000"/>
                  </a:solidFill>
                </a:endParaRPr>
              </a:p>
            </p:txBody>
          </p:sp>
        </p:grpSp>
        <p:grpSp>
          <p:nvGrpSpPr>
            <p:cNvPr id="66" name="Group 65"/>
            <p:cNvGrpSpPr/>
            <p:nvPr/>
          </p:nvGrpSpPr>
          <p:grpSpPr>
            <a:xfrm>
              <a:off x="3635896" y="2086814"/>
              <a:ext cx="720080" cy="864096"/>
              <a:chOff x="3635896" y="2086814"/>
              <a:chExt cx="720080" cy="864096"/>
            </a:xfrm>
          </p:grpSpPr>
          <p:sp>
            <p:nvSpPr>
              <p:cNvPr id="7" name="TextBox 6"/>
              <p:cNvSpPr txBox="1"/>
              <p:nvPr/>
            </p:nvSpPr>
            <p:spPr>
              <a:xfrm>
                <a:off x="3635896" y="2086814"/>
                <a:ext cx="720080" cy="307777"/>
              </a:xfrm>
              <a:prstGeom prst="rect">
                <a:avLst/>
              </a:prstGeom>
              <a:noFill/>
            </p:spPr>
            <p:txBody>
              <a:bodyPr wrap="square" rtlCol="0">
                <a:spAutoFit/>
              </a:bodyPr>
              <a:lstStyle/>
              <a:p>
                <a:r>
                  <a:rPr lang="en-GB" sz="1400" dirty="0" err="1"/>
                  <a:t>Pb-Pb</a:t>
                </a:r>
                <a:r>
                  <a:rPr lang="en-GB" sz="1400" dirty="0"/>
                  <a:t> </a:t>
                </a:r>
              </a:p>
            </p:txBody>
          </p:sp>
          <p:cxnSp>
            <p:nvCxnSpPr>
              <p:cNvPr id="20" name="Straight Arrow Connector 19"/>
              <p:cNvCxnSpPr/>
              <p:nvPr/>
            </p:nvCxnSpPr>
            <p:spPr>
              <a:xfrm>
                <a:off x="3986700" y="2420104"/>
                <a:ext cx="0" cy="53080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cxnSp>
          <p:nvCxnSpPr>
            <p:cNvPr id="21" name="Straight Arrow Connector 20"/>
            <p:cNvCxnSpPr/>
            <p:nvPr/>
          </p:nvCxnSpPr>
          <p:spPr>
            <a:xfrm>
              <a:off x="7011036" y="2421026"/>
              <a:ext cx="0" cy="53080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8083800" y="2374846"/>
              <a:ext cx="0" cy="53080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9099268" y="2402554"/>
              <a:ext cx="0" cy="53080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a:off x="8244890" y="2230830"/>
              <a:ext cx="359558" cy="0"/>
            </a:xfrm>
            <a:prstGeom prst="straightConnector1">
              <a:avLst/>
            </a:prstGeom>
            <a:ln>
              <a:solidFill>
                <a:srgbClr val="FF0000"/>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8270236" y="1933506"/>
              <a:ext cx="594536" cy="369332"/>
            </a:xfrm>
            <a:prstGeom prst="rect">
              <a:avLst/>
            </a:prstGeom>
            <a:noFill/>
          </p:spPr>
          <p:txBody>
            <a:bodyPr wrap="square" rtlCol="0">
              <a:spAutoFit/>
            </a:bodyPr>
            <a:lstStyle/>
            <a:p>
              <a:r>
                <a:rPr lang="en-GB" dirty="0">
                  <a:solidFill>
                    <a:srgbClr val="FF0000"/>
                  </a:solidFill>
                </a:rPr>
                <a:t>?</a:t>
              </a:r>
            </a:p>
          </p:txBody>
        </p:sp>
        <p:pic>
          <p:nvPicPr>
            <p:cNvPr id="5" name="Picture 4"/>
            <p:cNvPicPr>
              <a:picLocks noChangeAspect="1"/>
            </p:cNvPicPr>
            <p:nvPr/>
          </p:nvPicPr>
          <p:blipFill>
            <a:blip r:embed="rId3"/>
            <a:stretch>
              <a:fillRect/>
            </a:stretch>
          </p:blipFill>
          <p:spPr>
            <a:xfrm>
              <a:off x="1588" y="5088511"/>
              <a:ext cx="5148546" cy="1004785"/>
            </a:xfrm>
            <a:prstGeom prst="rect">
              <a:avLst/>
            </a:prstGeom>
          </p:spPr>
        </p:pic>
        <p:grpSp>
          <p:nvGrpSpPr>
            <p:cNvPr id="6" name="Group 5"/>
            <p:cNvGrpSpPr/>
            <p:nvPr/>
          </p:nvGrpSpPr>
          <p:grpSpPr>
            <a:xfrm>
              <a:off x="0" y="3594235"/>
              <a:ext cx="9144000" cy="1418941"/>
              <a:chOff x="0" y="2761183"/>
              <a:chExt cx="9144000" cy="1418941"/>
            </a:xfrm>
          </p:grpSpPr>
          <p:pic>
            <p:nvPicPr>
              <p:cNvPr id="3" name="Picture 2"/>
              <p:cNvPicPr>
                <a:picLocks noChangeAspect="1"/>
              </p:cNvPicPr>
              <p:nvPr/>
            </p:nvPicPr>
            <p:blipFill>
              <a:blip r:embed="rId4"/>
              <a:stretch>
                <a:fillRect/>
              </a:stretch>
            </p:blipFill>
            <p:spPr>
              <a:xfrm>
                <a:off x="0" y="3188050"/>
                <a:ext cx="9144000" cy="992074"/>
              </a:xfrm>
              <a:prstGeom prst="rect">
                <a:avLst/>
              </a:prstGeom>
            </p:spPr>
          </p:pic>
          <p:sp>
            <p:nvSpPr>
              <p:cNvPr id="11" name="TextBox 10"/>
              <p:cNvSpPr txBox="1"/>
              <p:nvPr/>
            </p:nvSpPr>
            <p:spPr>
              <a:xfrm>
                <a:off x="3563888" y="2761183"/>
                <a:ext cx="720080" cy="307777"/>
              </a:xfrm>
              <a:prstGeom prst="rect">
                <a:avLst/>
              </a:prstGeom>
              <a:noFill/>
            </p:spPr>
            <p:txBody>
              <a:bodyPr wrap="square" rtlCol="0">
                <a:spAutoFit/>
              </a:bodyPr>
              <a:lstStyle/>
              <a:p>
                <a:pPr algn="ctr"/>
                <a:r>
                  <a:rPr lang="en-GB" sz="1400" dirty="0" err="1"/>
                  <a:t>Pb-Pb</a:t>
                </a:r>
                <a:endParaRPr lang="en-GB" sz="1400" dirty="0"/>
              </a:p>
            </p:txBody>
          </p:sp>
          <p:sp>
            <p:nvSpPr>
              <p:cNvPr id="12" name="TextBox 11"/>
              <p:cNvSpPr txBox="1"/>
              <p:nvPr/>
            </p:nvSpPr>
            <p:spPr>
              <a:xfrm>
                <a:off x="5670592" y="2780928"/>
                <a:ext cx="720080" cy="307777"/>
              </a:xfrm>
              <a:prstGeom prst="rect">
                <a:avLst/>
              </a:prstGeom>
              <a:noFill/>
            </p:spPr>
            <p:txBody>
              <a:bodyPr wrap="square" rtlCol="0">
                <a:spAutoFit/>
              </a:bodyPr>
              <a:lstStyle/>
              <a:p>
                <a:pPr algn="ctr"/>
                <a:r>
                  <a:rPr lang="en-GB" sz="1400" dirty="0" err="1"/>
                  <a:t>Pb-Pb</a:t>
                </a:r>
                <a:endParaRPr lang="en-GB" sz="1400" dirty="0"/>
              </a:p>
            </p:txBody>
          </p:sp>
          <p:sp>
            <p:nvSpPr>
              <p:cNvPr id="16" name="TextBox 15"/>
              <p:cNvSpPr txBox="1"/>
              <p:nvPr/>
            </p:nvSpPr>
            <p:spPr>
              <a:xfrm>
                <a:off x="4572000" y="2761183"/>
                <a:ext cx="720080" cy="307777"/>
              </a:xfrm>
              <a:prstGeom prst="rect">
                <a:avLst/>
              </a:prstGeom>
              <a:noFill/>
            </p:spPr>
            <p:txBody>
              <a:bodyPr wrap="square" rtlCol="0">
                <a:spAutoFit/>
              </a:bodyPr>
              <a:lstStyle/>
              <a:p>
                <a:pPr algn="ctr"/>
                <a:r>
                  <a:rPr lang="en-GB" sz="1400" dirty="0">
                    <a:solidFill>
                      <a:srgbClr val="FF0000"/>
                    </a:solidFill>
                  </a:rPr>
                  <a:t>p-</a:t>
                </a:r>
                <a:r>
                  <a:rPr lang="en-GB" sz="1400" dirty="0" err="1">
                    <a:solidFill>
                      <a:srgbClr val="FF0000"/>
                    </a:solidFill>
                  </a:rPr>
                  <a:t>Pb</a:t>
                </a:r>
                <a:endParaRPr lang="en-GB" sz="1400" dirty="0">
                  <a:solidFill>
                    <a:srgbClr val="FF0000"/>
                  </a:solidFill>
                </a:endParaRPr>
              </a:p>
            </p:txBody>
          </p:sp>
          <p:cxnSp>
            <p:nvCxnSpPr>
              <p:cNvPr id="24" name="Straight Arrow Connector 23"/>
              <p:cNvCxnSpPr/>
              <p:nvPr/>
            </p:nvCxnSpPr>
            <p:spPr>
              <a:xfrm>
                <a:off x="3923928" y="3078196"/>
                <a:ext cx="0" cy="53080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a:off x="4941276" y="3068960"/>
                <a:ext cx="0" cy="53080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6030632" y="3068960"/>
                <a:ext cx="0" cy="53080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80" name="Group 79"/>
            <p:cNvGrpSpPr/>
            <p:nvPr/>
          </p:nvGrpSpPr>
          <p:grpSpPr>
            <a:xfrm>
              <a:off x="3995936" y="404664"/>
              <a:ext cx="5141011" cy="1512168"/>
              <a:chOff x="1020888" y="332656"/>
              <a:chExt cx="5141011" cy="1512168"/>
            </a:xfrm>
          </p:grpSpPr>
          <p:pic>
            <p:nvPicPr>
              <p:cNvPr id="65" name="Picture 64"/>
              <p:cNvPicPr>
                <a:picLocks noChangeAspect="1"/>
              </p:cNvPicPr>
              <p:nvPr/>
            </p:nvPicPr>
            <p:blipFill rotWithShape="1">
              <a:blip r:embed="rId3"/>
              <a:srcRect r="79854"/>
              <a:stretch/>
            </p:blipFill>
            <p:spPr>
              <a:xfrm>
                <a:off x="1020888" y="836712"/>
                <a:ext cx="1037232" cy="1004785"/>
              </a:xfrm>
              <a:prstGeom prst="rect">
                <a:avLst/>
              </a:prstGeom>
            </p:spPr>
          </p:pic>
          <p:pic>
            <p:nvPicPr>
              <p:cNvPr id="31" name="Picture 30"/>
              <p:cNvPicPr>
                <a:picLocks noChangeAspect="1"/>
              </p:cNvPicPr>
              <p:nvPr/>
            </p:nvPicPr>
            <p:blipFill>
              <a:blip r:embed="rId5"/>
              <a:stretch>
                <a:fillRect/>
              </a:stretch>
            </p:blipFill>
            <p:spPr>
              <a:xfrm>
                <a:off x="5131713" y="846627"/>
                <a:ext cx="1030186" cy="992265"/>
              </a:xfrm>
              <a:prstGeom prst="rect">
                <a:avLst/>
              </a:prstGeom>
            </p:spPr>
          </p:pic>
          <p:pic>
            <p:nvPicPr>
              <p:cNvPr id="29" name="Picture 28"/>
              <p:cNvPicPr>
                <a:picLocks noChangeAspect="1"/>
              </p:cNvPicPr>
              <p:nvPr/>
            </p:nvPicPr>
            <p:blipFill rotWithShape="1">
              <a:blip r:embed="rId3"/>
              <a:srcRect l="39889"/>
              <a:stretch/>
            </p:blipFill>
            <p:spPr>
              <a:xfrm>
                <a:off x="2051720" y="836712"/>
                <a:ext cx="3094818" cy="1004785"/>
              </a:xfrm>
              <a:prstGeom prst="rect">
                <a:avLst/>
              </a:prstGeom>
            </p:spPr>
          </p:pic>
          <p:pic>
            <p:nvPicPr>
              <p:cNvPr id="28" name="Picture 27"/>
              <p:cNvPicPr>
                <a:picLocks noChangeAspect="1"/>
              </p:cNvPicPr>
              <p:nvPr/>
            </p:nvPicPr>
            <p:blipFill>
              <a:blip r:embed="rId6"/>
              <a:stretch>
                <a:fillRect/>
              </a:stretch>
            </p:blipFill>
            <p:spPr>
              <a:xfrm>
                <a:off x="4139952" y="1286164"/>
                <a:ext cx="96353" cy="554031"/>
              </a:xfrm>
              <a:prstGeom prst="rect">
                <a:avLst/>
              </a:prstGeom>
            </p:spPr>
          </p:pic>
          <p:pic>
            <p:nvPicPr>
              <p:cNvPr id="32" name="Picture 31"/>
              <p:cNvPicPr>
                <a:picLocks noChangeAspect="1"/>
              </p:cNvPicPr>
              <p:nvPr/>
            </p:nvPicPr>
            <p:blipFill>
              <a:blip r:embed="rId6"/>
              <a:stretch>
                <a:fillRect/>
              </a:stretch>
            </p:blipFill>
            <p:spPr>
              <a:xfrm flipH="1">
                <a:off x="3797817" y="1424681"/>
                <a:ext cx="20955" cy="120491"/>
              </a:xfrm>
              <a:prstGeom prst="rect">
                <a:avLst/>
              </a:prstGeom>
            </p:spPr>
          </p:pic>
          <p:pic>
            <p:nvPicPr>
              <p:cNvPr id="35" name="Picture 34"/>
              <p:cNvPicPr>
                <a:picLocks noChangeAspect="1"/>
              </p:cNvPicPr>
              <p:nvPr/>
            </p:nvPicPr>
            <p:blipFill>
              <a:blip r:embed="rId6"/>
              <a:stretch>
                <a:fillRect/>
              </a:stretch>
            </p:blipFill>
            <p:spPr>
              <a:xfrm>
                <a:off x="2908546" y="1278609"/>
                <a:ext cx="96353" cy="554031"/>
              </a:xfrm>
              <a:prstGeom prst="rect">
                <a:avLst/>
              </a:prstGeom>
            </p:spPr>
          </p:pic>
          <p:sp>
            <p:nvSpPr>
              <p:cNvPr id="30" name="TextBox 29"/>
              <p:cNvSpPr txBox="1"/>
              <p:nvPr/>
            </p:nvSpPr>
            <p:spPr>
              <a:xfrm>
                <a:off x="4355976" y="881970"/>
                <a:ext cx="504056" cy="261610"/>
              </a:xfrm>
              <a:prstGeom prst="rect">
                <a:avLst/>
              </a:prstGeom>
              <a:solidFill>
                <a:schemeClr val="bg1"/>
              </a:solidFill>
            </p:spPr>
            <p:txBody>
              <a:bodyPr wrap="square" rtlCol="0">
                <a:spAutoFit/>
              </a:bodyPr>
              <a:lstStyle/>
              <a:p>
                <a:r>
                  <a:rPr lang="en-GB" sz="1100" dirty="0">
                    <a:solidFill>
                      <a:srgbClr val="000000"/>
                    </a:solidFill>
                  </a:rPr>
                  <a:t>2013</a:t>
                </a:r>
              </a:p>
            </p:txBody>
          </p:sp>
          <p:sp>
            <p:nvSpPr>
              <p:cNvPr id="36" name="TextBox 35"/>
              <p:cNvSpPr txBox="1"/>
              <p:nvPr/>
            </p:nvSpPr>
            <p:spPr>
              <a:xfrm>
                <a:off x="3311860" y="894188"/>
                <a:ext cx="504056" cy="261610"/>
              </a:xfrm>
              <a:prstGeom prst="rect">
                <a:avLst/>
              </a:prstGeom>
              <a:solidFill>
                <a:schemeClr val="bg1"/>
              </a:solidFill>
            </p:spPr>
            <p:txBody>
              <a:bodyPr wrap="square" rtlCol="0">
                <a:spAutoFit/>
              </a:bodyPr>
              <a:lstStyle/>
              <a:p>
                <a:r>
                  <a:rPr lang="en-GB" sz="1100" dirty="0">
                    <a:solidFill>
                      <a:srgbClr val="000000"/>
                    </a:solidFill>
                  </a:rPr>
                  <a:t>2012</a:t>
                </a:r>
              </a:p>
            </p:txBody>
          </p:sp>
          <p:sp>
            <p:nvSpPr>
              <p:cNvPr id="37" name="TextBox 36"/>
              <p:cNvSpPr txBox="1"/>
              <p:nvPr/>
            </p:nvSpPr>
            <p:spPr>
              <a:xfrm>
                <a:off x="2339752" y="874816"/>
                <a:ext cx="504056" cy="261610"/>
              </a:xfrm>
              <a:prstGeom prst="rect">
                <a:avLst/>
              </a:prstGeom>
              <a:solidFill>
                <a:schemeClr val="bg1"/>
              </a:solidFill>
            </p:spPr>
            <p:txBody>
              <a:bodyPr wrap="square" rtlCol="0">
                <a:spAutoFit/>
              </a:bodyPr>
              <a:lstStyle/>
              <a:p>
                <a:r>
                  <a:rPr lang="en-GB" sz="1100" dirty="0">
                    <a:solidFill>
                      <a:srgbClr val="000000"/>
                    </a:solidFill>
                  </a:rPr>
                  <a:t>2011</a:t>
                </a:r>
              </a:p>
            </p:txBody>
          </p:sp>
          <p:pic>
            <p:nvPicPr>
              <p:cNvPr id="40" name="Picture 39"/>
              <p:cNvPicPr>
                <a:picLocks noChangeAspect="1"/>
              </p:cNvPicPr>
              <p:nvPr/>
            </p:nvPicPr>
            <p:blipFill rotWithShape="1">
              <a:blip r:embed="rId5"/>
              <a:srcRect t="44127" r="63038"/>
              <a:stretch/>
            </p:blipFill>
            <p:spPr>
              <a:xfrm>
                <a:off x="4705771" y="1285789"/>
                <a:ext cx="380779" cy="554406"/>
              </a:xfrm>
              <a:prstGeom prst="rect">
                <a:avLst/>
              </a:prstGeom>
            </p:spPr>
          </p:pic>
          <p:pic>
            <p:nvPicPr>
              <p:cNvPr id="41" name="Picture 40"/>
              <p:cNvPicPr>
                <a:picLocks noChangeAspect="1"/>
              </p:cNvPicPr>
              <p:nvPr/>
            </p:nvPicPr>
            <p:blipFill rotWithShape="1">
              <a:blip r:embed="rId5"/>
              <a:srcRect t="44127" r="63038"/>
              <a:stretch/>
            </p:blipFill>
            <p:spPr>
              <a:xfrm>
                <a:off x="4355976" y="1285789"/>
                <a:ext cx="380779" cy="554406"/>
              </a:xfrm>
              <a:prstGeom prst="rect">
                <a:avLst/>
              </a:prstGeom>
            </p:spPr>
          </p:pic>
          <p:pic>
            <p:nvPicPr>
              <p:cNvPr id="42" name="Picture 41"/>
              <p:cNvPicPr>
                <a:picLocks noChangeAspect="1"/>
              </p:cNvPicPr>
              <p:nvPr/>
            </p:nvPicPr>
            <p:blipFill rotWithShape="1">
              <a:blip r:embed="rId5"/>
              <a:srcRect t="44127" r="63038"/>
              <a:stretch/>
            </p:blipFill>
            <p:spPr>
              <a:xfrm>
                <a:off x="4279829" y="1285789"/>
                <a:ext cx="380779" cy="554406"/>
              </a:xfrm>
              <a:prstGeom prst="rect">
                <a:avLst/>
              </a:prstGeom>
            </p:spPr>
          </p:pic>
          <p:sp>
            <p:nvSpPr>
              <p:cNvPr id="43" name="TextBox 42"/>
              <p:cNvSpPr txBox="1"/>
              <p:nvPr/>
            </p:nvSpPr>
            <p:spPr>
              <a:xfrm>
                <a:off x="5508104" y="1412776"/>
                <a:ext cx="432049" cy="215444"/>
              </a:xfrm>
              <a:prstGeom prst="rect">
                <a:avLst/>
              </a:prstGeom>
              <a:solidFill>
                <a:schemeClr val="bg1"/>
              </a:solidFill>
            </p:spPr>
            <p:txBody>
              <a:bodyPr wrap="square" rtlCol="0">
                <a:spAutoFit/>
              </a:bodyPr>
              <a:lstStyle/>
              <a:p>
                <a:r>
                  <a:rPr lang="en-GB" sz="800" dirty="0">
                    <a:solidFill>
                      <a:schemeClr val="tx1">
                        <a:lumMod val="50000"/>
                      </a:schemeClr>
                    </a:solidFill>
                  </a:rPr>
                  <a:t>LS1</a:t>
                </a:r>
              </a:p>
            </p:txBody>
          </p:sp>
          <p:pic>
            <p:nvPicPr>
              <p:cNvPr id="44" name="Picture 43"/>
              <p:cNvPicPr>
                <a:picLocks noChangeAspect="1"/>
              </p:cNvPicPr>
              <p:nvPr/>
            </p:nvPicPr>
            <p:blipFill>
              <a:blip r:embed="rId6"/>
              <a:stretch>
                <a:fillRect/>
              </a:stretch>
            </p:blipFill>
            <p:spPr>
              <a:xfrm>
                <a:off x="1879167" y="1290793"/>
                <a:ext cx="96353" cy="554031"/>
              </a:xfrm>
              <a:prstGeom prst="rect">
                <a:avLst/>
              </a:prstGeom>
            </p:spPr>
          </p:pic>
          <p:sp>
            <p:nvSpPr>
              <p:cNvPr id="38" name="TextBox 37"/>
              <p:cNvSpPr txBox="1"/>
              <p:nvPr/>
            </p:nvSpPr>
            <p:spPr>
              <a:xfrm>
                <a:off x="1331640" y="863134"/>
                <a:ext cx="504056" cy="261610"/>
              </a:xfrm>
              <a:prstGeom prst="rect">
                <a:avLst/>
              </a:prstGeom>
              <a:solidFill>
                <a:schemeClr val="bg1"/>
              </a:solidFill>
            </p:spPr>
            <p:txBody>
              <a:bodyPr wrap="square" rtlCol="0">
                <a:spAutoFit/>
              </a:bodyPr>
              <a:lstStyle/>
              <a:p>
                <a:r>
                  <a:rPr lang="en-GB" sz="1100" dirty="0">
                    <a:solidFill>
                      <a:srgbClr val="000000"/>
                    </a:solidFill>
                  </a:rPr>
                  <a:t>2010</a:t>
                </a:r>
              </a:p>
            </p:txBody>
          </p:sp>
          <p:grpSp>
            <p:nvGrpSpPr>
              <p:cNvPr id="67" name="Group 66"/>
              <p:cNvGrpSpPr/>
              <p:nvPr/>
            </p:nvGrpSpPr>
            <p:grpSpPr>
              <a:xfrm>
                <a:off x="1547664" y="332656"/>
                <a:ext cx="720080" cy="864096"/>
                <a:chOff x="3635896" y="2086814"/>
                <a:chExt cx="720080" cy="864096"/>
              </a:xfrm>
            </p:grpSpPr>
            <p:sp>
              <p:nvSpPr>
                <p:cNvPr id="68" name="TextBox 67"/>
                <p:cNvSpPr txBox="1"/>
                <p:nvPr/>
              </p:nvSpPr>
              <p:spPr>
                <a:xfrm>
                  <a:off x="3635896" y="2086814"/>
                  <a:ext cx="720080" cy="307777"/>
                </a:xfrm>
                <a:prstGeom prst="rect">
                  <a:avLst/>
                </a:prstGeom>
                <a:noFill/>
              </p:spPr>
              <p:txBody>
                <a:bodyPr wrap="square" rtlCol="0">
                  <a:spAutoFit/>
                </a:bodyPr>
                <a:lstStyle/>
                <a:p>
                  <a:r>
                    <a:rPr lang="en-GB" sz="1400" dirty="0" err="1"/>
                    <a:t>Pb-Pb</a:t>
                  </a:r>
                  <a:endParaRPr lang="en-GB" sz="1400" dirty="0"/>
                </a:p>
              </p:txBody>
            </p:sp>
            <p:cxnSp>
              <p:nvCxnSpPr>
                <p:cNvPr id="69" name="Straight Arrow Connector 68"/>
                <p:cNvCxnSpPr/>
                <p:nvPr/>
              </p:nvCxnSpPr>
              <p:spPr>
                <a:xfrm>
                  <a:off x="3986700" y="2420104"/>
                  <a:ext cx="0" cy="53080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70" name="Group 69"/>
              <p:cNvGrpSpPr/>
              <p:nvPr/>
            </p:nvGrpSpPr>
            <p:grpSpPr>
              <a:xfrm>
                <a:off x="2596034" y="332656"/>
                <a:ext cx="720080" cy="864096"/>
                <a:chOff x="3635896" y="2086814"/>
                <a:chExt cx="720080" cy="864096"/>
              </a:xfrm>
            </p:grpSpPr>
            <p:sp>
              <p:nvSpPr>
                <p:cNvPr id="71" name="TextBox 70"/>
                <p:cNvSpPr txBox="1"/>
                <p:nvPr/>
              </p:nvSpPr>
              <p:spPr>
                <a:xfrm>
                  <a:off x="3635896" y="2086814"/>
                  <a:ext cx="720080" cy="307777"/>
                </a:xfrm>
                <a:prstGeom prst="rect">
                  <a:avLst/>
                </a:prstGeom>
                <a:noFill/>
              </p:spPr>
              <p:txBody>
                <a:bodyPr wrap="square" rtlCol="0">
                  <a:spAutoFit/>
                </a:bodyPr>
                <a:lstStyle/>
                <a:p>
                  <a:r>
                    <a:rPr lang="en-GB" sz="1400" dirty="0" err="1"/>
                    <a:t>Pb-Pb</a:t>
                  </a:r>
                  <a:endParaRPr lang="en-GB" sz="1400" dirty="0"/>
                </a:p>
              </p:txBody>
            </p:sp>
            <p:cxnSp>
              <p:nvCxnSpPr>
                <p:cNvPr id="72" name="Straight Arrow Connector 71"/>
                <p:cNvCxnSpPr/>
                <p:nvPr/>
              </p:nvCxnSpPr>
              <p:spPr>
                <a:xfrm>
                  <a:off x="3986700" y="2420104"/>
                  <a:ext cx="0" cy="53080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74" name="Group 73"/>
              <p:cNvGrpSpPr/>
              <p:nvPr/>
            </p:nvGrpSpPr>
            <p:grpSpPr>
              <a:xfrm>
                <a:off x="3510930" y="550714"/>
                <a:ext cx="720080" cy="864096"/>
                <a:chOff x="1691680" y="2086814"/>
                <a:chExt cx="720080" cy="864096"/>
              </a:xfrm>
            </p:grpSpPr>
            <p:sp>
              <p:nvSpPr>
                <p:cNvPr id="75" name="TextBox 74"/>
                <p:cNvSpPr txBox="1"/>
                <p:nvPr/>
              </p:nvSpPr>
              <p:spPr>
                <a:xfrm>
                  <a:off x="1691680" y="2086814"/>
                  <a:ext cx="720080" cy="307777"/>
                </a:xfrm>
                <a:prstGeom prst="rect">
                  <a:avLst/>
                </a:prstGeom>
                <a:noFill/>
              </p:spPr>
              <p:txBody>
                <a:bodyPr wrap="square" rtlCol="0">
                  <a:spAutoFit/>
                </a:bodyPr>
                <a:lstStyle/>
                <a:p>
                  <a:r>
                    <a:rPr lang="en-GB" sz="1400" dirty="0">
                      <a:solidFill>
                        <a:srgbClr val="FF0000"/>
                      </a:solidFill>
                    </a:rPr>
                    <a:t>p-</a:t>
                  </a:r>
                  <a:r>
                    <a:rPr lang="en-GB" sz="1400" dirty="0" err="1">
                      <a:solidFill>
                        <a:srgbClr val="FF0000"/>
                      </a:solidFill>
                    </a:rPr>
                    <a:t>Pb</a:t>
                  </a:r>
                  <a:r>
                    <a:rPr lang="en-GB" sz="1400" dirty="0">
                      <a:solidFill>
                        <a:srgbClr val="FF0000"/>
                      </a:solidFill>
                    </a:rPr>
                    <a:t>!</a:t>
                  </a:r>
                </a:p>
              </p:txBody>
            </p:sp>
            <p:cxnSp>
              <p:nvCxnSpPr>
                <p:cNvPr id="76" name="Straight Arrow Connector 75"/>
                <p:cNvCxnSpPr/>
                <p:nvPr/>
              </p:nvCxnSpPr>
              <p:spPr>
                <a:xfrm>
                  <a:off x="1979712" y="2420104"/>
                  <a:ext cx="0" cy="53080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77" name="Group 76"/>
              <p:cNvGrpSpPr/>
              <p:nvPr/>
            </p:nvGrpSpPr>
            <p:grpSpPr>
              <a:xfrm>
                <a:off x="3883670" y="362372"/>
                <a:ext cx="720080" cy="864096"/>
                <a:chOff x="1691680" y="2086814"/>
                <a:chExt cx="720080" cy="864096"/>
              </a:xfrm>
            </p:grpSpPr>
            <p:sp>
              <p:nvSpPr>
                <p:cNvPr id="78" name="TextBox 77"/>
                <p:cNvSpPr txBox="1"/>
                <p:nvPr/>
              </p:nvSpPr>
              <p:spPr>
                <a:xfrm>
                  <a:off x="1691680" y="2086814"/>
                  <a:ext cx="720080" cy="307777"/>
                </a:xfrm>
                <a:prstGeom prst="rect">
                  <a:avLst/>
                </a:prstGeom>
                <a:noFill/>
              </p:spPr>
              <p:txBody>
                <a:bodyPr wrap="square" rtlCol="0">
                  <a:spAutoFit/>
                </a:bodyPr>
                <a:lstStyle/>
                <a:p>
                  <a:r>
                    <a:rPr lang="en-GB" sz="1400" dirty="0">
                      <a:solidFill>
                        <a:srgbClr val="FF0000"/>
                      </a:solidFill>
                    </a:rPr>
                    <a:t>p-</a:t>
                  </a:r>
                  <a:r>
                    <a:rPr lang="en-GB" sz="1400" dirty="0" err="1">
                      <a:solidFill>
                        <a:srgbClr val="FF0000"/>
                      </a:solidFill>
                    </a:rPr>
                    <a:t>Pb</a:t>
                  </a:r>
                  <a:endParaRPr lang="en-GB" sz="1400" dirty="0">
                    <a:solidFill>
                      <a:srgbClr val="FF0000"/>
                    </a:solidFill>
                  </a:endParaRPr>
                </a:p>
              </p:txBody>
            </p:sp>
            <p:cxnSp>
              <p:nvCxnSpPr>
                <p:cNvPr id="79" name="Straight Arrow Connector 78"/>
                <p:cNvCxnSpPr/>
                <p:nvPr/>
              </p:nvCxnSpPr>
              <p:spPr>
                <a:xfrm>
                  <a:off x="1979712" y="2420104"/>
                  <a:ext cx="0" cy="53080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grpSp>
          <p:nvGrpSpPr>
            <p:cNvPr id="48" name="Group 47"/>
            <p:cNvGrpSpPr/>
            <p:nvPr/>
          </p:nvGrpSpPr>
          <p:grpSpPr>
            <a:xfrm>
              <a:off x="2051721" y="1475492"/>
              <a:ext cx="3296344" cy="369332"/>
              <a:chOff x="191181" y="1232157"/>
              <a:chExt cx="2281709" cy="369332"/>
            </a:xfrm>
          </p:grpSpPr>
          <p:sp>
            <p:nvSpPr>
              <p:cNvPr id="81" name="TextBox 80"/>
              <p:cNvSpPr txBox="1"/>
              <p:nvPr/>
            </p:nvSpPr>
            <p:spPr>
              <a:xfrm>
                <a:off x="191181" y="1232157"/>
                <a:ext cx="1187530" cy="369332"/>
              </a:xfrm>
              <a:prstGeom prst="rect">
                <a:avLst/>
              </a:prstGeom>
              <a:noFill/>
            </p:spPr>
            <p:txBody>
              <a:bodyPr wrap="square" rtlCol="0">
                <a:spAutoFit/>
              </a:bodyPr>
              <a:lstStyle/>
              <a:p>
                <a:r>
                  <a:rPr lang="en-GB" dirty="0"/>
                  <a:t>Run 1</a:t>
                </a:r>
              </a:p>
            </p:txBody>
          </p:sp>
          <p:cxnSp>
            <p:nvCxnSpPr>
              <p:cNvPr id="18" name="Straight Arrow Connector 17"/>
              <p:cNvCxnSpPr/>
              <p:nvPr/>
            </p:nvCxnSpPr>
            <p:spPr>
              <a:xfrm>
                <a:off x="678524" y="1456893"/>
                <a:ext cx="1794366"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52" name="Date Placeholder 51"/>
          <p:cNvSpPr>
            <a:spLocks noGrp="1"/>
          </p:cNvSpPr>
          <p:nvPr>
            <p:ph type="dt" sz="half" idx="10"/>
          </p:nvPr>
        </p:nvSpPr>
        <p:spPr/>
        <p:txBody>
          <a:bodyPr/>
          <a:lstStyle/>
          <a:p>
            <a:r>
              <a:rPr lang="en-US"/>
              <a:t>J.M. Jowett, Town Meeting: Relativistic Heavy Ion Physics 24/10/2018</a:t>
            </a:r>
            <a:endParaRPr lang="en-GB"/>
          </a:p>
        </p:txBody>
      </p:sp>
      <p:sp>
        <p:nvSpPr>
          <p:cNvPr id="53" name="Slide Number Placeholder 52"/>
          <p:cNvSpPr>
            <a:spLocks noGrp="1"/>
          </p:cNvSpPr>
          <p:nvPr>
            <p:ph type="sldNum" sz="quarter" idx="12"/>
          </p:nvPr>
        </p:nvSpPr>
        <p:spPr/>
        <p:txBody>
          <a:bodyPr/>
          <a:lstStyle/>
          <a:p>
            <a:fld id="{323EE74B-AA29-428B-826F-5CD1FF8C5BA0}" type="slidenum">
              <a:rPr lang="en-GB" smtClean="0"/>
              <a:t>24</a:t>
            </a:fld>
            <a:endParaRPr lang="en-GB"/>
          </a:p>
        </p:txBody>
      </p:sp>
      <p:sp>
        <p:nvSpPr>
          <p:cNvPr id="39" name="TextBox 38"/>
          <p:cNvSpPr txBox="1"/>
          <p:nvPr/>
        </p:nvSpPr>
        <p:spPr>
          <a:xfrm>
            <a:off x="1524000" y="764704"/>
            <a:ext cx="3707904" cy="923330"/>
          </a:xfrm>
          <a:prstGeom prst="rect">
            <a:avLst/>
          </a:prstGeom>
          <a:noFill/>
        </p:spPr>
        <p:txBody>
          <a:bodyPr wrap="square" rtlCol="0">
            <a:spAutoFit/>
          </a:bodyPr>
          <a:lstStyle/>
          <a:p>
            <a:r>
              <a:rPr lang="en-GB" dirty="0"/>
              <a:t>LHC will have done 12 ~one month heavy ion runs between 2010 and 2030 (LS4).   6/12 done very soon.</a:t>
            </a:r>
          </a:p>
        </p:txBody>
      </p:sp>
      <p:sp>
        <p:nvSpPr>
          <p:cNvPr id="82" name="TextBox 81"/>
          <p:cNvSpPr txBox="1"/>
          <p:nvPr/>
        </p:nvSpPr>
        <p:spPr>
          <a:xfrm>
            <a:off x="4655840" y="2276873"/>
            <a:ext cx="720080" cy="307777"/>
          </a:xfrm>
          <a:prstGeom prst="rect">
            <a:avLst/>
          </a:prstGeom>
          <a:noFill/>
          <a:ln>
            <a:solidFill>
              <a:srgbClr val="4F81BD"/>
            </a:solidFill>
          </a:ln>
        </p:spPr>
        <p:txBody>
          <a:bodyPr wrap="square" rtlCol="0">
            <a:spAutoFit/>
          </a:bodyPr>
          <a:lstStyle/>
          <a:p>
            <a:r>
              <a:rPr lang="en-GB" sz="1400" dirty="0">
                <a:solidFill>
                  <a:srgbClr val="0070C0"/>
                </a:solidFill>
              </a:rPr>
              <a:t>NOW!</a:t>
            </a:r>
          </a:p>
        </p:txBody>
      </p:sp>
      <p:cxnSp>
        <p:nvCxnSpPr>
          <p:cNvPr id="83" name="Straight Arrow Connector 82"/>
          <p:cNvCxnSpPr/>
          <p:nvPr/>
        </p:nvCxnSpPr>
        <p:spPr>
          <a:xfrm>
            <a:off x="5045360" y="2610162"/>
            <a:ext cx="0" cy="530806"/>
          </a:xfrm>
          <a:prstGeom prst="straightConnector1">
            <a:avLst/>
          </a:prstGeom>
          <a:ln>
            <a:solidFill>
              <a:srgbClr val="4F81BD"/>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289871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919537" y="902100"/>
            <a:ext cx="8054727" cy="151878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normAutofit fontScale="90000"/>
          </a:bodyPr>
          <a:lstStyle/>
          <a:p>
            <a:r>
              <a:rPr lang="en-GB" dirty="0"/>
              <a:t>UPC processes at the collision point</a:t>
            </a:r>
          </a:p>
        </p:txBody>
      </p:sp>
      <p:sp>
        <p:nvSpPr>
          <p:cNvPr id="4" name="Date Placeholder 3"/>
          <p:cNvSpPr>
            <a:spLocks noGrp="1"/>
          </p:cNvSpPr>
          <p:nvPr>
            <p:ph type="dt" sz="half" idx="10"/>
          </p:nvPr>
        </p:nvSpPr>
        <p:spPr/>
        <p:txBody>
          <a:bodyPr/>
          <a:lstStyle/>
          <a:p>
            <a:pPr>
              <a:defRPr/>
            </a:pPr>
            <a:r>
              <a:rPr lang="en-US"/>
              <a:t>J.M. Jowett, Town Meeting: Relativistic Heavy Ion Physics 24/10/2018</a:t>
            </a:r>
            <a:endParaRPr lang="en-GB"/>
          </a:p>
        </p:txBody>
      </p:sp>
      <p:sp>
        <p:nvSpPr>
          <p:cNvPr id="5" name="Slide Number Placeholder 4"/>
          <p:cNvSpPr>
            <a:spLocks noGrp="1"/>
          </p:cNvSpPr>
          <p:nvPr>
            <p:ph type="sldNum" sz="quarter" idx="12"/>
          </p:nvPr>
        </p:nvSpPr>
        <p:spPr/>
        <p:txBody>
          <a:bodyPr/>
          <a:lstStyle/>
          <a:p>
            <a:pPr>
              <a:defRPr/>
            </a:pPr>
            <a:fld id="{FF419886-A263-4573-B6CC-F16670ACABA4}" type="slidenum">
              <a:rPr lang="en-GB" smtClean="0"/>
              <a:pPr>
                <a:defRPr/>
              </a:pPr>
              <a:t>25</a:t>
            </a:fld>
            <a:endParaRPr lang="en-GB"/>
          </a:p>
        </p:txBody>
      </p:sp>
      <p:graphicFrame>
        <p:nvGraphicFramePr>
          <p:cNvPr id="6" name="Object 5"/>
          <p:cNvGraphicFramePr>
            <a:graphicFrameLocks noChangeAspect="1"/>
          </p:cNvGraphicFramePr>
          <p:nvPr>
            <p:extLst/>
          </p:nvPr>
        </p:nvGraphicFramePr>
        <p:xfrm>
          <a:off x="2279651" y="1204913"/>
          <a:ext cx="7694613" cy="3073400"/>
        </p:xfrm>
        <a:graphic>
          <a:graphicData uri="http://schemas.openxmlformats.org/presentationml/2006/ole">
            <mc:AlternateContent xmlns:mc="http://schemas.openxmlformats.org/markup-compatibility/2006">
              <mc:Choice xmlns:v="urn:schemas-microsoft-com:vml" Requires="v">
                <p:oleObj spid="_x0000_s7170" name="Equation" r:id="rId4" imgW="5752800" imgH="2298600" progId="Equation.DSMT4">
                  <p:embed/>
                </p:oleObj>
              </mc:Choice>
              <mc:Fallback>
                <p:oleObj name="Equation" r:id="rId4" imgW="5752800" imgH="2298600" progId="Equation.DSMT4">
                  <p:embed/>
                  <p:pic>
                    <p:nvPicPr>
                      <p:cNvPr id="6" name="Object 5"/>
                      <p:cNvPicPr>
                        <a:picLocks noChangeAspect="1" noChangeArrowheads="1"/>
                      </p:cNvPicPr>
                      <p:nvPr/>
                    </p:nvPicPr>
                    <p:blipFill>
                      <a:blip r:embed="rId5"/>
                      <a:srcRect/>
                      <a:stretch>
                        <a:fillRect/>
                      </a:stretch>
                    </p:blipFill>
                    <p:spPr bwMode="auto">
                      <a:xfrm>
                        <a:off x="2279651" y="1204913"/>
                        <a:ext cx="7694613" cy="3073400"/>
                      </a:xfrm>
                      <a:prstGeom prst="rect">
                        <a:avLst/>
                      </a:prstGeom>
                      <a:noFill/>
                      <a:ln>
                        <a:noFill/>
                      </a:ln>
                      <a:effectLst/>
                    </p:spPr>
                  </p:pic>
                </p:oleObj>
              </mc:Fallback>
            </mc:AlternateContent>
          </a:graphicData>
        </a:graphic>
      </p:graphicFrame>
      <p:sp>
        <p:nvSpPr>
          <p:cNvPr id="7" name="TextBox 6"/>
          <p:cNvSpPr txBox="1"/>
          <p:nvPr/>
        </p:nvSpPr>
        <p:spPr>
          <a:xfrm>
            <a:off x="1775520" y="4725588"/>
            <a:ext cx="2808312" cy="1477328"/>
          </a:xfrm>
          <a:prstGeom prst="rect">
            <a:avLst/>
          </a:prstGeom>
          <a:solidFill>
            <a:schemeClr val="accent1">
              <a:lumMod val="20000"/>
              <a:lumOff val="80000"/>
            </a:schemeClr>
          </a:solidFill>
        </p:spPr>
        <p:txBody>
          <a:bodyPr wrap="square" rtlCol="0">
            <a:spAutoFit/>
          </a:bodyPr>
          <a:lstStyle/>
          <a:p>
            <a:r>
              <a:rPr lang="en-GB" dirty="0"/>
              <a:t>Each of these makes a secondary beam emerging from the IP with rigidity change that may quench bending magnets.</a:t>
            </a:r>
          </a:p>
        </p:txBody>
      </p:sp>
      <p:graphicFrame>
        <p:nvGraphicFramePr>
          <p:cNvPr id="8" name="Object 7"/>
          <p:cNvGraphicFramePr>
            <a:graphicFrameLocks noChangeAspect="1"/>
          </p:cNvGraphicFramePr>
          <p:nvPr>
            <p:extLst/>
          </p:nvPr>
        </p:nvGraphicFramePr>
        <p:xfrm>
          <a:off x="4583832" y="5006810"/>
          <a:ext cx="1968500" cy="558800"/>
        </p:xfrm>
        <a:graphic>
          <a:graphicData uri="http://schemas.openxmlformats.org/presentationml/2006/ole">
            <mc:AlternateContent xmlns:mc="http://schemas.openxmlformats.org/markup-compatibility/2006">
              <mc:Choice xmlns:v="urn:schemas-microsoft-com:vml" Requires="v">
                <p:oleObj spid="_x0000_s7171" name="Equation" r:id="rId6" imgW="1968480" imgH="558720" progId="Equation.DSMT4">
                  <p:embed/>
                </p:oleObj>
              </mc:Choice>
              <mc:Fallback>
                <p:oleObj name="Equation" r:id="rId6" imgW="1968480" imgH="558720" progId="Equation.DSMT4">
                  <p:embed/>
                  <p:pic>
                    <p:nvPicPr>
                      <p:cNvPr id="8" name="Object 7"/>
                      <p:cNvPicPr/>
                      <p:nvPr/>
                    </p:nvPicPr>
                    <p:blipFill>
                      <a:blip r:embed="rId7"/>
                      <a:stretch>
                        <a:fillRect/>
                      </a:stretch>
                    </p:blipFill>
                    <p:spPr>
                      <a:xfrm>
                        <a:off x="4583832" y="5006810"/>
                        <a:ext cx="1968500" cy="558800"/>
                      </a:xfrm>
                      <a:prstGeom prst="rect">
                        <a:avLst/>
                      </a:prstGeom>
                    </p:spPr>
                  </p:pic>
                </p:oleObj>
              </mc:Fallback>
            </mc:AlternateContent>
          </a:graphicData>
        </a:graphic>
      </p:graphicFrame>
      <p:sp>
        <p:nvSpPr>
          <p:cNvPr id="3" name="TextBox 2"/>
          <p:cNvSpPr txBox="1"/>
          <p:nvPr/>
        </p:nvSpPr>
        <p:spPr>
          <a:xfrm>
            <a:off x="7032104" y="4221088"/>
            <a:ext cx="3384376" cy="1477328"/>
          </a:xfrm>
          <a:prstGeom prst="rect">
            <a:avLst/>
          </a:prstGeom>
          <a:noFill/>
        </p:spPr>
        <p:txBody>
          <a:bodyPr wrap="square" rtlCol="0">
            <a:spAutoFit/>
          </a:bodyPr>
          <a:lstStyle/>
          <a:p>
            <a:r>
              <a:rPr lang="en-GB" dirty="0"/>
              <a:t>Strong luminosity burn-off of beam intensity.</a:t>
            </a:r>
          </a:p>
          <a:p>
            <a:endParaRPr lang="en-GB" dirty="0"/>
          </a:p>
          <a:p>
            <a:r>
              <a:rPr lang="en-GB" dirty="0"/>
              <a:t>Discussed for LHC since Chamonix 2003 … see several references.  </a:t>
            </a:r>
          </a:p>
        </p:txBody>
      </p:sp>
      <p:sp>
        <p:nvSpPr>
          <p:cNvPr id="9" name="TextBox 8"/>
          <p:cNvSpPr txBox="1"/>
          <p:nvPr/>
        </p:nvSpPr>
        <p:spPr>
          <a:xfrm>
            <a:off x="1775520" y="6156012"/>
            <a:ext cx="8892480" cy="369332"/>
          </a:xfrm>
          <a:prstGeom prst="rect">
            <a:avLst/>
          </a:prstGeom>
          <a:noFill/>
        </p:spPr>
        <p:txBody>
          <a:bodyPr wrap="square" rtlCol="0">
            <a:spAutoFit/>
          </a:bodyPr>
          <a:lstStyle/>
          <a:p>
            <a:r>
              <a:rPr lang="en-US" dirty="0"/>
              <a:t>Hadronic cross section is 7.7 b (so luminosity debris contains much less power).</a:t>
            </a:r>
            <a:endParaRPr lang="en-GB" dirty="0"/>
          </a:p>
        </p:txBody>
      </p:sp>
    </p:spTree>
    <p:extLst>
      <p:ext uri="{BB962C8B-B14F-4D97-AF65-F5344CB8AC3E}">
        <p14:creationId xmlns:p14="http://schemas.microsoft.com/office/powerpoint/2010/main" val="23457769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Steady-state losses during </a:t>
            </a:r>
            <a:r>
              <a:rPr lang="en-US" dirty="0" err="1"/>
              <a:t>Pb-Pb</a:t>
            </a:r>
            <a:r>
              <a:rPr lang="en-US" dirty="0"/>
              <a:t> Collisions in 2011</a:t>
            </a:r>
          </a:p>
        </p:txBody>
      </p:sp>
      <p:sp>
        <p:nvSpPr>
          <p:cNvPr id="4" name="Date Placeholder 3"/>
          <p:cNvSpPr>
            <a:spLocks noGrp="1"/>
          </p:cNvSpPr>
          <p:nvPr>
            <p:ph type="dt" sz="half" idx="10"/>
          </p:nvPr>
        </p:nvSpPr>
        <p:spPr/>
        <p:txBody>
          <a:bodyPr/>
          <a:lstStyle/>
          <a:p>
            <a:pPr>
              <a:defRPr/>
            </a:pPr>
            <a:r>
              <a:rPr lang="en-US"/>
              <a:t>J.M. Jowett, Town Meeting: Relativistic Heavy Ion Physics 24/10/2018</a:t>
            </a:r>
            <a:endParaRPr lang="en-US" dirty="0"/>
          </a:p>
        </p:txBody>
      </p:sp>
      <p:sp>
        <p:nvSpPr>
          <p:cNvPr id="7" name="Slide Number Placeholder 6"/>
          <p:cNvSpPr>
            <a:spLocks noGrp="1"/>
          </p:cNvSpPr>
          <p:nvPr>
            <p:ph type="sldNum" sz="quarter" idx="12"/>
          </p:nvPr>
        </p:nvSpPr>
        <p:spPr/>
        <p:txBody>
          <a:bodyPr/>
          <a:lstStyle/>
          <a:p>
            <a:pPr>
              <a:defRPr/>
            </a:pPr>
            <a:fld id="{FF419886-A263-4573-B6CC-F16670ACABA4}" type="slidenum">
              <a:rPr lang="en-GB" smtClean="0"/>
              <a:pPr>
                <a:defRPr/>
              </a:pPr>
              <a:t>26</a:t>
            </a:fld>
            <a:endParaRPr lang="en-GB"/>
          </a:p>
        </p:txBody>
      </p:sp>
      <p:pic>
        <p:nvPicPr>
          <p:cNvPr id="24577" name="Picture 1" descr="https://ab-dep-op-elogbook.web.cern.ch/ab-dep-op-elogbook/elogbook/secure/attach.php?attachId=1214925&amp;type=png&amp;fname=20111115182658.png"/>
          <p:cNvPicPr>
            <a:picLocks noChangeAspect="1" noChangeArrowheads="1"/>
          </p:cNvPicPr>
          <p:nvPr/>
        </p:nvPicPr>
        <p:blipFill>
          <a:blip r:embed="rId2" cstate="print"/>
          <a:srcRect t="32146" b="23949"/>
          <a:stretch>
            <a:fillRect/>
          </a:stretch>
        </p:blipFill>
        <p:spPr bwMode="auto">
          <a:xfrm>
            <a:off x="1703512" y="2636912"/>
            <a:ext cx="8753304" cy="3168424"/>
          </a:xfrm>
          <a:prstGeom prst="rect">
            <a:avLst/>
          </a:prstGeom>
          <a:noFill/>
        </p:spPr>
      </p:pic>
      <p:grpSp>
        <p:nvGrpSpPr>
          <p:cNvPr id="29" name="Group 28"/>
          <p:cNvGrpSpPr/>
          <p:nvPr/>
        </p:nvGrpSpPr>
        <p:grpSpPr>
          <a:xfrm>
            <a:off x="1703512" y="755412"/>
            <a:ext cx="8784976" cy="2961620"/>
            <a:chOff x="179512" y="755412"/>
            <a:chExt cx="8784976" cy="2961620"/>
          </a:xfrm>
        </p:grpSpPr>
        <p:sp>
          <p:nvSpPr>
            <p:cNvPr id="8" name="TextBox 7"/>
            <p:cNvSpPr txBox="1"/>
            <p:nvPr/>
          </p:nvSpPr>
          <p:spPr>
            <a:xfrm>
              <a:off x="179512" y="755412"/>
              <a:ext cx="8784976" cy="369332"/>
            </a:xfrm>
            <a:prstGeom prst="rect">
              <a:avLst/>
            </a:prstGeom>
            <a:solidFill>
              <a:schemeClr val="bg1"/>
            </a:solidFill>
            <a:ln w="28575" cap="flat" cmpd="sng" algn="ctr">
              <a:solidFill>
                <a:srgbClr val="FF0000"/>
              </a:solidFill>
              <a:prstDash val="solid"/>
              <a:round/>
              <a:headEnd type="none" w="med" len="med"/>
              <a:tailEnd type="triangle"/>
            </a:ln>
            <a:effectLst/>
          </p:spPr>
          <p:txBody>
            <a:bodyPr wrap="square" rtlCol="0">
              <a:spAutoFit/>
            </a:bodyPr>
            <a:lstStyle/>
            <a:p>
              <a:pPr algn="ctr"/>
              <a:r>
                <a:rPr lang="en-US" dirty="0"/>
                <a:t>Bound-free pair production secondary beams from IPs</a:t>
              </a:r>
              <a:endParaRPr lang="en-GB" dirty="0"/>
            </a:p>
          </p:txBody>
        </p:sp>
        <p:cxnSp>
          <p:nvCxnSpPr>
            <p:cNvPr id="10" name="Straight Arrow Connector 9"/>
            <p:cNvCxnSpPr/>
            <p:nvPr/>
          </p:nvCxnSpPr>
          <p:spPr bwMode="auto">
            <a:xfrm>
              <a:off x="827584" y="1124744"/>
              <a:ext cx="0" cy="216024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12" name="Straight Arrow Connector 11"/>
            <p:cNvCxnSpPr/>
            <p:nvPr/>
          </p:nvCxnSpPr>
          <p:spPr bwMode="auto">
            <a:xfrm>
              <a:off x="1588608" y="1124744"/>
              <a:ext cx="0" cy="2376264"/>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13" name="Straight Arrow Connector 12"/>
            <p:cNvCxnSpPr/>
            <p:nvPr/>
          </p:nvCxnSpPr>
          <p:spPr bwMode="auto">
            <a:xfrm>
              <a:off x="1935000" y="1124744"/>
              <a:ext cx="0" cy="216024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14" name="Straight Arrow Connector 13"/>
            <p:cNvCxnSpPr/>
            <p:nvPr/>
          </p:nvCxnSpPr>
          <p:spPr bwMode="auto">
            <a:xfrm>
              <a:off x="4499992" y="1124744"/>
              <a:ext cx="0" cy="216024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15" name="Straight Arrow Connector 14"/>
            <p:cNvCxnSpPr/>
            <p:nvPr/>
          </p:nvCxnSpPr>
          <p:spPr bwMode="auto">
            <a:xfrm>
              <a:off x="4860032" y="1124744"/>
              <a:ext cx="0" cy="180020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16" name="Straight Arrow Connector 15"/>
            <p:cNvCxnSpPr/>
            <p:nvPr/>
          </p:nvCxnSpPr>
          <p:spPr bwMode="auto">
            <a:xfrm>
              <a:off x="8604448" y="1052736"/>
              <a:ext cx="0" cy="2664296"/>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grpSp>
      <p:grpSp>
        <p:nvGrpSpPr>
          <p:cNvPr id="45" name="Group 44"/>
          <p:cNvGrpSpPr/>
          <p:nvPr/>
        </p:nvGrpSpPr>
        <p:grpSpPr>
          <a:xfrm>
            <a:off x="1703512" y="1228690"/>
            <a:ext cx="8784976" cy="2560350"/>
            <a:chOff x="179512" y="1228690"/>
            <a:chExt cx="8784976" cy="2560350"/>
          </a:xfrm>
        </p:grpSpPr>
        <p:grpSp>
          <p:nvGrpSpPr>
            <p:cNvPr id="44" name="Group 43"/>
            <p:cNvGrpSpPr/>
            <p:nvPr/>
          </p:nvGrpSpPr>
          <p:grpSpPr>
            <a:xfrm>
              <a:off x="179512" y="1228690"/>
              <a:ext cx="8784976" cy="2560350"/>
              <a:chOff x="179512" y="1228690"/>
              <a:chExt cx="8784976" cy="2560350"/>
            </a:xfrm>
          </p:grpSpPr>
          <p:sp>
            <p:nvSpPr>
              <p:cNvPr id="35" name="TextBox 34"/>
              <p:cNvSpPr txBox="1"/>
              <p:nvPr/>
            </p:nvSpPr>
            <p:spPr>
              <a:xfrm>
                <a:off x="179512" y="1228690"/>
                <a:ext cx="8784976" cy="369332"/>
              </a:xfrm>
              <a:prstGeom prst="rect">
                <a:avLst/>
              </a:prstGeom>
              <a:solidFill>
                <a:schemeClr val="bg1"/>
              </a:solidFill>
              <a:ln w="28575" cap="flat" cmpd="sng" algn="ctr">
                <a:solidFill>
                  <a:srgbClr val="168423"/>
                </a:solidFill>
                <a:prstDash val="solid"/>
                <a:round/>
                <a:headEnd type="none" w="med" len="med"/>
                <a:tailEnd type="triangle"/>
              </a:ln>
              <a:effectLst/>
            </p:spPr>
            <p:txBody>
              <a:bodyPr wrap="square" rtlCol="0">
                <a:spAutoFit/>
              </a:bodyPr>
              <a:lstStyle/>
              <a:p>
                <a:pPr algn="ctr"/>
                <a:r>
                  <a:rPr lang="en-US" dirty="0">
                    <a:solidFill>
                      <a:srgbClr val="168423"/>
                    </a:solidFill>
                  </a:rPr>
                  <a:t>IBS &amp; Electromagnetic dissociation at IPs, taken up by momentum collimators</a:t>
                </a:r>
                <a:endParaRPr lang="en-GB" dirty="0">
                  <a:solidFill>
                    <a:srgbClr val="168423"/>
                  </a:solidFill>
                </a:endParaRPr>
              </a:p>
            </p:txBody>
          </p:sp>
          <p:cxnSp>
            <p:nvCxnSpPr>
              <p:cNvPr id="37" name="Straight Arrow Connector 36"/>
              <p:cNvCxnSpPr/>
              <p:nvPr/>
            </p:nvCxnSpPr>
            <p:spPr bwMode="auto">
              <a:xfrm>
                <a:off x="2915816" y="1628800"/>
                <a:ext cx="0" cy="2160240"/>
              </a:xfrm>
              <a:prstGeom prst="straightConnector1">
                <a:avLst/>
              </a:prstGeom>
              <a:solidFill>
                <a:schemeClr val="accent1"/>
              </a:solidFill>
              <a:ln w="28575" cap="flat" cmpd="sng" algn="ctr">
                <a:solidFill>
                  <a:srgbClr val="168423"/>
                </a:solidFill>
                <a:prstDash val="solid"/>
                <a:round/>
                <a:headEnd type="none" w="med" len="med"/>
                <a:tailEnd type="triangle"/>
              </a:ln>
              <a:effectLst/>
            </p:spPr>
          </p:cxnSp>
          <p:cxnSp>
            <p:nvCxnSpPr>
              <p:cNvPr id="38" name="Straight Arrow Connector 37"/>
              <p:cNvCxnSpPr/>
              <p:nvPr/>
            </p:nvCxnSpPr>
            <p:spPr bwMode="auto">
              <a:xfrm>
                <a:off x="2699792" y="1628800"/>
                <a:ext cx="0" cy="2160240"/>
              </a:xfrm>
              <a:prstGeom prst="straightConnector1">
                <a:avLst/>
              </a:prstGeom>
              <a:solidFill>
                <a:schemeClr val="accent1"/>
              </a:solidFill>
              <a:ln w="28575" cap="flat" cmpd="sng" algn="ctr">
                <a:solidFill>
                  <a:srgbClr val="168423"/>
                </a:solidFill>
                <a:prstDash val="solid"/>
                <a:round/>
                <a:headEnd type="none" w="med" len="med"/>
                <a:tailEnd type="triangle"/>
              </a:ln>
              <a:effectLst/>
            </p:spPr>
          </p:cxnSp>
          <p:cxnSp>
            <p:nvCxnSpPr>
              <p:cNvPr id="39" name="Straight Arrow Connector 38"/>
              <p:cNvCxnSpPr/>
              <p:nvPr/>
            </p:nvCxnSpPr>
            <p:spPr bwMode="auto">
              <a:xfrm>
                <a:off x="5580112" y="1628800"/>
                <a:ext cx="0" cy="1656184"/>
              </a:xfrm>
              <a:prstGeom prst="straightConnector1">
                <a:avLst/>
              </a:prstGeom>
              <a:solidFill>
                <a:schemeClr val="accent1"/>
              </a:solidFill>
              <a:ln w="28575" cap="flat" cmpd="sng" algn="ctr">
                <a:solidFill>
                  <a:srgbClr val="168423"/>
                </a:solidFill>
                <a:prstDash val="solid"/>
                <a:round/>
                <a:headEnd type="none" w="med" len="med"/>
                <a:tailEnd type="triangle"/>
              </a:ln>
              <a:effectLst/>
            </p:spPr>
          </p:cxnSp>
        </p:grpSp>
        <p:sp>
          <p:nvSpPr>
            <p:cNvPr id="42" name="TextBox 41"/>
            <p:cNvSpPr txBox="1"/>
            <p:nvPr/>
          </p:nvSpPr>
          <p:spPr>
            <a:xfrm>
              <a:off x="5364088" y="2492896"/>
              <a:ext cx="432048" cy="369332"/>
            </a:xfrm>
            <a:prstGeom prst="rect">
              <a:avLst/>
            </a:prstGeom>
            <a:solidFill>
              <a:srgbClr val="168423"/>
            </a:solidFill>
          </p:spPr>
          <p:txBody>
            <a:bodyPr wrap="square" rtlCol="0">
              <a:spAutoFit/>
            </a:bodyPr>
            <a:lstStyle/>
            <a:p>
              <a:r>
                <a:rPr lang="en-US" dirty="0">
                  <a:solidFill>
                    <a:schemeClr val="bg1"/>
                  </a:solidFill>
                </a:rPr>
                <a:t>??</a:t>
              </a:r>
              <a:endParaRPr lang="en-GB" dirty="0">
                <a:solidFill>
                  <a:schemeClr val="bg1"/>
                </a:solidFill>
              </a:endParaRPr>
            </a:p>
          </p:txBody>
        </p:sp>
      </p:grpSp>
      <p:grpSp>
        <p:nvGrpSpPr>
          <p:cNvPr id="32" name="Group 31"/>
          <p:cNvGrpSpPr/>
          <p:nvPr/>
        </p:nvGrpSpPr>
        <p:grpSpPr>
          <a:xfrm>
            <a:off x="1703512" y="1804754"/>
            <a:ext cx="8784976" cy="2560350"/>
            <a:chOff x="179512" y="1156682"/>
            <a:chExt cx="8784976" cy="2560350"/>
          </a:xfrm>
          <a:solidFill>
            <a:schemeClr val="bg1"/>
          </a:solidFill>
        </p:grpSpPr>
        <p:cxnSp>
          <p:nvCxnSpPr>
            <p:cNvPr id="11" name="Straight Arrow Connector 10"/>
            <p:cNvCxnSpPr/>
            <p:nvPr/>
          </p:nvCxnSpPr>
          <p:spPr bwMode="auto">
            <a:xfrm>
              <a:off x="6516216" y="1556792"/>
              <a:ext cx="0" cy="2160240"/>
            </a:xfrm>
            <a:prstGeom prst="straightConnector1">
              <a:avLst/>
            </a:prstGeom>
            <a:grpFill/>
            <a:ln w="28575" cap="flat" cmpd="sng" algn="ctr">
              <a:solidFill>
                <a:schemeClr val="tx1">
                  <a:lumMod val="75000"/>
                </a:schemeClr>
              </a:solidFill>
              <a:prstDash val="solid"/>
              <a:round/>
              <a:headEnd type="none" w="med" len="med"/>
              <a:tailEnd type="triangle"/>
            </a:ln>
            <a:effectLst/>
          </p:spPr>
        </p:cxnSp>
        <p:sp>
          <p:nvSpPr>
            <p:cNvPr id="27" name="TextBox 26"/>
            <p:cNvSpPr txBox="1"/>
            <p:nvPr/>
          </p:nvSpPr>
          <p:spPr>
            <a:xfrm>
              <a:off x="179512" y="1156682"/>
              <a:ext cx="8784976" cy="369332"/>
            </a:xfrm>
            <a:prstGeom prst="rect">
              <a:avLst/>
            </a:prstGeom>
            <a:grpFill/>
            <a:ln w="28575" cap="flat" cmpd="sng" algn="ctr">
              <a:solidFill>
                <a:schemeClr val="tx1">
                  <a:lumMod val="75000"/>
                </a:schemeClr>
              </a:solidFill>
              <a:prstDash val="solid"/>
              <a:round/>
              <a:headEnd type="none" w="med" len="med"/>
              <a:tailEnd type="triangle"/>
            </a:ln>
            <a:effectLst/>
          </p:spPr>
          <p:txBody>
            <a:bodyPr wrap="square" rtlCol="0">
              <a:spAutoFit/>
            </a:bodyPr>
            <a:lstStyle/>
            <a:p>
              <a:r>
                <a:rPr lang="en-US" dirty="0">
                  <a:solidFill>
                    <a:schemeClr val="tx1">
                      <a:lumMod val="75000"/>
                    </a:schemeClr>
                  </a:solidFill>
                </a:rPr>
                <a:t>Losses from collimation inefficiency, nuclear processes in primary collimators</a:t>
              </a:r>
              <a:endParaRPr lang="en-GB" dirty="0">
                <a:solidFill>
                  <a:schemeClr val="tx1">
                    <a:lumMod val="75000"/>
                  </a:schemeClr>
                </a:solidFill>
              </a:endParaRPr>
            </a:p>
          </p:txBody>
        </p:sp>
        <p:cxnSp>
          <p:nvCxnSpPr>
            <p:cNvPr id="28" name="Straight Arrow Connector 27"/>
            <p:cNvCxnSpPr/>
            <p:nvPr/>
          </p:nvCxnSpPr>
          <p:spPr bwMode="auto">
            <a:xfrm>
              <a:off x="6804248" y="1556792"/>
              <a:ext cx="0" cy="2160240"/>
            </a:xfrm>
            <a:prstGeom prst="straightConnector1">
              <a:avLst/>
            </a:prstGeom>
            <a:grpFill/>
            <a:ln w="28575" cap="flat" cmpd="sng" algn="ctr">
              <a:solidFill>
                <a:schemeClr val="tx1">
                  <a:lumMod val="75000"/>
                </a:schemeClr>
              </a:solidFill>
              <a:prstDash val="solid"/>
              <a:round/>
              <a:headEnd type="none" w="med" len="med"/>
              <a:tailEnd type="triangle"/>
            </a:ln>
            <a:effectLst/>
          </p:spPr>
        </p:cxnSp>
        <p:cxnSp>
          <p:nvCxnSpPr>
            <p:cNvPr id="30" name="Straight Arrow Connector 29"/>
            <p:cNvCxnSpPr/>
            <p:nvPr/>
          </p:nvCxnSpPr>
          <p:spPr bwMode="auto">
            <a:xfrm>
              <a:off x="2915816" y="1556792"/>
              <a:ext cx="0" cy="2160240"/>
            </a:xfrm>
            <a:prstGeom prst="straightConnector1">
              <a:avLst/>
            </a:prstGeom>
            <a:grpFill/>
            <a:ln w="28575" cap="flat" cmpd="sng" algn="ctr">
              <a:solidFill>
                <a:schemeClr val="tx1">
                  <a:lumMod val="75000"/>
                </a:schemeClr>
              </a:solidFill>
              <a:prstDash val="solid"/>
              <a:round/>
              <a:headEnd type="none" w="med" len="med"/>
              <a:tailEnd type="triangle"/>
            </a:ln>
            <a:effectLst/>
          </p:spPr>
        </p:cxnSp>
        <p:cxnSp>
          <p:nvCxnSpPr>
            <p:cNvPr id="31" name="Straight Arrow Connector 30"/>
            <p:cNvCxnSpPr/>
            <p:nvPr/>
          </p:nvCxnSpPr>
          <p:spPr bwMode="auto">
            <a:xfrm>
              <a:off x="2699792" y="1556792"/>
              <a:ext cx="0" cy="2160240"/>
            </a:xfrm>
            <a:prstGeom prst="straightConnector1">
              <a:avLst/>
            </a:prstGeom>
            <a:grpFill/>
            <a:ln w="28575" cap="flat" cmpd="sng" algn="ctr">
              <a:solidFill>
                <a:schemeClr val="tx1">
                  <a:lumMod val="75000"/>
                </a:schemeClr>
              </a:solidFill>
              <a:prstDash val="solid"/>
              <a:round/>
              <a:headEnd type="none" w="med" len="med"/>
              <a:tailEnd type="triangle"/>
            </a:ln>
            <a:effectLst/>
          </p:spPr>
        </p:cxnSp>
      </p:grpSp>
      <p:sp>
        <p:nvSpPr>
          <p:cNvPr id="2" name="TextBox 1"/>
          <p:cNvSpPr txBox="1"/>
          <p:nvPr/>
        </p:nvSpPr>
        <p:spPr>
          <a:xfrm>
            <a:off x="1991544" y="3861048"/>
            <a:ext cx="8465272" cy="369332"/>
          </a:xfrm>
          <a:prstGeom prst="rect">
            <a:avLst/>
          </a:prstGeom>
          <a:noFill/>
        </p:spPr>
        <p:txBody>
          <a:bodyPr wrap="square" rtlCol="0">
            <a:spAutoFit/>
          </a:bodyPr>
          <a:lstStyle/>
          <a:p>
            <a:pPr algn="ctr"/>
            <a:r>
              <a:rPr lang="en-GB" dirty="0"/>
              <a:t>Beam loss monitors in the full LHC Ring</a:t>
            </a:r>
          </a:p>
        </p:txBody>
      </p:sp>
      <p:sp>
        <p:nvSpPr>
          <p:cNvPr id="5" name="TextBox 4"/>
          <p:cNvSpPr txBox="1"/>
          <p:nvPr/>
        </p:nvSpPr>
        <p:spPr>
          <a:xfrm>
            <a:off x="1775520" y="6021288"/>
            <a:ext cx="7200800" cy="369332"/>
          </a:xfrm>
          <a:prstGeom prst="rect">
            <a:avLst/>
          </a:prstGeom>
          <a:solidFill>
            <a:schemeClr val="accent1">
              <a:lumMod val="20000"/>
              <a:lumOff val="80000"/>
            </a:schemeClr>
          </a:solidFill>
        </p:spPr>
        <p:txBody>
          <a:bodyPr wrap="square" rtlCol="0">
            <a:spAutoFit/>
          </a:bodyPr>
          <a:lstStyle/>
          <a:p>
            <a:r>
              <a:rPr lang="en-US" dirty="0"/>
              <a:t>No time to fully discuss major topic of heavy-ion collimation in this talk.</a:t>
            </a:r>
            <a:endParaRPr lang="en-GB" dirty="0"/>
          </a:p>
        </p:txBody>
      </p:sp>
    </p:spTree>
    <p:extLst>
      <p:ext uri="{BB962C8B-B14F-4D97-AF65-F5344CB8AC3E}">
        <p14:creationId xmlns:p14="http://schemas.microsoft.com/office/powerpoint/2010/main" val="1492069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additive="base">
                                        <p:cTn id="13" dur="500" fill="hold"/>
                                        <p:tgtEl>
                                          <p:spTgt spid="45"/>
                                        </p:tgtEl>
                                        <p:attrNameLst>
                                          <p:attrName>ppt_x</p:attrName>
                                        </p:attrNameLst>
                                      </p:cBhvr>
                                      <p:tavLst>
                                        <p:tav tm="0">
                                          <p:val>
                                            <p:strVal val="#ppt_x"/>
                                          </p:val>
                                        </p:tav>
                                        <p:tav tm="100000">
                                          <p:val>
                                            <p:strVal val="#ppt_x"/>
                                          </p:val>
                                        </p:tav>
                                      </p:tavLst>
                                    </p:anim>
                                    <p:anim calcmode="lin" valueType="num">
                                      <p:cBhvr additive="base">
                                        <p:cTn id="14"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Orbit bumps mitigate BFPP for CMS (or ATLAS)</a:t>
            </a:r>
          </a:p>
        </p:txBody>
      </p:sp>
      <p:sp>
        <p:nvSpPr>
          <p:cNvPr id="3" name="Content Placeholder 2"/>
          <p:cNvSpPr>
            <a:spLocks noGrp="1"/>
          </p:cNvSpPr>
          <p:nvPr>
            <p:ph idx="1"/>
          </p:nvPr>
        </p:nvSpPr>
        <p:spPr>
          <a:xfrm>
            <a:off x="119336" y="4444632"/>
            <a:ext cx="8496944" cy="2152720"/>
          </a:xfrm>
        </p:spPr>
        <p:txBody>
          <a:bodyPr>
            <a:normAutofit/>
          </a:bodyPr>
          <a:lstStyle/>
          <a:p>
            <a:r>
              <a:rPr lang="en-GB" sz="1800" dirty="0"/>
              <a:t>Primary loss location close to the connection cryostat  - details slightly optics-dependent (If necessary, bumps should avoid quenches at the start of physics </a:t>
            </a:r>
          </a:p>
          <a:p>
            <a:r>
              <a:rPr lang="en-GB" sz="1800" dirty="0"/>
              <a:t>Extra BLMs were specifically added for heavy-ion operation in loss region </a:t>
            </a:r>
          </a:p>
          <a:p>
            <a:r>
              <a:rPr lang="en-GB" sz="1800" dirty="0"/>
              <a:t>Variations of bump possible, uses moderate fraction of available corrector strengths  </a:t>
            </a:r>
          </a:p>
          <a:p>
            <a:r>
              <a:rPr lang="en-GB" sz="1800" dirty="0"/>
              <a:t>We applied bumps like these with ~ 3 mm amplitude around CMS and ATLAS from the beginning of the 2015 run </a:t>
            </a:r>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27</a:t>
            </a:fld>
            <a:endParaRPr lang="en-GB"/>
          </a:p>
        </p:txBody>
      </p:sp>
      <p:pic>
        <p:nvPicPr>
          <p:cNvPr id="6" name="Picture 5"/>
          <p:cNvPicPr>
            <a:picLocks noChangeAspect="1"/>
          </p:cNvPicPr>
          <p:nvPr/>
        </p:nvPicPr>
        <p:blipFill>
          <a:blip r:embed="rId2"/>
          <a:stretch>
            <a:fillRect/>
          </a:stretch>
        </p:blipFill>
        <p:spPr>
          <a:xfrm>
            <a:off x="119336" y="563566"/>
            <a:ext cx="6336704" cy="3966778"/>
          </a:xfrm>
          <a:prstGeom prst="rect">
            <a:avLst/>
          </a:prstGeom>
        </p:spPr>
      </p:pic>
      <p:sp>
        <p:nvSpPr>
          <p:cNvPr id="8" name="TextBox 7"/>
          <p:cNvSpPr txBox="1"/>
          <p:nvPr/>
        </p:nvSpPr>
        <p:spPr>
          <a:xfrm>
            <a:off x="6482330" y="1268761"/>
            <a:ext cx="2277967" cy="646331"/>
          </a:xfrm>
          <a:prstGeom prst="rect">
            <a:avLst/>
          </a:prstGeom>
          <a:noFill/>
        </p:spPr>
        <p:txBody>
          <a:bodyPr wrap="square" rtlCol="0">
            <a:spAutoFit/>
          </a:bodyPr>
          <a:lstStyle/>
          <a:p>
            <a:r>
              <a:rPr lang="en-GB" dirty="0"/>
              <a:t>BFPP beam, </a:t>
            </a:r>
            <a:r>
              <a:rPr lang="en-GB" dirty="0">
                <a:solidFill>
                  <a:srgbClr val="FF0000"/>
                </a:solidFill>
              </a:rPr>
              <a:t>without</a:t>
            </a:r>
            <a:r>
              <a:rPr lang="en-GB" dirty="0"/>
              <a:t> and </a:t>
            </a:r>
            <a:r>
              <a:rPr lang="en-GB" dirty="0">
                <a:solidFill>
                  <a:srgbClr val="7CBF33"/>
                </a:solidFill>
              </a:rPr>
              <a:t>with</a:t>
            </a:r>
            <a:r>
              <a:rPr lang="en-GB" dirty="0"/>
              <a:t> bump</a:t>
            </a:r>
          </a:p>
        </p:txBody>
      </p:sp>
      <p:sp>
        <p:nvSpPr>
          <p:cNvPr id="7" name="TextBox 6"/>
          <p:cNvSpPr txBox="1"/>
          <p:nvPr/>
        </p:nvSpPr>
        <p:spPr>
          <a:xfrm>
            <a:off x="9048328" y="1268761"/>
            <a:ext cx="2808312" cy="2862322"/>
          </a:xfrm>
          <a:prstGeom prst="rect">
            <a:avLst/>
          </a:prstGeom>
          <a:solidFill>
            <a:srgbClr val="FFFF00"/>
          </a:solidFill>
        </p:spPr>
        <p:txBody>
          <a:bodyPr wrap="square" rtlCol="0">
            <a:spAutoFit/>
          </a:bodyPr>
          <a:lstStyle/>
          <a:p>
            <a:r>
              <a:rPr lang="en-GB" sz="2000" dirty="0"/>
              <a:t>Plan to test this strategy further to fully validate the nominal HL-LHC levelled luminosity at ATLAS/CMS during the 2018 run (no further mitigation upgrades are planned for these experiments).</a:t>
            </a:r>
          </a:p>
        </p:txBody>
      </p:sp>
    </p:spTree>
    <p:extLst>
      <p:ext uri="{BB962C8B-B14F-4D97-AF65-F5344CB8AC3E}">
        <p14:creationId xmlns:p14="http://schemas.microsoft.com/office/powerpoint/2010/main" val="2289669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GB" dirty="0"/>
              <a:t>Orbit bumps </a:t>
            </a:r>
            <a:r>
              <a:rPr lang="en-GB" dirty="0">
                <a:solidFill>
                  <a:srgbClr val="FF0000"/>
                </a:solidFill>
              </a:rPr>
              <a:t>alone</a:t>
            </a:r>
            <a:r>
              <a:rPr lang="en-GB" dirty="0"/>
              <a:t> are not effective  for ALICE</a:t>
            </a:r>
          </a:p>
        </p:txBody>
      </p:sp>
      <p:sp>
        <p:nvSpPr>
          <p:cNvPr id="9" name="Content Placeholder 8"/>
          <p:cNvSpPr>
            <a:spLocks noGrp="1"/>
          </p:cNvSpPr>
          <p:nvPr>
            <p:ph idx="1"/>
          </p:nvPr>
        </p:nvSpPr>
        <p:spPr>
          <a:xfrm>
            <a:off x="191344" y="4556999"/>
            <a:ext cx="8496944" cy="2040353"/>
          </a:xfrm>
        </p:spPr>
        <p:txBody>
          <a:bodyPr>
            <a:normAutofit/>
          </a:bodyPr>
          <a:lstStyle/>
          <a:p>
            <a:r>
              <a:rPr lang="en-GB" sz="1800" dirty="0"/>
              <a:t>IR2 has different quadrupole polarity and dispersion from IR1/IR5</a:t>
            </a:r>
          </a:p>
          <a:p>
            <a:r>
              <a:rPr lang="en-GB" sz="1800" dirty="0"/>
              <a:t>Primary BFPP loss location is further upstream from connection cryostat</a:t>
            </a:r>
          </a:p>
          <a:p>
            <a:r>
              <a:rPr lang="en-GB" sz="1800" dirty="0"/>
              <a:t>Solution is to modify connection cryostat to include a collimator to absorb the BFPP beam – </a:t>
            </a:r>
            <a:r>
              <a:rPr lang="en-GB" sz="1800" b="1" dirty="0">
                <a:solidFill>
                  <a:srgbClr val="FF0000"/>
                </a:solidFill>
              </a:rPr>
              <a:t>to be ready for LS2 installation </a:t>
            </a:r>
            <a:endParaRPr lang="en-GB" sz="600" b="1" dirty="0">
              <a:solidFill>
                <a:srgbClr val="FF0000"/>
              </a:solidFill>
            </a:endParaRPr>
          </a:p>
          <a:p>
            <a:r>
              <a:rPr lang="en-GB" sz="1800" dirty="0"/>
              <a:t>With levelled luminosity in ALICE, quenches were not seen in 2015 </a:t>
            </a:r>
          </a:p>
          <a:p>
            <a:r>
              <a:rPr lang="en-GB" sz="1800" b="1" dirty="0">
                <a:solidFill>
                  <a:srgbClr val="FF0000"/>
                </a:solidFill>
              </a:rPr>
              <a:t>TCLDs should allow luminosity increase for upgraded ALICE to run at </a:t>
            </a:r>
            <a:r>
              <a:rPr lang="en-GB" sz="1800" b="1" dirty="0" err="1">
                <a:solidFill>
                  <a:srgbClr val="FF0000"/>
                </a:solidFill>
              </a:rPr>
              <a:t>at</a:t>
            </a:r>
            <a:r>
              <a:rPr lang="en-GB" sz="1800" b="1" dirty="0">
                <a:solidFill>
                  <a:srgbClr val="FF0000"/>
                </a:solidFill>
              </a:rPr>
              <a:t> 50 kHz</a:t>
            </a:r>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28</a:t>
            </a:fld>
            <a:endParaRPr lang="en-GB"/>
          </a:p>
        </p:txBody>
      </p:sp>
      <p:pic>
        <p:nvPicPr>
          <p:cNvPr id="7" name="Picture 6"/>
          <p:cNvPicPr>
            <a:picLocks noChangeAspect="1"/>
          </p:cNvPicPr>
          <p:nvPr/>
        </p:nvPicPr>
        <p:blipFill>
          <a:blip r:embed="rId3"/>
          <a:stretch>
            <a:fillRect/>
          </a:stretch>
        </p:blipFill>
        <p:spPr>
          <a:xfrm>
            <a:off x="-24680" y="535193"/>
            <a:ext cx="6492484" cy="4065442"/>
          </a:xfrm>
          <a:prstGeom prst="rect">
            <a:avLst/>
          </a:prstGeom>
        </p:spPr>
      </p:pic>
      <p:sp>
        <p:nvSpPr>
          <p:cNvPr id="10" name="TextBox 9"/>
          <p:cNvSpPr txBox="1"/>
          <p:nvPr/>
        </p:nvSpPr>
        <p:spPr>
          <a:xfrm>
            <a:off x="2567608" y="1535545"/>
            <a:ext cx="2277967" cy="646331"/>
          </a:xfrm>
          <a:prstGeom prst="rect">
            <a:avLst/>
          </a:prstGeom>
          <a:noFill/>
        </p:spPr>
        <p:txBody>
          <a:bodyPr wrap="square" rtlCol="0">
            <a:spAutoFit/>
          </a:bodyPr>
          <a:lstStyle/>
          <a:p>
            <a:r>
              <a:rPr lang="en-GB" dirty="0"/>
              <a:t>BFPP beam, </a:t>
            </a:r>
            <a:r>
              <a:rPr lang="en-GB" dirty="0">
                <a:solidFill>
                  <a:srgbClr val="FF0000"/>
                </a:solidFill>
              </a:rPr>
              <a:t>without</a:t>
            </a:r>
            <a:r>
              <a:rPr lang="en-GB" dirty="0"/>
              <a:t> and </a:t>
            </a:r>
            <a:r>
              <a:rPr lang="en-GB" dirty="0">
                <a:solidFill>
                  <a:srgbClr val="7CBF33"/>
                </a:solidFill>
              </a:rPr>
              <a:t>with</a:t>
            </a:r>
            <a:r>
              <a:rPr lang="en-GB" dirty="0"/>
              <a:t> bump</a:t>
            </a:r>
          </a:p>
        </p:txBody>
      </p:sp>
      <p:grpSp>
        <p:nvGrpSpPr>
          <p:cNvPr id="11" name="Group 10"/>
          <p:cNvGrpSpPr/>
          <p:nvPr/>
        </p:nvGrpSpPr>
        <p:grpSpPr>
          <a:xfrm>
            <a:off x="5031452" y="562060"/>
            <a:ext cx="7160548" cy="4131129"/>
            <a:chOff x="5031452" y="562060"/>
            <a:chExt cx="7160548" cy="4131129"/>
          </a:xfrm>
        </p:grpSpPr>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83828" y="562060"/>
              <a:ext cx="5508172" cy="4131129"/>
            </a:xfrm>
            <a:prstGeom prst="rect">
              <a:avLst/>
            </a:prstGeom>
          </p:spPr>
        </p:pic>
        <p:cxnSp>
          <p:nvCxnSpPr>
            <p:cNvPr id="14" name="Straight Arrow Connector 13"/>
            <p:cNvCxnSpPr/>
            <p:nvPr/>
          </p:nvCxnSpPr>
          <p:spPr>
            <a:xfrm flipH="1" flipV="1">
              <a:off x="5031452" y="2311646"/>
              <a:ext cx="3861314" cy="42502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6683828" y="3861048"/>
            <a:ext cx="2208938" cy="830997"/>
          </a:xfrm>
          <a:prstGeom prst="rect">
            <a:avLst/>
          </a:prstGeom>
          <a:solidFill>
            <a:schemeClr val="tx1"/>
          </a:solidFill>
          <a:ln>
            <a:solidFill>
              <a:schemeClr val="tx1"/>
            </a:solidFill>
          </a:ln>
        </p:spPr>
        <p:txBody>
          <a:bodyPr wrap="none" rtlCol="0">
            <a:spAutoFit/>
          </a:bodyPr>
          <a:lstStyle/>
          <a:p>
            <a:r>
              <a:rPr lang="en-GB" sz="2400" dirty="0">
                <a:solidFill>
                  <a:srgbClr val="FFFF00"/>
                </a:solidFill>
              </a:rPr>
              <a:t>TCLD collimator </a:t>
            </a:r>
            <a:br>
              <a:rPr lang="en-GB" sz="2400" dirty="0">
                <a:solidFill>
                  <a:srgbClr val="FFFF00"/>
                </a:solidFill>
              </a:rPr>
            </a:br>
            <a:r>
              <a:rPr lang="en-GB" sz="2400" dirty="0">
                <a:solidFill>
                  <a:srgbClr val="FFFF00"/>
                </a:solidFill>
              </a:rPr>
              <a:t>(post LS2)</a:t>
            </a:r>
          </a:p>
        </p:txBody>
      </p:sp>
      <p:sp>
        <p:nvSpPr>
          <p:cNvPr id="8" name="TextBox 7"/>
          <p:cNvSpPr txBox="1"/>
          <p:nvPr/>
        </p:nvSpPr>
        <p:spPr>
          <a:xfrm>
            <a:off x="8688288" y="4710043"/>
            <a:ext cx="3384376" cy="2031325"/>
          </a:xfrm>
          <a:prstGeom prst="rect">
            <a:avLst/>
          </a:prstGeom>
          <a:solidFill>
            <a:srgbClr val="FFFF00"/>
          </a:solidFill>
        </p:spPr>
        <p:txBody>
          <a:bodyPr wrap="square" rtlCol="0">
            <a:spAutoFit/>
          </a:bodyPr>
          <a:lstStyle/>
          <a:p>
            <a:r>
              <a:rPr lang="en-GB" dirty="0"/>
              <a:t>Also during LS2, further TCLD collimators will be installed between 11 T magnets in IR7 to improve </a:t>
            </a:r>
            <a:r>
              <a:rPr lang="en-GB" dirty="0" err="1"/>
              <a:t>Pb</a:t>
            </a:r>
            <a:r>
              <a:rPr lang="en-GB" dirty="0"/>
              <a:t> collimation (first application of Nb</a:t>
            </a:r>
            <a:r>
              <a:rPr lang="en-GB" baseline="-25000" dirty="0"/>
              <a:t>3</a:t>
            </a:r>
            <a:r>
              <a:rPr lang="en-GB" dirty="0"/>
              <a:t>Sn superconductors in an operating accelerator).</a:t>
            </a:r>
          </a:p>
        </p:txBody>
      </p:sp>
    </p:spTree>
    <p:extLst>
      <p:ext uri="{BB962C8B-B14F-4D97-AF65-F5344CB8AC3E}">
        <p14:creationId xmlns:p14="http://schemas.microsoft.com/office/powerpoint/2010/main" val="1083100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a:t>Beyond HL-LHC baseline: lighter nuclei</a:t>
            </a:r>
          </a:p>
        </p:txBody>
      </p:sp>
      <p:sp>
        <p:nvSpPr>
          <p:cNvPr id="7" name="Text Placeholder 6"/>
          <p:cNvSpPr>
            <a:spLocks noGrp="1"/>
          </p:cNvSpPr>
          <p:nvPr>
            <p:ph type="body" idx="1"/>
          </p:nvPr>
        </p:nvSpPr>
        <p:spPr/>
        <p:txBody>
          <a:bodyPr/>
          <a:lstStyle/>
          <a:p>
            <a:endParaRPr lang="en-GB"/>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29</a:t>
            </a:fld>
            <a:endParaRPr lang="en-GB"/>
          </a:p>
        </p:txBody>
      </p:sp>
    </p:spTree>
    <p:extLst>
      <p:ext uri="{BB962C8B-B14F-4D97-AF65-F5344CB8AC3E}">
        <p14:creationId xmlns:p14="http://schemas.microsoft.com/office/powerpoint/2010/main" val="40473359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11 weeks later:  Pilot p-</a:t>
            </a:r>
            <a:r>
              <a:rPr lang="en-GB" dirty="0" err="1"/>
              <a:t>Pb</a:t>
            </a:r>
            <a:r>
              <a:rPr lang="en-GB" dirty="0"/>
              <a:t> run, night of 13-14 September 2012</a:t>
            </a:r>
          </a:p>
        </p:txBody>
      </p:sp>
      <p:sp>
        <p:nvSpPr>
          <p:cNvPr id="3" name="Content Placeholder 2"/>
          <p:cNvSpPr>
            <a:spLocks noGrp="1"/>
          </p:cNvSpPr>
          <p:nvPr>
            <p:ph idx="1"/>
          </p:nvPr>
        </p:nvSpPr>
        <p:spPr/>
        <p:txBody>
          <a:bodyPr/>
          <a:lstStyle/>
          <a:p>
            <a:r>
              <a:rPr lang="en-US" b="1" dirty="0">
                <a:solidFill>
                  <a:srgbClr val="FF0000"/>
                </a:solidFill>
              </a:rPr>
              <a:t>16:00</a:t>
            </a:r>
            <a:r>
              <a:rPr lang="en-US" dirty="0"/>
              <a:t> Starting injection, </a:t>
            </a:r>
            <a:r>
              <a:rPr lang="en-US" sz="2000" dirty="0"/>
              <a:t>problems with ions, timing events not sent out correctly.</a:t>
            </a:r>
          </a:p>
          <a:p>
            <a:r>
              <a:rPr lang="en-US" sz="2000" dirty="0"/>
              <a:t>18:30 Filling </a:t>
            </a:r>
            <a:r>
              <a:rPr lang="en-US" sz="2000" dirty="0" err="1"/>
              <a:t>Pb</a:t>
            </a:r>
            <a:r>
              <a:rPr lang="en-US" sz="2000" dirty="0"/>
              <a:t> ions, first time in 2012</a:t>
            </a:r>
          </a:p>
          <a:p>
            <a:r>
              <a:rPr lang="en-US" sz="2000" dirty="0"/>
              <a:t>19:00 Start of ramp. Lost the beam on TCT position interlocks, revert collimator settings and try again ….</a:t>
            </a:r>
          </a:p>
          <a:p>
            <a:r>
              <a:rPr lang="en-US" sz="2000" dirty="0"/>
              <a:t>QPS problems. RF problems.</a:t>
            </a:r>
          </a:p>
          <a:p>
            <a:r>
              <a:rPr lang="en-US" sz="2000" b="1" dirty="0"/>
              <a:t>22:52   15 p and 15 </a:t>
            </a:r>
            <a:r>
              <a:rPr lang="en-US" sz="2000" b="1" dirty="0" err="1"/>
              <a:t>Pb</a:t>
            </a:r>
            <a:r>
              <a:rPr lang="en-US" sz="2000" b="1" dirty="0"/>
              <a:t> bunches at 4 </a:t>
            </a:r>
            <a:r>
              <a:rPr lang="en-US" sz="2000" b="1" i="1" dirty="0"/>
              <a:t>Z </a:t>
            </a:r>
            <a:r>
              <a:rPr lang="en-US" sz="2000" b="1" dirty="0" err="1"/>
              <a:t>TeV</a:t>
            </a:r>
            <a:r>
              <a:rPr lang="en-US" sz="2000" b="1" dirty="0"/>
              <a:t>, 8 colliding per experiment, 3 sacrificial for collimation setup </a:t>
            </a:r>
          </a:p>
          <a:p>
            <a:r>
              <a:rPr lang="en-US" sz="2000" dirty="0"/>
              <a:t>23:35 Beams in collision, </a:t>
            </a:r>
            <a:r>
              <a:rPr lang="en-US" sz="2000" dirty="0" err="1"/>
              <a:t>unsqueezed</a:t>
            </a:r>
            <a:r>
              <a:rPr lang="en-US" sz="2000" dirty="0"/>
              <a:t>, </a:t>
            </a:r>
            <a:r>
              <a:rPr lang="en-US" sz="2000" dirty="0" err="1"/>
              <a:t>optimising</a:t>
            </a:r>
            <a:r>
              <a:rPr lang="en-US" sz="2000" dirty="0"/>
              <a:t> … </a:t>
            </a:r>
          </a:p>
          <a:p>
            <a:r>
              <a:rPr lang="en-US" sz="2000" dirty="0"/>
              <a:t>00:50 Start of loss maps to set up collimation</a:t>
            </a:r>
          </a:p>
          <a:p>
            <a:r>
              <a:rPr lang="en-US" b="1" dirty="0">
                <a:solidFill>
                  <a:srgbClr val="FF0000"/>
                </a:solidFill>
              </a:rPr>
              <a:t>01:26 Stable beams for p-</a:t>
            </a:r>
            <a:r>
              <a:rPr lang="en-US" b="1" dirty="0" err="1">
                <a:solidFill>
                  <a:srgbClr val="FF0000"/>
                </a:solidFill>
              </a:rPr>
              <a:t>Pb</a:t>
            </a:r>
            <a:r>
              <a:rPr lang="en-US" b="1" dirty="0">
                <a:solidFill>
                  <a:srgbClr val="FF0000"/>
                </a:solidFill>
              </a:rPr>
              <a:t> Physics </a:t>
            </a:r>
          </a:p>
          <a:p>
            <a:r>
              <a:rPr lang="en-US" sz="2000" dirty="0"/>
              <a:t>06:04 Adjust mode to move IP for ALICE</a:t>
            </a:r>
          </a:p>
          <a:p>
            <a:r>
              <a:rPr lang="en-US" sz="2000" dirty="0"/>
              <a:t>06:25 Stable beams again, IP moved by -0.5 m </a:t>
            </a:r>
          </a:p>
          <a:p>
            <a:r>
              <a:rPr lang="en-US" sz="2000" dirty="0"/>
              <a:t>07:55 Stable beams again, IP moved by +0.5 m</a:t>
            </a:r>
          </a:p>
          <a:p>
            <a:r>
              <a:rPr lang="en-US" sz="2000" dirty="0"/>
              <a:t>09:35 Beams dumped by operators</a:t>
            </a:r>
          </a:p>
          <a:p>
            <a:endParaRPr lang="en-GB" dirty="0"/>
          </a:p>
        </p:txBody>
      </p:sp>
      <p:sp>
        <p:nvSpPr>
          <p:cNvPr id="4" name="Date Placeholder 3"/>
          <p:cNvSpPr>
            <a:spLocks noGrp="1"/>
          </p:cNvSpPr>
          <p:nvPr>
            <p:ph type="dt" sz="half" idx="10"/>
          </p:nvPr>
        </p:nvSpPr>
        <p:spPr/>
        <p:txBody>
          <a:bodyPr/>
          <a:lstStyle/>
          <a:p>
            <a:pPr>
              <a:defRPr/>
            </a:pPr>
            <a:r>
              <a:rPr lang="en-US"/>
              <a:t>J.M. Jowett, Town Meeting: Relativistic Heavy Ion Physics 24/10/2018</a:t>
            </a:r>
            <a:endParaRPr lang="en-GB" dirty="0"/>
          </a:p>
        </p:txBody>
      </p:sp>
      <p:sp>
        <p:nvSpPr>
          <p:cNvPr id="5" name="Slide Number Placeholder 4"/>
          <p:cNvSpPr>
            <a:spLocks noGrp="1"/>
          </p:cNvSpPr>
          <p:nvPr>
            <p:ph type="sldNum" sz="quarter" idx="12"/>
          </p:nvPr>
        </p:nvSpPr>
        <p:spPr/>
        <p:txBody>
          <a:bodyPr/>
          <a:lstStyle/>
          <a:p>
            <a:pPr>
              <a:defRPr/>
            </a:pPr>
            <a:fld id="{FF419886-A263-4573-B6CC-F16670ACABA4}" type="slidenum">
              <a:rPr lang="en-GB" smtClean="0"/>
              <a:pPr>
                <a:defRPr/>
              </a:pPr>
              <a:t>3</a:t>
            </a:fld>
            <a:endParaRPr lang="en-GB"/>
          </a:p>
        </p:txBody>
      </p:sp>
      <p:grpSp>
        <p:nvGrpSpPr>
          <p:cNvPr id="15" name="Group 14"/>
          <p:cNvGrpSpPr/>
          <p:nvPr/>
        </p:nvGrpSpPr>
        <p:grpSpPr>
          <a:xfrm>
            <a:off x="6240016" y="2420888"/>
            <a:ext cx="3330278" cy="2057035"/>
            <a:chOff x="1443038" y="833438"/>
            <a:chExt cx="6545957" cy="5191125"/>
          </a:xfrm>
        </p:grpSpPr>
        <p:pic>
          <p:nvPicPr>
            <p:cNvPr id="16" name="Picture 2"/>
            <p:cNvPicPr>
              <a:picLocks noChangeAspect="1" noChangeArrowheads="1"/>
            </p:cNvPicPr>
            <p:nvPr/>
          </p:nvPicPr>
          <p:blipFill>
            <a:blip r:embed="rId2" cstate="print"/>
            <a:srcRect/>
            <a:stretch>
              <a:fillRect/>
            </a:stretch>
          </p:blipFill>
          <p:spPr bwMode="auto">
            <a:xfrm>
              <a:off x="1443038" y="833438"/>
              <a:ext cx="6257925" cy="5191125"/>
            </a:xfrm>
            <a:prstGeom prst="rect">
              <a:avLst/>
            </a:prstGeom>
            <a:noFill/>
            <a:ln w="9525">
              <a:noFill/>
              <a:miter lim="800000"/>
              <a:headEnd/>
              <a:tailEnd/>
            </a:ln>
          </p:spPr>
        </p:pic>
        <p:sp>
          <p:nvSpPr>
            <p:cNvPr id="17" name="TextBox 16"/>
            <p:cNvSpPr txBox="1"/>
            <p:nvPr/>
          </p:nvSpPr>
          <p:spPr>
            <a:xfrm>
              <a:off x="5292080" y="836713"/>
              <a:ext cx="2696915" cy="721108"/>
            </a:xfrm>
            <a:prstGeom prst="rect">
              <a:avLst/>
            </a:prstGeom>
            <a:noFill/>
          </p:spPr>
          <p:txBody>
            <a:bodyPr wrap="square" rtlCol="0">
              <a:spAutoFit/>
            </a:bodyPr>
            <a:lstStyle/>
            <a:p>
              <a:r>
                <a:rPr lang="en-GB" dirty="0">
                  <a:solidFill>
                    <a:schemeClr val="bg1">
                      <a:lumMod val="95000"/>
                    </a:schemeClr>
                  </a:solidFill>
                </a:rPr>
                <a:t>ALICE</a:t>
              </a:r>
            </a:p>
          </p:txBody>
        </p:sp>
      </p:grpSp>
      <p:pic>
        <p:nvPicPr>
          <p:cNvPr id="18" name="Picture 17"/>
          <p:cNvPicPr>
            <a:picLocks noChangeAspect="1"/>
          </p:cNvPicPr>
          <p:nvPr/>
        </p:nvPicPr>
        <p:blipFill>
          <a:blip r:embed="rId3"/>
          <a:stretch>
            <a:fillRect/>
          </a:stretch>
        </p:blipFill>
        <p:spPr>
          <a:xfrm>
            <a:off x="693670" y="5085184"/>
            <a:ext cx="3527787" cy="1584176"/>
          </a:xfrm>
          <a:prstGeom prst="rect">
            <a:avLst/>
          </a:prstGeom>
        </p:spPr>
      </p:pic>
      <p:sp>
        <p:nvSpPr>
          <p:cNvPr id="19" name="TextBox 18"/>
          <p:cNvSpPr txBox="1"/>
          <p:nvPr/>
        </p:nvSpPr>
        <p:spPr>
          <a:xfrm>
            <a:off x="2716384" y="5013176"/>
            <a:ext cx="945976" cy="400110"/>
          </a:xfrm>
          <a:prstGeom prst="rect">
            <a:avLst/>
          </a:prstGeom>
          <a:noFill/>
        </p:spPr>
        <p:txBody>
          <a:bodyPr wrap="square" rtlCol="0">
            <a:spAutoFit/>
          </a:bodyPr>
          <a:lstStyle/>
          <a:p>
            <a:r>
              <a:rPr lang="en-US" dirty="0"/>
              <a:t>ATLAS</a:t>
            </a:r>
            <a:endParaRPr lang="en-GB" dirty="0"/>
          </a:p>
        </p:txBody>
      </p:sp>
      <p:pic>
        <p:nvPicPr>
          <p:cNvPr id="20" name="Picture 8"/>
          <p:cNvPicPr>
            <a:picLocks noChangeAspect="1" noChangeArrowheads="1"/>
          </p:cNvPicPr>
          <p:nvPr/>
        </p:nvPicPr>
        <p:blipFill rotWithShape="1">
          <a:blip r:embed="rId4">
            <a:extLst>
              <a:ext uri="{28A0092B-C50C-407E-A947-70E740481C1C}">
                <a14:useLocalDpi xmlns:a14="http://schemas.microsoft.com/office/drawing/2010/main" val="0"/>
              </a:ext>
            </a:extLst>
          </a:blip>
          <a:srcRect t="7924" r="54440" b="47584"/>
          <a:stretch/>
        </p:blipFill>
        <p:spPr bwMode="auto">
          <a:xfrm>
            <a:off x="4564881" y="4581128"/>
            <a:ext cx="3883177" cy="2077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1" name="Group 20"/>
          <p:cNvGrpSpPr/>
          <p:nvPr/>
        </p:nvGrpSpPr>
        <p:grpSpPr>
          <a:xfrm>
            <a:off x="8828290" y="4320538"/>
            <a:ext cx="3194639" cy="2185495"/>
            <a:chOff x="5027212" y="3245746"/>
            <a:chExt cx="4114800" cy="2944813"/>
          </a:xfrm>
        </p:grpSpPr>
        <p:pic>
          <p:nvPicPr>
            <p:cNvPr id="22" name="Picture 23" descr="13 30 36-72542-p-P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7212" y="3245746"/>
              <a:ext cx="4114800" cy="294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22"/>
            <p:cNvSpPr txBox="1"/>
            <p:nvPr/>
          </p:nvSpPr>
          <p:spPr>
            <a:xfrm>
              <a:off x="7483388" y="5517232"/>
              <a:ext cx="887947" cy="497651"/>
            </a:xfrm>
            <a:prstGeom prst="rect">
              <a:avLst/>
            </a:prstGeom>
            <a:noFill/>
          </p:spPr>
          <p:txBody>
            <a:bodyPr wrap="square" rtlCol="0">
              <a:spAutoFit/>
            </a:bodyPr>
            <a:lstStyle/>
            <a:p>
              <a:r>
                <a:rPr lang="en-GB" b="1" dirty="0">
                  <a:solidFill>
                    <a:srgbClr val="FFFF00"/>
                  </a:solidFill>
                </a:rPr>
                <a:t>CMS</a:t>
              </a:r>
            </a:p>
          </p:txBody>
        </p:sp>
      </p:grpSp>
      <p:sp>
        <p:nvSpPr>
          <p:cNvPr id="24" name="TextBox 23"/>
          <p:cNvSpPr txBox="1"/>
          <p:nvPr/>
        </p:nvSpPr>
        <p:spPr>
          <a:xfrm>
            <a:off x="4943872" y="4941168"/>
            <a:ext cx="689382" cy="369332"/>
          </a:xfrm>
          <a:prstGeom prst="rect">
            <a:avLst/>
          </a:prstGeom>
          <a:noFill/>
        </p:spPr>
        <p:txBody>
          <a:bodyPr wrap="square" rtlCol="0">
            <a:spAutoFit/>
          </a:bodyPr>
          <a:lstStyle/>
          <a:p>
            <a:r>
              <a:rPr lang="en-GB" b="1" dirty="0" err="1">
                <a:solidFill>
                  <a:srgbClr val="FFFF00"/>
                </a:solidFill>
              </a:rPr>
              <a:t>LHCb</a:t>
            </a:r>
            <a:endParaRPr lang="en-GB" b="1" dirty="0">
              <a:solidFill>
                <a:srgbClr val="FFFF00"/>
              </a:solidFill>
            </a:endParaRPr>
          </a:p>
        </p:txBody>
      </p:sp>
    </p:spTree>
    <p:extLst>
      <p:ext uri="{BB962C8B-B14F-4D97-AF65-F5344CB8AC3E}">
        <p14:creationId xmlns:p14="http://schemas.microsoft.com/office/powerpoint/2010/main" val="41413965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GB" dirty="0"/>
              <a:t>Bunch intensity at SPS extraction for various species</a:t>
            </a:r>
          </a:p>
        </p:txBody>
      </p:sp>
      <p:sp>
        <p:nvSpPr>
          <p:cNvPr id="10" name="Content Placeholder 9"/>
          <p:cNvSpPr>
            <a:spLocks noGrp="1"/>
          </p:cNvSpPr>
          <p:nvPr>
            <p:ph sz="half" idx="1"/>
          </p:nvPr>
        </p:nvSpPr>
        <p:spPr/>
        <p:txBody>
          <a:bodyPr/>
          <a:lstStyle/>
          <a:p>
            <a:r>
              <a:rPr lang="en-GB" dirty="0"/>
              <a:t>Experience with other species in LHC injectors for fixed target</a:t>
            </a:r>
          </a:p>
          <a:p>
            <a:pPr lvl="1"/>
            <a:r>
              <a:rPr lang="en-GB" dirty="0"/>
              <a:t>Less stringent requirements on </a:t>
            </a:r>
            <a:br>
              <a:rPr lang="en-GB" dirty="0"/>
            </a:br>
            <a:r>
              <a:rPr lang="en-GB" dirty="0"/>
              <a:t>beam quality (emittance)</a:t>
            </a:r>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30</a:t>
            </a:fld>
            <a:endParaRPr lang="en-GB"/>
          </a:p>
        </p:txBody>
      </p:sp>
      <p:pic>
        <p:nvPicPr>
          <p:cNvPr id="5" name="Picture 4"/>
          <p:cNvPicPr>
            <a:picLocks noChangeAspect="1"/>
          </p:cNvPicPr>
          <p:nvPr/>
        </p:nvPicPr>
        <p:blipFill>
          <a:blip r:embed="rId3"/>
          <a:stretch>
            <a:fillRect/>
          </a:stretch>
        </p:blipFill>
        <p:spPr>
          <a:xfrm>
            <a:off x="6489303" y="2343306"/>
            <a:ext cx="3693319" cy="2928938"/>
          </a:xfrm>
          <a:prstGeom prst="rect">
            <a:avLst/>
          </a:prstGeom>
        </p:spPr>
      </p:pic>
      <p:pic>
        <p:nvPicPr>
          <p:cNvPr id="13" name="Picture 12"/>
          <p:cNvPicPr>
            <a:picLocks noChangeAspect="1"/>
          </p:cNvPicPr>
          <p:nvPr/>
        </p:nvPicPr>
        <p:blipFill>
          <a:blip r:embed="rId4"/>
          <a:stretch>
            <a:fillRect/>
          </a:stretch>
        </p:blipFill>
        <p:spPr>
          <a:xfrm>
            <a:off x="6366030" y="1322767"/>
            <a:ext cx="4299982" cy="722307"/>
          </a:xfrm>
          <a:prstGeom prst="rect">
            <a:avLst/>
          </a:prstGeom>
        </p:spPr>
      </p:pic>
      <p:graphicFrame>
        <p:nvGraphicFramePr>
          <p:cNvPr id="14" name="Object 13"/>
          <p:cNvGraphicFramePr>
            <a:graphicFrameLocks noChangeAspect="1"/>
          </p:cNvGraphicFramePr>
          <p:nvPr>
            <p:extLst>
              <p:ext uri="{D42A27DB-BD31-4B8C-83A1-F6EECF244321}">
                <p14:modId xmlns:p14="http://schemas.microsoft.com/office/powerpoint/2010/main" val="630497132"/>
              </p:ext>
            </p:extLst>
          </p:nvPr>
        </p:nvGraphicFramePr>
        <p:xfrm>
          <a:off x="911035" y="2924944"/>
          <a:ext cx="5184965" cy="1697732"/>
        </p:xfrm>
        <a:graphic>
          <a:graphicData uri="http://schemas.openxmlformats.org/presentationml/2006/ole">
            <mc:AlternateContent xmlns:mc="http://schemas.openxmlformats.org/markup-compatibility/2006">
              <mc:Choice xmlns:v="urn:schemas-microsoft-com:vml" Requires="v">
                <p:oleObj spid="_x0000_s8194" name="Equation" r:id="rId5" imgW="5740200" imgH="1879560" progId="Equation.DSMT4">
                  <p:embed/>
                </p:oleObj>
              </mc:Choice>
              <mc:Fallback>
                <p:oleObj name="Equation" r:id="rId5" imgW="5740200" imgH="1879560" progId="Equation.DSMT4">
                  <p:embed/>
                  <p:pic>
                    <p:nvPicPr>
                      <p:cNvPr id="14" name="Object 13"/>
                      <p:cNvPicPr/>
                      <p:nvPr/>
                    </p:nvPicPr>
                    <p:blipFill>
                      <a:blip r:embed="rId6"/>
                      <a:stretch>
                        <a:fillRect/>
                      </a:stretch>
                    </p:blipFill>
                    <p:spPr>
                      <a:xfrm>
                        <a:off x="911035" y="2924944"/>
                        <a:ext cx="5184965" cy="1697732"/>
                      </a:xfrm>
                      <a:prstGeom prst="rect">
                        <a:avLst/>
                      </a:prstGeom>
                    </p:spPr>
                  </p:pic>
                </p:oleObj>
              </mc:Fallback>
            </mc:AlternateContent>
          </a:graphicData>
        </a:graphic>
      </p:graphicFrame>
      <p:sp>
        <p:nvSpPr>
          <p:cNvPr id="15" name="TextBox 14"/>
          <p:cNvSpPr txBox="1"/>
          <p:nvPr/>
        </p:nvSpPr>
        <p:spPr>
          <a:xfrm>
            <a:off x="479376" y="4694685"/>
            <a:ext cx="3996444" cy="1754326"/>
          </a:xfrm>
          <a:prstGeom prst="rect">
            <a:avLst/>
          </a:prstGeom>
          <a:solidFill>
            <a:srgbClr val="FFFF00"/>
          </a:solidFill>
        </p:spPr>
        <p:txBody>
          <a:bodyPr wrap="square" rtlCol="0">
            <a:spAutoFit/>
          </a:bodyPr>
          <a:lstStyle/>
          <a:p>
            <a:r>
              <a:rPr lang="en-GB" sz="1350" dirty="0"/>
              <a:t>Use this highly simplified scaling to project future luminosity performance as a function of </a:t>
            </a:r>
            <a:r>
              <a:rPr lang="en-GB" sz="1350" i="1" dirty="0"/>
              <a:t>p. </a:t>
            </a:r>
            <a:endParaRPr lang="en-GB" sz="1350" dirty="0"/>
          </a:p>
          <a:p>
            <a:r>
              <a:rPr lang="en-GB" sz="1350" dirty="0"/>
              <a:t>Assume that other quantities (like geometric beam size), filling scheme, other loss rates, </a:t>
            </a:r>
            <a:r>
              <a:rPr lang="en-GB" sz="1350" dirty="0" err="1"/>
              <a:t>etc</a:t>
            </a:r>
            <a:r>
              <a:rPr lang="en-GB" sz="1350" dirty="0"/>
              <a:t>, are equal. </a:t>
            </a:r>
          </a:p>
          <a:p>
            <a:endParaRPr lang="en-GB" sz="1350" dirty="0"/>
          </a:p>
          <a:p>
            <a:r>
              <a:rPr lang="en-GB" sz="1350" dirty="0"/>
              <a:t>Treat results only as tentative and indicative only! </a:t>
            </a:r>
          </a:p>
          <a:p>
            <a:r>
              <a:rPr lang="en-GB" sz="1350" dirty="0"/>
              <a:t>For </a:t>
            </a:r>
            <a:r>
              <a:rPr lang="en-GB" sz="1350" dirty="0" err="1"/>
              <a:t>Pb-Pb</a:t>
            </a:r>
            <a:r>
              <a:rPr lang="en-GB" sz="1350" dirty="0"/>
              <a:t> they are a bit more optimistic than HL-LHC baseline. </a:t>
            </a:r>
          </a:p>
        </p:txBody>
      </p:sp>
      <p:sp>
        <p:nvSpPr>
          <p:cNvPr id="2" name="TextBox 1">
            <a:extLst>
              <a:ext uri="{FF2B5EF4-FFF2-40B4-BE49-F238E27FC236}">
                <a16:creationId xmlns:a16="http://schemas.microsoft.com/office/drawing/2014/main" id="{913E34B6-EECB-464C-AE9A-5CCA8ED9062A}"/>
              </a:ext>
            </a:extLst>
          </p:cNvPr>
          <p:cNvSpPr txBox="1"/>
          <p:nvPr/>
        </p:nvSpPr>
        <p:spPr>
          <a:xfrm>
            <a:off x="5735960" y="5589240"/>
            <a:ext cx="4930052" cy="923330"/>
          </a:xfrm>
          <a:prstGeom prst="rect">
            <a:avLst/>
          </a:prstGeom>
          <a:solidFill>
            <a:schemeClr val="accent1">
              <a:lumMod val="20000"/>
              <a:lumOff val="80000"/>
            </a:schemeClr>
          </a:solidFill>
        </p:spPr>
        <p:txBody>
          <a:bodyPr wrap="square" rtlCol="0">
            <a:spAutoFit/>
          </a:bodyPr>
          <a:lstStyle/>
          <a:p>
            <a:r>
              <a:rPr lang="en-GB" dirty="0"/>
              <a:t>Don’t go too low in Z with this</a:t>
            </a:r>
            <a:r>
              <a:rPr lang="en-GB"/>
              <a:t>!  </a:t>
            </a:r>
            <a:br>
              <a:rPr lang="en-GB"/>
            </a:br>
            <a:r>
              <a:rPr lang="en-GB"/>
              <a:t>Not </a:t>
            </a:r>
            <a:r>
              <a:rPr lang="en-GB" dirty="0"/>
              <a:t>everything in the periodic table will work well in the ion source.</a:t>
            </a:r>
          </a:p>
        </p:txBody>
      </p:sp>
    </p:spTree>
    <p:extLst>
      <p:ext uri="{BB962C8B-B14F-4D97-AF65-F5344CB8AC3E}">
        <p14:creationId xmlns:p14="http://schemas.microsoft.com/office/powerpoint/2010/main" val="9601612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GB" dirty="0"/>
              <a:t>UPC cross sections determining intensity burn-off</a:t>
            </a:r>
          </a:p>
        </p:txBody>
      </p:sp>
      <p:sp>
        <p:nvSpPr>
          <p:cNvPr id="5" name="Date Placeholder 4"/>
          <p:cNvSpPr>
            <a:spLocks noGrp="1"/>
          </p:cNvSpPr>
          <p:nvPr>
            <p:ph type="dt" sz="half" idx="10"/>
          </p:nvPr>
        </p:nvSpPr>
        <p:spPr/>
        <p:txBody>
          <a:bodyPr/>
          <a:lstStyle/>
          <a:p>
            <a:r>
              <a:rPr lang="en-US"/>
              <a:t>J.M. Jowett, Town Meeting: Relativistic Heavy Ion Physics 24/10/2018</a:t>
            </a:r>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31</a:t>
            </a:fld>
            <a:endParaRPr lang="en-GB"/>
          </a:p>
        </p:txBody>
      </p:sp>
      <p:graphicFrame>
        <p:nvGraphicFramePr>
          <p:cNvPr id="9" name="Object 8"/>
          <p:cNvGraphicFramePr>
            <a:graphicFrameLocks noChangeAspect="1"/>
          </p:cNvGraphicFramePr>
          <p:nvPr>
            <p:extLst>
              <p:ext uri="{D42A27DB-BD31-4B8C-83A1-F6EECF244321}">
                <p14:modId xmlns:p14="http://schemas.microsoft.com/office/powerpoint/2010/main" val="556236585"/>
              </p:ext>
            </p:extLst>
          </p:nvPr>
        </p:nvGraphicFramePr>
        <p:xfrm>
          <a:off x="530009" y="1268760"/>
          <a:ext cx="5379456" cy="619218"/>
        </p:xfrm>
        <a:graphic>
          <a:graphicData uri="http://schemas.openxmlformats.org/presentationml/2006/ole">
            <mc:AlternateContent xmlns:mc="http://schemas.openxmlformats.org/markup-compatibility/2006">
              <mc:Choice xmlns:v="urn:schemas-microsoft-com:vml" Requires="v">
                <p:oleObj spid="_x0000_s9218" name="Equation" r:id="rId4" imgW="5295600" imgH="609480" progId="Equation.DSMT4">
                  <p:embed/>
                </p:oleObj>
              </mc:Choice>
              <mc:Fallback>
                <p:oleObj name="Equation" r:id="rId4" imgW="5295600" imgH="609480" progId="Equation.DSMT4">
                  <p:embed/>
                  <p:pic>
                    <p:nvPicPr>
                      <p:cNvPr id="9" name="Object 8"/>
                      <p:cNvPicPr/>
                      <p:nvPr/>
                    </p:nvPicPr>
                    <p:blipFill>
                      <a:blip r:embed="rId5"/>
                      <a:stretch>
                        <a:fillRect/>
                      </a:stretch>
                    </p:blipFill>
                    <p:spPr>
                      <a:xfrm>
                        <a:off x="530009" y="1268760"/>
                        <a:ext cx="5379456" cy="619218"/>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462214995"/>
              </p:ext>
            </p:extLst>
          </p:nvPr>
        </p:nvGraphicFramePr>
        <p:xfrm>
          <a:off x="1322528" y="2060848"/>
          <a:ext cx="4082110" cy="1413038"/>
        </p:xfrm>
        <a:graphic>
          <a:graphicData uri="http://schemas.openxmlformats.org/presentationml/2006/ole">
            <mc:AlternateContent xmlns:mc="http://schemas.openxmlformats.org/markup-compatibility/2006">
              <mc:Choice xmlns:v="urn:schemas-microsoft-com:vml" Requires="v">
                <p:oleObj spid="_x0000_s9219" name="Equation" r:id="rId6" imgW="4622760" imgH="1600200" progId="Equation.DSMT4">
                  <p:embed/>
                </p:oleObj>
              </mc:Choice>
              <mc:Fallback>
                <p:oleObj name="Equation" r:id="rId6" imgW="4622760" imgH="1600200" progId="Equation.DSMT4">
                  <p:embed/>
                  <p:pic>
                    <p:nvPicPr>
                      <p:cNvPr id="11" name="Object 10"/>
                      <p:cNvPicPr/>
                      <p:nvPr/>
                    </p:nvPicPr>
                    <p:blipFill>
                      <a:blip r:embed="rId7"/>
                      <a:stretch>
                        <a:fillRect/>
                      </a:stretch>
                    </p:blipFill>
                    <p:spPr>
                      <a:xfrm>
                        <a:off x="1322528" y="2060848"/>
                        <a:ext cx="4082110" cy="1413038"/>
                      </a:xfrm>
                      <a:prstGeom prst="rect">
                        <a:avLst/>
                      </a:prstGeom>
                    </p:spPr>
                  </p:pic>
                </p:oleObj>
              </mc:Fallback>
            </mc:AlternateContent>
          </a:graphicData>
        </a:graphic>
      </p:graphicFrame>
      <p:sp>
        <p:nvSpPr>
          <p:cNvPr id="12" name="TextBox 11"/>
          <p:cNvSpPr txBox="1"/>
          <p:nvPr/>
        </p:nvSpPr>
        <p:spPr>
          <a:xfrm>
            <a:off x="6582054" y="1430778"/>
            <a:ext cx="3564396" cy="1338828"/>
          </a:xfrm>
          <a:prstGeom prst="rect">
            <a:avLst/>
          </a:prstGeom>
          <a:solidFill>
            <a:schemeClr val="accent1">
              <a:lumMod val="40000"/>
              <a:lumOff val="60000"/>
            </a:schemeClr>
          </a:solidFill>
        </p:spPr>
        <p:txBody>
          <a:bodyPr wrap="square" rtlCol="0">
            <a:spAutoFit/>
          </a:bodyPr>
          <a:lstStyle/>
          <a:p>
            <a:r>
              <a:rPr lang="en-GB" sz="1350" dirty="0"/>
              <a:t>List of species are examples that are of interest. </a:t>
            </a:r>
          </a:p>
          <a:p>
            <a:endParaRPr lang="en-GB" sz="1350" dirty="0"/>
          </a:p>
          <a:p>
            <a:r>
              <a:rPr lang="en-GB" sz="1350" dirty="0"/>
              <a:t>Some species (e.g., Cu) are difficult to produce in the ECR heavy ion source. </a:t>
            </a:r>
          </a:p>
          <a:p>
            <a:endParaRPr lang="en-GB" sz="1350" dirty="0"/>
          </a:p>
          <a:p>
            <a:r>
              <a:rPr lang="en-GB" sz="1350" dirty="0"/>
              <a:t>Noble gases are particularly favourable. </a:t>
            </a:r>
          </a:p>
        </p:txBody>
      </p:sp>
      <p:sp>
        <p:nvSpPr>
          <p:cNvPr id="13" name="TextBox 12"/>
          <p:cNvSpPr txBox="1"/>
          <p:nvPr/>
        </p:nvSpPr>
        <p:spPr>
          <a:xfrm>
            <a:off x="1937538" y="3861049"/>
            <a:ext cx="2484276" cy="1131079"/>
          </a:xfrm>
          <a:prstGeom prst="rect">
            <a:avLst/>
          </a:prstGeom>
          <a:solidFill>
            <a:srgbClr val="FFFF00"/>
          </a:solidFill>
        </p:spPr>
        <p:txBody>
          <a:bodyPr wrap="square" rtlCol="0">
            <a:spAutoFit/>
          </a:bodyPr>
          <a:lstStyle/>
          <a:p>
            <a:r>
              <a:rPr lang="en-GB" sz="1350" dirty="0" err="1"/>
              <a:t>Pb</a:t>
            </a:r>
            <a:r>
              <a:rPr lang="en-GB" sz="1350" dirty="0"/>
              <a:t> is worse in this respect because of high BFPP and EMD cross-sections. </a:t>
            </a:r>
          </a:p>
          <a:p>
            <a:r>
              <a:rPr lang="en-GB" sz="1350" dirty="0"/>
              <a:t>Makes short fills, more time spend refilling, ramping, etc. </a:t>
            </a:r>
          </a:p>
        </p:txBody>
      </p:sp>
      <p:sp>
        <p:nvSpPr>
          <p:cNvPr id="14" name="TextBox 13"/>
          <p:cNvSpPr txBox="1"/>
          <p:nvPr/>
        </p:nvSpPr>
        <p:spPr>
          <a:xfrm>
            <a:off x="5987988" y="2854535"/>
            <a:ext cx="4482498" cy="507831"/>
          </a:xfrm>
          <a:prstGeom prst="rect">
            <a:avLst/>
          </a:prstGeom>
          <a:solidFill>
            <a:schemeClr val="accent1">
              <a:lumMod val="20000"/>
              <a:lumOff val="80000"/>
            </a:schemeClr>
          </a:solidFill>
        </p:spPr>
        <p:txBody>
          <a:bodyPr wrap="square" rtlCol="0">
            <a:spAutoFit/>
          </a:bodyPr>
          <a:lstStyle/>
          <a:p>
            <a:r>
              <a:rPr lang="en-GB" sz="1350" dirty="0"/>
              <a:t>Cross section </a:t>
            </a:r>
            <a:r>
              <a:rPr lang="en-GB" sz="1350" dirty="0" err="1"/>
              <a:t>scalings</a:t>
            </a:r>
            <a:r>
              <a:rPr lang="en-GB" sz="1350" dirty="0"/>
              <a:t> from papers by G. Baur et al, S. Klein, I. Pshenichnov, ….</a:t>
            </a:r>
          </a:p>
        </p:txBody>
      </p:sp>
      <p:pic>
        <p:nvPicPr>
          <p:cNvPr id="3" name="Picture 2"/>
          <p:cNvPicPr>
            <a:picLocks noChangeAspect="1"/>
          </p:cNvPicPr>
          <p:nvPr/>
        </p:nvPicPr>
        <p:blipFill>
          <a:blip r:embed="rId8"/>
          <a:stretch>
            <a:fillRect/>
          </a:stretch>
        </p:blipFill>
        <p:spPr>
          <a:xfrm>
            <a:off x="4511825" y="3827527"/>
            <a:ext cx="5796505" cy="1932168"/>
          </a:xfrm>
          <a:prstGeom prst="rect">
            <a:avLst/>
          </a:prstGeom>
        </p:spPr>
      </p:pic>
    </p:spTree>
    <p:extLst>
      <p:ext uri="{BB962C8B-B14F-4D97-AF65-F5344CB8AC3E}">
        <p14:creationId xmlns:p14="http://schemas.microsoft.com/office/powerpoint/2010/main" val="16659916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a:t>Higher nucleon-nucleon luminosity with lighter ions</a:t>
            </a:r>
            <a:endParaRPr lang="en-GB" dirty="0"/>
          </a:p>
        </p:txBody>
      </p:sp>
      <p:sp>
        <p:nvSpPr>
          <p:cNvPr id="2" name="Content Placeholder 1"/>
          <p:cNvSpPr>
            <a:spLocks noGrp="1"/>
          </p:cNvSpPr>
          <p:nvPr>
            <p:ph idx="1"/>
          </p:nvPr>
        </p:nvSpPr>
        <p:spPr/>
        <p:txBody>
          <a:bodyPr/>
          <a:lstStyle/>
          <a:p>
            <a:pPr marL="285750" indent="-285750"/>
            <a:r>
              <a:rPr lang="en-US" dirty="0"/>
              <a:t>Extrapolations of present experience to possible future fully-prepared “one-month run” conditions with lighter species.</a:t>
            </a:r>
            <a:endParaRPr lang="en-GB" dirty="0"/>
          </a:p>
          <a:p>
            <a:pPr marL="285750" indent="-285750"/>
            <a:r>
              <a:rPr lang="en-US" dirty="0"/>
              <a:t>Preliminary estimates for a range of the scaling factor </a:t>
            </a:r>
            <a:r>
              <a:rPr lang="en-US" i="1" dirty="0"/>
              <a:t>p.   p = </a:t>
            </a:r>
            <a:r>
              <a:rPr lang="en-US" dirty="0"/>
              <a:t>1.5 seems reasonable.</a:t>
            </a:r>
            <a:endParaRPr lang="en-US" i="1" dirty="0"/>
          </a:p>
          <a:p>
            <a:pPr marL="285750" indent="-285750"/>
            <a:r>
              <a:rPr lang="en-US" dirty="0"/>
              <a:t>Detailed operational cycles to be worked out.  </a:t>
            </a:r>
          </a:p>
          <a:p>
            <a:pPr marL="285750" indent="-285750"/>
            <a:r>
              <a:rPr lang="en-US" dirty="0"/>
              <a:t>Longer fills from smaller UPC cross-sections.   Plus: more luminosity events are hadronic. </a:t>
            </a:r>
          </a:p>
          <a:p>
            <a:pPr marL="285750" indent="-285750"/>
            <a:r>
              <a:rPr lang="en-US" dirty="0"/>
              <a:t>Possible limits from collimation losses, radio-protection in Linac3/LEIR (lightest species), </a:t>
            </a:r>
            <a:r>
              <a:rPr lang="en-US" dirty="0" err="1"/>
              <a:t>etc</a:t>
            </a:r>
            <a:r>
              <a:rPr lang="en-US" dirty="0"/>
              <a:t>, are still to be properly </a:t>
            </a:r>
            <a:r>
              <a:rPr lang="en-US" dirty="0" err="1"/>
              <a:t>analysed</a:t>
            </a:r>
            <a:r>
              <a:rPr lang="en-US" dirty="0"/>
              <a:t> on species-by-species basis.</a:t>
            </a:r>
          </a:p>
          <a:p>
            <a:endParaRPr lang="en-GB" dirty="0"/>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32</a:t>
            </a:fld>
            <a:endParaRPr lang="en-GB"/>
          </a:p>
        </p:txBody>
      </p:sp>
    </p:spTree>
    <p:extLst>
      <p:ext uri="{BB962C8B-B14F-4D97-AF65-F5344CB8AC3E}">
        <p14:creationId xmlns:p14="http://schemas.microsoft.com/office/powerpoint/2010/main" val="8399977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a:t>Higher nucleon-nucleon luminosity with lighter ions</a:t>
            </a:r>
            <a:endParaRPr lang="en-GB" dirty="0"/>
          </a:p>
        </p:txBody>
      </p:sp>
      <p:sp>
        <p:nvSpPr>
          <p:cNvPr id="2" name="Content Placeholder 1"/>
          <p:cNvSpPr>
            <a:spLocks noGrp="1"/>
          </p:cNvSpPr>
          <p:nvPr>
            <p:ph idx="1"/>
          </p:nvPr>
        </p:nvSpPr>
        <p:spPr/>
        <p:txBody>
          <a:bodyPr/>
          <a:lstStyle/>
          <a:p>
            <a:pPr marL="285750" indent="-285750"/>
            <a:r>
              <a:rPr lang="en-US" dirty="0"/>
              <a:t>Extrapolations of present experience to possible future </a:t>
            </a:r>
            <a:r>
              <a:rPr lang="en-US" dirty="0">
                <a:solidFill>
                  <a:srgbClr val="FF0000"/>
                </a:solidFill>
              </a:rPr>
              <a:t>fully-prepared “one-month run” </a:t>
            </a:r>
            <a:r>
              <a:rPr lang="en-US" dirty="0"/>
              <a:t>conditions with lighter species.</a:t>
            </a:r>
          </a:p>
          <a:p>
            <a:pPr marL="685800" lvl="1"/>
            <a:r>
              <a:rPr lang="en-US" dirty="0"/>
              <a:t>No discussion of calendar here.</a:t>
            </a:r>
            <a:endParaRPr lang="en-GB" dirty="0"/>
          </a:p>
          <a:p>
            <a:pPr marL="285750" indent="-285750"/>
            <a:r>
              <a:rPr lang="en-US" dirty="0"/>
              <a:t>Simplified comparatives estimates for a range of the scaling factor </a:t>
            </a:r>
            <a:r>
              <a:rPr lang="en-US" i="1" dirty="0"/>
              <a:t>p.   p = </a:t>
            </a:r>
            <a:r>
              <a:rPr lang="en-US" dirty="0"/>
              <a:t>1.5 seems reasonable.</a:t>
            </a:r>
            <a:endParaRPr lang="en-US" i="1" dirty="0"/>
          </a:p>
          <a:p>
            <a:pPr marL="285750" indent="-285750"/>
            <a:r>
              <a:rPr lang="en-US" dirty="0"/>
              <a:t>Detailed operational cycles to be worked out.  </a:t>
            </a:r>
          </a:p>
          <a:p>
            <a:pPr marL="285750" indent="-285750"/>
            <a:r>
              <a:rPr lang="en-US" dirty="0"/>
              <a:t>Longer fills from smaller UPC cross-sections.   Plus: more luminosity events are hadronic. </a:t>
            </a:r>
          </a:p>
          <a:p>
            <a:pPr marL="285750" indent="-285750"/>
            <a:r>
              <a:rPr lang="en-US" dirty="0"/>
              <a:t>Possible limits from collimation losses, radio-protection in Linac3/LEIR (lightest species), </a:t>
            </a:r>
            <a:r>
              <a:rPr lang="en-US" dirty="0" err="1"/>
              <a:t>etc</a:t>
            </a:r>
            <a:r>
              <a:rPr lang="en-US" dirty="0"/>
              <a:t>, are still to be properly </a:t>
            </a:r>
            <a:r>
              <a:rPr lang="en-US" dirty="0" err="1"/>
              <a:t>analysed</a:t>
            </a:r>
            <a:r>
              <a:rPr lang="en-US" dirty="0"/>
              <a:t> on species-by-species basis.</a:t>
            </a:r>
          </a:p>
          <a:p>
            <a:endParaRPr lang="en-GB" dirty="0"/>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33</a:t>
            </a:fld>
            <a:endParaRPr lang="en-GB"/>
          </a:p>
        </p:txBody>
      </p:sp>
    </p:spTree>
    <p:extLst>
      <p:ext uri="{BB962C8B-B14F-4D97-AF65-F5344CB8AC3E}">
        <p14:creationId xmlns:p14="http://schemas.microsoft.com/office/powerpoint/2010/main" val="25023129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7488" y="1491"/>
            <a:ext cx="9180512" cy="547190"/>
          </a:xfrm>
        </p:spPr>
        <p:txBody>
          <a:bodyPr>
            <a:normAutofit fontScale="90000"/>
          </a:bodyPr>
          <a:lstStyle/>
          <a:p>
            <a:r>
              <a:rPr lang="en-GB" dirty="0"/>
              <a:t>Time-averaged nucleon-nucleon luminosity </a:t>
            </a:r>
            <a:r>
              <a:rPr lang="en-GB" dirty="0" err="1"/>
              <a:t>wrt</a:t>
            </a:r>
            <a:r>
              <a:rPr lang="en-GB" dirty="0"/>
              <a:t> </a:t>
            </a:r>
            <a:r>
              <a:rPr lang="en-GB" dirty="0" err="1"/>
              <a:t>Pb-Pb</a:t>
            </a:r>
            <a:endParaRPr lang="en-GB" dirty="0"/>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34</a:t>
            </a:fld>
            <a:endParaRPr lang="en-GB"/>
          </a:p>
        </p:txBody>
      </p:sp>
      <p:pic>
        <p:nvPicPr>
          <p:cNvPr id="5" name="Picture 4"/>
          <p:cNvPicPr>
            <a:picLocks noChangeAspect="1"/>
          </p:cNvPicPr>
          <p:nvPr/>
        </p:nvPicPr>
        <p:blipFill>
          <a:blip r:embed="rId2"/>
          <a:stretch>
            <a:fillRect/>
          </a:stretch>
        </p:blipFill>
        <p:spPr>
          <a:xfrm>
            <a:off x="5807968" y="1052736"/>
            <a:ext cx="4608512" cy="3239924"/>
          </a:xfrm>
          <a:prstGeom prst="rect">
            <a:avLst/>
          </a:prstGeom>
        </p:spPr>
      </p:pic>
      <p:sp>
        <p:nvSpPr>
          <p:cNvPr id="9" name="TextBox 8"/>
          <p:cNvSpPr txBox="1"/>
          <p:nvPr/>
        </p:nvSpPr>
        <p:spPr>
          <a:xfrm>
            <a:off x="1703512" y="764705"/>
            <a:ext cx="3960440" cy="5632311"/>
          </a:xfrm>
          <a:prstGeom prst="rect">
            <a:avLst/>
          </a:prstGeom>
          <a:noFill/>
        </p:spPr>
        <p:txBody>
          <a:bodyPr wrap="square" rtlCol="0">
            <a:spAutoFit/>
          </a:bodyPr>
          <a:lstStyle/>
          <a:p>
            <a:r>
              <a:rPr lang="en-US" dirty="0"/>
              <a:t>Simplified scenario: </a:t>
            </a:r>
          </a:p>
          <a:p>
            <a:endParaRPr lang="en-US" dirty="0"/>
          </a:p>
          <a:p>
            <a:r>
              <a:rPr lang="en-US" dirty="0"/>
              <a:t>Fill lengths optimized for 2.5 h turn-around (dump to next Stable Beams).  </a:t>
            </a:r>
          </a:p>
          <a:p>
            <a:endParaRPr lang="en-US" dirty="0"/>
          </a:p>
          <a:p>
            <a:r>
              <a:rPr lang="en-US" dirty="0"/>
              <a:t>Analytical estimates assuming beam losses dominated by luminosity burn-off (no simulations of other physics as for canonical </a:t>
            </a:r>
            <a:r>
              <a:rPr lang="en-US" dirty="0" err="1"/>
              <a:t>Pb-Pb</a:t>
            </a:r>
            <a:r>
              <a:rPr lang="en-US" dirty="0"/>
              <a:t> projections). </a:t>
            </a:r>
          </a:p>
          <a:p>
            <a:endParaRPr lang="en-US" dirty="0"/>
          </a:p>
          <a:p>
            <a:r>
              <a:rPr lang="en-US" dirty="0"/>
              <a:t>Assume 3 experiments taking full luminosity - </a:t>
            </a:r>
            <a:r>
              <a:rPr lang="en-US" b="1" dirty="0">
                <a:solidFill>
                  <a:srgbClr val="FF0000"/>
                </a:solidFill>
              </a:rPr>
              <a:t>no levelling of any experiment!      </a:t>
            </a:r>
          </a:p>
          <a:p>
            <a:endParaRPr lang="en-US" dirty="0"/>
          </a:p>
          <a:p>
            <a:r>
              <a:rPr lang="en-US" dirty="0"/>
              <a:t>Overall operational efficiency factor 50% (standard HL-LHC assumption).   </a:t>
            </a:r>
          </a:p>
          <a:p>
            <a:endParaRPr lang="en-US" dirty="0"/>
          </a:p>
          <a:p>
            <a:r>
              <a:rPr lang="en-US" dirty="0"/>
              <a:t>Gives reasonable indication of potential increase in integrated NN-luminosity from lighter species.</a:t>
            </a:r>
            <a:endParaRPr lang="en-GB" dirty="0"/>
          </a:p>
        </p:txBody>
      </p:sp>
    </p:spTree>
    <p:extLst>
      <p:ext uri="{BB962C8B-B14F-4D97-AF65-F5344CB8AC3E}">
        <p14:creationId xmlns:p14="http://schemas.microsoft.com/office/powerpoint/2010/main" val="24351043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Pessimistic “no-gain” scaling (p=1)</a:t>
            </a:r>
            <a:endParaRPr lang="en-GB" dirty="0"/>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GB" dirty="0"/>
          </a:p>
        </p:txBody>
      </p:sp>
      <p:sp>
        <p:nvSpPr>
          <p:cNvPr id="4" name="Slide Number Placeholder 3"/>
          <p:cNvSpPr>
            <a:spLocks noGrp="1"/>
          </p:cNvSpPr>
          <p:nvPr>
            <p:ph type="sldNum" sz="quarter" idx="12"/>
          </p:nvPr>
        </p:nvSpPr>
        <p:spPr/>
        <p:txBody>
          <a:bodyPr/>
          <a:lstStyle/>
          <a:p>
            <a:fld id="{323EE74B-AA29-428B-826F-5CD1FF8C5BA0}" type="slidenum">
              <a:rPr lang="en-GB" smtClean="0"/>
              <a:t>35</a:t>
            </a:fld>
            <a:endParaRPr lang="en-GB"/>
          </a:p>
        </p:txBody>
      </p:sp>
      <p:pic>
        <p:nvPicPr>
          <p:cNvPr id="8" name="Picture 7"/>
          <p:cNvPicPr>
            <a:picLocks noChangeAspect="1"/>
          </p:cNvPicPr>
          <p:nvPr/>
        </p:nvPicPr>
        <p:blipFill rotWithShape="1">
          <a:blip r:embed="rId2"/>
          <a:srcRect t="5102"/>
          <a:stretch/>
        </p:blipFill>
        <p:spPr>
          <a:xfrm>
            <a:off x="1516362" y="620689"/>
            <a:ext cx="9143998" cy="4718145"/>
          </a:xfrm>
          <a:prstGeom prst="rect">
            <a:avLst/>
          </a:prstGeom>
        </p:spPr>
      </p:pic>
      <p:sp>
        <p:nvSpPr>
          <p:cNvPr id="9" name="TextBox 8"/>
          <p:cNvSpPr txBox="1"/>
          <p:nvPr/>
        </p:nvSpPr>
        <p:spPr>
          <a:xfrm>
            <a:off x="1703512" y="5517233"/>
            <a:ext cx="8496944" cy="1200329"/>
          </a:xfrm>
          <a:prstGeom prst="rect">
            <a:avLst/>
          </a:prstGeom>
          <a:noFill/>
        </p:spPr>
        <p:txBody>
          <a:bodyPr wrap="square" rtlCol="0">
            <a:spAutoFit/>
          </a:bodyPr>
          <a:lstStyle/>
          <a:p>
            <a:r>
              <a:rPr lang="en-US" dirty="0"/>
              <a:t>Stored energy in beam </a:t>
            </a:r>
            <a:r>
              <a:rPr lang="en-US" dirty="0" err="1"/>
              <a:t>W</a:t>
            </a:r>
            <a:r>
              <a:rPr lang="en-US" baseline="-25000" dirty="0" err="1"/>
              <a:t>b</a:t>
            </a:r>
            <a:r>
              <a:rPr lang="en-US" dirty="0"/>
              <a:t> is identical in this case </a:t>
            </a:r>
            <a:r>
              <a:rPr lang="en-US" dirty="0">
                <a:sym typeface="Symbol" panose="05050102010706020507" pitchFamily="18" charset="2"/>
              </a:rPr>
              <a:t></a:t>
            </a:r>
            <a:r>
              <a:rPr lang="en-US" dirty="0"/>
              <a:t>  Collimation risks ~ comparable.</a:t>
            </a:r>
          </a:p>
          <a:p>
            <a:r>
              <a:rPr lang="en-US" dirty="0" err="1"/>
              <a:t>f</a:t>
            </a:r>
            <a:r>
              <a:rPr lang="en-US" baseline="-25000" dirty="0" err="1"/>
              <a:t>IBS</a:t>
            </a:r>
            <a:r>
              <a:rPr lang="en-US" dirty="0"/>
              <a:t> indicates strength of IBS emittance growth – all cases better than </a:t>
            </a:r>
            <a:r>
              <a:rPr lang="en-US" dirty="0" err="1"/>
              <a:t>Pb</a:t>
            </a:r>
            <a:r>
              <a:rPr lang="en-US" dirty="0"/>
              <a:t>.</a:t>
            </a:r>
          </a:p>
          <a:p>
            <a:r>
              <a:rPr lang="en-US" dirty="0"/>
              <a:t>Overestimates integrated luminosity for </a:t>
            </a:r>
            <a:r>
              <a:rPr lang="en-US" dirty="0" err="1"/>
              <a:t>Pb-Pb</a:t>
            </a:r>
            <a:r>
              <a:rPr lang="en-US" dirty="0"/>
              <a:t> </a:t>
            </a:r>
            <a:r>
              <a:rPr lang="en-US" dirty="0" err="1"/>
              <a:t>wrt</a:t>
            </a:r>
            <a:r>
              <a:rPr lang="en-US" dirty="0"/>
              <a:t> official values (since no levelling, </a:t>
            </a:r>
            <a:r>
              <a:rPr lang="en-US" dirty="0" err="1"/>
              <a:t>etc</a:t>
            </a:r>
            <a:r>
              <a:rPr lang="en-US" dirty="0"/>
              <a:t>). Initial event rates are high!   Much longer fills.</a:t>
            </a:r>
            <a:endParaRPr lang="en-GB" dirty="0"/>
          </a:p>
        </p:txBody>
      </p:sp>
    </p:spTree>
    <p:extLst>
      <p:ext uri="{BB962C8B-B14F-4D97-AF65-F5344CB8AC3E}">
        <p14:creationId xmlns:p14="http://schemas.microsoft.com/office/powerpoint/2010/main" val="31859270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Plausible scaling (p=1.5)</a:t>
            </a:r>
            <a:endParaRPr lang="en-GB" dirty="0"/>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GB" dirty="0"/>
          </a:p>
        </p:txBody>
      </p:sp>
      <p:sp>
        <p:nvSpPr>
          <p:cNvPr id="4" name="Slide Number Placeholder 3"/>
          <p:cNvSpPr>
            <a:spLocks noGrp="1"/>
          </p:cNvSpPr>
          <p:nvPr>
            <p:ph type="sldNum" sz="quarter" idx="12"/>
          </p:nvPr>
        </p:nvSpPr>
        <p:spPr/>
        <p:txBody>
          <a:bodyPr/>
          <a:lstStyle/>
          <a:p>
            <a:fld id="{323EE74B-AA29-428B-826F-5CD1FF8C5BA0}" type="slidenum">
              <a:rPr lang="en-GB" smtClean="0"/>
              <a:t>36</a:t>
            </a:fld>
            <a:endParaRPr lang="en-GB"/>
          </a:p>
        </p:txBody>
      </p:sp>
      <p:sp>
        <p:nvSpPr>
          <p:cNvPr id="9" name="TextBox 8"/>
          <p:cNvSpPr txBox="1"/>
          <p:nvPr/>
        </p:nvSpPr>
        <p:spPr>
          <a:xfrm>
            <a:off x="1703512" y="5517232"/>
            <a:ext cx="8496944" cy="923330"/>
          </a:xfrm>
          <a:prstGeom prst="rect">
            <a:avLst/>
          </a:prstGeom>
          <a:noFill/>
        </p:spPr>
        <p:txBody>
          <a:bodyPr wrap="square" rtlCol="0">
            <a:spAutoFit/>
          </a:bodyPr>
          <a:lstStyle/>
          <a:p>
            <a:r>
              <a:rPr lang="en-US" dirty="0"/>
              <a:t>Stored energy in beam </a:t>
            </a:r>
            <a:r>
              <a:rPr lang="en-US" dirty="0" err="1"/>
              <a:t>W</a:t>
            </a:r>
            <a:r>
              <a:rPr lang="en-US" baseline="-25000" dirty="0" err="1"/>
              <a:t>b</a:t>
            </a:r>
            <a:r>
              <a:rPr lang="en-US" dirty="0"/>
              <a:t> increased in this case </a:t>
            </a:r>
            <a:r>
              <a:rPr lang="en-US" dirty="0">
                <a:sym typeface="Symbol" panose="05050102010706020507" pitchFamily="18" charset="2"/>
              </a:rPr>
              <a:t></a:t>
            </a:r>
            <a:r>
              <a:rPr lang="en-US" dirty="0"/>
              <a:t>  Collimation risks higher</a:t>
            </a:r>
          </a:p>
          <a:p>
            <a:r>
              <a:rPr lang="en-US" dirty="0" err="1"/>
              <a:t>f</a:t>
            </a:r>
            <a:r>
              <a:rPr lang="en-US" baseline="-25000" dirty="0" err="1"/>
              <a:t>IBS</a:t>
            </a:r>
            <a:r>
              <a:rPr lang="en-US" dirty="0"/>
              <a:t> indicates strength of IBS emittance growth – still better than </a:t>
            </a:r>
            <a:r>
              <a:rPr lang="en-US" dirty="0" err="1"/>
              <a:t>Pb</a:t>
            </a:r>
            <a:r>
              <a:rPr lang="en-US" dirty="0"/>
              <a:t>.</a:t>
            </a:r>
          </a:p>
          <a:p>
            <a:r>
              <a:rPr lang="en-US" dirty="0"/>
              <a:t>NB still no luminosity levelling, etc.   High event rates!   Some pileup µ ~1.  Fills still longer.</a:t>
            </a:r>
            <a:endParaRPr lang="en-GB" dirty="0"/>
          </a:p>
        </p:txBody>
      </p:sp>
      <p:pic>
        <p:nvPicPr>
          <p:cNvPr id="5" name="Picture 4"/>
          <p:cNvPicPr>
            <a:picLocks noChangeAspect="1"/>
          </p:cNvPicPr>
          <p:nvPr/>
        </p:nvPicPr>
        <p:blipFill rotWithShape="1">
          <a:blip r:embed="rId2"/>
          <a:srcRect t="5177"/>
          <a:stretch/>
        </p:blipFill>
        <p:spPr>
          <a:xfrm>
            <a:off x="1506738" y="566136"/>
            <a:ext cx="9159274" cy="4722298"/>
          </a:xfrm>
          <a:prstGeom prst="rect">
            <a:avLst/>
          </a:prstGeom>
        </p:spPr>
      </p:pic>
    </p:spTree>
    <p:extLst>
      <p:ext uri="{BB962C8B-B14F-4D97-AF65-F5344CB8AC3E}">
        <p14:creationId xmlns:p14="http://schemas.microsoft.com/office/powerpoint/2010/main" val="26904092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Optimistic scaling (p=1.9)</a:t>
            </a:r>
            <a:endParaRPr lang="en-GB" dirty="0"/>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GB" dirty="0"/>
          </a:p>
        </p:txBody>
      </p:sp>
      <p:sp>
        <p:nvSpPr>
          <p:cNvPr id="4" name="Slide Number Placeholder 3"/>
          <p:cNvSpPr>
            <a:spLocks noGrp="1"/>
          </p:cNvSpPr>
          <p:nvPr>
            <p:ph type="sldNum" sz="quarter" idx="12"/>
          </p:nvPr>
        </p:nvSpPr>
        <p:spPr/>
        <p:txBody>
          <a:bodyPr/>
          <a:lstStyle/>
          <a:p>
            <a:fld id="{323EE74B-AA29-428B-826F-5CD1FF8C5BA0}" type="slidenum">
              <a:rPr lang="en-GB" smtClean="0"/>
              <a:t>37</a:t>
            </a:fld>
            <a:endParaRPr lang="en-GB"/>
          </a:p>
        </p:txBody>
      </p:sp>
      <p:sp>
        <p:nvSpPr>
          <p:cNvPr id="9" name="TextBox 8"/>
          <p:cNvSpPr txBox="1"/>
          <p:nvPr/>
        </p:nvSpPr>
        <p:spPr>
          <a:xfrm>
            <a:off x="1703512" y="5517232"/>
            <a:ext cx="9937104" cy="923330"/>
          </a:xfrm>
          <a:prstGeom prst="rect">
            <a:avLst/>
          </a:prstGeom>
          <a:noFill/>
        </p:spPr>
        <p:txBody>
          <a:bodyPr wrap="square" rtlCol="0">
            <a:spAutoFit/>
          </a:bodyPr>
          <a:lstStyle/>
          <a:p>
            <a:r>
              <a:rPr lang="en-US" dirty="0"/>
              <a:t>Stored energy in beam </a:t>
            </a:r>
            <a:r>
              <a:rPr lang="en-US" dirty="0" err="1"/>
              <a:t>W</a:t>
            </a:r>
            <a:r>
              <a:rPr lang="en-US" baseline="-25000" dirty="0" err="1"/>
              <a:t>b</a:t>
            </a:r>
            <a:r>
              <a:rPr lang="en-US" dirty="0"/>
              <a:t> several times </a:t>
            </a:r>
            <a:r>
              <a:rPr lang="en-US" dirty="0" err="1"/>
              <a:t>Pb</a:t>
            </a:r>
            <a:r>
              <a:rPr lang="en-US" dirty="0"/>
              <a:t> </a:t>
            </a:r>
            <a:r>
              <a:rPr lang="en-US" dirty="0">
                <a:sym typeface="Symbol" panose="05050102010706020507" pitchFamily="18" charset="2"/>
              </a:rPr>
              <a:t></a:t>
            </a:r>
            <a:r>
              <a:rPr lang="en-US" dirty="0"/>
              <a:t>  Collimation risks higher, </a:t>
            </a:r>
            <a:r>
              <a:rPr lang="en-US" dirty="0">
                <a:solidFill>
                  <a:srgbClr val="FF0000"/>
                </a:solidFill>
              </a:rPr>
              <a:t>may need new solutions</a:t>
            </a:r>
          </a:p>
          <a:p>
            <a:r>
              <a:rPr lang="en-US" dirty="0" err="1"/>
              <a:t>f</a:t>
            </a:r>
            <a:r>
              <a:rPr lang="en-US" baseline="-25000" dirty="0" err="1"/>
              <a:t>IBS</a:t>
            </a:r>
            <a:r>
              <a:rPr lang="en-US" dirty="0"/>
              <a:t> indicates strength of IBS emittance growth – comparable to </a:t>
            </a:r>
            <a:r>
              <a:rPr lang="en-US" dirty="0" err="1"/>
              <a:t>Pb</a:t>
            </a:r>
            <a:r>
              <a:rPr lang="en-US" dirty="0"/>
              <a:t>.</a:t>
            </a:r>
          </a:p>
          <a:p>
            <a:r>
              <a:rPr lang="en-US" dirty="0"/>
              <a:t>NB still no luminosity levelling, etc.   High event rates!   Some pileup µ ~1.  Fills still longer.</a:t>
            </a:r>
            <a:endParaRPr lang="en-GB" dirty="0"/>
          </a:p>
        </p:txBody>
      </p:sp>
      <p:pic>
        <p:nvPicPr>
          <p:cNvPr id="7" name="Picture 6"/>
          <p:cNvPicPr>
            <a:picLocks noChangeAspect="1"/>
          </p:cNvPicPr>
          <p:nvPr/>
        </p:nvPicPr>
        <p:blipFill rotWithShape="1">
          <a:blip r:embed="rId2"/>
          <a:srcRect t="5586"/>
          <a:stretch/>
        </p:blipFill>
        <p:spPr>
          <a:xfrm>
            <a:off x="1521719" y="476672"/>
            <a:ext cx="9148562" cy="4696412"/>
          </a:xfrm>
          <a:prstGeom prst="rect">
            <a:avLst/>
          </a:prstGeom>
        </p:spPr>
      </p:pic>
      <p:cxnSp>
        <p:nvCxnSpPr>
          <p:cNvPr id="11" name="Straight Connector 10">
            <a:extLst>
              <a:ext uri="{FF2B5EF4-FFF2-40B4-BE49-F238E27FC236}">
                <a16:creationId xmlns:a16="http://schemas.microsoft.com/office/drawing/2014/main" id="{2724DF3D-53E0-422F-9929-9E9312D7755E}"/>
              </a:ext>
            </a:extLst>
          </p:cNvPr>
          <p:cNvCxnSpPr/>
          <p:nvPr/>
        </p:nvCxnSpPr>
        <p:spPr>
          <a:xfrm>
            <a:off x="3042908" y="548680"/>
            <a:ext cx="820844" cy="4536504"/>
          </a:xfrm>
          <a:prstGeom prst="line">
            <a:avLst/>
          </a:prstGeom>
          <a:ln w="3810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2EEF91-AC0F-4476-AA5F-5D7413E359DE}"/>
              </a:ext>
            </a:extLst>
          </p:cNvPr>
          <p:cNvCxnSpPr>
            <a:cxnSpLocks/>
          </p:cNvCxnSpPr>
          <p:nvPr/>
        </p:nvCxnSpPr>
        <p:spPr>
          <a:xfrm flipH="1">
            <a:off x="3143672" y="548680"/>
            <a:ext cx="576064" cy="4536504"/>
          </a:xfrm>
          <a:prstGeom prst="line">
            <a:avLst/>
          </a:prstGeom>
          <a:ln w="3810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03831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Caveats about lighter species</a:t>
            </a:r>
          </a:p>
        </p:txBody>
      </p:sp>
      <p:sp>
        <p:nvSpPr>
          <p:cNvPr id="5" name="Content Placeholder 4"/>
          <p:cNvSpPr>
            <a:spLocks noGrp="1"/>
          </p:cNvSpPr>
          <p:nvPr>
            <p:ph idx="1"/>
          </p:nvPr>
        </p:nvSpPr>
        <p:spPr/>
        <p:txBody>
          <a:bodyPr/>
          <a:lstStyle/>
          <a:p>
            <a:r>
              <a:rPr lang="en-GB" dirty="0"/>
              <a:t>Collimation is more complicated, needs careful study </a:t>
            </a:r>
          </a:p>
          <a:p>
            <a:pPr lvl="1"/>
            <a:r>
              <a:rPr lang="en-GB" dirty="0"/>
              <a:t>See first measurements with </a:t>
            </a:r>
            <a:r>
              <a:rPr lang="en-GB" dirty="0" err="1"/>
              <a:t>Xe</a:t>
            </a:r>
            <a:r>
              <a:rPr lang="en-GB" dirty="0"/>
              <a:t> vs. </a:t>
            </a:r>
            <a:r>
              <a:rPr lang="en-GB" dirty="0" err="1"/>
              <a:t>Pb</a:t>
            </a:r>
            <a:r>
              <a:rPr lang="en-GB" dirty="0"/>
              <a:t> in  </a:t>
            </a:r>
            <a:r>
              <a:rPr lang="en-GB" dirty="0">
                <a:solidFill>
                  <a:srgbClr val="FF0000"/>
                </a:solidFill>
              </a:rPr>
              <a:t>MOPMF038  paper in IPAC2018 </a:t>
            </a:r>
          </a:p>
          <a:p>
            <a:pPr lvl="1"/>
            <a:r>
              <a:rPr lang="en-US" dirty="0"/>
              <a:t>Simulations done for </a:t>
            </a:r>
            <a:r>
              <a:rPr lang="en-US" dirty="0" err="1"/>
              <a:t>Ar</a:t>
            </a:r>
            <a:r>
              <a:rPr lang="en-US" dirty="0"/>
              <a:t>, </a:t>
            </a:r>
            <a:r>
              <a:rPr lang="en-US" dirty="0" err="1"/>
              <a:t>Xe</a:t>
            </a:r>
            <a:r>
              <a:rPr lang="en-US" dirty="0"/>
              <a:t> (by Pascal Hermes) have not yet included effects of DS collimators in IR7. </a:t>
            </a:r>
          </a:p>
          <a:p>
            <a:pPr lvl="2"/>
            <a:r>
              <a:rPr lang="en-US" dirty="0"/>
              <a:t>Planned for study (N. Fuster-Martinez)</a:t>
            </a:r>
            <a:endParaRPr lang="en-GB" dirty="0"/>
          </a:p>
          <a:p>
            <a:pPr lvl="1"/>
            <a:r>
              <a:rPr lang="en-GB" dirty="0"/>
              <a:t>Crystal collimation (tested with </a:t>
            </a:r>
            <a:r>
              <a:rPr lang="en-GB" dirty="0" err="1"/>
              <a:t>Xe</a:t>
            </a:r>
            <a:r>
              <a:rPr lang="en-GB" dirty="0"/>
              <a:t>) may be a solution for the future (</a:t>
            </a:r>
            <a:r>
              <a:rPr lang="en-GB" dirty="0" err="1"/>
              <a:t>Pb</a:t>
            </a:r>
            <a:r>
              <a:rPr lang="en-GB" dirty="0"/>
              <a:t> also)</a:t>
            </a:r>
          </a:p>
          <a:p>
            <a:pPr lvl="1"/>
            <a:r>
              <a:rPr lang="en-GB" dirty="0"/>
              <a:t>It takes time to change species in the injector chain, therefore it is hard to gain experience. </a:t>
            </a:r>
          </a:p>
          <a:p>
            <a:pPr lvl="1"/>
            <a:r>
              <a:rPr lang="en-GB" dirty="0"/>
              <a:t>The dramatic improvements in transmitted </a:t>
            </a:r>
            <a:r>
              <a:rPr lang="en-GB" dirty="0" err="1"/>
              <a:t>Pb</a:t>
            </a:r>
            <a:r>
              <a:rPr lang="en-GB" dirty="0"/>
              <a:t> intensity in 2015-16 were the result of many detailed studies and improvements.    </a:t>
            </a:r>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38</a:t>
            </a:fld>
            <a:endParaRPr lang="en-GB"/>
          </a:p>
        </p:txBody>
      </p:sp>
    </p:spTree>
    <p:extLst>
      <p:ext uri="{BB962C8B-B14F-4D97-AF65-F5344CB8AC3E}">
        <p14:creationId xmlns:p14="http://schemas.microsoft.com/office/powerpoint/2010/main" val="13988088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Special runs with other species</a:t>
            </a:r>
          </a:p>
        </p:txBody>
      </p:sp>
      <p:sp>
        <p:nvSpPr>
          <p:cNvPr id="3" name="Content Placeholder 2"/>
          <p:cNvSpPr>
            <a:spLocks noGrp="1"/>
          </p:cNvSpPr>
          <p:nvPr>
            <p:ph idx="1"/>
          </p:nvPr>
        </p:nvSpPr>
        <p:spPr/>
        <p:txBody>
          <a:bodyPr/>
          <a:lstStyle/>
          <a:p>
            <a:r>
              <a:rPr lang="en-GB" dirty="0"/>
              <a:t>The 2012 p-</a:t>
            </a:r>
            <a:r>
              <a:rPr lang="en-GB" dirty="0" err="1"/>
              <a:t>Pb</a:t>
            </a:r>
            <a:r>
              <a:rPr lang="en-GB" dirty="0"/>
              <a:t> run and the 2017 </a:t>
            </a:r>
            <a:r>
              <a:rPr lang="en-GB" dirty="0" err="1"/>
              <a:t>Xe-Xe</a:t>
            </a:r>
            <a:r>
              <a:rPr lang="en-GB" dirty="0"/>
              <a:t> run used a special rapid-commissioning strategy to go from scratch to physics delivery in a 16 h shift. </a:t>
            </a:r>
          </a:p>
          <a:p>
            <a:pPr lvl="1"/>
            <a:r>
              <a:rPr lang="en-GB" dirty="0"/>
              <a:t>Limits on total stored energy in beam to avoid lengthy validation.</a:t>
            </a:r>
          </a:p>
          <a:p>
            <a:pPr lvl="1"/>
            <a:r>
              <a:rPr lang="en-GB" dirty="0"/>
              <a:t>May have to use the operational p-p optics (not so good for ALICE)</a:t>
            </a:r>
          </a:p>
          <a:p>
            <a:r>
              <a:rPr lang="en-GB" dirty="0"/>
              <a:t>Other short runs can be envisaged within these constraints</a:t>
            </a:r>
          </a:p>
          <a:p>
            <a:r>
              <a:rPr lang="en-GB" dirty="0"/>
              <a:t>Example of current interest </a:t>
            </a:r>
          </a:p>
          <a:p>
            <a:pPr lvl="1"/>
            <a:r>
              <a:rPr lang="en-GB" dirty="0"/>
              <a:t>O-O run: needs to be separated in time from </a:t>
            </a:r>
            <a:r>
              <a:rPr lang="en-GB" dirty="0" err="1"/>
              <a:t>Pb-Pb</a:t>
            </a:r>
            <a:r>
              <a:rPr lang="en-GB" dirty="0"/>
              <a:t> to allow lengthy switchover of ion source and injector chain.   Springtime of a typical year?</a:t>
            </a:r>
          </a:p>
          <a:p>
            <a:pPr lvl="1"/>
            <a:r>
              <a:rPr lang="en-GB" dirty="0"/>
              <a:t>Could be followed by short p-O run of interest for cosmic ray physics</a:t>
            </a:r>
          </a:p>
        </p:txBody>
      </p:sp>
      <p:sp>
        <p:nvSpPr>
          <p:cNvPr id="4" name="Date Placeholder 3"/>
          <p:cNvSpPr>
            <a:spLocks noGrp="1"/>
          </p:cNvSpPr>
          <p:nvPr>
            <p:ph type="dt" sz="half" idx="10"/>
          </p:nvPr>
        </p:nvSpPr>
        <p:spPr/>
        <p:txBody>
          <a:bodyPr/>
          <a:lstStyle/>
          <a:p>
            <a:r>
              <a:rPr lang="en-US" dirty="0"/>
              <a:t>J.M. Jowett, Town Meeting: Relativistic Heavy Ion Physics 24/10/2018</a:t>
            </a:r>
            <a:endParaRPr lang="en-GB" dirty="0"/>
          </a:p>
        </p:txBody>
      </p:sp>
      <p:sp>
        <p:nvSpPr>
          <p:cNvPr id="5" name="Slide Number Placeholder 4"/>
          <p:cNvSpPr>
            <a:spLocks noGrp="1"/>
          </p:cNvSpPr>
          <p:nvPr>
            <p:ph type="sldNum" sz="quarter" idx="12"/>
          </p:nvPr>
        </p:nvSpPr>
        <p:spPr/>
        <p:txBody>
          <a:bodyPr/>
          <a:lstStyle/>
          <a:p>
            <a:fld id="{323EE74B-AA29-428B-826F-5CD1FF8C5BA0}" type="slidenum">
              <a:rPr lang="en-GB" smtClean="0"/>
              <a:t>39</a:t>
            </a:fld>
            <a:endParaRPr lang="en-GB"/>
          </a:p>
        </p:txBody>
      </p:sp>
    </p:spTree>
    <p:extLst>
      <p:ext uri="{BB962C8B-B14F-4D97-AF65-F5344CB8AC3E}">
        <p14:creationId xmlns:p14="http://schemas.microsoft.com/office/powerpoint/2010/main" val="1362717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Historical energy jumps</a:t>
            </a:r>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4</a:t>
            </a:fld>
            <a:endParaRPr lang="en-GB"/>
          </a:p>
        </p:txBody>
      </p:sp>
      <p:sp>
        <p:nvSpPr>
          <p:cNvPr id="3" name="TextBox 2"/>
          <p:cNvSpPr txBox="1"/>
          <p:nvPr/>
        </p:nvSpPr>
        <p:spPr>
          <a:xfrm>
            <a:off x="1631504" y="4077072"/>
            <a:ext cx="8640960" cy="646331"/>
          </a:xfrm>
          <a:prstGeom prst="rect">
            <a:avLst/>
          </a:prstGeom>
          <a:solidFill>
            <a:schemeClr val="tx2"/>
          </a:solidFill>
        </p:spPr>
        <p:txBody>
          <a:bodyPr wrap="square" rtlCol="0">
            <a:spAutoFit/>
          </a:bodyPr>
          <a:lstStyle/>
          <a:p>
            <a:pPr algn="ctr"/>
            <a:r>
              <a:rPr lang="en-GB" i="1" dirty="0">
                <a:solidFill>
                  <a:srgbClr val="FFFF00"/>
                </a:solidFill>
              </a:rPr>
              <a:t>This was the largest factor of increase in the energy of a given type of collision ever achieved in the history of particle accelerators - and brought new, surprising physics results.</a:t>
            </a:r>
          </a:p>
        </p:txBody>
      </p:sp>
      <p:sp>
        <p:nvSpPr>
          <p:cNvPr id="7" name="TextBox 6"/>
          <p:cNvSpPr txBox="1"/>
          <p:nvPr/>
        </p:nvSpPr>
        <p:spPr>
          <a:xfrm>
            <a:off x="4151784" y="5157192"/>
            <a:ext cx="3960440" cy="1200329"/>
          </a:xfrm>
          <a:prstGeom prst="rect">
            <a:avLst/>
          </a:prstGeom>
          <a:solidFill>
            <a:schemeClr val="accent1">
              <a:lumMod val="20000"/>
              <a:lumOff val="80000"/>
            </a:schemeClr>
          </a:solidFill>
        </p:spPr>
        <p:txBody>
          <a:bodyPr wrap="square" rtlCol="0">
            <a:spAutoFit/>
          </a:bodyPr>
          <a:lstStyle/>
          <a:p>
            <a:r>
              <a:rPr lang="en-GB" dirty="0"/>
              <a:t>LHC Run 1 closed with a full p-</a:t>
            </a:r>
            <a:r>
              <a:rPr lang="en-GB" dirty="0" err="1"/>
              <a:t>Pb</a:t>
            </a:r>
            <a:r>
              <a:rPr lang="en-GB" dirty="0"/>
              <a:t> run, a further factor 1000 in luminosity, … the first major upgrade of the LHC beyond its design (pp and PbPb only).</a:t>
            </a:r>
          </a:p>
        </p:txBody>
      </p:sp>
      <p:pic>
        <p:nvPicPr>
          <p:cNvPr id="10" name="Picture 9"/>
          <p:cNvPicPr>
            <a:picLocks noChangeAspect="1"/>
          </p:cNvPicPr>
          <p:nvPr/>
        </p:nvPicPr>
        <p:blipFill>
          <a:blip r:embed="rId2"/>
          <a:stretch>
            <a:fillRect/>
          </a:stretch>
        </p:blipFill>
        <p:spPr>
          <a:xfrm>
            <a:off x="2448962" y="620688"/>
            <a:ext cx="7470832" cy="3384376"/>
          </a:xfrm>
          <a:prstGeom prst="rect">
            <a:avLst/>
          </a:prstGeom>
        </p:spPr>
      </p:pic>
    </p:spTree>
    <p:extLst>
      <p:ext uri="{BB962C8B-B14F-4D97-AF65-F5344CB8AC3E}">
        <p14:creationId xmlns:p14="http://schemas.microsoft.com/office/powerpoint/2010/main" val="1296160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Conclusions</a:t>
            </a:r>
          </a:p>
        </p:txBody>
      </p:sp>
      <p:sp>
        <p:nvSpPr>
          <p:cNvPr id="3" name="Content Placeholder 2"/>
          <p:cNvSpPr>
            <a:spLocks noGrp="1"/>
          </p:cNvSpPr>
          <p:nvPr>
            <p:ph idx="1"/>
          </p:nvPr>
        </p:nvSpPr>
        <p:spPr/>
        <p:txBody>
          <a:bodyPr>
            <a:normAutofit fontScale="92500"/>
          </a:bodyPr>
          <a:lstStyle/>
          <a:p>
            <a:r>
              <a:rPr lang="en-GB" dirty="0"/>
              <a:t>It has been possible to rapidly recommission the LHC in multiple new  heavy-ion conﬁgurations very eﬃciently and substantially exceed design performance.</a:t>
            </a:r>
          </a:p>
          <a:p>
            <a:r>
              <a:rPr lang="en-GB" dirty="0"/>
              <a:t>The baseline performance goals for </a:t>
            </a:r>
            <a:r>
              <a:rPr lang="en-GB" dirty="0" err="1"/>
              <a:t>Pb-Pb</a:t>
            </a:r>
            <a:r>
              <a:rPr lang="en-GB" dirty="0"/>
              <a:t> integrated luminosity from the ALICE </a:t>
            </a:r>
            <a:r>
              <a:rPr lang="en-GB" dirty="0" err="1"/>
              <a:t>LoI</a:t>
            </a:r>
            <a:r>
              <a:rPr lang="en-GB" dirty="0"/>
              <a:t> of 2012 appear to be within reach by end of Run 4</a:t>
            </a:r>
          </a:p>
          <a:p>
            <a:pPr lvl="1"/>
            <a:r>
              <a:rPr lang="en-GB" dirty="0"/>
              <a:t>Most features already available for 2018 </a:t>
            </a:r>
            <a:r>
              <a:rPr lang="en-GB" dirty="0" err="1"/>
              <a:t>Pb-Pb</a:t>
            </a:r>
            <a:r>
              <a:rPr lang="en-GB" dirty="0"/>
              <a:t> run</a:t>
            </a:r>
          </a:p>
          <a:p>
            <a:pPr lvl="1"/>
            <a:r>
              <a:rPr lang="en-GB" dirty="0"/>
              <a:t>Greatest remaining uncertainties:  collimation in LHC, slip-stacking in SPS.</a:t>
            </a:r>
          </a:p>
          <a:p>
            <a:r>
              <a:rPr lang="en-GB" dirty="0"/>
              <a:t>We can go further with p-</a:t>
            </a:r>
            <a:r>
              <a:rPr lang="en-GB" dirty="0" err="1"/>
              <a:t>Pb</a:t>
            </a:r>
            <a:r>
              <a:rPr lang="en-GB" dirty="0"/>
              <a:t> luminosity than we did in 2016. </a:t>
            </a:r>
          </a:p>
          <a:p>
            <a:r>
              <a:rPr lang="en-GB" dirty="0"/>
              <a:t>The feasibility of runs with lighter species has been demonstrated with </a:t>
            </a:r>
            <a:r>
              <a:rPr lang="en-GB" dirty="0" err="1"/>
              <a:t>Xe-Xe</a:t>
            </a:r>
            <a:r>
              <a:rPr lang="en-GB" dirty="0"/>
              <a:t> in 2017. </a:t>
            </a:r>
          </a:p>
          <a:p>
            <a:pPr lvl="1"/>
            <a:r>
              <a:rPr lang="en-GB" dirty="0"/>
              <a:t>There is very good hope for substantially higher integrated nucleon-nucleon luminosity than with </a:t>
            </a:r>
            <a:r>
              <a:rPr lang="en-GB" dirty="0" err="1"/>
              <a:t>Pb-Pb</a:t>
            </a:r>
            <a:r>
              <a:rPr lang="en-GB" dirty="0"/>
              <a:t> but further studies (and resources) are certainly required.</a:t>
            </a:r>
          </a:p>
          <a:p>
            <a:r>
              <a:rPr lang="en-GB" dirty="0"/>
              <a:t>Scope for special short runs (O-</a:t>
            </a:r>
            <a:r>
              <a:rPr lang="en-GB" dirty="0" err="1"/>
              <a:t>O,p</a:t>
            </a:r>
            <a:r>
              <a:rPr lang="en-GB" dirty="0"/>
              <a:t>-O, …) at small cost in LHC time and within certain limits of intensity and scheduling.</a:t>
            </a:r>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40</a:t>
            </a:fld>
            <a:endParaRPr lang="en-GB"/>
          </a:p>
        </p:txBody>
      </p:sp>
    </p:spTree>
    <p:extLst>
      <p:ext uri="{BB962C8B-B14F-4D97-AF65-F5344CB8AC3E}">
        <p14:creationId xmlns:p14="http://schemas.microsoft.com/office/powerpoint/2010/main" val="10462269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a:t>BACKUP </a:t>
            </a:r>
            <a:r>
              <a:rPr lang="en-GB" dirty="0" err="1"/>
              <a:t>SLIDes</a:t>
            </a:r>
            <a:endParaRPr lang="en-GB" dirty="0"/>
          </a:p>
        </p:txBody>
      </p:sp>
      <p:sp>
        <p:nvSpPr>
          <p:cNvPr id="8" name="Text Placeholder 7"/>
          <p:cNvSpPr>
            <a:spLocks noGrp="1"/>
          </p:cNvSpPr>
          <p:nvPr>
            <p:ph type="body" idx="1"/>
          </p:nvPr>
        </p:nvSpPr>
        <p:spPr/>
        <p:txBody>
          <a:bodyPr/>
          <a:lstStyle/>
          <a:p>
            <a:endParaRPr lang="en-GB"/>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41</a:t>
            </a:fld>
            <a:endParaRPr lang="en-GB"/>
          </a:p>
        </p:txBody>
      </p:sp>
    </p:spTree>
    <p:extLst>
      <p:ext uri="{BB962C8B-B14F-4D97-AF65-F5344CB8AC3E}">
        <p14:creationId xmlns:p14="http://schemas.microsoft.com/office/powerpoint/2010/main" val="14931902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References in these slides</a:t>
            </a:r>
          </a:p>
        </p:txBody>
      </p:sp>
      <p:sp>
        <p:nvSpPr>
          <p:cNvPr id="3" name="Content Placeholder 2"/>
          <p:cNvSpPr>
            <a:spLocks noGrp="1"/>
          </p:cNvSpPr>
          <p:nvPr>
            <p:ph idx="1"/>
          </p:nvPr>
        </p:nvSpPr>
        <p:spPr/>
        <p:txBody>
          <a:bodyPr/>
          <a:lstStyle/>
          <a:p>
            <a:endParaRPr lang="en-GB" dirty="0"/>
          </a:p>
          <a:p>
            <a:r>
              <a:rPr lang="en-GB" dirty="0"/>
              <a:t>References to International Particle Accelerator Conferences (IPAC) up to 2017 can be found at </a:t>
            </a:r>
          </a:p>
          <a:p>
            <a:pPr lvl="1"/>
            <a:r>
              <a:rPr lang="en-GB" dirty="0">
                <a:hlinkClick r:id="rId2"/>
              </a:rPr>
              <a:t>http://jacow.org/index.php?n=Main.Proceedings</a:t>
            </a:r>
            <a:r>
              <a:rPr lang="en-GB" dirty="0"/>
              <a:t> </a:t>
            </a:r>
          </a:p>
          <a:p>
            <a:r>
              <a:rPr lang="en-GB" dirty="0"/>
              <a:t>References to IPAC2018 (two weeks ago) can be found in the pre-press proceedings </a:t>
            </a:r>
          </a:p>
          <a:p>
            <a:pPr lvl="1"/>
            <a:r>
              <a:rPr lang="en-GB" dirty="0">
                <a:hlinkClick r:id="rId3"/>
              </a:rPr>
              <a:t>http://accelconf.web.cern.ch/AccelConf/ipac2018/</a:t>
            </a:r>
            <a:r>
              <a:rPr lang="en-GB" dirty="0"/>
              <a:t>  </a:t>
            </a:r>
          </a:p>
          <a:p>
            <a:r>
              <a:rPr lang="en-GB" dirty="0"/>
              <a:t>Fairly comprehensive list of references on LHC heavy ion programme to date in IPAC2018 survey talk  </a:t>
            </a:r>
            <a:r>
              <a:rPr lang="en-GB" b="1" dirty="0"/>
              <a:t>TUXGBD2</a:t>
            </a:r>
            <a:endParaRPr lang="en-GB" dirty="0"/>
          </a:p>
          <a:p>
            <a:endParaRPr lang="en-GB" dirty="0"/>
          </a:p>
          <a:p>
            <a:endParaRPr lang="en-GB" dirty="0"/>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GB" dirty="0"/>
          </a:p>
        </p:txBody>
      </p:sp>
      <p:sp>
        <p:nvSpPr>
          <p:cNvPr id="5" name="Slide Number Placeholder 4"/>
          <p:cNvSpPr>
            <a:spLocks noGrp="1"/>
          </p:cNvSpPr>
          <p:nvPr>
            <p:ph type="sldNum" sz="quarter" idx="12"/>
          </p:nvPr>
        </p:nvSpPr>
        <p:spPr/>
        <p:txBody>
          <a:bodyPr/>
          <a:lstStyle/>
          <a:p>
            <a:fld id="{323EE74B-AA29-428B-826F-5CD1FF8C5BA0}" type="slidenum">
              <a:rPr lang="en-GB" smtClean="0"/>
              <a:t>42</a:t>
            </a:fld>
            <a:endParaRPr lang="en-GB"/>
          </a:p>
        </p:txBody>
      </p:sp>
    </p:spTree>
    <p:extLst>
      <p:ext uri="{BB962C8B-B14F-4D97-AF65-F5344CB8AC3E}">
        <p14:creationId xmlns:p14="http://schemas.microsoft.com/office/powerpoint/2010/main" val="8698146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a:t>Summary (from QM2018)</a:t>
            </a:r>
          </a:p>
        </p:txBody>
      </p:sp>
      <p:sp>
        <p:nvSpPr>
          <p:cNvPr id="5" name="Content Placeholder 4"/>
          <p:cNvSpPr>
            <a:spLocks noGrp="1"/>
          </p:cNvSpPr>
          <p:nvPr>
            <p:ph idx="1"/>
          </p:nvPr>
        </p:nvSpPr>
        <p:spPr/>
        <p:txBody>
          <a:bodyPr>
            <a:normAutofit fontScale="92500" lnSpcReduction="10000"/>
          </a:bodyPr>
          <a:lstStyle/>
          <a:p>
            <a:r>
              <a:rPr lang="en-GB" dirty="0"/>
              <a:t>Since its </a:t>
            </a:r>
            <a:r>
              <a:rPr lang="en-GB" dirty="0" err="1"/>
              <a:t>startup</a:t>
            </a:r>
            <a:r>
              <a:rPr lang="en-GB" dirty="0"/>
              <a:t> in 2009, the Large Hadron Collider at CERN has spent about 3 months of its operating time providing nucleus-nucleus (</a:t>
            </a:r>
            <a:r>
              <a:rPr lang="en-GB" dirty="0" err="1"/>
              <a:t>Pb-Pb</a:t>
            </a:r>
            <a:r>
              <a:rPr lang="en-GB" dirty="0"/>
              <a:t>) collisions.   </a:t>
            </a:r>
          </a:p>
          <a:p>
            <a:r>
              <a:rPr lang="en-GB" dirty="0"/>
              <a:t>Peak </a:t>
            </a:r>
            <a:r>
              <a:rPr lang="en-GB" dirty="0" err="1"/>
              <a:t>Pb-Pb</a:t>
            </a:r>
            <a:r>
              <a:rPr lang="en-GB" dirty="0"/>
              <a:t> luminosity is now over 3 times design and integrated luminosity is expected to attain the initial design goal of 1 nb-1  in the 4th </a:t>
            </a:r>
            <a:r>
              <a:rPr lang="en-GB" dirty="0" err="1"/>
              <a:t>Pb-Pb</a:t>
            </a:r>
            <a:r>
              <a:rPr lang="en-GB" dirty="0"/>
              <a:t> run in late 2018.   </a:t>
            </a:r>
          </a:p>
          <a:p>
            <a:r>
              <a:rPr lang="en-GB" dirty="0"/>
              <a:t>Following the demonstration of their feasibility in 2012,  two one-month runs have been devoted to proton-nucleus (p-</a:t>
            </a:r>
            <a:r>
              <a:rPr lang="en-GB" dirty="0" err="1"/>
              <a:t>Pb</a:t>
            </a:r>
            <a:r>
              <a:rPr lang="en-GB" dirty="0"/>
              <a:t>) collisions in multiple conditions, with luminosity far beyond expectations.   </a:t>
            </a:r>
          </a:p>
          <a:p>
            <a:r>
              <a:rPr lang="en-GB" dirty="0"/>
              <a:t>Recently, </a:t>
            </a:r>
            <a:r>
              <a:rPr lang="en-GB" dirty="0" err="1"/>
              <a:t>Xe-Xe</a:t>
            </a:r>
            <a:r>
              <a:rPr lang="en-GB" dirty="0"/>
              <a:t> collisions have also been demonstrated in a short run.    </a:t>
            </a:r>
          </a:p>
          <a:p>
            <a:r>
              <a:rPr lang="en-GB" dirty="0"/>
              <a:t>All the LHC experiments now participate fully in the heavy-ion programme.    </a:t>
            </a:r>
          </a:p>
          <a:p>
            <a:r>
              <a:rPr lang="en-GB" dirty="0"/>
              <a:t>With this experience in hand, strategies to overcome physical performance limits established, and upgrades to the LHC and its injector chain in the pipeline, it is timely to take stock of the prospects and challenges for future  performance of the LHC with nuclear beams.</a:t>
            </a:r>
          </a:p>
          <a:p>
            <a:pPr marL="0" indent="0">
              <a:buNone/>
            </a:pPr>
            <a:r>
              <a:rPr lang="en-GB" dirty="0"/>
              <a:t> </a:t>
            </a:r>
          </a:p>
          <a:p>
            <a:endParaRPr lang="en-GB" dirty="0"/>
          </a:p>
        </p:txBody>
      </p:sp>
      <p:sp>
        <p:nvSpPr>
          <p:cNvPr id="2" name="Date Placeholder 1"/>
          <p:cNvSpPr>
            <a:spLocks noGrp="1"/>
          </p:cNvSpPr>
          <p:nvPr>
            <p:ph type="dt" sz="half" idx="10"/>
          </p:nvPr>
        </p:nvSpPr>
        <p:spPr/>
        <p:txBody>
          <a:bodyPr/>
          <a:lstStyle/>
          <a:p>
            <a:r>
              <a:rPr lang="en-US"/>
              <a:t>J.M. Jowett, Town Meeting: Relativistic Heavy Ion Physics 24/10/2018</a:t>
            </a:r>
            <a:endParaRPr lang="en-GB"/>
          </a:p>
        </p:txBody>
      </p:sp>
      <p:sp>
        <p:nvSpPr>
          <p:cNvPr id="3" name="Slide Number Placeholder 2"/>
          <p:cNvSpPr>
            <a:spLocks noGrp="1"/>
          </p:cNvSpPr>
          <p:nvPr>
            <p:ph type="sldNum" sz="quarter" idx="12"/>
          </p:nvPr>
        </p:nvSpPr>
        <p:spPr/>
        <p:txBody>
          <a:bodyPr/>
          <a:lstStyle/>
          <a:p>
            <a:fld id="{323EE74B-AA29-428B-826F-5CD1FF8C5BA0}" type="slidenum">
              <a:rPr lang="en-GB" smtClean="0"/>
              <a:t>43</a:t>
            </a:fld>
            <a:endParaRPr lang="en-GB"/>
          </a:p>
        </p:txBody>
      </p:sp>
    </p:spTree>
    <p:extLst>
      <p:ext uri="{BB962C8B-B14F-4D97-AF65-F5344CB8AC3E}">
        <p14:creationId xmlns:p14="http://schemas.microsoft.com/office/powerpoint/2010/main" val="385585464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4"/>
          <a:stretch>
            <a:fillRect/>
          </a:stretch>
        </p:blipFill>
        <p:spPr>
          <a:xfrm>
            <a:off x="1559496" y="567419"/>
            <a:ext cx="8712968" cy="2770724"/>
          </a:xfrm>
          <a:prstGeom prst="rect">
            <a:avLst/>
          </a:prstGeom>
        </p:spPr>
      </p:pic>
      <p:sp>
        <p:nvSpPr>
          <p:cNvPr id="2" name="Title 1"/>
          <p:cNvSpPr>
            <a:spLocks noGrp="1"/>
          </p:cNvSpPr>
          <p:nvPr>
            <p:ph type="title"/>
          </p:nvPr>
        </p:nvSpPr>
        <p:spPr/>
        <p:txBody>
          <a:bodyPr>
            <a:normAutofit fontScale="90000"/>
          </a:bodyPr>
          <a:lstStyle/>
          <a:p>
            <a:r>
              <a:rPr lang="en-GB" dirty="0" err="1"/>
              <a:t>Pb-Pb</a:t>
            </a:r>
            <a:r>
              <a:rPr lang="en-GB" dirty="0"/>
              <a:t> peak luminosity at 3×design in 2015</a:t>
            </a:r>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44</a:t>
            </a:fld>
            <a:endParaRPr lang="en-GB"/>
          </a:p>
        </p:txBody>
      </p:sp>
      <p:sp>
        <p:nvSpPr>
          <p:cNvPr id="7" name="Rectangle 6"/>
          <p:cNvSpPr/>
          <p:nvPr/>
        </p:nvSpPr>
        <p:spPr>
          <a:xfrm>
            <a:off x="3025585" y="4449171"/>
            <a:ext cx="504056" cy="1584176"/>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6" name="Group 25"/>
          <p:cNvGrpSpPr/>
          <p:nvPr/>
        </p:nvGrpSpPr>
        <p:grpSpPr>
          <a:xfrm>
            <a:off x="2345632" y="2334958"/>
            <a:ext cx="7926833" cy="261610"/>
            <a:chOff x="467544" y="2276872"/>
            <a:chExt cx="7926833" cy="261610"/>
          </a:xfrm>
        </p:grpSpPr>
        <p:cxnSp>
          <p:nvCxnSpPr>
            <p:cNvPr id="13" name="Straight Connector 12"/>
            <p:cNvCxnSpPr/>
            <p:nvPr/>
          </p:nvCxnSpPr>
          <p:spPr>
            <a:xfrm>
              <a:off x="1547664" y="2412449"/>
              <a:ext cx="6846713" cy="13211"/>
            </a:xfrm>
            <a:prstGeom prst="line">
              <a:avLst/>
            </a:prstGeom>
            <a:ln w="12700">
              <a:solidFill>
                <a:srgbClr val="C00000"/>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67544" y="2276872"/>
              <a:ext cx="1194558" cy="261610"/>
            </a:xfrm>
            <a:prstGeom prst="rect">
              <a:avLst/>
            </a:prstGeom>
            <a:noFill/>
          </p:spPr>
          <p:txBody>
            <a:bodyPr wrap="none" rtlCol="0">
              <a:spAutoFit/>
            </a:bodyPr>
            <a:lstStyle/>
            <a:p>
              <a:r>
                <a:rPr lang="en-GB" sz="1050" dirty="0">
                  <a:solidFill>
                    <a:srgbClr val="C00000"/>
                  </a:solidFill>
                </a:rPr>
                <a:t>Design luminosity</a:t>
              </a:r>
            </a:p>
          </p:txBody>
        </p:sp>
      </p:grpSp>
      <p:sp>
        <p:nvSpPr>
          <p:cNvPr id="16" name="TextBox 15"/>
          <p:cNvSpPr txBox="1"/>
          <p:nvPr/>
        </p:nvSpPr>
        <p:spPr>
          <a:xfrm>
            <a:off x="9228348" y="3281732"/>
            <a:ext cx="1224136" cy="415498"/>
          </a:xfrm>
          <a:prstGeom prst="rect">
            <a:avLst/>
          </a:prstGeom>
          <a:noFill/>
        </p:spPr>
        <p:txBody>
          <a:bodyPr wrap="square" rtlCol="0">
            <a:spAutoFit/>
          </a:bodyPr>
          <a:lstStyle/>
          <a:p>
            <a:r>
              <a:rPr lang="en-GB" sz="1050" dirty="0" err="1"/>
              <a:t>LHCb</a:t>
            </a:r>
            <a:r>
              <a:rPr lang="en-GB" sz="1050" dirty="0"/>
              <a:t> should have about 2% of ATLAS</a:t>
            </a:r>
          </a:p>
        </p:txBody>
      </p:sp>
      <p:graphicFrame>
        <p:nvGraphicFramePr>
          <p:cNvPr id="17" name="Object 16"/>
          <p:cNvGraphicFramePr>
            <a:graphicFrameLocks noChangeAspect="1"/>
          </p:cNvGraphicFramePr>
          <p:nvPr>
            <p:extLst/>
          </p:nvPr>
        </p:nvGraphicFramePr>
        <p:xfrm>
          <a:off x="2783632" y="764704"/>
          <a:ext cx="6400800" cy="292100"/>
        </p:xfrm>
        <a:graphic>
          <a:graphicData uri="http://schemas.openxmlformats.org/presentationml/2006/ole">
            <mc:AlternateContent xmlns:mc="http://schemas.openxmlformats.org/markup-compatibility/2006">
              <mc:Choice xmlns:v="urn:schemas-microsoft-com:vml" Requires="v">
                <p:oleObj spid="_x0000_s10242" name="Equation" r:id="rId5" imgW="6400800" imgH="291960" progId="Equation.DSMT4">
                  <p:embed/>
                </p:oleObj>
              </mc:Choice>
              <mc:Fallback>
                <p:oleObj name="Equation" r:id="rId5" imgW="6400800" imgH="291960" progId="Equation.DSMT4">
                  <p:embed/>
                  <p:pic>
                    <p:nvPicPr>
                      <p:cNvPr id="17" name="Object 16"/>
                      <p:cNvPicPr/>
                      <p:nvPr/>
                    </p:nvPicPr>
                    <p:blipFill>
                      <a:blip r:embed="rId6"/>
                      <a:stretch>
                        <a:fillRect/>
                      </a:stretch>
                    </p:blipFill>
                    <p:spPr>
                      <a:xfrm>
                        <a:off x="2783632" y="764704"/>
                        <a:ext cx="6400800" cy="292100"/>
                      </a:xfrm>
                      <a:prstGeom prst="rect">
                        <a:avLst/>
                      </a:prstGeom>
                    </p:spPr>
                  </p:pic>
                </p:oleObj>
              </mc:Fallback>
            </mc:AlternateContent>
          </a:graphicData>
        </a:graphic>
      </p:graphicFrame>
      <p:sp>
        <p:nvSpPr>
          <p:cNvPr id="18" name="TextBox 17"/>
          <p:cNvSpPr txBox="1"/>
          <p:nvPr/>
        </p:nvSpPr>
        <p:spPr>
          <a:xfrm>
            <a:off x="2279576" y="3084227"/>
            <a:ext cx="648072" cy="253916"/>
          </a:xfrm>
          <a:prstGeom prst="rect">
            <a:avLst/>
          </a:prstGeom>
          <a:noFill/>
        </p:spPr>
        <p:txBody>
          <a:bodyPr wrap="square" rtlCol="0">
            <a:spAutoFit/>
          </a:bodyPr>
          <a:lstStyle/>
          <a:p>
            <a:r>
              <a:rPr lang="en-GB" sz="1050" dirty="0"/>
              <a:t>25/11</a:t>
            </a:r>
          </a:p>
        </p:txBody>
      </p:sp>
      <p:sp>
        <p:nvSpPr>
          <p:cNvPr id="19" name="TextBox 18"/>
          <p:cNvSpPr txBox="1"/>
          <p:nvPr/>
        </p:nvSpPr>
        <p:spPr>
          <a:xfrm>
            <a:off x="1847528" y="6381908"/>
            <a:ext cx="432048" cy="215444"/>
          </a:xfrm>
          <a:prstGeom prst="rect">
            <a:avLst/>
          </a:prstGeom>
          <a:noFill/>
        </p:spPr>
        <p:txBody>
          <a:bodyPr wrap="square" rtlCol="0">
            <a:spAutoFit/>
          </a:bodyPr>
          <a:lstStyle/>
          <a:p>
            <a:r>
              <a:rPr lang="en-GB" sz="800" dirty="0"/>
              <a:t>25/11</a:t>
            </a:r>
          </a:p>
        </p:txBody>
      </p:sp>
      <p:grpSp>
        <p:nvGrpSpPr>
          <p:cNvPr id="11" name="Group 10"/>
          <p:cNvGrpSpPr/>
          <p:nvPr/>
        </p:nvGrpSpPr>
        <p:grpSpPr>
          <a:xfrm>
            <a:off x="2279576" y="3562424"/>
            <a:ext cx="8013360" cy="369332"/>
            <a:chOff x="375064" y="3562424"/>
            <a:chExt cx="8013360" cy="369332"/>
          </a:xfrm>
        </p:grpSpPr>
        <p:cxnSp>
          <p:nvCxnSpPr>
            <p:cNvPr id="21" name="Straight Arrow Connector 20"/>
            <p:cNvCxnSpPr>
              <a:stCxn id="25" idx="1"/>
            </p:cNvCxnSpPr>
            <p:nvPr/>
          </p:nvCxnSpPr>
          <p:spPr>
            <a:xfrm flipH="1">
              <a:off x="375064" y="3747090"/>
              <a:ext cx="2520280" cy="0"/>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25" idx="3"/>
            </p:cNvCxnSpPr>
            <p:nvPr/>
          </p:nvCxnSpPr>
          <p:spPr>
            <a:xfrm>
              <a:off x="5847672" y="3747090"/>
              <a:ext cx="2540752" cy="41950"/>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895344" y="3562424"/>
              <a:ext cx="2952328" cy="369332"/>
            </a:xfrm>
            <a:prstGeom prst="rect">
              <a:avLst/>
            </a:prstGeom>
            <a:noFill/>
          </p:spPr>
          <p:txBody>
            <a:bodyPr wrap="square" rtlCol="0">
              <a:spAutoFit/>
            </a:bodyPr>
            <a:lstStyle/>
            <a:p>
              <a:pPr algn="ctr"/>
              <a:r>
                <a:rPr lang="en-GB" dirty="0">
                  <a:solidFill>
                    <a:schemeClr val="accent1"/>
                  </a:solidFill>
                </a:rPr>
                <a:t>18 days of </a:t>
              </a:r>
              <a:r>
                <a:rPr lang="en-GB" dirty="0" err="1">
                  <a:solidFill>
                    <a:schemeClr val="accent1"/>
                  </a:solidFill>
                </a:rPr>
                <a:t>Pb-Pb</a:t>
              </a:r>
              <a:r>
                <a:rPr lang="en-GB" dirty="0">
                  <a:solidFill>
                    <a:schemeClr val="accent1"/>
                  </a:solidFill>
                </a:rPr>
                <a:t> since 2011</a:t>
              </a:r>
            </a:p>
          </p:txBody>
        </p:sp>
      </p:grpSp>
      <p:sp>
        <p:nvSpPr>
          <p:cNvPr id="27" name="TextBox 26"/>
          <p:cNvSpPr txBox="1"/>
          <p:nvPr/>
        </p:nvSpPr>
        <p:spPr>
          <a:xfrm>
            <a:off x="2279576" y="2636913"/>
            <a:ext cx="792088" cy="276999"/>
          </a:xfrm>
          <a:prstGeom prst="rect">
            <a:avLst/>
          </a:prstGeom>
          <a:noFill/>
        </p:spPr>
        <p:txBody>
          <a:bodyPr wrap="square" rtlCol="0">
            <a:spAutoFit/>
          </a:bodyPr>
          <a:lstStyle/>
          <a:p>
            <a:r>
              <a:rPr lang="en-GB" sz="1200" dirty="0"/>
              <a:t>k</a:t>
            </a:r>
            <a:r>
              <a:rPr lang="en-GB" sz="1200" baseline="-25000" dirty="0"/>
              <a:t>b</a:t>
            </a:r>
            <a:r>
              <a:rPr lang="en-GB" sz="1200" dirty="0"/>
              <a:t>=10-50 </a:t>
            </a:r>
          </a:p>
        </p:txBody>
      </p:sp>
      <p:sp>
        <p:nvSpPr>
          <p:cNvPr id="28" name="TextBox 27"/>
          <p:cNvSpPr txBox="1"/>
          <p:nvPr/>
        </p:nvSpPr>
        <p:spPr>
          <a:xfrm>
            <a:off x="2783632" y="2060849"/>
            <a:ext cx="792088" cy="276999"/>
          </a:xfrm>
          <a:prstGeom prst="rect">
            <a:avLst/>
          </a:prstGeom>
          <a:noFill/>
        </p:spPr>
        <p:txBody>
          <a:bodyPr wrap="square" rtlCol="0">
            <a:spAutoFit/>
          </a:bodyPr>
          <a:lstStyle/>
          <a:p>
            <a:r>
              <a:rPr lang="en-GB" sz="1200" dirty="0"/>
              <a:t>k</a:t>
            </a:r>
            <a:r>
              <a:rPr lang="en-GB" sz="1200" baseline="-25000" dirty="0"/>
              <a:t>b</a:t>
            </a:r>
            <a:r>
              <a:rPr lang="en-GB" sz="1200" dirty="0"/>
              <a:t>=250 </a:t>
            </a:r>
          </a:p>
        </p:txBody>
      </p:sp>
      <p:sp>
        <p:nvSpPr>
          <p:cNvPr id="29" name="TextBox 28"/>
          <p:cNvSpPr txBox="1"/>
          <p:nvPr/>
        </p:nvSpPr>
        <p:spPr>
          <a:xfrm>
            <a:off x="3287688" y="1700809"/>
            <a:ext cx="648072" cy="276999"/>
          </a:xfrm>
          <a:prstGeom prst="rect">
            <a:avLst/>
          </a:prstGeom>
          <a:noFill/>
        </p:spPr>
        <p:txBody>
          <a:bodyPr wrap="square" rtlCol="0">
            <a:spAutoFit/>
          </a:bodyPr>
          <a:lstStyle/>
          <a:p>
            <a:r>
              <a:rPr lang="en-GB" sz="1200" dirty="0"/>
              <a:t>k</a:t>
            </a:r>
            <a:r>
              <a:rPr lang="en-GB" sz="1200" baseline="-25000" dirty="0"/>
              <a:t>b</a:t>
            </a:r>
            <a:r>
              <a:rPr lang="en-GB" sz="1200" dirty="0"/>
              <a:t>=426 </a:t>
            </a:r>
          </a:p>
        </p:txBody>
      </p:sp>
      <p:sp>
        <p:nvSpPr>
          <p:cNvPr id="31" name="TextBox 30"/>
          <p:cNvSpPr txBox="1"/>
          <p:nvPr/>
        </p:nvSpPr>
        <p:spPr>
          <a:xfrm>
            <a:off x="5591944" y="1383160"/>
            <a:ext cx="936104" cy="430887"/>
          </a:xfrm>
          <a:prstGeom prst="rect">
            <a:avLst/>
          </a:prstGeom>
          <a:noFill/>
        </p:spPr>
        <p:txBody>
          <a:bodyPr wrap="square" rtlCol="0">
            <a:spAutoFit/>
          </a:bodyPr>
          <a:lstStyle/>
          <a:p>
            <a:r>
              <a:rPr lang="en-GB" sz="1100" dirty="0"/>
              <a:t>Van der Meer scans</a:t>
            </a:r>
          </a:p>
        </p:txBody>
      </p:sp>
      <p:sp>
        <p:nvSpPr>
          <p:cNvPr id="32" name="TextBox 31"/>
          <p:cNvSpPr txBox="1"/>
          <p:nvPr/>
        </p:nvSpPr>
        <p:spPr>
          <a:xfrm>
            <a:off x="5231904" y="2402666"/>
            <a:ext cx="936104" cy="430887"/>
          </a:xfrm>
          <a:prstGeom prst="rect">
            <a:avLst/>
          </a:prstGeom>
          <a:noFill/>
        </p:spPr>
        <p:txBody>
          <a:bodyPr wrap="square" rtlCol="0">
            <a:spAutoFit/>
          </a:bodyPr>
          <a:lstStyle/>
          <a:p>
            <a:r>
              <a:rPr lang="en-GB" sz="1100" dirty="0"/>
              <a:t>`Crystal </a:t>
            </a:r>
          </a:p>
          <a:p>
            <a:r>
              <a:rPr lang="en-GB" sz="1100" dirty="0"/>
              <a:t>coll. MD</a:t>
            </a:r>
          </a:p>
        </p:txBody>
      </p:sp>
      <p:sp>
        <p:nvSpPr>
          <p:cNvPr id="33" name="TextBox 32"/>
          <p:cNvSpPr txBox="1"/>
          <p:nvPr/>
        </p:nvSpPr>
        <p:spPr>
          <a:xfrm>
            <a:off x="6240016" y="1124745"/>
            <a:ext cx="648072" cy="276999"/>
          </a:xfrm>
          <a:prstGeom prst="rect">
            <a:avLst/>
          </a:prstGeom>
          <a:solidFill>
            <a:schemeClr val="bg1"/>
          </a:solidFill>
        </p:spPr>
        <p:txBody>
          <a:bodyPr wrap="square" rtlCol="0">
            <a:spAutoFit/>
          </a:bodyPr>
          <a:lstStyle/>
          <a:p>
            <a:r>
              <a:rPr lang="en-GB" sz="1200" dirty="0"/>
              <a:t>k</a:t>
            </a:r>
            <a:r>
              <a:rPr lang="en-GB" sz="1200" baseline="-25000" dirty="0"/>
              <a:t>b</a:t>
            </a:r>
            <a:r>
              <a:rPr lang="en-GB" sz="1200" dirty="0"/>
              <a:t>=474 </a:t>
            </a:r>
          </a:p>
        </p:txBody>
      </p:sp>
      <p:sp>
        <p:nvSpPr>
          <p:cNvPr id="34" name="TextBox 33"/>
          <p:cNvSpPr txBox="1"/>
          <p:nvPr/>
        </p:nvSpPr>
        <p:spPr>
          <a:xfrm>
            <a:off x="5303912" y="1751584"/>
            <a:ext cx="720080" cy="461665"/>
          </a:xfrm>
          <a:prstGeom prst="rect">
            <a:avLst/>
          </a:prstGeom>
          <a:noFill/>
        </p:spPr>
        <p:txBody>
          <a:bodyPr wrap="square" rtlCol="0">
            <a:spAutoFit/>
          </a:bodyPr>
          <a:lstStyle/>
          <a:p>
            <a:r>
              <a:rPr lang="en-GB" sz="1200" dirty="0"/>
              <a:t>Source refill</a:t>
            </a:r>
          </a:p>
        </p:txBody>
      </p:sp>
      <p:sp>
        <p:nvSpPr>
          <p:cNvPr id="35" name="TextBox 34"/>
          <p:cNvSpPr txBox="1"/>
          <p:nvPr/>
        </p:nvSpPr>
        <p:spPr>
          <a:xfrm>
            <a:off x="7392144" y="1745125"/>
            <a:ext cx="936104" cy="646331"/>
          </a:xfrm>
          <a:prstGeom prst="rect">
            <a:avLst/>
          </a:prstGeom>
          <a:noFill/>
        </p:spPr>
        <p:txBody>
          <a:bodyPr wrap="square" rtlCol="0">
            <a:spAutoFit/>
          </a:bodyPr>
          <a:lstStyle/>
          <a:p>
            <a:r>
              <a:rPr lang="en-GB" sz="1200" dirty="0"/>
              <a:t>ALICE polarity reversal</a:t>
            </a:r>
          </a:p>
        </p:txBody>
      </p:sp>
      <p:sp>
        <p:nvSpPr>
          <p:cNvPr id="36" name="TextBox 35"/>
          <p:cNvSpPr txBox="1"/>
          <p:nvPr/>
        </p:nvSpPr>
        <p:spPr>
          <a:xfrm>
            <a:off x="4439816" y="1311152"/>
            <a:ext cx="864096" cy="461665"/>
          </a:xfrm>
          <a:prstGeom prst="rect">
            <a:avLst/>
          </a:prstGeom>
          <a:noFill/>
        </p:spPr>
        <p:txBody>
          <a:bodyPr wrap="square" rtlCol="0">
            <a:spAutoFit/>
          </a:bodyPr>
          <a:lstStyle/>
          <a:p>
            <a:r>
              <a:rPr lang="en-GB" sz="1200" dirty="0"/>
              <a:t>Start of HL-LHC HI</a:t>
            </a:r>
          </a:p>
        </p:txBody>
      </p:sp>
      <p:sp>
        <p:nvSpPr>
          <p:cNvPr id="37" name="TextBox 36"/>
          <p:cNvSpPr txBox="1"/>
          <p:nvPr/>
        </p:nvSpPr>
        <p:spPr>
          <a:xfrm>
            <a:off x="8400256" y="1495818"/>
            <a:ext cx="648072" cy="276999"/>
          </a:xfrm>
          <a:prstGeom prst="rect">
            <a:avLst/>
          </a:prstGeom>
          <a:solidFill>
            <a:schemeClr val="bg1"/>
          </a:solidFill>
        </p:spPr>
        <p:txBody>
          <a:bodyPr wrap="square" rtlCol="0">
            <a:spAutoFit/>
          </a:bodyPr>
          <a:lstStyle/>
          <a:p>
            <a:r>
              <a:rPr lang="en-GB" sz="1200" dirty="0"/>
              <a:t>k</a:t>
            </a:r>
            <a:r>
              <a:rPr lang="en-GB" sz="1200" baseline="-25000" dirty="0"/>
              <a:t>b</a:t>
            </a:r>
            <a:r>
              <a:rPr lang="en-GB" sz="1200" dirty="0"/>
              <a:t>=518 </a:t>
            </a:r>
          </a:p>
        </p:txBody>
      </p:sp>
      <p:sp>
        <p:nvSpPr>
          <p:cNvPr id="38" name="TextBox 37"/>
          <p:cNvSpPr txBox="1"/>
          <p:nvPr/>
        </p:nvSpPr>
        <p:spPr>
          <a:xfrm>
            <a:off x="7752184" y="3068961"/>
            <a:ext cx="1008112" cy="430887"/>
          </a:xfrm>
          <a:prstGeom prst="rect">
            <a:avLst/>
          </a:prstGeom>
          <a:noFill/>
        </p:spPr>
        <p:txBody>
          <a:bodyPr wrap="square" rtlCol="0">
            <a:spAutoFit/>
          </a:bodyPr>
          <a:lstStyle/>
          <a:p>
            <a:r>
              <a:rPr lang="en-GB" sz="1100" dirty="0"/>
              <a:t>BFPP quench </a:t>
            </a:r>
            <a:r>
              <a:rPr lang="en-GB" sz="1100" dirty="0" err="1"/>
              <a:t>test&amp;recovery</a:t>
            </a:r>
            <a:endParaRPr lang="en-GB" sz="1100" dirty="0"/>
          </a:p>
        </p:txBody>
      </p:sp>
      <p:sp>
        <p:nvSpPr>
          <p:cNvPr id="39" name="TextBox 38"/>
          <p:cNvSpPr txBox="1"/>
          <p:nvPr/>
        </p:nvSpPr>
        <p:spPr>
          <a:xfrm>
            <a:off x="9869444" y="2708921"/>
            <a:ext cx="1008112" cy="430887"/>
          </a:xfrm>
          <a:prstGeom prst="rect">
            <a:avLst/>
          </a:prstGeom>
          <a:noFill/>
        </p:spPr>
        <p:txBody>
          <a:bodyPr wrap="square" rtlCol="0">
            <a:spAutoFit/>
          </a:bodyPr>
          <a:lstStyle/>
          <a:p>
            <a:r>
              <a:rPr lang="en-GB" sz="1100" dirty="0"/>
              <a:t>Collimation quench test </a:t>
            </a:r>
          </a:p>
        </p:txBody>
      </p:sp>
      <p:graphicFrame>
        <p:nvGraphicFramePr>
          <p:cNvPr id="6" name="Object 5"/>
          <p:cNvGraphicFramePr>
            <a:graphicFrameLocks noChangeAspect="1"/>
          </p:cNvGraphicFramePr>
          <p:nvPr>
            <p:extLst/>
          </p:nvPr>
        </p:nvGraphicFramePr>
        <p:xfrm>
          <a:off x="2693988" y="1074738"/>
          <a:ext cx="1282700" cy="584200"/>
        </p:xfrm>
        <a:graphic>
          <a:graphicData uri="http://schemas.openxmlformats.org/presentationml/2006/ole">
            <mc:AlternateContent xmlns:mc="http://schemas.openxmlformats.org/markup-compatibility/2006">
              <mc:Choice xmlns:v="urn:schemas-microsoft-com:vml" Requires="v">
                <p:oleObj spid="_x0000_s10243" name="Equation" r:id="rId7" imgW="1282680" imgH="583920" progId="Equation.DSMT4">
                  <p:embed/>
                </p:oleObj>
              </mc:Choice>
              <mc:Fallback>
                <p:oleObj name="Equation" r:id="rId7" imgW="1282680" imgH="583920" progId="Equation.DSMT4">
                  <p:embed/>
                  <p:pic>
                    <p:nvPicPr>
                      <p:cNvPr id="6" name="Object 5"/>
                      <p:cNvPicPr/>
                      <p:nvPr/>
                    </p:nvPicPr>
                    <p:blipFill>
                      <a:blip r:embed="rId8"/>
                      <a:stretch>
                        <a:fillRect/>
                      </a:stretch>
                    </p:blipFill>
                    <p:spPr>
                      <a:xfrm>
                        <a:off x="2693988" y="1074738"/>
                        <a:ext cx="1282700" cy="584200"/>
                      </a:xfrm>
                      <a:prstGeom prst="rect">
                        <a:avLst/>
                      </a:prstGeom>
                    </p:spPr>
                  </p:pic>
                </p:oleObj>
              </mc:Fallback>
            </mc:AlternateContent>
          </a:graphicData>
        </a:graphic>
      </p:graphicFrame>
      <p:sp>
        <p:nvSpPr>
          <p:cNvPr id="12" name="TextBox 11"/>
          <p:cNvSpPr txBox="1"/>
          <p:nvPr/>
        </p:nvSpPr>
        <p:spPr>
          <a:xfrm>
            <a:off x="2345632" y="4365105"/>
            <a:ext cx="7638801" cy="2031325"/>
          </a:xfrm>
          <a:prstGeom prst="rect">
            <a:avLst/>
          </a:prstGeom>
          <a:solidFill>
            <a:schemeClr val="bg1"/>
          </a:solidFill>
        </p:spPr>
        <p:txBody>
          <a:bodyPr wrap="square" rtlCol="0">
            <a:spAutoFit/>
          </a:bodyPr>
          <a:lstStyle/>
          <a:p>
            <a:r>
              <a:rPr lang="en-US" dirty="0"/>
              <a:t>Heavy-ion runs of LHC are very short but very complex.  </a:t>
            </a:r>
          </a:p>
          <a:p>
            <a:r>
              <a:rPr lang="en-US" dirty="0"/>
              <a:t>Experiments have many requests for changes of conditions. </a:t>
            </a:r>
          </a:p>
          <a:p>
            <a:endParaRPr lang="en-US" dirty="0"/>
          </a:p>
          <a:p>
            <a:r>
              <a:rPr lang="en-US" dirty="0"/>
              <a:t>This run was preceded by a week of equivalent energy p-p collisions to provide reference data.</a:t>
            </a:r>
          </a:p>
          <a:p>
            <a:endParaRPr lang="en-US" dirty="0"/>
          </a:p>
          <a:p>
            <a:r>
              <a:rPr lang="en-US" dirty="0"/>
              <a:t>Completely different from classical operation of </a:t>
            </a:r>
            <a:r>
              <a:rPr lang="en-US" dirty="0" err="1"/>
              <a:t>Tevatron</a:t>
            </a:r>
            <a:r>
              <a:rPr lang="en-US" dirty="0"/>
              <a:t> or LHC p-p.</a:t>
            </a:r>
            <a:endParaRPr lang="en-GB" dirty="0"/>
          </a:p>
        </p:txBody>
      </p:sp>
    </p:spTree>
    <p:extLst>
      <p:ext uri="{BB962C8B-B14F-4D97-AF65-F5344CB8AC3E}">
        <p14:creationId xmlns:p14="http://schemas.microsoft.com/office/powerpoint/2010/main" val="4923918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err="1"/>
              <a:t>Pb</a:t>
            </a:r>
            <a:r>
              <a:rPr lang="en-GB" dirty="0"/>
              <a:t> bunch intensity in LHC during 2016 p-</a:t>
            </a:r>
            <a:r>
              <a:rPr lang="en-GB" dirty="0" err="1"/>
              <a:t>Pb</a:t>
            </a:r>
            <a:r>
              <a:rPr lang="en-GB" dirty="0"/>
              <a:t> run</a:t>
            </a:r>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45</a:t>
            </a:fld>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2285" y="1266523"/>
            <a:ext cx="6487430" cy="4324954"/>
          </a:xfrm>
          <a:prstGeom prst="rect">
            <a:avLst/>
          </a:prstGeom>
        </p:spPr>
      </p:pic>
      <p:sp>
        <p:nvSpPr>
          <p:cNvPr id="8" name="TextBox 7"/>
          <p:cNvSpPr txBox="1"/>
          <p:nvPr/>
        </p:nvSpPr>
        <p:spPr>
          <a:xfrm>
            <a:off x="9660396" y="5722803"/>
            <a:ext cx="1872208" cy="276999"/>
          </a:xfrm>
          <a:prstGeom prst="rect">
            <a:avLst/>
          </a:prstGeom>
          <a:solidFill>
            <a:srgbClr val="FFFF00"/>
          </a:solidFill>
        </p:spPr>
        <p:txBody>
          <a:bodyPr wrap="square" rtlCol="0">
            <a:spAutoFit/>
          </a:bodyPr>
          <a:lstStyle/>
          <a:p>
            <a:r>
              <a:rPr lang="en-GB" sz="1200" dirty="0"/>
              <a:t>R. Alemany, M. Schaumann</a:t>
            </a:r>
          </a:p>
        </p:txBody>
      </p:sp>
    </p:spTree>
    <p:extLst>
      <p:ext uri="{BB962C8B-B14F-4D97-AF65-F5344CB8AC3E}">
        <p14:creationId xmlns:p14="http://schemas.microsoft.com/office/powerpoint/2010/main" val="59447333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GB" dirty="0"/>
              <a:t>Record </a:t>
            </a:r>
            <a:r>
              <a:rPr lang="en-GB" dirty="0" err="1"/>
              <a:t>Pb</a:t>
            </a:r>
            <a:r>
              <a:rPr lang="en-GB" dirty="0"/>
              <a:t>-p luminosity in ATLAS/CMS at 8.16 </a:t>
            </a:r>
            <a:r>
              <a:rPr lang="en-GB" dirty="0" err="1"/>
              <a:t>TeV</a:t>
            </a:r>
            <a:endParaRPr lang="en-GB" dirty="0"/>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46</a:t>
            </a:fld>
            <a:endParaRPr lang="en-GB"/>
          </a:p>
        </p:txBody>
      </p:sp>
      <p:sp>
        <p:nvSpPr>
          <p:cNvPr id="11" name="TextBox 10"/>
          <p:cNvSpPr txBox="1"/>
          <p:nvPr/>
        </p:nvSpPr>
        <p:spPr>
          <a:xfrm>
            <a:off x="7824192" y="854710"/>
            <a:ext cx="3528392" cy="4247317"/>
          </a:xfrm>
          <a:prstGeom prst="rect">
            <a:avLst/>
          </a:prstGeom>
          <a:noFill/>
        </p:spPr>
        <p:txBody>
          <a:bodyPr wrap="square" rtlCol="0">
            <a:spAutoFit/>
          </a:bodyPr>
          <a:lstStyle/>
          <a:p>
            <a:r>
              <a:rPr lang="en-GB" dirty="0"/>
              <a:t>Common BPMs and moving encounters had constrained charge of p and </a:t>
            </a:r>
            <a:r>
              <a:rPr lang="en-GB" dirty="0" err="1"/>
              <a:t>Pb</a:t>
            </a:r>
            <a:r>
              <a:rPr lang="en-GB" dirty="0"/>
              <a:t> bunches to be similar. </a:t>
            </a:r>
          </a:p>
          <a:p>
            <a:endParaRPr lang="en-GB" dirty="0"/>
          </a:p>
          <a:p>
            <a:r>
              <a:rPr lang="en-GB" dirty="0"/>
              <a:t>Increase in p intensity to </a:t>
            </a:r>
          </a:p>
          <a:p>
            <a:r>
              <a:rPr lang="en-GB" dirty="0"/>
              <a:t>~3×10</a:t>
            </a:r>
            <a:r>
              <a:rPr lang="en-GB" baseline="30000" dirty="0"/>
              <a:t>10</a:t>
            </a:r>
            <a:r>
              <a:rPr lang="en-GB" dirty="0"/>
              <a:t>/bunch</a:t>
            </a:r>
          </a:p>
          <a:p>
            <a:r>
              <a:rPr lang="en-GB" dirty="0"/>
              <a:t>enabled by new synchronous orbit mode of beam position monitors (R. Alemany,  J. Wenninger, beam instrumentation group …) </a:t>
            </a:r>
          </a:p>
          <a:p>
            <a:endParaRPr lang="en-GB" dirty="0"/>
          </a:p>
          <a:p>
            <a:r>
              <a:rPr lang="en-GB" dirty="0" err="1"/>
              <a:t>Pb</a:t>
            </a:r>
            <a:r>
              <a:rPr lang="en-GB" dirty="0"/>
              <a:t> intensity to ~2.1×10</a:t>
            </a:r>
            <a:r>
              <a:rPr lang="en-GB" baseline="30000" dirty="0"/>
              <a:t>8</a:t>
            </a:r>
            <a:r>
              <a:rPr lang="en-GB" dirty="0"/>
              <a:t>/bunch </a:t>
            </a:r>
          </a:p>
          <a:p>
            <a:r>
              <a:rPr lang="en-GB" dirty="0"/>
              <a:t> </a:t>
            </a:r>
          </a:p>
          <a:p>
            <a:r>
              <a:rPr lang="en-GB" dirty="0"/>
              <a:t>25% increase in ATLAS/CMS from filling scheme</a:t>
            </a:r>
          </a:p>
        </p:txBody>
      </p:sp>
      <p:grpSp>
        <p:nvGrpSpPr>
          <p:cNvPr id="17" name="Group 16"/>
          <p:cNvGrpSpPr/>
          <p:nvPr/>
        </p:nvGrpSpPr>
        <p:grpSpPr>
          <a:xfrm>
            <a:off x="1524001" y="504056"/>
            <a:ext cx="5916148" cy="4437112"/>
            <a:chOff x="1" y="0"/>
            <a:chExt cx="5916148" cy="4437112"/>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5916148" cy="4437112"/>
            </a:xfrm>
            <a:prstGeom prst="rect">
              <a:avLst/>
            </a:prstGeom>
          </p:spPr>
        </p:pic>
        <p:grpSp>
          <p:nvGrpSpPr>
            <p:cNvPr id="10" name="Group 9"/>
            <p:cNvGrpSpPr/>
            <p:nvPr/>
          </p:nvGrpSpPr>
          <p:grpSpPr>
            <a:xfrm>
              <a:off x="3347864" y="1285776"/>
              <a:ext cx="2088232" cy="487040"/>
              <a:chOff x="3347864" y="1285776"/>
              <a:chExt cx="2088232" cy="487040"/>
            </a:xfrm>
          </p:grpSpPr>
          <p:cxnSp>
            <p:nvCxnSpPr>
              <p:cNvPr id="7" name="Straight Arrow Connector 6"/>
              <p:cNvCxnSpPr/>
              <p:nvPr/>
            </p:nvCxnSpPr>
            <p:spPr>
              <a:xfrm flipV="1">
                <a:off x="4572000" y="1412776"/>
                <a:ext cx="864096" cy="36004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9" name="Object 8"/>
              <p:cNvGraphicFramePr>
                <a:graphicFrameLocks noChangeAspect="1"/>
              </p:cNvGraphicFramePr>
              <p:nvPr>
                <p:extLst/>
              </p:nvPr>
            </p:nvGraphicFramePr>
            <p:xfrm>
              <a:off x="3347864" y="1285776"/>
              <a:ext cx="1930400" cy="254000"/>
            </p:xfrm>
            <a:graphic>
              <a:graphicData uri="http://schemas.openxmlformats.org/presentationml/2006/ole">
                <mc:AlternateContent xmlns:mc="http://schemas.openxmlformats.org/markup-compatibility/2006">
                  <mc:Choice xmlns:v="urn:schemas-microsoft-com:vml" Requires="v">
                    <p:oleObj spid="_x0000_s11266" name="Equation" r:id="rId4" imgW="1930320" imgH="253800" progId="Equation.DSMT4">
                      <p:embed/>
                    </p:oleObj>
                  </mc:Choice>
                  <mc:Fallback>
                    <p:oleObj name="Equation" r:id="rId4" imgW="1930320" imgH="253800" progId="Equation.DSMT4">
                      <p:embed/>
                      <p:pic>
                        <p:nvPicPr>
                          <p:cNvPr id="9" name="Object 8"/>
                          <p:cNvPicPr/>
                          <p:nvPr/>
                        </p:nvPicPr>
                        <p:blipFill>
                          <a:blip r:embed="rId5"/>
                          <a:stretch>
                            <a:fillRect/>
                          </a:stretch>
                        </p:blipFill>
                        <p:spPr>
                          <a:xfrm>
                            <a:off x="3347864" y="1285776"/>
                            <a:ext cx="1930400" cy="254000"/>
                          </a:xfrm>
                          <a:prstGeom prst="rect">
                            <a:avLst/>
                          </a:prstGeom>
                        </p:spPr>
                      </p:pic>
                    </p:oleObj>
                  </mc:Fallback>
                </mc:AlternateContent>
              </a:graphicData>
            </a:graphic>
          </p:graphicFrame>
        </p:grpSp>
        <p:sp>
          <p:nvSpPr>
            <p:cNvPr id="12" name="Oval 11"/>
            <p:cNvSpPr/>
            <p:nvPr/>
          </p:nvSpPr>
          <p:spPr>
            <a:xfrm>
              <a:off x="827584" y="3861048"/>
              <a:ext cx="1224136" cy="288032"/>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3275856" y="2132856"/>
              <a:ext cx="1296144" cy="461665"/>
            </a:xfrm>
            <a:prstGeom prst="rect">
              <a:avLst/>
            </a:prstGeom>
            <a:noFill/>
          </p:spPr>
          <p:txBody>
            <a:bodyPr wrap="square" rtlCol="0">
              <a:spAutoFit/>
            </a:bodyPr>
            <a:lstStyle/>
            <a:p>
              <a:r>
                <a:rPr lang="en-GB" sz="1200" dirty="0"/>
                <a:t>(Expt. on crystal collimation of </a:t>
              </a:r>
              <a:r>
                <a:rPr lang="en-GB" sz="1200" dirty="0" err="1"/>
                <a:t>Pb</a:t>
              </a:r>
              <a:r>
                <a:rPr lang="en-GB" sz="1200" dirty="0"/>
                <a:t>)</a:t>
              </a:r>
            </a:p>
          </p:txBody>
        </p:sp>
      </p:grpSp>
      <p:sp>
        <p:nvSpPr>
          <p:cNvPr id="13" name="Rectangle 12"/>
          <p:cNvSpPr/>
          <p:nvPr/>
        </p:nvSpPr>
        <p:spPr>
          <a:xfrm>
            <a:off x="1524000" y="4653137"/>
            <a:ext cx="3972577" cy="1872208"/>
          </a:xfrm>
          <a:prstGeom prst="rect">
            <a:avLst/>
          </a:prstGeom>
          <a:solidFill>
            <a:schemeClr val="bg1">
              <a:lumMod val="95000"/>
            </a:schemeClr>
          </a:solidFill>
        </p:spPr>
        <p:txBody>
          <a:bodyPr wrap="square">
            <a:spAutoFit/>
          </a:bodyPr>
          <a:lstStyle/>
          <a:p>
            <a:r>
              <a:rPr lang="en-GB" sz="2300" dirty="0">
                <a:solidFill>
                  <a:srgbClr val="FF0000"/>
                </a:solidFill>
              </a:rPr>
              <a:t>Peak luminosity a factor ~6 beyond original “design” value </a:t>
            </a:r>
            <a:r>
              <a:rPr lang="en-GB" sz="1400" dirty="0">
                <a:solidFill>
                  <a:srgbClr val="FF0000"/>
                </a:solidFill>
              </a:rPr>
              <a:t>(</a:t>
            </a:r>
            <a:r>
              <a:rPr lang="en-GB" sz="1400" dirty="0">
                <a:solidFill>
                  <a:srgbClr val="FF0000"/>
                </a:solidFill>
                <a:hlinkClick r:id="rId6"/>
              </a:rPr>
              <a:t>J. Phys. G 39 (2012) 015010</a:t>
            </a:r>
            <a:r>
              <a:rPr lang="en-GB" sz="1400" dirty="0">
                <a:solidFill>
                  <a:srgbClr val="FF0000"/>
                </a:solidFill>
              </a:rPr>
              <a:t>) </a:t>
            </a:r>
          </a:p>
          <a:p>
            <a:endParaRPr lang="en-GB" sz="1400" dirty="0"/>
          </a:p>
          <a:p>
            <a:r>
              <a:rPr lang="en-GB" sz="1400" dirty="0"/>
              <a:t>Could have gone higher still by further increase of p intensity but limited at present by </a:t>
            </a:r>
            <a:r>
              <a:rPr lang="en-GB" sz="1400" dirty="0" err="1"/>
              <a:t>Pb</a:t>
            </a:r>
            <a:r>
              <a:rPr lang="en-GB" sz="1400" dirty="0"/>
              <a:t> beam luminosity debris in magnets of Sector 12.</a:t>
            </a:r>
            <a:endParaRPr lang="en-GB" dirty="0"/>
          </a:p>
        </p:txBody>
      </p:sp>
      <p:sp>
        <p:nvSpPr>
          <p:cNvPr id="3" name="TextBox 2"/>
          <p:cNvSpPr txBox="1"/>
          <p:nvPr/>
        </p:nvSpPr>
        <p:spPr>
          <a:xfrm>
            <a:off x="7824192" y="5301208"/>
            <a:ext cx="2304256" cy="369332"/>
          </a:xfrm>
          <a:prstGeom prst="rect">
            <a:avLst/>
          </a:prstGeom>
          <a:solidFill>
            <a:schemeClr val="accent1">
              <a:lumMod val="40000"/>
              <a:lumOff val="60000"/>
            </a:schemeClr>
          </a:solidFill>
        </p:spPr>
        <p:txBody>
          <a:bodyPr wrap="square" rtlCol="0">
            <a:spAutoFit/>
          </a:bodyPr>
          <a:lstStyle/>
          <a:p>
            <a:r>
              <a:rPr lang="en-GB" dirty="0"/>
              <a:t>IPAC2017 TUPVA014</a:t>
            </a:r>
          </a:p>
        </p:txBody>
      </p:sp>
    </p:spTree>
    <p:extLst>
      <p:ext uri="{BB962C8B-B14F-4D97-AF65-F5344CB8AC3E}">
        <p14:creationId xmlns:p14="http://schemas.microsoft.com/office/powerpoint/2010/main" val="29460684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Goals of 2016 p-</a:t>
            </a:r>
            <a:r>
              <a:rPr lang="en-GB" dirty="0" err="1"/>
              <a:t>Pb</a:t>
            </a:r>
            <a:r>
              <a:rPr lang="en-GB" dirty="0"/>
              <a:t> run surpassed</a:t>
            </a:r>
          </a:p>
        </p:txBody>
      </p:sp>
      <p:sp>
        <p:nvSpPr>
          <p:cNvPr id="4" name="Date Placeholder 3"/>
          <p:cNvSpPr>
            <a:spLocks noGrp="1"/>
          </p:cNvSpPr>
          <p:nvPr>
            <p:ph type="dt" sz="half" idx="10"/>
          </p:nvPr>
        </p:nvSpPr>
        <p:spPr>
          <a:xfrm>
            <a:off x="1446708" y="6669361"/>
            <a:ext cx="4579638" cy="210937"/>
          </a:xfrm>
        </p:spPr>
        <p:txBody>
          <a:bodyPr/>
          <a:lstStyle/>
          <a:p>
            <a:r>
              <a:rPr lang="en-US"/>
              <a:t>J.M. Jowett, Town Meeting: Relativistic Heavy Ion Physics 24/10/2018</a:t>
            </a:r>
            <a:endParaRPr lang="en-US" dirty="0"/>
          </a:p>
        </p:txBody>
      </p:sp>
      <p:sp>
        <p:nvSpPr>
          <p:cNvPr id="6" name="Slide Number Placeholder 5"/>
          <p:cNvSpPr>
            <a:spLocks noGrp="1"/>
          </p:cNvSpPr>
          <p:nvPr>
            <p:ph type="sldNum" sz="quarter" idx="12"/>
          </p:nvPr>
        </p:nvSpPr>
        <p:spPr/>
        <p:txBody>
          <a:bodyPr/>
          <a:lstStyle/>
          <a:p>
            <a:fld id="{17918391-D411-FE40-AAD7-861AE5233E0E}" type="slidenum">
              <a:rPr lang="en-US" smtClean="0"/>
              <a:pPr/>
              <a:t>47</a:t>
            </a:fld>
            <a:endParaRPr lang="en-US" dirty="0"/>
          </a:p>
        </p:txBody>
      </p:sp>
      <p:graphicFrame>
        <p:nvGraphicFramePr>
          <p:cNvPr id="7" name="Table 6"/>
          <p:cNvGraphicFramePr>
            <a:graphicFrameLocks noGrp="1"/>
          </p:cNvGraphicFramePr>
          <p:nvPr>
            <p:extLst/>
          </p:nvPr>
        </p:nvGraphicFramePr>
        <p:xfrm>
          <a:off x="1909478" y="828961"/>
          <a:ext cx="8579010" cy="4508467"/>
        </p:xfrm>
        <a:graphic>
          <a:graphicData uri="http://schemas.openxmlformats.org/drawingml/2006/table">
            <a:tbl>
              <a:tblPr firstRow="1" bandRow="1">
                <a:tableStyleId>{5C22544A-7EE6-4342-B048-85BDC9FD1C3A}</a:tableStyleId>
              </a:tblPr>
              <a:tblGrid>
                <a:gridCol w="1810258">
                  <a:extLst>
                    <a:ext uri="{9D8B030D-6E8A-4147-A177-3AD203B41FA5}">
                      <a16:colId xmlns:a16="http://schemas.microsoft.com/office/drawing/2014/main" val="3958465244"/>
                    </a:ext>
                  </a:extLst>
                </a:gridCol>
                <a:gridCol w="1549716">
                  <a:extLst>
                    <a:ext uri="{9D8B030D-6E8A-4147-A177-3AD203B41FA5}">
                      <a16:colId xmlns:a16="http://schemas.microsoft.com/office/drawing/2014/main" val="2503847138"/>
                    </a:ext>
                  </a:extLst>
                </a:gridCol>
                <a:gridCol w="1922499">
                  <a:extLst>
                    <a:ext uri="{9D8B030D-6E8A-4147-A177-3AD203B41FA5}">
                      <a16:colId xmlns:a16="http://schemas.microsoft.com/office/drawing/2014/main" val="4047842315"/>
                    </a:ext>
                  </a:extLst>
                </a:gridCol>
                <a:gridCol w="1640353">
                  <a:extLst>
                    <a:ext uri="{9D8B030D-6E8A-4147-A177-3AD203B41FA5}">
                      <a16:colId xmlns:a16="http://schemas.microsoft.com/office/drawing/2014/main" val="1145897148"/>
                    </a:ext>
                  </a:extLst>
                </a:gridCol>
                <a:gridCol w="1656184">
                  <a:extLst>
                    <a:ext uri="{9D8B030D-6E8A-4147-A177-3AD203B41FA5}">
                      <a16:colId xmlns:a16="http://schemas.microsoft.com/office/drawing/2014/main" val="1993729779"/>
                    </a:ext>
                  </a:extLst>
                </a:gridCol>
              </a:tblGrid>
              <a:tr h="581996">
                <a:tc>
                  <a:txBody>
                    <a:bodyPr/>
                    <a:lstStyle/>
                    <a:p>
                      <a:endParaRPr lang="en-GB" dirty="0">
                        <a:solidFill>
                          <a:schemeClr val="tx1">
                            <a:lumMod val="50000"/>
                          </a:schemeClr>
                        </a:solidFill>
                      </a:endParaRPr>
                    </a:p>
                  </a:txBody>
                  <a:tcPr>
                    <a:lnB w="12700" cap="flat" cmpd="sng" algn="ctr">
                      <a:solidFill>
                        <a:schemeClr val="tx1"/>
                      </a:solidFill>
                      <a:prstDash val="solid"/>
                      <a:round/>
                      <a:headEnd type="none" w="med" len="med"/>
                      <a:tailEnd type="none" w="med" len="med"/>
                    </a:lnB>
                  </a:tcPr>
                </a:tc>
                <a:tc>
                  <a:txBody>
                    <a:bodyPr/>
                    <a:lstStyle/>
                    <a:p>
                      <a:pPr algn="ctr"/>
                      <a:r>
                        <a:rPr lang="en-GB" dirty="0">
                          <a:solidFill>
                            <a:srgbClr val="FFFF00"/>
                          </a:solidFill>
                        </a:rPr>
                        <a:t>Experiments</a:t>
                      </a:r>
                    </a:p>
                  </a:txBody>
                  <a:tcPr>
                    <a:lnB w="12700" cap="flat" cmpd="sng" algn="ctr">
                      <a:solidFill>
                        <a:schemeClr val="tx1"/>
                      </a:solidFill>
                      <a:prstDash val="solid"/>
                      <a:round/>
                      <a:headEnd type="none" w="med" len="med"/>
                      <a:tailEnd type="none" w="med" len="med"/>
                    </a:lnB>
                  </a:tcPr>
                </a:tc>
                <a:tc>
                  <a:txBody>
                    <a:bodyPr/>
                    <a:lstStyle/>
                    <a:p>
                      <a:pPr algn="ctr"/>
                      <a:r>
                        <a:rPr lang="en-GB" dirty="0">
                          <a:solidFill>
                            <a:srgbClr val="FFFF00"/>
                          </a:solidFill>
                        </a:rPr>
                        <a:t>Primary goal</a:t>
                      </a:r>
                    </a:p>
                  </a:txBody>
                  <a:tcPr>
                    <a:lnB w="12700" cap="flat" cmpd="sng" algn="ctr">
                      <a:solidFill>
                        <a:schemeClr val="tx1"/>
                      </a:solidFill>
                      <a:prstDash val="solid"/>
                      <a:round/>
                      <a:headEnd type="none" w="med" len="med"/>
                      <a:tailEnd type="none" w="med" len="med"/>
                    </a:lnB>
                  </a:tcPr>
                </a:tc>
                <a:tc>
                  <a:txBody>
                    <a:bodyPr/>
                    <a:lstStyle/>
                    <a:p>
                      <a:pPr algn="ctr"/>
                      <a:r>
                        <a:rPr lang="en-GB" dirty="0">
                          <a:solidFill>
                            <a:srgbClr val="FFFF00"/>
                          </a:solidFill>
                        </a:rPr>
                        <a:t>Achieved</a:t>
                      </a:r>
                    </a:p>
                    <a:p>
                      <a:pPr algn="ctr"/>
                      <a:endParaRPr lang="en-GB" sz="1600" dirty="0">
                        <a:solidFill>
                          <a:srgbClr val="FFFF00"/>
                        </a:solidFill>
                      </a:endParaRPr>
                    </a:p>
                  </a:txBody>
                  <a:tcPr>
                    <a:lnB w="12700" cap="flat" cmpd="sng" algn="ctr">
                      <a:solidFill>
                        <a:schemeClr val="tx1"/>
                      </a:solidFill>
                      <a:prstDash val="solid"/>
                      <a:round/>
                      <a:headEnd type="none" w="med" len="med"/>
                      <a:tailEnd type="none" w="med" len="med"/>
                    </a:lnB>
                  </a:tcPr>
                </a:tc>
                <a:tc>
                  <a:txBody>
                    <a:bodyPr/>
                    <a:lstStyle/>
                    <a:p>
                      <a:pPr algn="ctr"/>
                      <a:r>
                        <a:rPr lang="en-GB" dirty="0">
                          <a:solidFill>
                            <a:srgbClr val="FFFF00"/>
                          </a:solidFill>
                        </a:rPr>
                        <a:t>Additional achieved</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72953030"/>
                  </a:ext>
                </a:extLst>
              </a:tr>
              <a:tr h="546067">
                <a:tc rowSpan="3">
                  <a:txBody>
                    <a:bodyPr/>
                    <a:lstStyle/>
                    <a:p>
                      <a:pPr marL="0" algn="l" defTabSz="914400" rtl="0" eaLnBrk="1" latinLnBrk="0" hangingPunct="1"/>
                      <a:r>
                        <a:rPr lang="en-GB" sz="1600" b="1" kern="1200" dirty="0">
                          <a:solidFill>
                            <a:schemeClr val="dk1"/>
                          </a:solidFill>
                          <a:latin typeface="+mn-lt"/>
                          <a:ea typeface="+mn-ea"/>
                          <a:cs typeface="+mn-cs"/>
                        </a:rPr>
                        <a:t>5 </a:t>
                      </a:r>
                      <a:r>
                        <a:rPr lang="en-GB" sz="1600" b="1" kern="1200" dirty="0" err="1">
                          <a:solidFill>
                            <a:schemeClr val="dk1"/>
                          </a:solidFill>
                          <a:latin typeface="+mn-lt"/>
                          <a:ea typeface="+mn-ea"/>
                          <a:cs typeface="+mn-cs"/>
                        </a:rPr>
                        <a:t>TeV</a:t>
                      </a:r>
                      <a:r>
                        <a:rPr lang="en-GB" sz="1600" b="1" kern="1200" dirty="0">
                          <a:solidFill>
                            <a:schemeClr val="dk1"/>
                          </a:solidFill>
                          <a:latin typeface="+mn-lt"/>
                          <a:ea typeface="+mn-ea"/>
                          <a:cs typeface="+mn-cs"/>
                        </a:rPr>
                        <a:t> p-</a:t>
                      </a:r>
                      <a:r>
                        <a:rPr lang="en-GB" sz="1600" b="1" kern="1200" dirty="0" err="1">
                          <a:solidFill>
                            <a:schemeClr val="dk1"/>
                          </a:solidFill>
                          <a:latin typeface="+mn-lt"/>
                          <a:ea typeface="+mn-ea"/>
                          <a:cs typeface="+mn-cs"/>
                        </a:rPr>
                        <a:t>Pb</a:t>
                      </a:r>
                      <a:r>
                        <a:rPr lang="en-GB" sz="1600" b="1" kern="1200" dirty="0">
                          <a:solidFill>
                            <a:schemeClr val="dk1"/>
                          </a:solidFill>
                          <a:latin typeface="+mn-lt"/>
                          <a:ea typeface="+mn-ea"/>
                          <a:cs typeface="+mn-cs"/>
                        </a:rPr>
                        <a:t> </a:t>
                      </a:r>
                      <a:br>
                        <a:rPr lang="en-GB" sz="1600" b="1" kern="1200" dirty="0">
                          <a:solidFill>
                            <a:schemeClr val="dk1"/>
                          </a:solidFill>
                          <a:latin typeface="+mn-lt"/>
                          <a:ea typeface="+mn-ea"/>
                          <a:cs typeface="+mn-cs"/>
                        </a:rPr>
                      </a:br>
                      <a:r>
                        <a:rPr lang="en-GB" sz="1600" b="0" kern="1200" dirty="0">
                          <a:solidFill>
                            <a:schemeClr val="dk1"/>
                          </a:solidFill>
                          <a:latin typeface="+mn-lt"/>
                          <a:ea typeface="+mn-ea"/>
                          <a:cs typeface="+mn-cs"/>
                        </a:rPr>
                        <a:t>(Beam energy </a:t>
                      </a:r>
                      <a:br>
                        <a:rPr lang="en-GB" sz="1600" b="0" kern="1200" dirty="0">
                          <a:solidFill>
                            <a:schemeClr val="dk1"/>
                          </a:solidFill>
                          <a:latin typeface="+mn-lt"/>
                          <a:ea typeface="+mn-ea"/>
                          <a:cs typeface="+mn-cs"/>
                        </a:rPr>
                      </a:br>
                      <a:r>
                        <a:rPr lang="en-GB" sz="1600" b="0" kern="1200" dirty="0">
                          <a:solidFill>
                            <a:schemeClr val="dk1"/>
                          </a:solidFill>
                          <a:latin typeface="+mn-lt"/>
                          <a:ea typeface="+mn-ea"/>
                          <a:cs typeface="+mn-cs"/>
                        </a:rPr>
                        <a:t>4 Z </a:t>
                      </a:r>
                      <a:r>
                        <a:rPr lang="en-GB" sz="1600" b="0" kern="1200" dirty="0" err="1">
                          <a:solidFill>
                            <a:schemeClr val="dk1"/>
                          </a:solidFill>
                          <a:latin typeface="+mn-lt"/>
                          <a:ea typeface="+mn-ea"/>
                          <a:cs typeface="+mn-cs"/>
                        </a:rPr>
                        <a:t>TeV</a:t>
                      </a:r>
                      <a:r>
                        <a:rPr lang="en-GB" sz="1600" b="0" kern="1200" dirty="0">
                          <a:solidFill>
                            <a:schemeClr val="dk1"/>
                          </a:solidFill>
                          <a:latin typeface="+mn-lt"/>
                          <a:ea typeface="+mn-ea"/>
                          <a:cs typeface="+mn-cs"/>
                        </a:rPr>
                        <a:t>)</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ALICE (priority)</a:t>
                      </a:r>
                    </a:p>
                  </a:txBody>
                  <a:tcPr>
                    <a:lnT w="12700" cap="flat" cmpd="sng" algn="ctr">
                      <a:solidFill>
                        <a:schemeClr val="tx1"/>
                      </a:solidFill>
                      <a:prstDash val="solid"/>
                      <a:round/>
                      <a:headEnd type="none" w="med" len="med"/>
                      <a:tailEnd type="none" w="med" len="med"/>
                    </a:lnT>
                  </a:tcPr>
                </a:tc>
                <a:tc>
                  <a:txBody>
                    <a:bodyPr/>
                    <a:lstStyle/>
                    <a:p>
                      <a:pPr algn="ctr"/>
                      <a:r>
                        <a:rPr lang="en-GB" sz="1400" dirty="0"/>
                        <a:t>700 M min bias events</a:t>
                      </a:r>
                    </a:p>
                  </a:txBody>
                  <a:tcPr>
                    <a:lnT w="12700" cap="flat" cmpd="sng" algn="ctr">
                      <a:solidFill>
                        <a:schemeClr val="tx1"/>
                      </a:solidFill>
                      <a:prstDash val="solid"/>
                      <a:round/>
                      <a:headEnd type="none" w="med" len="med"/>
                      <a:tailEnd type="none" w="med" len="med"/>
                    </a:lnT>
                  </a:tcPr>
                </a:tc>
                <a:tc>
                  <a:txBody>
                    <a:bodyPr/>
                    <a:lstStyle/>
                    <a:p>
                      <a:pPr algn="ctr"/>
                      <a:r>
                        <a:rPr lang="en-GB" sz="1800" b="1" dirty="0">
                          <a:solidFill>
                            <a:srgbClr val="FF0000"/>
                          </a:solidFill>
                        </a:rPr>
                        <a:t>780 M</a:t>
                      </a:r>
                    </a:p>
                  </a:txBody>
                  <a:tcPr>
                    <a:lnT w="12700" cap="flat" cmpd="sng" algn="ctr">
                      <a:solidFill>
                        <a:schemeClr val="tx1"/>
                      </a:solidFill>
                      <a:prstDash val="solid"/>
                      <a:round/>
                      <a:headEnd type="none" w="med" len="med"/>
                      <a:tailEnd type="none" w="med" len="med"/>
                    </a:lnT>
                  </a:tcPr>
                </a:tc>
                <a:tc>
                  <a:txBody>
                    <a:bodyPr/>
                    <a:lstStyle/>
                    <a:p>
                      <a:endParaRPr lang="en-GB" sz="14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271863502"/>
                  </a:ext>
                </a:extLst>
              </a:tr>
              <a:tr h="309854">
                <a:tc vMerge="1">
                  <a:txBody>
                    <a:bodyPr/>
                    <a:lstStyle/>
                    <a:p>
                      <a:endParaRPr lang="en-GB" sz="1600" dirty="0"/>
                    </a:p>
                  </a:txBody>
                  <a:tcPr/>
                </a:tc>
                <a:tc>
                  <a:txBody>
                    <a:bodyPr/>
                    <a:lstStyle/>
                    <a:p>
                      <a:pPr algn="ctr"/>
                      <a:r>
                        <a:rPr lang="en-GB" sz="1600" dirty="0"/>
                        <a:t>ATLAS,</a:t>
                      </a:r>
                      <a:r>
                        <a:rPr lang="en-GB" sz="1600" baseline="0" dirty="0"/>
                        <a:t> </a:t>
                      </a:r>
                      <a:r>
                        <a:rPr lang="en-GB" sz="1600" dirty="0"/>
                        <a:t>CMS</a:t>
                      </a:r>
                    </a:p>
                  </a:txBody>
                  <a:tcPr/>
                </a:tc>
                <a:tc>
                  <a:txBody>
                    <a:bodyPr/>
                    <a:lstStyle/>
                    <a:p>
                      <a:pPr algn="ctr"/>
                      <a:endParaRPr lang="en-GB" sz="1400" dirty="0"/>
                    </a:p>
                  </a:txBody>
                  <a:tcPr/>
                </a:tc>
                <a:tc>
                  <a:txBody>
                    <a:bodyPr/>
                    <a:lstStyle/>
                    <a:p>
                      <a:pPr algn="ctr"/>
                      <a:endParaRPr lang="en-GB" sz="1800"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&gt;0.4 /</a:t>
                      </a:r>
                      <a:r>
                        <a:rPr lang="en-GB" sz="1400" dirty="0" err="1"/>
                        <a:t>nb</a:t>
                      </a:r>
                      <a:r>
                        <a:rPr lang="en-GB" sz="1400" dirty="0"/>
                        <a:t> min bias</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404410270"/>
                  </a:ext>
                </a:extLst>
              </a:tr>
              <a:tr h="278701">
                <a:tc vMerge="1">
                  <a:txBody>
                    <a:bodyPr/>
                    <a:lstStyle/>
                    <a:p>
                      <a:endParaRPr lang="en-GB" sz="1600" dirty="0"/>
                    </a:p>
                  </a:txBody>
                  <a:tcPr/>
                </a:tc>
                <a:tc>
                  <a:txBody>
                    <a:bodyPr/>
                    <a:lstStyle/>
                    <a:p>
                      <a:pPr algn="ctr"/>
                      <a:r>
                        <a:rPr lang="en-GB" sz="1600" dirty="0" err="1"/>
                        <a:t>LHCb</a:t>
                      </a:r>
                      <a:endParaRPr lang="en-GB" sz="1600" dirty="0"/>
                    </a:p>
                  </a:txBody>
                  <a:tcPr>
                    <a:lnB w="12700" cap="flat" cmpd="sng" algn="ctr">
                      <a:solidFill>
                        <a:schemeClr val="tx1"/>
                      </a:solidFill>
                      <a:prstDash val="solid"/>
                      <a:round/>
                      <a:headEnd type="none" w="med" len="med"/>
                      <a:tailEnd type="none" w="med" len="med"/>
                    </a:lnB>
                  </a:tcPr>
                </a:tc>
                <a:tc>
                  <a:txBody>
                    <a:bodyPr/>
                    <a:lstStyle/>
                    <a:p>
                      <a:pPr algn="ctr"/>
                      <a:endParaRPr lang="en-GB" sz="1400" dirty="0"/>
                    </a:p>
                  </a:txBody>
                  <a:tcPr>
                    <a:lnB w="12700" cap="flat" cmpd="sng" algn="ctr">
                      <a:solidFill>
                        <a:schemeClr val="tx1"/>
                      </a:solidFill>
                      <a:prstDash val="solid"/>
                      <a:round/>
                      <a:headEnd type="none" w="med" len="med"/>
                      <a:tailEnd type="none" w="med" len="med"/>
                    </a:lnB>
                  </a:tcPr>
                </a:tc>
                <a:tc>
                  <a:txBody>
                    <a:bodyPr/>
                    <a:lstStyle/>
                    <a:p>
                      <a:pPr algn="ctr"/>
                      <a:endParaRPr lang="en-GB" sz="1800" b="1" dirty="0">
                        <a:solidFill>
                          <a:srgbClr val="FF0000"/>
                        </a:solidFill>
                      </a:endParaRPr>
                    </a:p>
                  </a:txBody>
                  <a:tcPr>
                    <a:lnB w="12700" cap="flat" cmpd="sng" algn="ctr">
                      <a:solidFill>
                        <a:schemeClr val="tx1"/>
                      </a:solidFill>
                      <a:prstDash val="solid"/>
                      <a:round/>
                      <a:headEnd type="none" w="med" len="med"/>
                      <a:tailEnd type="none" w="med" len="med"/>
                    </a:lnB>
                  </a:tcPr>
                </a:tc>
                <a:tc>
                  <a:txBody>
                    <a:bodyPr/>
                    <a:lstStyle/>
                    <a:p>
                      <a:r>
                        <a:rPr lang="en-GB" sz="1400" dirty="0"/>
                        <a:t>SMOG p-He </a:t>
                      </a:r>
                      <a:r>
                        <a:rPr lang="en-GB" sz="1400" dirty="0" err="1"/>
                        <a:t>etc</a:t>
                      </a:r>
                      <a:endParaRPr lang="en-GB" sz="14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49668219"/>
                  </a:ext>
                </a:extLst>
              </a:tr>
              <a:tr h="278701">
                <a:tc>
                  <a:txBody>
                    <a:bodyPr/>
                    <a:lstStyle/>
                    <a:p>
                      <a:pPr marL="0" algn="l" defTabSz="914400" rtl="0" eaLnBrk="1" latinLnBrk="0" hangingPunct="1"/>
                      <a:r>
                        <a:rPr lang="en-GB" sz="1600" b="1" kern="1200" dirty="0">
                          <a:solidFill>
                            <a:schemeClr val="dk1"/>
                          </a:solidFill>
                          <a:latin typeface="+mn-lt"/>
                          <a:ea typeface="+mn-ea"/>
                          <a:cs typeface="+mn-cs"/>
                        </a:rPr>
                        <a:t>8 </a:t>
                      </a:r>
                      <a:r>
                        <a:rPr lang="en-GB" sz="1600" b="1" kern="1200" dirty="0" err="1">
                          <a:solidFill>
                            <a:schemeClr val="dk1"/>
                          </a:solidFill>
                          <a:latin typeface="+mn-lt"/>
                          <a:ea typeface="+mn-ea"/>
                          <a:cs typeface="+mn-cs"/>
                        </a:rPr>
                        <a:t>TeV</a:t>
                      </a:r>
                      <a:r>
                        <a:rPr lang="en-GB" sz="1600" b="1" kern="1200" dirty="0">
                          <a:solidFill>
                            <a:schemeClr val="dk1"/>
                          </a:solidFill>
                          <a:latin typeface="+mn-lt"/>
                          <a:ea typeface="+mn-ea"/>
                          <a:cs typeface="+mn-cs"/>
                        </a:rPr>
                        <a:t> p-</a:t>
                      </a:r>
                      <a:r>
                        <a:rPr lang="en-GB" sz="1600" b="1" kern="1200" dirty="0" err="1">
                          <a:solidFill>
                            <a:schemeClr val="dk1"/>
                          </a:solidFill>
                          <a:latin typeface="+mn-lt"/>
                          <a:ea typeface="+mn-ea"/>
                          <a:cs typeface="+mn-cs"/>
                        </a:rPr>
                        <a:t>Pb</a:t>
                      </a:r>
                      <a:r>
                        <a:rPr lang="en-GB" sz="1600" b="1" kern="1200" baseline="0" dirty="0">
                          <a:solidFill>
                            <a:schemeClr val="dk1"/>
                          </a:solidFill>
                          <a:latin typeface="+mn-lt"/>
                          <a:ea typeface="+mn-ea"/>
                          <a:cs typeface="+mn-cs"/>
                        </a:rPr>
                        <a:t> </a:t>
                      </a:r>
                      <a:r>
                        <a:rPr lang="en-GB" sz="1600" b="1" i="1" kern="1200" dirty="0">
                          <a:solidFill>
                            <a:schemeClr val="dk1"/>
                          </a:solidFill>
                          <a:latin typeface="+mn-lt"/>
                          <a:ea typeface="+mn-ea"/>
                          <a:cs typeface="+mn-cs"/>
                        </a:rPr>
                        <a:t>or</a:t>
                      </a:r>
                      <a:r>
                        <a:rPr lang="en-GB" sz="1600" b="1" kern="1200" dirty="0">
                          <a:solidFill>
                            <a:schemeClr val="dk1"/>
                          </a:solidFill>
                          <a:latin typeface="+mn-lt"/>
                          <a:ea typeface="+mn-ea"/>
                          <a:cs typeface="+mn-cs"/>
                        </a:rPr>
                        <a:t> </a:t>
                      </a:r>
                      <a:r>
                        <a:rPr lang="en-GB" sz="1600" b="1" kern="1200" dirty="0" err="1">
                          <a:solidFill>
                            <a:schemeClr val="dk1"/>
                          </a:solidFill>
                          <a:latin typeface="+mn-lt"/>
                          <a:ea typeface="+mn-ea"/>
                          <a:cs typeface="+mn-cs"/>
                        </a:rPr>
                        <a:t>Pb</a:t>
                      </a:r>
                      <a:r>
                        <a:rPr lang="en-GB" sz="1600" b="1" kern="1200" dirty="0">
                          <a:solidFill>
                            <a:schemeClr val="dk1"/>
                          </a:solidFill>
                          <a:latin typeface="+mn-lt"/>
                          <a:ea typeface="+mn-ea"/>
                          <a:cs typeface="+mn-cs"/>
                        </a:rPr>
                        <a:t>-p</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kern="1200" dirty="0">
                          <a:solidFill>
                            <a:schemeClr val="dk1"/>
                          </a:solidFill>
                          <a:latin typeface="+mn-lt"/>
                          <a:ea typeface="+mn-ea"/>
                          <a:cs typeface="+mn-cs"/>
                        </a:rPr>
                        <a:t>(Beam energy </a:t>
                      </a:r>
                      <a:br>
                        <a:rPr lang="en-GB" sz="1600" b="0" kern="1200" dirty="0">
                          <a:solidFill>
                            <a:schemeClr val="dk1"/>
                          </a:solidFill>
                          <a:latin typeface="+mn-lt"/>
                          <a:ea typeface="+mn-ea"/>
                          <a:cs typeface="+mn-cs"/>
                        </a:rPr>
                      </a:br>
                      <a:r>
                        <a:rPr lang="en-GB" sz="1600" b="0" kern="1200" dirty="0">
                          <a:solidFill>
                            <a:schemeClr val="dk1"/>
                          </a:solidFill>
                          <a:latin typeface="+mn-lt"/>
                          <a:ea typeface="+mn-ea"/>
                          <a:cs typeface="+mn-cs"/>
                        </a:rPr>
                        <a:t>6.5 Z </a:t>
                      </a:r>
                      <a:r>
                        <a:rPr lang="en-GB" sz="1600" b="0" kern="1200" dirty="0" err="1">
                          <a:solidFill>
                            <a:schemeClr val="dk1"/>
                          </a:solidFill>
                          <a:latin typeface="+mn-lt"/>
                          <a:ea typeface="+mn-ea"/>
                          <a:cs typeface="+mn-cs"/>
                        </a:rPr>
                        <a:t>TeV</a:t>
                      </a:r>
                      <a:r>
                        <a:rPr lang="en-GB" sz="1600" b="0" kern="1200" dirty="0">
                          <a:solidFill>
                            <a:schemeClr val="dk1"/>
                          </a:solidFill>
                          <a:latin typeface="+mn-lt"/>
                          <a:ea typeface="+mn-ea"/>
                          <a:cs typeface="+mn-cs"/>
                        </a:rPr>
                        <a:t>)</a:t>
                      </a:r>
                    </a:p>
                    <a:p>
                      <a:pPr marL="0" algn="l" defTabSz="914400" rtl="0" eaLnBrk="1" latinLnBrk="0" hangingPunct="1"/>
                      <a:endParaRPr lang="en-GB" sz="16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ATLAS, CMS</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400" dirty="0"/>
                        <a:t>100 /</a:t>
                      </a:r>
                      <a:r>
                        <a:rPr lang="en-GB" sz="1400" dirty="0" err="1"/>
                        <a:t>nb</a:t>
                      </a:r>
                      <a:endParaRPr lang="en-GB" sz="14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800" b="1" dirty="0">
                          <a:solidFill>
                            <a:srgbClr val="FF0000"/>
                          </a:solidFill>
                        </a:rPr>
                        <a:t>194,183</a:t>
                      </a:r>
                      <a:r>
                        <a:rPr lang="en-GB" sz="1800" b="1" baseline="0" dirty="0">
                          <a:solidFill>
                            <a:srgbClr val="FF0000"/>
                          </a:solidFill>
                        </a:rPr>
                        <a:t> </a:t>
                      </a:r>
                      <a:r>
                        <a:rPr lang="en-GB" sz="1800" b="1" dirty="0">
                          <a:solidFill>
                            <a:srgbClr val="FF0000"/>
                          </a:solidFill>
                        </a:rPr>
                        <a:t>/</a:t>
                      </a:r>
                      <a:r>
                        <a:rPr lang="en-GB" sz="1800" b="1" dirty="0" err="1">
                          <a:solidFill>
                            <a:srgbClr val="FF0000"/>
                          </a:solidFill>
                        </a:rPr>
                        <a:t>nb</a:t>
                      </a:r>
                      <a:endParaRPr lang="en-GB" sz="1800" b="1" dirty="0">
                        <a:solidFill>
                          <a:srgbClr val="FF0000"/>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4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10426269"/>
                  </a:ext>
                </a:extLst>
              </a:tr>
              <a:tr h="278701">
                <a:tc>
                  <a:txBody>
                    <a:bodyPr/>
                    <a:lstStyle/>
                    <a:p>
                      <a:r>
                        <a:rPr lang="en-GB" sz="1800" b="1" dirty="0"/>
                        <a:t>8 </a:t>
                      </a:r>
                      <a:r>
                        <a:rPr lang="en-GB" sz="1800" b="1" dirty="0" err="1"/>
                        <a:t>TeV</a:t>
                      </a:r>
                      <a:r>
                        <a:rPr lang="en-GB" sz="1800" b="1" dirty="0"/>
                        <a:t> p-</a:t>
                      </a:r>
                      <a:r>
                        <a:rPr lang="en-GB" sz="1800" b="1" dirty="0" err="1"/>
                        <a:t>Pb</a:t>
                      </a:r>
                      <a:r>
                        <a:rPr lang="en-GB" sz="1800" b="1" dirty="0"/>
                        <a:t> </a:t>
                      </a:r>
                      <a:r>
                        <a:rPr lang="en-GB" sz="1600" b="1" dirty="0"/>
                        <a:t> </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GB" sz="1600" dirty="0"/>
                        <a:t>ALICE, </a:t>
                      </a:r>
                      <a:r>
                        <a:rPr lang="en-GB" sz="1600" dirty="0" err="1"/>
                        <a:t>LHCb</a:t>
                      </a:r>
                      <a:endParaRPr lang="en-GB" sz="1600" dirty="0"/>
                    </a:p>
                  </a:txBody>
                  <a:tcPr>
                    <a:lnT w="12700" cap="flat" cmpd="sng" algn="ctr">
                      <a:solidFill>
                        <a:schemeClr val="tx1"/>
                      </a:solidFill>
                      <a:prstDash val="solid"/>
                      <a:round/>
                      <a:headEnd type="none" w="med" len="med"/>
                      <a:tailEnd type="none" w="med" len="med"/>
                    </a:lnT>
                  </a:tcPr>
                </a:tc>
                <a:tc>
                  <a:txBody>
                    <a:bodyPr/>
                    <a:lstStyle/>
                    <a:p>
                      <a:pPr algn="ctr"/>
                      <a:r>
                        <a:rPr lang="en-GB" sz="1400" dirty="0"/>
                        <a:t>10 /</a:t>
                      </a:r>
                      <a:r>
                        <a:rPr lang="en-GB" sz="1400" dirty="0" err="1"/>
                        <a:t>nb</a:t>
                      </a:r>
                      <a:r>
                        <a:rPr lang="en-GB" sz="1400" dirty="0"/>
                        <a:t> </a:t>
                      </a:r>
                    </a:p>
                  </a:txBody>
                  <a:tcPr>
                    <a:lnT w="12700" cap="flat" cmpd="sng" algn="ctr">
                      <a:solidFill>
                        <a:schemeClr val="tx1"/>
                      </a:solidFill>
                      <a:prstDash val="solid"/>
                      <a:round/>
                      <a:headEnd type="none" w="med" len="med"/>
                      <a:tailEnd type="none" w="med" len="med"/>
                    </a:lnT>
                  </a:tcPr>
                </a:tc>
                <a:tc>
                  <a:txBody>
                    <a:bodyPr/>
                    <a:lstStyle/>
                    <a:p>
                      <a:pPr algn="ctr"/>
                      <a:r>
                        <a:rPr lang="en-GB" sz="1800" b="1" dirty="0">
                          <a:solidFill>
                            <a:srgbClr val="FF0000"/>
                          </a:solidFill>
                        </a:rPr>
                        <a:t>14,13 /</a:t>
                      </a:r>
                      <a:r>
                        <a:rPr lang="en-GB" sz="1800" b="1" dirty="0" err="1">
                          <a:solidFill>
                            <a:srgbClr val="FF0000"/>
                          </a:solidFill>
                        </a:rPr>
                        <a:t>nb</a:t>
                      </a:r>
                      <a:endParaRPr lang="en-GB" sz="1800" b="1" dirty="0">
                        <a:solidFill>
                          <a:srgbClr val="FF0000"/>
                        </a:solidFill>
                      </a:endParaRPr>
                    </a:p>
                  </a:txBody>
                  <a:tcPr>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160585814"/>
                  </a:ext>
                </a:extLst>
              </a:tr>
              <a:tr h="2787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b="1" dirty="0"/>
                    </a:p>
                  </a:txBody>
                  <a:tcPr>
                    <a:lnL w="12700" cap="flat" cmpd="sng" algn="ctr">
                      <a:solidFill>
                        <a:schemeClr val="tx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err="1"/>
                        <a:t>LHCf</a:t>
                      </a:r>
                      <a:endParaRPr lang="en-GB" sz="1600" dirty="0"/>
                    </a:p>
                  </a:txBody>
                  <a:tcPr>
                    <a:lnL w="12700" cmpd="sng">
                      <a:noFill/>
                    </a:lnL>
                    <a:lnB w="12700" cap="flat" cmpd="sng" algn="ctr">
                      <a:solidFill>
                        <a:schemeClr val="tx1"/>
                      </a:solidFill>
                      <a:prstDash val="solid"/>
                      <a:round/>
                      <a:headEnd type="none" w="med" len="med"/>
                      <a:tailEnd type="none" w="med" len="med"/>
                    </a:lnB>
                  </a:tcPr>
                </a:tc>
                <a:tc>
                  <a:txBody>
                    <a:bodyPr/>
                    <a:lstStyle/>
                    <a:p>
                      <a:pPr algn="ctr"/>
                      <a:r>
                        <a:rPr lang="en-GB" sz="1400" dirty="0"/>
                        <a:t>9-12</a:t>
                      </a:r>
                      <a:r>
                        <a:rPr lang="en-GB" sz="1400" baseline="0" dirty="0"/>
                        <a:t> h </a:t>
                      </a:r>
                      <a:br>
                        <a:rPr lang="en-GB" sz="1400" baseline="0" dirty="0"/>
                      </a:br>
                      <a:r>
                        <a:rPr lang="en-GB" sz="1400" baseline="0" dirty="0"/>
                        <a:t>@ 10</a:t>
                      </a:r>
                      <a:r>
                        <a:rPr lang="en-GB" sz="1400" baseline="30000" dirty="0"/>
                        <a:t>28 </a:t>
                      </a:r>
                      <a:r>
                        <a:rPr lang="en-GB" sz="1400" baseline="0" dirty="0"/>
                        <a:t>cm</a:t>
                      </a:r>
                      <a:r>
                        <a:rPr lang="en-GB" sz="1400" baseline="30000" dirty="0"/>
                        <a:t>-2</a:t>
                      </a:r>
                      <a:r>
                        <a:rPr lang="en-GB" sz="1400" baseline="0" dirty="0"/>
                        <a:t>s</a:t>
                      </a:r>
                      <a:r>
                        <a:rPr lang="en-GB" sz="1400" baseline="30000" dirty="0"/>
                        <a:t>-1</a:t>
                      </a:r>
                      <a:r>
                        <a:rPr lang="en-GB" sz="1400" baseline="0" dirty="0"/>
                        <a:t> </a:t>
                      </a:r>
                      <a:endParaRPr lang="en-GB" sz="1400" dirty="0"/>
                    </a:p>
                  </a:txBody>
                  <a:tcPr>
                    <a:lnB w="12700" cap="flat" cmpd="sng" algn="ctr">
                      <a:solidFill>
                        <a:schemeClr val="tx1"/>
                      </a:solidFill>
                      <a:prstDash val="solid"/>
                      <a:round/>
                      <a:headEnd type="none" w="med" len="med"/>
                      <a:tailEnd type="none" w="med" len="med"/>
                    </a:lnB>
                  </a:tcPr>
                </a:tc>
                <a:tc>
                  <a:txBody>
                    <a:bodyPr/>
                    <a:lstStyle/>
                    <a:p>
                      <a:pPr algn="ctr"/>
                      <a:r>
                        <a:rPr lang="en-GB" sz="1800" b="1" dirty="0">
                          <a:solidFill>
                            <a:srgbClr val="FF0000"/>
                          </a:solidFill>
                        </a:rPr>
                        <a:t>9.5 h</a:t>
                      </a:r>
                    </a:p>
                    <a:p>
                      <a:pPr algn="ctr"/>
                      <a:r>
                        <a:rPr lang="en-GB" sz="1800" baseline="0" dirty="0">
                          <a:solidFill>
                            <a:srgbClr val="FF0000"/>
                          </a:solidFill>
                        </a:rPr>
                        <a:t>@ 10</a:t>
                      </a:r>
                      <a:r>
                        <a:rPr lang="en-GB" sz="1800" baseline="30000" dirty="0">
                          <a:solidFill>
                            <a:srgbClr val="FF0000"/>
                          </a:solidFill>
                        </a:rPr>
                        <a:t>28 </a:t>
                      </a:r>
                      <a:r>
                        <a:rPr lang="en-GB" sz="1800" baseline="0" dirty="0">
                          <a:solidFill>
                            <a:srgbClr val="FF0000"/>
                          </a:solidFill>
                        </a:rPr>
                        <a:t>cm</a:t>
                      </a:r>
                      <a:r>
                        <a:rPr lang="en-GB" sz="1800" baseline="30000" dirty="0">
                          <a:solidFill>
                            <a:srgbClr val="FF0000"/>
                          </a:solidFill>
                        </a:rPr>
                        <a:t>-2</a:t>
                      </a:r>
                      <a:r>
                        <a:rPr lang="en-GB" sz="1800" baseline="0" dirty="0">
                          <a:solidFill>
                            <a:srgbClr val="FF0000"/>
                          </a:solidFill>
                        </a:rPr>
                        <a:t>s</a:t>
                      </a:r>
                      <a:r>
                        <a:rPr lang="en-GB" sz="1800" baseline="30000" dirty="0">
                          <a:solidFill>
                            <a:srgbClr val="FF0000"/>
                          </a:solidFill>
                        </a:rPr>
                        <a:t>-1</a:t>
                      </a:r>
                      <a:r>
                        <a:rPr lang="en-GB" sz="1800" baseline="0" dirty="0">
                          <a:solidFill>
                            <a:srgbClr val="FF0000"/>
                          </a:solidFill>
                        </a:rPr>
                        <a:t> </a:t>
                      </a:r>
                      <a:endParaRPr lang="en-GB" sz="1800" b="1" dirty="0">
                        <a:solidFill>
                          <a:srgbClr val="FF0000"/>
                        </a:solidFill>
                      </a:endParaRPr>
                    </a:p>
                  </a:txBody>
                  <a:tcPr>
                    <a:lnB w="12700" cap="flat" cmpd="sng" algn="ctr">
                      <a:solidFill>
                        <a:schemeClr val="tx1"/>
                      </a:solidFill>
                      <a:prstDash val="solid"/>
                      <a:round/>
                      <a:headEnd type="none" w="med" len="med"/>
                      <a:tailEnd type="none" w="med" len="med"/>
                    </a:lnB>
                  </a:tcPr>
                </a:tc>
                <a:tc>
                  <a:txBody>
                    <a:bodyPr/>
                    <a:lstStyle/>
                    <a:p>
                      <a:r>
                        <a:rPr lang="en-GB" sz="1400" dirty="0"/>
                        <a:t>Min bias ATLAS,</a:t>
                      </a:r>
                      <a:r>
                        <a:rPr lang="en-GB" sz="1400" baseline="0" dirty="0"/>
                        <a:t> CMS, ALICE</a:t>
                      </a:r>
                      <a:endParaRPr lang="en-GB" sz="14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22139573"/>
                  </a:ext>
                </a:extLst>
              </a:tr>
              <a:tr h="2787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dirty="0"/>
                        <a:t>8 </a:t>
                      </a:r>
                      <a:r>
                        <a:rPr lang="en-GB" sz="1600" b="1" dirty="0" err="1"/>
                        <a:t>TeV</a:t>
                      </a:r>
                      <a:r>
                        <a:rPr lang="en-GB" sz="1600" b="1" dirty="0"/>
                        <a:t> </a:t>
                      </a:r>
                      <a:r>
                        <a:rPr lang="en-GB" sz="1600" b="1" dirty="0" err="1"/>
                        <a:t>Pb</a:t>
                      </a:r>
                      <a:r>
                        <a:rPr lang="en-GB" sz="1600" b="1" dirty="0"/>
                        <a:t>-p</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t>ALICE, </a:t>
                      </a:r>
                      <a:r>
                        <a:rPr lang="en-GB" sz="1600" dirty="0" err="1"/>
                        <a:t>LHCb</a:t>
                      </a:r>
                      <a:endParaRPr lang="en-GB" sz="16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400" dirty="0"/>
                        <a:t>10 /</a:t>
                      </a:r>
                      <a:r>
                        <a:rPr lang="en-GB" sz="1400" dirty="0" err="1"/>
                        <a:t>nb</a:t>
                      </a:r>
                      <a:br>
                        <a:rPr lang="en-GB" sz="1400" dirty="0"/>
                      </a:br>
                      <a:endParaRPr lang="en-GB" sz="14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800" b="1" dirty="0">
                          <a:solidFill>
                            <a:srgbClr val="FF0000"/>
                          </a:solidFill>
                        </a:rPr>
                        <a:t>25,19</a:t>
                      </a:r>
                      <a:r>
                        <a:rPr lang="en-GB" sz="1800" b="1" baseline="0" dirty="0">
                          <a:solidFill>
                            <a:srgbClr val="FF0000"/>
                          </a:solidFill>
                        </a:rPr>
                        <a:t> /</a:t>
                      </a:r>
                      <a:r>
                        <a:rPr lang="en-GB" sz="1800" b="1" baseline="0" dirty="0" err="1">
                          <a:solidFill>
                            <a:srgbClr val="FF0000"/>
                          </a:solidFill>
                        </a:rPr>
                        <a:t>nb</a:t>
                      </a:r>
                      <a:endParaRPr lang="en-GB" sz="1800" b="1" dirty="0">
                        <a:solidFill>
                          <a:schemeClr val="tx2"/>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4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849118"/>
                  </a:ext>
                </a:extLst>
              </a:tr>
            </a:tbl>
          </a:graphicData>
        </a:graphic>
      </p:graphicFrame>
      <p:sp>
        <p:nvSpPr>
          <p:cNvPr id="11" name="Title 1"/>
          <p:cNvSpPr txBox="1">
            <a:spLocks/>
          </p:cNvSpPr>
          <p:nvPr/>
        </p:nvSpPr>
        <p:spPr>
          <a:xfrm>
            <a:off x="1446708" y="229225"/>
            <a:ext cx="8226854" cy="479469"/>
          </a:xfrm>
          <a:prstGeom prst="rect">
            <a:avLst/>
          </a:prstGeom>
        </p:spPr>
        <p:txBody>
          <a:bodyPr>
            <a:normAutofit fontScale="67500" lnSpcReduction="20000"/>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endParaRPr lang="en-GB" dirty="0"/>
          </a:p>
        </p:txBody>
      </p:sp>
      <p:graphicFrame>
        <p:nvGraphicFramePr>
          <p:cNvPr id="2" name="Object 1"/>
          <p:cNvGraphicFramePr>
            <a:graphicFrameLocks noChangeAspect="1"/>
          </p:cNvGraphicFramePr>
          <p:nvPr>
            <p:extLst/>
          </p:nvPr>
        </p:nvGraphicFramePr>
        <p:xfrm>
          <a:off x="2423592" y="964107"/>
          <a:ext cx="482600" cy="342900"/>
        </p:xfrm>
        <a:graphic>
          <a:graphicData uri="http://schemas.openxmlformats.org/presentationml/2006/ole">
            <mc:AlternateContent xmlns:mc="http://schemas.openxmlformats.org/markup-compatibility/2006">
              <mc:Choice xmlns:v="urn:schemas-microsoft-com:vml" Requires="v">
                <p:oleObj spid="_x0000_s12290" name="Equation" r:id="rId3" imgW="482400" imgH="342720" progId="Equation.DSMT4">
                  <p:embed/>
                </p:oleObj>
              </mc:Choice>
              <mc:Fallback>
                <p:oleObj name="Equation" r:id="rId3" imgW="482400" imgH="342720" progId="Equation.DSMT4">
                  <p:embed/>
                  <p:pic>
                    <p:nvPicPr>
                      <p:cNvPr id="2" name="Object 1"/>
                      <p:cNvPicPr/>
                      <p:nvPr/>
                    </p:nvPicPr>
                    <p:blipFill>
                      <a:blip r:embed="rId4"/>
                      <a:stretch>
                        <a:fillRect/>
                      </a:stretch>
                    </p:blipFill>
                    <p:spPr>
                      <a:xfrm>
                        <a:off x="2423592" y="964107"/>
                        <a:ext cx="482600" cy="342900"/>
                      </a:xfrm>
                      <a:prstGeom prst="rect">
                        <a:avLst/>
                      </a:prstGeom>
                    </p:spPr>
                  </p:pic>
                </p:oleObj>
              </mc:Fallback>
            </mc:AlternateContent>
          </a:graphicData>
        </a:graphic>
      </p:graphicFrame>
      <p:sp>
        <p:nvSpPr>
          <p:cNvPr id="5" name="TextBox 4"/>
          <p:cNvSpPr txBox="1"/>
          <p:nvPr/>
        </p:nvSpPr>
        <p:spPr>
          <a:xfrm>
            <a:off x="1919536" y="5661248"/>
            <a:ext cx="8424936" cy="738664"/>
          </a:xfrm>
          <a:prstGeom prst="rect">
            <a:avLst/>
          </a:prstGeom>
          <a:noFill/>
        </p:spPr>
        <p:txBody>
          <a:bodyPr wrap="square" rtlCol="0">
            <a:spAutoFit/>
          </a:bodyPr>
          <a:lstStyle/>
          <a:p>
            <a:r>
              <a:rPr lang="en-GB" sz="1400" dirty="0"/>
              <a:t>Note: ALICE and </a:t>
            </a:r>
            <a:r>
              <a:rPr lang="en-GB" sz="1400" dirty="0" err="1"/>
              <a:t>LHCb</a:t>
            </a:r>
            <a:r>
              <a:rPr lang="en-GB" sz="1400" dirty="0"/>
              <a:t> are asymmetric experiments, with different coverage according to beam direction.</a:t>
            </a:r>
          </a:p>
          <a:p>
            <a:endParaRPr lang="en-GB" sz="1400" dirty="0"/>
          </a:p>
          <a:p>
            <a:r>
              <a:rPr lang="en-GB" sz="1400" dirty="0"/>
              <a:t>Reminder: first 1 month p-</a:t>
            </a:r>
            <a:r>
              <a:rPr lang="en-GB" sz="1400" dirty="0" err="1"/>
              <a:t>Pb</a:t>
            </a:r>
            <a:r>
              <a:rPr lang="en-GB" sz="1400" dirty="0"/>
              <a:t>/</a:t>
            </a:r>
            <a:r>
              <a:rPr lang="en-GB" sz="1400" dirty="0" err="1"/>
              <a:t>Pb</a:t>
            </a:r>
            <a:r>
              <a:rPr lang="en-GB" sz="1400" dirty="0"/>
              <a:t>-p run at 5 </a:t>
            </a:r>
            <a:r>
              <a:rPr lang="en-GB" sz="1400" dirty="0" err="1"/>
              <a:t>TeV</a:t>
            </a:r>
            <a:r>
              <a:rPr lang="en-GB" sz="1400" dirty="0"/>
              <a:t> in 2013 gave 31/</a:t>
            </a:r>
            <a:r>
              <a:rPr lang="en-GB" sz="1400" dirty="0" err="1"/>
              <a:t>nb</a:t>
            </a:r>
            <a:r>
              <a:rPr lang="en-GB" sz="1400" dirty="0"/>
              <a:t> to ALICE, ATLAS, CMS and 2/</a:t>
            </a:r>
            <a:r>
              <a:rPr lang="en-GB" sz="1400" dirty="0" err="1"/>
              <a:t>nb</a:t>
            </a:r>
            <a:r>
              <a:rPr lang="en-GB" sz="1400" dirty="0"/>
              <a:t> to </a:t>
            </a:r>
            <a:r>
              <a:rPr lang="en-GB" sz="1400" dirty="0" err="1"/>
              <a:t>LHCb</a:t>
            </a:r>
            <a:r>
              <a:rPr lang="en-GB" sz="1400" dirty="0"/>
              <a:t>.</a:t>
            </a:r>
          </a:p>
        </p:txBody>
      </p:sp>
    </p:spTree>
    <p:extLst>
      <p:ext uri="{BB962C8B-B14F-4D97-AF65-F5344CB8AC3E}">
        <p14:creationId xmlns:p14="http://schemas.microsoft.com/office/powerpoint/2010/main" val="7005980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Duration of </a:t>
            </a:r>
            <a:r>
              <a:rPr lang="en-GB" dirty="0" err="1"/>
              <a:t>Xe</a:t>
            </a:r>
            <a:r>
              <a:rPr lang="en-GB" dirty="0"/>
              <a:t> run</a:t>
            </a:r>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48</a:t>
            </a:fld>
            <a:endParaRPr lang="en-GB"/>
          </a:p>
        </p:txBody>
      </p:sp>
      <p:pic>
        <p:nvPicPr>
          <p:cNvPr id="5" name="Picture 4"/>
          <p:cNvPicPr>
            <a:picLocks noChangeAspect="1"/>
          </p:cNvPicPr>
          <p:nvPr/>
        </p:nvPicPr>
        <p:blipFill>
          <a:blip r:embed="rId2"/>
          <a:stretch>
            <a:fillRect/>
          </a:stretch>
        </p:blipFill>
        <p:spPr>
          <a:xfrm>
            <a:off x="479375" y="491557"/>
            <a:ext cx="11233250" cy="3936298"/>
          </a:xfrm>
          <a:prstGeom prst="rect">
            <a:avLst/>
          </a:prstGeom>
        </p:spPr>
      </p:pic>
      <p:sp>
        <p:nvSpPr>
          <p:cNvPr id="6" name="TextBox 5"/>
          <p:cNvSpPr txBox="1"/>
          <p:nvPr/>
        </p:nvSpPr>
        <p:spPr>
          <a:xfrm>
            <a:off x="839416" y="4581128"/>
            <a:ext cx="3888432" cy="923330"/>
          </a:xfrm>
          <a:prstGeom prst="rect">
            <a:avLst/>
          </a:prstGeom>
          <a:solidFill>
            <a:srgbClr val="FFFF00"/>
          </a:solidFill>
        </p:spPr>
        <p:txBody>
          <a:bodyPr wrap="square" rtlCol="0">
            <a:spAutoFit/>
          </a:bodyPr>
          <a:lstStyle/>
          <a:p>
            <a:r>
              <a:rPr lang="en-GB" dirty="0"/>
              <a:t>Beam intensity roughly as expected. </a:t>
            </a:r>
          </a:p>
          <a:p>
            <a:endParaRPr lang="en-GB" dirty="0"/>
          </a:p>
          <a:p>
            <a:r>
              <a:rPr lang="en-GB" dirty="0"/>
              <a:t>See discussion of cross-sections later.</a:t>
            </a:r>
          </a:p>
        </p:txBody>
      </p:sp>
      <p:pic>
        <p:nvPicPr>
          <p:cNvPr id="8" name="Picture 7"/>
          <p:cNvPicPr>
            <a:picLocks noChangeAspect="1"/>
          </p:cNvPicPr>
          <p:nvPr/>
        </p:nvPicPr>
        <p:blipFill>
          <a:blip r:embed="rId3"/>
          <a:stretch>
            <a:fillRect/>
          </a:stretch>
        </p:blipFill>
        <p:spPr>
          <a:xfrm>
            <a:off x="8688288" y="4525798"/>
            <a:ext cx="2725083" cy="2143562"/>
          </a:xfrm>
          <a:prstGeom prst="rect">
            <a:avLst/>
          </a:prstGeom>
        </p:spPr>
      </p:pic>
    </p:spTree>
    <p:extLst>
      <p:ext uri="{BB962C8B-B14F-4D97-AF65-F5344CB8AC3E}">
        <p14:creationId xmlns:p14="http://schemas.microsoft.com/office/powerpoint/2010/main" val="2536981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err="1"/>
              <a:t>Xe</a:t>
            </a:r>
            <a:r>
              <a:rPr lang="en-GB" dirty="0"/>
              <a:t> lifetime analysis</a:t>
            </a:r>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49</a:t>
            </a:fld>
            <a:endParaRPr lang="en-GB"/>
          </a:p>
        </p:txBody>
      </p:sp>
      <p:pic>
        <p:nvPicPr>
          <p:cNvPr id="5" name="Picture 4"/>
          <p:cNvPicPr>
            <a:picLocks noChangeAspect="1"/>
          </p:cNvPicPr>
          <p:nvPr/>
        </p:nvPicPr>
        <p:blipFill>
          <a:blip r:embed="rId2"/>
          <a:stretch>
            <a:fillRect/>
          </a:stretch>
        </p:blipFill>
        <p:spPr>
          <a:xfrm>
            <a:off x="6023992" y="492464"/>
            <a:ext cx="6048674" cy="3571820"/>
          </a:xfrm>
          <a:prstGeom prst="rect">
            <a:avLst/>
          </a:prstGeom>
        </p:spPr>
      </p:pic>
      <p:pic>
        <p:nvPicPr>
          <p:cNvPr id="6" name="Picture 5"/>
          <p:cNvPicPr>
            <a:picLocks noChangeAspect="1"/>
          </p:cNvPicPr>
          <p:nvPr/>
        </p:nvPicPr>
        <p:blipFill>
          <a:blip r:embed="rId3"/>
          <a:stretch>
            <a:fillRect/>
          </a:stretch>
        </p:blipFill>
        <p:spPr>
          <a:xfrm>
            <a:off x="623392" y="764704"/>
            <a:ext cx="3975298" cy="5328592"/>
          </a:xfrm>
          <a:prstGeom prst="rect">
            <a:avLst/>
          </a:prstGeom>
        </p:spPr>
      </p:pic>
      <p:sp>
        <p:nvSpPr>
          <p:cNvPr id="7" name="TextBox 6"/>
          <p:cNvSpPr txBox="1"/>
          <p:nvPr/>
        </p:nvSpPr>
        <p:spPr>
          <a:xfrm>
            <a:off x="5231904" y="4221088"/>
            <a:ext cx="6552728" cy="1754326"/>
          </a:xfrm>
          <a:prstGeom prst="rect">
            <a:avLst/>
          </a:prstGeom>
          <a:solidFill>
            <a:srgbClr val="FFFF00"/>
          </a:solidFill>
        </p:spPr>
        <p:txBody>
          <a:bodyPr wrap="square" rtlCol="0">
            <a:spAutoFit/>
          </a:bodyPr>
          <a:lstStyle/>
          <a:p>
            <a:r>
              <a:rPr lang="en-GB" dirty="0"/>
              <a:t>Shows that beam intensity decay was dominated by luminosity burn-off (other effects on 100 h time scale).</a:t>
            </a:r>
          </a:p>
          <a:p>
            <a:r>
              <a:rPr lang="en-GB" dirty="0"/>
              <a:t>Luminosity lifetime ~agrees with p=0.75 value (later in this talk).</a:t>
            </a:r>
          </a:p>
          <a:p>
            <a:endParaRPr lang="en-GB" dirty="0"/>
          </a:p>
          <a:p>
            <a:r>
              <a:rPr lang="en-GB" dirty="0"/>
              <a:t>Analysis by Marc Jebramcik, Michaela Schaumann.  See IPAC2018 paper.</a:t>
            </a:r>
          </a:p>
        </p:txBody>
      </p:sp>
    </p:spTree>
    <p:extLst>
      <p:ext uri="{BB962C8B-B14F-4D97-AF65-F5344CB8AC3E}">
        <p14:creationId xmlns:p14="http://schemas.microsoft.com/office/powerpoint/2010/main" val="2937116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J.M. Jowett, Town Meeting: Relativistic Heavy Ion Physics 24/10/2018</a:t>
            </a:r>
            <a:endParaRPr lang="en-GB"/>
          </a:p>
        </p:txBody>
      </p:sp>
      <p:sp>
        <p:nvSpPr>
          <p:cNvPr id="6" name="Slide Number Placeholder 5"/>
          <p:cNvSpPr>
            <a:spLocks noGrp="1"/>
          </p:cNvSpPr>
          <p:nvPr>
            <p:ph type="sldNum" sz="quarter" idx="12"/>
          </p:nvPr>
        </p:nvSpPr>
        <p:spPr/>
        <p:txBody>
          <a:bodyPr/>
          <a:lstStyle/>
          <a:p>
            <a:fld id="{C7888EC8-DE68-407E-B77D-D1A26CFE9490}" type="slidenum">
              <a:rPr lang="en-GB" smtClean="0"/>
              <a:t>5</a:t>
            </a:fld>
            <a:endParaRPr lang="en-GB"/>
          </a:p>
        </p:txBody>
      </p:sp>
      <p:grpSp>
        <p:nvGrpSpPr>
          <p:cNvPr id="1054" name="Group 1053"/>
          <p:cNvGrpSpPr/>
          <p:nvPr/>
        </p:nvGrpSpPr>
        <p:grpSpPr>
          <a:xfrm>
            <a:off x="1578166" y="562120"/>
            <a:ext cx="9027042" cy="5306526"/>
            <a:chOff x="-36512" y="404664"/>
            <a:chExt cx="9027042" cy="5306526"/>
          </a:xfrm>
        </p:grpSpPr>
        <p:grpSp>
          <p:nvGrpSpPr>
            <p:cNvPr id="16" name="Group 15"/>
            <p:cNvGrpSpPr/>
            <p:nvPr/>
          </p:nvGrpSpPr>
          <p:grpSpPr>
            <a:xfrm>
              <a:off x="323528" y="404664"/>
              <a:ext cx="8667002" cy="3325375"/>
              <a:chOff x="350824" y="1916832"/>
              <a:chExt cx="8667002" cy="3325375"/>
            </a:xfrm>
          </p:grpSpPr>
          <p:grpSp>
            <p:nvGrpSpPr>
              <p:cNvPr id="7" name="Group 6"/>
              <p:cNvGrpSpPr/>
              <p:nvPr/>
            </p:nvGrpSpPr>
            <p:grpSpPr>
              <a:xfrm>
                <a:off x="350824" y="1916832"/>
                <a:ext cx="8667002" cy="3325375"/>
                <a:chOff x="467544" y="3420289"/>
                <a:chExt cx="8667002" cy="3325375"/>
              </a:xfrm>
            </p:grpSpPr>
            <p:pic>
              <p:nvPicPr>
                <p:cNvPr id="8" name="Picture 7"/>
                <p:cNvPicPr>
                  <a:picLocks noChangeAspect="1" noChangeArrowheads="1"/>
                </p:cNvPicPr>
                <p:nvPr/>
              </p:nvPicPr>
              <p:blipFill rotWithShape="1">
                <a:blip r:embed="rId2">
                  <a:extLst>
                    <a:ext uri="{28A0092B-C50C-407E-A947-70E740481C1C}">
                      <a14:useLocalDpi xmlns:a14="http://schemas.microsoft.com/office/drawing/2010/main" val="0"/>
                    </a:ext>
                  </a:extLst>
                </a:blip>
                <a:srcRect l="3575" t="20600" r="1081" b="14879"/>
                <a:stretch/>
              </p:blipFill>
              <p:spPr bwMode="auto">
                <a:xfrm>
                  <a:off x="467544" y="3583356"/>
                  <a:ext cx="8299450" cy="3162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5917159" y="3924345"/>
                  <a:ext cx="1069003" cy="584775"/>
                </a:xfrm>
                <a:prstGeom prst="rect">
                  <a:avLst/>
                </a:prstGeom>
                <a:noFill/>
              </p:spPr>
              <p:txBody>
                <a:bodyPr wrap="square" rtlCol="0">
                  <a:spAutoFit/>
                </a:bodyPr>
                <a:lstStyle/>
                <a:p>
                  <a:pPr algn="ctr"/>
                  <a:r>
                    <a:rPr lang="en-US" sz="1600" b="1" dirty="0"/>
                    <a:t>IP1,5 separated</a:t>
                  </a:r>
                  <a:endParaRPr lang="en-GB" sz="1600" b="1" dirty="0"/>
                </a:p>
              </p:txBody>
            </p:sp>
            <p:sp>
              <p:nvSpPr>
                <p:cNvPr id="10" name="TextBox 9"/>
                <p:cNvSpPr txBox="1"/>
                <p:nvPr/>
              </p:nvSpPr>
              <p:spPr>
                <a:xfrm>
                  <a:off x="6983889" y="4005064"/>
                  <a:ext cx="894162" cy="584775"/>
                </a:xfrm>
                <a:prstGeom prst="rect">
                  <a:avLst/>
                </a:prstGeom>
                <a:noFill/>
              </p:spPr>
              <p:txBody>
                <a:bodyPr wrap="square" rtlCol="0">
                  <a:spAutoFit/>
                </a:bodyPr>
                <a:lstStyle/>
                <a:p>
                  <a:pPr algn="ctr"/>
                  <a:r>
                    <a:rPr lang="en-US" sz="1600" b="1" dirty="0" err="1"/>
                    <a:t>VdM</a:t>
                  </a:r>
                  <a:r>
                    <a:rPr lang="en-US" sz="1600" b="1" dirty="0"/>
                    <a:t> scans</a:t>
                  </a:r>
                  <a:endParaRPr lang="en-GB" sz="1600" b="1" dirty="0"/>
                </a:p>
              </p:txBody>
            </p:sp>
            <p:cxnSp>
              <p:nvCxnSpPr>
                <p:cNvPr id="11" name="Straight Connector 10"/>
                <p:cNvCxnSpPr/>
                <p:nvPr/>
              </p:nvCxnSpPr>
              <p:spPr>
                <a:xfrm>
                  <a:off x="899592" y="5278216"/>
                  <a:ext cx="7480962"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99592" y="4931876"/>
                  <a:ext cx="1936346" cy="369332"/>
                </a:xfrm>
                <a:prstGeom prst="rect">
                  <a:avLst/>
                </a:prstGeom>
                <a:noFill/>
              </p:spPr>
              <p:txBody>
                <a:bodyPr wrap="square" rtlCol="0">
                  <a:spAutoFit/>
                </a:bodyPr>
                <a:lstStyle/>
                <a:p>
                  <a:r>
                    <a:rPr lang="en-US" b="1" dirty="0">
                      <a:solidFill>
                        <a:srgbClr val="FF0000"/>
                      </a:solidFill>
                    </a:rPr>
                    <a:t>1x10</a:t>
                  </a:r>
                  <a:r>
                    <a:rPr lang="en-US" b="1" baseline="30000" dirty="0">
                      <a:solidFill>
                        <a:srgbClr val="FF0000"/>
                      </a:solidFill>
                    </a:rPr>
                    <a:t>29</a:t>
                  </a:r>
                  <a:r>
                    <a:rPr lang="en-US" b="1" dirty="0">
                      <a:solidFill>
                        <a:srgbClr val="FF0000"/>
                      </a:solidFill>
                    </a:rPr>
                    <a:t>cm</a:t>
                  </a:r>
                  <a:r>
                    <a:rPr lang="en-US" b="1" baseline="30000" dirty="0">
                      <a:solidFill>
                        <a:srgbClr val="FF0000"/>
                      </a:solidFill>
                    </a:rPr>
                    <a:t>-2</a:t>
                  </a:r>
                  <a:r>
                    <a:rPr lang="en-US" b="1" dirty="0">
                      <a:solidFill>
                        <a:srgbClr val="FF0000"/>
                      </a:solidFill>
                    </a:rPr>
                    <a:t>.s</a:t>
                  </a:r>
                  <a:r>
                    <a:rPr lang="en-US" b="1" baseline="30000" dirty="0">
                      <a:solidFill>
                        <a:srgbClr val="FF0000"/>
                      </a:solidFill>
                    </a:rPr>
                    <a:t>-1</a:t>
                  </a:r>
                  <a:endParaRPr lang="en-GB" b="1" baseline="30000" dirty="0">
                    <a:solidFill>
                      <a:srgbClr val="FF0000"/>
                    </a:solidFill>
                  </a:endParaRPr>
                </a:p>
              </p:txBody>
            </p:sp>
            <p:sp>
              <p:nvSpPr>
                <p:cNvPr id="13" name="TextBox 12"/>
                <p:cNvSpPr txBox="1"/>
                <p:nvPr/>
              </p:nvSpPr>
              <p:spPr>
                <a:xfrm>
                  <a:off x="7073610" y="3420289"/>
                  <a:ext cx="2060936" cy="584775"/>
                </a:xfrm>
                <a:prstGeom prst="rect">
                  <a:avLst/>
                </a:prstGeom>
                <a:solidFill>
                  <a:schemeClr val="bg1"/>
                </a:solidFill>
                <a:ln>
                  <a:solidFill>
                    <a:srgbClr val="FF0000"/>
                  </a:solidFill>
                </a:ln>
              </p:spPr>
              <p:txBody>
                <a:bodyPr wrap="square" rtlCol="0">
                  <a:spAutoFit/>
                </a:bodyPr>
                <a:lstStyle/>
                <a:p>
                  <a:r>
                    <a:rPr lang="en-US" sz="1600" b="1" dirty="0">
                      <a:solidFill>
                        <a:srgbClr val="FF0000"/>
                      </a:solidFill>
                    </a:rPr>
                    <a:t>Max. peak luminosity 1.15x10</a:t>
                  </a:r>
                  <a:r>
                    <a:rPr lang="en-US" sz="1600" b="1" baseline="30000" dirty="0">
                      <a:solidFill>
                        <a:srgbClr val="FF0000"/>
                      </a:solidFill>
                    </a:rPr>
                    <a:t>29</a:t>
                  </a:r>
                  <a:r>
                    <a:rPr lang="en-US" sz="1600" b="1" dirty="0">
                      <a:solidFill>
                        <a:srgbClr val="FF0000"/>
                      </a:solidFill>
                    </a:rPr>
                    <a:t>cm</a:t>
                  </a:r>
                  <a:r>
                    <a:rPr lang="en-US" sz="1600" b="1" baseline="30000" dirty="0">
                      <a:solidFill>
                        <a:srgbClr val="FF0000"/>
                      </a:solidFill>
                    </a:rPr>
                    <a:t>-2</a:t>
                  </a:r>
                  <a:r>
                    <a:rPr lang="en-US" sz="1600" b="1" dirty="0">
                      <a:solidFill>
                        <a:srgbClr val="FF0000"/>
                      </a:solidFill>
                    </a:rPr>
                    <a:t>.s</a:t>
                  </a:r>
                  <a:r>
                    <a:rPr lang="en-US" sz="1600" b="1" baseline="30000" dirty="0">
                      <a:solidFill>
                        <a:srgbClr val="FF0000"/>
                      </a:solidFill>
                    </a:rPr>
                    <a:t>-1</a:t>
                  </a:r>
                  <a:r>
                    <a:rPr lang="en-US" sz="1600" b="1" dirty="0">
                      <a:solidFill>
                        <a:srgbClr val="FF0000"/>
                      </a:solidFill>
                    </a:rPr>
                    <a:t>!</a:t>
                  </a:r>
                  <a:endParaRPr lang="en-GB" sz="1600" b="1" baseline="30000" dirty="0">
                    <a:solidFill>
                      <a:srgbClr val="FF0000"/>
                    </a:solidFill>
                  </a:endParaRPr>
                </a:p>
              </p:txBody>
            </p:sp>
            <p:cxnSp>
              <p:nvCxnSpPr>
                <p:cNvPr id="14" name="Straight Arrow Connector 13"/>
                <p:cNvCxnSpPr/>
                <p:nvPr/>
              </p:nvCxnSpPr>
              <p:spPr>
                <a:xfrm>
                  <a:off x="8280033" y="4005064"/>
                  <a:ext cx="0" cy="7920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5" name="Rectangle 14"/>
              <p:cNvSpPr/>
              <p:nvPr/>
            </p:nvSpPr>
            <p:spPr>
              <a:xfrm>
                <a:off x="4481499" y="2007891"/>
                <a:ext cx="863539"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20" name="Straight Arrow Connector 19"/>
            <p:cNvCxnSpPr/>
            <p:nvPr/>
          </p:nvCxnSpPr>
          <p:spPr>
            <a:xfrm flipV="1">
              <a:off x="2449264" y="3645025"/>
              <a:ext cx="0" cy="382105"/>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771558" y="4027130"/>
              <a:ext cx="1720322" cy="553998"/>
            </a:xfrm>
            <a:prstGeom prst="rect">
              <a:avLst/>
            </a:prstGeom>
            <a:noFill/>
            <a:ln>
              <a:solidFill>
                <a:schemeClr val="tx1"/>
              </a:solidFill>
            </a:ln>
          </p:spPr>
          <p:txBody>
            <a:bodyPr wrap="square" rtlCol="0">
              <a:spAutoFit/>
            </a:bodyPr>
            <a:lstStyle/>
            <a:p>
              <a:r>
                <a:rPr lang="en-US" sz="1500" dirty="0"/>
                <a:t>Increase bandwidth of orbit feedback</a:t>
              </a:r>
              <a:endParaRPr lang="en-GB" sz="1500" dirty="0"/>
            </a:p>
          </p:txBody>
        </p:sp>
        <p:cxnSp>
          <p:nvCxnSpPr>
            <p:cNvPr id="22" name="Straight Arrow Connector 21"/>
            <p:cNvCxnSpPr/>
            <p:nvPr/>
          </p:nvCxnSpPr>
          <p:spPr>
            <a:xfrm flipV="1">
              <a:off x="3563888" y="3645024"/>
              <a:ext cx="0" cy="995105"/>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923686" y="4635884"/>
              <a:ext cx="1720322" cy="1015663"/>
            </a:xfrm>
            <a:prstGeom prst="rect">
              <a:avLst/>
            </a:prstGeom>
            <a:noFill/>
            <a:ln>
              <a:solidFill>
                <a:schemeClr val="tx1"/>
              </a:solidFill>
            </a:ln>
          </p:spPr>
          <p:txBody>
            <a:bodyPr wrap="square" rtlCol="0">
              <a:spAutoFit/>
            </a:bodyPr>
            <a:lstStyle/>
            <a:p>
              <a:r>
                <a:rPr lang="en-US" sz="1500" dirty="0"/>
                <a:t>Increase of BLM monitor factor (losses during the squeeze),</a:t>
              </a:r>
              <a:endParaRPr lang="en-GB" sz="1500" dirty="0"/>
            </a:p>
          </p:txBody>
        </p:sp>
        <p:cxnSp>
          <p:nvCxnSpPr>
            <p:cNvPr id="24" name="Straight Arrow Connector 23"/>
            <p:cNvCxnSpPr/>
            <p:nvPr/>
          </p:nvCxnSpPr>
          <p:spPr>
            <a:xfrm rot="10800000">
              <a:off x="4644009" y="3645024"/>
              <a:ext cx="530795" cy="525883"/>
            </a:xfrm>
            <a:prstGeom prst="bentConnector2">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180424" y="3693598"/>
              <a:ext cx="3156244" cy="784830"/>
            </a:xfrm>
            <a:prstGeom prst="rect">
              <a:avLst/>
            </a:prstGeom>
            <a:noFill/>
            <a:ln>
              <a:solidFill>
                <a:schemeClr val="tx1"/>
              </a:solidFill>
            </a:ln>
          </p:spPr>
          <p:txBody>
            <a:bodyPr wrap="square" rtlCol="0">
              <a:spAutoFit/>
            </a:bodyPr>
            <a:lstStyle/>
            <a:p>
              <a:r>
                <a:rPr lang="en-US" sz="1500" dirty="0"/>
                <a:t>Increase of BLM monitor factor (losses at the start of the ramp), rematch injection energy to the SPS</a:t>
              </a:r>
              <a:endParaRPr lang="en-GB" sz="1500" dirty="0"/>
            </a:p>
          </p:txBody>
        </p:sp>
        <p:cxnSp>
          <p:nvCxnSpPr>
            <p:cNvPr id="26" name="Straight Arrow Connector 25"/>
            <p:cNvCxnSpPr/>
            <p:nvPr/>
          </p:nvCxnSpPr>
          <p:spPr>
            <a:xfrm flipV="1">
              <a:off x="1259632" y="3645025"/>
              <a:ext cx="0" cy="1512167"/>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11560" y="5157192"/>
              <a:ext cx="1720322" cy="553998"/>
            </a:xfrm>
            <a:prstGeom prst="rect">
              <a:avLst/>
            </a:prstGeom>
            <a:noFill/>
            <a:ln>
              <a:solidFill>
                <a:schemeClr val="tx1"/>
              </a:solidFill>
            </a:ln>
          </p:spPr>
          <p:txBody>
            <a:bodyPr wrap="square" rtlCol="0">
              <a:spAutoFit/>
            </a:bodyPr>
            <a:lstStyle/>
            <a:p>
              <a:r>
                <a:rPr lang="en-US" sz="1500" dirty="0"/>
                <a:t>Common frequency trimmed by -10Hz</a:t>
              </a:r>
              <a:endParaRPr lang="en-GB" sz="1500" dirty="0"/>
            </a:p>
          </p:txBody>
        </p:sp>
        <p:sp>
          <p:nvSpPr>
            <p:cNvPr id="28" name="TextBox 27"/>
            <p:cNvSpPr txBox="1"/>
            <p:nvPr/>
          </p:nvSpPr>
          <p:spPr>
            <a:xfrm>
              <a:off x="-36512" y="3789040"/>
              <a:ext cx="1720322" cy="1015663"/>
            </a:xfrm>
            <a:prstGeom prst="rect">
              <a:avLst/>
            </a:prstGeom>
            <a:solidFill>
              <a:schemeClr val="bg1"/>
            </a:solidFill>
            <a:ln>
              <a:solidFill>
                <a:schemeClr val="tx1"/>
              </a:solidFill>
            </a:ln>
          </p:spPr>
          <p:txBody>
            <a:bodyPr wrap="square" rtlCol="0">
              <a:spAutoFit/>
            </a:bodyPr>
            <a:lstStyle/>
            <a:p>
              <a:r>
                <a:rPr lang="en-US" sz="1500" dirty="0"/>
                <a:t>Increase of BLM monitor factor (losses end of ramp + squeeze)</a:t>
              </a:r>
              <a:endParaRPr lang="en-GB" sz="1500" dirty="0"/>
            </a:p>
          </p:txBody>
        </p:sp>
        <p:cxnSp>
          <p:nvCxnSpPr>
            <p:cNvPr id="29" name="Straight Arrow Connector 28"/>
            <p:cNvCxnSpPr/>
            <p:nvPr/>
          </p:nvCxnSpPr>
          <p:spPr>
            <a:xfrm flipV="1">
              <a:off x="755576" y="3645025"/>
              <a:ext cx="0" cy="144015"/>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Right Brace 29"/>
            <p:cNvSpPr/>
            <p:nvPr/>
          </p:nvSpPr>
          <p:spPr>
            <a:xfrm rot="16200000">
              <a:off x="1927675" y="827753"/>
              <a:ext cx="180019" cy="1372087"/>
            </a:xfrm>
            <a:prstGeom prst="rightBrace">
              <a:avLst>
                <a:gd name="adj1" fmla="val 68983"/>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1" name="TextBox 30"/>
            <p:cNvSpPr txBox="1"/>
            <p:nvPr/>
          </p:nvSpPr>
          <p:spPr>
            <a:xfrm>
              <a:off x="539552" y="839712"/>
              <a:ext cx="3073540" cy="584775"/>
            </a:xfrm>
            <a:prstGeom prst="rect">
              <a:avLst/>
            </a:prstGeom>
            <a:noFill/>
          </p:spPr>
          <p:txBody>
            <a:bodyPr wrap="square" rtlCol="0">
              <a:spAutoFit/>
            </a:bodyPr>
            <a:lstStyle/>
            <a:p>
              <a:pPr algn="ctr"/>
              <a:r>
                <a:rPr lang="en-US" sz="1600" b="1" dirty="0"/>
                <a:t>Intermediate filling scheme to limit the losses</a:t>
              </a:r>
              <a:endParaRPr lang="en-GB" sz="1600" b="1" dirty="0"/>
            </a:p>
          </p:txBody>
        </p:sp>
        <p:sp>
          <p:nvSpPr>
            <p:cNvPr id="1024" name="TextBox 1023"/>
            <p:cNvSpPr txBox="1"/>
            <p:nvPr/>
          </p:nvSpPr>
          <p:spPr>
            <a:xfrm>
              <a:off x="4813964" y="4517746"/>
              <a:ext cx="2206308" cy="553998"/>
            </a:xfrm>
            <a:prstGeom prst="rect">
              <a:avLst/>
            </a:prstGeom>
            <a:noFill/>
            <a:ln>
              <a:solidFill>
                <a:schemeClr val="tx1"/>
              </a:solidFill>
            </a:ln>
          </p:spPr>
          <p:txBody>
            <a:bodyPr wrap="square" rtlCol="0">
              <a:spAutoFit/>
            </a:bodyPr>
            <a:lstStyle/>
            <a:p>
              <a:r>
                <a:rPr lang="en-US" sz="1500" dirty="0"/>
                <a:t>reduction of longitudinal blow-up at injection</a:t>
              </a:r>
              <a:endParaRPr lang="en-GB" sz="1500" dirty="0"/>
            </a:p>
          </p:txBody>
        </p:sp>
        <p:cxnSp>
          <p:nvCxnSpPr>
            <p:cNvPr id="34" name="Straight Arrow Connector 33"/>
            <p:cNvCxnSpPr/>
            <p:nvPr/>
          </p:nvCxnSpPr>
          <p:spPr>
            <a:xfrm rot="16200000" flipV="1">
              <a:off x="4127502" y="3735841"/>
              <a:ext cx="872718" cy="691091"/>
            </a:xfrm>
            <a:prstGeom prst="bentConnector3">
              <a:avLst>
                <a:gd name="adj1" fmla="val 19358"/>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33" name="Group 32"/>
          <p:cNvGrpSpPr/>
          <p:nvPr/>
        </p:nvGrpSpPr>
        <p:grpSpPr>
          <a:xfrm>
            <a:off x="6960097" y="5301208"/>
            <a:ext cx="3471285" cy="1143744"/>
            <a:chOff x="5708136" y="5425251"/>
            <a:chExt cx="3471285" cy="1143744"/>
          </a:xfrm>
        </p:grpSpPr>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780" t="12400" r="40127" b="9321"/>
            <a:stretch/>
          </p:blipFill>
          <p:spPr bwMode="auto">
            <a:xfrm>
              <a:off x="5708136" y="5425251"/>
              <a:ext cx="2263473" cy="1143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51" name="TextBox 1050"/>
            <p:cNvSpPr txBox="1"/>
            <p:nvPr/>
          </p:nvSpPr>
          <p:spPr>
            <a:xfrm>
              <a:off x="8049649" y="5589240"/>
              <a:ext cx="1129772" cy="553998"/>
            </a:xfrm>
            <a:prstGeom prst="rect">
              <a:avLst/>
            </a:prstGeom>
            <a:noFill/>
          </p:spPr>
          <p:txBody>
            <a:bodyPr wrap="square" rtlCol="0">
              <a:spAutoFit/>
            </a:bodyPr>
            <a:lstStyle/>
            <a:p>
              <a:r>
                <a:rPr lang="en-US" sz="1500" dirty="0"/>
                <a:t>RF frequencies</a:t>
              </a:r>
              <a:endParaRPr lang="en-GB" sz="1500" dirty="0"/>
            </a:p>
          </p:txBody>
        </p:sp>
        <p:sp>
          <p:nvSpPr>
            <p:cNvPr id="1052" name="TextBox 1051"/>
            <p:cNvSpPr txBox="1"/>
            <p:nvPr/>
          </p:nvSpPr>
          <p:spPr>
            <a:xfrm>
              <a:off x="5886930" y="5445224"/>
              <a:ext cx="841428" cy="323165"/>
            </a:xfrm>
            <a:prstGeom prst="rect">
              <a:avLst/>
            </a:prstGeom>
            <a:noFill/>
          </p:spPr>
          <p:txBody>
            <a:bodyPr wrap="square" rtlCol="0">
              <a:spAutoFit/>
            </a:bodyPr>
            <a:lstStyle/>
            <a:p>
              <a:r>
                <a:rPr lang="en-US" sz="1500" dirty="0"/>
                <a:t>27/01</a:t>
              </a:r>
              <a:endParaRPr lang="en-GB" sz="1500" dirty="0"/>
            </a:p>
          </p:txBody>
        </p:sp>
        <p:sp>
          <p:nvSpPr>
            <p:cNvPr id="62" name="TextBox 61"/>
            <p:cNvSpPr txBox="1"/>
            <p:nvPr/>
          </p:nvSpPr>
          <p:spPr>
            <a:xfrm>
              <a:off x="7042940" y="5453184"/>
              <a:ext cx="841428" cy="323165"/>
            </a:xfrm>
            <a:prstGeom prst="rect">
              <a:avLst/>
            </a:prstGeom>
            <a:noFill/>
          </p:spPr>
          <p:txBody>
            <a:bodyPr wrap="square" rtlCol="0">
              <a:spAutoFit/>
            </a:bodyPr>
            <a:lstStyle/>
            <a:p>
              <a:r>
                <a:rPr lang="en-US" sz="1500" dirty="0"/>
                <a:t>07/02</a:t>
              </a:r>
              <a:endParaRPr lang="en-GB" sz="1500" dirty="0"/>
            </a:p>
          </p:txBody>
        </p:sp>
      </p:grpSp>
      <p:cxnSp>
        <p:nvCxnSpPr>
          <p:cNvPr id="64" name="Straight Connector 63"/>
          <p:cNvCxnSpPr/>
          <p:nvPr/>
        </p:nvCxnSpPr>
        <p:spPr>
          <a:xfrm>
            <a:off x="1524000" y="404664"/>
            <a:ext cx="9144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847528" y="35332"/>
            <a:ext cx="8568952" cy="461665"/>
          </a:xfrm>
          <a:prstGeom prst="rect">
            <a:avLst/>
          </a:prstGeom>
          <a:noFill/>
        </p:spPr>
        <p:txBody>
          <a:bodyPr wrap="square" rtlCol="0">
            <a:spAutoFit/>
          </a:bodyPr>
          <a:lstStyle/>
          <a:p>
            <a:r>
              <a:rPr lang="en-GB" sz="2400" dirty="0"/>
              <a:t>Second half of 2013 run - </a:t>
            </a:r>
            <a:r>
              <a:rPr lang="en-US" sz="2400" dirty="0"/>
              <a:t>Luminosity production in </a:t>
            </a:r>
            <a:r>
              <a:rPr lang="en-US" sz="2400" dirty="0" err="1"/>
              <a:t>Pb</a:t>
            </a:r>
            <a:r>
              <a:rPr lang="en-US" sz="2400" dirty="0"/>
              <a:t>-p mode                                                             </a:t>
            </a:r>
            <a:endParaRPr lang="en-GB" sz="2400" dirty="0"/>
          </a:p>
        </p:txBody>
      </p:sp>
      <p:sp>
        <p:nvSpPr>
          <p:cNvPr id="37" name="Rectangle 36"/>
          <p:cNvSpPr/>
          <p:nvPr/>
        </p:nvSpPr>
        <p:spPr>
          <a:xfrm>
            <a:off x="8760296" y="6453337"/>
            <a:ext cx="1380700" cy="307777"/>
          </a:xfrm>
          <a:prstGeom prst="rect">
            <a:avLst/>
          </a:prstGeom>
          <a:solidFill>
            <a:schemeClr val="tx2">
              <a:lumMod val="20000"/>
              <a:lumOff val="80000"/>
            </a:schemeClr>
          </a:solidFill>
        </p:spPr>
        <p:txBody>
          <a:bodyPr wrap="square" rtlCol="0">
            <a:spAutoFit/>
          </a:bodyPr>
          <a:lstStyle/>
          <a:p>
            <a:r>
              <a:rPr lang="en-US" sz="1400" dirty="0"/>
              <a:t>R. Versteegen</a:t>
            </a:r>
          </a:p>
        </p:txBody>
      </p:sp>
      <p:sp>
        <p:nvSpPr>
          <p:cNvPr id="2" name="TextBox 1"/>
          <p:cNvSpPr txBox="1"/>
          <p:nvPr/>
        </p:nvSpPr>
        <p:spPr>
          <a:xfrm>
            <a:off x="10668000" y="1484784"/>
            <a:ext cx="1332656" cy="1477328"/>
          </a:xfrm>
          <a:prstGeom prst="rect">
            <a:avLst/>
          </a:prstGeom>
          <a:solidFill>
            <a:schemeClr val="accent1">
              <a:lumMod val="20000"/>
              <a:lumOff val="80000"/>
            </a:schemeClr>
          </a:solidFill>
        </p:spPr>
        <p:txBody>
          <a:bodyPr wrap="square" rtlCol="0">
            <a:spAutoFit/>
          </a:bodyPr>
          <a:lstStyle/>
          <a:p>
            <a:r>
              <a:rPr lang="en-GB" dirty="0"/>
              <a:t>~“Design” luminosity achieved at 4/7 design energy.</a:t>
            </a:r>
          </a:p>
        </p:txBody>
      </p:sp>
      <p:sp>
        <p:nvSpPr>
          <p:cNvPr id="3" name="TextBox 2"/>
          <p:cNvSpPr txBox="1"/>
          <p:nvPr/>
        </p:nvSpPr>
        <p:spPr>
          <a:xfrm>
            <a:off x="10344472" y="3802480"/>
            <a:ext cx="1440160" cy="1200329"/>
          </a:xfrm>
          <a:prstGeom prst="rect">
            <a:avLst/>
          </a:prstGeom>
          <a:solidFill>
            <a:schemeClr val="accent1">
              <a:lumMod val="20000"/>
              <a:lumOff val="80000"/>
            </a:schemeClr>
          </a:solidFill>
        </p:spPr>
        <p:txBody>
          <a:bodyPr wrap="square" rtlCol="0">
            <a:spAutoFit/>
          </a:bodyPr>
          <a:lstStyle/>
          <a:p>
            <a:r>
              <a:rPr lang="en-GB" dirty="0"/>
              <a:t>Set the style of future </a:t>
            </a:r>
            <a:r>
              <a:rPr lang="en-GB" dirty="0" err="1"/>
              <a:t>Pb-Pb</a:t>
            </a:r>
            <a:r>
              <a:rPr lang="en-GB" dirty="0"/>
              <a:t> and p-</a:t>
            </a:r>
            <a:r>
              <a:rPr lang="en-GB" dirty="0" err="1"/>
              <a:t>Pb</a:t>
            </a:r>
            <a:r>
              <a:rPr lang="en-GB" dirty="0"/>
              <a:t> runs.</a:t>
            </a:r>
          </a:p>
        </p:txBody>
      </p:sp>
    </p:spTree>
    <p:extLst>
      <p:ext uri="{BB962C8B-B14F-4D97-AF65-F5344CB8AC3E}">
        <p14:creationId xmlns:p14="http://schemas.microsoft.com/office/powerpoint/2010/main" val="3230439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Conclusions</a:t>
            </a:r>
          </a:p>
        </p:txBody>
      </p:sp>
      <p:sp>
        <p:nvSpPr>
          <p:cNvPr id="3" name="Content Placeholder 2"/>
          <p:cNvSpPr>
            <a:spLocks noGrp="1"/>
          </p:cNvSpPr>
          <p:nvPr>
            <p:ph idx="1"/>
          </p:nvPr>
        </p:nvSpPr>
        <p:spPr/>
        <p:txBody>
          <a:bodyPr>
            <a:normAutofit lnSpcReduction="10000"/>
          </a:bodyPr>
          <a:lstStyle/>
          <a:p>
            <a:r>
              <a:rPr lang="en-GB" dirty="0"/>
              <a:t>It has been possible to rapidly recommission the LHC in multiple new  conﬁgurations very eﬃciently.</a:t>
            </a:r>
          </a:p>
          <a:p>
            <a:r>
              <a:rPr lang="en-GB" dirty="0"/>
              <a:t>The baseline performance goals for </a:t>
            </a:r>
            <a:r>
              <a:rPr lang="en-GB" dirty="0" err="1"/>
              <a:t>Pb-Pb</a:t>
            </a:r>
            <a:r>
              <a:rPr lang="en-GB" dirty="0"/>
              <a:t> integrated luminosity from the ALICE </a:t>
            </a:r>
            <a:r>
              <a:rPr lang="en-GB" dirty="0" err="1"/>
              <a:t>LoI</a:t>
            </a:r>
            <a:r>
              <a:rPr lang="en-GB" dirty="0"/>
              <a:t> of 2012 appear to be within reach</a:t>
            </a:r>
          </a:p>
          <a:p>
            <a:pPr lvl="1"/>
            <a:r>
              <a:rPr lang="en-GB" dirty="0"/>
              <a:t>Most of them already available for 2018 </a:t>
            </a:r>
            <a:r>
              <a:rPr lang="en-GB" dirty="0" err="1"/>
              <a:t>Pb-Pb</a:t>
            </a:r>
            <a:r>
              <a:rPr lang="en-GB" dirty="0"/>
              <a:t> run</a:t>
            </a:r>
          </a:p>
          <a:p>
            <a:pPr lvl="1"/>
            <a:r>
              <a:rPr lang="en-GB" dirty="0"/>
              <a:t>Greatest remaining uncertainties:  collimation in LHC, slip-stacking in SPS.</a:t>
            </a:r>
          </a:p>
          <a:p>
            <a:r>
              <a:rPr lang="en-GB" dirty="0"/>
              <a:t>We can go further with p-</a:t>
            </a:r>
            <a:r>
              <a:rPr lang="en-GB" dirty="0" err="1"/>
              <a:t>Pb</a:t>
            </a:r>
            <a:r>
              <a:rPr lang="en-GB" dirty="0"/>
              <a:t> luminosity than we did in 2016. </a:t>
            </a:r>
          </a:p>
          <a:p>
            <a:r>
              <a:rPr lang="en-GB" dirty="0"/>
              <a:t>The feasibility of runs with lighter species has been demonstrated with </a:t>
            </a:r>
            <a:r>
              <a:rPr lang="en-GB" dirty="0" err="1"/>
              <a:t>Xe-Xe</a:t>
            </a:r>
            <a:r>
              <a:rPr lang="en-GB" dirty="0"/>
              <a:t> in 2017. </a:t>
            </a:r>
          </a:p>
          <a:p>
            <a:pPr lvl="1"/>
            <a:r>
              <a:rPr lang="en-GB" dirty="0"/>
              <a:t>There is very good hope for substantially higher integrated nucleon-nucleon luminosity than with </a:t>
            </a:r>
            <a:r>
              <a:rPr lang="en-GB" dirty="0" err="1"/>
              <a:t>Pb-Pb</a:t>
            </a:r>
            <a:r>
              <a:rPr lang="en-GB" dirty="0"/>
              <a:t> but further studies (and resources) are certainly required.</a:t>
            </a:r>
          </a:p>
          <a:p>
            <a:r>
              <a:rPr lang="en-GB" sz="2400" dirty="0"/>
              <a:t>Not discussed:  it is easy to switch from </a:t>
            </a:r>
            <a:r>
              <a:rPr lang="en-GB" sz="2400" dirty="0" err="1"/>
              <a:t>Pb</a:t>
            </a:r>
            <a:r>
              <a:rPr lang="en-GB" sz="2400" dirty="0"/>
              <a:t> to O so short p-O runs (for cosmic ray physics, </a:t>
            </a:r>
            <a:r>
              <a:rPr lang="en-GB" sz="2400" dirty="0" err="1"/>
              <a:t>etc</a:t>
            </a:r>
            <a:r>
              <a:rPr lang="en-GB" sz="2400" dirty="0"/>
              <a:t>) should be feasible (using the model of p-</a:t>
            </a:r>
            <a:r>
              <a:rPr lang="en-GB" sz="2400" dirty="0" err="1"/>
              <a:t>Pb</a:t>
            </a:r>
            <a:r>
              <a:rPr lang="en-GB" sz="2400" dirty="0"/>
              <a:t> in 2012, </a:t>
            </a:r>
            <a:r>
              <a:rPr lang="en-GB" sz="2400" dirty="0" err="1"/>
              <a:t>Xe-Xe</a:t>
            </a:r>
            <a:r>
              <a:rPr lang="en-GB" sz="2400" dirty="0"/>
              <a:t> in 2017).</a:t>
            </a:r>
            <a:endParaRPr lang="en-GB" sz="2000" dirty="0"/>
          </a:p>
          <a:p>
            <a:pPr lvl="1"/>
            <a:endParaRPr lang="en-GB" dirty="0"/>
          </a:p>
          <a:p>
            <a:pPr lvl="1"/>
            <a:endParaRPr lang="en-GB" dirty="0"/>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50</a:t>
            </a:fld>
            <a:endParaRPr lang="en-GB"/>
          </a:p>
        </p:txBody>
      </p:sp>
    </p:spTree>
    <p:extLst>
      <p:ext uri="{BB962C8B-B14F-4D97-AF65-F5344CB8AC3E}">
        <p14:creationId xmlns:p14="http://schemas.microsoft.com/office/powerpoint/2010/main" val="396424205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3090" name="Rectangle 2"/>
          <p:cNvSpPr>
            <a:spLocks noGrp="1" noChangeArrowheads="1"/>
          </p:cNvSpPr>
          <p:nvPr>
            <p:ph type="title"/>
          </p:nvPr>
        </p:nvSpPr>
        <p:spPr/>
        <p:txBody>
          <a:bodyPr>
            <a:normAutofit fontScale="90000"/>
          </a:bodyPr>
          <a:lstStyle/>
          <a:p>
            <a:pPr>
              <a:defRPr/>
            </a:pPr>
            <a:r>
              <a:rPr lang="en-US" dirty="0"/>
              <a:t>LEIR (Low-Energy Ion Ring)</a:t>
            </a:r>
          </a:p>
        </p:txBody>
      </p:sp>
      <p:sp>
        <p:nvSpPr>
          <p:cNvPr id="32798" name="Date Placeholder 31"/>
          <p:cNvSpPr>
            <a:spLocks noGrp="1"/>
          </p:cNvSpPr>
          <p:nvPr>
            <p:ph type="dt" sz="half" idx="10"/>
          </p:nvPr>
        </p:nvSpPr>
        <p:spPr>
          <a:noFill/>
        </p:spPr>
        <p:txBody>
          <a:bodyPr/>
          <a:lstStyle/>
          <a:p>
            <a:r>
              <a:rPr lang="en-US"/>
              <a:t>J.M. Jowett, Town Meeting: Relativistic Heavy Ion Physics 24/10/2018</a:t>
            </a:r>
            <a:endParaRPr lang="en-GB"/>
          </a:p>
        </p:txBody>
      </p:sp>
      <p:sp>
        <p:nvSpPr>
          <p:cNvPr id="31" name="Slide Number Placeholder 30"/>
          <p:cNvSpPr>
            <a:spLocks noGrp="1"/>
          </p:cNvSpPr>
          <p:nvPr>
            <p:ph type="sldNum" sz="quarter" idx="12"/>
          </p:nvPr>
        </p:nvSpPr>
        <p:spPr/>
        <p:txBody>
          <a:bodyPr/>
          <a:lstStyle/>
          <a:p>
            <a:pPr>
              <a:defRPr/>
            </a:pPr>
            <a:fld id="{DE98F75D-861A-455B-87F5-291FA885B0F1}" type="slidenum">
              <a:rPr lang="en-GB" smtClean="0"/>
              <a:pPr>
                <a:defRPr/>
              </a:pPr>
              <a:t>51</a:t>
            </a:fld>
            <a:endParaRPr lang="en-GB"/>
          </a:p>
        </p:txBody>
      </p:sp>
      <p:sp>
        <p:nvSpPr>
          <p:cNvPr id="1113117" name="Rectangle 29"/>
          <p:cNvSpPr>
            <a:spLocks noGrp="1" noChangeArrowheads="1"/>
          </p:cNvSpPr>
          <p:nvPr>
            <p:ph type="body" sz="half" idx="4294967295"/>
          </p:nvPr>
        </p:nvSpPr>
        <p:spPr>
          <a:xfrm>
            <a:off x="1524000" y="836614"/>
            <a:ext cx="4038600" cy="5545137"/>
          </a:xfrm>
        </p:spPr>
        <p:txBody>
          <a:bodyPr/>
          <a:lstStyle/>
          <a:p>
            <a:pPr>
              <a:defRPr/>
            </a:pPr>
            <a:r>
              <a:rPr lang="en-US" sz="2000" dirty="0"/>
              <a:t>Prepares beams for LHC using electron cooling </a:t>
            </a:r>
          </a:p>
          <a:p>
            <a:pPr>
              <a:defRPr/>
            </a:pPr>
            <a:r>
              <a:rPr lang="en-US" sz="2000" dirty="0"/>
              <a:t>circumference 25p m (1/8 PS)</a:t>
            </a:r>
          </a:p>
          <a:p>
            <a:pPr>
              <a:defRPr/>
            </a:pPr>
            <a:r>
              <a:rPr lang="en-US" sz="2000" dirty="0"/>
              <a:t>70 turn injection into   </a:t>
            </a:r>
            <a:r>
              <a:rPr lang="en-US" sz="2000" dirty="0" err="1"/>
              <a:t>horizontal+vertical+longitudinal</a:t>
            </a:r>
            <a:r>
              <a:rPr lang="en-US" sz="2000" dirty="0"/>
              <a:t>     phase planes </a:t>
            </a:r>
            <a:endParaRPr lang="en-US" sz="1600" dirty="0"/>
          </a:p>
          <a:p>
            <a:pPr>
              <a:defRPr/>
            </a:pPr>
            <a:r>
              <a:rPr lang="en-US" sz="2000" dirty="0"/>
              <a:t>Fast Electron Cooling :  Electron current from 0.5 to 0.6 A with variable density  </a:t>
            </a:r>
          </a:p>
          <a:p>
            <a:pPr>
              <a:defRPr/>
            </a:pPr>
            <a:r>
              <a:rPr lang="en-US" sz="2000" dirty="0"/>
              <a:t>RF capture</a:t>
            </a:r>
          </a:p>
          <a:p>
            <a:pPr>
              <a:defRPr/>
            </a:pPr>
            <a:r>
              <a:rPr lang="en-US" sz="2000" dirty="0"/>
              <a:t>Dynamic vacuum (NEG,  Au-coated collimators, scrubbing)</a:t>
            </a:r>
          </a:p>
        </p:txBody>
      </p:sp>
      <p:pic>
        <p:nvPicPr>
          <p:cNvPr id="32773" name="Picture 3"/>
          <p:cNvPicPr>
            <a:picLocks noChangeAspect="1" noChangeArrowheads="1"/>
          </p:cNvPicPr>
          <p:nvPr/>
        </p:nvPicPr>
        <p:blipFill>
          <a:blip r:embed="rId3" cstate="print"/>
          <a:srcRect/>
          <a:stretch>
            <a:fillRect/>
          </a:stretch>
        </p:blipFill>
        <p:spPr bwMode="auto">
          <a:xfrm>
            <a:off x="5364164" y="1196975"/>
            <a:ext cx="4643437" cy="5029200"/>
          </a:xfrm>
          <a:prstGeom prst="rect">
            <a:avLst/>
          </a:prstGeom>
          <a:noFill/>
          <a:ln w="9525">
            <a:noFill/>
            <a:miter lim="800000"/>
            <a:headEnd/>
            <a:tailEnd/>
          </a:ln>
        </p:spPr>
      </p:pic>
      <p:sp>
        <p:nvSpPr>
          <p:cNvPr id="32774" name="Text Box 4"/>
          <p:cNvSpPr txBox="1">
            <a:spLocks noChangeArrowheads="1"/>
          </p:cNvSpPr>
          <p:nvPr/>
        </p:nvSpPr>
        <p:spPr bwMode="auto">
          <a:xfrm>
            <a:off x="6518276" y="1905000"/>
            <a:ext cx="561975" cy="336550"/>
          </a:xfrm>
          <a:prstGeom prst="rect">
            <a:avLst/>
          </a:prstGeom>
          <a:noFill/>
          <a:ln w="9525">
            <a:noFill/>
            <a:miter lim="800000"/>
            <a:headEnd/>
            <a:tailEnd/>
          </a:ln>
        </p:spPr>
        <p:txBody>
          <a:bodyPr>
            <a:spAutoFit/>
          </a:bodyPr>
          <a:lstStyle/>
          <a:p>
            <a:pPr algn="ctr" eaLnBrk="1" hangingPunct="1"/>
            <a:r>
              <a:rPr lang="en-US" sz="1600" b="1">
                <a:solidFill>
                  <a:srgbClr val="CCCC00"/>
                </a:solidFill>
                <a:latin typeface="Times New Roman" pitchFamily="18" charset="0"/>
              </a:rPr>
              <a:t>RF</a:t>
            </a:r>
          </a:p>
        </p:txBody>
      </p:sp>
      <p:sp>
        <p:nvSpPr>
          <p:cNvPr id="32775" name="Text Box 5"/>
          <p:cNvSpPr txBox="1">
            <a:spLocks noChangeArrowheads="1"/>
          </p:cNvSpPr>
          <p:nvPr/>
        </p:nvSpPr>
        <p:spPr bwMode="auto">
          <a:xfrm>
            <a:off x="7391401" y="5105400"/>
            <a:ext cx="1260475" cy="336550"/>
          </a:xfrm>
          <a:prstGeom prst="rect">
            <a:avLst/>
          </a:prstGeom>
          <a:noFill/>
          <a:ln w="9525">
            <a:noFill/>
            <a:miter lim="800000"/>
            <a:headEnd/>
            <a:tailEnd/>
          </a:ln>
        </p:spPr>
        <p:txBody>
          <a:bodyPr>
            <a:spAutoFit/>
          </a:bodyPr>
          <a:lstStyle/>
          <a:p>
            <a:pPr algn="ctr" eaLnBrk="1" hangingPunct="1"/>
            <a:r>
              <a:rPr lang="en-US" sz="1600" b="1">
                <a:solidFill>
                  <a:srgbClr val="009900"/>
                </a:solidFill>
                <a:latin typeface="Times New Roman" pitchFamily="18" charset="0"/>
              </a:rPr>
              <a:t>E-Cooling</a:t>
            </a:r>
          </a:p>
        </p:txBody>
      </p:sp>
      <p:sp>
        <p:nvSpPr>
          <p:cNvPr id="32776" name="Text Box 6"/>
          <p:cNvSpPr txBox="1">
            <a:spLocks noChangeArrowheads="1"/>
          </p:cNvSpPr>
          <p:nvPr/>
        </p:nvSpPr>
        <p:spPr bwMode="auto">
          <a:xfrm>
            <a:off x="5257800" y="3124200"/>
            <a:ext cx="1195388" cy="336550"/>
          </a:xfrm>
          <a:prstGeom prst="rect">
            <a:avLst/>
          </a:prstGeom>
          <a:noFill/>
          <a:ln w="9525">
            <a:noFill/>
            <a:miter lim="800000"/>
            <a:headEnd/>
            <a:tailEnd/>
          </a:ln>
        </p:spPr>
        <p:txBody>
          <a:bodyPr>
            <a:spAutoFit/>
          </a:bodyPr>
          <a:lstStyle/>
          <a:p>
            <a:pPr algn="ctr" eaLnBrk="1" hangingPunct="1"/>
            <a:r>
              <a:rPr lang="en-US" sz="1600" b="1">
                <a:solidFill>
                  <a:srgbClr val="00CC00"/>
                </a:solidFill>
                <a:latin typeface="Times New Roman" pitchFamily="18" charset="0"/>
              </a:rPr>
              <a:t>Injection</a:t>
            </a:r>
          </a:p>
        </p:txBody>
      </p:sp>
      <p:sp>
        <p:nvSpPr>
          <p:cNvPr id="32777" name="Line 7"/>
          <p:cNvSpPr>
            <a:spLocks noChangeShapeType="1"/>
          </p:cNvSpPr>
          <p:nvPr/>
        </p:nvSpPr>
        <p:spPr bwMode="auto">
          <a:xfrm>
            <a:off x="5954714" y="2362200"/>
            <a:ext cx="141287" cy="838200"/>
          </a:xfrm>
          <a:prstGeom prst="line">
            <a:avLst/>
          </a:prstGeom>
          <a:noFill/>
          <a:ln w="38100">
            <a:solidFill>
              <a:srgbClr val="00FF00"/>
            </a:solidFill>
            <a:round/>
            <a:headEnd/>
            <a:tailEnd type="triangle" w="med" len="med"/>
          </a:ln>
        </p:spPr>
        <p:txBody>
          <a:bodyPr/>
          <a:lstStyle/>
          <a:p>
            <a:endParaRPr lang="en-US"/>
          </a:p>
        </p:txBody>
      </p:sp>
      <p:sp>
        <p:nvSpPr>
          <p:cNvPr id="32778" name="Text Box 8"/>
          <p:cNvSpPr txBox="1">
            <a:spLocks noChangeArrowheads="1"/>
          </p:cNvSpPr>
          <p:nvPr/>
        </p:nvSpPr>
        <p:spPr bwMode="auto">
          <a:xfrm>
            <a:off x="6729413" y="1371600"/>
            <a:ext cx="1054100" cy="336550"/>
          </a:xfrm>
          <a:prstGeom prst="rect">
            <a:avLst/>
          </a:prstGeom>
          <a:noFill/>
          <a:ln w="9525">
            <a:noFill/>
            <a:miter lim="800000"/>
            <a:headEnd/>
            <a:tailEnd/>
          </a:ln>
        </p:spPr>
        <p:txBody>
          <a:bodyPr>
            <a:spAutoFit/>
          </a:bodyPr>
          <a:lstStyle/>
          <a:p>
            <a:pPr algn="ctr" eaLnBrk="1" hangingPunct="1"/>
            <a:r>
              <a:rPr lang="en-US" sz="1600" b="1">
                <a:latin typeface="Times New Roman" pitchFamily="18" charset="0"/>
              </a:rPr>
              <a:t>Ejection</a:t>
            </a:r>
          </a:p>
        </p:txBody>
      </p:sp>
      <p:sp>
        <p:nvSpPr>
          <p:cNvPr id="32779" name="Line 9"/>
          <p:cNvSpPr>
            <a:spLocks noChangeShapeType="1"/>
          </p:cNvSpPr>
          <p:nvPr/>
        </p:nvSpPr>
        <p:spPr bwMode="auto">
          <a:xfrm>
            <a:off x="6729413" y="1676400"/>
            <a:ext cx="773112" cy="152400"/>
          </a:xfrm>
          <a:prstGeom prst="line">
            <a:avLst/>
          </a:prstGeom>
          <a:noFill/>
          <a:ln w="38100">
            <a:solidFill>
              <a:schemeClr val="tx1"/>
            </a:solidFill>
            <a:round/>
            <a:headEnd type="triangle" w="med" len="med"/>
            <a:tailEnd/>
          </a:ln>
        </p:spPr>
        <p:txBody>
          <a:bodyPr/>
          <a:lstStyle/>
          <a:p>
            <a:endParaRPr lang="en-US"/>
          </a:p>
        </p:txBody>
      </p:sp>
      <p:sp>
        <p:nvSpPr>
          <p:cNvPr id="32780" name="Text Box 10"/>
          <p:cNvSpPr txBox="1">
            <a:spLocks noChangeArrowheads="1"/>
          </p:cNvSpPr>
          <p:nvPr/>
        </p:nvSpPr>
        <p:spPr bwMode="auto">
          <a:xfrm>
            <a:off x="5743576" y="3733800"/>
            <a:ext cx="563563" cy="523220"/>
          </a:xfrm>
          <a:prstGeom prst="rect">
            <a:avLst/>
          </a:prstGeom>
          <a:noFill/>
          <a:ln w="9525">
            <a:noFill/>
            <a:miter lim="800000"/>
            <a:headEnd/>
            <a:tailEnd/>
          </a:ln>
        </p:spPr>
        <p:txBody>
          <a:bodyPr>
            <a:spAutoFit/>
          </a:bodyPr>
          <a:lstStyle/>
          <a:p>
            <a:pPr algn="ctr" eaLnBrk="1" hangingPunct="1"/>
            <a:r>
              <a:rPr lang="en-US" sz="1400" b="1">
                <a:solidFill>
                  <a:schemeClr val="accent2"/>
                </a:solidFill>
                <a:latin typeface="Comic Sans MS" pitchFamily="66" charset="0"/>
              </a:rPr>
              <a:t>D</a:t>
            </a:r>
            <a:r>
              <a:rPr lang="en-US" sz="1400" b="1">
                <a:solidFill>
                  <a:schemeClr val="accent2"/>
                </a:solidFill>
                <a:latin typeface="Comic Sans MS" pitchFamily="66" charset="0"/>
                <a:sym typeface="Mathematica1" pitchFamily="2" charset="2"/>
              </a:rPr>
              <a:t></a:t>
            </a:r>
            <a:r>
              <a:rPr lang="en-US" sz="1400" b="1">
                <a:solidFill>
                  <a:schemeClr val="accent2"/>
                </a:solidFill>
                <a:latin typeface="Comic Sans MS" pitchFamily="66" charset="0"/>
              </a:rPr>
              <a:t>0</a:t>
            </a:r>
          </a:p>
        </p:txBody>
      </p:sp>
      <p:sp>
        <p:nvSpPr>
          <p:cNvPr id="32781" name="Text Box 11"/>
          <p:cNvSpPr txBox="1">
            <a:spLocks noChangeArrowheads="1"/>
          </p:cNvSpPr>
          <p:nvPr/>
        </p:nvSpPr>
        <p:spPr bwMode="auto">
          <a:xfrm>
            <a:off x="9261476" y="3733800"/>
            <a:ext cx="633413" cy="304800"/>
          </a:xfrm>
          <a:prstGeom prst="rect">
            <a:avLst/>
          </a:prstGeom>
          <a:noFill/>
          <a:ln w="9525">
            <a:noFill/>
            <a:miter lim="800000"/>
            <a:headEnd/>
            <a:tailEnd/>
          </a:ln>
        </p:spPr>
        <p:txBody>
          <a:bodyPr>
            <a:spAutoFit/>
          </a:bodyPr>
          <a:lstStyle/>
          <a:p>
            <a:pPr algn="ctr" eaLnBrk="1" hangingPunct="1"/>
            <a:r>
              <a:rPr lang="en-US" sz="1400" b="1">
                <a:solidFill>
                  <a:schemeClr val="accent2"/>
                </a:solidFill>
                <a:latin typeface="Comic Sans MS" pitchFamily="66" charset="0"/>
              </a:rPr>
              <a:t>D</a:t>
            </a:r>
            <a:r>
              <a:rPr lang="en-US" sz="1400" b="1">
                <a:solidFill>
                  <a:schemeClr val="accent2"/>
                </a:solidFill>
                <a:latin typeface="Comic Sans MS" pitchFamily="66" charset="0"/>
                <a:sym typeface="Mathematica1" pitchFamily="2" charset="2"/>
              </a:rPr>
              <a:t></a:t>
            </a:r>
            <a:r>
              <a:rPr lang="en-US" sz="1400" b="1">
                <a:solidFill>
                  <a:schemeClr val="accent2"/>
                </a:solidFill>
                <a:latin typeface="Comic Sans MS" pitchFamily="66" charset="0"/>
              </a:rPr>
              <a:t>0</a:t>
            </a:r>
          </a:p>
        </p:txBody>
      </p:sp>
      <p:sp>
        <p:nvSpPr>
          <p:cNvPr id="32782" name="Text Box 12"/>
          <p:cNvSpPr txBox="1">
            <a:spLocks noChangeArrowheads="1"/>
          </p:cNvSpPr>
          <p:nvPr/>
        </p:nvSpPr>
        <p:spPr bwMode="auto">
          <a:xfrm>
            <a:off x="7713663" y="1828800"/>
            <a:ext cx="563562" cy="304800"/>
          </a:xfrm>
          <a:prstGeom prst="rect">
            <a:avLst/>
          </a:prstGeom>
          <a:noFill/>
          <a:ln w="9525">
            <a:noFill/>
            <a:miter lim="800000"/>
            <a:headEnd/>
            <a:tailEnd/>
          </a:ln>
        </p:spPr>
        <p:txBody>
          <a:bodyPr>
            <a:spAutoFit/>
          </a:bodyPr>
          <a:lstStyle/>
          <a:p>
            <a:pPr algn="ctr" eaLnBrk="1" hangingPunct="1"/>
            <a:r>
              <a:rPr lang="en-US" sz="1400" b="1">
                <a:solidFill>
                  <a:schemeClr val="accent2"/>
                </a:solidFill>
                <a:latin typeface="Comic Sans MS" pitchFamily="66" charset="0"/>
              </a:rPr>
              <a:t>D=0</a:t>
            </a:r>
          </a:p>
        </p:txBody>
      </p:sp>
      <p:sp>
        <p:nvSpPr>
          <p:cNvPr id="32783" name="Text Box 13"/>
          <p:cNvSpPr txBox="1">
            <a:spLocks noChangeArrowheads="1"/>
          </p:cNvSpPr>
          <p:nvPr/>
        </p:nvSpPr>
        <p:spPr bwMode="auto">
          <a:xfrm>
            <a:off x="7713663" y="5638800"/>
            <a:ext cx="633412" cy="304800"/>
          </a:xfrm>
          <a:prstGeom prst="rect">
            <a:avLst/>
          </a:prstGeom>
          <a:noFill/>
          <a:ln w="9525">
            <a:noFill/>
            <a:miter lim="800000"/>
            <a:headEnd/>
            <a:tailEnd/>
          </a:ln>
        </p:spPr>
        <p:txBody>
          <a:bodyPr>
            <a:spAutoFit/>
          </a:bodyPr>
          <a:lstStyle/>
          <a:p>
            <a:pPr algn="ctr" eaLnBrk="1" hangingPunct="1"/>
            <a:r>
              <a:rPr lang="en-US" sz="1400" b="1">
                <a:solidFill>
                  <a:schemeClr val="accent2"/>
                </a:solidFill>
                <a:latin typeface="Comic Sans MS" pitchFamily="66" charset="0"/>
              </a:rPr>
              <a:t>D=0</a:t>
            </a:r>
          </a:p>
        </p:txBody>
      </p:sp>
      <p:sp>
        <p:nvSpPr>
          <p:cNvPr id="32784" name="Text Box 14"/>
          <p:cNvSpPr txBox="1">
            <a:spLocks noChangeArrowheads="1"/>
          </p:cNvSpPr>
          <p:nvPr/>
        </p:nvSpPr>
        <p:spPr bwMode="auto">
          <a:xfrm>
            <a:off x="8558214" y="3505200"/>
            <a:ext cx="1195387" cy="304800"/>
          </a:xfrm>
          <a:prstGeom prst="rect">
            <a:avLst/>
          </a:prstGeom>
          <a:noFill/>
          <a:ln w="9525">
            <a:noFill/>
            <a:miter lim="800000"/>
            <a:headEnd/>
            <a:tailEnd/>
          </a:ln>
        </p:spPr>
        <p:txBody>
          <a:bodyPr>
            <a:spAutoFit/>
          </a:bodyPr>
          <a:lstStyle/>
          <a:p>
            <a:pPr algn="ctr" eaLnBrk="1" hangingPunct="1"/>
            <a:endParaRPr lang="en-US" sz="1400">
              <a:latin typeface="Times New Roman" pitchFamily="18" charset="0"/>
            </a:endParaRPr>
          </a:p>
        </p:txBody>
      </p:sp>
      <p:sp>
        <p:nvSpPr>
          <p:cNvPr id="32785" name="Text Box 15"/>
          <p:cNvSpPr txBox="1">
            <a:spLocks noChangeArrowheads="1"/>
          </p:cNvSpPr>
          <p:nvPr/>
        </p:nvSpPr>
        <p:spPr bwMode="auto">
          <a:xfrm>
            <a:off x="8909050" y="3200400"/>
            <a:ext cx="774700" cy="457200"/>
          </a:xfrm>
          <a:prstGeom prst="rect">
            <a:avLst/>
          </a:prstGeom>
          <a:noFill/>
          <a:ln w="9525">
            <a:noFill/>
            <a:miter lim="800000"/>
            <a:headEnd/>
            <a:tailEnd/>
          </a:ln>
        </p:spPr>
        <p:txBody>
          <a:bodyPr>
            <a:spAutoFit/>
          </a:bodyPr>
          <a:lstStyle/>
          <a:p>
            <a:pPr algn="ctr" eaLnBrk="1" hangingPunct="1"/>
            <a:r>
              <a:rPr lang="en-US" sz="1200" b="1">
                <a:solidFill>
                  <a:srgbClr val="FF0066"/>
                </a:solidFill>
                <a:latin typeface="Times New Roman" pitchFamily="18" charset="0"/>
              </a:rPr>
              <a:t>Ejection</a:t>
            </a:r>
          </a:p>
          <a:p>
            <a:pPr algn="ctr" eaLnBrk="1" hangingPunct="1">
              <a:spcBef>
                <a:spcPct val="0"/>
              </a:spcBef>
            </a:pPr>
            <a:r>
              <a:rPr lang="en-US" sz="1200" b="1">
                <a:solidFill>
                  <a:srgbClr val="FF0066"/>
                </a:solidFill>
                <a:latin typeface="Times New Roman" pitchFamily="18" charset="0"/>
              </a:rPr>
              <a:t>kicker</a:t>
            </a:r>
          </a:p>
        </p:txBody>
      </p:sp>
      <p:sp>
        <p:nvSpPr>
          <p:cNvPr id="32786" name="Line 16"/>
          <p:cNvSpPr>
            <a:spLocks noChangeShapeType="1"/>
          </p:cNvSpPr>
          <p:nvPr/>
        </p:nvSpPr>
        <p:spPr bwMode="auto">
          <a:xfrm flipH="1">
            <a:off x="8628064" y="1752600"/>
            <a:ext cx="141287" cy="381000"/>
          </a:xfrm>
          <a:prstGeom prst="line">
            <a:avLst/>
          </a:prstGeom>
          <a:noFill/>
          <a:ln w="9525">
            <a:solidFill>
              <a:schemeClr val="tx1"/>
            </a:solidFill>
            <a:round/>
            <a:headEnd/>
            <a:tailEnd type="triangle" w="med" len="med"/>
          </a:ln>
        </p:spPr>
        <p:txBody>
          <a:bodyPr/>
          <a:lstStyle/>
          <a:p>
            <a:endParaRPr lang="en-US"/>
          </a:p>
        </p:txBody>
      </p:sp>
      <p:sp>
        <p:nvSpPr>
          <p:cNvPr id="32787" name="Line 17"/>
          <p:cNvSpPr>
            <a:spLocks noChangeShapeType="1"/>
          </p:cNvSpPr>
          <p:nvPr/>
        </p:nvSpPr>
        <p:spPr bwMode="auto">
          <a:xfrm flipH="1">
            <a:off x="8769350" y="1752600"/>
            <a:ext cx="69850" cy="381000"/>
          </a:xfrm>
          <a:prstGeom prst="line">
            <a:avLst/>
          </a:prstGeom>
          <a:noFill/>
          <a:ln w="9525">
            <a:solidFill>
              <a:schemeClr val="tx1"/>
            </a:solidFill>
            <a:round/>
            <a:headEnd/>
            <a:tailEnd type="triangle" w="med" len="med"/>
          </a:ln>
        </p:spPr>
        <p:txBody>
          <a:bodyPr/>
          <a:lstStyle/>
          <a:p>
            <a:endParaRPr lang="en-US"/>
          </a:p>
        </p:txBody>
      </p:sp>
      <p:sp>
        <p:nvSpPr>
          <p:cNvPr id="32788" name="Line 18"/>
          <p:cNvSpPr>
            <a:spLocks noChangeShapeType="1"/>
          </p:cNvSpPr>
          <p:nvPr/>
        </p:nvSpPr>
        <p:spPr bwMode="auto">
          <a:xfrm>
            <a:off x="8909050" y="1752600"/>
            <a:ext cx="71438" cy="381000"/>
          </a:xfrm>
          <a:prstGeom prst="line">
            <a:avLst/>
          </a:prstGeom>
          <a:noFill/>
          <a:ln w="9525">
            <a:solidFill>
              <a:schemeClr val="tx1"/>
            </a:solidFill>
            <a:round/>
            <a:headEnd/>
            <a:tailEnd type="triangle" w="med" len="med"/>
          </a:ln>
        </p:spPr>
        <p:txBody>
          <a:bodyPr/>
          <a:lstStyle/>
          <a:p>
            <a:endParaRPr lang="en-US"/>
          </a:p>
        </p:txBody>
      </p:sp>
      <p:sp>
        <p:nvSpPr>
          <p:cNvPr id="32789" name="Text Box 19"/>
          <p:cNvSpPr txBox="1">
            <a:spLocks noChangeArrowheads="1"/>
          </p:cNvSpPr>
          <p:nvPr/>
        </p:nvSpPr>
        <p:spPr bwMode="auto">
          <a:xfrm>
            <a:off x="8229601" y="1295400"/>
            <a:ext cx="1171575" cy="523220"/>
          </a:xfrm>
          <a:prstGeom prst="rect">
            <a:avLst/>
          </a:prstGeom>
          <a:noFill/>
          <a:ln w="9525">
            <a:noFill/>
            <a:miter lim="800000"/>
            <a:headEnd/>
            <a:tailEnd/>
          </a:ln>
        </p:spPr>
        <p:txBody>
          <a:bodyPr>
            <a:spAutoFit/>
          </a:bodyPr>
          <a:lstStyle/>
          <a:p>
            <a:pPr algn="ctr" eaLnBrk="1" hangingPunct="1"/>
            <a:r>
              <a:rPr lang="en-US" sz="1400" b="1">
                <a:solidFill>
                  <a:schemeClr val="accent2"/>
                </a:solidFill>
                <a:latin typeface="Times New Roman" pitchFamily="18" charset="0"/>
              </a:rPr>
              <a:t>Quadrupole</a:t>
            </a:r>
          </a:p>
          <a:p>
            <a:pPr algn="ctr" eaLnBrk="1" hangingPunct="1">
              <a:spcBef>
                <a:spcPct val="0"/>
              </a:spcBef>
            </a:pPr>
            <a:r>
              <a:rPr lang="en-US" sz="1400" b="1">
                <a:solidFill>
                  <a:schemeClr val="accent2"/>
                </a:solidFill>
                <a:latin typeface="Times New Roman" pitchFamily="18" charset="0"/>
              </a:rPr>
              <a:t>triplet</a:t>
            </a:r>
          </a:p>
        </p:txBody>
      </p:sp>
      <p:sp>
        <p:nvSpPr>
          <p:cNvPr id="32790" name="Line 20"/>
          <p:cNvSpPr>
            <a:spLocks noChangeShapeType="1"/>
          </p:cNvSpPr>
          <p:nvPr/>
        </p:nvSpPr>
        <p:spPr bwMode="auto">
          <a:xfrm>
            <a:off x="9261476" y="4572000"/>
            <a:ext cx="422275" cy="0"/>
          </a:xfrm>
          <a:prstGeom prst="line">
            <a:avLst/>
          </a:prstGeom>
          <a:noFill/>
          <a:ln w="9525">
            <a:solidFill>
              <a:schemeClr val="tx1"/>
            </a:solidFill>
            <a:round/>
            <a:headEnd/>
            <a:tailEnd type="triangle" w="med" len="med"/>
          </a:ln>
        </p:spPr>
        <p:txBody>
          <a:bodyPr/>
          <a:lstStyle/>
          <a:p>
            <a:endParaRPr lang="en-US"/>
          </a:p>
        </p:txBody>
      </p:sp>
      <p:sp>
        <p:nvSpPr>
          <p:cNvPr id="32791" name="Line 21"/>
          <p:cNvSpPr>
            <a:spLocks noChangeShapeType="1"/>
          </p:cNvSpPr>
          <p:nvPr/>
        </p:nvSpPr>
        <p:spPr bwMode="auto">
          <a:xfrm>
            <a:off x="9261476" y="4724400"/>
            <a:ext cx="422275" cy="0"/>
          </a:xfrm>
          <a:prstGeom prst="line">
            <a:avLst/>
          </a:prstGeom>
          <a:noFill/>
          <a:ln w="9525">
            <a:solidFill>
              <a:schemeClr val="tx1"/>
            </a:solidFill>
            <a:round/>
            <a:headEnd/>
            <a:tailEnd type="triangle" w="med" len="med"/>
          </a:ln>
        </p:spPr>
        <p:txBody>
          <a:bodyPr/>
          <a:lstStyle/>
          <a:p>
            <a:endParaRPr lang="en-US"/>
          </a:p>
        </p:txBody>
      </p:sp>
      <p:sp>
        <p:nvSpPr>
          <p:cNvPr id="32792" name="Text Box 22"/>
          <p:cNvSpPr txBox="1">
            <a:spLocks noChangeArrowheads="1"/>
          </p:cNvSpPr>
          <p:nvPr/>
        </p:nvSpPr>
        <p:spPr bwMode="auto">
          <a:xfrm>
            <a:off x="8229601" y="4419600"/>
            <a:ext cx="1171575" cy="523220"/>
          </a:xfrm>
          <a:prstGeom prst="rect">
            <a:avLst/>
          </a:prstGeom>
          <a:noFill/>
          <a:ln w="9525">
            <a:noFill/>
            <a:miter lim="800000"/>
            <a:headEnd/>
            <a:tailEnd/>
          </a:ln>
        </p:spPr>
        <p:txBody>
          <a:bodyPr>
            <a:spAutoFit/>
          </a:bodyPr>
          <a:lstStyle/>
          <a:p>
            <a:pPr algn="ctr" eaLnBrk="1" hangingPunct="1"/>
            <a:r>
              <a:rPr lang="en-US" sz="1400" b="1">
                <a:solidFill>
                  <a:schemeClr val="accent2"/>
                </a:solidFill>
                <a:latin typeface="Times New Roman" pitchFamily="18" charset="0"/>
              </a:rPr>
              <a:t>Quadrupole doublet</a:t>
            </a:r>
          </a:p>
        </p:txBody>
      </p:sp>
      <p:sp>
        <p:nvSpPr>
          <p:cNvPr id="32793" name="Text Box 24"/>
          <p:cNvSpPr txBox="1">
            <a:spLocks noChangeArrowheads="1"/>
          </p:cNvSpPr>
          <p:nvPr/>
        </p:nvSpPr>
        <p:spPr bwMode="auto">
          <a:xfrm>
            <a:off x="5743575" y="5181600"/>
            <a:ext cx="774700" cy="304800"/>
          </a:xfrm>
          <a:prstGeom prst="rect">
            <a:avLst/>
          </a:prstGeom>
          <a:noFill/>
          <a:ln w="9525">
            <a:noFill/>
            <a:miter lim="800000"/>
            <a:headEnd/>
            <a:tailEnd/>
          </a:ln>
        </p:spPr>
        <p:txBody>
          <a:bodyPr>
            <a:spAutoFit/>
          </a:bodyPr>
          <a:lstStyle/>
          <a:p>
            <a:pPr algn="ctr" eaLnBrk="1" hangingPunct="1"/>
            <a:r>
              <a:rPr lang="en-US" sz="1400" b="1">
                <a:solidFill>
                  <a:srgbClr val="FF9999"/>
                </a:solidFill>
                <a:latin typeface="Times New Roman" pitchFamily="18" charset="0"/>
              </a:rPr>
              <a:t>dipole</a:t>
            </a:r>
          </a:p>
        </p:txBody>
      </p:sp>
      <p:sp>
        <p:nvSpPr>
          <p:cNvPr id="32794" name="Text Box 25"/>
          <p:cNvSpPr txBox="1">
            <a:spLocks noChangeArrowheads="1"/>
          </p:cNvSpPr>
          <p:nvPr/>
        </p:nvSpPr>
        <p:spPr bwMode="auto">
          <a:xfrm>
            <a:off x="8066089" y="2133600"/>
            <a:ext cx="420687" cy="304800"/>
          </a:xfrm>
          <a:prstGeom prst="rect">
            <a:avLst/>
          </a:prstGeom>
          <a:noFill/>
          <a:ln w="9525">
            <a:noFill/>
            <a:miter lim="800000"/>
            <a:headEnd/>
            <a:tailEnd/>
          </a:ln>
        </p:spPr>
        <p:txBody>
          <a:bodyPr>
            <a:spAutoFit/>
          </a:bodyPr>
          <a:lstStyle/>
          <a:p>
            <a:pPr algn="ctr" eaLnBrk="1" hangingPunct="1"/>
            <a:r>
              <a:rPr lang="en-US" sz="1400" b="1">
                <a:solidFill>
                  <a:srgbClr val="669900"/>
                </a:solidFill>
                <a:latin typeface="Times New Roman" pitchFamily="18" charset="0"/>
              </a:rPr>
              <a:t>RF </a:t>
            </a:r>
          </a:p>
        </p:txBody>
      </p:sp>
      <p:sp>
        <p:nvSpPr>
          <p:cNvPr id="32795" name="Line 26"/>
          <p:cNvSpPr>
            <a:spLocks noChangeShapeType="1"/>
          </p:cNvSpPr>
          <p:nvPr/>
        </p:nvSpPr>
        <p:spPr bwMode="auto">
          <a:xfrm>
            <a:off x="9020175" y="3068639"/>
            <a:ext cx="731838" cy="504825"/>
          </a:xfrm>
          <a:prstGeom prst="line">
            <a:avLst/>
          </a:prstGeom>
          <a:noFill/>
          <a:ln w="19050">
            <a:solidFill>
              <a:srgbClr val="CC6600"/>
            </a:solidFill>
            <a:prstDash val="dash"/>
            <a:round/>
            <a:headEnd/>
            <a:tailEnd type="triangle" w="med" len="med"/>
          </a:ln>
        </p:spPr>
        <p:txBody>
          <a:bodyPr/>
          <a:lstStyle/>
          <a:p>
            <a:endParaRPr lang="en-US"/>
          </a:p>
        </p:txBody>
      </p:sp>
      <p:sp>
        <p:nvSpPr>
          <p:cNvPr id="32796" name="Line 27"/>
          <p:cNvSpPr>
            <a:spLocks noChangeShapeType="1"/>
          </p:cNvSpPr>
          <p:nvPr/>
        </p:nvSpPr>
        <p:spPr bwMode="auto">
          <a:xfrm flipH="1" flipV="1">
            <a:off x="8555038" y="2133600"/>
            <a:ext cx="266700" cy="647700"/>
          </a:xfrm>
          <a:prstGeom prst="line">
            <a:avLst/>
          </a:prstGeom>
          <a:noFill/>
          <a:ln w="19050">
            <a:solidFill>
              <a:srgbClr val="CC6600"/>
            </a:solidFill>
            <a:prstDash val="dash"/>
            <a:round/>
            <a:headEnd/>
            <a:tailEnd type="triangle" w="med" len="med"/>
          </a:ln>
        </p:spPr>
        <p:txBody>
          <a:bodyPr/>
          <a:lstStyle/>
          <a:p>
            <a:endParaRPr lang="en-US"/>
          </a:p>
        </p:txBody>
      </p:sp>
      <p:sp>
        <p:nvSpPr>
          <p:cNvPr id="32797" name="Text Box 28"/>
          <p:cNvSpPr txBox="1">
            <a:spLocks noChangeArrowheads="1"/>
          </p:cNvSpPr>
          <p:nvPr/>
        </p:nvSpPr>
        <p:spPr bwMode="auto">
          <a:xfrm>
            <a:off x="8555038" y="2708275"/>
            <a:ext cx="863600" cy="457200"/>
          </a:xfrm>
          <a:prstGeom prst="rect">
            <a:avLst/>
          </a:prstGeom>
          <a:noFill/>
          <a:ln w="9525">
            <a:noFill/>
            <a:miter lim="800000"/>
            <a:headEnd/>
            <a:tailEnd/>
          </a:ln>
        </p:spPr>
        <p:txBody>
          <a:bodyPr>
            <a:spAutoFit/>
          </a:bodyPr>
          <a:lstStyle/>
          <a:p>
            <a:pPr algn="ctr" eaLnBrk="1" hangingPunct="1"/>
            <a:r>
              <a:rPr lang="en-US" sz="1200" b="1">
                <a:solidFill>
                  <a:srgbClr val="CC6600"/>
                </a:solidFill>
                <a:latin typeface="Comic Sans MS" pitchFamily="66" charset="0"/>
              </a:rPr>
              <a:t>vacuum sector 4</a:t>
            </a:r>
          </a:p>
        </p:txBody>
      </p:sp>
    </p:spTree>
    <p:extLst>
      <p:ext uri="{BB962C8B-B14F-4D97-AF65-F5344CB8AC3E}">
        <p14:creationId xmlns:p14="http://schemas.microsoft.com/office/powerpoint/2010/main" val="179946863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Intensity transmission: injection to collision, </a:t>
            </a:r>
            <a:r>
              <a:rPr lang="en-GB" dirty="0" err="1"/>
              <a:t>Pb</a:t>
            </a:r>
            <a:r>
              <a:rPr lang="en-GB" dirty="0"/>
              <a:t> in 2016</a:t>
            </a:r>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52</a:t>
            </a:fld>
            <a:endParaRPr lang="en-GB"/>
          </a:p>
        </p:txBody>
      </p:sp>
      <p:pic>
        <p:nvPicPr>
          <p:cNvPr id="5" name="Picture 4"/>
          <p:cNvPicPr>
            <a:picLocks noChangeAspect="1"/>
          </p:cNvPicPr>
          <p:nvPr/>
        </p:nvPicPr>
        <p:blipFill>
          <a:blip r:embed="rId2"/>
          <a:stretch>
            <a:fillRect/>
          </a:stretch>
        </p:blipFill>
        <p:spPr>
          <a:xfrm>
            <a:off x="1525988" y="476672"/>
            <a:ext cx="9140024" cy="3708406"/>
          </a:xfrm>
          <a:prstGeom prst="rect">
            <a:avLst/>
          </a:prstGeom>
        </p:spPr>
      </p:pic>
      <p:sp>
        <p:nvSpPr>
          <p:cNvPr id="6" name="TextBox 5"/>
          <p:cNvSpPr txBox="1"/>
          <p:nvPr/>
        </p:nvSpPr>
        <p:spPr>
          <a:xfrm>
            <a:off x="1847528" y="4365105"/>
            <a:ext cx="5400600" cy="2031325"/>
          </a:xfrm>
          <a:prstGeom prst="rect">
            <a:avLst/>
          </a:prstGeom>
          <a:noFill/>
        </p:spPr>
        <p:txBody>
          <a:bodyPr wrap="square" rtlCol="0">
            <a:spAutoFit/>
          </a:bodyPr>
          <a:lstStyle/>
          <a:p>
            <a:r>
              <a:rPr lang="en-GB" dirty="0"/>
              <a:t>Data from 2016 p-</a:t>
            </a:r>
            <a:r>
              <a:rPr lang="en-GB" dirty="0" err="1"/>
              <a:t>Pb</a:t>
            </a:r>
            <a:r>
              <a:rPr lang="en-GB" dirty="0"/>
              <a:t> run, for </a:t>
            </a:r>
            <a:r>
              <a:rPr lang="en-GB" dirty="0" err="1"/>
              <a:t>Pb</a:t>
            </a:r>
            <a:r>
              <a:rPr lang="en-GB" dirty="0"/>
              <a:t> beam only.   </a:t>
            </a:r>
            <a:br>
              <a:rPr lang="en-GB" dirty="0"/>
            </a:br>
            <a:r>
              <a:rPr lang="en-GB" dirty="0"/>
              <a:t>Expect </a:t>
            </a:r>
            <a:r>
              <a:rPr lang="en-GB" dirty="0" err="1"/>
              <a:t>Pb-Pb</a:t>
            </a:r>
            <a:r>
              <a:rPr lang="en-GB" dirty="0"/>
              <a:t> to be generally better. </a:t>
            </a:r>
          </a:p>
          <a:p>
            <a:endParaRPr lang="en-GB" dirty="0"/>
          </a:p>
          <a:p>
            <a:r>
              <a:rPr lang="en-GB" dirty="0"/>
              <a:t>Previous estimates of future </a:t>
            </a:r>
            <a:r>
              <a:rPr lang="en-GB" dirty="0" err="1"/>
              <a:t>Pb-Pb</a:t>
            </a:r>
            <a:r>
              <a:rPr lang="en-GB" dirty="0"/>
              <a:t> performance assumed 90% transmission from injection to collision.  </a:t>
            </a:r>
          </a:p>
          <a:p>
            <a:endParaRPr lang="en-GB" dirty="0"/>
          </a:p>
          <a:p>
            <a:r>
              <a:rPr lang="en-GB" dirty="0"/>
              <a:t>Data justify using 95% now (previously 90%).</a:t>
            </a:r>
          </a:p>
        </p:txBody>
      </p:sp>
      <p:sp>
        <p:nvSpPr>
          <p:cNvPr id="7" name="TextBox 6"/>
          <p:cNvSpPr txBox="1"/>
          <p:nvPr/>
        </p:nvSpPr>
        <p:spPr>
          <a:xfrm>
            <a:off x="9830845" y="4963813"/>
            <a:ext cx="1872208" cy="276999"/>
          </a:xfrm>
          <a:prstGeom prst="rect">
            <a:avLst/>
          </a:prstGeom>
          <a:solidFill>
            <a:srgbClr val="FFFF00"/>
          </a:solidFill>
        </p:spPr>
        <p:txBody>
          <a:bodyPr wrap="square" rtlCol="0">
            <a:spAutoFit/>
          </a:bodyPr>
          <a:lstStyle/>
          <a:p>
            <a:r>
              <a:rPr lang="en-GB" sz="1200" dirty="0"/>
              <a:t>R. Alemany, M. Schaumann</a:t>
            </a:r>
          </a:p>
        </p:txBody>
      </p:sp>
      <p:grpSp>
        <p:nvGrpSpPr>
          <p:cNvPr id="12" name="Group 11"/>
          <p:cNvGrpSpPr/>
          <p:nvPr/>
        </p:nvGrpSpPr>
        <p:grpSpPr>
          <a:xfrm>
            <a:off x="7896200" y="1916832"/>
            <a:ext cx="2088232" cy="4627676"/>
            <a:chOff x="6372200" y="1916832"/>
            <a:chExt cx="2088232" cy="4627676"/>
          </a:xfrm>
        </p:grpSpPr>
        <p:sp>
          <p:nvSpPr>
            <p:cNvPr id="8" name="TextBox 7"/>
            <p:cNvSpPr txBox="1"/>
            <p:nvPr/>
          </p:nvSpPr>
          <p:spPr>
            <a:xfrm>
              <a:off x="6444208" y="6021288"/>
              <a:ext cx="2016224" cy="523220"/>
            </a:xfrm>
            <a:prstGeom prst="rect">
              <a:avLst/>
            </a:prstGeom>
            <a:noFill/>
            <a:ln w="12700">
              <a:solidFill>
                <a:schemeClr val="accent2"/>
              </a:solidFill>
            </a:ln>
          </p:spPr>
          <p:txBody>
            <a:bodyPr wrap="square" rtlCol="0">
              <a:spAutoFit/>
            </a:bodyPr>
            <a:lstStyle/>
            <a:p>
              <a:r>
                <a:rPr lang="en-GB" sz="1400" dirty="0">
                  <a:solidFill>
                    <a:schemeClr val="accent2"/>
                  </a:solidFill>
                </a:rPr>
                <a:t>&gt;100% due to FBCT re-calibration</a:t>
              </a:r>
            </a:p>
          </p:txBody>
        </p:sp>
        <p:cxnSp>
          <p:nvCxnSpPr>
            <p:cNvPr id="10" name="Straight Arrow Connector 9"/>
            <p:cNvCxnSpPr/>
            <p:nvPr/>
          </p:nvCxnSpPr>
          <p:spPr>
            <a:xfrm flipH="1" flipV="1">
              <a:off x="6372200" y="1916832"/>
              <a:ext cx="936104" cy="4102715"/>
            </a:xfrm>
            <a:prstGeom prst="straightConnector1">
              <a:avLst/>
            </a:prstGeom>
            <a:ln w="127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23890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a:t>BFPP Quench MD – first luminosity quench in LHC</a:t>
            </a:r>
          </a:p>
        </p:txBody>
      </p:sp>
      <p:sp>
        <p:nvSpPr>
          <p:cNvPr id="2" name="Date Placeholder 1"/>
          <p:cNvSpPr>
            <a:spLocks noGrp="1"/>
          </p:cNvSpPr>
          <p:nvPr>
            <p:ph type="dt" sz="half" idx="10"/>
          </p:nvPr>
        </p:nvSpPr>
        <p:spPr/>
        <p:txBody>
          <a:bodyPr/>
          <a:lstStyle/>
          <a:p>
            <a:r>
              <a:rPr lang="en-US"/>
              <a:t>J.M. Jowett, Town Meeting: Relativistic Heavy Ion Physics 24/10/2018</a:t>
            </a:r>
            <a:endParaRPr lang="en-GB" dirty="0"/>
          </a:p>
        </p:txBody>
      </p:sp>
      <p:sp>
        <p:nvSpPr>
          <p:cNvPr id="3" name="Slide Number Placeholder 2"/>
          <p:cNvSpPr>
            <a:spLocks noGrp="1"/>
          </p:cNvSpPr>
          <p:nvPr>
            <p:ph type="sldNum" sz="quarter" idx="12"/>
          </p:nvPr>
        </p:nvSpPr>
        <p:spPr/>
        <p:txBody>
          <a:bodyPr/>
          <a:lstStyle/>
          <a:p>
            <a:fld id="{323EE74B-AA29-428B-826F-5CD1FF8C5BA0}" type="slidenum">
              <a:rPr lang="en-GB" smtClean="0"/>
              <a:t>53</a:t>
            </a:fld>
            <a:endParaRPr lang="en-GB"/>
          </a:p>
        </p:txBody>
      </p:sp>
      <p:pic>
        <p:nvPicPr>
          <p:cNvPr id="5" name="Picture 4"/>
          <p:cNvPicPr>
            <a:picLocks noChangeAspect="1"/>
          </p:cNvPicPr>
          <p:nvPr/>
        </p:nvPicPr>
        <p:blipFill>
          <a:blip r:embed="rId4"/>
          <a:stretch>
            <a:fillRect/>
          </a:stretch>
        </p:blipFill>
        <p:spPr>
          <a:xfrm>
            <a:off x="1596086" y="3333978"/>
            <a:ext cx="4744814" cy="3240360"/>
          </a:xfrm>
          <a:prstGeom prst="rect">
            <a:avLst/>
          </a:prstGeom>
        </p:spPr>
      </p:pic>
      <p:pic>
        <p:nvPicPr>
          <p:cNvPr id="6" name="Picture 5"/>
          <p:cNvPicPr>
            <a:picLocks noChangeAspect="1"/>
          </p:cNvPicPr>
          <p:nvPr/>
        </p:nvPicPr>
        <p:blipFill>
          <a:blip r:embed="rId5"/>
          <a:stretch>
            <a:fillRect/>
          </a:stretch>
        </p:blipFill>
        <p:spPr>
          <a:xfrm>
            <a:off x="6371788" y="3333978"/>
            <a:ext cx="4260716" cy="3335382"/>
          </a:xfrm>
          <a:prstGeom prst="rect">
            <a:avLst/>
          </a:prstGeom>
        </p:spPr>
      </p:pic>
      <p:sp>
        <p:nvSpPr>
          <p:cNvPr id="7" name="TextBox 6"/>
          <p:cNvSpPr txBox="1"/>
          <p:nvPr/>
        </p:nvSpPr>
        <p:spPr>
          <a:xfrm>
            <a:off x="1847528" y="476672"/>
            <a:ext cx="8496944" cy="2492990"/>
          </a:xfrm>
          <a:prstGeom prst="rect">
            <a:avLst/>
          </a:prstGeom>
          <a:noFill/>
        </p:spPr>
        <p:txBody>
          <a:bodyPr wrap="square" rtlCol="0">
            <a:spAutoFit/>
          </a:bodyPr>
          <a:lstStyle/>
          <a:p>
            <a:pPr marL="285750" indent="-285750">
              <a:buFont typeface="Arial" panose="020B0604020202020204" pitchFamily="34" charset="0"/>
              <a:buChar char="•"/>
            </a:pPr>
            <a:r>
              <a:rPr lang="en-GB" dirty="0"/>
              <a:t>BLM thresholds in BFPP loss region raised by factor 10 for one fill 8/12/2015 evening.</a:t>
            </a:r>
          </a:p>
          <a:p>
            <a:pPr marL="285750" indent="-285750">
              <a:buFont typeface="Arial" panose="020B0604020202020204" pitchFamily="34" charset="0"/>
              <a:buChar char="•"/>
            </a:pPr>
            <a:r>
              <a:rPr lang="en-GB" dirty="0"/>
              <a:t>Prepared as for physics fill, separated beams to achieve moderate luminosity in IP5 only.</a:t>
            </a:r>
          </a:p>
          <a:p>
            <a:pPr marL="285750" indent="-285750">
              <a:buFont typeface="Arial" panose="020B0604020202020204" pitchFamily="34" charset="0"/>
              <a:buChar char="•"/>
            </a:pPr>
            <a:r>
              <a:rPr lang="en-GB" dirty="0"/>
              <a:t>Changed amplitude of BFPP mitigation bump from -3 mm to +0.5 mm to bring loss point well within body of dipole magnet (it started just outside).</a:t>
            </a:r>
          </a:p>
          <a:p>
            <a:pPr marL="285750" indent="-285750">
              <a:buFont typeface="Arial" panose="020B0604020202020204" pitchFamily="34" charset="0"/>
              <a:buChar char="•"/>
            </a:pPr>
            <a:r>
              <a:rPr lang="en-GB" dirty="0"/>
              <a:t>Put IP5 back into collision in 5 </a:t>
            </a:r>
            <a:r>
              <a:rPr lang="el-GR" dirty="0"/>
              <a:t>μ</a:t>
            </a:r>
            <a:r>
              <a:rPr lang="en-GB" dirty="0"/>
              <a:t>m steps.   </a:t>
            </a:r>
          </a:p>
          <a:p>
            <a:pPr marL="342900" indent="-342900">
              <a:buFont typeface="Arial" panose="020B0604020202020204" pitchFamily="34" charset="0"/>
              <a:buChar char="•"/>
            </a:pPr>
            <a:r>
              <a:rPr lang="en-GB" sz="2000" dirty="0">
                <a:solidFill>
                  <a:srgbClr val="FF0000"/>
                </a:solidFill>
              </a:rPr>
              <a:t>Unexpectedly quenched at luminosity value (CMS):</a:t>
            </a:r>
          </a:p>
          <a:p>
            <a:endParaRPr lang="en-GB" sz="2400" dirty="0">
              <a:solidFill>
                <a:srgbClr val="FF0000"/>
              </a:solidFill>
            </a:endParaRPr>
          </a:p>
        </p:txBody>
      </p:sp>
      <p:graphicFrame>
        <p:nvGraphicFramePr>
          <p:cNvPr id="8" name="Object 7"/>
          <p:cNvGraphicFramePr>
            <a:graphicFrameLocks noChangeAspect="1"/>
          </p:cNvGraphicFramePr>
          <p:nvPr>
            <p:extLst/>
          </p:nvPr>
        </p:nvGraphicFramePr>
        <p:xfrm>
          <a:off x="2408238" y="2541588"/>
          <a:ext cx="7645400" cy="609600"/>
        </p:xfrm>
        <a:graphic>
          <a:graphicData uri="http://schemas.openxmlformats.org/presentationml/2006/ole">
            <mc:AlternateContent xmlns:mc="http://schemas.openxmlformats.org/markup-compatibility/2006">
              <mc:Choice xmlns:v="urn:schemas-microsoft-com:vml" Requires="v">
                <p:oleObj spid="_x0000_s13314" name="Equation" r:id="rId6" imgW="7645320" imgH="609480" progId="Equation.DSMT4">
                  <p:embed/>
                </p:oleObj>
              </mc:Choice>
              <mc:Fallback>
                <p:oleObj name="Equation" r:id="rId6" imgW="7645320" imgH="609480" progId="Equation.DSMT4">
                  <p:embed/>
                  <p:pic>
                    <p:nvPicPr>
                      <p:cNvPr id="8" name="Object 7"/>
                      <p:cNvPicPr/>
                      <p:nvPr/>
                    </p:nvPicPr>
                    <p:blipFill>
                      <a:blip r:embed="rId7"/>
                      <a:stretch>
                        <a:fillRect/>
                      </a:stretch>
                    </p:blipFill>
                    <p:spPr>
                      <a:xfrm>
                        <a:off x="2408238" y="2541588"/>
                        <a:ext cx="7645400" cy="609600"/>
                      </a:xfrm>
                      <a:prstGeom prst="rect">
                        <a:avLst/>
                      </a:prstGeom>
                    </p:spPr>
                  </p:pic>
                </p:oleObj>
              </mc:Fallback>
            </mc:AlternateContent>
          </a:graphicData>
        </a:graphic>
      </p:graphicFrame>
      <p:sp>
        <p:nvSpPr>
          <p:cNvPr id="9" name="TextBox 8"/>
          <p:cNvSpPr txBox="1"/>
          <p:nvPr/>
        </p:nvSpPr>
        <p:spPr>
          <a:xfrm>
            <a:off x="8400256" y="4881934"/>
            <a:ext cx="2088232" cy="923330"/>
          </a:xfrm>
          <a:prstGeom prst="rect">
            <a:avLst/>
          </a:prstGeom>
          <a:solidFill>
            <a:srgbClr val="FFFF00"/>
          </a:solidFill>
        </p:spPr>
        <p:txBody>
          <a:bodyPr wrap="square" rtlCol="0">
            <a:spAutoFit/>
          </a:bodyPr>
          <a:lstStyle/>
          <a:p>
            <a:r>
              <a:rPr lang="en-US" dirty="0"/>
              <a:t>Using nonlinear QED to quench superconductor!</a:t>
            </a:r>
            <a:endParaRPr lang="en-GB" dirty="0"/>
          </a:p>
        </p:txBody>
      </p:sp>
    </p:spTree>
    <p:extLst>
      <p:ext uri="{BB962C8B-B14F-4D97-AF65-F5344CB8AC3E}">
        <p14:creationId xmlns:p14="http://schemas.microsoft.com/office/powerpoint/2010/main" val="425307026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a:t>Luminosity and BLM signals during measurement</a:t>
            </a:r>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54</a:t>
            </a:fld>
            <a:endParaRPr lang="en-GB"/>
          </a:p>
        </p:txBody>
      </p:sp>
      <p:graphicFrame>
        <p:nvGraphicFramePr>
          <p:cNvPr id="6" name="Object 5"/>
          <p:cNvGraphicFramePr>
            <a:graphicFrameLocks noChangeAspect="1"/>
          </p:cNvGraphicFramePr>
          <p:nvPr>
            <p:extLst/>
          </p:nvPr>
        </p:nvGraphicFramePr>
        <p:xfrm>
          <a:off x="1991545" y="1196752"/>
          <a:ext cx="8048625" cy="3467100"/>
        </p:xfrm>
        <a:graphic>
          <a:graphicData uri="http://schemas.openxmlformats.org/presentationml/2006/ole">
            <mc:AlternateContent xmlns:mc="http://schemas.openxmlformats.org/markup-compatibility/2006">
              <mc:Choice xmlns:v="urn:schemas-microsoft-com:vml" Requires="v">
                <p:oleObj spid="_x0000_s14338" name="Acrobat Document" r:id="rId3" imgW="8048557" imgH="3467027" progId="Acrobat.Document.11">
                  <p:embed/>
                </p:oleObj>
              </mc:Choice>
              <mc:Fallback>
                <p:oleObj name="Acrobat Document" r:id="rId3" imgW="8048557" imgH="3467027" progId="Acrobat.Document.11">
                  <p:embed/>
                  <p:pic>
                    <p:nvPicPr>
                      <p:cNvPr id="6" name="Object 5"/>
                      <p:cNvPicPr/>
                      <p:nvPr/>
                    </p:nvPicPr>
                    <p:blipFill>
                      <a:blip r:embed="rId4"/>
                      <a:stretch>
                        <a:fillRect/>
                      </a:stretch>
                    </p:blipFill>
                    <p:spPr>
                      <a:xfrm>
                        <a:off x="1991545" y="1196752"/>
                        <a:ext cx="8048625" cy="3467100"/>
                      </a:xfrm>
                      <a:prstGeom prst="rect">
                        <a:avLst/>
                      </a:prstGeom>
                    </p:spPr>
                  </p:pic>
                </p:oleObj>
              </mc:Fallback>
            </mc:AlternateContent>
          </a:graphicData>
        </a:graphic>
      </p:graphicFrame>
      <p:sp>
        <p:nvSpPr>
          <p:cNvPr id="2" name="TextBox 1"/>
          <p:cNvSpPr txBox="1"/>
          <p:nvPr/>
        </p:nvSpPr>
        <p:spPr>
          <a:xfrm>
            <a:off x="4943872" y="4941168"/>
            <a:ext cx="5256584" cy="1200329"/>
          </a:xfrm>
          <a:prstGeom prst="rect">
            <a:avLst/>
          </a:prstGeom>
          <a:solidFill>
            <a:srgbClr val="FFFF00"/>
          </a:solidFill>
        </p:spPr>
        <p:txBody>
          <a:bodyPr wrap="square" rtlCol="0">
            <a:spAutoFit/>
          </a:bodyPr>
          <a:lstStyle/>
          <a:p>
            <a:r>
              <a:rPr lang="en-GB" dirty="0"/>
              <a:t>Resolved decades of uncertainty about steady-state quench level of LHC dipole magnets. </a:t>
            </a:r>
          </a:p>
          <a:p>
            <a:r>
              <a:rPr lang="en-GB" dirty="0"/>
              <a:t>Later a second collimation quench test with </a:t>
            </a:r>
            <a:r>
              <a:rPr lang="en-GB" dirty="0" err="1"/>
              <a:t>Pb</a:t>
            </a:r>
            <a:r>
              <a:rPr lang="en-GB" dirty="0"/>
              <a:t> was also successful.</a:t>
            </a:r>
          </a:p>
        </p:txBody>
      </p:sp>
    </p:spTree>
    <p:extLst>
      <p:ext uri="{BB962C8B-B14F-4D97-AF65-F5344CB8AC3E}">
        <p14:creationId xmlns:p14="http://schemas.microsoft.com/office/powerpoint/2010/main" val="235752780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    DS collimators</a:t>
            </a:r>
          </a:p>
        </p:txBody>
      </p:sp>
      <p:sp>
        <p:nvSpPr>
          <p:cNvPr id="3" name="Content Placeholder 2"/>
          <p:cNvSpPr>
            <a:spLocks noGrp="1"/>
          </p:cNvSpPr>
          <p:nvPr>
            <p:ph idx="1"/>
          </p:nvPr>
        </p:nvSpPr>
        <p:spPr>
          <a:xfrm>
            <a:off x="1848488" y="1449360"/>
            <a:ext cx="8640000" cy="5220000"/>
          </a:xfrm>
        </p:spPr>
        <p:txBody>
          <a:bodyPr>
            <a:normAutofit/>
          </a:bodyPr>
          <a:lstStyle/>
          <a:p>
            <a:pPr>
              <a:lnSpc>
                <a:spcPct val="80000"/>
              </a:lnSpc>
              <a:spcBef>
                <a:spcPts val="500"/>
              </a:spcBef>
            </a:pPr>
            <a:endParaRPr lang="en-GB" sz="2200" dirty="0"/>
          </a:p>
          <a:p>
            <a:pPr>
              <a:lnSpc>
                <a:spcPct val="80000"/>
              </a:lnSpc>
              <a:spcBef>
                <a:spcPts val="500"/>
              </a:spcBef>
            </a:pPr>
            <a:endParaRPr lang="en-GB" sz="2200" dirty="0"/>
          </a:p>
          <a:p>
            <a:pPr>
              <a:lnSpc>
                <a:spcPct val="80000"/>
              </a:lnSpc>
              <a:spcBef>
                <a:spcPts val="500"/>
              </a:spcBef>
            </a:pPr>
            <a:endParaRPr lang="en-GB" sz="2200" dirty="0"/>
          </a:p>
          <a:p>
            <a:pPr>
              <a:lnSpc>
                <a:spcPct val="80000"/>
              </a:lnSpc>
              <a:spcBef>
                <a:spcPts val="500"/>
              </a:spcBef>
            </a:pPr>
            <a:r>
              <a:rPr lang="en-GB" sz="2400" b="1" dirty="0">
                <a:solidFill>
                  <a:srgbClr val="0432FF"/>
                </a:solidFill>
              </a:rPr>
              <a:t>IP7</a:t>
            </a:r>
            <a:r>
              <a:rPr lang="en-GB" sz="2400" dirty="0"/>
              <a:t>, for both proton and heavy-ion collimation losses</a:t>
            </a:r>
          </a:p>
          <a:p>
            <a:pPr marL="628650" lvl="1" indent="-273050">
              <a:lnSpc>
                <a:spcPct val="80000"/>
              </a:lnSpc>
              <a:spcBef>
                <a:spcPts val="500"/>
              </a:spcBef>
            </a:pPr>
            <a:r>
              <a:rPr lang="en-GB" sz="2000" dirty="0"/>
              <a:t>Design, fabricate, test, and install during </a:t>
            </a:r>
            <a:r>
              <a:rPr lang="en-GB" sz="2000" b="1" dirty="0"/>
              <a:t>LS2</a:t>
            </a:r>
            <a:r>
              <a:rPr lang="en-GB" sz="2000" dirty="0"/>
              <a:t>, around </a:t>
            </a:r>
            <a:r>
              <a:rPr lang="en-GB" sz="2000" b="1" dirty="0"/>
              <a:t>IP7</a:t>
            </a:r>
            <a:r>
              <a:rPr lang="en-GB" sz="2000" dirty="0"/>
              <a:t>, </a:t>
            </a:r>
            <a:r>
              <a:rPr lang="en-GB" sz="2000" b="1" dirty="0">
                <a:solidFill>
                  <a:srgbClr val="0432FF"/>
                </a:solidFill>
              </a:rPr>
              <a:t>two</a:t>
            </a:r>
            <a:r>
              <a:rPr lang="en-GB" sz="2000" b="1" dirty="0"/>
              <a:t> 11 T Dipole Full Assemblies</a:t>
            </a:r>
            <a:r>
              <a:rPr lang="en-GB" sz="2000" dirty="0"/>
              <a:t> (replace the MBs MBA-B8L7 and MBB-B8R7)</a:t>
            </a:r>
            <a:endParaRPr lang="en-GB" sz="2000" b="1" dirty="0"/>
          </a:p>
          <a:p>
            <a:pPr marL="628650" lvl="1" indent="-273050">
              <a:lnSpc>
                <a:spcPct val="80000"/>
              </a:lnSpc>
              <a:spcBef>
                <a:spcPts val="500"/>
              </a:spcBef>
            </a:pPr>
            <a:r>
              <a:rPr lang="en-GB" sz="2000" dirty="0"/>
              <a:t>Fabricate and test </a:t>
            </a:r>
            <a:r>
              <a:rPr lang="en-GB" sz="2000" b="1" dirty="0">
                <a:solidFill>
                  <a:srgbClr val="0432FF"/>
                </a:solidFill>
              </a:rPr>
              <a:t>one</a:t>
            </a:r>
            <a:r>
              <a:rPr lang="en-GB" sz="2000" b="1" dirty="0"/>
              <a:t> spare 11 T Dipole Full Assembly</a:t>
            </a:r>
          </a:p>
          <a:p>
            <a:pPr marL="628650" lvl="1" indent="-273050">
              <a:lnSpc>
                <a:spcPct val="80000"/>
              </a:lnSpc>
              <a:spcBef>
                <a:spcPts val="500"/>
              </a:spcBef>
            </a:pPr>
            <a:r>
              <a:rPr lang="en-GB" sz="2000" dirty="0"/>
              <a:t>Plan </a:t>
            </a:r>
            <a:r>
              <a:rPr lang="en-GB" sz="2000" b="1" dirty="0"/>
              <a:t>includes 14 magnet models</a:t>
            </a:r>
            <a:r>
              <a:rPr lang="en-GB" sz="2000" dirty="0"/>
              <a:t>, and </a:t>
            </a:r>
            <a:r>
              <a:rPr lang="en-GB" sz="2000" b="1" strike="sngStrike" dirty="0">
                <a:solidFill>
                  <a:srgbClr val="FF0000"/>
                </a:solidFill>
              </a:rPr>
              <a:t>2</a:t>
            </a:r>
            <a:r>
              <a:rPr lang="en-GB" sz="2000" b="1" dirty="0"/>
              <a:t>1 full-length prototype </a:t>
            </a:r>
            <a:br>
              <a:rPr lang="en-GB" sz="2000" dirty="0"/>
            </a:br>
            <a:r>
              <a:rPr lang="en-GB" sz="2000" dirty="0"/>
              <a:t>)</a:t>
            </a:r>
          </a:p>
          <a:p>
            <a:pPr>
              <a:lnSpc>
                <a:spcPct val="80000"/>
              </a:lnSpc>
              <a:spcBef>
                <a:spcPts val="500"/>
              </a:spcBef>
            </a:pPr>
            <a:r>
              <a:rPr lang="en-GB" sz="2400" b="1" dirty="0">
                <a:solidFill>
                  <a:srgbClr val="0432FF"/>
                </a:solidFill>
              </a:rPr>
              <a:t>IP2</a:t>
            </a:r>
            <a:r>
              <a:rPr lang="en-GB" sz="2400" dirty="0"/>
              <a:t>, </a:t>
            </a:r>
            <a:r>
              <a:rPr lang="en-US" sz="2400" dirty="0"/>
              <a:t>for heavy-ion secondary beams</a:t>
            </a:r>
          </a:p>
          <a:p>
            <a:pPr marL="628650" lvl="1" indent="-273050">
              <a:lnSpc>
                <a:spcPct val="80000"/>
              </a:lnSpc>
              <a:spcBef>
                <a:spcPts val="500"/>
              </a:spcBef>
            </a:pPr>
            <a:r>
              <a:rPr lang="en-US" sz="2000" dirty="0"/>
              <a:t>Design, fabricate, and install during </a:t>
            </a:r>
            <a:r>
              <a:rPr lang="en-US" sz="2000" b="1" dirty="0"/>
              <a:t>LS2</a:t>
            </a:r>
            <a:r>
              <a:rPr lang="en-US" sz="2000" dirty="0"/>
              <a:t>, around </a:t>
            </a:r>
            <a:r>
              <a:rPr lang="en-US" sz="2000" b="1" dirty="0"/>
              <a:t>IP2</a:t>
            </a:r>
            <a:r>
              <a:rPr lang="en-US" sz="2000" dirty="0"/>
              <a:t>, </a:t>
            </a:r>
            <a:r>
              <a:rPr lang="en-US" sz="2000" b="1" dirty="0">
                <a:solidFill>
                  <a:srgbClr val="0432FF"/>
                </a:solidFill>
              </a:rPr>
              <a:t>two</a:t>
            </a:r>
            <a:r>
              <a:rPr lang="en-US" sz="2000" dirty="0"/>
              <a:t> </a:t>
            </a:r>
            <a:r>
              <a:rPr lang="en-US" sz="2000" b="1" dirty="0"/>
              <a:t>Connection Cryostat Full Assemblies</a:t>
            </a:r>
            <a:r>
              <a:rPr lang="en-US" sz="2000" dirty="0"/>
              <a:t>, i.e. no 11 T Dipole magnet needed for this</a:t>
            </a:r>
          </a:p>
          <a:p>
            <a:pPr marL="628650" lvl="1" indent="-273050">
              <a:lnSpc>
                <a:spcPct val="80000"/>
              </a:lnSpc>
              <a:spcBef>
                <a:spcPts val="500"/>
              </a:spcBef>
            </a:pPr>
            <a:r>
              <a:rPr lang="en-US" sz="2000" dirty="0"/>
              <a:t>Fabricate </a:t>
            </a:r>
            <a:r>
              <a:rPr lang="en-US" sz="2000" b="1" dirty="0">
                <a:solidFill>
                  <a:srgbClr val="0432FF"/>
                </a:solidFill>
              </a:rPr>
              <a:t>one</a:t>
            </a:r>
            <a:r>
              <a:rPr lang="en-US" sz="2000" dirty="0"/>
              <a:t> </a:t>
            </a:r>
            <a:r>
              <a:rPr lang="en-US" sz="2000" b="1" dirty="0"/>
              <a:t>spare Connection Cryostat Full </a:t>
            </a:r>
            <a:r>
              <a:rPr lang="en-GB" sz="2000" b="1" dirty="0"/>
              <a:t>Assembly </a:t>
            </a:r>
          </a:p>
          <a:p>
            <a:pPr marL="628650" lvl="1" indent="-273050">
              <a:lnSpc>
                <a:spcPct val="80000"/>
              </a:lnSpc>
              <a:spcBef>
                <a:spcPts val="500"/>
              </a:spcBef>
            </a:pPr>
            <a:r>
              <a:rPr lang="en-US" sz="2000" dirty="0"/>
              <a:t>A Connection Cryostat Full Assembly contains two new connection cryostats, </a:t>
            </a:r>
            <a:r>
              <a:rPr lang="en-US" sz="2000" b="1" dirty="0">
                <a:solidFill>
                  <a:srgbClr val="0432FF"/>
                </a:solidFill>
              </a:rPr>
              <a:t>LEP</a:t>
            </a:r>
            <a:r>
              <a:rPr lang="en-US" sz="2000" dirty="0"/>
              <a:t>, and one </a:t>
            </a:r>
            <a:br>
              <a:rPr lang="en-US" sz="2000" dirty="0"/>
            </a:br>
            <a:r>
              <a:rPr lang="en-US" sz="2000" dirty="0"/>
              <a:t>by-pass cryostat, </a:t>
            </a:r>
            <a:r>
              <a:rPr lang="en-US" sz="2000" b="1" dirty="0"/>
              <a:t>LEN</a:t>
            </a:r>
            <a:endParaRPr lang="en-GB" sz="2000" dirty="0"/>
          </a:p>
        </p:txBody>
      </p:sp>
      <p:sp>
        <p:nvSpPr>
          <p:cNvPr id="5" name="Slide Number Placeholder 4"/>
          <p:cNvSpPr>
            <a:spLocks noGrp="1"/>
          </p:cNvSpPr>
          <p:nvPr>
            <p:ph type="sldNum" sz="quarter" idx="12"/>
          </p:nvPr>
        </p:nvSpPr>
        <p:spPr/>
        <p:txBody>
          <a:bodyPr/>
          <a:lstStyle/>
          <a:p>
            <a:pPr defTabSz="457200">
              <a:defRPr/>
            </a:pPr>
            <a:fld id="{BFDCA1C4-9514-7B4F-976F-D92F7E296653}" type="slidenum">
              <a:rPr lang="fr-FR" sz="1200">
                <a:solidFill>
                  <a:srgbClr val="64BCD9"/>
                </a:solidFill>
                <a:latin typeface="Arial"/>
              </a:rPr>
              <a:pPr defTabSz="457200">
                <a:defRPr/>
              </a:pPr>
              <a:t>55</a:t>
            </a:fld>
            <a:endParaRPr lang="fr-FR" sz="1200">
              <a:solidFill>
                <a:srgbClr val="64BCD9"/>
              </a:solidFill>
              <a:latin typeface="Arial"/>
            </a:endParaRPr>
          </a:p>
        </p:txBody>
      </p:sp>
      <p:grpSp>
        <p:nvGrpSpPr>
          <p:cNvPr id="6" name="Group 5"/>
          <p:cNvGrpSpPr>
            <a:grpSpLocks noChangeAspect="1"/>
          </p:cNvGrpSpPr>
          <p:nvPr/>
        </p:nvGrpSpPr>
        <p:grpSpPr>
          <a:xfrm>
            <a:off x="1560504" y="1460292"/>
            <a:ext cx="9072000" cy="960597"/>
            <a:chOff x="-324544" y="2952066"/>
            <a:chExt cx="10879634" cy="1152000"/>
          </a:xfrm>
        </p:grpSpPr>
        <p:pic>
          <p:nvPicPr>
            <p:cNvPr id="7" name="Picture 6"/>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rot="5400000">
              <a:off x="4553653" y="-1216849"/>
              <a:ext cx="1152000" cy="9489829"/>
            </a:xfrm>
            <a:prstGeom prst="rect">
              <a:avLst/>
            </a:prstGeom>
          </p:spPr>
        </p:pic>
        <p:pic>
          <p:nvPicPr>
            <p:cNvPr id="8" name="Picture 7"/>
            <p:cNvPicPr>
              <a:picLocks noChangeAspect="1"/>
            </p:cNvPicPr>
            <p:nvPr/>
          </p:nvPicPr>
          <p:blipFill rotWithShape="1">
            <a:blip r:embed="rId4"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rot="5400000">
              <a:off x="-469685" y="3178231"/>
              <a:ext cx="1008000" cy="717718"/>
            </a:xfrm>
            <a:prstGeom prst="rect">
              <a:avLst/>
            </a:prstGeom>
          </p:spPr>
        </p:pic>
        <p:pic>
          <p:nvPicPr>
            <p:cNvPr id="9" name="Picture 8"/>
            <p:cNvPicPr>
              <a:picLocks noChangeAspect="1"/>
            </p:cNvPicPr>
            <p:nvPr/>
          </p:nvPicPr>
          <p:blipFill rotWithShape="1">
            <a:blip r:embed="rId5"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rot="5400000">
              <a:off x="9690298" y="3176298"/>
              <a:ext cx="1008000" cy="721585"/>
            </a:xfrm>
            <a:prstGeom prst="rect">
              <a:avLst/>
            </a:prstGeom>
          </p:spPr>
        </p:pic>
      </p:grpSp>
      <p:pic>
        <p:nvPicPr>
          <p:cNvPr id="10" name="Picture 9"/>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1559496" y="44624"/>
            <a:ext cx="2675820" cy="1440000"/>
          </a:xfrm>
          <a:prstGeom prst="roundRect">
            <a:avLst>
              <a:gd name="adj" fmla="val 50000"/>
            </a:avLst>
          </a:prstGeom>
          <a:ln w="19050">
            <a:solidFill>
              <a:srgbClr val="0432FF"/>
            </a:solidFill>
          </a:ln>
        </p:spPr>
      </p:pic>
      <p:sp>
        <p:nvSpPr>
          <p:cNvPr id="11" name="Rounded Rectangle 10"/>
          <p:cNvSpPr/>
          <p:nvPr/>
        </p:nvSpPr>
        <p:spPr>
          <a:xfrm>
            <a:off x="1705116" y="4185296"/>
            <a:ext cx="8784976" cy="2016000"/>
          </a:xfrm>
          <a:prstGeom prst="roundRect">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US">
              <a:solidFill>
                <a:prstClr val="white"/>
              </a:solidFill>
              <a:latin typeface="Arial"/>
            </a:endParaRPr>
          </a:p>
        </p:txBody>
      </p:sp>
      <p:pic>
        <p:nvPicPr>
          <p:cNvPr id="13" name="Picture 12"/>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8337870" y="44624"/>
            <a:ext cx="2294634" cy="1440000"/>
          </a:xfrm>
          <a:prstGeom prst="roundRect">
            <a:avLst>
              <a:gd name="adj" fmla="val 50000"/>
            </a:avLst>
          </a:prstGeom>
          <a:ln w="19050">
            <a:solidFill>
              <a:srgbClr val="C00000"/>
            </a:solidFill>
          </a:ln>
        </p:spPr>
      </p:pic>
      <p:sp>
        <p:nvSpPr>
          <p:cNvPr id="14" name="Freeform 13"/>
          <p:cNvSpPr/>
          <p:nvPr/>
        </p:nvSpPr>
        <p:spPr>
          <a:xfrm rot="21387539">
            <a:off x="9889793" y="1487104"/>
            <a:ext cx="288449" cy="2844000"/>
          </a:xfrm>
          <a:custGeom>
            <a:avLst/>
            <a:gdLst>
              <a:gd name="connsiteX0" fmla="*/ 12700 w 241300"/>
              <a:gd name="connsiteY0" fmla="*/ 0 h 3124200"/>
              <a:gd name="connsiteX1" fmla="*/ 139700 w 241300"/>
              <a:gd name="connsiteY1" fmla="*/ 317500 h 3124200"/>
              <a:gd name="connsiteX2" fmla="*/ 228600 w 241300"/>
              <a:gd name="connsiteY2" fmla="*/ 1270000 h 3124200"/>
              <a:gd name="connsiteX3" fmla="*/ 215900 w 241300"/>
              <a:gd name="connsiteY3" fmla="*/ 2235200 h 3124200"/>
              <a:gd name="connsiteX4" fmla="*/ 0 w 241300"/>
              <a:gd name="connsiteY4" fmla="*/ 3124200 h 3124200"/>
              <a:gd name="connsiteX5" fmla="*/ 0 w 241300"/>
              <a:gd name="connsiteY5" fmla="*/ 3124200 h 3124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300" h="3124200">
                <a:moveTo>
                  <a:pt x="12700" y="0"/>
                </a:moveTo>
                <a:cubicBezTo>
                  <a:pt x="58208" y="52916"/>
                  <a:pt x="103717" y="105833"/>
                  <a:pt x="139700" y="317500"/>
                </a:cubicBezTo>
                <a:cubicBezTo>
                  <a:pt x="175683" y="529167"/>
                  <a:pt x="215900" y="950383"/>
                  <a:pt x="228600" y="1270000"/>
                </a:cubicBezTo>
                <a:cubicBezTo>
                  <a:pt x="241300" y="1589617"/>
                  <a:pt x="254000" y="1926167"/>
                  <a:pt x="215900" y="2235200"/>
                </a:cubicBezTo>
                <a:cubicBezTo>
                  <a:pt x="177800" y="2544233"/>
                  <a:pt x="0" y="3124200"/>
                  <a:pt x="0" y="3124200"/>
                </a:cubicBezTo>
                <a:lnTo>
                  <a:pt x="0" y="3124200"/>
                </a:lnTo>
              </a:path>
            </a:pathLst>
          </a:custGeom>
          <a:noFill/>
          <a:ln w="19050">
            <a:solidFill>
              <a:srgbClr val="C00000"/>
            </a:solidFill>
            <a:tailEnd type="stealth" w="lg" len="lg"/>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US">
              <a:solidFill>
                <a:prstClr val="white"/>
              </a:solidFill>
              <a:latin typeface="Arial"/>
            </a:endParaRPr>
          </a:p>
        </p:txBody>
      </p:sp>
      <p:sp>
        <p:nvSpPr>
          <p:cNvPr id="15" name="Rectangle 14"/>
          <p:cNvSpPr/>
          <p:nvPr/>
        </p:nvSpPr>
        <p:spPr>
          <a:xfrm>
            <a:off x="4439817" y="1266860"/>
            <a:ext cx="1000841" cy="380480"/>
          </a:xfrm>
          <a:prstGeom prst="rect">
            <a:avLst/>
          </a:prstGeom>
        </p:spPr>
        <p:txBody>
          <a:bodyPr vert="horz" wrap="none" lIns="36000" tIns="36000" rIns="36000" bIns="36000" anchor="ctr" anchorCtr="0">
            <a:spAutoFit/>
          </a:bodyPr>
          <a:lstStyle/>
          <a:p>
            <a:pPr algn="ctr" defTabSz="457200">
              <a:defRPr/>
            </a:pPr>
            <a:r>
              <a:rPr lang="en-GB" sz="2000" b="1" dirty="0">
                <a:solidFill>
                  <a:srgbClr val="0432FF"/>
                </a:solidFill>
                <a:latin typeface="Arial"/>
              </a:rPr>
              <a:t>LMBHA</a:t>
            </a:r>
            <a:endParaRPr lang="en-US" sz="2000" dirty="0">
              <a:solidFill>
                <a:prstClr val="black"/>
              </a:solidFill>
              <a:latin typeface="Arial"/>
            </a:endParaRPr>
          </a:p>
        </p:txBody>
      </p:sp>
      <p:sp>
        <p:nvSpPr>
          <p:cNvPr id="16" name="Rectangle 15"/>
          <p:cNvSpPr/>
          <p:nvPr/>
        </p:nvSpPr>
        <p:spPr>
          <a:xfrm>
            <a:off x="6751344" y="1268760"/>
            <a:ext cx="1000841" cy="380480"/>
          </a:xfrm>
          <a:prstGeom prst="rect">
            <a:avLst/>
          </a:prstGeom>
        </p:spPr>
        <p:txBody>
          <a:bodyPr vert="horz" wrap="none" lIns="36000" tIns="36000" rIns="36000" bIns="36000" anchor="ctr" anchorCtr="0">
            <a:spAutoFit/>
          </a:bodyPr>
          <a:lstStyle/>
          <a:p>
            <a:pPr algn="ctr" defTabSz="457200">
              <a:defRPr/>
            </a:pPr>
            <a:r>
              <a:rPr lang="en-GB" sz="2000" b="1" dirty="0">
                <a:solidFill>
                  <a:srgbClr val="0432FF"/>
                </a:solidFill>
                <a:latin typeface="Arial"/>
              </a:rPr>
              <a:t>LMBHB</a:t>
            </a:r>
            <a:endParaRPr lang="en-US" sz="2000" dirty="0">
              <a:solidFill>
                <a:prstClr val="black"/>
              </a:solidFill>
              <a:latin typeface="Arial"/>
            </a:endParaRPr>
          </a:p>
        </p:txBody>
      </p:sp>
      <p:sp>
        <p:nvSpPr>
          <p:cNvPr id="17" name="Rectangle 16"/>
          <p:cNvSpPr/>
          <p:nvPr/>
        </p:nvSpPr>
        <p:spPr>
          <a:xfrm>
            <a:off x="5816469" y="1268760"/>
            <a:ext cx="587268" cy="380480"/>
          </a:xfrm>
          <a:prstGeom prst="rect">
            <a:avLst/>
          </a:prstGeom>
        </p:spPr>
        <p:txBody>
          <a:bodyPr vert="horz" wrap="none" lIns="36000" tIns="36000" rIns="36000" bIns="36000" anchor="ctr" anchorCtr="0">
            <a:spAutoFit/>
          </a:bodyPr>
          <a:lstStyle/>
          <a:p>
            <a:pPr algn="ctr" defTabSz="457200">
              <a:defRPr/>
            </a:pPr>
            <a:r>
              <a:rPr lang="en-GB" sz="2000" b="1" dirty="0">
                <a:solidFill>
                  <a:srgbClr val="5A5A5A"/>
                </a:solidFill>
                <a:latin typeface="Arial"/>
              </a:rPr>
              <a:t>LEN</a:t>
            </a:r>
            <a:endParaRPr lang="en-US" sz="2000" dirty="0">
              <a:solidFill>
                <a:srgbClr val="5A5A5A"/>
              </a:solidFill>
              <a:latin typeface="Arial"/>
            </a:endParaRPr>
          </a:p>
        </p:txBody>
      </p:sp>
      <p:sp>
        <p:nvSpPr>
          <p:cNvPr id="18" name="Rounded Rectangle 17"/>
          <p:cNvSpPr/>
          <p:nvPr/>
        </p:nvSpPr>
        <p:spPr>
          <a:xfrm>
            <a:off x="1703512" y="2376000"/>
            <a:ext cx="8784976" cy="1782000"/>
          </a:xfrm>
          <a:prstGeom prst="roundRect">
            <a:avLst/>
          </a:prstGeom>
          <a:noFill/>
          <a:ln w="28575">
            <a:solidFill>
              <a:srgbClr val="0432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US">
              <a:solidFill>
                <a:prstClr val="white"/>
              </a:solidFill>
              <a:latin typeface="Arial"/>
            </a:endParaRPr>
          </a:p>
        </p:txBody>
      </p:sp>
      <p:sp>
        <p:nvSpPr>
          <p:cNvPr id="19" name="Freeform 18"/>
          <p:cNvSpPr/>
          <p:nvPr/>
        </p:nvSpPr>
        <p:spPr>
          <a:xfrm rot="212461" flipH="1">
            <a:off x="2136901" y="1488552"/>
            <a:ext cx="199343" cy="887931"/>
          </a:xfrm>
          <a:custGeom>
            <a:avLst/>
            <a:gdLst>
              <a:gd name="connsiteX0" fmla="*/ 12700 w 241300"/>
              <a:gd name="connsiteY0" fmla="*/ 0 h 3124200"/>
              <a:gd name="connsiteX1" fmla="*/ 139700 w 241300"/>
              <a:gd name="connsiteY1" fmla="*/ 317500 h 3124200"/>
              <a:gd name="connsiteX2" fmla="*/ 228600 w 241300"/>
              <a:gd name="connsiteY2" fmla="*/ 1270000 h 3124200"/>
              <a:gd name="connsiteX3" fmla="*/ 215900 w 241300"/>
              <a:gd name="connsiteY3" fmla="*/ 2235200 h 3124200"/>
              <a:gd name="connsiteX4" fmla="*/ 0 w 241300"/>
              <a:gd name="connsiteY4" fmla="*/ 3124200 h 3124200"/>
              <a:gd name="connsiteX5" fmla="*/ 0 w 241300"/>
              <a:gd name="connsiteY5" fmla="*/ 3124200 h 3124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300" h="3124200">
                <a:moveTo>
                  <a:pt x="12700" y="0"/>
                </a:moveTo>
                <a:cubicBezTo>
                  <a:pt x="58208" y="52916"/>
                  <a:pt x="103717" y="105833"/>
                  <a:pt x="139700" y="317500"/>
                </a:cubicBezTo>
                <a:cubicBezTo>
                  <a:pt x="175683" y="529167"/>
                  <a:pt x="215900" y="950383"/>
                  <a:pt x="228600" y="1270000"/>
                </a:cubicBezTo>
                <a:cubicBezTo>
                  <a:pt x="241300" y="1589617"/>
                  <a:pt x="254000" y="1926167"/>
                  <a:pt x="215900" y="2235200"/>
                </a:cubicBezTo>
                <a:cubicBezTo>
                  <a:pt x="177800" y="2544233"/>
                  <a:pt x="0" y="3124200"/>
                  <a:pt x="0" y="3124200"/>
                </a:cubicBezTo>
                <a:lnTo>
                  <a:pt x="0" y="3124200"/>
                </a:lnTo>
              </a:path>
            </a:pathLst>
          </a:custGeom>
          <a:noFill/>
          <a:ln w="19050">
            <a:solidFill>
              <a:srgbClr val="0432FF"/>
            </a:solidFill>
            <a:tailEnd type="stealth" w="lg" len="lg"/>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US">
              <a:solidFill>
                <a:prstClr val="white"/>
              </a:solidFill>
              <a:latin typeface="Arial"/>
            </a:endParaRPr>
          </a:p>
        </p:txBody>
      </p:sp>
      <p:sp>
        <p:nvSpPr>
          <p:cNvPr id="22" name="Rounded Rectangle 21"/>
          <p:cNvSpPr>
            <a:spLocks/>
          </p:cNvSpPr>
          <p:nvPr/>
        </p:nvSpPr>
        <p:spPr>
          <a:xfrm>
            <a:off x="5944066" y="6144986"/>
            <a:ext cx="216000" cy="252000"/>
          </a:xfrm>
          <a:prstGeom prst="roundRect">
            <a:avLst/>
          </a:prstGeom>
          <a:solidFill>
            <a:srgbClr val="0432FF">
              <a:alpha val="40000"/>
            </a:srgbClr>
          </a:solidFill>
          <a:ln w="19050">
            <a:solidFill>
              <a:srgbClr val="0432FF"/>
            </a:solid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US">
              <a:solidFill>
                <a:prstClr val="white"/>
              </a:solidFill>
              <a:latin typeface="Arial"/>
            </a:endParaRPr>
          </a:p>
        </p:txBody>
      </p:sp>
      <p:sp>
        <p:nvSpPr>
          <p:cNvPr id="23" name="Down Arrow 22"/>
          <p:cNvSpPr/>
          <p:nvPr/>
        </p:nvSpPr>
        <p:spPr>
          <a:xfrm>
            <a:off x="5986709" y="5805296"/>
            <a:ext cx="130715" cy="288000"/>
          </a:xfrm>
          <a:prstGeom prst="downArrow">
            <a:avLst/>
          </a:prstGeom>
          <a:solidFill>
            <a:srgbClr val="0432FF">
              <a:alpha val="40000"/>
            </a:srgbClr>
          </a:solidFill>
          <a:ln w="19050">
            <a:solidFill>
              <a:srgbClr val="0432FF"/>
            </a:solid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US">
              <a:solidFill>
                <a:prstClr val="white"/>
              </a:solidFill>
              <a:latin typeface="Arial"/>
            </a:endParaRPr>
          </a:p>
        </p:txBody>
      </p:sp>
      <p:sp>
        <p:nvSpPr>
          <p:cNvPr id="12" name="TextBox 11"/>
          <p:cNvSpPr txBox="1"/>
          <p:nvPr/>
        </p:nvSpPr>
        <p:spPr>
          <a:xfrm>
            <a:off x="8532412" y="6309320"/>
            <a:ext cx="1668044" cy="369332"/>
          </a:xfrm>
          <a:prstGeom prst="rect">
            <a:avLst/>
          </a:prstGeom>
          <a:noFill/>
        </p:spPr>
        <p:txBody>
          <a:bodyPr wrap="square" rtlCol="0">
            <a:spAutoFit/>
          </a:bodyPr>
          <a:lstStyle/>
          <a:p>
            <a:r>
              <a:rPr lang="en-GB" dirty="0"/>
              <a:t>F. Savary</a:t>
            </a:r>
          </a:p>
        </p:txBody>
      </p:sp>
      <p:sp>
        <p:nvSpPr>
          <p:cNvPr id="20" name="Date Placeholder 19"/>
          <p:cNvSpPr>
            <a:spLocks noGrp="1"/>
          </p:cNvSpPr>
          <p:nvPr>
            <p:ph type="dt" sz="half" idx="10"/>
          </p:nvPr>
        </p:nvSpPr>
        <p:spPr/>
        <p:txBody>
          <a:bodyPr/>
          <a:lstStyle/>
          <a:p>
            <a:r>
              <a:rPr lang="en-US"/>
              <a:t>J.M. Jowett, Town Meeting: Relativistic Heavy Ion Physics 24/10/2018</a:t>
            </a:r>
            <a:endParaRPr lang="en-GB"/>
          </a:p>
        </p:txBody>
      </p:sp>
    </p:spTree>
    <p:extLst>
      <p:ext uri="{BB962C8B-B14F-4D97-AF65-F5344CB8AC3E}">
        <p14:creationId xmlns:p14="http://schemas.microsoft.com/office/powerpoint/2010/main" val="2854880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Spectrometer ON_ALICE=-7/6.37 (start of 2015 Pb-Pb run)</a:t>
            </a:r>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56</a:t>
            </a:fld>
            <a:endParaRPr lang="en-GB"/>
          </a:p>
        </p:txBody>
      </p:sp>
      <p:pic>
        <p:nvPicPr>
          <p:cNvPr id="5" name="Picture 4"/>
          <p:cNvPicPr>
            <a:picLocks noChangeAspect="1"/>
          </p:cNvPicPr>
          <p:nvPr/>
        </p:nvPicPr>
        <p:blipFill>
          <a:blip r:embed="rId2"/>
          <a:stretch>
            <a:fillRect/>
          </a:stretch>
        </p:blipFill>
        <p:spPr>
          <a:xfrm>
            <a:off x="1415480" y="692696"/>
            <a:ext cx="6733216" cy="4320480"/>
          </a:xfrm>
          <a:prstGeom prst="rect">
            <a:avLst/>
          </a:prstGeom>
        </p:spPr>
      </p:pic>
      <p:pic>
        <p:nvPicPr>
          <p:cNvPr id="7" name="Picture 6"/>
          <p:cNvPicPr>
            <a:picLocks noChangeAspect="1"/>
          </p:cNvPicPr>
          <p:nvPr/>
        </p:nvPicPr>
        <p:blipFill>
          <a:blip r:embed="rId3"/>
          <a:stretch>
            <a:fillRect/>
          </a:stretch>
        </p:blipFill>
        <p:spPr>
          <a:xfrm>
            <a:off x="5951984" y="3732026"/>
            <a:ext cx="4824536" cy="3164241"/>
          </a:xfrm>
          <a:prstGeom prst="rect">
            <a:avLst/>
          </a:prstGeom>
        </p:spPr>
      </p:pic>
      <p:sp>
        <p:nvSpPr>
          <p:cNvPr id="8" name="TextBox 7"/>
          <p:cNvSpPr txBox="1"/>
          <p:nvPr/>
        </p:nvSpPr>
        <p:spPr>
          <a:xfrm>
            <a:off x="6565852" y="6300028"/>
            <a:ext cx="2410468" cy="369332"/>
          </a:xfrm>
          <a:prstGeom prst="rect">
            <a:avLst/>
          </a:prstGeom>
          <a:noFill/>
        </p:spPr>
        <p:txBody>
          <a:bodyPr wrap="none" rtlCol="0">
            <a:spAutoFit/>
          </a:bodyPr>
          <a:lstStyle/>
          <a:p>
            <a:r>
              <a:rPr lang="en-GB" b="1" dirty="0">
                <a:solidFill>
                  <a:srgbClr val="FF0000"/>
                </a:solidFill>
              </a:rPr>
              <a:t>Beam-beam separation</a:t>
            </a:r>
          </a:p>
        </p:txBody>
      </p:sp>
      <p:sp>
        <p:nvSpPr>
          <p:cNvPr id="6" name="TextBox 5"/>
          <p:cNvSpPr txBox="1"/>
          <p:nvPr/>
        </p:nvSpPr>
        <p:spPr>
          <a:xfrm>
            <a:off x="2279576" y="5229201"/>
            <a:ext cx="2596584" cy="1200329"/>
          </a:xfrm>
          <a:prstGeom prst="rect">
            <a:avLst/>
          </a:prstGeom>
          <a:noFill/>
        </p:spPr>
        <p:txBody>
          <a:bodyPr wrap="square" rtlCol="0">
            <a:spAutoFit/>
          </a:bodyPr>
          <a:lstStyle/>
          <a:p>
            <a:r>
              <a:rPr lang="en-GB" dirty="0"/>
              <a:t>Spectrometer bump angle -77 µrad, </a:t>
            </a:r>
            <a:br>
              <a:rPr lang="en-GB" dirty="0"/>
            </a:br>
            <a:r>
              <a:rPr lang="en-GB" dirty="0"/>
              <a:t>external bump +137 µrad for Beam 1.</a:t>
            </a:r>
          </a:p>
        </p:txBody>
      </p:sp>
      <p:sp>
        <p:nvSpPr>
          <p:cNvPr id="9" name="TextBox 8"/>
          <p:cNvSpPr txBox="1"/>
          <p:nvPr/>
        </p:nvSpPr>
        <p:spPr>
          <a:xfrm>
            <a:off x="8335478" y="692923"/>
            <a:ext cx="1944216" cy="738664"/>
          </a:xfrm>
          <a:prstGeom prst="rect">
            <a:avLst/>
          </a:prstGeom>
          <a:noFill/>
        </p:spPr>
        <p:txBody>
          <a:bodyPr wrap="square" rtlCol="0">
            <a:spAutoFit/>
          </a:bodyPr>
          <a:lstStyle/>
          <a:p>
            <a:r>
              <a:rPr lang="en-GB" sz="1400" dirty="0"/>
              <a:t>Include downward shift of IP by -2 mm (detector sank).</a:t>
            </a:r>
          </a:p>
        </p:txBody>
      </p:sp>
      <p:sp>
        <p:nvSpPr>
          <p:cNvPr id="10" name="TextBox 9"/>
          <p:cNvSpPr txBox="1"/>
          <p:nvPr/>
        </p:nvSpPr>
        <p:spPr>
          <a:xfrm>
            <a:off x="8472264" y="2060848"/>
            <a:ext cx="2952328" cy="1200329"/>
          </a:xfrm>
          <a:prstGeom prst="rect">
            <a:avLst/>
          </a:prstGeom>
          <a:solidFill>
            <a:srgbClr val="FFFF00"/>
          </a:solidFill>
        </p:spPr>
        <p:txBody>
          <a:bodyPr wrap="square" rtlCol="0">
            <a:spAutoFit/>
          </a:bodyPr>
          <a:lstStyle/>
          <a:p>
            <a:r>
              <a:rPr lang="en-GB" dirty="0"/>
              <a:t>Constraints on crossing angle to allow spectator neutron cone to reach Zero Degree Calorimeters.</a:t>
            </a:r>
          </a:p>
        </p:txBody>
      </p:sp>
    </p:spTree>
    <p:extLst>
      <p:ext uri="{BB962C8B-B14F-4D97-AF65-F5344CB8AC3E}">
        <p14:creationId xmlns:p14="http://schemas.microsoft.com/office/powerpoint/2010/main" val="3823505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LHC Heavy Ion Injector Chain</a:t>
            </a:r>
          </a:p>
        </p:txBody>
      </p:sp>
      <p:sp>
        <p:nvSpPr>
          <p:cNvPr id="4" name="Date Placeholder 3"/>
          <p:cNvSpPr>
            <a:spLocks noGrp="1"/>
          </p:cNvSpPr>
          <p:nvPr>
            <p:ph type="dt" sz="half" idx="10"/>
          </p:nvPr>
        </p:nvSpPr>
        <p:spPr/>
        <p:txBody>
          <a:bodyPr/>
          <a:lstStyle/>
          <a:p>
            <a:pPr>
              <a:defRPr/>
            </a:pPr>
            <a:r>
              <a:rPr lang="en-US"/>
              <a:t>J.M. Jowett, Town Meeting: Relativistic Heavy Ion Physics 24/10/2018</a:t>
            </a:r>
            <a:endParaRPr lang="en-GB"/>
          </a:p>
        </p:txBody>
      </p:sp>
      <p:sp>
        <p:nvSpPr>
          <p:cNvPr id="8" name="Slide Number Placeholder 7"/>
          <p:cNvSpPr>
            <a:spLocks noGrp="1"/>
          </p:cNvSpPr>
          <p:nvPr>
            <p:ph type="sldNum" sz="quarter" idx="12"/>
          </p:nvPr>
        </p:nvSpPr>
        <p:spPr/>
        <p:txBody>
          <a:bodyPr/>
          <a:lstStyle/>
          <a:p>
            <a:pPr>
              <a:defRPr/>
            </a:pPr>
            <a:fld id="{DE98F75D-861A-455B-87F5-291FA885B0F1}" type="slidenum">
              <a:rPr lang="en-GB" smtClean="0"/>
              <a:pPr>
                <a:defRPr/>
              </a:pPr>
              <a:t>6</a:t>
            </a:fld>
            <a:endParaRPr lang="en-GB"/>
          </a:p>
        </p:txBody>
      </p:sp>
      <p:sp>
        <p:nvSpPr>
          <p:cNvPr id="5" name="Text Placeholder 4"/>
          <p:cNvSpPr>
            <a:spLocks noGrp="1"/>
          </p:cNvSpPr>
          <p:nvPr>
            <p:ph type="body" sz="half" idx="4294967295"/>
          </p:nvPr>
        </p:nvSpPr>
        <p:spPr>
          <a:xfrm>
            <a:off x="1524001" y="836614"/>
            <a:ext cx="5000625" cy="5545137"/>
          </a:xfrm>
        </p:spPr>
        <p:txBody>
          <a:bodyPr/>
          <a:lstStyle/>
          <a:p>
            <a:pPr eaLnBrk="1" hangingPunct="1">
              <a:buFontTx/>
              <a:buChar char="•"/>
            </a:pPr>
            <a:r>
              <a:rPr lang="en-US" sz="2000" dirty="0"/>
              <a:t>ECR ion source (2005)</a:t>
            </a:r>
          </a:p>
          <a:p>
            <a:pPr lvl="1" eaLnBrk="1" hangingPunct="1"/>
            <a:r>
              <a:rPr lang="en-US" sz="2000" dirty="0"/>
              <a:t>Provide highest possible intensity of Pb</a:t>
            </a:r>
            <a:r>
              <a:rPr lang="en-US" sz="2000" baseline="30000" dirty="0"/>
              <a:t>29+</a:t>
            </a:r>
          </a:p>
          <a:p>
            <a:pPr eaLnBrk="1" hangingPunct="1">
              <a:buFontTx/>
              <a:buChar char="•"/>
            </a:pPr>
            <a:r>
              <a:rPr lang="en-US" sz="2000" dirty="0"/>
              <a:t>RFQ + </a:t>
            </a:r>
            <a:r>
              <a:rPr lang="en-US" sz="2000" dirty="0" err="1"/>
              <a:t>Linac</a:t>
            </a:r>
            <a:r>
              <a:rPr lang="en-US" sz="2000" dirty="0"/>
              <a:t> 3 </a:t>
            </a:r>
          </a:p>
          <a:p>
            <a:pPr lvl="1" eaLnBrk="1" hangingPunct="1"/>
            <a:r>
              <a:rPr lang="en-US" sz="2000" dirty="0"/>
              <a:t>Adapt to LEIR injection energy</a:t>
            </a:r>
          </a:p>
          <a:p>
            <a:pPr lvl="1" eaLnBrk="1" hangingPunct="1"/>
            <a:r>
              <a:rPr lang="en-US" sz="2000" dirty="0"/>
              <a:t>strip to Pb</a:t>
            </a:r>
            <a:r>
              <a:rPr lang="en-US" sz="2000" baseline="30000" dirty="0"/>
              <a:t>54+</a:t>
            </a:r>
          </a:p>
          <a:p>
            <a:pPr eaLnBrk="1" hangingPunct="1">
              <a:buFontTx/>
              <a:buChar char="•"/>
            </a:pPr>
            <a:r>
              <a:rPr lang="en-US" sz="2000" dirty="0"/>
              <a:t>LEIR (2005)</a:t>
            </a:r>
          </a:p>
          <a:p>
            <a:pPr lvl="1" eaLnBrk="1" hangingPunct="1"/>
            <a:r>
              <a:rPr lang="en-US" sz="2000" dirty="0"/>
              <a:t>Accumulate and cool Linac3 beam</a:t>
            </a:r>
          </a:p>
          <a:p>
            <a:pPr lvl="1" eaLnBrk="1" hangingPunct="1"/>
            <a:r>
              <a:rPr lang="en-US" sz="2000" dirty="0"/>
              <a:t>Prepare bunch structure for PS</a:t>
            </a:r>
          </a:p>
          <a:p>
            <a:pPr eaLnBrk="1" hangingPunct="1">
              <a:buFontTx/>
              <a:buChar char="•"/>
            </a:pPr>
            <a:r>
              <a:rPr lang="en-US" sz="2000" dirty="0"/>
              <a:t>PS (2006)</a:t>
            </a:r>
          </a:p>
          <a:p>
            <a:pPr lvl="1" eaLnBrk="1" hangingPunct="1"/>
            <a:r>
              <a:rPr lang="en-US" sz="2000" dirty="0"/>
              <a:t>Define LHC bunch structure</a:t>
            </a:r>
          </a:p>
          <a:p>
            <a:pPr lvl="1" eaLnBrk="1" hangingPunct="1"/>
            <a:r>
              <a:rPr lang="en-US" sz="2000" dirty="0"/>
              <a:t>Strip to Pb</a:t>
            </a:r>
            <a:r>
              <a:rPr lang="en-US" sz="2000" baseline="30000" dirty="0"/>
              <a:t>82+</a:t>
            </a:r>
          </a:p>
          <a:p>
            <a:pPr eaLnBrk="1" hangingPunct="1">
              <a:buFontTx/>
              <a:buChar char="•"/>
            </a:pPr>
            <a:r>
              <a:rPr lang="en-US" sz="2000" dirty="0"/>
              <a:t>SPS (2007)</a:t>
            </a:r>
          </a:p>
          <a:p>
            <a:pPr lvl="1" eaLnBrk="1" hangingPunct="1"/>
            <a:r>
              <a:rPr lang="en-US" sz="2000" dirty="0"/>
              <a:t>Define filling scheme of LHC</a:t>
            </a:r>
          </a:p>
        </p:txBody>
      </p:sp>
      <p:pic>
        <p:nvPicPr>
          <p:cNvPr id="7" name="Picture 5"/>
          <p:cNvPicPr>
            <a:picLocks noGrp="1" noChangeAspect="1" noChangeArrowheads="1"/>
          </p:cNvPicPr>
          <p:nvPr>
            <p:ph sz="half" idx="4294967295"/>
          </p:nvPr>
        </p:nvPicPr>
        <p:blipFill>
          <a:blip r:embed="rId3" cstate="print"/>
          <a:srcRect/>
          <a:stretch>
            <a:fillRect/>
          </a:stretch>
        </p:blipFill>
        <p:spPr bwMode="auto">
          <a:xfrm>
            <a:off x="5364164" y="928688"/>
            <a:ext cx="5303837" cy="5429250"/>
          </a:xfrm>
          <a:prstGeom prst="rect">
            <a:avLst/>
          </a:prstGeom>
          <a:noFill/>
          <a:ln w="9525">
            <a:noFill/>
            <a:miter lim="800000"/>
            <a:headEnd/>
            <a:tailEnd/>
          </a:ln>
        </p:spPr>
      </p:pic>
    </p:spTree>
    <p:extLst>
      <p:ext uri="{BB962C8B-B14F-4D97-AF65-F5344CB8AC3E}">
        <p14:creationId xmlns:p14="http://schemas.microsoft.com/office/powerpoint/2010/main" val="25868147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Major injector improvements since 2015</a:t>
            </a:r>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7</a:t>
            </a:fld>
            <a:endParaRPr lang="en-GB"/>
          </a:p>
        </p:txBody>
      </p:sp>
      <p:pic>
        <p:nvPicPr>
          <p:cNvPr id="5" name="Picture 4"/>
          <p:cNvPicPr>
            <a:picLocks noChangeAspect="1"/>
          </p:cNvPicPr>
          <p:nvPr/>
        </p:nvPicPr>
        <p:blipFill>
          <a:blip r:embed="rId2"/>
          <a:stretch>
            <a:fillRect/>
          </a:stretch>
        </p:blipFill>
        <p:spPr>
          <a:xfrm>
            <a:off x="767408" y="980728"/>
            <a:ext cx="4957816" cy="4032446"/>
          </a:xfrm>
          <a:prstGeom prst="rect">
            <a:avLst/>
          </a:prstGeom>
          <a:noFill/>
        </p:spPr>
      </p:pic>
      <p:pic>
        <p:nvPicPr>
          <p:cNvPr id="6" name="Picture 5"/>
          <p:cNvPicPr>
            <a:picLocks noChangeAspect="1"/>
          </p:cNvPicPr>
          <p:nvPr/>
        </p:nvPicPr>
        <p:blipFill>
          <a:blip r:embed="rId3"/>
          <a:stretch>
            <a:fillRect/>
          </a:stretch>
        </p:blipFill>
        <p:spPr>
          <a:xfrm>
            <a:off x="6528048" y="689564"/>
            <a:ext cx="5031931" cy="3704828"/>
          </a:xfrm>
          <a:prstGeom prst="rect">
            <a:avLst/>
          </a:prstGeom>
        </p:spPr>
      </p:pic>
      <p:sp>
        <p:nvSpPr>
          <p:cNvPr id="7" name="TextBox 6"/>
          <p:cNvSpPr txBox="1"/>
          <p:nvPr/>
        </p:nvSpPr>
        <p:spPr>
          <a:xfrm>
            <a:off x="6888088" y="4592399"/>
            <a:ext cx="4392488" cy="2031325"/>
          </a:xfrm>
          <a:prstGeom prst="rect">
            <a:avLst/>
          </a:prstGeom>
          <a:solidFill>
            <a:schemeClr val="accent1">
              <a:lumMod val="20000"/>
              <a:lumOff val="80000"/>
            </a:schemeClr>
          </a:solidFill>
        </p:spPr>
        <p:txBody>
          <a:bodyPr wrap="square" rtlCol="0">
            <a:spAutoFit/>
          </a:bodyPr>
          <a:lstStyle/>
          <a:p>
            <a:r>
              <a:rPr lang="en-GB" dirty="0"/>
              <a:t>Improvements in upstream injectors allowed re-introduction of bunch-splitting in PS to stay below single-bunch limit in SPS (which remains the main intensity bottleneck). </a:t>
            </a:r>
          </a:p>
          <a:p>
            <a:endParaRPr lang="en-GB" dirty="0"/>
          </a:p>
          <a:p>
            <a:r>
              <a:rPr lang="en-GB" dirty="0"/>
              <a:t>NB we will take advantage of these gains in </a:t>
            </a:r>
            <a:r>
              <a:rPr lang="en-GB" dirty="0" err="1"/>
              <a:t>Pb-Pb</a:t>
            </a:r>
            <a:r>
              <a:rPr lang="en-GB" dirty="0"/>
              <a:t> for the </a:t>
            </a:r>
            <a:r>
              <a:rPr lang="en-GB" i="1" dirty="0"/>
              <a:t>first time </a:t>
            </a:r>
            <a:r>
              <a:rPr lang="en-GB" dirty="0"/>
              <a:t> in 2018. </a:t>
            </a:r>
          </a:p>
        </p:txBody>
      </p:sp>
      <p:pic>
        <p:nvPicPr>
          <p:cNvPr id="9" name="Picture 8"/>
          <p:cNvPicPr>
            <a:picLocks noChangeAspect="1"/>
          </p:cNvPicPr>
          <p:nvPr/>
        </p:nvPicPr>
        <p:blipFill>
          <a:blip r:embed="rId4"/>
          <a:stretch>
            <a:fillRect/>
          </a:stretch>
        </p:blipFill>
        <p:spPr>
          <a:xfrm>
            <a:off x="911424" y="5446123"/>
            <a:ext cx="5355704" cy="1079221"/>
          </a:xfrm>
          <a:prstGeom prst="rect">
            <a:avLst/>
          </a:prstGeom>
        </p:spPr>
      </p:pic>
    </p:spTree>
    <p:extLst>
      <p:ext uri="{BB962C8B-B14F-4D97-AF65-F5344CB8AC3E}">
        <p14:creationId xmlns:p14="http://schemas.microsoft.com/office/powerpoint/2010/main" val="28535885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GB" dirty="0" err="1"/>
              <a:t>Pb-Pb</a:t>
            </a:r>
            <a:r>
              <a:rPr lang="en-GB" dirty="0"/>
              <a:t> parameters from Design Report to HL-LHC upgrade</a:t>
            </a:r>
          </a:p>
        </p:txBody>
      </p:sp>
      <p:sp>
        <p:nvSpPr>
          <p:cNvPr id="4" name="Date Placeholder 3"/>
          <p:cNvSpPr>
            <a:spLocks noGrp="1"/>
          </p:cNvSpPr>
          <p:nvPr>
            <p:ph type="dt" sz="half" idx="10"/>
          </p:nvPr>
        </p:nvSpPr>
        <p:spPr/>
        <p:txBody>
          <a:bodyPr/>
          <a:lstStyle/>
          <a:p>
            <a:r>
              <a:rPr lang="en-US"/>
              <a:t>J.M. Jowett, Town Meeting: Relativistic Heavy Ion Physics 24/10/2018</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8</a:t>
            </a:fld>
            <a:endParaRPr lang="en-GB"/>
          </a:p>
        </p:txBody>
      </p:sp>
      <p:grpSp>
        <p:nvGrpSpPr>
          <p:cNvPr id="11" name="Group 10"/>
          <p:cNvGrpSpPr/>
          <p:nvPr/>
        </p:nvGrpSpPr>
        <p:grpSpPr>
          <a:xfrm>
            <a:off x="191344" y="631160"/>
            <a:ext cx="10009112" cy="5904658"/>
            <a:chOff x="1919536" y="631160"/>
            <a:chExt cx="10009112" cy="5904658"/>
          </a:xfrm>
        </p:grpSpPr>
        <p:grpSp>
          <p:nvGrpSpPr>
            <p:cNvPr id="10" name="Group 9"/>
            <p:cNvGrpSpPr/>
            <p:nvPr/>
          </p:nvGrpSpPr>
          <p:grpSpPr>
            <a:xfrm>
              <a:off x="1919536" y="631160"/>
              <a:ext cx="10009112" cy="5904658"/>
              <a:chOff x="1919536" y="631160"/>
              <a:chExt cx="10009112" cy="5904658"/>
            </a:xfrm>
          </p:grpSpPr>
          <p:pic>
            <p:nvPicPr>
              <p:cNvPr id="6" name="Picture 5"/>
              <p:cNvPicPr>
                <a:picLocks noChangeAspect="1"/>
              </p:cNvPicPr>
              <p:nvPr/>
            </p:nvPicPr>
            <p:blipFill>
              <a:blip r:embed="rId3"/>
              <a:stretch>
                <a:fillRect/>
              </a:stretch>
            </p:blipFill>
            <p:spPr>
              <a:xfrm>
                <a:off x="1919536" y="631160"/>
                <a:ext cx="8217176" cy="5904658"/>
              </a:xfrm>
              <a:prstGeom prst="rect">
                <a:avLst/>
              </a:prstGeom>
            </p:spPr>
          </p:pic>
          <p:grpSp>
            <p:nvGrpSpPr>
              <p:cNvPr id="3" name="Group 2"/>
              <p:cNvGrpSpPr/>
              <p:nvPr/>
            </p:nvGrpSpPr>
            <p:grpSpPr>
              <a:xfrm>
                <a:off x="9696400" y="5445224"/>
                <a:ext cx="2232248" cy="646331"/>
                <a:chOff x="9696400" y="5445224"/>
                <a:chExt cx="2232248" cy="646331"/>
              </a:xfrm>
            </p:grpSpPr>
            <p:sp>
              <p:nvSpPr>
                <p:cNvPr id="2" name="TextBox 1"/>
                <p:cNvSpPr txBox="1"/>
                <p:nvPr/>
              </p:nvSpPr>
              <p:spPr>
                <a:xfrm>
                  <a:off x="10344472" y="5445224"/>
                  <a:ext cx="1584176" cy="646331"/>
                </a:xfrm>
                <a:prstGeom prst="rect">
                  <a:avLst/>
                </a:prstGeom>
                <a:solidFill>
                  <a:schemeClr val="bg1"/>
                </a:solidFill>
                <a:ln>
                  <a:solidFill>
                    <a:srgbClr val="FF0000"/>
                  </a:solidFill>
                </a:ln>
              </p:spPr>
              <p:txBody>
                <a:bodyPr wrap="square" rtlCol="0">
                  <a:spAutoFit/>
                </a:bodyPr>
                <a:lstStyle/>
                <a:p>
                  <a:r>
                    <a:rPr lang="en-GB" dirty="0"/>
                    <a:t>Levelled, </a:t>
                  </a:r>
                </a:p>
                <a:p>
                  <a:r>
                    <a:rPr lang="en-GB" dirty="0"/>
                    <a:t>could be ~15.</a:t>
                  </a:r>
                </a:p>
              </p:txBody>
            </p:sp>
            <p:cxnSp>
              <p:nvCxnSpPr>
                <p:cNvPr id="8" name="Straight Arrow Connector 7"/>
                <p:cNvCxnSpPr/>
                <p:nvPr/>
              </p:nvCxnSpPr>
              <p:spPr>
                <a:xfrm flipH="1" flipV="1">
                  <a:off x="9696400" y="5589240"/>
                  <a:ext cx="648072" cy="17915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9" name="Rectangle 8"/>
            <p:cNvSpPr/>
            <p:nvPr/>
          </p:nvSpPr>
          <p:spPr>
            <a:xfrm>
              <a:off x="9120336" y="2564904"/>
              <a:ext cx="864096" cy="38164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3" name="TextBox 12"/>
          <p:cNvSpPr txBox="1"/>
          <p:nvPr/>
        </p:nvSpPr>
        <p:spPr>
          <a:xfrm>
            <a:off x="9120335" y="692696"/>
            <a:ext cx="3069013" cy="1477328"/>
          </a:xfrm>
          <a:prstGeom prst="rect">
            <a:avLst/>
          </a:prstGeom>
          <a:solidFill>
            <a:schemeClr val="accent1">
              <a:lumMod val="20000"/>
              <a:lumOff val="80000"/>
            </a:schemeClr>
          </a:solidFill>
        </p:spPr>
        <p:txBody>
          <a:bodyPr wrap="square" rtlCol="0">
            <a:spAutoFit/>
          </a:bodyPr>
          <a:lstStyle/>
          <a:p>
            <a:r>
              <a:rPr lang="en-GB" dirty="0"/>
              <a:t>Paper at IPAC2018 </a:t>
            </a:r>
          </a:p>
          <a:p>
            <a:r>
              <a:rPr lang="en-GB" dirty="0">
                <a:hlinkClick r:id="rId4"/>
              </a:rPr>
              <a:t>https://doi.org/10.18429/JACoW-IPAC2018-TUXGBD2</a:t>
            </a:r>
            <a:r>
              <a:rPr lang="en-GB" dirty="0"/>
              <a:t> </a:t>
            </a:r>
          </a:p>
          <a:p>
            <a:r>
              <a:rPr lang="en-GB" b="1" dirty="0"/>
              <a:t>TUXGBD2 </a:t>
            </a:r>
            <a:r>
              <a:rPr lang="en-GB" dirty="0"/>
              <a:t> </a:t>
            </a:r>
          </a:p>
          <a:p>
            <a:r>
              <a:rPr lang="en-GB" dirty="0"/>
              <a:t>	+ its bibliography</a:t>
            </a:r>
          </a:p>
        </p:txBody>
      </p:sp>
      <p:cxnSp>
        <p:nvCxnSpPr>
          <p:cNvPr id="14" name="Straight Arrow Connector 13"/>
          <p:cNvCxnSpPr/>
          <p:nvPr/>
        </p:nvCxnSpPr>
        <p:spPr>
          <a:xfrm>
            <a:off x="3431704" y="4401680"/>
            <a:ext cx="3384376"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8688288" y="2564904"/>
            <a:ext cx="3096344" cy="1477328"/>
          </a:xfrm>
          <a:prstGeom prst="rect">
            <a:avLst/>
          </a:prstGeom>
          <a:solidFill>
            <a:srgbClr val="FFFF00"/>
          </a:solidFill>
        </p:spPr>
        <p:txBody>
          <a:bodyPr wrap="square" rtlCol="0">
            <a:spAutoFit/>
          </a:bodyPr>
          <a:lstStyle/>
          <a:p>
            <a:r>
              <a:rPr lang="en-GB" dirty="0"/>
              <a:t>The 2018 </a:t>
            </a:r>
            <a:r>
              <a:rPr lang="en-GB" dirty="0" err="1"/>
              <a:t>Pb-Pb</a:t>
            </a:r>
            <a:r>
              <a:rPr lang="en-GB" dirty="0"/>
              <a:t> run (end of next week!) should implement and exploit most of the features of the configuration for “HL-LHC” luminosity. </a:t>
            </a:r>
          </a:p>
        </p:txBody>
      </p:sp>
    </p:spTree>
    <p:extLst>
      <p:ext uri="{BB962C8B-B14F-4D97-AF65-F5344CB8AC3E}">
        <p14:creationId xmlns:p14="http://schemas.microsoft.com/office/powerpoint/2010/main" val="870016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anim calcmode="lin" valueType="num">
                                      <p:cBhvr>
                                        <p:cTn id="8" dur="2000" fill="hold"/>
                                        <p:tgtEl>
                                          <p:spTgt spid="14"/>
                                        </p:tgtEl>
                                        <p:attrNameLst>
                                          <p:attrName>ppt_w</p:attrName>
                                        </p:attrNameLst>
                                      </p:cBhvr>
                                      <p:tavLst>
                                        <p:tav tm="0" fmla="#ppt_w*sin(2.5*pi*$)">
                                          <p:val>
                                            <p:fltVal val="0"/>
                                          </p:val>
                                        </p:tav>
                                        <p:tav tm="100000">
                                          <p:val>
                                            <p:fltVal val="1"/>
                                          </p:val>
                                        </p:tav>
                                      </p:tavLst>
                                    </p:anim>
                                    <p:anim calcmode="lin" valueType="num">
                                      <p:cBhvr>
                                        <p:cTn id="9" dur="20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barn(inVertical)">
                                      <p:cBhvr>
                                        <p:cTn id="1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Nucleus-nucleus programme status</a:t>
            </a:r>
          </a:p>
        </p:txBody>
      </p:sp>
      <p:sp>
        <p:nvSpPr>
          <p:cNvPr id="3" name="Date Placeholder 2"/>
          <p:cNvSpPr>
            <a:spLocks noGrp="1"/>
          </p:cNvSpPr>
          <p:nvPr>
            <p:ph type="dt" sz="half" idx="10"/>
          </p:nvPr>
        </p:nvSpPr>
        <p:spPr/>
        <p:txBody>
          <a:bodyPr/>
          <a:lstStyle/>
          <a:p>
            <a:r>
              <a:rPr lang="en-US"/>
              <a:t>J.M. Jowett, Town Meeting: Relativistic Heavy Ion Physics 24/10/2018</a:t>
            </a:r>
            <a:endParaRPr lang="en-GB" dirty="0"/>
          </a:p>
        </p:txBody>
      </p:sp>
      <p:sp>
        <p:nvSpPr>
          <p:cNvPr id="4" name="Slide Number Placeholder 3"/>
          <p:cNvSpPr>
            <a:spLocks noGrp="1"/>
          </p:cNvSpPr>
          <p:nvPr>
            <p:ph type="sldNum" sz="quarter" idx="12"/>
          </p:nvPr>
        </p:nvSpPr>
        <p:spPr/>
        <p:txBody>
          <a:bodyPr/>
          <a:lstStyle/>
          <a:p>
            <a:fld id="{323EE74B-AA29-428B-826F-5CD1FF8C5BA0}" type="slidenum">
              <a:rPr lang="en-GB" smtClean="0"/>
              <a:t>9</a:t>
            </a:fld>
            <a:endParaRPr lang="en-GB"/>
          </a:p>
        </p:txBody>
      </p:sp>
      <p:sp>
        <p:nvSpPr>
          <p:cNvPr id="6" name="TextBox 5"/>
          <p:cNvSpPr txBox="1"/>
          <p:nvPr/>
        </p:nvSpPr>
        <p:spPr>
          <a:xfrm>
            <a:off x="407368" y="764705"/>
            <a:ext cx="5277087" cy="4247317"/>
          </a:xfrm>
          <a:prstGeom prst="rect">
            <a:avLst/>
          </a:prstGeom>
          <a:noFill/>
        </p:spPr>
        <p:txBody>
          <a:bodyPr wrap="square" rtlCol="0">
            <a:spAutoFit/>
          </a:bodyPr>
          <a:lstStyle/>
          <a:p>
            <a:r>
              <a:rPr lang="en-GB" dirty="0"/>
              <a:t>Expect to achieve LHC “first 10-year” baseline </a:t>
            </a:r>
            <a:r>
              <a:rPr lang="en-GB" dirty="0" err="1"/>
              <a:t>Pb-Pb</a:t>
            </a:r>
            <a:r>
              <a:rPr lang="en-GB" dirty="0"/>
              <a:t> luminosity goal of </a:t>
            </a:r>
            <a:br>
              <a:rPr lang="en-GB" dirty="0"/>
            </a:br>
            <a:r>
              <a:rPr lang="en-GB" dirty="0"/>
              <a:t>1 AA nb</a:t>
            </a:r>
            <a:r>
              <a:rPr lang="en-GB" baseline="30000" dirty="0"/>
              <a:t>-1</a:t>
            </a:r>
            <a:r>
              <a:rPr lang="en-GB" dirty="0"/>
              <a:t> = 43 NN pb</a:t>
            </a:r>
            <a:r>
              <a:rPr lang="en-GB" baseline="30000" dirty="0"/>
              <a:t>-1</a:t>
            </a:r>
            <a:r>
              <a:rPr lang="en-GB" dirty="0"/>
              <a:t> </a:t>
            </a:r>
            <a:br>
              <a:rPr lang="en-GB" dirty="0"/>
            </a:br>
            <a:r>
              <a:rPr lang="en-GB" dirty="0"/>
              <a:t>in Run 2 (=2015+2018) </a:t>
            </a:r>
            <a:endParaRPr lang="en-GB" baseline="30000" dirty="0"/>
          </a:p>
          <a:p>
            <a:endParaRPr lang="en-GB" dirty="0"/>
          </a:p>
          <a:p>
            <a:r>
              <a:rPr lang="en-GB" dirty="0"/>
              <a:t>Goal of the first p-</a:t>
            </a:r>
            <a:r>
              <a:rPr lang="en-GB" dirty="0" err="1"/>
              <a:t>Pb</a:t>
            </a:r>
            <a:r>
              <a:rPr lang="en-GB" dirty="0"/>
              <a:t> run was to match the integrated nucleon-nucleon luminosity for the preceding </a:t>
            </a:r>
            <a:r>
              <a:rPr lang="en-GB" dirty="0" err="1"/>
              <a:t>Pb-Pb</a:t>
            </a:r>
            <a:r>
              <a:rPr lang="en-GB" dirty="0"/>
              <a:t> runs but it already provided reference data at 2015 energy.  </a:t>
            </a:r>
          </a:p>
          <a:p>
            <a:endParaRPr lang="en-GB" dirty="0"/>
          </a:p>
          <a:p>
            <a:r>
              <a:rPr lang="en-GB" dirty="0"/>
              <a:t>Equivalent energy runs</a:t>
            </a:r>
          </a:p>
          <a:p>
            <a:endParaRPr lang="en-GB" dirty="0"/>
          </a:p>
          <a:p>
            <a:endParaRPr lang="en-GB" dirty="0"/>
          </a:p>
          <a:p>
            <a:endParaRPr lang="en-GB" dirty="0"/>
          </a:p>
          <a:p>
            <a:endParaRPr lang="en-GB" dirty="0"/>
          </a:p>
        </p:txBody>
      </p:sp>
      <p:sp>
        <p:nvSpPr>
          <p:cNvPr id="7" name="TextBox 6"/>
          <p:cNvSpPr txBox="1"/>
          <p:nvPr/>
        </p:nvSpPr>
        <p:spPr>
          <a:xfrm>
            <a:off x="6384032" y="6085337"/>
            <a:ext cx="3888432" cy="369332"/>
          </a:xfrm>
          <a:prstGeom prst="rect">
            <a:avLst/>
          </a:prstGeom>
          <a:noFill/>
        </p:spPr>
        <p:txBody>
          <a:bodyPr wrap="square" rtlCol="0">
            <a:spAutoFit/>
          </a:bodyPr>
          <a:lstStyle/>
          <a:p>
            <a:r>
              <a:rPr lang="en-GB" dirty="0">
                <a:solidFill>
                  <a:srgbClr val="0070C0"/>
                </a:solidFill>
              </a:rPr>
              <a:t>2012 pilot p-</a:t>
            </a:r>
            <a:r>
              <a:rPr lang="en-GB" dirty="0" err="1">
                <a:solidFill>
                  <a:srgbClr val="0070C0"/>
                </a:solidFill>
              </a:rPr>
              <a:t>Pb</a:t>
            </a:r>
            <a:r>
              <a:rPr lang="en-GB" dirty="0">
                <a:solidFill>
                  <a:srgbClr val="0070C0"/>
                </a:solidFill>
              </a:rPr>
              <a:t> run not shown</a:t>
            </a:r>
          </a:p>
        </p:txBody>
      </p:sp>
      <p:graphicFrame>
        <p:nvGraphicFramePr>
          <p:cNvPr id="9" name="Object 8"/>
          <p:cNvGraphicFramePr>
            <a:graphicFrameLocks noChangeAspect="1"/>
          </p:cNvGraphicFramePr>
          <p:nvPr>
            <p:extLst/>
          </p:nvPr>
        </p:nvGraphicFramePr>
        <p:xfrm>
          <a:off x="911424" y="4230875"/>
          <a:ext cx="3454400" cy="1320800"/>
        </p:xfrm>
        <a:graphic>
          <a:graphicData uri="http://schemas.openxmlformats.org/presentationml/2006/ole">
            <mc:AlternateContent xmlns:mc="http://schemas.openxmlformats.org/markup-compatibility/2006">
              <mc:Choice xmlns:v="urn:schemas-microsoft-com:vml" Requires="v">
                <p:oleObj spid="_x0000_s1026" name="Equation" r:id="rId3" imgW="3454200" imgH="1320480" progId="Equation.DSMT4">
                  <p:embed/>
                </p:oleObj>
              </mc:Choice>
              <mc:Fallback>
                <p:oleObj name="Equation" r:id="rId3" imgW="3454200" imgH="1320480" progId="Equation.DSMT4">
                  <p:embed/>
                  <p:pic>
                    <p:nvPicPr>
                      <p:cNvPr id="9" name="Object 8"/>
                      <p:cNvPicPr/>
                      <p:nvPr/>
                    </p:nvPicPr>
                    <p:blipFill>
                      <a:blip r:embed="rId4"/>
                      <a:stretch>
                        <a:fillRect/>
                      </a:stretch>
                    </p:blipFill>
                    <p:spPr>
                      <a:xfrm>
                        <a:off x="911424" y="4230875"/>
                        <a:ext cx="3454400" cy="1320800"/>
                      </a:xfrm>
                      <a:prstGeom prst="rect">
                        <a:avLst/>
                      </a:prstGeom>
                    </p:spPr>
                  </p:pic>
                </p:oleObj>
              </mc:Fallback>
            </mc:AlternateContent>
          </a:graphicData>
        </a:graphic>
      </p:graphicFrame>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84454" y="707967"/>
            <a:ext cx="4542920" cy="5383360"/>
          </a:xfrm>
          <a:prstGeom prst="rect">
            <a:avLst/>
          </a:prstGeom>
        </p:spPr>
      </p:pic>
    </p:spTree>
    <p:extLst>
      <p:ext uri="{BB962C8B-B14F-4D97-AF65-F5344CB8AC3E}">
        <p14:creationId xmlns:p14="http://schemas.microsoft.com/office/powerpoint/2010/main" val="165381925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33.6"/>
</p:tagLst>
</file>

<file path=ppt/theme/theme1.xml><?xml version="1.0" encoding="utf-8"?>
<a:theme xmlns:a="http://schemas.openxmlformats.org/drawingml/2006/main" name="JMJ pla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38100">
          <a:solidFill>
            <a:srgbClr val="FF0000"/>
          </a:solidFill>
          <a:tailEnd type="triangle"/>
        </a:ln>
      </a:spPr>
      <a:bodyPr/>
      <a:lstStyle/>
      <a:style>
        <a:lnRef idx="1">
          <a:schemeClr val="accent1"/>
        </a:lnRef>
        <a:fillRef idx="0">
          <a:schemeClr val="accent1"/>
        </a:fillRef>
        <a:effectRef idx="0">
          <a:schemeClr val="accent1"/>
        </a:effectRef>
        <a:fontRef idx="minor">
          <a:schemeClr val="tx1"/>
        </a:fontRef>
      </a:style>
    </a:lnDef>
    <a:txDef>
      <a:spPr>
        <a:solidFill>
          <a:srgbClr val="FFFF00"/>
        </a:solidFill>
      </a:spPr>
      <a:bodyPr wrap="square" rtlCol="0">
        <a:spAutoFit/>
      </a:bodyPr>
      <a:lstStyle>
        <a:defPPr>
          <a:defRPr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hanneling_2014_v1.01">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Rossi_defense" id="{65A46F77-991F-8049-9455-683912069A34}" vid="{37CE537C-AD5F-DB4E-8EA1-E749FA178CB0}"/>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JMJ plain</Template>
  <TotalTime>42060</TotalTime>
  <Words>4821</Words>
  <Application>Microsoft Office PowerPoint</Application>
  <PresentationFormat>Widescreen</PresentationFormat>
  <Paragraphs>628</Paragraphs>
  <Slides>56</Slides>
  <Notes>15</Notes>
  <HiddenSlides>0</HiddenSlides>
  <MMClips>0</MMClips>
  <ScaleCrop>false</ScaleCrop>
  <HeadingPairs>
    <vt:vector size="8" baseType="variant">
      <vt:variant>
        <vt:lpstr>Fonts Used</vt:lpstr>
      </vt:variant>
      <vt:variant>
        <vt:i4>9</vt:i4>
      </vt:variant>
      <vt:variant>
        <vt:lpstr>Theme</vt:lpstr>
      </vt:variant>
      <vt:variant>
        <vt:i4>3</vt:i4>
      </vt:variant>
      <vt:variant>
        <vt:lpstr>Embedded OLE Servers</vt:lpstr>
      </vt:variant>
      <vt:variant>
        <vt:i4>2</vt:i4>
      </vt:variant>
      <vt:variant>
        <vt:lpstr>Slide Titles</vt:lpstr>
      </vt:variant>
      <vt:variant>
        <vt:i4>56</vt:i4>
      </vt:variant>
    </vt:vector>
  </HeadingPairs>
  <TitlesOfParts>
    <vt:vector size="70" baseType="lpstr">
      <vt:lpstr>Corbel</vt:lpstr>
      <vt:lpstr>Comic Sans MS</vt:lpstr>
      <vt:lpstr>Calibri</vt:lpstr>
      <vt:lpstr>Wingdings</vt:lpstr>
      <vt:lpstr>Mathematica1</vt:lpstr>
      <vt:lpstr>StarSymbol</vt:lpstr>
      <vt:lpstr>Arial</vt:lpstr>
      <vt:lpstr>Times New Roman</vt:lpstr>
      <vt:lpstr>Symbol</vt:lpstr>
      <vt:lpstr>JMJ plain</vt:lpstr>
      <vt:lpstr>Office Theme</vt:lpstr>
      <vt:lpstr>channeling_2014_v1.01</vt:lpstr>
      <vt:lpstr>Equation</vt:lpstr>
      <vt:lpstr>Acrobat Document</vt:lpstr>
      <vt:lpstr>PowerPoint Presentation</vt:lpstr>
      <vt:lpstr>Last “Town Meeting” on 29/6/2012</vt:lpstr>
      <vt:lpstr>11 weeks later:  Pilot p-Pb run, night of 13-14 September 2012</vt:lpstr>
      <vt:lpstr>Historical energy jumps</vt:lpstr>
      <vt:lpstr>PowerPoint Presentation</vt:lpstr>
      <vt:lpstr>LHC Heavy Ion Injector Chain</vt:lpstr>
      <vt:lpstr>Major injector improvements since 2015</vt:lpstr>
      <vt:lpstr>Pb-Pb parameters from Design Report to HL-LHC upgrade</vt:lpstr>
      <vt:lpstr>Nucleus-nucleus programme status</vt:lpstr>
      <vt:lpstr>Proton-nucleus programme status</vt:lpstr>
      <vt:lpstr>Xe-Xe collisions in LHC, 13 October 2017 (16 h beam time total)</vt:lpstr>
      <vt:lpstr>Crystal Collimation Xenon Cleaning </vt:lpstr>
      <vt:lpstr>Future performance (Run 3+HL-LHC) Fulfilling the ALICE 2012 LoI</vt:lpstr>
      <vt:lpstr>SPS momentum slip stacking for 50 ns bunch spacing</vt:lpstr>
      <vt:lpstr>LIU baseline (Jan 2017) parameters at start of collisions </vt:lpstr>
      <vt:lpstr>Filling scheme example for HL-LHC</vt:lpstr>
      <vt:lpstr>Optics compatibility with p-p operation</vt:lpstr>
      <vt:lpstr>CTE Simulation of (most typical) colliding bunch pair</vt:lpstr>
      <vt:lpstr>Luminosities in an ideal (prolonged) fill</vt:lpstr>
      <vt:lpstr>Integrated luminosity in prolonged fills</vt:lpstr>
      <vt:lpstr>Effect of turn-around time on average luminosity</vt:lpstr>
      <vt:lpstr>Optimum time spent in Stable Beams  </vt:lpstr>
      <vt:lpstr>Integrated luminosity in annual Pb-Pb run</vt:lpstr>
      <vt:lpstr>PowerPoint Presentation</vt:lpstr>
      <vt:lpstr>UPC processes at the collision point</vt:lpstr>
      <vt:lpstr>Steady-state losses during Pb-Pb Collisions in 2011</vt:lpstr>
      <vt:lpstr>Orbit bumps mitigate BFPP for CMS (or ATLAS)</vt:lpstr>
      <vt:lpstr>Orbit bumps alone are not effective  for ALICE</vt:lpstr>
      <vt:lpstr>Beyond HL-LHC baseline: lighter nuclei</vt:lpstr>
      <vt:lpstr>Bunch intensity at SPS extraction for various species</vt:lpstr>
      <vt:lpstr>UPC cross sections determining intensity burn-off</vt:lpstr>
      <vt:lpstr>Higher nucleon-nucleon luminosity with lighter ions</vt:lpstr>
      <vt:lpstr>Higher nucleon-nucleon luminosity with lighter ions</vt:lpstr>
      <vt:lpstr>Time-averaged nucleon-nucleon luminosity wrt Pb-Pb</vt:lpstr>
      <vt:lpstr>Pessimistic “no-gain” scaling (p=1)</vt:lpstr>
      <vt:lpstr>Plausible scaling (p=1.5)</vt:lpstr>
      <vt:lpstr>Optimistic scaling (p=1.9)</vt:lpstr>
      <vt:lpstr>Caveats about lighter species</vt:lpstr>
      <vt:lpstr>Special runs with other species</vt:lpstr>
      <vt:lpstr>Conclusions</vt:lpstr>
      <vt:lpstr>BACKUP SLIDes</vt:lpstr>
      <vt:lpstr>References in these slides</vt:lpstr>
      <vt:lpstr>Summary (from QM2018)</vt:lpstr>
      <vt:lpstr>Pb-Pb peak luminosity at 3×design in 2015</vt:lpstr>
      <vt:lpstr>Pb bunch intensity in LHC during 2016 p-Pb run</vt:lpstr>
      <vt:lpstr>Record Pb-p luminosity in ATLAS/CMS at 8.16 TeV</vt:lpstr>
      <vt:lpstr>Goals of 2016 p-Pb run surpassed</vt:lpstr>
      <vt:lpstr>Duration of Xe run</vt:lpstr>
      <vt:lpstr>Xe lifetime analysis</vt:lpstr>
      <vt:lpstr>Conclusions</vt:lpstr>
      <vt:lpstr>LEIR (Low-Energy Ion Ring)</vt:lpstr>
      <vt:lpstr>Intensity transmission: injection to collision, Pb in 2016</vt:lpstr>
      <vt:lpstr>BFPP Quench MD – first luminosity quench in LHC</vt:lpstr>
      <vt:lpstr>Luminosity and BLM signals during measurement</vt:lpstr>
      <vt:lpstr>    DS collimators</vt:lpstr>
      <vt:lpstr>Spectrometer ON_ALICE=-7/6.37 (start of 2015 Pb-Pb run)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Future prospects for heavy ions at the LHC</dc:title>
  <dc:creator>John M. Jowett</dc:creator>
  <cp:lastModifiedBy>John Jowett</cp:lastModifiedBy>
  <cp:revision>902</cp:revision>
  <dcterms:created xsi:type="dcterms:W3CDTF">2012-06-25T08:47:04Z</dcterms:created>
  <dcterms:modified xsi:type="dcterms:W3CDTF">2018-10-23T21:41:22Z</dcterms:modified>
</cp:coreProperties>
</file>