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m4v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82"/>
  </p:notesMasterIdLst>
  <p:sldIdLst>
    <p:sldId id="256" r:id="rId2"/>
    <p:sldId id="258" r:id="rId3"/>
    <p:sldId id="257" r:id="rId4"/>
    <p:sldId id="260" r:id="rId5"/>
    <p:sldId id="261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4" r:id="rId15"/>
    <p:sldId id="275" r:id="rId16"/>
    <p:sldId id="276" r:id="rId17"/>
    <p:sldId id="277" r:id="rId18"/>
    <p:sldId id="343" r:id="rId19"/>
    <p:sldId id="278" r:id="rId20"/>
    <p:sldId id="279" r:id="rId21"/>
    <p:sldId id="290" r:id="rId22"/>
    <p:sldId id="287" r:id="rId23"/>
    <p:sldId id="280" r:id="rId24"/>
    <p:sldId id="284" r:id="rId25"/>
    <p:sldId id="289" r:id="rId26"/>
    <p:sldId id="286" r:id="rId27"/>
    <p:sldId id="288" r:id="rId28"/>
    <p:sldId id="308" r:id="rId29"/>
    <p:sldId id="310" r:id="rId30"/>
    <p:sldId id="311" r:id="rId31"/>
    <p:sldId id="341" r:id="rId32"/>
    <p:sldId id="342" r:id="rId33"/>
    <p:sldId id="312" r:id="rId34"/>
    <p:sldId id="313" r:id="rId35"/>
    <p:sldId id="315" r:id="rId36"/>
    <p:sldId id="316" r:id="rId37"/>
    <p:sldId id="317" r:id="rId38"/>
    <p:sldId id="318" r:id="rId39"/>
    <p:sldId id="319" r:id="rId40"/>
    <p:sldId id="320" r:id="rId41"/>
    <p:sldId id="321" r:id="rId42"/>
    <p:sldId id="323" r:id="rId43"/>
    <p:sldId id="324" r:id="rId44"/>
    <p:sldId id="325" r:id="rId45"/>
    <p:sldId id="326" r:id="rId46"/>
    <p:sldId id="327" r:id="rId47"/>
    <p:sldId id="328" r:id="rId48"/>
    <p:sldId id="329" r:id="rId49"/>
    <p:sldId id="330" r:id="rId50"/>
    <p:sldId id="331" r:id="rId51"/>
    <p:sldId id="332" r:id="rId52"/>
    <p:sldId id="333" r:id="rId53"/>
    <p:sldId id="334" r:id="rId54"/>
    <p:sldId id="335" r:id="rId55"/>
    <p:sldId id="336" r:id="rId56"/>
    <p:sldId id="337" r:id="rId57"/>
    <p:sldId id="338" r:id="rId58"/>
    <p:sldId id="339" r:id="rId59"/>
    <p:sldId id="340" r:id="rId60"/>
    <p:sldId id="281" r:id="rId61"/>
    <p:sldId id="262" r:id="rId62"/>
    <p:sldId id="282" r:id="rId63"/>
    <p:sldId id="283" r:id="rId64"/>
    <p:sldId id="270" r:id="rId65"/>
    <p:sldId id="304" r:id="rId66"/>
    <p:sldId id="271" r:id="rId67"/>
    <p:sldId id="272" r:id="rId68"/>
    <p:sldId id="291" r:id="rId69"/>
    <p:sldId id="294" r:id="rId70"/>
    <p:sldId id="295" r:id="rId71"/>
    <p:sldId id="296" r:id="rId72"/>
    <p:sldId id="301" r:id="rId73"/>
    <p:sldId id="297" r:id="rId74"/>
    <p:sldId id="302" r:id="rId75"/>
    <p:sldId id="298" r:id="rId76"/>
    <p:sldId id="299" r:id="rId77"/>
    <p:sldId id="303" r:id="rId78"/>
    <p:sldId id="305" r:id="rId79"/>
    <p:sldId id="273" r:id="rId80"/>
    <p:sldId id="307" r:id="rId8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B6843-D8FF-4E2E-AEFC-7289BB01918F}" type="datetimeFigureOut">
              <a:rPr lang="bg-BG" smtClean="0"/>
              <a:t>26.7.2019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360B3-D413-4B73-975C-027DE8989A0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57794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B3F838B-C8E9-42FA-9208-CBDF7AE27F89}" type="slidenum">
              <a:rPr lang="en-GB" sz="1200">
                <a:latin typeface="Calibri" pitchFamily="34" charset="0"/>
              </a:rPr>
              <a:pPr algn="r"/>
              <a:t>18</a:t>
            </a:fld>
            <a:endParaRPr lang="en-GB" sz="1200">
              <a:latin typeface="Calibri" pitchFamily="34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bg-BG" smtClean="0">
              <a:latin typeface="Times"/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горния колонтитул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83817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Контейнер за долния колонтитул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Свежина Димитрова - НАОП  ВАРНА</a:t>
            </a:r>
            <a:endParaRPr lang="en-US" smtClean="0"/>
          </a:p>
        </p:txBody>
      </p:sp>
      <p:sp>
        <p:nvSpPr>
          <p:cNvPr id="6" name="Контейнер за горния колонтитул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72275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dirty="0"/>
              <a:t>Щракнете, за да редактирате стила на подзаглавието в образеца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21835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 dirty="0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13361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лавие и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31327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8614614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ичка с им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116879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640374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и с карти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 dirty="0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 dirty="0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 dirty="0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761705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/>
              <a:t>Второ ниво</a:t>
            </a:r>
          </a:p>
          <a:p>
            <a:pPr lvl="2"/>
            <a:r>
              <a:rPr lang="bg-BG" dirty="0"/>
              <a:t>Трето ниво</a:t>
            </a:r>
          </a:p>
          <a:p>
            <a:pPr lvl="3"/>
            <a:r>
              <a:rPr lang="bg-BG" dirty="0"/>
              <a:t>Четвърто ниво</a:t>
            </a:r>
          </a:p>
          <a:p>
            <a:pPr lvl="4"/>
            <a:r>
              <a:rPr lang="bg-BG" dirty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039852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/>
              <a:t>Второ ниво</a:t>
            </a:r>
          </a:p>
          <a:p>
            <a:pPr lvl="2"/>
            <a:r>
              <a:rPr lang="bg-BG" dirty="0"/>
              <a:t>Трето ниво</a:t>
            </a:r>
          </a:p>
          <a:p>
            <a:pPr lvl="3"/>
            <a:r>
              <a:rPr lang="bg-BG" dirty="0"/>
              <a:t>Четвърто ниво</a:t>
            </a:r>
          </a:p>
          <a:p>
            <a:pPr lvl="4"/>
            <a:r>
              <a:rPr lang="bg-BG" dirty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330049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900" dirty="0"/>
              <a:t>Title Text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 dirty="0"/>
              <a:t>Body Level One</a:t>
            </a:r>
          </a:p>
          <a:p>
            <a:pPr lvl="1">
              <a:defRPr sz="1800"/>
            </a:pPr>
            <a:r>
              <a:rPr sz="3000" dirty="0"/>
              <a:t>Body Level Two</a:t>
            </a:r>
          </a:p>
          <a:p>
            <a:pPr lvl="2">
              <a:defRPr sz="1800"/>
            </a:pPr>
            <a:r>
              <a:rPr sz="3000" dirty="0"/>
              <a:t>Body Level Three</a:t>
            </a:r>
          </a:p>
          <a:p>
            <a:pPr lvl="3">
              <a:defRPr sz="1800"/>
            </a:pPr>
            <a:r>
              <a:rPr sz="3000" dirty="0"/>
              <a:t>Body Level Four</a:t>
            </a:r>
          </a:p>
          <a:p>
            <a:pPr lvl="4">
              <a:defRPr sz="1800"/>
            </a:pPr>
            <a:r>
              <a:rPr sz="3000" dirty="0"/>
              <a:t>Body Level Five</a:t>
            </a:r>
          </a:p>
        </p:txBody>
      </p:sp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4862210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6D65FC-7876-4BE8-8A16-6F3F000EE4A8}" type="datetime1">
              <a:rPr lang="bg-BG" smtClean="0"/>
              <a:pPr>
                <a:defRPr/>
              </a:pPr>
              <a:t>26.7.2019 г.</a:t>
            </a:fld>
            <a:endParaRPr lang="bg-BG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E18ED5-EA73-489B-AAF8-87BF070C5BA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Българска учителска програма ЦЕРН 2017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7014918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/>
              <a:t>Второ ниво</a:t>
            </a:r>
          </a:p>
          <a:p>
            <a:pPr lvl="2"/>
            <a:r>
              <a:rPr lang="bg-BG" dirty="0"/>
              <a:t>Трето ниво</a:t>
            </a:r>
          </a:p>
          <a:p>
            <a:pPr lvl="3"/>
            <a:r>
              <a:rPr lang="bg-BG" dirty="0"/>
              <a:t>Четвърто ниво</a:t>
            </a:r>
          </a:p>
          <a:p>
            <a:pPr lvl="4"/>
            <a:r>
              <a:rPr lang="bg-BG" dirty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86020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разд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329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/>
              <a:t>Второ ниво</a:t>
            </a:r>
          </a:p>
          <a:p>
            <a:pPr lvl="2"/>
            <a:r>
              <a:rPr lang="bg-BG" dirty="0"/>
              <a:t>Трето ниво</a:t>
            </a:r>
          </a:p>
          <a:p>
            <a:pPr lvl="3"/>
            <a:r>
              <a:rPr lang="bg-BG" dirty="0"/>
              <a:t>Четвърто ниво</a:t>
            </a:r>
          </a:p>
          <a:p>
            <a:pPr lvl="4"/>
            <a:r>
              <a:rPr lang="bg-BG" dirty="0"/>
              <a:t>Пето ниво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/>
              <a:t>Второ ниво</a:t>
            </a:r>
          </a:p>
          <a:p>
            <a:pPr lvl="2"/>
            <a:r>
              <a:rPr lang="bg-BG" dirty="0"/>
              <a:t>Трето ниво</a:t>
            </a:r>
          </a:p>
          <a:p>
            <a:pPr lvl="3"/>
            <a:r>
              <a:rPr lang="bg-BG" dirty="0"/>
              <a:t>Четвърто ниво</a:t>
            </a:r>
          </a:p>
          <a:p>
            <a:pPr lvl="4"/>
            <a:r>
              <a:rPr lang="bg-BG" dirty="0"/>
              <a:t>Пето ниво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51726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/>
              <a:t>Второ ниво</a:t>
            </a:r>
          </a:p>
          <a:p>
            <a:pPr lvl="2"/>
            <a:r>
              <a:rPr lang="bg-BG" dirty="0"/>
              <a:t>Трето ниво</a:t>
            </a:r>
          </a:p>
          <a:p>
            <a:pPr lvl="3"/>
            <a:r>
              <a:rPr lang="bg-BG" dirty="0"/>
              <a:t>Четвърто ниво</a:t>
            </a:r>
          </a:p>
          <a:p>
            <a:pPr lvl="4"/>
            <a:r>
              <a:rPr lang="bg-BG" dirty="0"/>
              <a:t>Пето ниво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/>
              <a:t>Второ ниво</a:t>
            </a:r>
          </a:p>
          <a:p>
            <a:pPr lvl="2"/>
            <a:r>
              <a:rPr lang="bg-BG" dirty="0"/>
              <a:t>Трето ниво</a:t>
            </a:r>
          </a:p>
          <a:p>
            <a:pPr lvl="3"/>
            <a:r>
              <a:rPr lang="bg-BG" dirty="0"/>
              <a:t>Четвърто ниво</a:t>
            </a:r>
          </a:p>
          <a:p>
            <a:pPr lvl="4"/>
            <a:r>
              <a:rPr lang="bg-BG" dirty="0"/>
              <a:t>Пето ниво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29666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234223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444778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/>
              <a:t>Второ ниво</a:t>
            </a:r>
          </a:p>
          <a:p>
            <a:pPr lvl="2"/>
            <a:r>
              <a:rPr lang="bg-BG" dirty="0"/>
              <a:t>Трето ниво</a:t>
            </a:r>
          </a:p>
          <a:p>
            <a:pPr lvl="3"/>
            <a:r>
              <a:rPr lang="bg-BG" dirty="0"/>
              <a:t>Четвърто ниво</a:t>
            </a:r>
          </a:p>
          <a:p>
            <a:pPr lvl="4"/>
            <a:r>
              <a:rPr lang="bg-BG" dirty="0"/>
              <a:t>Пето ниво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818660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 dirty="0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046823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bg-BG" dirty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dirty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/>
              <a:t>Второ ниво</a:t>
            </a:r>
          </a:p>
          <a:p>
            <a:pPr lvl="2"/>
            <a:r>
              <a:rPr lang="bg-BG" dirty="0"/>
              <a:t>Трето ниво</a:t>
            </a:r>
          </a:p>
          <a:p>
            <a:pPr lvl="3"/>
            <a:r>
              <a:rPr lang="bg-BG" dirty="0"/>
              <a:t>Четвърто ниво</a:t>
            </a:r>
          </a:p>
          <a:p>
            <a:pPr lvl="4"/>
            <a:r>
              <a:rPr lang="bg-BG" dirty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0735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  <p:sldLayoutId id="2147483741" r:id="rId18"/>
    <p:sldLayoutId id="2147483742" r:id="rId19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tiff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40.jpeg"/><Relationship Id="rId7" Type="http://schemas.openxmlformats.org/officeDocument/2006/relationships/image" Target="https://fbcdn-sphotos-b-a.akamaihd.net/hphotos-ak-ash3/t1.0-9/p240x240/11197_10201174482903712_2125193377_n.jpg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https://fbcdn-sphotos-d-a.akamaihd.net/hphotos-ak-prn2/t1.0-9/p235x165/1467396_10201174482743708_536707538_n.jpg" TargetMode="Externa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3" Type="http://schemas.openxmlformats.org/officeDocument/2006/relationships/image" Target="../media/image74.jpeg"/><Relationship Id="rId7" Type="http://schemas.openxmlformats.org/officeDocument/2006/relationships/oleObject" Target="../embeddings/oleObject1.bin"/><Relationship Id="rId12" Type="http://schemas.openxmlformats.org/officeDocument/2006/relationships/hyperlink" Target="https://dobrichonline.com/novini/49170/priklyuchenie-vdkhnovenie-chudoto-tsern?fbclid=IwAR2JSvWxwUtKX5AWfmWUvy_qkMmGZZP5u5kb4-10IkMDNzo_jKT1mP6V7zc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7.jpeg"/><Relationship Id="rId11" Type="http://schemas.openxmlformats.org/officeDocument/2006/relationships/image" Target="../media/image80.jpeg"/><Relationship Id="rId5" Type="http://schemas.openxmlformats.org/officeDocument/2006/relationships/image" Target="../media/image76.png"/><Relationship Id="rId10" Type="http://schemas.openxmlformats.org/officeDocument/2006/relationships/image" Target="../media/image79.jpeg"/><Relationship Id="rId4" Type="http://schemas.openxmlformats.org/officeDocument/2006/relationships/image" Target="../media/image75.jpeg"/><Relationship Id="rId9" Type="http://schemas.openxmlformats.org/officeDocument/2006/relationships/image" Target="../media/image7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4.jpeg"/><Relationship Id="rId5" Type="http://schemas.openxmlformats.org/officeDocument/2006/relationships/hyperlink" Target="https://www.facebook.com/eratv.bg/videos/666758853479029/" TargetMode="External"/><Relationship Id="rId4" Type="http://schemas.openxmlformats.org/officeDocument/2006/relationships/image" Target="../media/image8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Relationship Id="rId9" Type="http://schemas.openxmlformats.org/officeDocument/2006/relationships/image" Target="../media/image9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jpeg"/><Relationship Id="rId5" Type="http://schemas.openxmlformats.org/officeDocument/2006/relationships/image" Target="../media/image102.jpeg"/><Relationship Id="rId4" Type="http://schemas.openxmlformats.org/officeDocument/2006/relationships/image" Target="../media/image10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8.jpeg"/><Relationship Id="rId5" Type="http://schemas.openxmlformats.org/officeDocument/2006/relationships/image" Target="../media/image107.jpeg"/><Relationship Id="rId4" Type="http://schemas.openxmlformats.org/officeDocument/2006/relationships/image" Target="../media/image106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quarknet.org/content/w2d2-videoconferences-2018?fbclid=IwAR3VKTP0jh-tPEr1XsXnR1Yn3xbfXs0wQ_Vwr7cDtGfPG-Ugm2Ku3AY96ZI" TargetMode="External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ern.ch/go/jWp6" TargetMode="External"/><Relationship Id="rId5" Type="http://schemas.openxmlformats.org/officeDocument/2006/relationships/hyperlink" Target="http://cern.ch/go/c6ml" TargetMode="External"/><Relationship Id="rId4" Type="http://schemas.openxmlformats.org/officeDocument/2006/relationships/image" Target="../media/image11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6.jpeg"/><Relationship Id="rId5" Type="http://schemas.openxmlformats.org/officeDocument/2006/relationships/image" Target="../media/image125.jpeg"/><Relationship Id="rId4" Type="http://schemas.openxmlformats.org/officeDocument/2006/relationships/image" Target="../media/image12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l.facebook.com/l.php?u=http://www.atom-kosmos.com/&amp;h=AT1-DgXrrElSI1a6ZUrnCehWtLT-yGiWS831t3exBI1dCPbW3BLeYfPGNBE4DPMI0HQnHVD8ZlPJ_T8l_mv3Rr-K6c4YKpBv52XkNHD1f2Mcev3Xgledq3T8Br7S7YPcyavIZ4KTzA" TargetMode="External"/><Relationship Id="rId2" Type="http://schemas.openxmlformats.org/officeDocument/2006/relationships/hyperlink" Target="https://l.facebook.com/l.php?u=http://Powtoon.com/&amp;h=AT3M8hgwYhntHU9uz5qlw9QyNZJWjeZnat6tUXR4WoDGk35Lxn472U6TuDNxByN-CRseVpmqT6qa7FDRKMqyqBnKm2Gpw8Je6hBQ6ugaNPzealhBLtiY2ACxzeQgxb3tmxAuFnZ7mw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5" Type="http://schemas.openxmlformats.org/officeDocument/2006/relationships/hyperlink" Target="https://l.facebook.com/l.php?u=http://equizshow.com/&amp;h=AT0T1K_LALwjjDKTZBj6rnLY7kKp3JabDr8DGOS8ocK5iVSYp-aDOraeevzfmq6pUSLiL08RBZ4LuTpYo7LyNg_WiSy-uox2b65WDOER-BN4MwjUV8iBZjXLE-e-_SPHhFgaIfwVdw" TargetMode="External"/><Relationship Id="rId4" Type="http://schemas.openxmlformats.org/officeDocument/2006/relationships/hyperlink" Target="https://l.facebook.com/l.php?u=http://Prezi.com/&amp;h=AT16DN0wJhr7KizAns1FprJBPo3lE19eHQ_2LNYewUlKNOu6uLiRfDAKs2dcHQBLPA1tC9jHcpb4NNYPB9rVyiusUb6LrY5N_x1qiUX6caIuVt0-CkpFW0eNWLNUYuyScrDLVBv-fQ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7" Type="http://schemas.openxmlformats.org/officeDocument/2006/relationships/image" Target="../media/image133.jpeg"/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2.jpeg"/><Relationship Id="rId5" Type="http://schemas.openxmlformats.org/officeDocument/2006/relationships/image" Target="../media/image131.jpeg"/><Relationship Id="rId4" Type="http://schemas.openxmlformats.org/officeDocument/2006/relationships/image" Target="../media/image130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dsweb.cern.ch/journal/CERNBulletin/2010/21/?ln=en" TargetMode="External"/><Relationship Id="rId5" Type="http://schemas.openxmlformats.org/officeDocument/2006/relationships/image" Target="../media/image137.jpeg"/><Relationship Id="rId4" Type="http://schemas.openxmlformats.org/officeDocument/2006/relationships/image" Target="../media/image13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7" Type="http://schemas.openxmlformats.org/officeDocument/2006/relationships/image" Target="../media/image143.jpe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2.jpeg"/><Relationship Id="rId5" Type="http://schemas.openxmlformats.org/officeDocument/2006/relationships/image" Target="../media/image141.jpeg"/><Relationship Id="rId4" Type="http://schemas.openxmlformats.org/officeDocument/2006/relationships/image" Target="../media/image140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jpeg"/><Relationship Id="rId3" Type="http://schemas.openxmlformats.org/officeDocument/2006/relationships/image" Target="../media/image145.jpeg"/><Relationship Id="rId7" Type="http://schemas.openxmlformats.org/officeDocument/2006/relationships/image" Target="../media/image149.jpeg"/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8.jpeg"/><Relationship Id="rId5" Type="http://schemas.openxmlformats.org/officeDocument/2006/relationships/image" Target="../media/image147.jpeg"/><Relationship Id="rId4" Type="http://schemas.openxmlformats.org/officeDocument/2006/relationships/image" Target="../media/image146.jpe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jpeg"/><Relationship Id="rId3" Type="http://schemas.openxmlformats.org/officeDocument/2006/relationships/image" Target="../media/image152.jpeg"/><Relationship Id="rId7" Type="http://schemas.openxmlformats.org/officeDocument/2006/relationships/image" Target="../media/image156.jpeg"/><Relationship Id="rId2" Type="http://schemas.openxmlformats.org/officeDocument/2006/relationships/image" Target="../media/image1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5.jpeg"/><Relationship Id="rId5" Type="http://schemas.openxmlformats.org/officeDocument/2006/relationships/image" Target="../media/image154.jpeg"/><Relationship Id="rId4" Type="http://schemas.openxmlformats.org/officeDocument/2006/relationships/image" Target="../media/image15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61.png"/><Relationship Id="rId4" Type="http://schemas.openxmlformats.org/officeDocument/2006/relationships/image" Target="../media/image160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jpeg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jpeg"/><Relationship Id="rId2" Type="http://schemas.openxmlformats.org/officeDocument/2006/relationships/image" Target="../media/image164.jpe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8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jpeg"/><Relationship Id="rId2" Type="http://schemas.openxmlformats.org/officeDocument/2006/relationships/image" Target="../media/image16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8.jpeg"/><Relationship Id="rId5" Type="http://schemas.openxmlformats.org/officeDocument/2006/relationships/image" Target="../media/image172.jpeg"/><Relationship Id="rId4" Type="http://schemas.openxmlformats.org/officeDocument/2006/relationships/image" Target="../media/image171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5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jpeg"/><Relationship Id="rId2" Type="http://schemas.openxmlformats.org/officeDocument/2006/relationships/image" Target="../media/image177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beamline-for-schools.web.cern.ch/sites/beamline-for-schools.web.cern.ch/files" TargetMode="External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4" Type="http://schemas.openxmlformats.org/officeDocument/2006/relationships/image" Target="../media/image18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4v"/><Relationship Id="rId1" Type="http://schemas.microsoft.com/office/2007/relationships/media" Target="../media/media2.m4v"/><Relationship Id="rId4" Type="http://schemas.openxmlformats.org/officeDocument/2006/relationships/image" Target="../media/image184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hyperlink" Target="https://videos.cern.ch/record/1604210?fbclid=IwAR2yVKziN9AVhmghhuhD6aARfhTZdjWzwUhRdvfVdfeE1srOlOrbDNfcZAQ" TargetMode="External"/><Relationship Id="rId13" Type="http://schemas.openxmlformats.org/officeDocument/2006/relationships/hyperlink" Target="https://l.facebook.com/l.php?u=http://cds.cern.ch/record/1956724?fbclid=IwAR0FoIc1ezqb_ObOpzS_9IgFAGMcnDjriJenJ8CuKPAIXKBwFVOhNCSCzFw&amp;h=AT3Ytfwp-MgeqKLbFh1gdAg39_fzXjZfB85rcHNoZLBQf7qULd2kV3epnqJ9QzcMP_YEVKmFCYTGcsKvIjEfNNzNzXMnG6VUH7UQ4etWz6Onk1Mp2s92TZZ-7M1OCPQOHlgVRjFTiQFT5lPS6E_R8qnha5Epyrc0" TargetMode="External"/><Relationship Id="rId3" Type="http://schemas.openxmlformats.org/officeDocument/2006/relationships/hyperlink" Target="https://videos.cern.ch/record/1950383?fbclid=IwAR1x4cRIbEcFLEafyzuj6Z9_6key90Ck6gE0Yk22O7ZbsdqsdkF_2T3_GAw" TargetMode="External"/><Relationship Id="rId7" Type="http://schemas.openxmlformats.org/officeDocument/2006/relationships/hyperlink" Target="https://videos.cern.ch/record/2621965?fbclid=IwAR1EnpNBg67K5XcE_TdaguFyQOjs0D3A6YPe3NMOqhz_9etNT9NZYIB_fLs" TargetMode="External"/><Relationship Id="rId12" Type="http://schemas.openxmlformats.org/officeDocument/2006/relationships/hyperlink" Target="https://videos.cern.ch/record/1483758?fbclid=IwAR2ZuGhOzWNbaksEmQPpnVtaFGnYA0WMPFwHeY5vj2IldO0om5eM-iSTU60" TargetMode="External"/><Relationship Id="rId2" Type="http://schemas.openxmlformats.org/officeDocument/2006/relationships/hyperlink" Target="https://videos.cern.ch/record/2639808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videos.cern.ch/record/1541893?fbclid=IwAR20fKY3Wwa5c32S04RJaN42s9kY7Uu-wx-D7broEQpvTAQkAPsJPzLVq0E" TargetMode="External"/><Relationship Id="rId11" Type="http://schemas.openxmlformats.org/officeDocument/2006/relationships/hyperlink" Target="https://www.youtube.com/watch?v=S99d9BQmGB0&amp;fbclid=IwAR3SUUJj-FxxYM_D-Yw9bP_5x0LJuWLx1fC2HZdf7L6YChDb5p0yN4VfcSQ" TargetMode="External"/><Relationship Id="rId5" Type="http://schemas.openxmlformats.org/officeDocument/2006/relationships/hyperlink" Target="https://videos.cern.ch/record/1951285?fbclid=IwAR0D8mDKwm1UY1_GOXmnJqEzvnS5qleYos8a7Iioize1MEuE_k3pi2uOEN0" TargetMode="External"/><Relationship Id="rId15" Type="http://schemas.openxmlformats.org/officeDocument/2006/relationships/hyperlink" Target="https://www.youtube.com/watch?v=7WhRJV_bAiE&amp;t=5s" TargetMode="External"/><Relationship Id="rId10" Type="http://schemas.openxmlformats.org/officeDocument/2006/relationships/hyperlink" Target="https://videos.cern.ch/record/1458883?fbclid=IwAR0UK1hyfTO6ISuyBhuBk2iIKruxjJUTIu4ENWdbKJTzK0hid6DZz0Io5iI" TargetMode="External"/><Relationship Id="rId4" Type="http://schemas.openxmlformats.org/officeDocument/2006/relationships/hyperlink" Target="https://videos.cern.ch/record/2020780?fbclid=IwAR1QJCK6uiWuHAv9v1ViQO42o45WhjGZWdxiLfBvp_jdETwX_aR7IFE1r0E" TargetMode="External"/><Relationship Id="rId9" Type="http://schemas.openxmlformats.org/officeDocument/2006/relationships/hyperlink" Target="https://videos.cern.ch/record/2151975?fbclid=IwAR2q3WSoXdEsrABDuX8P2YCDW_GPuP5hLbWYGDAyQeirDtwoeIX61rAcOxQ" TargetMode="External"/><Relationship Id="rId14" Type="http://schemas.openxmlformats.org/officeDocument/2006/relationships/hyperlink" Target="https://www.youtube.com/watch?v=V0KjXsGRvoA&amp;t=78s" TargetMode="Externa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99d9BQmGB0" TargetMode="External"/><Relationship Id="rId7" Type="http://schemas.openxmlformats.org/officeDocument/2006/relationships/hyperlink" Target="https://cms-docdb.cern.ch/cgi-bin/PublicDocDB/RetrieveFile?docid=12444&amp;filename=SetOfPosters_BG_web_22092014.pdf&amp;version=3" TargetMode="External"/><Relationship Id="rId2" Type="http://schemas.openxmlformats.org/officeDocument/2006/relationships/hyperlink" Target="https://drive.google.com/drive/folders/0B0bJMctWVycuWDl2cnIyOUE5Qkk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cms-docdb.cern.ch/cgi-bin/PublicDocDB/RetrieveFile?docid=12444&amp;filename=SetOfPosters_BG_HQmarks_22092014.pdf&amp;version=3" TargetMode="External"/><Relationship Id="rId5" Type="http://schemas.openxmlformats.org/officeDocument/2006/relationships/hyperlink" Target="https://cms-docdb.cern.ch/cgi-bin/PublicDocDB/RetrieveFile?docid=12444&amp;filename=SetOfPosters_BG_HQ_22092014.pdf&amp;version=3" TargetMode="External"/><Relationship Id="rId4" Type="http://schemas.openxmlformats.org/officeDocument/2006/relationships/hyperlink" Target="https://mail.google.com/mail/u/0/?tab=wm#inbox/158fa6f372975ba4?projector=1" TargetMode="Externa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hyperlink" Target="http://teachers.cern/ntp/bulgaria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7" Type="http://schemas.openxmlformats.org/officeDocument/2006/relationships/image" Target="../media/image193.png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92.png"/><Relationship Id="rId5" Type="http://schemas.openxmlformats.org/officeDocument/2006/relationships/image" Target="../media/image191.png"/><Relationship Id="rId4" Type="http://schemas.openxmlformats.org/officeDocument/2006/relationships/image" Target="../media/image19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jpeg"/><Relationship Id="rId2" Type="http://schemas.openxmlformats.org/officeDocument/2006/relationships/image" Target="../media/image194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97.jpeg"/><Relationship Id="rId4" Type="http://schemas.openxmlformats.org/officeDocument/2006/relationships/image" Target="../media/image19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01.png"/><Relationship Id="rId4" Type="http://schemas.openxmlformats.org/officeDocument/2006/relationships/image" Target="../media/image200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05.png"/><Relationship Id="rId4" Type="http://schemas.openxmlformats.org/officeDocument/2006/relationships/image" Target="../media/image204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2" Type="http://schemas.openxmlformats.org/officeDocument/2006/relationships/image" Target="../media/image20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9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jpeg"/><Relationship Id="rId2" Type="http://schemas.openxmlformats.org/officeDocument/2006/relationships/image" Target="../media/image2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png"/><Relationship Id="rId2" Type="http://schemas.openxmlformats.org/officeDocument/2006/relationships/image" Target="../media/image213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16.png"/><Relationship Id="rId4" Type="http://schemas.openxmlformats.org/officeDocument/2006/relationships/image" Target="../media/image215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png"/><Relationship Id="rId2" Type="http://schemas.openxmlformats.org/officeDocument/2006/relationships/image" Target="../media/image217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20.png"/><Relationship Id="rId4" Type="http://schemas.openxmlformats.org/officeDocument/2006/relationships/image" Target="../media/image219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7WhRJV_bAiE&amp;t=26s" TargetMode="External"/><Relationship Id="rId4" Type="http://schemas.openxmlformats.org/officeDocument/2006/relationships/image" Target="../media/image223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2" Type="http://schemas.openxmlformats.org/officeDocument/2006/relationships/hyperlink" Target="http://cds.cern.ch/" TargetMode="Externa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2576" y="2594576"/>
            <a:ext cx="8825658" cy="3329581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ea typeface="+mj-lt"/>
                <a:cs typeface="+mj-lt"/>
              </a:rPr>
              <a:t/>
            </a:r>
            <a:br>
              <a:rPr lang="en-US" sz="4000" b="1" dirty="0" smtClean="0">
                <a:ea typeface="+mj-lt"/>
                <a:cs typeface="+mj-lt"/>
              </a:rPr>
            </a:br>
            <a:r>
              <a:rPr lang="en-US" sz="4000" b="1" dirty="0">
                <a:ea typeface="+mj-lt"/>
                <a:cs typeface="+mj-lt"/>
              </a:rPr>
              <a:t/>
            </a:r>
            <a:br>
              <a:rPr lang="en-US" sz="4000" b="1" dirty="0">
                <a:ea typeface="+mj-lt"/>
                <a:cs typeface="+mj-lt"/>
              </a:rPr>
            </a:br>
            <a:r>
              <a:rPr lang="en-US" sz="4000" b="1" dirty="0" err="1" smtClean="0">
                <a:ea typeface="+mj-lt"/>
                <a:cs typeface="+mj-lt"/>
              </a:rPr>
              <a:t>Българските</a:t>
            </a:r>
            <a:r>
              <a:rPr lang="en-US" sz="4000" b="1" dirty="0" smtClean="0">
                <a:ea typeface="+mj-lt"/>
                <a:cs typeface="+mj-lt"/>
              </a:rPr>
              <a:t> </a:t>
            </a:r>
            <a:r>
              <a:rPr lang="en-US" sz="4000" b="1" dirty="0" err="1">
                <a:ea typeface="+mj-lt"/>
                <a:cs typeface="+mj-lt"/>
              </a:rPr>
              <a:t>учителски</a:t>
            </a:r>
            <a:r>
              <a:rPr lang="en-US" sz="4000" b="1" dirty="0">
                <a:ea typeface="+mj-lt"/>
                <a:cs typeface="+mj-lt"/>
              </a:rPr>
              <a:t> </a:t>
            </a:r>
            <a:endParaRPr lang="bg-BG" sz="4000" dirty="0"/>
          </a:p>
          <a:p>
            <a:pPr algn="ctr"/>
            <a:r>
              <a:rPr lang="en-US" sz="4000" b="1" dirty="0" err="1">
                <a:ea typeface="+mj-lt"/>
                <a:cs typeface="+mj-lt"/>
              </a:rPr>
              <a:t>програми</a:t>
            </a:r>
            <a:r>
              <a:rPr lang="en-US" sz="4000" b="1" dirty="0">
                <a:ea typeface="+mj-lt"/>
                <a:cs typeface="+mj-lt"/>
              </a:rPr>
              <a:t> в ЦЕРН -  </a:t>
            </a:r>
            <a:r>
              <a:rPr lang="en-US" sz="4000" b="1" dirty="0" err="1">
                <a:ea typeface="+mj-lt"/>
                <a:cs typeface="+mj-lt"/>
              </a:rPr>
              <a:t>възможности</a:t>
            </a:r>
            <a:r>
              <a:rPr lang="en-US" sz="4000" b="1" dirty="0">
                <a:ea typeface="+mj-lt"/>
                <a:cs typeface="+mj-lt"/>
              </a:rPr>
              <a:t> </a:t>
            </a:r>
            <a:endParaRPr lang="en-US" sz="4000" dirty="0"/>
          </a:p>
          <a:p>
            <a:pPr algn="ctr"/>
            <a:r>
              <a:rPr lang="en-US" sz="4000" b="1" dirty="0">
                <a:ea typeface="+mj-lt"/>
                <a:cs typeface="+mj-lt"/>
              </a:rPr>
              <a:t>и </a:t>
            </a:r>
            <a:r>
              <a:rPr lang="en-US" sz="4000" b="1" dirty="0" err="1">
                <a:ea typeface="+mj-lt"/>
                <a:cs typeface="+mj-lt"/>
              </a:rPr>
              <a:t>перспективи</a:t>
            </a:r>
            <a:endParaRPr lang="en-US" sz="4000" dirty="0"/>
          </a:p>
          <a:p>
            <a:endParaRPr lang="en-US" sz="4000" dirty="0"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5493447"/>
            <a:ext cx="8825658" cy="86142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bg-BG" sz="1400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Свежина Димитрова</a:t>
            </a:r>
          </a:p>
          <a:p>
            <a:pPr algn="ctr">
              <a:defRPr/>
            </a:pPr>
            <a:r>
              <a:rPr lang="bg-BG" sz="1400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НАОП”Николай Коперник” – гр.Варна</a:t>
            </a:r>
          </a:p>
          <a:p>
            <a:endParaRPr lang="en-US" sz="1400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Картина 3" descr="ph07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229" y="0"/>
            <a:ext cx="1928813" cy="1681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93354" y="0"/>
            <a:ext cx="2000250" cy="1536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6901" y="1448121"/>
            <a:ext cx="2274888" cy="1622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65936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586" y="323806"/>
            <a:ext cx="9404723" cy="1400530"/>
          </a:xfrm>
        </p:spPr>
        <p:txBody>
          <a:bodyPr/>
          <a:lstStyle/>
          <a:p>
            <a:pPr algn="ctr"/>
            <a:r>
              <a:rPr lang="bg-BG" sz="2800" dirty="0">
                <a:ln w="0"/>
                <a:solidFill>
                  <a:schemeClr val="tx1"/>
                </a:solidFill>
              </a:rPr>
              <a:t>Български учителски програми по физика и природни науки 2008 – 2019 година</a:t>
            </a:r>
            <a:br>
              <a:rPr lang="bg-BG" sz="2800" dirty="0">
                <a:ln w="0"/>
                <a:solidFill>
                  <a:schemeClr val="tx1"/>
                </a:solidFill>
              </a:rPr>
            </a:br>
            <a:endParaRPr lang="bg-BG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7940" y="1565117"/>
            <a:ext cx="4396338" cy="576262"/>
          </a:xfrm>
        </p:spPr>
        <p:txBody>
          <a:bodyPr/>
          <a:lstStyle/>
          <a:p>
            <a:r>
              <a:rPr lang="bg-BG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27.07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r>
              <a:rPr lang="bg-BG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– 02.08.2014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41326" y="1565117"/>
            <a:ext cx="4396339" cy="576262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26.07. – 01.08.2015</a:t>
            </a:r>
            <a:endParaRPr lang="bg-BG" dirty="0">
              <a:ln w="0"/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" name="Picture 10" descr="DSC0377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63" y="2682425"/>
            <a:ext cx="5129642" cy="38501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1" descr="C:\Users\Samsung\Documents\Downloads\11046280_728310267280514_2700824140960379433_o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0093" y="2682425"/>
            <a:ext cx="5144512" cy="385690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340042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873" y="298524"/>
            <a:ext cx="9404723" cy="1400530"/>
          </a:xfrm>
        </p:spPr>
        <p:txBody>
          <a:bodyPr/>
          <a:lstStyle/>
          <a:p>
            <a:pPr algn="ctr"/>
            <a:r>
              <a:rPr lang="bg-BG" sz="2800" dirty="0">
                <a:ln w="0"/>
                <a:solidFill>
                  <a:schemeClr val="tx1"/>
                </a:solidFill>
              </a:rPr>
              <a:t>Български учителски програми по физика и природни науки 2008 – 2019 година</a:t>
            </a:r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756" y="1410923"/>
            <a:ext cx="4396338" cy="576262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bg-BG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.07. –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30.07.2016</a:t>
            </a:r>
            <a:endParaRPr lang="bg-BG" dirty="0">
              <a:ln w="0"/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68401" y="1699054"/>
            <a:ext cx="4396339" cy="576262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23.07. – </a:t>
            </a:r>
            <a:r>
              <a:rPr lang="bg-BG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29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.07.201</a:t>
            </a:r>
            <a:r>
              <a:rPr lang="bg-BG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7</a:t>
            </a:r>
          </a:p>
          <a:p>
            <a:endParaRPr lang="bg-BG" dirty="0">
              <a:ln w="0"/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" name="Picture 2" descr="C:\Users\Samsung\Desktop\DSC056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593" y="2399270"/>
            <a:ext cx="5473419" cy="4100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Picture 1" descr="C:\Users\samsung\Desktop\20294159_10212213127817628_9075948458539896056_n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968401" y="1853248"/>
            <a:ext cx="3699599" cy="49328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028040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Български учителски програми по физика и природни науки 2008 – 2019 година</a:t>
            </a:r>
            <a:b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bg-BG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6111" y="1565117"/>
            <a:ext cx="4396338" cy="576262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22.07. – 28.07.2018</a:t>
            </a:r>
            <a:r>
              <a:rPr lang="bg-BG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г.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2117" y="1565117"/>
            <a:ext cx="4396339" cy="576262"/>
          </a:xfrm>
        </p:spPr>
        <p:txBody>
          <a:bodyPr/>
          <a:lstStyle/>
          <a:p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21.07. – 27.07.2019г.</a:t>
            </a:r>
            <a:endParaRPr lang="bg-BG" dirty="0">
              <a:ln w="0"/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511" y="2207741"/>
            <a:ext cx="5788944" cy="4341708"/>
          </a:xfrm>
        </p:spPr>
      </p:pic>
      <p:pic>
        <p:nvPicPr>
          <p:cNvPr id="7" name="Picture 2" descr="C:\Users\samsung\AppData\Local\Temp\37740283_10215068147031324_7099888176478552064_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925349" y="2281882"/>
            <a:ext cx="2451255" cy="43417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5386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Български учителски </a:t>
            </a:r>
            <a:r>
              <a:rPr lang="bg-BG" sz="2800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инженерни програми </a:t>
            </a:r>
            <a:br>
              <a:rPr lang="bg-BG" sz="2800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bg-BG" sz="2800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2014 </a:t>
            </a:r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– 2019 година</a:t>
            </a:r>
            <a:b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bg-BG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bg-BG" dirty="0" smtClean="0"/>
              <a:t>2014 г.</a:t>
            </a:r>
            <a:endParaRPr lang="bg-BG" dirty="0"/>
          </a:p>
        </p:txBody>
      </p:sp>
      <p:pic>
        <p:nvPicPr>
          <p:cNvPr id="9" name="Picture 2" descr="https://scontent-fra3-1.xx.fbcdn.net/hphotos-xaf1/t31.0-8/s2048x2048/10269283_800321656695106_1505746838903839275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6471" y="2982724"/>
            <a:ext cx="9932817" cy="26190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983879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551" y="436605"/>
            <a:ext cx="9408283" cy="1416643"/>
          </a:xfrm>
        </p:spPr>
        <p:txBody>
          <a:bodyPr/>
          <a:lstStyle/>
          <a:p>
            <a:pPr algn="ctr"/>
            <a:r>
              <a:rPr lang="bg-BG" sz="2800" dirty="0">
                <a:ln w="0"/>
                <a:solidFill>
                  <a:schemeClr val="tx1"/>
                </a:solidFill>
              </a:rPr>
              <a:t>Български учителски инженерни програми </a:t>
            </a:r>
            <a:br>
              <a:rPr lang="bg-BG" sz="2800" dirty="0">
                <a:ln w="0"/>
                <a:solidFill>
                  <a:schemeClr val="tx1"/>
                </a:solidFill>
              </a:rPr>
            </a:br>
            <a:r>
              <a:rPr lang="bg-BG" sz="2800" dirty="0">
                <a:ln w="0"/>
                <a:solidFill>
                  <a:schemeClr val="tx1"/>
                </a:solidFill>
              </a:rPr>
              <a:t>2014 – 2019 година</a:t>
            </a:r>
            <a:r>
              <a:rPr lang="bg-BG" sz="44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bg-BG" sz="44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097" y="1915297"/>
            <a:ext cx="4396338" cy="576262"/>
          </a:xfrm>
        </p:spPr>
        <p:txBody>
          <a:bodyPr/>
          <a:lstStyle/>
          <a:p>
            <a:pPr algn="ctr"/>
            <a:r>
              <a:rPr lang="en-US" dirty="0" smtClean="0"/>
              <a:t>2015</a:t>
            </a:r>
            <a:r>
              <a:rPr lang="bg-BG" dirty="0" smtClean="0"/>
              <a:t>г.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2016</a:t>
            </a:r>
            <a:r>
              <a:rPr lang="bg-BG" dirty="0" smtClean="0"/>
              <a:t>г.</a:t>
            </a:r>
            <a:endParaRPr lang="bg-BG" dirty="0"/>
          </a:p>
        </p:txBody>
      </p:sp>
      <p:pic>
        <p:nvPicPr>
          <p:cNvPr id="7" name="Picture 2" descr="https://scontent-frt3-1.xx.fbcdn.net/v/t1.0-9/12111981_10206808021413346_2845390454154058175_n.jpg?oh=550bc3cf271c378763d30daff75aa532&amp;oe=57F6B0E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200" y="2675058"/>
            <a:ext cx="4912576" cy="3684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Picture 1" descr="C:\Users\Samsung\Desktop\DSC_116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4494" y="2675058"/>
            <a:ext cx="5545417" cy="36844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896037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2800" dirty="0">
                <a:ln w="0"/>
                <a:solidFill>
                  <a:schemeClr val="tx1"/>
                </a:solidFill>
              </a:rPr>
              <a:t>Български учителски инженерни програми </a:t>
            </a:r>
            <a:br>
              <a:rPr lang="bg-BG" sz="2800" dirty="0">
                <a:ln w="0"/>
                <a:solidFill>
                  <a:schemeClr val="tx1"/>
                </a:solidFill>
              </a:rPr>
            </a:br>
            <a:r>
              <a:rPr lang="bg-BG" sz="2800" dirty="0">
                <a:ln w="0"/>
                <a:solidFill>
                  <a:schemeClr val="tx1"/>
                </a:solidFill>
              </a:rPr>
              <a:t>2014 – 2019 година</a:t>
            </a:r>
            <a:r>
              <a:rPr lang="bg-BG" sz="66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bg-BG" sz="66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bg-BG" dirty="0" smtClean="0"/>
              <a:t>2017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4877" y="1905000"/>
            <a:ext cx="4396339" cy="576262"/>
          </a:xfrm>
        </p:spPr>
        <p:txBody>
          <a:bodyPr/>
          <a:lstStyle/>
          <a:p>
            <a:pPr algn="ctr"/>
            <a:r>
              <a:rPr lang="bg-BG" dirty="0" smtClean="0"/>
              <a:t>2018</a:t>
            </a:r>
            <a:endParaRPr lang="bg-BG" dirty="0"/>
          </a:p>
        </p:txBody>
      </p:sp>
      <p:pic>
        <p:nvPicPr>
          <p:cNvPr id="7" name="Picture 2" descr="C:\Users\samsung\Downloads\DSC_01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832" y="2800658"/>
            <a:ext cx="5251065" cy="3493050"/>
          </a:xfrm>
          <a:prstGeom prst="rect">
            <a:avLst/>
          </a:prstGeom>
          <a:noFill/>
        </p:spPr>
      </p:pic>
      <p:pic>
        <p:nvPicPr>
          <p:cNvPr id="8" name="Picture 1" descr="C:\Users\samsung\AppData\Local\Temp\44109334_10215674506389929_1981962433115193344_n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654674" y="2800658"/>
            <a:ext cx="6116747" cy="34534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99570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Българска програма за директори</a:t>
            </a:r>
            <a:b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</a:br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 на МГ и ПМГ</a:t>
            </a:r>
            <a:r>
              <a:rPr lang="bg-BG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C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</a:rPr>
              <a:t/>
            </a:r>
            <a:br>
              <a:rPr lang="bg-BG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C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</a:rPr>
            </a:b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7" name="Picture 2" descr="D:\New Folder\DSC009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9976" y="1853248"/>
            <a:ext cx="5189675" cy="3887818"/>
          </a:xfrm>
          <a:ln>
            <a:solidFill>
              <a:schemeClr val="tx1"/>
            </a:solidFill>
          </a:ln>
        </p:spPr>
      </p:pic>
      <p:pic>
        <p:nvPicPr>
          <p:cNvPr id="8" name="Picture 3" descr="D:\New Folder\DSC0092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997052" y="1905000"/>
            <a:ext cx="5206823" cy="3900665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709384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2800" dirty="0">
                <a:ln w="0"/>
                <a:solidFill>
                  <a:schemeClr val="tx1"/>
                </a:solidFill>
              </a:rPr>
              <a:t>Каква е целта на </a:t>
            </a:r>
            <a:r>
              <a:rPr lang="bg-BG" sz="2800" dirty="0" smtClean="0">
                <a:ln w="0"/>
                <a:solidFill>
                  <a:schemeClr val="tx1"/>
                </a:solidFill>
              </a:rPr>
              <a:t>обучението</a:t>
            </a:r>
            <a:r>
              <a:rPr lang="en-GB" sz="2800" dirty="0">
                <a:ln w="0"/>
                <a:solidFill>
                  <a:schemeClr val="tx1"/>
                </a:solidFill>
              </a:rPr>
              <a:t> </a:t>
            </a:r>
            <a:r>
              <a:rPr lang="en-GB" sz="2800" dirty="0" smtClean="0">
                <a:ln w="0"/>
                <a:solidFill>
                  <a:schemeClr val="tx1"/>
                </a:solidFill>
              </a:rPr>
              <a:t>?</a:t>
            </a:r>
            <a:endParaRPr lang="bg-BG" sz="2800" dirty="0">
              <a:ln w="0"/>
              <a:solidFill>
                <a:schemeClr val="tx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46111" y="1598141"/>
            <a:ext cx="11043381" cy="5173361"/>
          </a:xfrm>
        </p:spPr>
        <p:txBody>
          <a:bodyPr>
            <a:normAutofit/>
          </a:bodyPr>
          <a:lstStyle/>
          <a:p>
            <a:r>
              <a:rPr lang="bg-BG" sz="1600" b="1" dirty="0"/>
              <a:t>ВЪЗБУЖДАНЕ И ПОДДЪРЖАНЕ ИНТЕРЕСА НА УЧЕНИЦИТЕ И </a:t>
            </a:r>
            <a:r>
              <a:rPr lang="bg-BG" sz="1600" b="1" dirty="0" smtClean="0"/>
              <a:t>УЧИТЕЛИТЕ </a:t>
            </a:r>
            <a:r>
              <a:rPr lang="bg-BG" sz="1600" b="1" dirty="0"/>
              <a:t>КЪМ МОДЕРНАТА НАУКА И ОБУЧЕНИЕ</a:t>
            </a:r>
            <a:endParaRPr lang="en-GB" sz="16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	</a:t>
            </a:r>
            <a:r>
              <a:rPr lang="bg-BG" sz="1400" b="1" dirty="0" smtClean="0"/>
              <a:t>     </a:t>
            </a:r>
            <a:r>
              <a:rPr lang="bg-BG" sz="1400" b="1" dirty="0"/>
              <a:t>Мотивирането им за по-задълбочено изучаване и преподаване на физиката, химията, информатиката и </a:t>
            </a:r>
            <a:r>
              <a:rPr lang="bg-BG" sz="1400" b="1" dirty="0" smtClean="0"/>
              <a:t>      инженерните дисциплини;</a:t>
            </a:r>
            <a:endParaRPr lang="en-GB" b="1" dirty="0"/>
          </a:p>
          <a:p>
            <a:pPr>
              <a:buFont typeface="Arial" panose="020B0604020202020204" pitchFamily="34" charset="0"/>
              <a:buChar char="•"/>
            </a:pPr>
            <a:r>
              <a:rPr lang="bg-BG" b="1" dirty="0"/>
              <a:t>    </a:t>
            </a:r>
            <a:r>
              <a:rPr lang="bg-BG" sz="1400" b="1" dirty="0"/>
              <a:t>Подпомагане  творческото разбиране  и претворяване (развитие) на света </a:t>
            </a:r>
            <a:r>
              <a:rPr lang="bg-BG" sz="1400" b="1" dirty="0" smtClean="0"/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g-BG" sz="1400" b="1" dirty="0" smtClean="0">
                <a:solidFill>
                  <a:schemeClr val="hlink"/>
                </a:solidFill>
              </a:rPr>
              <a:t>     </a:t>
            </a:r>
            <a:r>
              <a:rPr lang="bg-BG" sz="1400" b="1" dirty="0" smtClean="0"/>
              <a:t>Повишаване </a:t>
            </a:r>
            <a:r>
              <a:rPr lang="bg-BG" sz="1400" b="1" dirty="0"/>
              <a:t>на научната и технологична култура</a:t>
            </a:r>
            <a:endParaRPr lang="en-US" sz="1400" b="1" dirty="0"/>
          </a:p>
          <a:p>
            <a:pPr>
              <a:buFont typeface="Arial" panose="020B0604020202020204" pitchFamily="34" charset="0"/>
              <a:buChar char="•"/>
            </a:pPr>
            <a:endParaRPr lang="en-GB" sz="1400" b="1" dirty="0"/>
          </a:p>
          <a:p>
            <a:r>
              <a:rPr lang="en-GB" sz="2800" dirty="0"/>
              <a:t>	</a:t>
            </a:r>
            <a:r>
              <a:rPr lang="bg-BG" sz="1700" b="1" dirty="0"/>
              <a:t>ВЪЗПИТАВАНЕ  НА  СТРЕМЕЖ  ЗА РАЗКРИВАНЕ </a:t>
            </a:r>
            <a:r>
              <a:rPr lang="bg-BG" sz="1700" b="1" dirty="0" smtClean="0"/>
              <a:t>НА </a:t>
            </a:r>
            <a:r>
              <a:rPr lang="bg-BG" sz="1700" b="1" dirty="0"/>
              <a:t>НЕИЗВЕСТНОТО И УСЕТ КЪМ ОТКРИВАТЕЛСТВО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g-BG" sz="1500" b="1" dirty="0"/>
              <a:t>Мотивиране на учениците да учат </a:t>
            </a:r>
            <a:r>
              <a:rPr lang="bg-BG" sz="1500" b="1" dirty="0" smtClean="0"/>
              <a:t>физика и природни науки, </a:t>
            </a:r>
            <a:r>
              <a:rPr lang="bg-BG" sz="1500" b="1" dirty="0"/>
              <a:t>информатика и технически дисциплини в университетите и да избират  професията на изследователи , а на учителите  да развиват  непрекъснато квалификацията си </a:t>
            </a:r>
            <a:endParaRPr lang="en-GB" sz="15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bg-BG" sz="1500" b="1" dirty="0"/>
              <a:t>Подготовка на бъдещото поколение физици, химици, инженери – изследователи и учители</a:t>
            </a:r>
            <a:endParaRPr lang="en-US" sz="1500" b="1" dirty="0"/>
          </a:p>
          <a:p>
            <a:pPr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	</a:t>
            </a:r>
            <a:endParaRPr lang="en-GB" sz="2800" dirty="0">
              <a:solidFill>
                <a:srgbClr val="FFFF00"/>
              </a:solidFill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959444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30"/>
          <p:cNvSpPr txBox="1">
            <a:spLocks noChangeArrowheads="1"/>
          </p:cNvSpPr>
          <p:nvPr/>
        </p:nvSpPr>
        <p:spPr bwMode="auto">
          <a:xfrm>
            <a:off x="2286000" y="200025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>
              <a:latin typeface="Century Gothic" pitchFamily="34" charset="0"/>
            </a:endParaRPr>
          </a:p>
        </p:txBody>
      </p:sp>
      <p:sp>
        <p:nvSpPr>
          <p:cNvPr id="14339" name="TextBox 19"/>
          <p:cNvSpPr txBox="1">
            <a:spLocks noChangeArrowheads="1"/>
          </p:cNvSpPr>
          <p:nvPr/>
        </p:nvSpPr>
        <p:spPr bwMode="auto">
          <a:xfrm>
            <a:off x="222422" y="210026"/>
            <a:ext cx="11376454" cy="720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bg-BG" dirty="0">
              <a:solidFill>
                <a:srgbClr val="FFFF00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bg-BG" sz="2400" b="1" u="sng" dirty="0">
              <a:solidFill>
                <a:schemeClr val="hlink"/>
              </a:solidFill>
              <a:latin typeface="Arial Black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bg-BG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Изложби за ЦЕРН 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 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учителската 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програма - </a:t>
            </a:r>
            <a:r>
              <a:rPr lang="en-US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105</a:t>
            </a:r>
            <a:endParaRPr lang="bg-BG" sz="16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Презентации на учителите пред 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колективите 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 учениците 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им </a:t>
            </a:r>
            <a:endParaRPr lang="bg-BG" sz="16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Участие с тематиката на ЦЕРН в националните</a:t>
            </a:r>
            <a:b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конкурси за Интернет уроци – “Физиката в моите очи” и </a:t>
            </a:r>
            <a:b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“Ловци на небесни съкровища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” и всяка конференция по физика</a:t>
            </a:r>
            <a:endParaRPr lang="bg-BG" sz="16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Клубове 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“Приятели на ЦЕРН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” </a:t>
            </a:r>
            <a:endParaRPr lang="bg-BG" sz="16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Изработване на 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постери, брошури 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 рисунки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Подготвяне на научен театър за Научно – практическата конференция “ЦЕРН за науката и обществото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” </a:t>
            </a:r>
            <a:endParaRPr lang="bg-BG" sz="16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Изработване на кръстословици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Подготовка за викторини, състезания и училищни конференции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Изработване на модели и макети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Посещения на  ученици в ЦЕРН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Научно – практически конференции “ЦЕРН за науката и обществото”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Комуникация на науката и технологиите и връзки с обществеността и медиите на тема ЦЕРН и българското </a:t>
            </a: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участие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bg-BG" sz="1600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Участие с макети в националното състезание „Космосът – настояще и бъдеще на човечеството“</a:t>
            </a:r>
            <a:r>
              <a:rPr lang="en-US" sz="1600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bg-BG" sz="1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Посещени наизложбата “Усещане за Вселена” и мн. др.</a:t>
            </a:r>
            <a:endParaRPr lang="en-US" sz="16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14393" y="188640"/>
            <a:ext cx="72715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Дейности след учителските програми</a:t>
            </a:r>
            <a:endParaRPr lang="bg-BG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526492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2800" dirty="0">
                <a:ln w="0"/>
                <a:solidFill>
                  <a:schemeClr val="tx1"/>
                </a:solidFill>
              </a:rPr>
              <a:t>Дейности след учителските </a:t>
            </a:r>
            <a:r>
              <a:rPr lang="bg-BG" sz="2800" dirty="0" smtClean="0">
                <a:ln w="0"/>
                <a:solidFill>
                  <a:schemeClr val="tx1"/>
                </a:solidFill>
              </a:rPr>
              <a:t>програми</a:t>
            </a:r>
            <a:br>
              <a:rPr lang="bg-BG" sz="2800" dirty="0" smtClean="0">
                <a:ln w="0"/>
                <a:solidFill>
                  <a:schemeClr val="tx1"/>
                </a:solidFill>
              </a:rPr>
            </a:br>
            <a:r>
              <a:rPr lang="bg-BG" sz="2800" dirty="0" smtClean="0">
                <a:ln w="0"/>
                <a:solidFill>
                  <a:schemeClr val="tx1"/>
                </a:solidFill>
              </a:rPr>
              <a:t/>
            </a:r>
            <a:br>
              <a:rPr lang="bg-BG" sz="2800" dirty="0" smtClean="0">
                <a:ln w="0"/>
                <a:solidFill>
                  <a:schemeClr val="tx1"/>
                </a:solidFill>
              </a:rPr>
            </a:br>
            <a:r>
              <a:rPr lang="bg-BG" sz="2800" dirty="0" smtClean="0">
                <a:ln w="0"/>
                <a:solidFill>
                  <a:schemeClr val="tx1"/>
                </a:solidFill>
              </a:rPr>
              <a:t>В класната стая</a:t>
            </a:r>
            <a:br>
              <a:rPr lang="bg-BG" sz="2800" dirty="0" smtClean="0">
                <a:ln w="0"/>
                <a:solidFill>
                  <a:schemeClr val="tx1"/>
                </a:solidFill>
              </a:rPr>
            </a:br>
            <a:r>
              <a:rPr lang="bg-BG" sz="2800" dirty="0">
                <a:ln w="0"/>
                <a:solidFill>
                  <a:schemeClr val="tx1"/>
                </a:solidFill>
              </a:rPr>
              <a:t/>
            </a:r>
            <a:br>
              <a:rPr lang="bg-BG" sz="2800" dirty="0">
                <a:ln w="0"/>
                <a:solidFill>
                  <a:schemeClr val="tx1"/>
                </a:solidFill>
              </a:rPr>
            </a:br>
            <a:endParaRPr lang="bg-BG" sz="2800" dirty="0">
              <a:ln w="0"/>
              <a:solidFill>
                <a:schemeClr val="tx1"/>
              </a:solidFill>
            </a:endParaRPr>
          </a:p>
        </p:txBody>
      </p:sp>
      <p:pic>
        <p:nvPicPr>
          <p:cNvPr id="6" name="Picture 9" descr="G:\185043_486258361407148_2140240382_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273" y="1796922"/>
            <a:ext cx="3145536" cy="23591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10" descr="D:\pictures CERN\Среща_с_колектива 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8583" y="2055812"/>
            <a:ext cx="3085040" cy="43617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11" descr="https://fbcdn-sphotos-b-a.akamaihd.net/hphotos-ak-ash3/554038_454774414566434_1335600517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1340" y="3330639"/>
            <a:ext cx="30480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2" descr="C:\Users\samsung\Downloads\47374250_2400656086614771_8072878172317679616_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56561" y="4450779"/>
            <a:ext cx="3108960" cy="233172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5567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asted-image.tif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7859" y="1"/>
            <a:ext cx="12174141" cy="6823578"/>
          </a:xfrm>
          <a:prstGeom prst="rect">
            <a:avLst/>
          </a:prstGeom>
          <a:ln w="12700">
            <a:miter lim="400000"/>
          </a:ln>
        </p:spPr>
      </p:pic>
      <p:pic>
        <p:nvPicPr>
          <p:cNvPr id="63" name="pasted-image.tif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9463746" y="3939694"/>
            <a:ext cx="2669531" cy="287508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" name="Group 66"/>
          <p:cNvGrpSpPr/>
          <p:nvPr/>
        </p:nvGrpSpPr>
        <p:grpSpPr>
          <a:xfrm>
            <a:off x="2372320" y="43587"/>
            <a:ext cx="7483080" cy="1987837"/>
            <a:chOff x="0" y="298764"/>
            <a:chExt cx="10642601" cy="2827144"/>
          </a:xfrm>
        </p:grpSpPr>
        <p:sp>
          <p:nvSpPr>
            <p:cNvPr id="64" name="Shape 64"/>
            <p:cNvSpPr/>
            <p:nvPr/>
          </p:nvSpPr>
          <p:spPr>
            <a:xfrm>
              <a:off x="0" y="298764"/>
              <a:ext cx="10642601" cy="25037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130000"/>
                </a:lnSpc>
                <a:defRPr sz="20000">
                  <a:solidFill>
                    <a:srgbClr val="FFFFFF"/>
                  </a:solidFill>
                  <a:latin typeface="Helvetica Neue Thin"/>
                  <a:ea typeface="Helvetica Neue Thin"/>
                  <a:cs typeface="Helvetica Neue Thin"/>
                  <a:sym typeface="Helvetica Neue Thin"/>
                </a:defRPr>
              </a:lvl1pPr>
            </a:lstStyle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sz="8800" dirty="0"/>
                <a:t>CERN</a:t>
              </a:r>
            </a:p>
          </p:txBody>
        </p:sp>
        <p:sp>
          <p:nvSpPr>
            <p:cNvPr id="65" name="Shape 65"/>
            <p:cNvSpPr/>
            <p:nvPr/>
          </p:nvSpPr>
          <p:spPr>
            <a:xfrm>
              <a:off x="0" y="2625714"/>
              <a:ext cx="10642600" cy="5001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130000"/>
                </a:lnSpc>
                <a:defRPr sz="2500">
                  <a:solidFill>
                    <a:srgbClr val="FFFFFF"/>
                  </a:solidFill>
                  <a:latin typeface="Helvetica Neue Thin"/>
                  <a:ea typeface="Helvetica Neue Thin"/>
                  <a:cs typeface="Helvetica Neue Thin"/>
                  <a:sym typeface="Helvetica Neue Thin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758"/>
                <a:t>Conseil Européen pour la Recherche Nucléaire</a:t>
              </a:r>
            </a:p>
          </p:txBody>
        </p:sp>
      </p:grpSp>
      <p:grpSp>
        <p:nvGrpSpPr>
          <p:cNvPr id="3" name="Group 72"/>
          <p:cNvGrpSpPr/>
          <p:nvPr/>
        </p:nvGrpSpPr>
        <p:grpSpPr>
          <a:xfrm>
            <a:off x="169381" y="112476"/>
            <a:ext cx="1862002" cy="1493214"/>
            <a:chOff x="-1" y="42789"/>
            <a:chExt cx="2648178" cy="2123680"/>
          </a:xfrm>
        </p:grpSpPr>
        <p:pic>
          <p:nvPicPr>
            <p:cNvPr id="67" name="pasted-image.tif"/>
            <p:cNvPicPr/>
            <p:nvPr/>
          </p:nvPicPr>
          <p:blipFill>
            <a:blip r:embed="rId4" cstate="print">
              <a:extLst/>
            </a:blip>
            <a:stretch>
              <a:fillRect/>
            </a:stretch>
          </p:blipFill>
          <p:spPr>
            <a:xfrm>
              <a:off x="780202" y="543481"/>
              <a:ext cx="1867975" cy="16229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8" name="Shape 68"/>
            <p:cNvSpPr/>
            <p:nvPr/>
          </p:nvSpPr>
          <p:spPr>
            <a:xfrm>
              <a:off x="1603973" y="804051"/>
              <a:ext cx="889133" cy="10256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/>
            <a:p>
              <a:pPr lvl="0">
                <a:defRPr sz="1800"/>
              </a:pPr>
              <a:r>
                <a:rPr sz="1406" dirty="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Dark </a:t>
              </a:r>
            </a:p>
            <a:p>
              <a:pPr lvl="0">
                <a:defRPr sz="1800"/>
              </a:pPr>
              <a:r>
                <a:rPr sz="1406" dirty="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energy</a:t>
              </a:r>
            </a:p>
            <a:p>
              <a:pPr lvl="0">
                <a:defRPr sz="1800"/>
              </a:pPr>
              <a:r>
                <a:rPr sz="1406" dirty="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71.4%</a:t>
              </a:r>
            </a:p>
          </p:txBody>
        </p:sp>
        <p:sp>
          <p:nvSpPr>
            <p:cNvPr id="69" name="Shape 69"/>
            <p:cNvSpPr/>
            <p:nvPr/>
          </p:nvSpPr>
          <p:spPr>
            <a:xfrm>
              <a:off x="767489" y="916472"/>
              <a:ext cx="581356" cy="738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1125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Dark </a:t>
              </a:r>
            </a:p>
            <a:p>
              <a:pPr lvl="0">
                <a:defRPr sz="1800"/>
              </a:pPr>
              <a:r>
                <a:rPr sz="1125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matter</a:t>
              </a:r>
            </a:p>
            <a:p>
              <a:pPr lvl="0">
                <a:defRPr sz="1800"/>
              </a:pPr>
              <a:r>
                <a:rPr sz="1125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24.0%</a:t>
              </a:r>
            </a:p>
          </p:txBody>
        </p:sp>
        <p:sp>
          <p:nvSpPr>
            <p:cNvPr id="70" name="Shape 70"/>
            <p:cNvSpPr/>
            <p:nvPr/>
          </p:nvSpPr>
          <p:spPr>
            <a:xfrm>
              <a:off x="-1" y="42789"/>
              <a:ext cx="982605" cy="923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1406" dirty="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Ordinary</a:t>
              </a:r>
            </a:p>
            <a:p>
              <a:pPr lvl="0">
                <a:defRPr sz="1800"/>
              </a:pPr>
              <a:r>
                <a:rPr sz="1406" dirty="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matter</a:t>
              </a:r>
            </a:p>
            <a:p>
              <a:pPr lvl="0">
                <a:defRPr sz="1800"/>
              </a:pPr>
              <a:r>
                <a:rPr sz="1406" dirty="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4.6%</a:t>
              </a:r>
            </a:p>
          </p:txBody>
        </p:sp>
        <p:sp>
          <p:nvSpPr>
            <p:cNvPr id="71" name="Shape 71"/>
            <p:cNvSpPr/>
            <p:nvPr/>
          </p:nvSpPr>
          <p:spPr>
            <a:xfrm flipH="1" flipV="1">
              <a:off x="976948" y="492207"/>
              <a:ext cx="341762" cy="341762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defTabSz="321457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 sz="844"/>
            </a:p>
          </p:txBody>
        </p:sp>
      </p:grpSp>
      <p:pic>
        <p:nvPicPr>
          <p:cNvPr id="73" name="pasted-image.tif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9044407" y="351793"/>
            <a:ext cx="1151930" cy="11519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48030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Клубове приятели на ЦЕРН по проект Успех </a:t>
            </a:r>
            <a:br>
              <a:rPr lang="bg-BG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bg-BG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Твоят час</a:t>
            </a: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bg-BG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1" descr="P127006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675" y="1694577"/>
            <a:ext cx="3061618" cy="22962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3" descr="G:\403768_486258334740484_707712196_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4866" y="1694578"/>
            <a:ext cx="3149504" cy="23654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7" descr="Снимка на Живко Русев.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2215533" y="4320771"/>
            <a:ext cx="2978646" cy="22276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9" descr="Снимка на Живко Русев.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3884608" y="1721998"/>
            <a:ext cx="2987824" cy="22413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3" descr="D:\pictures CERN\P909014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35838" y="4355887"/>
            <a:ext cx="2882871" cy="21617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3711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9" descr="1656341_764014330277030_1014550138_n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02724" y="1256238"/>
            <a:ext cx="3764692" cy="2823519"/>
          </a:xfrm>
          <a:ln>
            <a:solidFill>
              <a:schemeClr val="tx1"/>
            </a:solidFill>
          </a:ln>
        </p:spPr>
      </p:pic>
      <p:pic>
        <p:nvPicPr>
          <p:cNvPr id="58371" name="Picture 11" descr="1969319_764014570277006_675106037_n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62119" y="1256238"/>
            <a:ext cx="3690551" cy="2767912"/>
          </a:xfrm>
          <a:ln>
            <a:solidFill>
              <a:schemeClr val="tx1"/>
            </a:solidFill>
          </a:ln>
        </p:spPr>
      </p:pic>
      <p:pic>
        <p:nvPicPr>
          <p:cNvPr id="58372" name="Picture 12" descr="1979522_764014656943664_320632023_n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40692" y="4205918"/>
            <a:ext cx="3428528" cy="2571862"/>
          </a:xfrm>
          <a:ln>
            <a:solidFill>
              <a:schemeClr val="tx1"/>
            </a:solidFill>
          </a:ln>
        </p:spPr>
      </p:pic>
      <p:pic>
        <p:nvPicPr>
          <p:cNvPr id="58373" name="Picture 13" descr="1779864_764014620277001_1642224065_n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595140" y="4148253"/>
            <a:ext cx="3428527" cy="2571862"/>
          </a:xfrm>
          <a:ln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3202084" y="404664"/>
            <a:ext cx="58771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Имало едно време........... в 4 клас</a:t>
            </a:r>
            <a:endParaRPr lang="bg-BG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33868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 света на елементарните частици</a:t>
            </a:r>
            <a:endParaRPr lang="bg-BG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7522" name="Picture 2" descr="C:\Users\Samsung\Dropbox\Photos\New folder\11986434_10201086910731225_5767465717278668775_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94488" y="1550970"/>
            <a:ext cx="1637412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7523" name="Picture 3" descr="C:\Users\Samsung\Dropbox\Photos\New folder\12208318_10201054767967676_4865625896370502529_n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07617" y="4453327"/>
            <a:ext cx="163949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7525" name="Picture 5" descr="C:\Users\Samsung\Dropbox\Photos\New folder\12066020_10201056699775970_4986377202274825624_n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940" y="1550970"/>
            <a:ext cx="2916767" cy="21875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7526" name="Picture 6" descr="C:\Users\Samsung\Dropbox\Photos\New folder\12196267_10201054772287784_3960966938438011168_n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 bwMode="auto">
          <a:xfrm>
            <a:off x="5294488" y="4451740"/>
            <a:ext cx="2916767" cy="21875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7528" name="Picture 8" descr="C:\Users\Samsung\Dropbox\Photos\New folder\11693898_10201054773567816_8946814031359338929_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18673" y="4281861"/>
            <a:ext cx="3143272" cy="23574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7529" name="Picture 9" descr="C:\Users\Samsung\Dropbox\Photos\New folder\12187854_10201054767287659_348154270362531901_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50266" y="1450966"/>
            <a:ext cx="3047989" cy="2285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457452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2800" dirty="0" smtClean="0">
                <a:ln w="0"/>
                <a:solidFill>
                  <a:schemeClr val="tx1"/>
                </a:solidFill>
              </a:rPr>
              <a:t>Проект Твоят </a:t>
            </a:r>
            <a:r>
              <a:rPr lang="bg-BG" sz="2800" dirty="0">
                <a:ln w="0"/>
                <a:solidFill>
                  <a:schemeClr val="tx1"/>
                </a:solidFill>
              </a:rPr>
              <a:t>час</a:t>
            </a:r>
            <a:endParaRPr lang="bg-BG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0087" y="1210963"/>
            <a:ext cx="5219566" cy="5461686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2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УЧЕНИЦИ ОТ ППМГ "АКАД. ПРОФ. Д-Р АСЕН ЗЛАТАРОВ" - БОТЕВГРАД ПРЕДСТАВИХА - ЦЕРН!!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Представяне на разработки по темата „В сърцето на науката – ЦЕРН” по проекта на МОН „Твоят час”, представиха 11 ученици от 11-те класове от клуб „В света на новите технологии и бизнеса” в ППМГ”Акад.проф.д-р Асен Златаров”- гр.Ботевград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административна информация за ЦЕРН.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Стандартен модел.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Устройството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действие 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Големият адронен колайдер в ЦЕРН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LHC чрез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интересни факти и клипове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CMS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детектора с най-голямо българско участие в изграждането и дейността му.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Дейност 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вторият важен детектор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ATLAS</a:t>
            </a:r>
          </a:p>
          <a:p>
            <a:r>
              <a:rPr lang="bg-BG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омпютърната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мрежа в ЦЕРН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обработката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огромните данни от събития в детекторите.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Последните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разработени иновативни технологии на ЦЕРН в областта на медицинската диагностика и адронна терапия- PET, новото оръжие срещу раковите и туморни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заболявания.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Постерна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сесия и изложба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устройството и дейността на ЦЕРН,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открита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края на мероприятието. 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26503" y="1210963"/>
            <a:ext cx="5176956" cy="514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806854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Очи в очи с колегите</a:t>
            </a:r>
            <a:r>
              <a:rPr lang="bg-BG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C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bg-BG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C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endParaRPr lang="bg-BG" dirty="0"/>
          </a:p>
        </p:txBody>
      </p:sp>
      <p:pic>
        <p:nvPicPr>
          <p:cNvPr id="5" name="Picture 10" descr="D:\pictures CERN\Среща_с_колектив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7755" y="1152983"/>
            <a:ext cx="3830221" cy="28713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2" descr="https://scontent-fra3-1.xx.fbcdn.net/hphotos-xfa1/v/t1.0-9/10457766_10203171981279774_7228009244521509245_n.jpg?oh=891ba446697f9342ca320290fe7bf8d0&amp;oe=5655166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0339" y="1280024"/>
            <a:ext cx="3672810" cy="27546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Picture 6" descr="G:\59109_3615124231844_361380442_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830930" y="4204309"/>
            <a:ext cx="3517542" cy="2636321"/>
          </a:xfrm>
          <a:ln>
            <a:solidFill>
              <a:schemeClr val="tx1"/>
            </a:solidFill>
          </a:ln>
        </p:spPr>
      </p:pic>
      <p:pic>
        <p:nvPicPr>
          <p:cNvPr id="11" name="Контейнер за съдържание 8" descr="62488160_1037909003086184_6146373400605491200_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0381" y="4156214"/>
            <a:ext cx="3643350" cy="273251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89120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9" descr="963886_10201174486503802_1437782623_o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4682" y="1428750"/>
            <a:ext cx="3516012" cy="2637010"/>
          </a:xfrm>
          <a:ln>
            <a:solidFill>
              <a:schemeClr val="tx1"/>
            </a:solidFill>
          </a:ln>
        </p:spPr>
      </p:pic>
      <p:pic>
        <p:nvPicPr>
          <p:cNvPr id="53251" name="Picture 10" descr="1622520_803807412982051_370917325_o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942819" y="1486414"/>
            <a:ext cx="3356233" cy="2517175"/>
          </a:xfrm>
          <a:ln>
            <a:solidFill>
              <a:schemeClr val="tx1"/>
            </a:solidFill>
          </a:ln>
        </p:spPr>
      </p:pic>
      <p:pic>
        <p:nvPicPr>
          <p:cNvPr id="53252" name="Picture 11" descr="77501_803808072981985_901396866_o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37968" y="4230210"/>
            <a:ext cx="3172726" cy="2379976"/>
          </a:xfrm>
          <a:ln>
            <a:solidFill>
              <a:schemeClr val="tx1"/>
            </a:solidFill>
          </a:ln>
        </p:spPr>
      </p:pic>
      <p:pic>
        <p:nvPicPr>
          <p:cNvPr id="53253" name="Picture 12" descr="1465813_10201713406468991_491422971_o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939645" y="4238985"/>
            <a:ext cx="3288528" cy="2465501"/>
          </a:xfrm>
          <a:ln>
            <a:solidFill>
              <a:schemeClr val="tx1"/>
            </a:solidFill>
          </a:ln>
        </p:spPr>
      </p:pic>
      <p:pic>
        <p:nvPicPr>
          <p:cNvPr id="53254" name="Картина 8" descr="image00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8" descr="C:\Users\NAOP\Downloads\снимка-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2666" y="3125727"/>
            <a:ext cx="2557204" cy="22089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611529" y="548680"/>
            <a:ext cx="45956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Учители обучават учители</a:t>
            </a:r>
            <a:endParaRPr lang="bg-BG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5987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amsung\Desktop\887515_10203695384863728_7482631329437787993_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596" y="3357563"/>
            <a:ext cx="4040188" cy="30301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099" name="Picture 3" descr="C:\Users\Samsung\Desktop\12184252_10203695385823752_8032259557520919433_o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664411" y="3353461"/>
            <a:ext cx="4045657" cy="30342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2" descr="C:\Users\Samsung\Desktop\11228932_10203695382063658_6475445539776198356_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4034" y="285729"/>
            <a:ext cx="3857652" cy="28932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Picture 3" descr="C:\Users\Samsung\Desktop\12265891_1236932306334790_1856947631872853918_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38877" y="357167"/>
            <a:ext cx="4041775" cy="26938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022204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лавие 6"/>
          <p:cNvSpPr>
            <a:spLocks noGrp="1"/>
          </p:cNvSpPr>
          <p:nvPr>
            <p:ph type="title" sz="quarter"/>
          </p:nvPr>
        </p:nvSpPr>
        <p:spPr>
          <a:xfrm>
            <a:off x="3744686" y="274638"/>
            <a:ext cx="6466114" cy="1143000"/>
          </a:xfrm>
        </p:spPr>
        <p:txBody>
          <a:bodyPr/>
          <a:lstStyle/>
          <a:p>
            <a:pPr algn="l">
              <a:buNone/>
            </a:pPr>
            <a:r>
              <a:rPr lang="bg-BG" sz="32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Конференции</a:t>
            </a:r>
            <a:endParaRPr lang="bg-BG" sz="3200" dirty="0">
              <a:ln w="0"/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2" name="Контейнер за съдържание 11" descr="23140411_1734678086545298_776306098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33499" y="1052156"/>
            <a:ext cx="3937214" cy="2952910"/>
          </a:xfrm>
        </p:spPr>
      </p:pic>
      <p:pic>
        <p:nvPicPr>
          <p:cNvPr id="13" name="Контейнер за съдържание 12" descr="23022213_1734677716545335_1018121187_n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6420494" y="1052156"/>
            <a:ext cx="4123938" cy="3092953"/>
          </a:xfrm>
        </p:spPr>
      </p:pic>
      <p:pic>
        <p:nvPicPr>
          <p:cNvPr id="14" name="Контейнер за съдържание 13" descr="23114739_1734677776545329_1108434702_n.jpg"/>
          <p:cNvPicPr>
            <a:picLocks noGrp="1" noChangeAspect="1"/>
          </p:cNvPicPr>
          <p:nvPr>
            <p:ph sz="quarter" idx="3"/>
          </p:nvPr>
        </p:nvPicPr>
        <p:blipFill>
          <a:blip r:embed="rId4"/>
          <a:stretch>
            <a:fillRect/>
          </a:stretch>
        </p:blipFill>
        <p:spPr>
          <a:xfrm>
            <a:off x="2023133" y="4465811"/>
            <a:ext cx="2916766" cy="2187575"/>
          </a:xfrm>
        </p:spPr>
      </p:pic>
      <p:pic>
        <p:nvPicPr>
          <p:cNvPr id="15" name="Контейнер за съдържание 14" descr="23022256_1734675576545549_1397822323_n.jpg"/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5860321" y="4465811"/>
            <a:ext cx="2916766" cy="2187575"/>
          </a:xfrm>
        </p:spPr>
      </p:pic>
    </p:spTree>
    <p:extLst>
      <p:ext uri="{BB962C8B-B14F-4D97-AF65-F5344CB8AC3E}">
        <p14:creationId xmlns:p14="http://schemas.microsoft.com/office/powerpoint/2010/main" val="19576848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3" descr="G:\737091_519163994783251_1762364756_o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3371" y="3390924"/>
            <a:ext cx="3203575" cy="2330450"/>
          </a:xfrm>
          <a:ln>
            <a:solidFill>
              <a:schemeClr val="tx1"/>
            </a:solidFill>
          </a:ln>
        </p:spPr>
      </p:pic>
      <p:pic>
        <p:nvPicPr>
          <p:cNvPr id="1031" name="Picture 5" descr="G:\334880_471933886183606_1972549925_o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9048609" y="710417"/>
            <a:ext cx="1768475" cy="2357438"/>
          </a:xfrm>
          <a:ln>
            <a:solidFill>
              <a:schemeClr val="tx1"/>
            </a:solidFill>
          </a:ln>
        </p:spPr>
      </p:pic>
      <p:pic>
        <p:nvPicPr>
          <p:cNvPr id="1038" name="Picture 1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3419" y="740713"/>
            <a:ext cx="4138613" cy="2397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33" name="Picture 6" descr="G:\52589_494453483920969_203382896_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91219" y="568607"/>
            <a:ext cx="1833562" cy="2520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10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0199747"/>
              </p:ext>
            </p:extLst>
          </p:nvPr>
        </p:nvGraphicFramePr>
        <p:xfrm>
          <a:off x="9853832" y="3367252"/>
          <a:ext cx="2287587" cy="317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Acrobat Document" r:id="rId7" imgW="11466360" imgH="15874920" progId="AcroExch.Document.DC">
                  <p:embed/>
                </p:oleObj>
              </mc:Choice>
              <mc:Fallback>
                <p:oleObj name="Acrobat Document" r:id="rId7" imgW="11466360" imgH="15874920" progId="AcroExch.Document.DC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3832" y="3367252"/>
                        <a:ext cx="2287587" cy="317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4" name="Picture 10" descr="1040687_656182287743133_2033631954_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78272" y="3367252"/>
            <a:ext cx="3671888" cy="2351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37" name="Picture 12" descr="D:\pictures CERN\Galia_100_vest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74099" y="3367252"/>
            <a:ext cx="2214563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820481" y="0"/>
            <a:ext cx="58609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Публикации в медиите над </a:t>
            </a:r>
            <a:r>
              <a:rPr lang="en-US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400</a:t>
            </a:r>
            <a:endParaRPr lang="bg-BG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3" name="Picture 2" descr="&amp;Scy;&amp;ncy;&amp;icy;&amp;mcy;&amp;kcy;&amp;acy; &amp;ncy;&amp;acy; &amp;Gcy;&amp;acy;&amp;bcy;&amp;rcy;&amp;icy;&amp;iecy;&amp;lcy;&amp;acy; &amp;CHcy;&amp;ocy;&amp;tcy;&amp;ocy;&amp;vcy;&amp;acy;.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70720" y="568607"/>
            <a:ext cx="1631950" cy="2303462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-18785" y="5842305"/>
            <a:ext cx="95216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2"/>
              </a:rPr>
              <a:t>https://dobrichonline.com/novini/49170/priklyuchenie-vdkhnovenie-chudoto-tsern?fbclid=IwAR2JSvWxwUtKX5AWfmWUvy_qkMmGZZP5u5kb4-10IkMDNzo_jKT1mP6V7zc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747815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189" y="459318"/>
            <a:ext cx="4184932" cy="26585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488" y="3284041"/>
            <a:ext cx="3209002" cy="27702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8" name="Picture 5" descr="C:\Users\Samsung\AppData\Local\Temp\20150914_1928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5040" y="1733404"/>
            <a:ext cx="3691846" cy="27688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9" name="Правоъгълник 8"/>
          <p:cNvSpPr/>
          <p:nvPr/>
        </p:nvSpPr>
        <p:spPr>
          <a:xfrm>
            <a:off x="3215327" y="6170446"/>
            <a:ext cx="83026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https://www.facebook.com/eratv.bg/videos/666758853479029/</a:t>
            </a:r>
            <a:r>
              <a:rPr lang="en-US" dirty="0"/>
              <a:t> </a:t>
            </a:r>
            <a:endParaRPr lang="bg-BG" dirty="0"/>
          </a:p>
        </p:txBody>
      </p:sp>
      <p:pic>
        <p:nvPicPr>
          <p:cNvPr id="108546" name="Picture 2" descr="&amp;Scy;&amp;ncy;&amp;icy;&amp;mcy;&amp;kcy;&amp;acy; &amp;ncy;&amp;acy; Vera Georgieva.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64203" y="453269"/>
            <a:ext cx="3057888" cy="40771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0" name="Правоъгълник 9"/>
          <p:cNvSpPr/>
          <p:nvPr/>
        </p:nvSpPr>
        <p:spPr>
          <a:xfrm>
            <a:off x="4514774" y="5043980"/>
            <a:ext cx="42755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3200" dirty="0">
                <a:ln w="0"/>
              </a:rPr>
              <a:t>Пресконференции</a:t>
            </a:r>
            <a:endParaRPr lang="bg-BG" sz="3200" dirty="0">
              <a:ln w="0"/>
            </a:endParaRPr>
          </a:p>
        </p:txBody>
      </p:sp>
    </p:spTree>
    <p:extLst>
      <p:ext uri="{BB962C8B-B14F-4D97-AF65-F5344CB8AC3E}">
        <p14:creationId xmlns:p14="http://schemas.microsoft.com/office/powerpoint/2010/main" val="9638041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18" y="790832"/>
            <a:ext cx="8987417" cy="5642919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238737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s://scontent-fra3-1.xx.fbcdn.net/hphotos-xaf1/t31.0-8/10830154_1577946019092891_828672964366713682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00" y="907101"/>
            <a:ext cx="2819805" cy="211485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3719905" y="272110"/>
            <a:ext cx="458170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Училищни изложби - </a:t>
            </a:r>
            <a:r>
              <a:rPr lang="en-US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105</a:t>
            </a:r>
            <a:endParaRPr lang="en-US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8852" name="Picture 4" descr="https://scontent-fra3-1.xx.fbcdn.net/hphotos-xfp1/t31.0-8/134232_546209918741638_1008765140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4292" y="969531"/>
            <a:ext cx="2736304" cy="20522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>
        <p:nvSpPr>
          <p:cNvPr id="78854" name="AutoShape 6" descr="&amp;Pcy;&amp;ocy;&amp;kcy;&amp;acy;&amp;zcy;&amp;vcy;&amp;acy; &amp;scy;&amp;iecy; „IMG_1734.JPG“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sp>
        <p:nvSpPr>
          <p:cNvPr id="78856" name="AutoShape 8" descr="&amp;Pcy;&amp;ocy;&amp;kcy;&amp;acy;&amp;zcy;&amp;vcy;&amp;acy; &amp;scy;&amp;iecy; „IMG_1734.JPG“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pic>
        <p:nvPicPr>
          <p:cNvPr id="78858" name="Picture 10" descr="https://scontent-fra3-1.xx.fbcdn.net/hphotos-xap1/v/t1.0-9/1379723_10200141262249064_1766918547_n.jpg?oh=640880537ceb3d6fa5bb003034289987&amp;oe=5616C8D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08150" y="929217"/>
            <a:ext cx="2843808" cy="21328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3" name="Content Placeholder 12" descr="IMG_1706.JPG"/>
          <p:cNvPicPr>
            <a:picLocks noGrp="1" noChangeAspect="1"/>
          </p:cNvPicPr>
          <p:nvPr>
            <p:ph sz="quarter" idx="1"/>
          </p:nvPr>
        </p:nvPicPr>
        <p:blipFill>
          <a:blip r:embed="rId5" cstate="print"/>
          <a:stretch>
            <a:fillRect/>
          </a:stretch>
        </p:blipFill>
        <p:spPr>
          <a:xfrm>
            <a:off x="133639" y="4598417"/>
            <a:ext cx="3012778" cy="2259583"/>
          </a:xfrm>
          <a:ln w="9525">
            <a:solidFill>
              <a:schemeClr val="tx1"/>
            </a:solidFill>
          </a:ln>
        </p:spPr>
      </p:pic>
      <p:pic>
        <p:nvPicPr>
          <p:cNvPr id="14" name="Content Placeholder 13" descr="IMG_1705.JPG"/>
          <p:cNvPicPr>
            <a:picLocks noGrp="1" noChangeAspect="1"/>
          </p:cNvPicPr>
          <p:nvPr>
            <p:ph sz="quarter" idx="2"/>
          </p:nvPr>
        </p:nvPicPr>
        <p:blipFill>
          <a:blip r:embed="rId6" cstate="print"/>
          <a:stretch>
            <a:fillRect/>
          </a:stretch>
        </p:blipFill>
        <p:spPr>
          <a:xfrm>
            <a:off x="6472618" y="2960652"/>
            <a:ext cx="2917421" cy="2185988"/>
          </a:xfrm>
          <a:ln w="9525">
            <a:solidFill>
              <a:schemeClr val="tx1"/>
            </a:solidFill>
          </a:ln>
        </p:spPr>
      </p:pic>
      <p:pic>
        <p:nvPicPr>
          <p:cNvPr id="78860" name="Picture 12" descr="https://scontent-fra3-1.xx.fbcdn.net/hphotos-xpf1/v/t1.0-9/403396_135998639887403_492865442_n.jpg?oh=6f35c9f784db9bb1fdc0cafa74cac06f&amp;oe=5659AEC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44218" y="2960652"/>
            <a:ext cx="2999232" cy="22494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6" name="Picture 4" descr="D:\pictures CERN\вечер_на_физиката_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75627" y="4502186"/>
            <a:ext cx="2976331" cy="22322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5234" name="Picture 2" descr="https://scontent-fra3-1.xx.fbcdn.net/hphotos-xaf1/v/t1.0-9/s526x296/10698433_817590688292264_1956311529603035228_n.jpg?oh=0c28d76c163d9cf802f3f9485adc9d4d&amp;oe=5612B76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43872" y="4873142"/>
            <a:ext cx="2648712" cy="1984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327356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3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algn="ctr">
              <a:buNone/>
            </a:pPr>
            <a:r>
              <a:rPr lang="bg-BG" sz="2800" dirty="0"/>
              <a:t>Среща с български учени в училище</a:t>
            </a:r>
            <a:endParaRPr lang="bg-BG" sz="2800" dirty="0"/>
          </a:p>
        </p:txBody>
      </p:sp>
      <p:pic>
        <p:nvPicPr>
          <p:cNvPr id="9" name="Контейнер за съдържание 8" descr="DSC_046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912919"/>
            <a:ext cx="4194213" cy="2803248"/>
          </a:xfrm>
        </p:spPr>
      </p:pic>
      <p:pic>
        <p:nvPicPr>
          <p:cNvPr id="10" name="Контейнер за съдържание 9" descr="DSC_0453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449071" y="912919"/>
            <a:ext cx="4227165" cy="2825272"/>
          </a:xfrm>
        </p:spPr>
      </p:pic>
      <p:pic>
        <p:nvPicPr>
          <p:cNvPr id="8" name="Контейнер за съдържание 7" descr="45973472_517953628616065_576436786385911808_n.jpg"/>
          <p:cNvPicPr>
            <a:picLocks noGrp="1" noChangeAspect="1"/>
          </p:cNvPicPr>
          <p:nvPr>
            <p:ph sz="quarter" idx="3"/>
          </p:nvPr>
        </p:nvPicPr>
        <p:blipFill>
          <a:blip r:embed="rId4"/>
          <a:stretch>
            <a:fillRect/>
          </a:stretch>
        </p:blipFill>
        <p:spPr>
          <a:xfrm>
            <a:off x="2223062" y="3912462"/>
            <a:ext cx="3872938" cy="2904704"/>
          </a:xfrm>
        </p:spPr>
      </p:pic>
      <p:pic>
        <p:nvPicPr>
          <p:cNvPr id="118786" name="Picture 2" descr="Ð¡Ð½Ð¸Ð¼ÐºÐ° Ð½Ð° ÐÐÐÐ Ð³Ñ.ÐÐ¸ÑÐ´Ð¾Ð¿.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968912" y="3896985"/>
            <a:ext cx="3893575" cy="29201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92228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лавие 6"/>
          <p:cNvSpPr>
            <a:spLocks noGrp="1"/>
          </p:cNvSpPr>
          <p:nvPr>
            <p:ph type="title"/>
          </p:nvPr>
        </p:nvSpPr>
        <p:spPr>
          <a:xfrm>
            <a:off x="214184" y="4132800"/>
            <a:ext cx="11804821" cy="1143000"/>
          </a:xfrm>
        </p:spPr>
        <p:txBody>
          <a:bodyPr/>
          <a:lstStyle/>
          <a:p>
            <a:pPr algn="ctr">
              <a:buNone/>
            </a:pPr>
            <a:r>
              <a:rPr lang="ru-RU" sz="1400" b="1" dirty="0"/>
              <a:t>ГОСТУВА НИ УЧЕН ОТ ЦЕРН</a:t>
            </a:r>
            <a:br>
              <a:rPr lang="ru-RU" sz="1400" b="1" dirty="0"/>
            </a:br>
            <a:r>
              <a:rPr lang="ru-RU" sz="1400" dirty="0"/>
              <a:t>На 3 </a:t>
            </a:r>
            <a:r>
              <a:rPr lang="ru-RU" sz="1400" dirty="0" err="1"/>
              <a:t>юни</a:t>
            </a:r>
            <a:r>
              <a:rPr lang="ru-RU" sz="1400" dirty="0"/>
              <a:t> 2019 г. в СУ „Николай Катранов“ се </a:t>
            </a:r>
            <a:r>
              <a:rPr lang="ru-RU" sz="1400" dirty="0" err="1"/>
              <a:t>проведе</a:t>
            </a:r>
            <a:r>
              <a:rPr lang="ru-RU" sz="1400" dirty="0"/>
              <a:t> </a:t>
            </a:r>
            <a:r>
              <a:rPr lang="ru-RU" sz="1400" dirty="0" err="1"/>
              <a:t>среща</a:t>
            </a:r>
            <a:r>
              <a:rPr lang="ru-RU" sz="1400" dirty="0"/>
              <a:t> с учен от ЦЕРН, Швейцария. Гост в </a:t>
            </a:r>
            <a:r>
              <a:rPr lang="ru-RU" sz="1400" dirty="0" err="1"/>
              <a:t>училището</a:t>
            </a:r>
            <a:r>
              <a:rPr lang="ru-RU" sz="1400" dirty="0"/>
              <a:t> </a:t>
            </a:r>
            <a:r>
              <a:rPr lang="ru-RU" sz="1400" dirty="0" err="1"/>
              <a:t>беше</a:t>
            </a:r>
            <a:r>
              <a:rPr lang="ru-RU" sz="1400" dirty="0"/>
              <a:t> </a:t>
            </a:r>
            <a:r>
              <a:rPr lang="ru-RU" sz="1400" dirty="0" err="1"/>
              <a:t>нашата</a:t>
            </a:r>
            <a:r>
              <a:rPr lang="ru-RU" sz="1400" dirty="0"/>
              <a:t> </a:t>
            </a:r>
            <a:r>
              <a:rPr lang="ru-RU" sz="1400" dirty="0" err="1"/>
              <a:t>съгражданка</a:t>
            </a:r>
            <a:r>
              <a:rPr lang="ru-RU" sz="1400" dirty="0"/>
              <a:t> гл. ас. Румяна </a:t>
            </a:r>
            <a:r>
              <a:rPr lang="ru-RU" sz="1400" dirty="0" err="1"/>
              <a:t>Хаджийска</a:t>
            </a:r>
            <a:r>
              <a:rPr lang="ru-RU" sz="1400" dirty="0"/>
              <a:t> от Института за </a:t>
            </a:r>
            <a:r>
              <a:rPr lang="ru-RU" sz="1400" dirty="0" err="1"/>
              <a:t>ядрени</a:t>
            </a:r>
            <a:r>
              <a:rPr lang="ru-RU" sz="1400" dirty="0"/>
              <a:t> </a:t>
            </a:r>
            <a:r>
              <a:rPr lang="ru-RU" sz="1400" dirty="0" err="1"/>
              <a:t>изследвания</a:t>
            </a:r>
            <a:r>
              <a:rPr lang="ru-RU" sz="1400" dirty="0"/>
              <a:t> и ядрена </a:t>
            </a:r>
            <a:r>
              <a:rPr lang="ru-RU" sz="1400" dirty="0" err="1"/>
              <a:t>енергия</a:t>
            </a:r>
            <a:r>
              <a:rPr lang="ru-RU" sz="1400" dirty="0"/>
              <a:t> в БАН, </a:t>
            </a:r>
            <a:r>
              <a:rPr lang="ru-RU" sz="1400" dirty="0" err="1"/>
              <a:t>която</a:t>
            </a:r>
            <a:r>
              <a:rPr lang="ru-RU" sz="1400" dirty="0"/>
              <a:t> е част от </a:t>
            </a:r>
            <a:r>
              <a:rPr lang="ru-RU" sz="1400" dirty="0" err="1"/>
              <a:t>екипа</a:t>
            </a:r>
            <a:r>
              <a:rPr lang="ru-RU" sz="1400" dirty="0"/>
              <a:t> </a:t>
            </a:r>
            <a:r>
              <a:rPr lang="ru-RU" sz="1400" dirty="0" err="1"/>
              <a:t>български</a:t>
            </a:r>
            <a:r>
              <a:rPr lang="ru-RU" sz="1400" dirty="0"/>
              <a:t> </a:t>
            </a:r>
            <a:r>
              <a:rPr lang="ru-RU" sz="1400" dirty="0" err="1"/>
              <a:t>учени</a:t>
            </a:r>
            <a:r>
              <a:rPr lang="ru-RU" sz="1400" dirty="0"/>
              <a:t> в ЦЕРН, </a:t>
            </a:r>
            <a:r>
              <a:rPr lang="ru-RU" sz="1400" dirty="0" err="1"/>
              <a:t>експеримент</a:t>
            </a:r>
            <a:r>
              <a:rPr lang="ru-RU" sz="1400" dirty="0"/>
              <a:t> CMS. </a:t>
            </a:r>
            <a:br>
              <a:rPr lang="ru-RU" sz="1400" dirty="0"/>
            </a:br>
            <a:r>
              <a:rPr lang="ru-RU" sz="1400" dirty="0"/>
              <a:t>На </a:t>
            </a:r>
            <a:r>
              <a:rPr lang="ru-RU" sz="1400" dirty="0" err="1"/>
              <a:t>срещата</a:t>
            </a:r>
            <a:r>
              <a:rPr lang="ru-RU" sz="1400" dirty="0"/>
              <a:t> </a:t>
            </a:r>
            <a:r>
              <a:rPr lang="ru-RU" sz="1400" dirty="0" err="1"/>
              <a:t>присъстваха</a:t>
            </a:r>
            <a:r>
              <a:rPr lang="ru-RU" sz="1400" dirty="0"/>
              <a:t> </a:t>
            </a:r>
            <a:r>
              <a:rPr lang="ru-RU" sz="1400" dirty="0" err="1"/>
              <a:t>ученици</a:t>
            </a:r>
            <a:r>
              <a:rPr lang="ru-RU" sz="1400" dirty="0"/>
              <a:t> от VII В </a:t>
            </a:r>
            <a:r>
              <a:rPr lang="ru-RU" sz="1400" dirty="0" err="1"/>
              <a:t>клас</a:t>
            </a:r>
            <a:r>
              <a:rPr lang="ru-RU" sz="1400" dirty="0"/>
              <a:t> и VI В </a:t>
            </a:r>
            <a:r>
              <a:rPr lang="ru-RU" sz="1400" dirty="0" err="1"/>
              <a:t>клас</a:t>
            </a:r>
            <a:r>
              <a:rPr lang="ru-RU" sz="1400" dirty="0"/>
              <a:t> – клуб по </a:t>
            </a:r>
            <a:r>
              <a:rPr lang="ru-RU" sz="1400" dirty="0" err="1"/>
              <a:t>интереси</a:t>
            </a:r>
            <a:r>
              <a:rPr lang="ru-RU" sz="1400" dirty="0"/>
              <a:t> „Забавна астрономия“. </a:t>
            </a:r>
            <a:r>
              <a:rPr lang="ru-RU" sz="1400" dirty="0" err="1"/>
              <a:t>Срещата</a:t>
            </a:r>
            <a:r>
              <a:rPr lang="ru-RU" sz="1400" dirty="0"/>
              <a:t> </a:t>
            </a:r>
            <a:r>
              <a:rPr lang="ru-RU" sz="1400" dirty="0" err="1"/>
              <a:t>бе</a:t>
            </a:r>
            <a:r>
              <a:rPr lang="ru-RU" sz="1400" dirty="0"/>
              <a:t> проведена по инициатива на ст. </a:t>
            </a:r>
            <a:r>
              <a:rPr lang="ru-RU" sz="1400" dirty="0" err="1"/>
              <a:t>учител</a:t>
            </a:r>
            <a:r>
              <a:rPr lang="ru-RU" sz="1400" dirty="0"/>
              <a:t> по физика и астрономия Елена </a:t>
            </a:r>
            <a:r>
              <a:rPr lang="ru-RU" sz="1400" dirty="0" err="1"/>
              <a:t>Илиева</a:t>
            </a:r>
            <a:r>
              <a:rPr lang="ru-RU" sz="1400" dirty="0"/>
              <a:t> и ст. </a:t>
            </a:r>
            <a:r>
              <a:rPr lang="ru-RU" sz="1400" dirty="0" err="1"/>
              <a:t>учител</a:t>
            </a:r>
            <a:r>
              <a:rPr lang="ru-RU" sz="1400" dirty="0"/>
              <a:t> по информатика и ИТ </a:t>
            </a:r>
            <a:r>
              <a:rPr lang="ru-RU" sz="1400" dirty="0" err="1"/>
              <a:t>Йорданка</a:t>
            </a:r>
            <a:r>
              <a:rPr lang="ru-RU" sz="1400" dirty="0"/>
              <a:t> </a:t>
            </a:r>
            <a:r>
              <a:rPr lang="ru-RU" sz="1400" dirty="0" err="1"/>
              <a:t>Илиева</a:t>
            </a:r>
            <a:r>
              <a:rPr lang="ru-RU" sz="1400" dirty="0"/>
              <a:t>. </a:t>
            </a:r>
            <a:r>
              <a:rPr lang="ru-RU" sz="1400" dirty="0" err="1"/>
              <a:t>През</a:t>
            </a:r>
            <a:r>
              <a:rPr lang="ru-RU" sz="1400" dirty="0"/>
              <a:t> 2015 г. те </a:t>
            </a:r>
            <a:r>
              <a:rPr lang="ru-RU" sz="1400" dirty="0" err="1"/>
              <a:t>бяха</a:t>
            </a:r>
            <a:r>
              <a:rPr lang="ru-RU" sz="1400" dirty="0"/>
              <a:t> на </a:t>
            </a:r>
            <a:r>
              <a:rPr lang="ru-RU" sz="1400" dirty="0" err="1"/>
              <a:t>обучителен</a:t>
            </a:r>
            <a:r>
              <a:rPr lang="ru-RU" sz="1400" dirty="0"/>
              <a:t> курс в ЦЕРН. </a:t>
            </a:r>
            <a:br>
              <a:rPr lang="ru-RU" sz="1400" dirty="0"/>
            </a:br>
            <a:r>
              <a:rPr lang="ru-RU" sz="1400" dirty="0"/>
              <a:t>На </a:t>
            </a:r>
            <a:r>
              <a:rPr lang="ru-RU" sz="1400" dirty="0" err="1"/>
              <a:t>срещата</a:t>
            </a:r>
            <a:r>
              <a:rPr lang="ru-RU" sz="1400" dirty="0"/>
              <a:t> </a:t>
            </a:r>
            <a:r>
              <a:rPr lang="ru-RU" sz="1400" dirty="0" err="1"/>
              <a:t>присъстваха</a:t>
            </a:r>
            <a:r>
              <a:rPr lang="ru-RU" sz="1400" dirty="0"/>
              <a:t> Соня </a:t>
            </a:r>
            <a:r>
              <a:rPr lang="ru-RU" sz="1400" dirty="0" err="1"/>
              <a:t>Зхариева</a:t>
            </a:r>
            <a:r>
              <a:rPr lang="ru-RU" sz="1400" dirty="0"/>
              <a:t> – </a:t>
            </a:r>
            <a:r>
              <a:rPr lang="ru-RU" sz="1400" dirty="0" err="1"/>
              <a:t>бивш</a:t>
            </a:r>
            <a:r>
              <a:rPr lang="ru-RU" sz="1400" dirty="0"/>
              <a:t> </a:t>
            </a:r>
            <a:r>
              <a:rPr lang="ru-RU" sz="1400" dirty="0" err="1"/>
              <a:t>класен</a:t>
            </a:r>
            <a:r>
              <a:rPr lang="ru-RU" sz="1400" dirty="0"/>
              <a:t> </a:t>
            </a:r>
            <a:r>
              <a:rPr lang="ru-RU" sz="1400" dirty="0" err="1"/>
              <a:t>ръководител</a:t>
            </a:r>
            <a:r>
              <a:rPr lang="ru-RU" sz="1400" dirty="0"/>
              <a:t> и </a:t>
            </a:r>
            <a:r>
              <a:rPr lang="ru-RU" sz="1400" dirty="0" err="1"/>
              <a:t>учител</a:t>
            </a:r>
            <a:r>
              <a:rPr lang="ru-RU" sz="1400" dirty="0"/>
              <a:t> по физика на </a:t>
            </a:r>
            <a:r>
              <a:rPr lang="ru-RU" sz="1400" dirty="0" err="1"/>
              <a:t>Хаджийска</a:t>
            </a:r>
            <a:r>
              <a:rPr lang="ru-RU" sz="1400" dirty="0"/>
              <a:t> и Христина Борисова - </a:t>
            </a:r>
            <a:r>
              <a:rPr lang="ru-RU" sz="1400" dirty="0" err="1"/>
              <a:t>заместник-директор</a:t>
            </a:r>
            <a:r>
              <a:rPr lang="ru-RU" sz="1400" dirty="0"/>
              <a:t>. </a:t>
            </a:r>
            <a:r>
              <a:rPr lang="ru-RU" sz="1400" dirty="0" err="1"/>
              <a:t>Учениците</a:t>
            </a:r>
            <a:r>
              <a:rPr lang="ru-RU" sz="1400" dirty="0"/>
              <a:t> </a:t>
            </a:r>
            <a:r>
              <a:rPr lang="ru-RU" sz="1400" dirty="0" err="1"/>
              <a:t>имаха</a:t>
            </a:r>
            <a:r>
              <a:rPr lang="ru-RU" sz="1400" dirty="0"/>
              <a:t> </a:t>
            </a:r>
            <a:r>
              <a:rPr lang="ru-RU" sz="1400" dirty="0" err="1"/>
              <a:t>възможност</a:t>
            </a:r>
            <a:r>
              <a:rPr lang="ru-RU" sz="1400" dirty="0"/>
              <a:t> за един час да се </a:t>
            </a:r>
            <a:r>
              <a:rPr lang="ru-RU" sz="1400" dirty="0" err="1"/>
              <a:t>запознаят</a:t>
            </a:r>
            <a:r>
              <a:rPr lang="ru-RU" sz="1400" dirty="0"/>
              <a:t> с </a:t>
            </a:r>
            <a:r>
              <a:rPr lang="ru-RU" sz="1400" dirty="0" err="1"/>
              <a:t>мисията</a:t>
            </a:r>
            <a:r>
              <a:rPr lang="ru-RU" sz="1400" dirty="0"/>
              <a:t> на ЦЕРН, </a:t>
            </a:r>
            <a:r>
              <a:rPr lang="ru-RU" sz="1400" dirty="0" err="1"/>
              <a:t>експеримента</a:t>
            </a:r>
            <a:r>
              <a:rPr lang="ru-RU" sz="1400" dirty="0"/>
              <a:t> CMS, </a:t>
            </a:r>
            <a:r>
              <a:rPr lang="ru-RU" sz="1400" dirty="0" err="1"/>
              <a:t>работата</a:t>
            </a:r>
            <a:r>
              <a:rPr lang="ru-RU" sz="1400" dirty="0"/>
              <a:t> на </a:t>
            </a:r>
            <a:r>
              <a:rPr lang="ru-RU" sz="1400" dirty="0" err="1"/>
              <a:t>българските</a:t>
            </a:r>
            <a:r>
              <a:rPr lang="ru-RU" sz="1400" dirty="0"/>
              <a:t> </a:t>
            </a:r>
            <a:r>
              <a:rPr lang="ru-RU" sz="1400" dirty="0" err="1"/>
              <a:t>учени</a:t>
            </a:r>
            <a:r>
              <a:rPr lang="ru-RU" sz="1400" dirty="0"/>
              <a:t> и </a:t>
            </a:r>
            <a:r>
              <a:rPr lang="ru-RU" sz="1400" dirty="0" err="1"/>
              <a:t>приложението</a:t>
            </a:r>
            <a:r>
              <a:rPr lang="ru-RU" sz="1400" dirty="0"/>
              <a:t> на </a:t>
            </a:r>
            <a:r>
              <a:rPr lang="ru-RU" sz="1400" dirty="0" err="1"/>
              <a:t>новите</a:t>
            </a:r>
            <a:r>
              <a:rPr lang="ru-RU" sz="1400" dirty="0"/>
              <a:t> технологии </a:t>
            </a:r>
            <a:r>
              <a:rPr lang="ru-RU" sz="1400" dirty="0" err="1"/>
              <a:t>във</a:t>
            </a:r>
            <a:r>
              <a:rPr lang="ru-RU" sz="1400" dirty="0"/>
              <a:t> </a:t>
            </a:r>
            <a:r>
              <a:rPr lang="ru-RU" sz="1400" dirty="0" err="1"/>
              <a:t>всички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на живота. </a:t>
            </a:r>
            <a:br>
              <a:rPr lang="ru-RU" sz="1400" dirty="0"/>
            </a:br>
            <a:r>
              <a:rPr lang="ru-RU" sz="1400" dirty="0" err="1"/>
              <a:t>Срещата</a:t>
            </a:r>
            <a:r>
              <a:rPr lang="ru-RU" sz="1400" dirty="0"/>
              <a:t> приключи с </a:t>
            </a:r>
            <a:r>
              <a:rPr lang="ru-RU" sz="1400" dirty="0" err="1"/>
              <a:t>уговорката</a:t>
            </a:r>
            <a:r>
              <a:rPr lang="ru-RU" sz="1400" dirty="0"/>
              <a:t> Румяна </a:t>
            </a:r>
            <a:r>
              <a:rPr lang="ru-RU" sz="1400" dirty="0" err="1"/>
              <a:t>Хаджийска</a:t>
            </a:r>
            <a:r>
              <a:rPr lang="ru-RU" sz="1400" dirty="0"/>
              <a:t> </a:t>
            </a:r>
            <a:r>
              <a:rPr lang="ru-RU" sz="1400" dirty="0" err="1"/>
              <a:t>отново</a:t>
            </a:r>
            <a:r>
              <a:rPr lang="ru-RU" sz="1400" dirty="0"/>
              <a:t> да </a:t>
            </a:r>
            <a:r>
              <a:rPr lang="ru-RU" sz="1400" dirty="0" err="1"/>
              <a:t>гостува</a:t>
            </a:r>
            <a:r>
              <a:rPr lang="ru-RU" sz="1400" dirty="0"/>
              <a:t> в </a:t>
            </a:r>
            <a:r>
              <a:rPr lang="ru-RU" sz="1400" dirty="0" err="1"/>
              <a:t>училището</a:t>
            </a:r>
            <a:r>
              <a:rPr lang="ru-RU" sz="1400" dirty="0"/>
              <a:t> и да се </a:t>
            </a:r>
            <a:r>
              <a:rPr lang="ru-RU" sz="1400" dirty="0" err="1"/>
              <a:t>срещне</a:t>
            </a:r>
            <a:r>
              <a:rPr lang="ru-RU" sz="1400" dirty="0"/>
              <a:t> с </a:t>
            </a:r>
            <a:r>
              <a:rPr lang="ru-RU" sz="1400" dirty="0" err="1"/>
              <a:t>други</a:t>
            </a:r>
            <a:r>
              <a:rPr lang="ru-RU" sz="1400" dirty="0"/>
              <a:t> наши </a:t>
            </a:r>
            <a:r>
              <a:rPr lang="ru-RU" sz="1400" dirty="0" err="1"/>
              <a:t>ученици</a:t>
            </a:r>
            <a:r>
              <a:rPr lang="ru-RU" sz="1400" dirty="0"/>
              <a:t>.</a:t>
            </a:r>
            <a:endParaRPr lang="bg-BG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Контейнер за съдържание 9" descr="62017149_2207929485922596_7927492313872334848_o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293897" y="310915"/>
            <a:ext cx="2956827" cy="3947678"/>
          </a:xfrm>
          <a:prstGeom prst="rect">
            <a:avLst/>
          </a:prstGeom>
        </p:spPr>
      </p:pic>
      <p:pic>
        <p:nvPicPr>
          <p:cNvPr id="11" name="Контейнер за съдържание 10" descr="62540289_2207929489255929_3432760286434557952_o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651157" y="344961"/>
            <a:ext cx="4597829" cy="344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4945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https://scontent-fra3-1.xx.fbcdn.net/hphotos-xat1/v/t1.0-9/11079046_890433931007939_6919066112252610118_n.jpg?oh=a7f3dc8cde63ea873e8fc70b0326d522&amp;oe=56129FD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1210" y="1221901"/>
            <a:ext cx="3220976" cy="24157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5778" name="Picture 2" descr="https://scontent-fra3-1.xx.fbcdn.net/hphotos-xfa1/t31.0-8/10648961_886074728077475_4620024336215094421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599" y="4135395"/>
            <a:ext cx="3648453" cy="25777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382" y="1152016"/>
            <a:ext cx="5148064" cy="24856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374089" y="260648"/>
            <a:ext cx="59394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Виртуални визити и видеовръзки</a:t>
            </a:r>
            <a:endParaRPr lang="en-US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5783" name="Picture 7" descr="https://scontent-fra3-1.xx.fbcdn.net/hphotos-xpf1/v/t1.0-9/11041777_10205196042834889_8702087493823252825_n.jpg?oh=6c3e0a00ffa1c8568b743f3e89e32901&amp;oe=562898C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88678" y="4135395"/>
            <a:ext cx="3437052" cy="25777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5785" name="Picture 9" descr="https://scontent-fra3-1.xx.fbcdn.net/hphotos-xpf1/t31.0-8/10669293_10204726070928757_3648278751557714741_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88716" y="3795264"/>
            <a:ext cx="3912494" cy="2386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66176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amsung\Desktop\12829192_1983835808508237_5825417355620345115_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22" y="1170975"/>
            <a:ext cx="4040188" cy="303014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6147" name="Picture 3" descr="C:\Users\Samsung\Desktop\12715931_1096920657020038_1540813630786770984_o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431" y="4603836"/>
            <a:ext cx="4786634" cy="20800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2" descr="C:\Users\Samsung\Desktop\12371255_1096921530353284_4269247105600547273_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35675" y="2739237"/>
            <a:ext cx="4040188" cy="18017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1342768" y="199597"/>
            <a:ext cx="88144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На 15 </a:t>
            </a:r>
            <a:r>
              <a:rPr lang="ru-RU" sz="2000" dirty="0" err="1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декември</a:t>
            </a:r>
            <a:r>
              <a:rPr lang="ru-RU" sz="20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2016г. - </a:t>
            </a:r>
            <a:r>
              <a:rPr lang="ru-RU" sz="2000" dirty="0" err="1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ученици</a:t>
            </a:r>
            <a:r>
              <a:rPr lang="ru-RU" sz="20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и преподаватели​ </a:t>
            </a:r>
            <a:r>
              <a:rPr lang="bg-BG" sz="20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от 18 български училища на виртуална визита!</a:t>
            </a:r>
            <a:endParaRPr lang="ru-RU" sz="20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8066" name="Picture 2" descr="D: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63" y="4201116"/>
            <a:ext cx="3884280" cy="2656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Picture 2" descr="&amp;Scy;&amp;ncy;&amp;icy;&amp;mcy;&amp;kcy;&amp;acy; &amp;ncy;&amp;acy; &amp;Dcy;&amp;ocy;&amp;bcy;&amp;rcy;&amp;icy;&amp;ncy;&amp;kcy;&amp;acy; &amp;Dcy;&amp;ocy;&amp;ncy;&amp;iecy;&amp;vcy;&amp;acy;.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25943" y="1252799"/>
            <a:ext cx="3784119" cy="28380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081273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1548714" y="5143512"/>
            <a:ext cx="8921578" cy="1357322"/>
          </a:xfrm>
        </p:spPr>
        <p:txBody>
          <a:bodyPr>
            <a:noAutofit/>
          </a:bodyPr>
          <a:lstStyle/>
          <a:p>
            <a:pPr algn="ctr"/>
            <a:r>
              <a:rPr lang="bg-BG" sz="1800" dirty="0" smtClean="0">
                <a:solidFill>
                  <a:schemeClr val="tx1"/>
                </a:solidFill>
              </a:rPr>
              <a:t>Събитие: </a:t>
            </a:r>
            <a:r>
              <a:rPr lang="bg-BG" sz="1800" dirty="0" err="1" smtClean="0">
                <a:solidFill>
                  <a:schemeClr val="tx1"/>
                </a:solidFill>
              </a:rPr>
              <a:t>TEDxCERN</a:t>
            </a:r>
            <a:r>
              <a:rPr lang="bg-BG" sz="1800" dirty="0" smtClean="0">
                <a:solidFill>
                  <a:schemeClr val="tx1"/>
                </a:solidFill>
              </a:rPr>
              <a:t> – </a:t>
            </a:r>
            <a:r>
              <a:rPr lang="bg-BG" sz="1800" dirty="0" err="1" smtClean="0">
                <a:solidFill>
                  <a:schemeClr val="tx1"/>
                </a:solidFill>
              </a:rPr>
              <a:t>Live</a:t>
            </a:r>
            <a:r>
              <a:rPr lang="bg-BG" sz="1800" dirty="0" smtClean="0">
                <a:solidFill>
                  <a:schemeClr val="tx1"/>
                </a:solidFill>
              </a:rPr>
              <a:t> </a:t>
            </a:r>
            <a:r>
              <a:rPr lang="bg-BG" sz="1800" dirty="0" err="1" smtClean="0">
                <a:solidFill>
                  <a:schemeClr val="tx1"/>
                </a:solidFill>
              </a:rPr>
              <a:t>streaming</a:t>
            </a:r>
            <a:r>
              <a:rPr lang="bg-BG" sz="1800" dirty="0" smtClean="0">
                <a:solidFill>
                  <a:schemeClr val="tx1"/>
                </a:solidFill>
              </a:rPr>
              <a:t> – ЦПЛР-НАОП”Николай Коперник”</a:t>
            </a:r>
          </a:p>
          <a:p>
            <a:pPr algn="ctr"/>
            <a:r>
              <a:rPr lang="bg-BG" sz="1800" dirty="0" smtClean="0">
                <a:solidFill>
                  <a:schemeClr val="tx1"/>
                </a:solidFill>
              </a:rPr>
              <a:t>Дата:  5.11.2016, 14:30–19:30ч.</a:t>
            </a:r>
          </a:p>
          <a:p>
            <a:pPr algn="ctr"/>
            <a:r>
              <a:rPr lang="bg-BG" sz="1800" dirty="0" smtClean="0">
                <a:solidFill>
                  <a:schemeClr val="tx1"/>
                </a:solidFill>
              </a:rPr>
              <a:t>Вход свободен</a:t>
            </a:r>
            <a:endParaRPr lang="bg-BG" sz="1800" dirty="0">
              <a:solidFill>
                <a:schemeClr val="tx1"/>
              </a:solidFill>
            </a:endParaRPr>
          </a:p>
        </p:txBody>
      </p:sp>
      <p:pic>
        <p:nvPicPr>
          <p:cNvPr id="7" name="Picture 1" descr="TEDxCern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4876" y="560173"/>
            <a:ext cx="6644353" cy="4583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72667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150026" y="443078"/>
            <a:ext cx="8930256" cy="1143000"/>
          </a:xfrm>
        </p:spPr>
        <p:txBody>
          <a:bodyPr/>
          <a:lstStyle/>
          <a:p>
            <a:pPr algn="l">
              <a:buNone/>
            </a:pPr>
            <a:r>
              <a:rPr lang="ru-RU" sz="2800" dirty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ВИРТУАЛНА ВИЗИТА НА АНТИМОВЦИ В ЦЕРН</a:t>
            </a:r>
            <a:endParaRPr lang="bg-BG" sz="2800" dirty="0">
              <a:ln w="0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0458" y="1845276"/>
            <a:ext cx="5812005" cy="4536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Контейнер за съдържание 3"/>
          <p:cNvSpPr>
            <a:spLocks noGrp="1"/>
          </p:cNvSpPr>
          <p:nvPr>
            <p:ph sz="quarter" idx="4294967295"/>
          </p:nvPr>
        </p:nvSpPr>
        <p:spPr>
          <a:xfrm>
            <a:off x="6523380" y="3015048"/>
            <a:ext cx="5380295" cy="560952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Събитието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g-BG" sz="14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е подарък от учените в ЦЕРН и Европейската асоциация за популяризирането на физиката на елементарните частици IPPOG за участието на ученици от СУ „Антим I” в Международния конкурс „Particles4u” и класирането им на финалния етап. 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endParaRPr lang="bg-BG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7001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 sz="quarter"/>
          </p:nvPr>
        </p:nvSpPr>
        <p:spPr>
          <a:xfrm>
            <a:off x="214184" y="412262"/>
            <a:ext cx="11285837" cy="966651"/>
          </a:xfrm>
        </p:spPr>
        <p:txBody>
          <a:bodyPr/>
          <a:lstStyle/>
          <a:p>
            <a:pPr algn="ctr">
              <a:buNone/>
            </a:pPr>
            <a:r>
              <a:rPr lang="ru-RU" sz="2400" dirty="0">
                <a:ln w="0"/>
                <a:solidFill>
                  <a:schemeClr val="tx1"/>
                </a:solidFill>
              </a:rPr>
              <a:t>15 </a:t>
            </a:r>
            <a:r>
              <a:rPr lang="ru-RU" sz="2400" dirty="0" err="1">
                <a:ln w="0"/>
                <a:solidFill>
                  <a:schemeClr val="tx1"/>
                </a:solidFill>
              </a:rPr>
              <a:t>ноември</a:t>
            </a:r>
            <a:r>
              <a:rPr lang="ru-RU" sz="2400" dirty="0">
                <a:ln w="0"/>
                <a:solidFill>
                  <a:schemeClr val="tx1"/>
                </a:solidFill>
              </a:rPr>
              <a:t> 2018 г. </a:t>
            </a:r>
            <a:r>
              <a:rPr lang="ru-RU" sz="2400" dirty="0" err="1">
                <a:ln w="0"/>
                <a:solidFill>
                  <a:schemeClr val="tx1"/>
                </a:solidFill>
              </a:rPr>
              <a:t>Ден</a:t>
            </a:r>
            <a:r>
              <a:rPr lang="ru-RU" sz="2400" dirty="0">
                <a:ln w="0"/>
                <a:solidFill>
                  <a:schemeClr val="tx1"/>
                </a:solidFill>
              </a:rPr>
              <a:t> на </a:t>
            </a:r>
            <a:r>
              <a:rPr lang="ru-RU" sz="2400" dirty="0" err="1">
                <a:ln w="0"/>
                <a:solidFill>
                  <a:schemeClr val="tx1"/>
                </a:solidFill>
              </a:rPr>
              <a:t>световните</a:t>
            </a:r>
            <a:r>
              <a:rPr lang="ru-RU" sz="2400" dirty="0">
                <a:ln w="0"/>
                <a:solidFill>
                  <a:schemeClr val="tx1"/>
                </a:solidFill>
              </a:rPr>
              <a:t> </a:t>
            </a:r>
            <a:r>
              <a:rPr lang="ru-RU" sz="2400" dirty="0" err="1">
                <a:ln w="0"/>
                <a:solidFill>
                  <a:schemeClr val="tx1"/>
                </a:solidFill>
              </a:rPr>
              <a:t>данни</a:t>
            </a:r>
            <a:r>
              <a:rPr lang="ru-RU" sz="2400" dirty="0">
                <a:ln w="0"/>
                <a:solidFill>
                  <a:schemeClr val="tx1"/>
                </a:solidFill>
              </a:rPr>
              <a:t> за LHC – </a:t>
            </a:r>
            <a:r>
              <a:rPr lang="ru-RU" sz="2400" dirty="0" err="1">
                <a:ln w="0"/>
                <a:solidFill>
                  <a:schemeClr val="tx1"/>
                </a:solidFill>
              </a:rPr>
              <a:t>World</a:t>
            </a:r>
            <a:r>
              <a:rPr lang="ru-RU" sz="2400" dirty="0">
                <a:ln w="0"/>
                <a:solidFill>
                  <a:schemeClr val="tx1"/>
                </a:solidFill>
              </a:rPr>
              <a:t> </a:t>
            </a:r>
            <a:r>
              <a:rPr lang="ru-RU" sz="2400" dirty="0" err="1">
                <a:ln w="0"/>
                <a:solidFill>
                  <a:schemeClr val="tx1"/>
                </a:solidFill>
              </a:rPr>
              <a:t>Wide</a:t>
            </a:r>
            <a:r>
              <a:rPr lang="ru-RU" sz="2400" dirty="0">
                <a:ln w="0"/>
                <a:solidFill>
                  <a:schemeClr val="tx1"/>
                </a:solidFill>
              </a:rPr>
              <a:t> </a:t>
            </a:r>
            <a:r>
              <a:rPr lang="ru-RU" sz="2400" dirty="0" err="1">
                <a:ln w="0"/>
                <a:solidFill>
                  <a:schemeClr val="tx1"/>
                </a:solidFill>
              </a:rPr>
              <a:t>Data</a:t>
            </a:r>
            <a:r>
              <a:rPr lang="ru-RU" sz="2400" dirty="0">
                <a:ln w="0"/>
                <a:solidFill>
                  <a:schemeClr val="tx1"/>
                </a:solidFill>
              </a:rPr>
              <a:t> </a:t>
            </a:r>
            <a:r>
              <a:rPr lang="ru-RU" sz="2400" dirty="0" err="1">
                <a:ln w="0"/>
                <a:solidFill>
                  <a:schemeClr val="tx1"/>
                </a:solidFill>
              </a:rPr>
              <a:t>Day</a:t>
            </a:r>
            <a:r>
              <a:rPr lang="ru-RU" sz="2400" dirty="0">
                <a:ln w="0"/>
                <a:solidFill>
                  <a:schemeClr val="tx1"/>
                </a:solidFill>
              </a:rPr>
              <a:t> 2018</a:t>
            </a:r>
            <a:r>
              <a:rPr lang="en-US" sz="2400" dirty="0">
                <a:ln w="0"/>
                <a:solidFill>
                  <a:schemeClr val="tx1"/>
                </a:solidFill>
              </a:rPr>
              <a:t/>
            </a:r>
            <a:br>
              <a:rPr lang="en-US" sz="2400" dirty="0">
                <a:ln w="0"/>
                <a:solidFill>
                  <a:schemeClr val="tx1"/>
                </a:solidFill>
              </a:rPr>
            </a:br>
            <a:r>
              <a:rPr lang="ru-RU" sz="1400" dirty="0" err="1"/>
              <a:t>Профилирана</a:t>
            </a:r>
            <a:r>
              <a:rPr lang="ru-RU" sz="1400" dirty="0"/>
              <a:t> гимназия „</a:t>
            </a:r>
            <a:r>
              <a:rPr lang="ru-RU" sz="1400" dirty="0" err="1"/>
              <a:t>Христо</a:t>
            </a:r>
            <a:r>
              <a:rPr lang="ru-RU" sz="1400" dirty="0"/>
              <a:t> </a:t>
            </a:r>
            <a:r>
              <a:rPr lang="ru-RU" sz="1400" dirty="0" err="1"/>
              <a:t>Ботев</a:t>
            </a:r>
            <a:r>
              <a:rPr lang="ru-RU" sz="1400" dirty="0"/>
              <a:t>“ в </a:t>
            </a:r>
            <a:r>
              <a:rPr lang="ru-RU" sz="1400" dirty="0" err="1"/>
              <a:t>Дупница</a:t>
            </a:r>
            <a:r>
              <a:rPr lang="ru-RU" sz="1400" dirty="0"/>
              <a:t> </a:t>
            </a:r>
            <a:r>
              <a:rPr lang="en-US" sz="1400" dirty="0"/>
              <a:t> </a:t>
            </a:r>
            <a:r>
              <a:rPr lang="bg-BG" sz="1400" dirty="0"/>
              <a:t>и  </a:t>
            </a:r>
            <a:r>
              <a:rPr lang="ru-RU" sz="1400" dirty="0"/>
              <a:t> СУ“ Николай Катранов“ – гр. </a:t>
            </a:r>
            <a:r>
              <a:rPr lang="ru-RU" sz="1400" dirty="0" err="1"/>
              <a:t>Свищов</a:t>
            </a:r>
            <a:r>
              <a:rPr lang="ru-RU" sz="1400" dirty="0"/>
              <a:t> </a:t>
            </a:r>
            <a:r>
              <a:rPr lang="ru-RU" sz="1400" dirty="0" err="1"/>
              <a:t>бяха</a:t>
            </a:r>
            <a:r>
              <a:rPr lang="ru-RU" sz="1400" dirty="0"/>
              <a:t> част от W2D2- 18. </a:t>
            </a:r>
            <a:br>
              <a:rPr lang="ru-RU" sz="1400" dirty="0"/>
            </a:br>
            <a:r>
              <a:rPr lang="ru-RU" sz="1400" dirty="0"/>
              <a:t> 24-часов период от 0.00 ч до 24.00 ч в </a:t>
            </a:r>
            <a:r>
              <a:rPr lang="ru-RU" sz="1400" dirty="0" err="1"/>
              <a:t>полунощ</a:t>
            </a:r>
            <a:r>
              <a:rPr lang="ru-RU" sz="1400" dirty="0"/>
              <a:t>, </a:t>
            </a:r>
            <a:r>
              <a:rPr lang="ru-RU" sz="1400" dirty="0" err="1"/>
              <a:t>в</a:t>
            </a:r>
            <a:r>
              <a:rPr lang="ru-RU" sz="1400" dirty="0"/>
              <a:t> </a:t>
            </a:r>
            <a:r>
              <a:rPr lang="ru-RU" sz="1400" dirty="0" err="1"/>
              <a:t>който</a:t>
            </a:r>
            <a:r>
              <a:rPr lang="ru-RU" sz="1400" dirty="0"/>
              <a:t> </a:t>
            </a:r>
            <a:r>
              <a:rPr lang="ru-RU" sz="1400" dirty="0" err="1"/>
              <a:t>ученици</a:t>
            </a:r>
            <a:r>
              <a:rPr lang="ru-RU" sz="1400" dirty="0"/>
              <a:t> от 19 </a:t>
            </a:r>
            <a:r>
              <a:rPr lang="ru-RU" sz="1400" dirty="0" err="1"/>
              <a:t>страни</a:t>
            </a:r>
            <a:r>
              <a:rPr lang="ru-RU" sz="1400" dirty="0"/>
              <a:t> по света </a:t>
            </a:r>
            <a:r>
              <a:rPr lang="ru-RU" sz="1400" dirty="0" err="1"/>
              <a:t>анализираха</a:t>
            </a:r>
            <a:r>
              <a:rPr lang="ru-RU" sz="1400" dirty="0"/>
              <a:t> </a:t>
            </a:r>
            <a:r>
              <a:rPr lang="ru-RU" sz="1400" dirty="0" err="1"/>
              <a:t>реални</a:t>
            </a:r>
            <a:r>
              <a:rPr lang="ru-RU" sz="1400" dirty="0"/>
              <a:t> </a:t>
            </a:r>
            <a:r>
              <a:rPr lang="ru-RU" sz="1400" dirty="0" err="1"/>
              <a:t>данни</a:t>
            </a:r>
            <a:r>
              <a:rPr lang="ru-RU" sz="1400" dirty="0"/>
              <a:t> от </a:t>
            </a:r>
            <a:r>
              <a:rPr lang="ru-RU" sz="1400" dirty="0" err="1"/>
              <a:t>Large</a:t>
            </a:r>
            <a:r>
              <a:rPr lang="ru-RU" sz="1400" dirty="0"/>
              <a:t> </a:t>
            </a:r>
            <a:r>
              <a:rPr lang="ru-RU" sz="1400" dirty="0" err="1"/>
              <a:t>Hadron</a:t>
            </a:r>
            <a:r>
              <a:rPr lang="ru-RU" sz="1400" dirty="0"/>
              <a:t> </a:t>
            </a:r>
            <a:r>
              <a:rPr lang="ru-RU" sz="1400" dirty="0" err="1"/>
              <a:t>Collider</a:t>
            </a:r>
            <a:r>
              <a:rPr lang="ru-RU" sz="1400" dirty="0"/>
              <a:t> и след </a:t>
            </a:r>
            <a:r>
              <a:rPr lang="ru-RU" sz="1400" dirty="0" err="1"/>
              <a:t>това</a:t>
            </a:r>
            <a:r>
              <a:rPr lang="ru-RU" sz="1400" dirty="0"/>
              <a:t> </a:t>
            </a:r>
            <a:r>
              <a:rPr lang="ru-RU" sz="1400" dirty="0" err="1"/>
              <a:t>споделиха</a:t>
            </a:r>
            <a:r>
              <a:rPr lang="ru-RU" sz="1400" dirty="0"/>
              <a:t> </a:t>
            </a:r>
            <a:r>
              <a:rPr lang="ru-RU" sz="1400" dirty="0" err="1"/>
              <a:t>своите</a:t>
            </a:r>
            <a:r>
              <a:rPr lang="ru-RU" sz="1400" dirty="0"/>
              <a:t> </a:t>
            </a:r>
            <a:r>
              <a:rPr lang="ru-RU" sz="1400" dirty="0" err="1"/>
              <a:t>резултати</a:t>
            </a:r>
            <a:r>
              <a:rPr lang="ru-RU" sz="1400" dirty="0"/>
              <a:t> чрез </a:t>
            </a:r>
            <a:r>
              <a:rPr lang="ru-RU" sz="1400" dirty="0" err="1"/>
              <a:t>продължителна</a:t>
            </a:r>
            <a:r>
              <a:rPr lang="ru-RU" sz="1400" dirty="0"/>
              <a:t> </a:t>
            </a:r>
            <a:r>
              <a:rPr lang="ru-RU" sz="1400" dirty="0" err="1"/>
              <a:t>видеоконферентна</a:t>
            </a:r>
            <a:r>
              <a:rPr lang="ru-RU" sz="1400" dirty="0"/>
              <a:t> </a:t>
            </a:r>
            <a:r>
              <a:rPr lang="ru-RU" sz="1400" dirty="0" err="1"/>
              <a:t>връзка</a:t>
            </a:r>
            <a:r>
              <a:rPr lang="ru-RU" sz="1400" dirty="0"/>
              <a:t> с </a:t>
            </a:r>
            <a:r>
              <a:rPr lang="ru-RU" sz="1400" dirty="0" err="1"/>
              <a:t>модераторите</a:t>
            </a:r>
            <a:r>
              <a:rPr lang="ru-RU" sz="1400" dirty="0"/>
              <a:t> </a:t>
            </a:r>
            <a:r>
              <a:rPr lang="ru-RU" sz="1400" dirty="0" err="1"/>
              <a:t>физици-учени</a:t>
            </a:r>
            <a:r>
              <a:rPr lang="ru-RU" sz="1400" dirty="0"/>
              <a:t> по света.</a:t>
            </a:r>
            <a:endParaRPr lang="bg-BG" sz="1400" dirty="0"/>
          </a:p>
        </p:txBody>
      </p:sp>
      <p:pic>
        <p:nvPicPr>
          <p:cNvPr id="10" name="Контейнер за съдържание 9" descr="46501330_2417148538313157_13801542398246912_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02125" y="1937112"/>
            <a:ext cx="3278982" cy="218598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Контейнер за съдържание 10" descr="46328875_2417151621646182_1187479958226731008_o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8092484" y="1937112"/>
            <a:ext cx="3278982" cy="218598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Контейнер за съдържание 13" descr="46456279_10210400194279773_3370052174775058432_o.jpg"/>
          <p:cNvPicPr>
            <a:picLocks noGrp="1" noChangeAspect="1"/>
          </p:cNvPicPr>
          <p:nvPr>
            <p:ph sz="quarter" idx="3"/>
          </p:nvPr>
        </p:nvPicPr>
        <p:blipFill>
          <a:blip r:embed="rId4" cstate="print"/>
          <a:stretch>
            <a:fillRect/>
          </a:stretch>
        </p:blipFill>
        <p:spPr>
          <a:xfrm>
            <a:off x="2541616" y="4252753"/>
            <a:ext cx="2917767" cy="218624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Контейнер за съдържание 14" descr="46351767_10210400193439752_6095848702415470592_o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6131093" y="4279468"/>
            <a:ext cx="2917767" cy="218624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авоъгълник 15"/>
          <p:cNvSpPr/>
          <p:nvPr/>
        </p:nvSpPr>
        <p:spPr>
          <a:xfrm>
            <a:off x="1021726" y="6465715"/>
            <a:ext cx="104782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hlinkClick r:id="rId6"/>
              </a:rPr>
              <a:t>https://quarknet.org/content/w2d2-videoconferences-2018?fbclid=IwAR3VKTP0jh-tPEr1XsXnR1Yn3xbfXs0wQ_Vwr7cDtGfPG-Ugm2Ku3AY96ZI</a:t>
            </a:r>
            <a:endParaRPr lang="bg-BG" sz="1100" dirty="0"/>
          </a:p>
        </p:txBody>
      </p:sp>
    </p:spTree>
    <p:extLst>
      <p:ext uri="{BB962C8B-B14F-4D97-AF65-F5344CB8AC3E}">
        <p14:creationId xmlns:p14="http://schemas.microsoft.com/office/powerpoint/2010/main" val="1930527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544287" y="146754"/>
            <a:ext cx="10082525" cy="1143000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ПЪРВИ МЕЖДУНАРОДЕН МАЙСТОРСКИ КЛАС НА ЦЕРН</a:t>
            </a:r>
            <a:br>
              <a:rPr lang="ru-RU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26.03.2018г.</a:t>
            </a:r>
            <a: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bg-BG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2550462" y="1289754"/>
            <a:ext cx="6435952" cy="533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089735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Контейнер за съдържание 6" descr="50104237_1737402566363800_8423906966111256576_o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1760403" y="269298"/>
            <a:ext cx="5661889" cy="31184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6064920" y="3564154"/>
            <a:ext cx="4428884" cy="24997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43" y="3598265"/>
            <a:ext cx="4308013" cy="243151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15443" y="5934670"/>
            <a:ext cx="104183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/>
              <a:t>За мастеркласовете 2020 - 26.2. – 8.4.2020, регистрация м. октомври</a:t>
            </a:r>
          </a:p>
          <a:p>
            <a:r>
              <a:rPr lang="bg-BG" b="1" dirty="0" smtClean="0"/>
              <a:t>За Независими </a:t>
            </a:r>
            <a:r>
              <a:rPr lang="en-US" b="1" dirty="0" smtClean="0"/>
              <a:t> </a:t>
            </a:r>
            <a:r>
              <a:rPr lang="en-US" b="1" dirty="0" err="1"/>
              <a:t>Masterclass</a:t>
            </a:r>
            <a:r>
              <a:rPr lang="en-US" b="1" dirty="0"/>
              <a:t> </a:t>
            </a:r>
            <a:r>
              <a:rPr lang="en-US" dirty="0" smtClean="0"/>
              <a:t>:. </a:t>
            </a:r>
            <a:r>
              <a:rPr lang="en-US" dirty="0"/>
              <a:t>To simplify handling of these requests, we have created a form </a:t>
            </a:r>
            <a:r>
              <a:rPr lang="en-US" dirty="0">
                <a:hlinkClick r:id="rId5"/>
              </a:rPr>
              <a:t>http://cern.ch/go/c6ml</a:t>
            </a:r>
            <a:r>
              <a:rPr lang="en-US" dirty="0"/>
              <a:t> (via IMC webpage: </a:t>
            </a:r>
            <a:r>
              <a:rPr lang="en-US" dirty="0">
                <a:hlinkClick r:id="rId6"/>
              </a:rPr>
              <a:t>http://cern.ch/go/jWp6</a:t>
            </a:r>
            <a:r>
              <a:rPr lang="en-US" dirty="0"/>
              <a:t>).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285949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33" y="922638"/>
            <a:ext cx="9178101" cy="5360661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79137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Картина 2" descr="IMG_0626.JP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218281" y="1027904"/>
            <a:ext cx="2913781" cy="2185988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9" name="Картина 0" descr="IMG_0615.JPG"/>
          <p:cNvPicPr>
            <a:picLocks noGrp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1190634" y="897600"/>
            <a:ext cx="2916053" cy="2185988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0" name="Картина 1" descr="IMG_0627.JPG"/>
          <p:cNvPicPr>
            <a:picLocks noGrp="1"/>
          </p:cNvPicPr>
          <p:nvPr>
            <p:ph sz="quarter" idx="3"/>
          </p:nvPr>
        </p:nvPicPr>
        <p:blipFill>
          <a:blip r:embed="rId4" cstate="print"/>
          <a:stretch>
            <a:fillRect/>
          </a:stretch>
        </p:blipFill>
        <p:spPr>
          <a:xfrm>
            <a:off x="4686660" y="1259449"/>
            <a:ext cx="2917559" cy="2187575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681" y="3447024"/>
            <a:ext cx="11722443" cy="35719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bg-BG" sz="1900" b="1" dirty="0">
                <a:latin typeface="Arial" pitchFamily="34" charset="0"/>
                <a:cs typeface="Arial" pitchFamily="34" charset="0"/>
              </a:rPr>
              <a:t>Ученици от 11 б клас ни </a:t>
            </a:r>
            <a:r>
              <a:rPr lang="en-US" sz="1900" b="1" dirty="0">
                <a:latin typeface="Arial" pitchFamily="34" charset="0"/>
                <a:cs typeface="Arial" pitchFamily="34" charset="0"/>
              </a:rPr>
              <a:t>„</a:t>
            </a:r>
            <a:r>
              <a:rPr lang="bg-BG" sz="1900" b="1" dirty="0">
                <a:latin typeface="Arial" pitchFamily="34" charset="0"/>
                <a:cs typeface="Arial" pitchFamily="34" charset="0"/>
              </a:rPr>
              <a:t>отведоха</a:t>
            </a:r>
            <a:r>
              <a:rPr lang="en-US" sz="1900" b="1" dirty="0">
                <a:latin typeface="Arial" pitchFamily="34" charset="0"/>
                <a:cs typeface="Arial" pitchFamily="34" charset="0"/>
              </a:rPr>
              <a:t>”</a:t>
            </a:r>
            <a:r>
              <a:rPr lang="bg-BG" sz="1900" b="1" dirty="0">
                <a:latin typeface="Arial" pitchFamily="34" charset="0"/>
                <a:cs typeface="Arial" pitchFamily="34" charset="0"/>
              </a:rPr>
              <a:t> в ЦЕРН</a:t>
            </a:r>
          </a:p>
          <a:p>
            <a:pPr>
              <a:buNone/>
            </a:pPr>
            <a:r>
              <a:rPr lang="bg-BG" sz="1500" dirty="0">
                <a:latin typeface="Arial" pitchFamily="34" charset="0"/>
                <a:cs typeface="Arial" pitchFamily="34" charset="0"/>
              </a:rPr>
              <a:t>		Началото на всяка екскурзията бе дадено от туроператора </a:t>
            </a:r>
            <a:r>
              <a:rPr lang="bg-BG" sz="1500" b="1" dirty="0">
                <a:latin typeface="Arial" pitchFamily="34" charset="0"/>
                <a:cs typeface="Arial" pitchFamily="34" charset="0"/>
              </a:rPr>
              <a:t>Ивана Бобекова</a:t>
            </a:r>
            <a:r>
              <a:rPr lang="bg-BG" sz="1500" dirty="0">
                <a:latin typeface="Arial" pitchFamily="34" charset="0"/>
                <a:cs typeface="Arial" pitchFamily="34" charset="0"/>
              </a:rPr>
              <a:t>, която приветства „пътниците”. Екскурзоводът </a:t>
            </a:r>
            <a:r>
              <a:rPr lang="bg-BG" sz="1500" b="1" dirty="0">
                <a:latin typeface="Arial" pitchFamily="34" charset="0"/>
                <a:cs typeface="Arial" pitchFamily="34" charset="0"/>
              </a:rPr>
              <a:t>Милица Тильовска</a:t>
            </a:r>
            <a:r>
              <a:rPr lang="bg-BG" sz="1500" dirty="0">
                <a:latin typeface="Arial" pitchFamily="34" charset="0"/>
                <a:cs typeface="Arial" pitchFamily="34" charset="0"/>
              </a:rPr>
              <a:t> запозна „туристите” с по-големите забележителности на държавите, през които минава пътят до ЦЕРН. Част от тези забележителности бяха Плитвишките езера в Хърватия, също така и едни от най-красивите градове в Европа – Рим и Венеция в Италия. След дългия, изтощителен път, най-накрая автобусът достигна до Женева, града, в който се намира крайната цел – Европейската организация за ядрени изследвания /ЦЕРН/. Любознателните туристи бяха посрещнати от </a:t>
            </a:r>
            <a:r>
              <a:rPr lang="bg-BG" sz="1500" b="1" dirty="0">
                <a:latin typeface="Arial" pitchFamily="34" charset="0"/>
                <a:cs typeface="Arial" pitchFamily="34" charset="0"/>
              </a:rPr>
              <a:t>Мария Недева</a:t>
            </a:r>
            <a:r>
              <a:rPr lang="bg-BG" sz="1500" dirty="0">
                <a:latin typeface="Arial" pitchFamily="34" charset="0"/>
                <a:cs typeface="Arial" pitchFamily="34" charset="0"/>
              </a:rPr>
              <a:t>, който разказа за района на лабораторията, общежитията и начина на живот на работещите там. За следващата спирка, а именно посетителският  център „Глобус на науката и иновациите”, в който са показани изследванията, провеждани в ЦЕРН, ни каза повече </a:t>
            </a:r>
            <a:r>
              <a:rPr lang="bg-BG" sz="1500" b="1" dirty="0">
                <a:latin typeface="Arial" pitchFamily="34" charset="0"/>
                <a:cs typeface="Arial" pitchFamily="34" charset="0"/>
              </a:rPr>
              <a:t>Йоана Ботева</a:t>
            </a:r>
            <a:r>
              <a:rPr lang="bg-BG" sz="1500" dirty="0">
                <a:latin typeface="Arial" pitchFamily="34" charset="0"/>
                <a:cs typeface="Arial" pitchFamily="34" charset="0"/>
              </a:rPr>
              <a:t>. </a:t>
            </a:r>
            <a:r>
              <a:rPr lang="bg-BG" sz="1500" b="1" dirty="0">
                <a:latin typeface="Arial" pitchFamily="34" charset="0"/>
                <a:cs typeface="Arial" pitchFamily="34" charset="0"/>
              </a:rPr>
              <a:t>Цветомир Михлюзов</a:t>
            </a:r>
            <a:r>
              <a:rPr lang="bg-BG" sz="1500" dirty="0">
                <a:latin typeface="Arial" pitchFamily="34" charset="0"/>
                <a:cs typeface="Arial" pitchFamily="34" charset="0"/>
              </a:rPr>
              <a:t> заведе „посетителите” под земята, където се намират ускорителите и детекторите където се провеждат експериментите, свързани с елементарните частици. Работата на детекторите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ALICE</a:t>
            </a:r>
            <a:r>
              <a:rPr lang="bg-BG" sz="1500" dirty="0">
                <a:latin typeface="Arial" pitchFamily="34" charset="0"/>
                <a:cs typeface="Arial" pitchFamily="34" charset="0"/>
              </a:rPr>
              <a:t> и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LHCb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 </a:t>
            </a:r>
            <a:r>
              <a:rPr lang="bg-BG" sz="1500" dirty="0">
                <a:latin typeface="Arial" pitchFamily="34" charset="0"/>
                <a:cs typeface="Arial" pitchFamily="34" charset="0"/>
              </a:rPr>
              <a:t>бе представена от </a:t>
            </a:r>
            <a:r>
              <a:rPr lang="bg-BG" sz="1500" b="1" dirty="0">
                <a:latin typeface="Arial" pitchFamily="34" charset="0"/>
                <a:cs typeface="Arial" pitchFamily="34" charset="0"/>
              </a:rPr>
              <a:t>Жана Загарьова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. </a:t>
            </a:r>
            <a:r>
              <a:rPr lang="bg-BG" sz="1500" dirty="0">
                <a:latin typeface="Arial" pitchFamily="34" charset="0"/>
                <a:cs typeface="Arial" pitchFamily="34" charset="0"/>
              </a:rPr>
              <a:t>С Големия Адронен Колайдер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(LHC)</a:t>
            </a:r>
            <a:r>
              <a:rPr lang="bg-BG" sz="1500" dirty="0">
                <a:latin typeface="Arial" pitchFamily="34" charset="0"/>
                <a:cs typeface="Arial" pitchFamily="34" charset="0"/>
              </a:rPr>
              <a:t> ни запознаха </a:t>
            </a:r>
            <a:r>
              <a:rPr lang="bg-BG" sz="1500" b="1" dirty="0">
                <a:latin typeface="Arial" pitchFamily="34" charset="0"/>
                <a:cs typeface="Arial" pitchFamily="34" charset="0"/>
              </a:rPr>
              <a:t>Катя Шаркова</a:t>
            </a:r>
            <a:r>
              <a:rPr lang="bg-BG" sz="1500" dirty="0">
                <a:latin typeface="Arial" pitchFamily="34" charset="0"/>
                <a:cs typeface="Arial" pitchFamily="34" charset="0"/>
              </a:rPr>
              <a:t> и </a:t>
            </a:r>
            <a:r>
              <a:rPr lang="bg-BG" sz="1500" b="1" dirty="0">
                <a:latin typeface="Arial" pitchFamily="34" charset="0"/>
                <a:cs typeface="Arial" pitchFamily="34" charset="0"/>
              </a:rPr>
              <a:t>Нелина Петришка</a:t>
            </a:r>
            <a:r>
              <a:rPr lang="bg-BG" sz="1500" dirty="0">
                <a:latin typeface="Arial" pitchFamily="34" charset="0"/>
                <a:cs typeface="Arial" pitchFamily="34" charset="0"/>
              </a:rPr>
              <a:t>. Благодарение на видеото, съпроводено с интересните разкази на екипа, което бе изготвено от тях, учениците почувстваха атмосферата на ЦЕРН. След като изязоха от лабораторията, екскурзоводът Ивана разведе „туристите” из красотите на Женева. В края на екскурзията, г-жа Радка Семова разказа за своето преживяване в лабораторията, което стана лятото на миналата година, и показа снимки от него. Шофьорът на автобуса, </a:t>
            </a:r>
            <a:r>
              <a:rPr lang="bg-BG" sz="1500" b="1" dirty="0">
                <a:latin typeface="Arial" pitchFamily="34" charset="0"/>
                <a:cs typeface="Arial" pitchFamily="34" charset="0"/>
              </a:rPr>
              <a:t>Теодор Куртев</a:t>
            </a:r>
            <a:r>
              <a:rPr lang="bg-BG" sz="1500" dirty="0">
                <a:latin typeface="Arial" pitchFamily="34" charset="0"/>
                <a:cs typeface="Arial" pitchFamily="34" charset="0"/>
              </a:rPr>
              <a:t>, ни показа интересни сувенири, които г-жа Семова бе донесла от своето посещение. </a:t>
            </a:r>
          </a:p>
          <a:p>
            <a:pPr>
              <a:buNone/>
            </a:pPr>
            <a:r>
              <a:rPr lang="bg-BG" sz="1500" dirty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Йоана Ботева</a:t>
            </a:r>
          </a:p>
          <a:p>
            <a:endParaRPr lang="bg-BG" dirty="0"/>
          </a:p>
        </p:txBody>
      </p:sp>
      <p:sp>
        <p:nvSpPr>
          <p:cNvPr id="8" name="Rectangle 7"/>
          <p:cNvSpPr/>
          <p:nvPr/>
        </p:nvSpPr>
        <p:spPr>
          <a:xfrm>
            <a:off x="3071665" y="260648"/>
            <a:ext cx="56264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Виртуална екскурзия до ЦЕРН</a:t>
            </a:r>
            <a:endParaRPr lang="en-US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7956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9" descr="1011015_646959785332050_1825959821_n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2595" y="1471910"/>
            <a:ext cx="2914650" cy="2185987"/>
          </a:xfrm>
          <a:ln>
            <a:solidFill>
              <a:schemeClr val="tx1"/>
            </a:solidFill>
          </a:ln>
        </p:spPr>
      </p:pic>
      <p:pic>
        <p:nvPicPr>
          <p:cNvPr id="57347" name="Picture 12" descr="969077_646958555332173_634071994_n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535945" y="1525886"/>
            <a:ext cx="2914650" cy="2185987"/>
          </a:xfrm>
          <a:ln>
            <a:solidFill>
              <a:schemeClr val="tx1"/>
            </a:solidFill>
          </a:ln>
        </p:spPr>
      </p:pic>
      <p:pic>
        <p:nvPicPr>
          <p:cNvPr id="57348" name="Picture 13" descr="988605_646958725332156_2010898419_n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23401" y="4145394"/>
            <a:ext cx="3190212" cy="2393093"/>
          </a:xfrm>
          <a:ln>
            <a:solidFill>
              <a:schemeClr val="tx1"/>
            </a:solidFill>
          </a:ln>
        </p:spPr>
      </p:pic>
      <p:pic>
        <p:nvPicPr>
          <p:cNvPr id="57349" name="Picture 15" descr="954607_646958908665471_2016799716_n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8157182" y="4343745"/>
            <a:ext cx="2916237" cy="2187575"/>
          </a:xfrm>
          <a:ln>
            <a:solidFill>
              <a:schemeClr val="tx1"/>
            </a:solidFill>
          </a:ln>
        </p:spPr>
      </p:pic>
      <p:pic>
        <p:nvPicPr>
          <p:cNvPr id="57350" name="Picture 16" descr="1016643_646959178665444_232045158_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5841" y="2564904"/>
            <a:ext cx="3059113" cy="2293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135560" y="0"/>
            <a:ext cx="871296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Състезание по физика и астрономия на тема</a:t>
            </a:r>
          </a:p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 "Светът на ЦЕРН" с ученици от десети клас  в ПГ</a:t>
            </a:r>
          </a:p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 „Акад. С. П. </a:t>
            </a:r>
            <a:r>
              <a:rPr lang="bg-BG" sz="2800" dirty="0" err="1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Корольов</a:t>
            </a:r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“ </a:t>
            </a:r>
            <a:r>
              <a:rPr lang="en-US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- </a:t>
            </a:r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Дупница </a:t>
            </a:r>
            <a:endParaRPr lang="bg-BG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49961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онтейнер за съдържание 2"/>
          <p:cNvSpPr>
            <a:spLocks noGrp="1"/>
          </p:cNvSpPr>
          <p:nvPr>
            <p:ph sz="quarter" idx="4294967295"/>
          </p:nvPr>
        </p:nvSpPr>
        <p:spPr>
          <a:xfrm>
            <a:off x="5838745" y="795848"/>
            <a:ext cx="5842509" cy="6663749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навечерието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патронния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празник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ПГ „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Христо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Ботев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“ – 2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юни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и на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годишнината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от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официалното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приемане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България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като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страна-член на ЦЕРН – 11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юни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проведен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първият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училищен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мастерклас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Магията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на ЦЕРН“. Участие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взеха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ученици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от 10 б и 10 в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клас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под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ръководството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тяхната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учителка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по физика и астрономия г-жа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Силвия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Боянова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Гости на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събитието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бяха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г-жа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Геновева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Ризова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и учители от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училището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Програмата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на урока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следната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Първа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част – 5 презентации,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изготвени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с различен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софтуер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1. Презентация на тема „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Чудните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полета и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малките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частици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“,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създадена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  <a:hlinkClick r:id="rId2"/>
              </a:rPr>
              <a:t>Powtoon.com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представена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от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Ивета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Томева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Валери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Хаздай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от 10 в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клас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2. Презентация на тема „Ускорители на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частици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“,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представена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от Калина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Гергинова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и Надежда Георгиева от 10 в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клас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чрез сайта „Физика в училище“-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3"/>
              </a:rPr>
              <a:t>http://www.atom-kosmos.com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3. Презентация на тема „ЦЕРН и LHC“,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създадена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  <a:hlinkClick r:id="rId4"/>
              </a:rPr>
              <a:t>Prezi.com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представена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от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Йоана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Георгиева и Валерия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Попева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от 10 б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клас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; </a:t>
            </a:r>
            <a:br>
              <a:rPr lang="ru-RU" sz="2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4. Презентация на тема „CMS и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Хигс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бозонът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“,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създадена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Ludus.one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представена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от Елена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Милинова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от 10 в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клас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5. Презентация на тема „Технологии и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иновации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от ЦЕРН в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медицината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“,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създадена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с MS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Sway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представена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от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Класимира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Кастелова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и Ивана Генина от 10 б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клас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Втора част – викторина „Магията на ЦЕРН“</a:t>
            </a:r>
            <a:br>
              <a:rPr lang="ru-RU" sz="2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Викторината бе създадена чрез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5"/>
              </a:rPr>
              <a:t>http://equizshow.com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В нея бяха включени 4 групи (CERN, LHC, CMS, Higs boson) с по 5 въпроса, като всеки от въпросите бе оценяван с по 100, 200, 300, 400 или 500 точки. </a:t>
            </a:r>
            <a:br>
              <a:rPr lang="ru-RU" sz="2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В края на урока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всички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участници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бяха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наградени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грамоти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bg-BG" sz="2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4885" y="1037967"/>
            <a:ext cx="5431029" cy="534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авоъгълник 4"/>
          <p:cNvSpPr/>
          <p:nvPr/>
        </p:nvSpPr>
        <p:spPr>
          <a:xfrm>
            <a:off x="2615724" y="211073"/>
            <a:ext cx="50016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Един </a:t>
            </a:r>
            <a:r>
              <a:rPr lang="ru-RU" sz="3200" dirty="0" err="1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по-различен</a:t>
            </a:r>
            <a:r>
              <a:rPr lang="ru-RU" sz="32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урок</a:t>
            </a:r>
            <a:endParaRPr lang="bg-BG" sz="32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62356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samsung\AppData\Local\Temp\IMG_20180614_18353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5813" y="1171832"/>
            <a:ext cx="3873272" cy="2185988"/>
          </a:xfrm>
          <a:prstGeom prst="rect">
            <a:avLst/>
          </a:prstGeom>
          <a:noFill/>
        </p:spPr>
      </p:pic>
      <p:pic>
        <p:nvPicPr>
          <p:cNvPr id="49155" name="Picture 3" descr="C:\Users\samsung\AppData\Local\Temp\IMG_20180614_18482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074627" y="1112850"/>
            <a:ext cx="3873272" cy="2185988"/>
          </a:xfrm>
          <a:prstGeom prst="rect">
            <a:avLst/>
          </a:prstGeom>
          <a:noFill/>
        </p:spPr>
      </p:pic>
      <p:pic>
        <p:nvPicPr>
          <p:cNvPr id="49156" name="Picture 4" descr="C:\Users\samsung\AppData\Local\Temp\IMG_20180614_184130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8053441" y="1112850"/>
            <a:ext cx="3873731" cy="2186247"/>
          </a:xfrm>
          <a:prstGeom prst="rect">
            <a:avLst/>
          </a:prstGeom>
          <a:noFill/>
        </p:spPr>
      </p:pic>
      <p:pic>
        <p:nvPicPr>
          <p:cNvPr id="49157" name="Picture 5" descr="C:\Users\samsung\AppData\Local\Temp\IMG_20180614_19013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 bwMode="auto">
          <a:xfrm>
            <a:off x="95354" y="3989243"/>
            <a:ext cx="3873731" cy="2186247"/>
          </a:xfrm>
          <a:prstGeom prst="rect">
            <a:avLst/>
          </a:prstGeom>
          <a:noFill/>
        </p:spPr>
      </p:pic>
      <p:sp>
        <p:nvSpPr>
          <p:cNvPr id="7" name="Правоъгълник 6"/>
          <p:cNvSpPr/>
          <p:nvPr/>
        </p:nvSpPr>
        <p:spPr>
          <a:xfrm>
            <a:off x="2032449" y="312399"/>
            <a:ext cx="79576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32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Урок по природни науки в СУ по ХНИ</a:t>
            </a:r>
            <a:endParaRPr lang="bg-BG" sz="32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Picture 2" descr="C:\Users\samsung\AppData\Local\Temp\IMG_20180614_190147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074627" y="3989243"/>
            <a:ext cx="3873272" cy="2185988"/>
          </a:xfrm>
          <a:prstGeom prst="rect">
            <a:avLst/>
          </a:prstGeom>
          <a:noFill/>
        </p:spPr>
      </p:pic>
      <p:pic>
        <p:nvPicPr>
          <p:cNvPr id="9" name="Picture 5" descr="C:\Users\samsung\AppData\Local\Temp\IMG_20180614_185617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8053900" y="3989243"/>
            <a:ext cx="3873272" cy="21859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43180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Контейнер за съдържание 6" descr="D:\Krasi CERN\DSC01340.JPG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25960" y="1103871"/>
            <a:ext cx="4038601" cy="2569387"/>
          </a:xfrm>
          <a:ln>
            <a:solidFill>
              <a:schemeClr val="tx1"/>
            </a:solidFill>
          </a:ln>
        </p:spPr>
      </p:pic>
      <p:pic>
        <p:nvPicPr>
          <p:cNvPr id="35845" name="Picture 2" descr="C:\Users\Svezhina\Pictures\Logo-en.gif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2551" y="1313117"/>
            <a:ext cx="3333750" cy="723900"/>
          </a:xfrm>
        </p:spPr>
      </p:pic>
      <p:pic>
        <p:nvPicPr>
          <p:cNvPr id="35843" name="Картина 7" descr="D:\Krasi CERN\DSC013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1589" y="3769143"/>
            <a:ext cx="3764691" cy="2946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5844" name="Картина 8" descr="D:\CERN-Didka\101_PANA\P10101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14460" y="4000504"/>
            <a:ext cx="3495675" cy="2622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5846" name="Правоъгълник 10"/>
          <p:cNvSpPr>
            <a:spLocks noChangeArrowheads="1"/>
          </p:cNvSpPr>
          <p:nvPr/>
        </p:nvSpPr>
        <p:spPr bwMode="auto">
          <a:xfrm>
            <a:off x="238897" y="2135378"/>
            <a:ext cx="50289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Issue No. 21-22/2010 - Monday 24 May 2010</a:t>
            </a:r>
            <a:endParaRPr lang="en-US" dirty="0"/>
          </a:p>
        </p:txBody>
      </p:sp>
      <p:sp>
        <p:nvSpPr>
          <p:cNvPr id="35847" name="Правоъгълник 11"/>
          <p:cNvSpPr>
            <a:spLocks noChangeArrowheads="1"/>
          </p:cNvSpPr>
          <p:nvPr/>
        </p:nvSpPr>
        <p:spPr bwMode="auto">
          <a:xfrm>
            <a:off x="0" y="2563645"/>
            <a:ext cx="652459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150 Bulgarian students visit CERN</a:t>
            </a:r>
          </a:p>
          <a:p>
            <a:r>
              <a:rPr lang="en-US" dirty="0"/>
              <a:t>Between 27 March and 8 April 2010, 150 Bulgarian students from the Astronomical Observatory in Varna visited CERN as part of the “From Galileo to CERN” </a:t>
            </a:r>
            <a:r>
              <a:rPr lang="en-US" dirty="0" err="1"/>
              <a:t>programme</a:t>
            </a:r>
            <a:r>
              <a:rPr lang="en-US" dirty="0"/>
              <a:t>. </a:t>
            </a:r>
            <a:endParaRPr lang="bg-BG" dirty="0"/>
          </a:p>
        </p:txBody>
      </p:sp>
      <p:sp>
        <p:nvSpPr>
          <p:cNvPr id="10" name="Rectangle 9"/>
          <p:cNvSpPr/>
          <p:nvPr/>
        </p:nvSpPr>
        <p:spPr>
          <a:xfrm>
            <a:off x="238897" y="260649"/>
            <a:ext cx="942617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Първи ученически визити в ЦЕРН –</a:t>
            </a:r>
          </a:p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 </a:t>
            </a:r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29.03 – 08.04.2010г.</a:t>
            </a:r>
            <a:endParaRPr lang="bg-BG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53989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9" descr="G:\894722_640189179341172_729729141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71415" y="906722"/>
            <a:ext cx="4079167" cy="27200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6326" name="Picture 2" descr="G:\163946_651432758206882_1769299633_n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0094" y="3992133"/>
            <a:ext cx="3539356" cy="2654518"/>
          </a:xfrm>
          <a:ln>
            <a:solidFill>
              <a:schemeClr val="tx1"/>
            </a:solidFill>
          </a:ln>
        </p:spPr>
      </p:pic>
      <p:pic>
        <p:nvPicPr>
          <p:cNvPr id="56329" name="Picture 5" descr="G:\919224_651432048206953_1858679074_o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673677" y="4151871"/>
            <a:ext cx="3249398" cy="2437048"/>
          </a:xfrm>
        </p:spPr>
      </p:pic>
      <p:pic>
        <p:nvPicPr>
          <p:cNvPr id="56331" name="Picture 7" descr="G:\893687_10200368777035934_1894300544_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6507" y="4151870"/>
            <a:ext cx="3875659" cy="25166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984777" y="260648"/>
            <a:ext cx="64444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Arial" pitchFamily="34" charset="0"/>
              </a:rPr>
              <a:t>Ученици и учители на визити в ЦЕРН</a:t>
            </a:r>
            <a:endParaRPr lang="bg-BG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56322" name="Picture 8" descr="G:\905223_640174149342675_919990846_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5783" y="906721"/>
            <a:ext cx="3618723" cy="24131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Картина 10" descr="D:\Krasi CERN\DSC0138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6871" y="906722"/>
            <a:ext cx="3846007" cy="28833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27897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Контейнер за съдържание 8" descr="u4enici_24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4500" y="1142363"/>
            <a:ext cx="2917825" cy="2185987"/>
          </a:xfrm>
          <a:ln>
            <a:solidFill>
              <a:schemeClr val="tx1"/>
            </a:solidFill>
          </a:ln>
        </p:spPr>
      </p:pic>
      <p:pic>
        <p:nvPicPr>
          <p:cNvPr id="37890" name="Контейнер за съдържание 9" descr="u4enici_27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89668" y="1168271"/>
            <a:ext cx="2931428" cy="2199316"/>
          </a:xfrm>
          <a:ln>
            <a:solidFill>
              <a:schemeClr val="tx1"/>
            </a:solidFill>
          </a:ln>
        </p:spPr>
      </p:pic>
      <p:pic>
        <p:nvPicPr>
          <p:cNvPr id="37891" name="Контейнер за съдържание 6" descr="u4enici_35.jpg"/>
          <p:cNvPicPr>
            <a:picLocks noGrp="1" noChangeAspect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181933" y="1174142"/>
            <a:ext cx="2925763" cy="2187575"/>
          </a:xfrm>
          <a:ln>
            <a:solidFill>
              <a:schemeClr val="tx1"/>
            </a:solidFill>
          </a:ln>
        </p:spPr>
      </p:pic>
      <p:pic>
        <p:nvPicPr>
          <p:cNvPr id="37892" name="Контейнер за съдържание 10" descr="u4enici_14.jpg"/>
          <p:cNvPicPr>
            <a:picLocks noGrp="1" noChangeAspect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8647179" y="3976444"/>
            <a:ext cx="3235938" cy="2424881"/>
          </a:xfrm>
          <a:ln>
            <a:solidFill>
              <a:schemeClr val="tx1"/>
            </a:solidFill>
          </a:ln>
        </p:spPr>
      </p:pic>
      <p:pic>
        <p:nvPicPr>
          <p:cNvPr id="37893" name="Picture 5" descr="DSC007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0000" y="3976444"/>
            <a:ext cx="3306395" cy="24351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Picture 6" descr="DSC0072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389474" y="3976444"/>
            <a:ext cx="3693298" cy="241971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7895" name="Picture 5" descr="DSC0078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03069" y="1174142"/>
            <a:ext cx="2918944" cy="21542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3124279" y="1"/>
            <a:ext cx="655500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Научнопрактически конференции</a:t>
            </a:r>
            <a:endParaRPr lang="en-US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”ЦЕРН за науката и обществото</a:t>
            </a:r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”</a:t>
            </a:r>
            <a:endParaRPr lang="bg-BG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C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86447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5" descr="D:\praznik 30 may\DSC00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3835" y="2380513"/>
            <a:ext cx="3143250" cy="2357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9938" name="Picture 5" descr="H:\FLASHKA SVEJINA\snimki maketi\DSC00533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3838" y="3940009"/>
            <a:ext cx="3581400" cy="2686050"/>
          </a:xfrm>
          <a:ln>
            <a:solidFill>
              <a:schemeClr val="tx1"/>
            </a:solidFill>
          </a:ln>
        </p:spPr>
      </p:pic>
      <p:pic>
        <p:nvPicPr>
          <p:cNvPr id="39940" name="Picture 4" descr="100_309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395398" y="265699"/>
            <a:ext cx="4365740" cy="3111887"/>
          </a:xfrm>
          <a:ln>
            <a:solidFill>
              <a:schemeClr val="tx1"/>
            </a:solidFill>
          </a:ln>
        </p:spPr>
      </p:pic>
      <p:pic>
        <p:nvPicPr>
          <p:cNvPr id="39944" name="Picture 5" descr="H:\FLASHKA SVEJINA\snimki maketi\DSCI0005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756612" y="3815521"/>
            <a:ext cx="3643312" cy="2732087"/>
          </a:xfrm>
          <a:ln>
            <a:solidFill>
              <a:schemeClr val="tx1"/>
            </a:solidFill>
          </a:ln>
        </p:spPr>
      </p:pic>
      <p:pic>
        <p:nvPicPr>
          <p:cNvPr id="39941" name="Picture 3" descr="H:\FLASHKA SVEJINA\DSC003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522" y="4737950"/>
            <a:ext cx="2914650" cy="2185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9942" name="Picture 6" descr="G:\30 mai Slaveykov, Varna\30 май у-ще Славейков\ALIM834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73866" y="265699"/>
            <a:ext cx="2643188" cy="2076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9943" name="Picture 2" descr="C:\Users\Svezhina\AppData\Local\Temp\Rar$DI11.942\P137080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0225" y="96518"/>
            <a:ext cx="4078408" cy="30588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15109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247136" y="216377"/>
            <a:ext cx="10972800" cy="1143000"/>
          </a:xfrm>
          <a:noFill/>
          <a:ln/>
        </p:spPr>
        <p:txBody>
          <a:bodyPr>
            <a:normAutofit/>
          </a:bodyPr>
          <a:lstStyle/>
          <a:p>
            <a:pPr algn="ctr">
              <a:buNone/>
            </a:pPr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Честване 60 годишният юбилей на ЦЕРН в България</a:t>
            </a:r>
          </a:p>
        </p:txBody>
      </p:sp>
      <p:pic>
        <p:nvPicPr>
          <p:cNvPr id="77829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39330" y="1069696"/>
            <a:ext cx="3950790" cy="2716492"/>
          </a:xfrm>
          <a:ln>
            <a:solidFill>
              <a:schemeClr val="accent1"/>
            </a:solidFill>
          </a:ln>
        </p:spPr>
      </p:pic>
      <p:pic>
        <p:nvPicPr>
          <p:cNvPr id="77830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77549" y="4091464"/>
            <a:ext cx="3720310" cy="2643042"/>
          </a:xfrm>
          <a:ln>
            <a:solidFill>
              <a:schemeClr val="accent1"/>
            </a:solidFill>
          </a:ln>
        </p:spPr>
      </p:pic>
      <p:pic>
        <p:nvPicPr>
          <p:cNvPr id="77833" name="Picture 9" descr="IMG_537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tretch>
            <a:fillRect/>
          </a:stretch>
        </p:blipFill>
        <p:spPr>
          <a:xfrm>
            <a:off x="5882198" y="4138378"/>
            <a:ext cx="3475986" cy="2596128"/>
          </a:xfrm>
          <a:noFill/>
          <a:ln>
            <a:solidFill>
              <a:schemeClr val="accent1"/>
            </a:solidFill>
          </a:ln>
        </p:spPr>
      </p:pic>
      <p:pic>
        <p:nvPicPr>
          <p:cNvPr id="4915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84259" y="979275"/>
            <a:ext cx="3742551" cy="28069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29992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bg-BG" dirty="0"/>
          </a:p>
        </p:txBody>
      </p:sp>
      <p:pic>
        <p:nvPicPr>
          <p:cNvPr id="7" name="Picture 4" descr="https://scontent-fra3-1.xx.fbcdn.net/hphotos-xtp1/v/t1.0-9/10306247_10205506829216535_7683082318161806885_n.jpg?oh=ff2b08352700954d08473a8ec80d641b&amp;oe=56239CE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74846" y="2005314"/>
            <a:ext cx="4673522" cy="4664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11" descr="1511834_10205506829336538_9035503473927781800_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5412" y="41919"/>
            <a:ext cx="9401175" cy="18764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928483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95" y="531623"/>
            <a:ext cx="9036908" cy="6024605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256625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лавие 6"/>
          <p:cNvSpPr>
            <a:spLocks noGrp="1"/>
          </p:cNvSpPr>
          <p:nvPr>
            <p:ph type="title"/>
          </p:nvPr>
        </p:nvSpPr>
        <p:spPr>
          <a:xfrm>
            <a:off x="2886216" y="587829"/>
            <a:ext cx="6512511" cy="1143000"/>
          </a:xfrm>
        </p:spPr>
        <p:txBody>
          <a:bodyPr/>
          <a:lstStyle/>
          <a:p>
            <a:pPr algn="ctr">
              <a:buNone/>
            </a:pP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Уъркшоп на 12 май </a:t>
            </a:r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2018 г. от 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програма Art@CMS на ЦЕРН</a:t>
            </a:r>
            <a:endParaRPr lang="bg-BG" sz="2800" dirty="0">
              <a:ln w="0"/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11618" name="Picture 2" descr="https://scontent-sof1-1.xx.fbcdn.net/v/t39.2147-6/c42.0.306.306/p306x306/18159120_1317616108292669_4594477811049168896_n.jpg?oh=437539843bf3d2716ad570456426bc18&amp;oe=5A0899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7064" y="1998165"/>
            <a:ext cx="3915682" cy="39156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1620" name="Picture 4" descr="https://www.britishcouncil.bg/sites/default/files/styles/bc-landscape-100x56/public/cern.jpg?itok=5Y9AF7x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30239" y="2580687"/>
            <a:ext cx="5244485" cy="29469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1" name="Правоъгълник 10"/>
          <p:cNvSpPr/>
          <p:nvPr/>
        </p:nvSpPr>
        <p:spPr>
          <a:xfrm>
            <a:off x="1900396" y="6045124"/>
            <a:ext cx="84841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Art</a:t>
            </a:r>
            <a:r>
              <a:rPr lang="ru-RU" dirty="0"/>
              <a:t> @ CMS е </a:t>
            </a:r>
            <a:r>
              <a:rPr lang="ru-RU" dirty="0" err="1"/>
              <a:t>иновативна</a:t>
            </a:r>
            <a:r>
              <a:rPr lang="ru-RU" dirty="0"/>
              <a:t> </a:t>
            </a:r>
            <a:r>
              <a:rPr lang="ru-RU" dirty="0" err="1"/>
              <a:t>програма</a:t>
            </a:r>
            <a:r>
              <a:rPr lang="ru-RU" dirty="0"/>
              <a:t>, </a:t>
            </a:r>
            <a:r>
              <a:rPr lang="ru-RU" dirty="0" err="1"/>
              <a:t>създадена</a:t>
            </a:r>
            <a:r>
              <a:rPr lang="ru-RU" dirty="0"/>
              <a:t> в </a:t>
            </a:r>
            <a:r>
              <a:rPr lang="ru-RU" dirty="0" err="1"/>
              <a:t>сътрудничество</a:t>
            </a:r>
            <a:r>
              <a:rPr lang="ru-RU" dirty="0"/>
              <a:t> между </a:t>
            </a:r>
            <a:r>
              <a:rPr lang="ru-RU" dirty="0" err="1"/>
              <a:t>учените</a:t>
            </a:r>
            <a:r>
              <a:rPr lang="ru-RU" dirty="0"/>
              <a:t> в ЦЕРН, </a:t>
            </a:r>
            <a:r>
              <a:rPr lang="ru-RU" dirty="0" err="1"/>
              <a:t>творци</a:t>
            </a:r>
            <a:r>
              <a:rPr lang="ru-RU" dirty="0"/>
              <a:t>, учители по </a:t>
            </a:r>
            <a:r>
              <a:rPr lang="ru-RU" dirty="0" err="1"/>
              <a:t>изкуства</a:t>
            </a:r>
            <a:r>
              <a:rPr lang="ru-RU" dirty="0"/>
              <a:t> и </a:t>
            </a:r>
            <a:r>
              <a:rPr lang="ru-RU" dirty="0" err="1"/>
              <a:t>природни</a:t>
            </a:r>
            <a:r>
              <a:rPr lang="ru-RU" dirty="0"/>
              <a:t> науки.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211865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168" y="1318681"/>
            <a:ext cx="5064844" cy="37837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354536" y="332657"/>
            <a:ext cx="39036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Facebook </a:t>
            </a:r>
            <a:r>
              <a:rPr lang="bg-BG" sz="36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групи</a:t>
            </a:r>
            <a:endParaRPr lang="en-US" sz="36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8818" y="3008090"/>
            <a:ext cx="5391161" cy="3441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809745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/>
          </p:cNvSpPr>
          <p:nvPr>
            <p:ph idx="4294967295"/>
          </p:nvPr>
        </p:nvSpPr>
        <p:spPr>
          <a:xfrm>
            <a:off x="433774" y="1972062"/>
            <a:ext cx="10810874" cy="4740275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bg-BG" b="1" dirty="0">
                <a:latin typeface="Times New Roman" pitchFamily="18" charset="0"/>
                <a:cs typeface="Times New Roman" pitchFamily="18" charset="0"/>
              </a:rPr>
              <a:t>Под патронажа на министъра на образованието и науката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bg-BG" b="1" dirty="0">
                <a:latin typeface="Times New Roman" pitchFamily="18" charset="0"/>
                <a:cs typeface="Times New Roman" pitchFamily="18" charset="0"/>
              </a:rPr>
              <a:t>Участници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bg-BG" b="1" dirty="0">
                <a:latin typeface="Times New Roman" pitchFamily="18" charset="0"/>
                <a:cs typeface="Times New Roman" pitchFamily="18" charset="0"/>
              </a:rPr>
              <a:t>заместник министър на образованието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bg-BG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g-BG" b="1" dirty="0">
                <a:latin typeface="Times New Roman" pitchFamily="18" charset="0"/>
                <a:cs typeface="Times New Roman" pitchFamily="18" charset="0"/>
              </a:rPr>
              <a:t>депутат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bg-BG" b="1" dirty="0">
                <a:latin typeface="Times New Roman" pitchFamily="18" charset="0"/>
                <a:cs typeface="Times New Roman" pitchFamily="18" charset="0"/>
              </a:rPr>
              <a:t> експерти от министерството на образованието и науката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bg-BG" b="1" dirty="0">
                <a:latin typeface="Times New Roman" pitchFamily="18" charset="0"/>
                <a:cs typeface="Times New Roman" pitchFamily="18" charset="0"/>
              </a:rPr>
              <a:t>представители на образователният офис в ЦЕРН, на ИЯИЯЕ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bg-BG" b="1" dirty="0">
                <a:latin typeface="Times New Roman" pitchFamily="18" charset="0"/>
                <a:cs typeface="Times New Roman" pitchFamily="18" charset="0"/>
              </a:rPr>
              <a:t> представители на университети и изследователски лаборатории и  200 учители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bg-BG" b="1" dirty="0">
                <a:latin typeface="Times New Roman" pitchFamily="18" charset="0"/>
                <a:cs typeface="Times New Roman" pitchFamily="18" charset="0"/>
              </a:rPr>
              <a:t>Основната цел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bg-BG" b="1" dirty="0">
                <a:latin typeface="Times New Roman" pitchFamily="18" charset="0"/>
                <a:cs typeface="Times New Roman" pitchFamily="18" charset="0"/>
              </a:rPr>
              <a:t>обмяна на опит и знания в областта на природните науки.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bg-BG" b="1" dirty="0">
                <a:latin typeface="Times New Roman" pitchFamily="18" charset="0"/>
                <a:cs typeface="Times New Roman" pitchFamily="18" charset="0"/>
              </a:rPr>
              <a:t>Предоставяне на възможността за учители,лектори, учени и изследователи да обменят идеи и да намерят партньори за бъдеща съвместна работа.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bg-BG" b="1" dirty="0">
                <a:latin typeface="Times New Roman" pitchFamily="18" charset="0"/>
                <a:cs typeface="Times New Roman" pitchFamily="18" charset="0"/>
              </a:rPr>
              <a:t>Представяне на доклади и предстаавяне на добри практики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bg-BG" b="1" dirty="0">
                <a:latin typeface="Times New Roman" pitchFamily="18" charset="0"/>
                <a:cs typeface="Times New Roman" pitchFamily="18" charset="0"/>
              </a:rPr>
              <a:t>Дискусии и дебати в следните направления: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bg-BG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g-BG" b="1" dirty="0">
                <a:latin typeface="Times New Roman" pitchFamily="18" charset="0"/>
                <a:cs typeface="Times New Roman" pitchFamily="18" charset="0"/>
              </a:rPr>
              <a:t>Интердисциплинарни връзки – представяне на добри педагогически практики; </a:t>
            </a:r>
          </a:p>
          <a:p>
            <a:pPr eaLnBrk="1" hangingPunct="1">
              <a:buFontTx/>
              <a:buChar char="-"/>
              <a:defRPr/>
            </a:pPr>
            <a:r>
              <a:rPr lang="bg-BG" b="1" dirty="0">
                <a:latin typeface="Times New Roman" pitchFamily="18" charset="0"/>
                <a:cs typeface="Times New Roman" pitchFamily="18" charset="0"/>
              </a:rPr>
              <a:t>Преподаването на природни науки и връзката средно - висше образование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bg-BG" b="1" dirty="0">
                <a:latin typeface="Times New Roman" pitchFamily="18" charset="0"/>
                <a:cs typeface="Times New Roman" pitchFamily="18" charset="0"/>
              </a:rPr>
              <a:t>Меморандум за министерството на образованието и науката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bg-BG" b="1" dirty="0"/>
          </a:p>
        </p:txBody>
      </p:sp>
      <p:pic>
        <p:nvPicPr>
          <p:cNvPr id="68611" name="Picture 44" descr="hea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762" y="79033"/>
            <a:ext cx="7643812" cy="17859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45122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2" descr="G:\Konferencia fizika CERN 20092013\IMG_6904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5991" y="2182277"/>
            <a:ext cx="3278188" cy="2185988"/>
          </a:xfrm>
          <a:ln>
            <a:solidFill>
              <a:schemeClr val="tx1"/>
            </a:solidFill>
          </a:ln>
        </p:spPr>
      </p:pic>
      <p:pic>
        <p:nvPicPr>
          <p:cNvPr id="69634" name="Picture 3" descr="G:\Konferencia fizika CERN 20092013\IMG_6905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45251" y="2061241"/>
            <a:ext cx="3279775" cy="2185988"/>
          </a:xfrm>
          <a:ln>
            <a:solidFill>
              <a:schemeClr val="tx1"/>
            </a:solidFill>
          </a:ln>
        </p:spPr>
      </p:pic>
      <p:pic>
        <p:nvPicPr>
          <p:cNvPr id="69635" name="Picture 4" descr="G:\Konferencia fizika CERN 20092013\IMG_6934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473497" y="4443930"/>
            <a:ext cx="3281363" cy="2187575"/>
          </a:xfrm>
          <a:ln>
            <a:solidFill>
              <a:schemeClr val="tx1"/>
            </a:solidFill>
          </a:ln>
        </p:spPr>
      </p:pic>
      <p:pic>
        <p:nvPicPr>
          <p:cNvPr id="69636" name="Picture 5" descr="G:\Konferencia fizika CERN 20092013\IMG_7193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864411" y="4289426"/>
            <a:ext cx="3281362" cy="2187575"/>
          </a:xfrm>
          <a:ln>
            <a:solidFill>
              <a:schemeClr val="tx1"/>
            </a:solidFill>
          </a:ln>
        </p:spPr>
      </p:pic>
      <p:pic>
        <p:nvPicPr>
          <p:cNvPr id="69638" name="Picture 44" descr="head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75085" y="19716"/>
            <a:ext cx="7500937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818184" y="6446839"/>
            <a:ext cx="5373816" cy="369332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http://www.zonaznanie.com</a:t>
            </a:r>
            <a:endParaRPr lang="bg-B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021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0" y="218180"/>
            <a:ext cx="9831976" cy="1143000"/>
          </a:xfrm>
        </p:spPr>
        <p:txBody>
          <a:bodyPr/>
          <a:lstStyle/>
          <a:p>
            <a:pPr algn="l">
              <a:buNone/>
            </a:pPr>
            <a:r>
              <a:rPr lang="ru-RU" sz="1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ВТОРА НАЦИОНАЛНА КОНФЕРЕНЦИЯ  С МЕЖДУНАРОДНО УЧАСТИЕ“ЕВРОПА-ТЕРИТОРИЯ НА ЗНАНИЕТО</a:t>
            </a:r>
            <a:r>
              <a:rPr lang="ru-RU" sz="1800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”,</a:t>
            </a:r>
            <a:r>
              <a:rPr lang="ru-RU" sz="1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  ВАРНА  05 – 07 ОКТОМВРИ 2017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/>
            </a:r>
            <a:br>
              <a:rPr lang="ru-RU" sz="20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endParaRPr lang="bg-BG" sz="2000" dirty="0">
              <a:ln w="0"/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2" descr="C:\Users\samsung\Desktop\22228386_1640234982688600_4765224639086932690_n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67026" y="1491701"/>
            <a:ext cx="4633384" cy="3475038"/>
          </a:xfrm>
          <a:prstGeom prst="rect">
            <a:avLst/>
          </a:prstGeom>
          <a:noFill/>
        </p:spPr>
      </p:pic>
      <p:pic>
        <p:nvPicPr>
          <p:cNvPr id="48130" name="Picture 2" descr="C:\Users\samsung\Desktop\logo_bg_new-u388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9205" y="1120347"/>
            <a:ext cx="3081747" cy="1889135"/>
          </a:xfrm>
          <a:prstGeom prst="rect">
            <a:avLst/>
          </a:prstGeom>
          <a:noFill/>
        </p:spPr>
      </p:pic>
      <p:pic>
        <p:nvPicPr>
          <p:cNvPr id="48132" name="Picture 4" descr="&amp;Scy;&amp;ncy;&amp;icy;&amp;mcy;&amp;kcy;&amp;acy; &amp;ncy;&amp;acy; &amp;Vcy;&amp;iecy;&amp;lcy;&amp;icy;&amp;chcy;&amp;kcy;&amp;acy; &amp;Jcy;&amp;ocy;&amp;rcy;&amp;dcy;&amp;acy;&amp;ncy;&amp;ocy;&amp;vcy;&amp;acy;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27818" y="3487370"/>
            <a:ext cx="3944983" cy="29587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10245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1952596" y="1214422"/>
            <a:ext cx="842968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Овал 5"/>
          <p:cNvSpPr/>
          <p:nvPr/>
        </p:nvSpPr>
        <p:spPr>
          <a:xfrm>
            <a:off x="1952596" y="4786322"/>
            <a:ext cx="8286808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Овал 4"/>
          <p:cNvSpPr/>
          <p:nvPr/>
        </p:nvSpPr>
        <p:spPr>
          <a:xfrm>
            <a:off x="1809720" y="3571876"/>
            <a:ext cx="8429684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Овал 3"/>
          <p:cNvSpPr/>
          <p:nvPr/>
        </p:nvSpPr>
        <p:spPr>
          <a:xfrm>
            <a:off x="1881158" y="2428868"/>
            <a:ext cx="850112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2166910" y="1785927"/>
            <a:ext cx="7715304" cy="42928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bg-BG" dirty="0" smtClean="0"/>
              <a:t>          </a:t>
            </a:r>
          </a:p>
          <a:p>
            <a:pPr algn="ctr">
              <a:buNone/>
            </a:pPr>
            <a:endParaRPr lang="bg-BG" sz="3200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3000" b="1" dirty="0" err="1">
                <a:cs typeface="Arial" pitchFamily="34" charset="0"/>
              </a:rPr>
              <a:t>Beamline</a:t>
            </a:r>
            <a:r>
              <a:rPr lang="en-US" sz="3000" b="1" dirty="0">
                <a:cs typeface="Arial" pitchFamily="34" charset="0"/>
              </a:rPr>
              <a:t> for schools</a:t>
            </a:r>
            <a:r>
              <a:rPr lang="bg-BG" sz="3000" b="1" dirty="0">
                <a:cs typeface="Arial" pitchFamily="34" charset="0"/>
              </a:rPr>
              <a:t> – </a:t>
            </a:r>
            <a:r>
              <a:rPr lang="en-US" sz="3000" b="1" dirty="0">
                <a:cs typeface="Arial" pitchFamily="34" charset="0"/>
              </a:rPr>
              <a:t>cern.ch/BL4S</a:t>
            </a:r>
          </a:p>
          <a:p>
            <a:pPr>
              <a:buNone/>
            </a:pPr>
            <a:endParaRPr lang="bg-BG" dirty="0" smtClean="0"/>
          </a:p>
          <a:p>
            <a:pPr algn="ctr">
              <a:buNone/>
            </a:pPr>
            <a:r>
              <a:rPr lang="en-US" sz="3000" b="1" dirty="0" err="1">
                <a:cs typeface="Arial" pitchFamily="34" charset="0"/>
              </a:rPr>
              <a:t>S’Cool</a:t>
            </a:r>
            <a:r>
              <a:rPr lang="en-US" sz="3000" b="1" dirty="0">
                <a:cs typeface="Arial" pitchFamily="34" charset="0"/>
              </a:rPr>
              <a:t> LAB day</a:t>
            </a:r>
            <a:r>
              <a:rPr lang="bg-BG" sz="3000" b="1" dirty="0">
                <a:cs typeface="Arial" pitchFamily="34" charset="0"/>
              </a:rPr>
              <a:t> - </a:t>
            </a:r>
            <a:r>
              <a:rPr lang="en-US" sz="3000" b="1" dirty="0">
                <a:cs typeface="Arial" pitchFamily="34" charset="0"/>
              </a:rPr>
              <a:t>cern.ch/</a:t>
            </a:r>
            <a:r>
              <a:rPr lang="en-US" sz="3000" b="1" dirty="0" err="1">
                <a:cs typeface="Arial" pitchFamily="34" charset="0"/>
              </a:rPr>
              <a:t>scool</a:t>
            </a:r>
            <a:r>
              <a:rPr lang="en-US" sz="3000" b="1" dirty="0">
                <a:cs typeface="Arial" pitchFamily="34" charset="0"/>
              </a:rPr>
              <a:t>-lab</a:t>
            </a:r>
            <a:endParaRPr lang="bg-BG" sz="3000" b="1" dirty="0">
              <a:cs typeface="Arial" pitchFamily="34" charset="0"/>
            </a:endParaRPr>
          </a:p>
          <a:p>
            <a:pPr>
              <a:buNone/>
            </a:pPr>
            <a:endParaRPr lang="bg-BG" dirty="0" smtClean="0"/>
          </a:p>
          <a:p>
            <a:pPr algn="ctr">
              <a:buNone/>
            </a:pPr>
            <a:r>
              <a:rPr lang="bg-BG" sz="3000" b="1" dirty="0">
                <a:cs typeface="Arial" pitchFamily="34" charset="0"/>
              </a:rPr>
              <a:t>Посещение на</a:t>
            </a:r>
            <a:r>
              <a:rPr lang="en-US" sz="3000" b="1" dirty="0">
                <a:cs typeface="Arial" pitchFamily="34" charset="0"/>
              </a:rPr>
              <a:t> CERN </a:t>
            </a:r>
            <a:r>
              <a:rPr lang="bg-BG" sz="3000" b="1" dirty="0">
                <a:cs typeface="Arial" pitchFamily="34" charset="0"/>
              </a:rPr>
              <a:t>с </a:t>
            </a:r>
            <a:r>
              <a:rPr lang="bg-BG" sz="3000" b="1" dirty="0" smtClean="0">
                <a:cs typeface="Arial" pitchFamily="34" charset="0"/>
              </a:rPr>
              <a:t>ученици</a:t>
            </a:r>
            <a:endParaRPr lang="bg-BG" dirty="0"/>
          </a:p>
        </p:txBody>
      </p:sp>
      <p:sp>
        <p:nvSpPr>
          <p:cNvPr id="7" name="Правоъгълник 6"/>
          <p:cNvSpPr/>
          <p:nvPr/>
        </p:nvSpPr>
        <p:spPr>
          <a:xfrm>
            <a:off x="3024167" y="428605"/>
            <a:ext cx="62664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C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Ученически програми в ЦЕРН</a:t>
            </a:r>
            <a:endParaRPr lang="bg-BG" sz="3200" dirty="0"/>
          </a:p>
        </p:txBody>
      </p:sp>
      <p:sp>
        <p:nvSpPr>
          <p:cNvPr id="8" name="Правоъгълник 7"/>
          <p:cNvSpPr/>
          <p:nvPr/>
        </p:nvSpPr>
        <p:spPr>
          <a:xfrm>
            <a:off x="2309786" y="1214423"/>
            <a:ext cx="75009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Bulgarian High-School Student Internship </a:t>
            </a:r>
            <a:r>
              <a:rPr lang="en-US" sz="2400" dirty="0" err="1"/>
              <a:t>Programme</a:t>
            </a:r>
            <a:r>
              <a:rPr lang="en-US" sz="2400" dirty="0"/>
              <a:t>  - 3 - 16 </a:t>
            </a:r>
            <a:r>
              <a:rPr lang="bg-BG" sz="2400" dirty="0"/>
              <a:t>Септември </a:t>
            </a:r>
            <a:r>
              <a:rPr lang="en-US" sz="2400" dirty="0"/>
              <a:t>2017</a:t>
            </a:r>
            <a:endParaRPr lang="bg-BG" sz="2400" dirty="0"/>
          </a:p>
        </p:txBody>
      </p:sp>
    </p:spTree>
    <p:extLst>
      <p:ext uri="{BB962C8B-B14F-4D97-AF65-F5344CB8AC3E}">
        <p14:creationId xmlns:p14="http://schemas.microsoft.com/office/powerpoint/2010/main" val="12964617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1873625" y="1700218"/>
            <a:ext cx="8565351" cy="46758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Правоъгълник 6"/>
          <p:cNvSpPr/>
          <p:nvPr/>
        </p:nvSpPr>
        <p:spPr>
          <a:xfrm>
            <a:off x="1537969" y="825983"/>
            <a:ext cx="882645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Bulgarian High-School Student Internship </a:t>
            </a:r>
            <a:r>
              <a:rPr lang="en-US" sz="2400" dirty="0" err="1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Programme</a:t>
            </a:r>
            <a:r>
              <a:rPr lang="en-US" sz="24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2017</a:t>
            </a:r>
            <a:endParaRPr lang="bg-BG" sz="24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40508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524001" y="5486400"/>
            <a:ext cx="9143999" cy="1028893"/>
          </a:xfrm>
        </p:spPr>
        <p:txBody>
          <a:bodyPr/>
          <a:lstStyle/>
          <a:p>
            <a:pPr algn="ctr">
              <a:buNone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Bulgarian High-School Student Internship </a:t>
            </a:r>
            <a:r>
              <a:rPr lang="en-US" sz="2800" dirty="0" err="1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Programme</a:t>
            </a: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 - 3 - 16 </a:t>
            </a:r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Септември </a:t>
            </a: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2017</a:t>
            </a:r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/>
            </a:r>
            <a:b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endParaRPr lang="bg-BG" sz="2800" dirty="0">
              <a:ln w="0"/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7106" name="Picture 2" descr="C:\Users\samsung\AppData\Local\Temp\IMG_20170913_18474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52548" y="731839"/>
            <a:ext cx="4629705" cy="3475037"/>
          </a:xfrm>
          <a:prstGeom prst="rect">
            <a:avLst/>
          </a:prstGeom>
          <a:noFill/>
        </p:spPr>
      </p:pic>
      <p:pic>
        <p:nvPicPr>
          <p:cNvPr id="47107" name="Picture 3" descr="C:\Users\samsung\AppData\Local\Temp\IMG_20170913_1854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6595" y="296562"/>
            <a:ext cx="6835862" cy="51268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82103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6526" y="1500117"/>
            <a:ext cx="10833471" cy="30891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Правоъгълник 6"/>
          <p:cNvSpPr/>
          <p:nvPr/>
        </p:nvSpPr>
        <p:spPr>
          <a:xfrm>
            <a:off x="566526" y="5480496"/>
            <a:ext cx="106534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https://beamline-for-schools.web.cern.ch/sites/beamline-for-schools.web.cern.ch/files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826917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1640" y="3170483"/>
            <a:ext cx="5985510" cy="27340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" name="Правоъгълник 3"/>
          <p:cNvSpPr/>
          <p:nvPr/>
        </p:nvSpPr>
        <p:spPr>
          <a:xfrm>
            <a:off x="4345578" y="6488668"/>
            <a:ext cx="63224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https://www.thingiverse.com/thing:1722230</a:t>
            </a:r>
            <a:endParaRPr lang="bg-BG" dirty="0"/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366" y="0"/>
            <a:ext cx="7465423" cy="30604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7150" y="3946823"/>
            <a:ext cx="5044850" cy="25418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28280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989" y="0"/>
            <a:ext cx="10149016" cy="1400530"/>
          </a:xfrm>
        </p:spPr>
        <p:txBody>
          <a:bodyPr/>
          <a:lstStyle/>
          <a:p>
            <a:r>
              <a:rPr lang="bg-BG" sz="3200" dirty="0">
                <a:ln w="0"/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</a:rPr>
              <a:t>Сътрудничество между </a:t>
            </a:r>
            <a:r>
              <a:rPr lang="fr-CH" sz="3200" dirty="0">
                <a:ln w="0"/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</a:rPr>
              <a:t> CERN </a:t>
            </a:r>
            <a:r>
              <a:rPr lang="bg-BG" sz="3200" dirty="0">
                <a:ln w="0"/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</a:rPr>
              <a:t>и </a:t>
            </a:r>
            <a:r>
              <a:rPr lang="bg-BG" sz="3200" dirty="0" smtClean="0">
                <a:ln w="0"/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</a:rPr>
              <a:t>образователната система в България </a:t>
            </a:r>
            <a:endParaRPr lang="bg-BG" sz="3200" dirty="0">
              <a:ln w="0"/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270" y="1186250"/>
            <a:ext cx="9555584" cy="5671750"/>
          </a:xfrm>
        </p:spPr>
        <p:txBody>
          <a:bodyPr>
            <a:normAutofit fontScale="77500" lnSpcReduction="20000"/>
          </a:bodyPr>
          <a:lstStyle/>
          <a:p>
            <a:pPr marL="447675" indent="-382588">
              <a:buFont typeface="Wingdings" pitchFamily="2" charset="2"/>
              <a:buChar char="ü"/>
            </a:pPr>
            <a:r>
              <a:rPr lang="bg-BG" b="1" dirty="0">
                <a:latin typeface="Arial" pitchFamily="34" charset="0"/>
              </a:rPr>
              <a:t>1</a:t>
            </a:r>
            <a:r>
              <a:rPr lang="en-US" b="1" dirty="0">
                <a:latin typeface="Arial" pitchFamily="34" charset="0"/>
              </a:rPr>
              <a:t>2</a:t>
            </a:r>
            <a:r>
              <a:rPr lang="bg-BG" b="1" dirty="0">
                <a:latin typeface="Arial" pitchFamily="34" charset="0"/>
              </a:rPr>
              <a:t> Български учителски програми</a:t>
            </a:r>
            <a:r>
              <a:rPr lang="en-US" b="1" dirty="0">
                <a:latin typeface="Arial" pitchFamily="34" charset="0"/>
              </a:rPr>
              <a:t> </a:t>
            </a:r>
            <a:r>
              <a:rPr lang="bg-BG" b="1" dirty="0">
                <a:latin typeface="Arial" pitchFamily="34" charset="0"/>
              </a:rPr>
              <a:t>за учители преподаващи физика, а в последните </a:t>
            </a:r>
            <a:r>
              <a:rPr lang="en-US" b="1" dirty="0">
                <a:latin typeface="Arial" pitchFamily="34" charset="0"/>
              </a:rPr>
              <a:t>4</a:t>
            </a:r>
            <a:r>
              <a:rPr lang="bg-BG" b="1" dirty="0">
                <a:latin typeface="Arial" pitchFamily="34" charset="0"/>
              </a:rPr>
              <a:t> години и химия</a:t>
            </a:r>
            <a:endParaRPr lang="fr-CH" b="1" dirty="0">
              <a:latin typeface="Arial" pitchFamily="34" charset="0"/>
            </a:endParaRPr>
          </a:p>
          <a:p>
            <a:pPr marL="447675" indent="-382588">
              <a:buFont typeface="Wingdings" pitchFamily="2" charset="2"/>
              <a:buChar char="ü"/>
            </a:pPr>
            <a:r>
              <a:rPr lang="fr-CH" b="1" dirty="0">
                <a:latin typeface="Arial" pitchFamily="34" charset="0"/>
              </a:rPr>
              <a:t>1 </a:t>
            </a:r>
            <a:r>
              <a:rPr lang="bg-BG" b="1" dirty="0">
                <a:latin typeface="Arial" pitchFamily="34" charset="0"/>
              </a:rPr>
              <a:t>програма за директори на МГ и ПМГ</a:t>
            </a:r>
          </a:p>
          <a:p>
            <a:pPr marL="447675" indent="-382588">
              <a:buFont typeface="Wingdings" pitchFamily="2" charset="2"/>
              <a:buChar char="ü"/>
            </a:pPr>
            <a:r>
              <a:rPr lang="en-US" b="1" dirty="0">
                <a:latin typeface="Arial" pitchFamily="34" charset="0"/>
              </a:rPr>
              <a:t>5 </a:t>
            </a:r>
            <a:r>
              <a:rPr lang="bg-BG" b="1" dirty="0">
                <a:latin typeface="Arial" pitchFamily="34" charset="0"/>
              </a:rPr>
              <a:t>програми за учители инженери </a:t>
            </a:r>
            <a:endParaRPr lang="fr-CH" b="1" dirty="0">
              <a:latin typeface="Arial" pitchFamily="34" charset="0"/>
            </a:endParaRPr>
          </a:p>
          <a:p>
            <a:pPr marL="447675" indent="-382588">
              <a:buFont typeface="Wingdings" pitchFamily="2" charset="2"/>
              <a:buChar char="ü"/>
            </a:pPr>
            <a:r>
              <a:rPr lang="bg-BG" b="1" dirty="0">
                <a:latin typeface="Arial" pitchFamily="34" charset="0"/>
              </a:rPr>
              <a:t>Програма – “От Галилей до ЦЕРН”</a:t>
            </a:r>
            <a:r>
              <a:rPr lang="fr-CH" b="1" dirty="0">
                <a:latin typeface="Arial" pitchFamily="34" charset="0"/>
              </a:rPr>
              <a:t> -</a:t>
            </a:r>
            <a:r>
              <a:rPr lang="bg-BG" b="1" dirty="0">
                <a:latin typeface="Arial" pitchFamily="34" charset="0"/>
              </a:rPr>
              <a:t> над 3</a:t>
            </a:r>
            <a:r>
              <a:rPr lang="en-US" b="1" dirty="0">
                <a:latin typeface="Arial" pitchFamily="34" charset="0"/>
              </a:rPr>
              <a:t>2</a:t>
            </a:r>
            <a:r>
              <a:rPr lang="bg-BG" b="1" dirty="0">
                <a:latin typeface="Arial" pitchFamily="34" charset="0"/>
              </a:rPr>
              <a:t>00</a:t>
            </a:r>
            <a:r>
              <a:rPr lang="fr-CH" b="1" dirty="0">
                <a:latin typeface="Arial" pitchFamily="34" charset="0"/>
              </a:rPr>
              <a:t> </a:t>
            </a:r>
            <a:r>
              <a:rPr lang="bg-BG" b="1" dirty="0">
                <a:latin typeface="Arial" pitchFamily="34" charset="0"/>
              </a:rPr>
              <a:t>ученици на визити в ЦЕРН</a:t>
            </a:r>
            <a:endParaRPr lang="fr-CH" b="1" dirty="0">
              <a:latin typeface="Arial" pitchFamily="34" charset="0"/>
            </a:endParaRPr>
          </a:p>
          <a:p>
            <a:pPr marL="447675" indent="-382588">
              <a:buFont typeface="Wingdings" pitchFamily="2" charset="2"/>
              <a:buChar char="ü"/>
            </a:pPr>
            <a:r>
              <a:rPr lang="bg-BG" b="1" dirty="0">
                <a:latin typeface="Arial" pitchFamily="34" charset="0"/>
              </a:rPr>
              <a:t>Видеоконферентни връзки с </a:t>
            </a:r>
            <a:r>
              <a:rPr lang="en-US" b="1" dirty="0">
                <a:latin typeface="Arial" pitchFamily="34" charset="0"/>
              </a:rPr>
              <a:t>CERN</a:t>
            </a:r>
            <a:endParaRPr lang="bg-BG" b="1" dirty="0">
              <a:latin typeface="Arial" pitchFamily="34" charset="0"/>
            </a:endParaRPr>
          </a:p>
          <a:p>
            <a:pPr marL="447675" indent="-382588">
              <a:buFont typeface="Wingdings" pitchFamily="2" charset="2"/>
              <a:buChar char="ü"/>
            </a:pPr>
            <a:r>
              <a:rPr lang="bg-BG" b="1" dirty="0">
                <a:latin typeface="Arial" pitchFamily="34" charset="0"/>
              </a:rPr>
              <a:t>Виртуални визити</a:t>
            </a:r>
          </a:p>
          <a:p>
            <a:pPr marL="447675" indent="-382588">
              <a:buFont typeface="Wingdings" pitchFamily="2" charset="2"/>
              <a:buChar char="ü"/>
            </a:pPr>
            <a:r>
              <a:rPr lang="en-US" b="1" dirty="0" err="1">
                <a:latin typeface="Arial" pitchFamily="34" charset="0"/>
              </a:rPr>
              <a:t>TEDxCERN</a:t>
            </a:r>
            <a:r>
              <a:rPr lang="en-US" b="1" dirty="0">
                <a:latin typeface="Arial" pitchFamily="34" charset="0"/>
              </a:rPr>
              <a:t> 2016</a:t>
            </a:r>
            <a:endParaRPr lang="bg-BG" b="1" dirty="0">
              <a:latin typeface="Arial" pitchFamily="34" charset="0"/>
            </a:endParaRPr>
          </a:p>
          <a:p>
            <a:pPr marL="447675" indent="-382588">
              <a:buFont typeface="Wingdings" pitchFamily="2" charset="2"/>
              <a:buChar char="ü"/>
            </a:pPr>
            <a:r>
              <a:rPr lang="bg-BG" b="1" dirty="0">
                <a:latin typeface="Arial" pitchFamily="34" charset="0"/>
              </a:rPr>
              <a:t>Международни мастеркласове.</a:t>
            </a:r>
          </a:p>
          <a:p>
            <a:pPr marL="447675" indent="-382588">
              <a:buFont typeface="Wingdings" pitchFamily="2" charset="2"/>
              <a:buChar char="ü"/>
            </a:pPr>
            <a:r>
              <a:rPr lang="bg-BG" b="1" dirty="0">
                <a:latin typeface="Arial" pitchFamily="34" charset="0"/>
              </a:rPr>
              <a:t>Превод на материали от </a:t>
            </a:r>
            <a:r>
              <a:rPr lang="fr-CH" b="1" dirty="0">
                <a:latin typeface="Arial" pitchFamily="34" charset="0"/>
              </a:rPr>
              <a:t>CERN</a:t>
            </a:r>
          </a:p>
          <a:p>
            <a:pPr marL="447675" indent="-382588">
              <a:buFont typeface="Wingdings" pitchFamily="2" charset="2"/>
              <a:buChar char="ü"/>
            </a:pPr>
            <a:r>
              <a:rPr lang="bg-BG" b="1" dirty="0">
                <a:latin typeface="Arial" pitchFamily="34" charset="0"/>
              </a:rPr>
              <a:t>Изложба в БАН - София</a:t>
            </a:r>
            <a:endParaRPr lang="fr-CH" b="1" dirty="0">
              <a:latin typeface="Arial" pitchFamily="34" charset="0"/>
            </a:endParaRPr>
          </a:p>
          <a:p>
            <a:pPr marL="447675" indent="-382588">
              <a:buFont typeface="Wingdings" pitchFamily="2" charset="2"/>
              <a:buChar char="ü"/>
            </a:pPr>
            <a:r>
              <a:rPr lang="fr-CH" b="1" dirty="0">
                <a:latin typeface="Arial" pitchFamily="34" charset="0"/>
              </a:rPr>
              <a:t>2 </a:t>
            </a:r>
            <a:r>
              <a:rPr lang="bg-BG" b="1" dirty="0">
                <a:latin typeface="Arial" pitchFamily="34" charset="0"/>
              </a:rPr>
              <a:t> Регионални Научно – практични конференции”ЦЕРН за науката и обществото”</a:t>
            </a:r>
            <a:endParaRPr lang="en-US" b="1" dirty="0">
              <a:latin typeface="Arial" pitchFamily="34" charset="0"/>
            </a:endParaRPr>
          </a:p>
          <a:p>
            <a:pPr marL="447675" indent="-382588">
              <a:buFont typeface="Wingdings" pitchFamily="2" charset="2"/>
              <a:buChar char="ü"/>
            </a:pPr>
            <a:r>
              <a:rPr lang="bg-BG" b="1" dirty="0">
                <a:latin typeface="Arial" pitchFamily="34" charset="0"/>
              </a:rPr>
              <a:t>Фестивал”Науката чрез изкуство”</a:t>
            </a:r>
          </a:p>
          <a:p>
            <a:pPr marL="447675" indent="-382588">
              <a:buFont typeface="Wingdings" pitchFamily="2" charset="2"/>
              <a:buChar char="ü"/>
            </a:pPr>
            <a:r>
              <a:rPr lang="bg-BG" b="1" dirty="0">
                <a:latin typeface="Arial" pitchFamily="34" charset="0"/>
              </a:rPr>
              <a:t>Национални конференции с международно участие”Европа територия на знанието</a:t>
            </a:r>
            <a:r>
              <a:rPr lang="en-US" b="1" dirty="0">
                <a:latin typeface="Arial" pitchFamily="34" charset="0"/>
              </a:rPr>
              <a:t>I</a:t>
            </a:r>
            <a:r>
              <a:rPr lang="bg-BG" b="1" dirty="0">
                <a:latin typeface="Arial" pitchFamily="34" charset="0"/>
              </a:rPr>
              <a:t>”</a:t>
            </a:r>
          </a:p>
          <a:p>
            <a:pPr marL="447675" indent="-382588">
              <a:buFont typeface="Wingdings" pitchFamily="2" charset="2"/>
              <a:buChar char="ü"/>
            </a:pPr>
            <a:r>
              <a:rPr lang="bg-BG" b="1" dirty="0">
                <a:latin typeface="Arial" pitchFamily="34" charset="0"/>
                <a:cs typeface="Arial" pitchFamily="34" charset="0"/>
              </a:rPr>
              <a:t>Изложба “Усещане за Вселена”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447675" indent="-382588">
              <a:buFont typeface="Wingdings" pitchFamily="2" charset="2"/>
              <a:buChar char="ü"/>
            </a:pPr>
            <a:r>
              <a:rPr lang="bg-BG" sz="2100" b="1" dirty="0">
                <a:latin typeface="Arial" pitchFamily="34" charset="0"/>
                <a:cs typeface="Arial" pitchFamily="34" charset="0"/>
              </a:rPr>
              <a:t>Майсторски клас </a:t>
            </a:r>
            <a:r>
              <a:rPr lang="en-US" sz="2100" b="1" dirty="0" err="1">
                <a:latin typeface="Arial" pitchFamily="34" charset="0"/>
                <a:cs typeface="Arial" pitchFamily="34" charset="0"/>
              </a:rPr>
              <a:t>SciArt</a:t>
            </a:r>
            <a:r>
              <a:rPr lang="en-US" sz="2100" b="1" dirty="0">
                <a:latin typeface="Arial" pitchFamily="34" charset="0"/>
                <a:cs typeface="Arial" pitchFamily="34" charset="0"/>
              </a:rPr>
              <a:t> </a:t>
            </a:r>
            <a:r>
              <a:rPr lang="bg-BG" sz="2100" b="1" dirty="0">
                <a:latin typeface="Arial" pitchFamily="34" charset="0"/>
                <a:cs typeface="Arial" pitchFamily="34" charset="0"/>
              </a:rPr>
              <a:t>на Фестивал на науката 2017</a:t>
            </a:r>
          </a:p>
          <a:p>
            <a:pPr marL="447675" indent="-382588">
              <a:buFont typeface="Wingdings" pitchFamily="2" charset="2"/>
              <a:buChar char="ü"/>
            </a:pPr>
            <a:r>
              <a:rPr lang="bg-BG" sz="2100" b="1" dirty="0">
                <a:latin typeface="Arial" pitchFamily="34" charset="0"/>
                <a:cs typeface="Arial" pitchFamily="34" charset="0"/>
              </a:rPr>
              <a:t>Българска стажантска програма.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72107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  <a:sym typeface="Verdana" pitchFamily="34" charset="0"/>
              </a:rPr>
              <a:t>Резултати от програмите за учители и ученици</a:t>
            </a:r>
            <a:endParaRPr lang="bg-BG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71849" y="1219200"/>
            <a:ext cx="11219935" cy="5638800"/>
          </a:xfrm>
        </p:spPr>
        <p:txBody>
          <a:bodyPr>
            <a:normAutofit lnSpcReduction="10000"/>
          </a:bodyPr>
          <a:lstStyle/>
          <a:p>
            <a:pPr marL="1085850" lvl="1" indent="-342900">
              <a:lnSpc>
                <a:spcPct val="150000"/>
              </a:lnSpc>
              <a:spcBef>
                <a:spcPts val="600"/>
              </a:spcBef>
              <a:buFont typeface="Wingdings 2" panose="05020102010507070707" pitchFamily="18" charset="2"/>
              <a:buChar char=""/>
              <a:defRPr/>
            </a:pPr>
            <a:r>
              <a:rPr lang="bg-BG" dirty="0">
                <a:latin typeface="Arial" pitchFamily="34" charset="0"/>
                <a:cs typeface="Arial" pitchFamily="34" charset="0"/>
              </a:rPr>
              <a:t>Мотивиране на учениците да насочат вниманието и развият способностите си  по  физика, математика, информатика и т.н.;</a:t>
            </a:r>
          </a:p>
          <a:p>
            <a:pPr marL="1085850" lvl="1" indent="-342900">
              <a:lnSpc>
                <a:spcPct val="150000"/>
              </a:lnSpc>
              <a:spcBef>
                <a:spcPts val="600"/>
              </a:spcBef>
              <a:buFont typeface="Wingdings 2" panose="05020102010507070707" pitchFamily="18" charset="2"/>
              <a:buChar char=""/>
              <a:defRPr/>
            </a:pPr>
            <a:r>
              <a:rPr lang="bg-BG" dirty="0">
                <a:latin typeface="Arial" pitchFamily="34" charset="0"/>
                <a:cs typeface="Arial" pitchFamily="34" charset="0"/>
              </a:rPr>
              <a:t>Обогатявне на училищната програма с най-новите достижения в областта на физиката, инженерни разработки и информационни технологии;</a:t>
            </a:r>
          </a:p>
          <a:p>
            <a:pPr marL="1085850" lvl="1" indent="-342900">
              <a:lnSpc>
                <a:spcPct val="150000"/>
              </a:lnSpc>
              <a:spcBef>
                <a:spcPts val="600"/>
              </a:spcBef>
              <a:buFont typeface="Wingdings 2" panose="05020102010507070707" pitchFamily="18" charset="2"/>
              <a:buChar char=""/>
              <a:defRPr/>
            </a:pPr>
            <a:r>
              <a:rPr lang="bg-BG" dirty="0">
                <a:latin typeface="Arial" pitchFamily="34" charset="0"/>
                <a:cs typeface="Arial" pitchFamily="34" charset="0"/>
              </a:rPr>
              <a:t>Организиране в училищата – изложби, презенации, викторини, постерни сесии, клубове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latin typeface="Arial" pitchFamily="34" charset="0"/>
                <a:cs typeface="Arial" pitchFamily="34" charset="0"/>
              </a:rPr>
              <a:t>‘</a:t>
            </a:r>
            <a:r>
              <a:rPr lang="bg-BG" dirty="0">
                <a:latin typeface="Arial" pitchFamily="34" charset="0"/>
                <a:cs typeface="Arial" pitchFamily="34" charset="0"/>
              </a:rPr>
              <a:t>Приятели на ЦЕРН</a:t>
            </a:r>
            <a:r>
              <a:rPr lang="en-GB" dirty="0">
                <a:latin typeface="Arial" pitchFamily="34" charset="0"/>
                <a:cs typeface="Arial" pitchFamily="34" charset="0"/>
              </a:rPr>
              <a:t>’</a:t>
            </a:r>
            <a:r>
              <a:rPr lang="bg-BG" dirty="0">
                <a:latin typeface="Arial" pitchFamily="34" charset="0"/>
                <a:cs typeface="Arial" pitchFamily="34" charset="0"/>
              </a:rPr>
              <a:t>  и много други активи;</a:t>
            </a:r>
          </a:p>
          <a:p>
            <a:pPr marL="1085850" lvl="1" indent="-342900">
              <a:lnSpc>
                <a:spcPct val="150000"/>
              </a:lnSpc>
              <a:spcBef>
                <a:spcPts val="600"/>
              </a:spcBef>
              <a:buFont typeface="Wingdings 2" panose="05020102010507070707" pitchFamily="18" charset="2"/>
              <a:buChar char=""/>
              <a:defRPr/>
            </a:pPr>
            <a:r>
              <a:rPr lang="bg-BG" dirty="0">
                <a:latin typeface="Arial" pitchFamily="34" charset="0"/>
                <a:cs typeface="Arial" pitchFamily="34" charset="0"/>
              </a:rPr>
              <a:t>Насърчаване любознателността и креативността на учениците;</a:t>
            </a:r>
          </a:p>
          <a:p>
            <a:pPr marL="1085850" lvl="1" indent="-342900">
              <a:lnSpc>
                <a:spcPct val="150000"/>
              </a:lnSpc>
              <a:spcBef>
                <a:spcPts val="600"/>
              </a:spcBef>
              <a:buFont typeface="Wingdings 2" panose="05020102010507070707" pitchFamily="18" charset="2"/>
              <a:buChar char=""/>
              <a:defRPr/>
            </a:pPr>
            <a:r>
              <a:rPr lang="bg-BG" dirty="0">
                <a:latin typeface="Arial" pitchFamily="34" charset="0"/>
                <a:cs typeface="Arial" pitchFamily="34" charset="0"/>
              </a:rPr>
              <a:t>Възможност за докосване до съвременната наука,</a:t>
            </a:r>
            <a:r>
              <a:rPr lang="en-GB" dirty="0">
                <a:latin typeface="Arial" pitchFamily="34" charset="0"/>
                <a:cs typeface="Arial" pitchFamily="34" charset="0"/>
              </a:rPr>
              <a:t> </a:t>
            </a:r>
            <a:r>
              <a:rPr lang="bg-BG" dirty="0">
                <a:latin typeface="Arial" pitchFamily="34" charset="0"/>
                <a:cs typeface="Arial" pitchFamily="34" charset="0"/>
              </a:rPr>
              <a:t>която се развива в </a:t>
            </a:r>
            <a:r>
              <a:rPr lang="en-GB" dirty="0">
                <a:latin typeface="Arial" pitchFamily="34" charset="0"/>
                <a:cs typeface="Arial" pitchFamily="34" charset="0"/>
              </a:rPr>
              <a:t>CERN</a:t>
            </a:r>
            <a:r>
              <a:rPr lang="bg-BG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1085850" lvl="1" indent="-342900">
              <a:lnSpc>
                <a:spcPct val="150000"/>
              </a:lnSpc>
              <a:spcBef>
                <a:spcPts val="600"/>
              </a:spcBef>
              <a:buFont typeface="Wingdings 2" panose="05020102010507070707" pitchFamily="18" charset="2"/>
              <a:buChar char=""/>
              <a:defRPr/>
            </a:pPr>
            <a:r>
              <a:rPr lang="bg-BG" dirty="0">
                <a:latin typeface="Arial" pitchFamily="34" charset="0"/>
                <a:cs typeface="Arial" pitchFamily="34" charset="0"/>
              </a:rPr>
              <a:t>Мотивиране на учениците да продължат образованието си в областта на физика, инженерни дисциплини, математика и информатика;</a:t>
            </a:r>
          </a:p>
          <a:p>
            <a:pPr marL="1085850" lvl="1" indent="-342900">
              <a:lnSpc>
                <a:spcPct val="150000"/>
              </a:lnSpc>
              <a:spcBef>
                <a:spcPts val="600"/>
              </a:spcBef>
              <a:buFont typeface="Wingdings 2" panose="05020102010507070707" pitchFamily="18" charset="2"/>
              <a:buChar char=""/>
              <a:defRPr/>
            </a:pPr>
            <a:r>
              <a:rPr lang="ru-RU" altLang="en-US" dirty="0">
                <a:latin typeface="Arial" pitchFamily="34" charset="0"/>
                <a:cs typeface="Arial" pitchFamily="34" charset="0"/>
              </a:rPr>
              <a:t>Развиване и надграждане квалификацията</a:t>
            </a:r>
            <a:r>
              <a:rPr lang="en-GB" altLang="en-US" dirty="0">
                <a:latin typeface="Arial" pitchFamily="34" charset="0"/>
                <a:cs typeface="Arial" pitchFamily="34" charset="0"/>
              </a:rPr>
              <a:t>  </a:t>
            </a:r>
            <a:r>
              <a:rPr lang="bg-BG" altLang="en-US" dirty="0">
                <a:latin typeface="Arial" pitchFamily="34" charset="0"/>
                <a:cs typeface="Arial" pitchFamily="34" charset="0"/>
              </a:rPr>
              <a:t>на учителите;</a:t>
            </a:r>
          </a:p>
          <a:p>
            <a:pPr marL="1085850" lvl="1" indent="-342900">
              <a:lnSpc>
                <a:spcPct val="150000"/>
              </a:lnSpc>
              <a:spcBef>
                <a:spcPts val="600"/>
              </a:spcBef>
              <a:buFont typeface="Wingdings 2" panose="05020102010507070707" pitchFamily="18" charset="2"/>
              <a:buChar char=""/>
              <a:defRPr/>
            </a:pPr>
            <a:r>
              <a:rPr lang="bg-BG" altLang="en-US" dirty="0">
                <a:latin typeface="Arial" pitchFamily="34" charset="0"/>
                <a:cs typeface="Arial" pitchFamily="34" charset="0"/>
              </a:rPr>
              <a:t>Изграждане на професионални мрежи между учителите участници в програмите  и между учители и учени.</a:t>
            </a:r>
            <a:endParaRPr lang="ru-RU" altLang="en-US" dirty="0">
              <a:latin typeface="Arial" pitchFamily="34" charset="0"/>
              <a:cs typeface="Arial" pitchFamily="34" charset="0"/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570957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2400" dirty="0" smtClean="0">
                <a:ln w="0"/>
                <a:solidFill>
                  <a:schemeClr val="tx1"/>
                </a:solidFill>
              </a:rPr>
              <a:t>Учителските програми на ЦЕРН</a:t>
            </a:r>
            <a:endParaRPr lang="bg-BG" sz="2400" dirty="0">
              <a:ln w="0"/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46111" y="1539323"/>
            <a:ext cx="10466732" cy="17035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  <a:sym typeface="Helvetica Neue Light"/>
              </a:rPr>
              <a:t>Национална учителска програма - от четири дни до една седмица. Провежда се  на майчиния език на участниците</a:t>
            </a:r>
            <a:r>
              <a:rPr lang="bg-BG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  <a:sym typeface="Helvetica Neue Light"/>
              </a:rPr>
              <a:t>.</a:t>
            </a:r>
            <a:endParaRPr lang="bg-BG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46111" y="3349063"/>
            <a:ext cx="10376116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  <a:sym typeface="Helvetica Neue Light"/>
              </a:rPr>
              <a:t>High School Teachers </a:t>
            </a:r>
            <a:r>
              <a:rPr lang="en-US" dirty="0" err="1" smtClean="0"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  <a:sym typeface="Helvetica Neue Light"/>
              </a:rPr>
              <a:t>Programme</a:t>
            </a:r>
            <a:r>
              <a:rPr lang="en-US" dirty="0" smtClean="0"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  <a:sym typeface="Helvetica Neue Light"/>
              </a:rPr>
              <a:t> (HST) - </a:t>
            </a:r>
            <a:r>
              <a:rPr lang="bg-BG" dirty="0" smtClean="0"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  <a:sym typeface="Helvetica Neue Light"/>
              </a:rPr>
              <a:t>двуседмична програма на английски език </a:t>
            </a:r>
          </a:p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  <a:sym typeface="Helvetica Neue Light"/>
              </a:rPr>
              <a:t>апликация  </a:t>
            </a:r>
            <a:r>
              <a:rPr lang="en-US" dirty="0" smtClean="0">
                <a:solidFill>
                  <a:schemeClr val="tx1"/>
                </a:solidFill>
              </a:rPr>
              <a:t>1 </a:t>
            </a:r>
            <a:r>
              <a:rPr lang="bg-BG" dirty="0" smtClean="0">
                <a:solidFill>
                  <a:schemeClr val="tx1"/>
                </a:solidFill>
              </a:rPr>
              <a:t>Ноември</a:t>
            </a:r>
            <a:r>
              <a:rPr lang="en-US" dirty="0" smtClean="0">
                <a:solidFill>
                  <a:schemeClr val="tx1"/>
                </a:solidFill>
              </a:rPr>
              <a:t> 2019 - 12 </a:t>
            </a:r>
            <a:r>
              <a:rPr lang="bg-BG" dirty="0" smtClean="0">
                <a:solidFill>
                  <a:schemeClr val="tx1"/>
                </a:solidFill>
              </a:rPr>
              <a:t>Януари</a:t>
            </a:r>
            <a:r>
              <a:rPr lang="en-US" dirty="0" smtClean="0">
                <a:solidFill>
                  <a:schemeClr val="tx1"/>
                </a:solidFill>
              </a:rPr>
              <a:t> 2020</a:t>
            </a:r>
            <a:endParaRPr lang="bg-BG" dirty="0">
              <a:solidFill>
                <a:schemeClr val="tx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кръглен правоъгълник 9"/>
          <p:cNvSpPr/>
          <p:nvPr/>
        </p:nvSpPr>
        <p:spPr>
          <a:xfrm>
            <a:off x="646111" y="5255467"/>
            <a:ext cx="10376116" cy="15001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International Teacher Weeks (ITW)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Programme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bg-B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двуседмична международна програма</a:t>
            </a:r>
          </a:p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  <a:sym typeface="Helvetica Neue Light"/>
              </a:rPr>
              <a:t>апликация </a:t>
            </a:r>
            <a:r>
              <a:rPr lang="en-US" dirty="0" smtClean="0">
                <a:solidFill>
                  <a:schemeClr val="tx1"/>
                </a:solidFill>
              </a:rPr>
              <a:t>1 </a:t>
            </a:r>
            <a:r>
              <a:rPr lang="bg-BG" dirty="0" smtClean="0">
                <a:solidFill>
                  <a:schemeClr val="tx1"/>
                </a:solidFill>
              </a:rPr>
              <a:t>Ноември</a:t>
            </a:r>
            <a:r>
              <a:rPr lang="en-US" dirty="0" smtClean="0">
                <a:solidFill>
                  <a:schemeClr val="tx1"/>
                </a:solidFill>
              </a:rPr>
              <a:t> 2019 - 12 </a:t>
            </a:r>
            <a:r>
              <a:rPr lang="bg-BG" dirty="0" smtClean="0">
                <a:solidFill>
                  <a:schemeClr val="tx1"/>
                </a:solidFill>
              </a:rPr>
              <a:t>Януари</a:t>
            </a:r>
            <a:r>
              <a:rPr lang="en-US" dirty="0" smtClean="0">
                <a:solidFill>
                  <a:schemeClr val="tx1"/>
                </a:solidFill>
              </a:rPr>
              <a:t> 2020</a:t>
            </a:r>
            <a:endParaRPr lang="bg-BG" dirty="0" smtClean="0">
              <a:solidFill>
                <a:schemeClr val="tx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bg-B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6818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44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Учебни ресурси на ЦЕРН</a:t>
            </a:r>
            <a:br>
              <a:rPr lang="bg-BG" sz="44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bg-BG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" name="CERN_Proton_Animation.m4v"/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830847" y="1853248"/>
            <a:ext cx="7459132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525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6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p_collision_Higgs_CMS-41.m4v"/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955589" y="889686"/>
            <a:ext cx="8260249" cy="487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7509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2800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Учебни видеоклипове</a:t>
            </a:r>
            <a:endParaRPr lang="bg-BG" sz="2800" dirty="0">
              <a:ln w="0"/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51670" y="1301578"/>
            <a:ext cx="11803310" cy="49468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bg-BG" dirty="0" smtClean="0">
                <a:hlinkClick r:id="rId2"/>
              </a:rPr>
              <a:t>     -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://videos.cern.ch/record/2639808</a:t>
            </a:r>
            <a:r>
              <a:rPr lang="en-US" dirty="0"/>
              <a:t> - Science knows no borders </a:t>
            </a:r>
            <a:br>
              <a:rPr lang="en-US" dirty="0"/>
            </a:br>
            <a:r>
              <a:rPr lang="en-US" dirty="0"/>
              <a:t>- </a:t>
            </a:r>
            <a:r>
              <a:rPr lang="en-US" dirty="0">
                <a:hlinkClick r:id="rId3"/>
              </a:rPr>
              <a:t>https://videos.cern.ch/record/1950383</a:t>
            </a:r>
            <a:r>
              <a:rPr lang="en-US" dirty="0"/>
              <a:t> - CERN: 60 years</a:t>
            </a:r>
            <a:br>
              <a:rPr lang="en-US" dirty="0"/>
            </a:br>
            <a:r>
              <a:rPr lang="en-US" dirty="0"/>
              <a:t>- </a:t>
            </a:r>
            <a:r>
              <a:rPr lang="en-US" dirty="0">
                <a:hlinkClick r:id="rId4"/>
              </a:rPr>
              <a:t>https://videos.cern.ch/record/2020780</a:t>
            </a:r>
            <a:r>
              <a:rPr lang="en-US" dirty="0"/>
              <a:t> - CERN Overview Video</a:t>
            </a:r>
            <a:br>
              <a:rPr lang="en-US" dirty="0"/>
            </a:br>
            <a:r>
              <a:rPr lang="en-US" dirty="0"/>
              <a:t>- </a:t>
            </a:r>
            <a:r>
              <a:rPr lang="en-US" dirty="0">
                <a:hlinkClick r:id="rId5"/>
              </a:rPr>
              <a:t>https://videos.cern.ch/record/1951285</a:t>
            </a:r>
            <a:r>
              <a:rPr lang="en-US" dirty="0"/>
              <a:t> - CERN Overview Video 2</a:t>
            </a:r>
            <a:br>
              <a:rPr lang="en-US" dirty="0"/>
            </a:br>
            <a:r>
              <a:rPr lang="en-US" dirty="0"/>
              <a:t>- </a:t>
            </a:r>
            <a:r>
              <a:rPr lang="en-US" dirty="0">
                <a:hlinkClick r:id="rId6"/>
              </a:rPr>
              <a:t>https://videos.cern.ch/record/1541893</a:t>
            </a:r>
            <a:r>
              <a:rPr lang="en-US" dirty="0"/>
              <a:t> - Processing LHC Data</a:t>
            </a:r>
            <a:br>
              <a:rPr lang="en-US" dirty="0"/>
            </a:br>
            <a:r>
              <a:rPr lang="en-US" dirty="0"/>
              <a:t>- </a:t>
            </a:r>
            <a:r>
              <a:rPr lang="en-US" dirty="0">
                <a:hlinkClick r:id="rId7"/>
              </a:rPr>
              <a:t>https://videos.cern.ch/record/2621965</a:t>
            </a:r>
            <a:r>
              <a:rPr lang="en-US" dirty="0"/>
              <a:t> - LHC Future</a:t>
            </a:r>
            <a:br>
              <a:rPr lang="en-US" dirty="0"/>
            </a:br>
            <a:r>
              <a:rPr lang="en-US" dirty="0"/>
              <a:t>- </a:t>
            </a:r>
            <a:r>
              <a:rPr lang="en-US" dirty="0">
                <a:hlinkClick r:id="rId8"/>
              </a:rPr>
              <a:t>https://videos.cern.ch/record/1604210</a:t>
            </a:r>
            <a:r>
              <a:rPr lang="en-US" dirty="0"/>
              <a:t> - CERN IT in 8 minutes</a:t>
            </a:r>
            <a:br>
              <a:rPr lang="en-US" dirty="0"/>
            </a:br>
            <a:r>
              <a:rPr lang="en-US" dirty="0"/>
              <a:t>- </a:t>
            </a:r>
            <a:r>
              <a:rPr lang="en-US" dirty="0">
                <a:hlinkClick r:id="rId9"/>
              </a:rPr>
              <a:t>https://videos.cern.ch/record/2151975</a:t>
            </a:r>
            <a:r>
              <a:rPr lang="en-US" dirty="0"/>
              <a:t> - Picturing Particles: The evolution of event displays</a:t>
            </a:r>
            <a:br>
              <a:rPr lang="en-US" dirty="0"/>
            </a:br>
            <a:r>
              <a:rPr lang="en-US" dirty="0"/>
              <a:t>- </a:t>
            </a:r>
            <a:r>
              <a:rPr lang="en-US" dirty="0">
                <a:hlinkClick r:id="rId10"/>
              </a:rPr>
              <a:t>https://videos.cern.ch/record/1458883</a:t>
            </a:r>
            <a:r>
              <a:rPr lang="en-US" dirty="0"/>
              <a:t> - ATLAS Event - How ATLAS Detects Particles</a:t>
            </a:r>
            <a:br>
              <a:rPr lang="en-US" dirty="0"/>
            </a:br>
            <a:r>
              <a:rPr lang="en-US" dirty="0"/>
              <a:t>- </a:t>
            </a:r>
            <a:r>
              <a:rPr lang="en-US" dirty="0">
                <a:hlinkClick r:id="rId11"/>
              </a:rPr>
              <a:t>https://www.youtube.com/watch?v=S99d9BQmGB0</a:t>
            </a:r>
            <a:r>
              <a:rPr lang="en-US" dirty="0"/>
              <a:t> - An Introduction to the CMS Experiment at CERN</a:t>
            </a:r>
            <a:br>
              <a:rPr lang="en-US" dirty="0"/>
            </a:br>
            <a:r>
              <a:rPr lang="en-US" dirty="0"/>
              <a:t>- </a:t>
            </a:r>
            <a:r>
              <a:rPr lang="en-US" dirty="0">
                <a:hlinkClick r:id="rId12"/>
              </a:rPr>
              <a:t>https://videos.cern.ch/record/1483758</a:t>
            </a:r>
            <a:r>
              <a:rPr lang="en-US" dirty="0"/>
              <a:t> - Building ATLAS</a:t>
            </a:r>
            <a:br>
              <a:rPr lang="en-US" dirty="0"/>
            </a:br>
            <a:r>
              <a:rPr lang="en-US" dirty="0"/>
              <a:t>- </a:t>
            </a:r>
            <a:r>
              <a:rPr lang="en-US" dirty="0">
                <a:hlinkClick r:id="rId13"/>
              </a:rPr>
              <a:t>http://cds.cern.ch/record/1956724</a:t>
            </a:r>
            <a:r>
              <a:rPr lang="en-US" dirty="0"/>
              <a:t> - The long road to the LHC (2:10 hours lecture!)</a:t>
            </a:r>
            <a:endParaRPr lang="bg-BG" dirty="0"/>
          </a:p>
          <a:p>
            <a:pPr>
              <a:buNone/>
            </a:pPr>
            <a:r>
              <a:rPr lang="bg-BG" dirty="0" smtClean="0"/>
              <a:t>     - </a:t>
            </a:r>
            <a:r>
              <a:rPr lang="en-US" dirty="0">
                <a:hlinkClick r:id="rId14"/>
              </a:rPr>
              <a:t>https://</a:t>
            </a:r>
            <a:r>
              <a:rPr lang="en-US" dirty="0" smtClean="0">
                <a:hlinkClick r:id="rId14"/>
              </a:rPr>
              <a:t>www.youtube.com/watch?v=V0KjXsGRvoA&amp;t=78s</a:t>
            </a:r>
            <a:endParaRPr lang="bg-BG" dirty="0" smtClean="0"/>
          </a:p>
          <a:p>
            <a:pPr>
              <a:buFontTx/>
              <a:buChar char="-"/>
            </a:pPr>
            <a:r>
              <a:rPr lang="bg-BG" dirty="0" smtClean="0">
                <a:hlinkClick r:id="rId15"/>
              </a:rPr>
              <a:t>   </a:t>
            </a:r>
            <a:r>
              <a:rPr lang="en-US" dirty="0" smtClean="0">
                <a:hlinkClick r:id="rId15"/>
              </a:rPr>
              <a:t>https</a:t>
            </a:r>
            <a:r>
              <a:rPr lang="en-US" dirty="0">
                <a:hlinkClick r:id="rId15"/>
              </a:rPr>
              <a:t>://</a:t>
            </a:r>
            <a:r>
              <a:rPr lang="en-US" dirty="0" smtClean="0">
                <a:hlinkClick r:id="rId15"/>
              </a:rPr>
              <a:t>www.youtube.com/watch?v=7WhRJV_bAiE&amp;t=5s</a:t>
            </a:r>
            <a:endParaRPr lang="bg-BG" dirty="0" smtClean="0"/>
          </a:p>
          <a:p>
            <a:pPr>
              <a:buFontTx/>
              <a:buChar char="-"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420460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03324" y="2967336"/>
            <a:ext cx="3385350" cy="276999"/>
          </a:xfrm>
          <a:prstGeom prst="rect">
            <a:avLst/>
          </a:prstGeom>
          <a:noFill/>
        </p:spPr>
        <p:txBody>
          <a:bodyPr wrap="none" lIns="91440" tIns="45720" rIns="91440" bIns="45720">
            <a:normAutofit/>
          </a:bodyPr>
          <a:lstStyle/>
          <a:p>
            <a:pPr algn="ctr"/>
            <a:r>
              <a:rPr lang="bg-BG" sz="12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Анимации на LHC, контрол лъч, ускорението</a:t>
            </a:r>
            <a:endParaRPr lang="en-US" sz="12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bg1">
                  <a:lumMod val="20000"/>
                  <a:lumOff val="8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1" y="840832"/>
            <a:ext cx="528869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https://cds.cern.ch/record/1750716</a:t>
            </a:r>
            <a:endParaRPr lang="bg-BG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49567" y="188640"/>
            <a:ext cx="35718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Анимации от </a:t>
            </a:r>
            <a:r>
              <a:rPr lang="en-US" sz="2800" dirty="0" smtClean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CCC</a:t>
            </a:r>
            <a:endParaRPr lang="bg-BG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0302" y="1315849"/>
            <a:ext cx="90106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518841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800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Учебни видеоклипове и постери на български език</a:t>
            </a:r>
            <a:endParaRPr lang="bg-BG" sz="2800" dirty="0">
              <a:ln w="0"/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6111" y="1705232"/>
            <a:ext cx="10829197" cy="490151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>
                <a:hlinkClick r:id="rId2"/>
              </a:rPr>
              <a:t>https://drive.google.com/drive/folders/0B0bJMctWVycuWDl2cnIyOUE5Qkk</a:t>
            </a:r>
            <a:endParaRPr lang="bg-BG" dirty="0"/>
          </a:p>
          <a:p>
            <a:pPr>
              <a:buFont typeface="Wingdings" pitchFamily="2" charset="2"/>
              <a:buChar char="Ø"/>
            </a:pPr>
            <a:r>
              <a:rPr lang="en-US" dirty="0">
                <a:hlinkClick r:id="rId3"/>
              </a:rPr>
              <a:t>https://www.youtube.com/watch?v=S99d9BQmGB0</a:t>
            </a:r>
            <a:endParaRPr lang="bg-BG" dirty="0"/>
          </a:p>
          <a:p>
            <a:pPr>
              <a:buFont typeface="Wingdings" pitchFamily="2" charset="2"/>
              <a:buChar char="Ø"/>
            </a:pPr>
            <a:r>
              <a:rPr lang="en-US" dirty="0">
                <a:hlinkClick r:id="rId4"/>
              </a:rPr>
              <a:t>https://mail.google.com/mail/u/0/?</a:t>
            </a:r>
            <a:r>
              <a:rPr lang="en-US" dirty="0" smtClean="0">
                <a:hlinkClick r:id="rId4"/>
              </a:rPr>
              <a:t>tab=wm#inbox/158fa6f372975ba4?projector=1</a:t>
            </a:r>
            <a:endParaRPr lang="bg-BG" dirty="0" smtClean="0"/>
          </a:p>
          <a:p>
            <a:pPr>
              <a:buFont typeface="Wingdings" pitchFamily="2" charset="2"/>
              <a:buChar char="Ø"/>
            </a:pPr>
            <a:endParaRPr lang="bg-BG" dirty="0"/>
          </a:p>
          <a:p>
            <a:pPr>
              <a:buFont typeface="Wingdings" pitchFamily="2" charset="2"/>
              <a:buChar char="Ø"/>
            </a:pPr>
            <a:r>
              <a:rPr lang="en-US" dirty="0">
                <a:hlinkClick r:id="rId5" tooltip="SetOfPosters_BG_HQ_22092014.pdf"/>
              </a:rPr>
              <a:t>SetOfPosters_BG_HQ_22092014.pdf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>
                <a:hlinkClick r:id="rId6" tooltip="SetOfPosters_BG_HQmarks_22092014.pdf"/>
              </a:rPr>
              <a:t>SetOfPosters_BG_HQmarks_22092014.pdf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>
                <a:hlinkClick r:id="rId7" tooltip="SetOfPosters_BG_web_22092014.pdf"/>
              </a:rPr>
              <a:t>SetOfPosters_BG_web_22092014.pdf</a:t>
            </a:r>
            <a:endParaRPr lang="en-US" dirty="0"/>
          </a:p>
          <a:p>
            <a:pPr>
              <a:buFont typeface="Wingdings" pitchFamily="2" charset="2"/>
              <a:buChar char="Ø"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63704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133" y="569150"/>
            <a:ext cx="9404723" cy="1400530"/>
          </a:xfrm>
        </p:spPr>
        <p:txBody>
          <a:bodyPr/>
          <a:lstStyle/>
          <a:p>
            <a:r>
              <a:rPr lang="bg-BG" sz="2800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Материали от българските учителски програми</a:t>
            </a:r>
            <a:endParaRPr lang="bg-BG" sz="28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2697221" y="6141440"/>
            <a:ext cx="6388056" cy="576262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http://teachers.cern/ntp/bulgaria</a:t>
            </a:r>
            <a:endParaRPr lang="bg-BG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40202" y="1262198"/>
            <a:ext cx="5877340" cy="3192858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341512" y="2858627"/>
            <a:ext cx="5763171" cy="319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0432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0477" y="1346534"/>
            <a:ext cx="2398337" cy="17914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Content Placeholder 8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8172" y="1175043"/>
            <a:ext cx="2991179" cy="21777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Content Placeholder 10"/>
          <p:cNvPicPr>
            <a:picLocks noGr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3630" y="3857865"/>
            <a:ext cx="2845721" cy="21475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Content Placeholder 11"/>
          <p:cNvPicPr>
            <a:picLocks noGrp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95800" y="4869160"/>
            <a:ext cx="2797368" cy="17665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431704" y="371521"/>
            <a:ext cx="500624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CERN Land</a:t>
            </a:r>
            <a:endParaRPr lang="en-US" sz="36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" name="Picture 9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28698" y="1323325"/>
            <a:ext cx="2952328" cy="17341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Oval 15"/>
          <p:cNvSpPr/>
          <p:nvPr/>
        </p:nvSpPr>
        <p:spPr>
          <a:xfrm>
            <a:off x="4188885" y="3513222"/>
            <a:ext cx="3491880" cy="9807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www.cernland.n</a:t>
            </a:r>
            <a:r>
              <a:rPr lang="bg-BG" sz="1600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е</a:t>
            </a:r>
            <a:r>
              <a:rPr lang="en-US" sz="1600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t</a:t>
            </a:r>
            <a:endParaRPr lang="bg-BG" sz="16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Content Placeholder 6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60582" y="3613666"/>
            <a:ext cx="3168352" cy="2304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72523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PB19000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88757" y="1137972"/>
            <a:ext cx="3453279" cy="2591191"/>
          </a:xfrm>
          <a:ln>
            <a:solidFill>
              <a:schemeClr val="tx1"/>
            </a:solidFill>
          </a:ln>
        </p:spPr>
      </p:pic>
      <p:pic>
        <p:nvPicPr>
          <p:cNvPr id="13" name="Content Placeholder 12" descr="PB190007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911546" y="1162696"/>
            <a:ext cx="3445219" cy="2585143"/>
          </a:xfrm>
          <a:ln>
            <a:solidFill>
              <a:schemeClr val="tx1"/>
            </a:solidFill>
          </a:ln>
        </p:spPr>
      </p:pic>
      <p:pic>
        <p:nvPicPr>
          <p:cNvPr id="14" name="Content Placeholder 13" descr="PB190008.JPG"/>
          <p:cNvPicPr>
            <a:picLocks noGrp="1" noChangeAspect="1"/>
          </p:cNvPicPr>
          <p:nvPr>
            <p:ph sz="quarter" idx="3"/>
          </p:nvPr>
        </p:nvPicPr>
        <p:blipFill>
          <a:blip r:embed="rId4" cstate="print"/>
          <a:stretch>
            <a:fillRect/>
          </a:stretch>
        </p:blipFill>
        <p:spPr>
          <a:xfrm>
            <a:off x="2133407" y="4046345"/>
            <a:ext cx="3571034" cy="2675732"/>
          </a:xfrm>
          <a:ln>
            <a:solidFill>
              <a:schemeClr val="tx1"/>
            </a:solidFill>
          </a:ln>
        </p:spPr>
      </p:pic>
      <p:pic>
        <p:nvPicPr>
          <p:cNvPr id="15" name="Content Placeholder 14" descr="PB190009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6252345" y="4046345"/>
            <a:ext cx="3571034" cy="2675732"/>
          </a:xfrm>
          <a:ln>
            <a:solidFill>
              <a:schemeClr val="tx1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3511093" y="404664"/>
            <a:ext cx="51355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В захлас от игрите на ЦЕРН</a:t>
            </a:r>
            <a:endParaRPr lang="en-US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7433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1970" y="197345"/>
            <a:ext cx="9404723" cy="1400530"/>
          </a:xfrm>
        </p:spPr>
        <p:txBody>
          <a:bodyPr/>
          <a:lstStyle/>
          <a:p>
            <a:pPr algn="ctr">
              <a:defRPr/>
            </a:pPr>
            <a:r>
              <a:rPr lang="bg-BG" sz="2000" b="1" spc="150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bg-BG" sz="2000" b="1" spc="150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bg-BG" sz="2800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Български учителски програми по физика и природни науки 2008 – 2019 година</a:t>
            </a:r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bg-BG" sz="28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952134" y="1669826"/>
            <a:ext cx="4396338" cy="576262"/>
          </a:xfrm>
        </p:spPr>
        <p:txBody>
          <a:bodyPr/>
          <a:lstStyle/>
          <a:p>
            <a:r>
              <a:rPr lang="bg-BG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12 – 18.10.2008г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798984" y="1700129"/>
            <a:ext cx="4396339" cy="576262"/>
          </a:xfrm>
        </p:spPr>
        <p:txBody>
          <a:bodyPr/>
          <a:lstStyle/>
          <a:p>
            <a:r>
              <a:rPr lang="bg-BG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19 – 25.07.2009г</a:t>
            </a:r>
          </a:p>
        </p:txBody>
      </p:sp>
      <p:pic>
        <p:nvPicPr>
          <p:cNvPr id="9" name="Picture 2" descr="F:\CERN2\DSC0059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4035" y="2638928"/>
            <a:ext cx="5286239" cy="39678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7" descr="IMG_042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119" y="2643813"/>
            <a:ext cx="5281165" cy="39629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50467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CMS</a:t>
            </a:r>
            <a:br>
              <a:rPr lang="en-US" sz="2800" dirty="0">
                <a:ln w="0"/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http://cms.web.cern.ch/</a:t>
            </a:r>
            <a:endParaRPr lang="bg-BG" sz="2800" dirty="0">
              <a:ln w="0"/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915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48631" y="1424618"/>
            <a:ext cx="4469450" cy="2514365"/>
          </a:xfrm>
          <a:prstGeom prst="rect">
            <a:avLst/>
          </a:prstGeom>
          <a:noFill/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9156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464506" y="4181923"/>
            <a:ext cx="4036486" cy="2433060"/>
          </a:xfrm>
          <a:prstGeom prst="rect">
            <a:avLst/>
          </a:prstGeom>
          <a:noFill/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9158" name="Picture 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6310370" y="4256063"/>
            <a:ext cx="4345971" cy="2136498"/>
          </a:xfrm>
          <a:prstGeom prst="rect">
            <a:avLst/>
          </a:prstGeom>
          <a:noFill/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6472369" y="6496220"/>
            <a:ext cx="4120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http://artcms.web.cern.ch/artcms/</a:t>
            </a:r>
            <a:endParaRPr lang="bg-BG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1"/>
          </p:nvPr>
        </p:nvPicPr>
        <p:blipFill>
          <a:blip r:embed="rId5"/>
          <a:stretch>
            <a:fillRect/>
          </a:stretch>
        </p:blipFill>
        <p:spPr>
          <a:xfrm>
            <a:off x="609600" y="1357260"/>
            <a:ext cx="4525886" cy="258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6429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1946" y="931111"/>
            <a:ext cx="4355976" cy="26642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Content Placeholder 7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161" y="954306"/>
            <a:ext cx="4176464" cy="26986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Content Placeholder 8"/>
          <p:cNvPicPr>
            <a:picLocks noGr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6338" y="3933056"/>
            <a:ext cx="4173430" cy="26777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096000" y="6426110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http://www.atlas.ch/multimedia/#higgs-discovery</a:t>
            </a:r>
            <a:endParaRPr lang="bg-BG" dirty="0"/>
          </a:p>
        </p:txBody>
      </p:sp>
      <p:sp>
        <p:nvSpPr>
          <p:cNvPr id="10" name="Rectangle 9"/>
          <p:cNvSpPr/>
          <p:nvPr/>
        </p:nvSpPr>
        <p:spPr>
          <a:xfrm>
            <a:off x="4004078" y="116632"/>
            <a:ext cx="44119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Учебни ресурси на Атлас</a:t>
            </a:r>
            <a:endParaRPr lang="bg-BG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470922" y="6112423"/>
            <a:ext cx="1890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http://atlas.ch/</a:t>
            </a:r>
            <a:endParaRPr lang="bg-B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2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 bwMode="auto">
          <a:xfrm>
            <a:off x="6470780" y="3933056"/>
            <a:ext cx="3890544" cy="2186353"/>
          </a:xfrm>
          <a:prstGeom prst="rect">
            <a:avLst/>
          </a:prstGeom>
          <a:noFill/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765042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7194" y="315621"/>
            <a:ext cx="6512511" cy="1143000"/>
          </a:xfrm>
        </p:spPr>
        <p:txBody>
          <a:bodyPr/>
          <a:lstStyle/>
          <a:p>
            <a:pPr algn="ctr">
              <a:buNone/>
            </a:pPr>
            <a:r>
              <a:rPr lang="en-US" sz="36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atlasathome.cern.ch</a:t>
            </a:r>
            <a:endParaRPr lang="bg-BG" sz="3600" dirty="0">
              <a:ln w="0"/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323" y="1268627"/>
            <a:ext cx="9838255" cy="510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185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792" y="975491"/>
            <a:ext cx="5073147" cy="29530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830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6499" y="983348"/>
            <a:ext cx="4737048" cy="29478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91335" y="4058667"/>
            <a:ext cx="5920740" cy="287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784417" y="332656"/>
            <a:ext cx="17363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HYPATIA</a:t>
            </a:r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56061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1891511_879643952046392_6877527513412597820_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34348" y="1123936"/>
            <a:ext cx="4609405" cy="2802104"/>
          </a:xfrm>
          <a:ln>
            <a:solidFill>
              <a:schemeClr val="tx1"/>
            </a:solidFill>
          </a:ln>
        </p:spPr>
      </p:pic>
      <p:pic>
        <p:nvPicPr>
          <p:cNvPr id="8" name="Content Placeholder 7" descr="997073_879643948713059_8750386005590211998_n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8138541" y="1123936"/>
            <a:ext cx="2147384" cy="3221076"/>
          </a:xfrm>
          <a:ln>
            <a:solidFill>
              <a:schemeClr val="tx1"/>
            </a:solidFill>
          </a:ln>
        </p:spPr>
      </p:pic>
      <p:pic>
        <p:nvPicPr>
          <p:cNvPr id="10035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6590" y="4191780"/>
            <a:ext cx="3277210" cy="23778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529136" y="332657"/>
            <a:ext cx="4955396" cy="13542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HYPATIA </a:t>
            </a:r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и </a:t>
            </a:r>
            <a:r>
              <a:rPr lang="en-US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MINERVA</a:t>
            </a:r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в клас</a:t>
            </a:r>
            <a:endParaRPr lang="bg-BG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C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C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C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80863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972" y="647998"/>
            <a:ext cx="3747930" cy="23760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523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640" y="793383"/>
            <a:ext cx="3502711" cy="22734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5236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86892" y="3249537"/>
            <a:ext cx="3173865" cy="23375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5237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21557" y="3249537"/>
            <a:ext cx="3903029" cy="23180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841601" y="0"/>
            <a:ext cx="443102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Открий бозона на Хигс</a:t>
            </a:r>
            <a:endParaRPr lang="en-US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9469" y="5567627"/>
            <a:ext cx="115412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/>
              <a:t>Учениците използват експериментални данни, събрани от експеримента ATLAS в ЦЕРН за да "открият“ частици и да изчислят тяхната маса. За тази цел те използват уравнението на Айнщайн за еквивалентността на масата и енергията. Частицата, която търсят е известният - "Хигс" бозон, наскоро открит в ЦЕРН след 50 години на изследвания !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27844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991544" y="0"/>
            <a:ext cx="8229600" cy="1143000"/>
          </a:xfrm>
        </p:spPr>
        <p:txBody>
          <a:bodyPr/>
          <a:lstStyle/>
          <a:p>
            <a:pPr algn="ctr">
              <a:buNone/>
            </a:pPr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Открий </a:t>
            </a: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Z </a:t>
            </a:r>
            <a:r>
              <a:rPr lang="bg-BG" sz="2800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бозона </a:t>
            </a:r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C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C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endParaRPr lang="bg-BG" dirty="0"/>
          </a:p>
        </p:txBody>
      </p:sp>
      <p:pic>
        <p:nvPicPr>
          <p:cNvPr id="962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8943" y="666949"/>
            <a:ext cx="3484246" cy="22690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6259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8511" y="666947"/>
            <a:ext cx="3602992" cy="2185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6260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79498" y="3087712"/>
            <a:ext cx="3626845" cy="2187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6262" name="Picture 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8355" y="3087713"/>
            <a:ext cx="3418817" cy="2187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29792" y="5427010"/>
            <a:ext cx="119531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600" dirty="0"/>
              <a:t>Учениците използват експериментални данни, събрани от експеримента ATLAS в ЦЕРН за да "открият“ частици и да изчислят масата им. </a:t>
            </a:r>
            <a:r>
              <a:rPr lang="bg-BG" sz="1600" dirty="0"/>
              <a:t>За тази цел те определят различните видове лептони и използват известното уравнение на Айнщайн за </a:t>
            </a:r>
            <a:r>
              <a:rPr lang="bg-BG" sz="1600" dirty="0" smtClean="0"/>
              <a:t>връзката между </a:t>
            </a:r>
            <a:r>
              <a:rPr lang="bg-BG" sz="1600" dirty="0"/>
              <a:t>маса и енергия. Използват и векторно допълнение, за да добавят импулсите от няколко частици, които са продуктите от </a:t>
            </a:r>
            <a:r>
              <a:rPr lang="bg-BG" sz="1600" dirty="0" smtClean="0"/>
              <a:t>разпада. </a:t>
            </a:r>
            <a:r>
              <a:rPr lang="bg-BG" sz="1600" dirty="0"/>
              <a:t>Частицата</a:t>
            </a:r>
            <a:r>
              <a:rPr lang="bg-BG" sz="1600" dirty="0" smtClean="0"/>
              <a:t>, която </a:t>
            </a:r>
            <a:r>
              <a:rPr lang="bg-BG" sz="1600" dirty="0"/>
              <a:t>ще търсят, е частицата отговорна за слабото взаимодействие - Z бозона.</a:t>
            </a:r>
            <a:endParaRPr lang="bg-BG" sz="1600" dirty="0"/>
          </a:p>
        </p:txBody>
      </p:sp>
    </p:spTree>
    <p:extLst>
      <p:ext uri="{BB962C8B-B14F-4D97-AF65-F5344CB8AC3E}">
        <p14:creationId xmlns:p14="http://schemas.microsoft.com/office/powerpoint/2010/main" val="29100585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629400" y="4214813"/>
            <a:ext cx="4038600" cy="1911350"/>
          </a:xfrm>
          <a:prstGeom prst="rect">
            <a:avLst/>
          </a:prstGeom>
          <a:noFill/>
          <a:ln w="9525">
            <a:solidFill>
              <a:schemeClr val="bg2">
                <a:lumMod val="10000"/>
                <a:lumOff val="90000"/>
              </a:schemeClr>
            </a:solidFill>
            <a:miter lim="800000"/>
            <a:headEnd/>
            <a:tailEnd/>
          </a:ln>
        </p:spPr>
      </p:pic>
      <p:pic>
        <p:nvPicPr>
          <p:cNvPr id="41986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629400" y="1312763"/>
            <a:ext cx="4038600" cy="2674938"/>
          </a:xfrm>
          <a:prstGeom prst="rect">
            <a:avLst/>
          </a:prstGeom>
          <a:noFill/>
          <a:ln w="9525">
            <a:solidFill>
              <a:schemeClr val="bg2">
                <a:lumMod val="10000"/>
                <a:lumOff val="90000"/>
              </a:schemeClr>
            </a:solidFill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4487" y="2109077"/>
            <a:ext cx="4893869" cy="3061411"/>
          </a:xfrm>
          <a:prstGeom prst="rect">
            <a:avLst/>
          </a:prstGeom>
          <a:noFill/>
          <a:ln w="9525">
            <a:solidFill>
              <a:schemeClr val="bg2">
                <a:lumMod val="10000"/>
                <a:lumOff val="90000"/>
              </a:schemeClr>
            </a:solidFill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3727974" y="273933"/>
            <a:ext cx="44081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YouTube </a:t>
            </a:r>
            <a:r>
              <a:rPr lang="bg-BG" sz="2800" dirty="0">
                <a:ln w="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канал на ЦЕРН</a:t>
            </a:r>
            <a:endParaRPr lang="bg-BG" sz="2800" dirty="0">
              <a:ln w="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080274" y="789543"/>
            <a:ext cx="55684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https://www.youtube.com/user/CERNTV/videos</a:t>
            </a:r>
            <a:endParaRPr lang="bg-BG" dirty="0"/>
          </a:p>
        </p:txBody>
      </p:sp>
      <p:sp>
        <p:nvSpPr>
          <p:cNvPr id="8" name="Правоъгълник 7"/>
          <p:cNvSpPr/>
          <p:nvPr/>
        </p:nvSpPr>
        <p:spPr>
          <a:xfrm>
            <a:off x="1746070" y="6211669"/>
            <a:ext cx="91309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https://www.youtube.com/watch?v=7WhRJV_bAiE&amp;t=26s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802572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2594" y="5401847"/>
            <a:ext cx="109563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http://cds.cern.ch</a:t>
            </a:r>
            <a:r>
              <a:rPr lang="en-GB" dirty="0">
                <a:hlinkClick r:id="rId2"/>
              </a:rPr>
              <a:t>/</a:t>
            </a:r>
            <a:r>
              <a:rPr lang="en-GB" dirty="0"/>
              <a:t>  </a:t>
            </a:r>
            <a:r>
              <a:rPr lang="bg-BG" dirty="0" smtClean="0"/>
              <a:t>, </a:t>
            </a:r>
            <a:r>
              <a:rPr lang="en-US" kern="0" dirty="0">
                <a:latin typeface="Helvetica"/>
                <a:cs typeface="Helvetica"/>
                <a:sym typeface="Helvetica"/>
              </a:rPr>
              <a:t>http://cern60.web.cern.ch/en/exhibitions/animations-1</a:t>
            </a:r>
          </a:p>
          <a:p>
            <a:r>
              <a:rPr lang="en-GB" dirty="0" smtClean="0">
                <a:solidFill>
                  <a:srgbClr val="00B0F0"/>
                </a:solidFill>
              </a:rPr>
              <a:t>- </a:t>
            </a:r>
            <a:r>
              <a:rPr lang="bg-BG" dirty="0" smtClean="0"/>
              <a:t>св</a:t>
            </a:r>
            <a:r>
              <a:rPr lang="en-GB" dirty="0"/>
              <a:t>o</a:t>
            </a:r>
            <a:r>
              <a:rPr lang="bg-BG" dirty="0"/>
              <a:t>боден достъп до всички видове материали- видеа и презентации от различни видове обучения, лекции , стажове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/>
          <a:srcRect l="297" t="12397" r="-297" b="10138"/>
          <a:stretch/>
        </p:blipFill>
        <p:spPr>
          <a:xfrm>
            <a:off x="1464253" y="250416"/>
            <a:ext cx="7736983" cy="494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6049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Като посланници на ЦЕРН очакваме от Вас</a:t>
            </a:r>
            <a:br>
              <a:rPr lang="bg-BG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bg-BG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70451" y="1490855"/>
            <a:ext cx="10066789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 Мотивирани и уверени учители</a:t>
            </a:r>
            <a:b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- Вдъхновяващи и мотивиращи учители</a:t>
            </a:r>
            <a:b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Споделете вашия опит с учениците си!</a:t>
            </a:r>
            <a:b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Споделете вашия опит с колеги!</a:t>
            </a:r>
            <a:b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Споделете вашия опит с широката публика!</a:t>
            </a:r>
            <a:b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Действайте като посланници на ЦЕРН  и физиката на високите енергии</a:t>
            </a:r>
            <a:b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Организирайте различни дейности</a:t>
            </a:r>
            <a:b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Промотирайте програмите на ЦЕРН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marL="0" indent="0">
              <a:buNone/>
            </a:pPr>
            <a:endParaRPr lang="bg-B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12" descr="1979522_764014656943664_320632023_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07855" y="4152611"/>
            <a:ext cx="3428528" cy="257186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105531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208" y="296199"/>
            <a:ext cx="9404723" cy="1400530"/>
          </a:xfrm>
        </p:spPr>
        <p:txBody>
          <a:bodyPr/>
          <a:lstStyle/>
          <a:p>
            <a:pPr algn="ctr"/>
            <a:r>
              <a:rPr lang="bg-BG" sz="2800" dirty="0">
                <a:ln w="0"/>
                <a:solidFill>
                  <a:schemeClr val="tx1"/>
                </a:solidFill>
              </a:rPr>
              <a:t>Български учителски програми по физика и природни науки 2008 – 2019 година</a:t>
            </a:r>
            <a:br>
              <a:rPr lang="bg-BG" sz="2800" dirty="0">
                <a:ln w="0"/>
                <a:solidFill>
                  <a:schemeClr val="tx1"/>
                </a:solidFill>
              </a:rPr>
            </a:b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5206" y="1814138"/>
            <a:ext cx="4396338" cy="576262"/>
          </a:xfrm>
        </p:spPr>
        <p:txBody>
          <a:bodyPr/>
          <a:lstStyle/>
          <a:p>
            <a:r>
              <a:rPr lang="bg-BG" b="1" spc="150" dirty="0">
                <a:ln w="11430"/>
                <a:solidFill>
                  <a:schemeClr val="bg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bg-BG" b="1" spc="150" dirty="0">
                <a:ln w="11430"/>
                <a:solidFill>
                  <a:schemeClr val="bg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02 </a:t>
            </a:r>
            <a:r>
              <a:rPr lang="bg-B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- 08.05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2010г</a:t>
            </a:r>
            <a:r>
              <a:rPr lang="bg-B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br>
              <a:rPr lang="bg-B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13738" y="1467303"/>
            <a:ext cx="4396339" cy="576262"/>
          </a:xfrm>
        </p:spPr>
        <p:txBody>
          <a:bodyPr/>
          <a:lstStyle/>
          <a:p>
            <a:r>
              <a:rPr lang="bg-B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 – 30.07. 2011г</a:t>
            </a:r>
          </a:p>
        </p:txBody>
      </p:sp>
      <p:pic>
        <p:nvPicPr>
          <p:cNvPr id="7" name="Picture 2" descr="D:\CERN\DSC_70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8816" y="2801337"/>
            <a:ext cx="6164467" cy="3404946"/>
          </a:xfrm>
          <a:ln>
            <a:solidFill>
              <a:schemeClr val="tx1"/>
            </a:solidFill>
          </a:ln>
        </p:spPr>
      </p:pic>
      <p:pic>
        <p:nvPicPr>
          <p:cNvPr id="8" name="Picture 9" descr="DSC0050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751490" y="2675122"/>
            <a:ext cx="4920833" cy="3657376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235181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схема: алтернативен процес 3"/>
          <p:cNvSpPr/>
          <p:nvPr/>
        </p:nvSpPr>
        <p:spPr>
          <a:xfrm flipH="1">
            <a:off x="2423593" y="2852937"/>
            <a:ext cx="7429553" cy="1940957"/>
          </a:xfrm>
          <a:prstGeom prst="flowChartAlternateProcess">
            <a:avLst/>
          </a:prstGeom>
        </p:spPr>
        <p:style>
          <a:lnRef idx="2">
            <a:schemeClr val="dk1"/>
          </a:lnRef>
          <a:fillRef idx="1002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  <a:scene3d>
              <a:camera prst="perspectiveLef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bg-BG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Благодаря ви за </a:t>
            </a:r>
            <a:r>
              <a:rPr lang="bg-BG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вниманието!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авоъгълник 2"/>
          <p:cNvSpPr/>
          <p:nvPr/>
        </p:nvSpPr>
        <p:spPr>
          <a:xfrm>
            <a:off x="1881158" y="1285860"/>
            <a:ext cx="8501090" cy="40011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bg-BG" sz="2000" b="1" dirty="0">
                <a:ln w="50800"/>
                <a:solidFill>
                  <a:schemeClr val="bg1">
                    <a:shade val="50000"/>
                  </a:schemeClr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603243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10" y="376577"/>
            <a:ext cx="9404723" cy="1400530"/>
          </a:xfrm>
        </p:spPr>
        <p:txBody>
          <a:bodyPr/>
          <a:lstStyle/>
          <a:p>
            <a:pPr algn="ctr"/>
            <a:r>
              <a:rPr lang="bg-BG" sz="2800" dirty="0">
                <a:ln w="0"/>
                <a:solidFill>
                  <a:schemeClr val="tx1"/>
                </a:solidFill>
              </a:rPr>
              <a:t>Български учителски програми по физика и природни науки 2008 – 2019 година</a:t>
            </a:r>
            <a:br>
              <a:rPr lang="bg-BG" sz="2800" dirty="0">
                <a:ln w="0"/>
                <a:solidFill>
                  <a:schemeClr val="tx1"/>
                </a:solidFill>
              </a:rPr>
            </a:br>
            <a:endParaRPr lang="bg-BG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707" y="1616869"/>
            <a:ext cx="4396338" cy="576262"/>
          </a:xfrm>
        </p:spPr>
        <p:txBody>
          <a:bodyPr/>
          <a:lstStyle/>
          <a:p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16 </a:t>
            </a:r>
            <a:r>
              <a:rPr lang="bg-BG" dirty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– 22.09.2012г.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17176" y="1616869"/>
            <a:ext cx="4396339" cy="576262"/>
          </a:xfrm>
        </p:spPr>
        <p:txBody>
          <a:bodyPr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21-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27.07.2013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г.</a:t>
            </a:r>
            <a:endParaRPr lang="bg-BG" dirty="0">
              <a:ln w="0"/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" name="Picture 11" descr="485809_4226707300179_88171048_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601" y="2413686"/>
            <a:ext cx="5521154" cy="41408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11" descr="P105030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318" y="2413687"/>
            <a:ext cx="5528575" cy="41408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58983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Йон">
  <a:themeElements>
    <a:clrScheme name="Й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Й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Й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273</TotalTime>
  <Words>1516</Words>
  <Application>Microsoft Office PowerPoint</Application>
  <PresentationFormat>Widescreen</PresentationFormat>
  <Paragraphs>231</Paragraphs>
  <Slides>80</Slides>
  <Notes>2</Notes>
  <HiddenSlides>0</HiddenSlides>
  <MMClips>2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97" baseType="lpstr">
      <vt:lpstr>Arial</vt:lpstr>
      <vt:lpstr>Arial Black</vt:lpstr>
      <vt:lpstr>Calibri</vt:lpstr>
      <vt:lpstr>Calibri Light</vt:lpstr>
      <vt:lpstr>Century Gothic</vt:lpstr>
      <vt:lpstr>Comic Sans MS</vt:lpstr>
      <vt:lpstr>Helvetica</vt:lpstr>
      <vt:lpstr>Helvetica Neue Light</vt:lpstr>
      <vt:lpstr>Helvetica Neue Thin</vt:lpstr>
      <vt:lpstr>Times</vt:lpstr>
      <vt:lpstr>Times New Roman</vt:lpstr>
      <vt:lpstr>Verdana</vt:lpstr>
      <vt:lpstr>Wingdings</vt:lpstr>
      <vt:lpstr>Wingdings 2</vt:lpstr>
      <vt:lpstr>Wingdings 3</vt:lpstr>
      <vt:lpstr>Йон</vt:lpstr>
      <vt:lpstr>Acrobat Document</vt:lpstr>
      <vt:lpstr>  Българските учителски  програми в ЦЕРН -  възможности  и перспективи </vt:lpstr>
      <vt:lpstr>PowerPoint Presentation</vt:lpstr>
      <vt:lpstr>PowerPoint Presentation</vt:lpstr>
      <vt:lpstr>PowerPoint Presentation</vt:lpstr>
      <vt:lpstr>PowerPoint Presentation</vt:lpstr>
      <vt:lpstr>Сътрудничество между  CERN и образователната система в България </vt:lpstr>
      <vt:lpstr> Български учителски програми по физика и природни науки 2008 – 2019 година </vt:lpstr>
      <vt:lpstr>Български учителски програми по физика и природни науки 2008 – 2019 година </vt:lpstr>
      <vt:lpstr>Български учителски програми по физика и природни науки 2008 – 2019 година </vt:lpstr>
      <vt:lpstr>Български учителски програми по физика и природни науки 2008 – 2019 година </vt:lpstr>
      <vt:lpstr>Български учителски програми по физика и природни науки 2008 – 2019 година </vt:lpstr>
      <vt:lpstr>Български учителски програми по физика и природни науки 2008 – 2019 година </vt:lpstr>
      <vt:lpstr>Български учителски инженерни програми  2014 – 2019 година </vt:lpstr>
      <vt:lpstr>Български учителски инженерни програми  2014 – 2019 година </vt:lpstr>
      <vt:lpstr>Български учителски инженерни програми  2014 – 2019 година </vt:lpstr>
      <vt:lpstr>Българска програма за директори  на МГ и ПМГ </vt:lpstr>
      <vt:lpstr>Каква е целта на обучението ?</vt:lpstr>
      <vt:lpstr>PowerPoint Presentation</vt:lpstr>
      <vt:lpstr>Дейности след учителските програми  В класната стая  </vt:lpstr>
      <vt:lpstr>Клубове приятели на ЦЕРН по проект Успех  и Твоят час </vt:lpstr>
      <vt:lpstr>PowerPoint Presentation</vt:lpstr>
      <vt:lpstr>В света на елементарните частици</vt:lpstr>
      <vt:lpstr>Проект Твоят час</vt:lpstr>
      <vt:lpstr>Очи в очи с колегите </vt:lpstr>
      <vt:lpstr>PowerPoint Presentation</vt:lpstr>
      <vt:lpstr>PowerPoint Presentation</vt:lpstr>
      <vt:lpstr>Конференции</vt:lpstr>
      <vt:lpstr>PowerPoint Presentation</vt:lpstr>
      <vt:lpstr>PowerPoint Presentation</vt:lpstr>
      <vt:lpstr>PowerPoint Presentation</vt:lpstr>
      <vt:lpstr>Среща с български учени в училище</vt:lpstr>
      <vt:lpstr>ГОСТУВА НИ УЧЕН ОТ ЦЕРН На 3 юни 2019 г. в СУ „Николай Катранов“ се проведе среща с учен от ЦЕРН, Швейцария. Гост в училището беше нашата съгражданка гл. ас. Румяна Хаджийска от Института за ядрени изследвания и ядрена енергия в БАН, която е част от екипа български учени в ЦЕРН, експеримент CMS.  На срещата присъстваха ученици от VII В клас и VI В клас – клуб по интереси „Забавна астрономия“. Срещата бе проведена по инициатива на ст. учител по физика и астрономия Елена Илиева и ст. учител по информатика и ИТ Йорданка Илиева. През 2015 г. те бяха на обучителен курс в ЦЕРН.  На срещата присъстваха Соня Зхариева – бивш класен ръководител и учител по физика на Хаджийска и Христина Борисова - заместник-директор. Учениците имаха възможност за един час да се запознаят с мисията на ЦЕРН, експеримента CMS, работата на българските учени и приложението на новите технологии във всички сфери на живота.  Срещата приключи с уговорката Румяна Хаджийска отново да гостува в училището и да се срещне с други наши ученици.</vt:lpstr>
      <vt:lpstr>PowerPoint Presentation</vt:lpstr>
      <vt:lpstr>PowerPoint Presentation</vt:lpstr>
      <vt:lpstr>PowerPoint Presentation</vt:lpstr>
      <vt:lpstr>ВИРТУАЛНА ВИЗИТА НА АНТИМОВЦИ В ЦЕРН</vt:lpstr>
      <vt:lpstr>15 ноември 2018 г. Ден на световните данни за LHC – World Wide Data Day 2018 Профилирана гимназия „Христо Ботев“ в Дупница  и   СУ“ Николай Катранов“ – гр. Свищов бяха част от W2D2- 18.   24-часов период от 0.00 ч до 24.00 ч в полунощ, в който ученици от 19 страни по света анализираха реални данни от Large Hadron Collider и след това споделиха своите резултати чрез продължителна видеоконферентна връзка с модераторите физици-учени по света.</vt:lpstr>
      <vt:lpstr>ПЪРВИ МЕЖДУНАРОДЕН МАЙСТОРСКИ КЛАС НА ЦЕРН 26.03.2018г.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Честване 60 годишният юбилей на ЦЕРН в България</vt:lpstr>
      <vt:lpstr>PowerPoint Presentation</vt:lpstr>
      <vt:lpstr>Уъркшоп на 12 май 2018 г. от програма Art@CMS на ЦЕРН</vt:lpstr>
      <vt:lpstr>PowerPoint Presentation</vt:lpstr>
      <vt:lpstr>PowerPoint Presentation</vt:lpstr>
      <vt:lpstr>PowerPoint Presentation</vt:lpstr>
      <vt:lpstr>ВТОРА НАЦИОНАЛНА КОНФЕРЕНЦИЯ  С МЕЖДУНАРОДНО УЧАСТИЕ“ЕВРОПА-ТЕРИТОРИЯ НА ЗНАНИЕТО”,  ВАРНА  05 – 07 ОКТОМВРИ 2017 </vt:lpstr>
      <vt:lpstr>PowerPoint Presentation</vt:lpstr>
      <vt:lpstr>PowerPoint Presentation</vt:lpstr>
      <vt:lpstr>Bulgarian High-School Student Internship Programme  - 3 - 16 Септември 2017 </vt:lpstr>
      <vt:lpstr>PowerPoint Presentation</vt:lpstr>
      <vt:lpstr>PowerPoint Presentation</vt:lpstr>
      <vt:lpstr>Резултати от програмите за учители и ученици</vt:lpstr>
      <vt:lpstr>Учителските програми на ЦЕРН</vt:lpstr>
      <vt:lpstr>Учебни ресурси на ЦЕРН </vt:lpstr>
      <vt:lpstr>PowerPoint Presentation</vt:lpstr>
      <vt:lpstr>Учебни видеоклипове</vt:lpstr>
      <vt:lpstr>PowerPoint Presentation</vt:lpstr>
      <vt:lpstr>Учебни видеоклипове и постери на български език</vt:lpstr>
      <vt:lpstr>Материали от българските учителски програми</vt:lpstr>
      <vt:lpstr>PowerPoint Presentation</vt:lpstr>
      <vt:lpstr>PowerPoint Presentation</vt:lpstr>
      <vt:lpstr>CMS http://cms.web.cern.ch/</vt:lpstr>
      <vt:lpstr>PowerPoint Presentation</vt:lpstr>
      <vt:lpstr>atlasathome.cern.ch</vt:lpstr>
      <vt:lpstr>PowerPoint Presentation</vt:lpstr>
      <vt:lpstr>PowerPoint Presentation</vt:lpstr>
      <vt:lpstr>PowerPoint Presentation</vt:lpstr>
      <vt:lpstr>Открий Z бозона  </vt:lpstr>
      <vt:lpstr>PowerPoint Presentation</vt:lpstr>
      <vt:lpstr>PowerPoint Presentation</vt:lpstr>
      <vt:lpstr>Като посланници на ЦЕРН очакваме от Вас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Свежина Димитрова</cp:lastModifiedBy>
  <cp:revision>62</cp:revision>
  <dcterms:created xsi:type="dcterms:W3CDTF">2014-09-12T02:08:24Z</dcterms:created>
  <dcterms:modified xsi:type="dcterms:W3CDTF">2019-07-25T22:58:05Z</dcterms:modified>
</cp:coreProperties>
</file>