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9"/>
  </p:notesMasterIdLst>
  <p:sldIdLst>
    <p:sldId id="302" r:id="rId2"/>
    <p:sldId id="303" r:id="rId3"/>
    <p:sldId id="304" r:id="rId4"/>
    <p:sldId id="311" r:id="rId5"/>
    <p:sldId id="312" r:id="rId6"/>
    <p:sldId id="314" r:id="rId7"/>
    <p:sldId id="308" r:id="rId8"/>
  </p:sldIdLst>
  <p:sldSz cx="10688638" cy="7553325"/>
  <p:notesSz cx="6858000" cy="9144000"/>
  <p:defaultTextStyle>
    <a:defPPr>
      <a:defRPr lang="it-CH"/>
    </a:defPPr>
    <a:lvl1pPr marL="0" algn="l" defTabSz="937949" rtl="0" eaLnBrk="1" latinLnBrk="0" hangingPunct="1">
      <a:defRPr sz="1847" kern="1200">
        <a:solidFill>
          <a:schemeClr val="tx1"/>
        </a:solidFill>
        <a:latin typeface="+mn-lt"/>
        <a:ea typeface="+mn-ea"/>
        <a:cs typeface="+mn-cs"/>
      </a:defRPr>
    </a:lvl1pPr>
    <a:lvl2pPr marL="468975" algn="l" defTabSz="937949" rtl="0" eaLnBrk="1" latinLnBrk="0" hangingPunct="1">
      <a:defRPr sz="1847" kern="1200">
        <a:solidFill>
          <a:schemeClr val="tx1"/>
        </a:solidFill>
        <a:latin typeface="+mn-lt"/>
        <a:ea typeface="+mn-ea"/>
        <a:cs typeface="+mn-cs"/>
      </a:defRPr>
    </a:lvl2pPr>
    <a:lvl3pPr marL="937949" algn="l" defTabSz="937949" rtl="0" eaLnBrk="1" latinLnBrk="0" hangingPunct="1">
      <a:defRPr sz="1847" kern="1200">
        <a:solidFill>
          <a:schemeClr val="tx1"/>
        </a:solidFill>
        <a:latin typeface="+mn-lt"/>
        <a:ea typeface="+mn-ea"/>
        <a:cs typeface="+mn-cs"/>
      </a:defRPr>
    </a:lvl3pPr>
    <a:lvl4pPr marL="1406923" algn="l" defTabSz="937949" rtl="0" eaLnBrk="1" latinLnBrk="0" hangingPunct="1">
      <a:defRPr sz="1847" kern="1200">
        <a:solidFill>
          <a:schemeClr val="tx1"/>
        </a:solidFill>
        <a:latin typeface="+mn-lt"/>
        <a:ea typeface="+mn-ea"/>
        <a:cs typeface="+mn-cs"/>
      </a:defRPr>
    </a:lvl4pPr>
    <a:lvl5pPr marL="1875897" algn="l" defTabSz="937949" rtl="0" eaLnBrk="1" latinLnBrk="0" hangingPunct="1">
      <a:defRPr sz="1847" kern="1200">
        <a:solidFill>
          <a:schemeClr val="tx1"/>
        </a:solidFill>
        <a:latin typeface="+mn-lt"/>
        <a:ea typeface="+mn-ea"/>
        <a:cs typeface="+mn-cs"/>
      </a:defRPr>
    </a:lvl5pPr>
    <a:lvl6pPr marL="2344872" algn="l" defTabSz="937949" rtl="0" eaLnBrk="1" latinLnBrk="0" hangingPunct="1">
      <a:defRPr sz="1847" kern="1200">
        <a:solidFill>
          <a:schemeClr val="tx1"/>
        </a:solidFill>
        <a:latin typeface="+mn-lt"/>
        <a:ea typeface="+mn-ea"/>
        <a:cs typeface="+mn-cs"/>
      </a:defRPr>
    </a:lvl6pPr>
    <a:lvl7pPr marL="2813847" algn="l" defTabSz="937949" rtl="0" eaLnBrk="1" latinLnBrk="0" hangingPunct="1">
      <a:defRPr sz="1847" kern="1200">
        <a:solidFill>
          <a:schemeClr val="tx1"/>
        </a:solidFill>
        <a:latin typeface="+mn-lt"/>
        <a:ea typeface="+mn-ea"/>
        <a:cs typeface="+mn-cs"/>
      </a:defRPr>
    </a:lvl7pPr>
    <a:lvl8pPr marL="3282820" algn="l" defTabSz="937949" rtl="0" eaLnBrk="1" latinLnBrk="0" hangingPunct="1">
      <a:defRPr sz="1847" kern="1200">
        <a:solidFill>
          <a:schemeClr val="tx1"/>
        </a:solidFill>
        <a:latin typeface="+mn-lt"/>
        <a:ea typeface="+mn-ea"/>
        <a:cs typeface="+mn-cs"/>
      </a:defRPr>
    </a:lvl8pPr>
    <a:lvl9pPr marL="3751795" algn="l" defTabSz="937949" rtl="0" eaLnBrk="1" latinLnBrk="0" hangingPunct="1">
      <a:defRPr sz="184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9" userDrawn="1">
          <p15:clr>
            <a:srgbClr val="A4A3A4"/>
          </p15:clr>
        </p15:guide>
        <p15:guide id="2" pos="33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43BD"/>
    <a:srgbClr val="FFD471"/>
    <a:srgbClr val="FFF1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70" autoAdjust="0"/>
    <p:restoredTop sz="93742" autoAdjust="0"/>
  </p:normalViewPr>
  <p:slideViewPr>
    <p:cSldViewPr snapToGrid="0" snapToObjects="1">
      <p:cViewPr varScale="1">
        <p:scale>
          <a:sx n="111" d="100"/>
          <a:sy n="111" d="100"/>
        </p:scale>
        <p:origin x="2024" y="208"/>
      </p:cViewPr>
      <p:guideLst>
        <p:guide orient="horz" pos="2379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A7EF9-0DA6-4902-98F3-D0C6F8B140FA}" type="datetimeFigureOut">
              <a:rPr lang="it-CH" smtClean="0"/>
              <a:pPr/>
              <a:t>20.11.18</a:t>
            </a:fld>
            <a:endParaRPr lang="it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3300" y="685800"/>
            <a:ext cx="4851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E8D2C-E7E4-47E8-8DBE-32DC55B48786}" type="slidenum">
              <a:rPr lang="it-CH" smtClean="0"/>
              <a:pPr/>
              <a:t>‹#›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160709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37949" rtl="0" eaLnBrk="1" latinLnBrk="0" hangingPunct="1">
      <a:defRPr sz="1231" kern="1200">
        <a:solidFill>
          <a:schemeClr val="tx1"/>
        </a:solidFill>
        <a:latin typeface="+mn-lt"/>
        <a:ea typeface="+mn-ea"/>
        <a:cs typeface="+mn-cs"/>
      </a:defRPr>
    </a:lvl1pPr>
    <a:lvl2pPr marL="468975" algn="l" defTabSz="937949" rtl="0" eaLnBrk="1" latinLnBrk="0" hangingPunct="1">
      <a:defRPr sz="1231" kern="1200">
        <a:solidFill>
          <a:schemeClr val="tx1"/>
        </a:solidFill>
        <a:latin typeface="+mn-lt"/>
        <a:ea typeface="+mn-ea"/>
        <a:cs typeface="+mn-cs"/>
      </a:defRPr>
    </a:lvl2pPr>
    <a:lvl3pPr marL="937949" algn="l" defTabSz="937949" rtl="0" eaLnBrk="1" latinLnBrk="0" hangingPunct="1">
      <a:defRPr sz="1231" kern="1200">
        <a:solidFill>
          <a:schemeClr val="tx1"/>
        </a:solidFill>
        <a:latin typeface="+mn-lt"/>
        <a:ea typeface="+mn-ea"/>
        <a:cs typeface="+mn-cs"/>
      </a:defRPr>
    </a:lvl3pPr>
    <a:lvl4pPr marL="1406923" algn="l" defTabSz="937949" rtl="0" eaLnBrk="1" latinLnBrk="0" hangingPunct="1">
      <a:defRPr sz="1231" kern="1200">
        <a:solidFill>
          <a:schemeClr val="tx1"/>
        </a:solidFill>
        <a:latin typeface="+mn-lt"/>
        <a:ea typeface="+mn-ea"/>
        <a:cs typeface="+mn-cs"/>
      </a:defRPr>
    </a:lvl4pPr>
    <a:lvl5pPr marL="1875897" algn="l" defTabSz="937949" rtl="0" eaLnBrk="1" latinLnBrk="0" hangingPunct="1">
      <a:defRPr sz="1231" kern="1200">
        <a:solidFill>
          <a:schemeClr val="tx1"/>
        </a:solidFill>
        <a:latin typeface="+mn-lt"/>
        <a:ea typeface="+mn-ea"/>
        <a:cs typeface="+mn-cs"/>
      </a:defRPr>
    </a:lvl5pPr>
    <a:lvl6pPr marL="2344872" algn="l" defTabSz="937949" rtl="0" eaLnBrk="1" latinLnBrk="0" hangingPunct="1">
      <a:defRPr sz="1231" kern="1200">
        <a:solidFill>
          <a:schemeClr val="tx1"/>
        </a:solidFill>
        <a:latin typeface="+mn-lt"/>
        <a:ea typeface="+mn-ea"/>
        <a:cs typeface="+mn-cs"/>
      </a:defRPr>
    </a:lvl6pPr>
    <a:lvl7pPr marL="2813847" algn="l" defTabSz="937949" rtl="0" eaLnBrk="1" latinLnBrk="0" hangingPunct="1">
      <a:defRPr sz="1231" kern="1200">
        <a:solidFill>
          <a:schemeClr val="tx1"/>
        </a:solidFill>
        <a:latin typeface="+mn-lt"/>
        <a:ea typeface="+mn-ea"/>
        <a:cs typeface="+mn-cs"/>
      </a:defRPr>
    </a:lvl7pPr>
    <a:lvl8pPr marL="3282820" algn="l" defTabSz="937949" rtl="0" eaLnBrk="1" latinLnBrk="0" hangingPunct="1">
      <a:defRPr sz="1231" kern="1200">
        <a:solidFill>
          <a:schemeClr val="tx1"/>
        </a:solidFill>
        <a:latin typeface="+mn-lt"/>
        <a:ea typeface="+mn-ea"/>
        <a:cs typeface="+mn-cs"/>
      </a:defRPr>
    </a:lvl8pPr>
    <a:lvl9pPr marL="3751795" algn="l" defTabSz="937949" rtl="0" eaLnBrk="1" latinLnBrk="0" hangingPunct="1">
      <a:defRPr sz="123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E8D2C-E7E4-47E8-8DBE-32DC55B48786}" type="slidenum">
              <a:rPr lang="it-CH" smtClean="0"/>
              <a:pPr/>
              <a:t>2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98655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E8D2C-E7E4-47E8-8DBE-32DC55B48786}" type="slidenum">
              <a:rPr lang="it-CH" smtClean="0"/>
              <a:pPr/>
              <a:t>4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569490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6080" y="1236158"/>
            <a:ext cx="8016479" cy="2629676"/>
          </a:xfrm>
        </p:spPr>
        <p:txBody>
          <a:bodyPr anchor="b"/>
          <a:lstStyle>
            <a:lvl1pPr algn="ctr">
              <a:defRPr sz="526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080" y="3967245"/>
            <a:ext cx="8016479" cy="1823638"/>
          </a:xfrm>
        </p:spPr>
        <p:txBody>
          <a:bodyPr/>
          <a:lstStyle>
            <a:lvl1pPr marL="0" indent="0" algn="ctr">
              <a:buNone/>
              <a:defRPr sz="2104"/>
            </a:lvl1pPr>
            <a:lvl2pPr marL="400827" indent="0" algn="ctr">
              <a:buNone/>
              <a:defRPr sz="1753"/>
            </a:lvl2pPr>
            <a:lvl3pPr marL="801654" indent="0" algn="ctr">
              <a:buNone/>
              <a:defRPr sz="1578"/>
            </a:lvl3pPr>
            <a:lvl4pPr marL="1202482" indent="0" algn="ctr">
              <a:buNone/>
              <a:defRPr sz="1403"/>
            </a:lvl4pPr>
            <a:lvl5pPr marL="1603309" indent="0" algn="ctr">
              <a:buNone/>
              <a:defRPr sz="1403"/>
            </a:lvl5pPr>
            <a:lvl6pPr marL="2004136" indent="0" algn="ctr">
              <a:buNone/>
              <a:defRPr sz="1403"/>
            </a:lvl6pPr>
            <a:lvl7pPr marL="2404963" indent="0" algn="ctr">
              <a:buNone/>
              <a:defRPr sz="1403"/>
            </a:lvl7pPr>
            <a:lvl8pPr marL="2805791" indent="0" algn="ctr">
              <a:buNone/>
              <a:defRPr sz="1403"/>
            </a:lvl8pPr>
            <a:lvl9pPr marL="3206618" indent="0" algn="ctr">
              <a:buNone/>
              <a:defRPr sz="1403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dirty="0" smtClean="0"/>
              <a:t>20-21 November 2018</a:t>
            </a:r>
            <a:endParaRPr lang="it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 </a:t>
            </a:r>
            <a:fld id="{E1BB5E7C-0B4A-4B95-AD1D-0593F99C3614}" type="slidenum">
              <a:rPr lang="it-CH" smtClean="0"/>
              <a:pPr/>
              <a:t>‹#›</a:t>
            </a:fld>
            <a:endParaRPr lang="it-CH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 </a:t>
            </a:r>
            <a:fld id="{E1BB5E7C-0B4A-4B95-AD1D-0593F99C3614}" type="slidenum">
              <a:rPr lang="it-CH" smtClean="0"/>
              <a:pPr/>
              <a:t>‹#›</a:t>
            </a:fld>
            <a:endParaRPr lang="it-CH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49056" y="402145"/>
            <a:ext cx="2304738" cy="64010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4844" y="402145"/>
            <a:ext cx="6780605" cy="64010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 </a:t>
            </a:r>
            <a:fld id="{E1BB5E7C-0B4A-4B95-AD1D-0593F99C3614}" type="slidenum">
              <a:rPr lang="it-CH" smtClean="0"/>
              <a:pPr/>
              <a:t>‹#›</a:t>
            </a:fld>
            <a:endParaRPr lang="it-CH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dirty="0" smtClean="0"/>
              <a:t>20-21 November 2018</a:t>
            </a:r>
            <a:endParaRPr lang="it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</a:t>
            </a:r>
            <a:fld id="{E1BB5E7C-0B4A-4B95-AD1D-0593F99C3614}" type="slidenum">
              <a:rPr lang="it-CH" smtClean="0"/>
              <a:pPr/>
              <a:t>‹#›</a:t>
            </a:fld>
            <a:endParaRPr lang="it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277" y="1883087"/>
            <a:ext cx="9218950" cy="3141973"/>
          </a:xfrm>
        </p:spPr>
        <p:txBody>
          <a:bodyPr anchor="b"/>
          <a:lstStyle>
            <a:lvl1pPr>
              <a:defRPr sz="526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277" y="5054784"/>
            <a:ext cx="9218950" cy="1652289"/>
          </a:xfrm>
        </p:spPr>
        <p:txBody>
          <a:bodyPr/>
          <a:lstStyle>
            <a:lvl1pPr marL="0" indent="0">
              <a:buNone/>
              <a:defRPr sz="2104">
                <a:solidFill>
                  <a:schemeClr val="tx1">
                    <a:tint val="75000"/>
                  </a:schemeClr>
                </a:solidFill>
              </a:defRPr>
            </a:lvl1pPr>
            <a:lvl2pPr marL="400827" indent="0">
              <a:buNone/>
              <a:defRPr sz="1753">
                <a:solidFill>
                  <a:schemeClr val="tx1">
                    <a:tint val="75000"/>
                  </a:schemeClr>
                </a:solidFill>
              </a:defRPr>
            </a:lvl2pPr>
            <a:lvl3pPr marL="801654" indent="0">
              <a:buNone/>
              <a:defRPr sz="1578">
                <a:solidFill>
                  <a:schemeClr val="tx1">
                    <a:tint val="75000"/>
                  </a:schemeClr>
                </a:solidFill>
              </a:defRPr>
            </a:lvl3pPr>
            <a:lvl4pPr marL="120248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309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13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496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579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661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 </a:t>
            </a:r>
            <a:fld id="{E1BB5E7C-0B4A-4B95-AD1D-0593F99C3614}" type="slidenum">
              <a:rPr lang="it-CH" smtClean="0"/>
              <a:pPr/>
              <a:t>‹#›</a:t>
            </a:fld>
            <a:endParaRPr lang="it-C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4844" y="2010723"/>
            <a:ext cx="4542671" cy="47925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1123" y="2010723"/>
            <a:ext cx="4542671" cy="47925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 </a:t>
            </a:r>
            <a:fld id="{E1BB5E7C-0B4A-4B95-AD1D-0593F99C3614}" type="slidenum">
              <a:rPr lang="it-CH" smtClean="0"/>
              <a:pPr/>
              <a:t>‹#›</a:t>
            </a:fld>
            <a:endParaRPr lang="it-CH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236" y="402145"/>
            <a:ext cx="9218950" cy="14599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237" y="1851614"/>
            <a:ext cx="4521794" cy="907448"/>
          </a:xfrm>
        </p:spPr>
        <p:txBody>
          <a:bodyPr anchor="b"/>
          <a:lstStyle>
            <a:lvl1pPr marL="0" indent="0">
              <a:buNone/>
              <a:defRPr sz="2104" b="1"/>
            </a:lvl1pPr>
            <a:lvl2pPr marL="400827" indent="0">
              <a:buNone/>
              <a:defRPr sz="1753" b="1"/>
            </a:lvl2pPr>
            <a:lvl3pPr marL="801654" indent="0">
              <a:buNone/>
              <a:defRPr sz="1578" b="1"/>
            </a:lvl3pPr>
            <a:lvl4pPr marL="1202482" indent="0">
              <a:buNone/>
              <a:defRPr sz="1403" b="1"/>
            </a:lvl4pPr>
            <a:lvl5pPr marL="1603309" indent="0">
              <a:buNone/>
              <a:defRPr sz="1403" b="1"/>
            </a:lvl5pPr>
            <a:lvl6pPr marL="2004136" indent="0">
              <a:buNone/>
              <a:defRPr sz="1403" b="1"/>
            </a:lvl6pPr>
            <a:lvl7pPr marL="2404963" indent="0">
              <a:buNone/>
              <a:defRPr sz="1403" b="1"/>
            </a:lvl7pPr>
            <a:lvl8pPr marL="2805791" indent="0">
              <a:buNone/>
              <a:defRPr sz="1403" b="1"/>
            </a:lvl8pPr>
            <a:lvl9pPr marL="3206618" indent="0">
              <a:buNone/>
              <a:defRPr sz="140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237" y="2759062"/>
            <a:ext cx="4521794" cy="40581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1123" y="1851614"/>
            <a:ext cx="4544063" cy="907448"/>
          </a:xfrm>
        </p:spPr>
        <p:txBody>
          <a:bodyPr anchor="b"/>
          <a:lstStyle>
            <a:lvl1pPr marL="0" indent="0">
              <a:buNone/>
              <a:defRPr sz="2104" b="1"/>
            </a:lvl1pPr>
            <a:lvl2pPr marL="400827" indent="0">
              <a:buNone/>
              <a:defRPr sz="1753" b="1"/>
            </a:lvl2pPr>
            <a:lvl3pPr marL="801654" indent="0">
              <a:buNone/>
              <a:defRPr sz="1578" b="1"/>
            </a:lvl3pPr>
            <a:lvl4pPr marL="1202482" indent="0">
              <a:buNone/>
              <a:defRPr sz="1403" b="1"/>
            </a:lvl4pPr>
            <a:lvl5pPr marL="1603309" indent="0">
              <a:buNone/>
              <a:defRPr sz="1403" b="1"/>
            </a:lvl5pPr>
            <a:lvl6pPr marL="2004136" indent="0">
              <a:buNone/>
              <a:defRPr sz="1403" b="1"/>
            </a:lvl6pPr>
            <a:lvl7pPr marL="2404963" indent="0">
              <a:buNone/>
              <a:defRPr sz="1403" b="1"/>
            </a:lvl7pPr>
            <a:lvl8pPr marL="2805791" indent="0">
              <a:buNone/>
              <a:defRPr sz="1403" b="1"/>
            </a:lvl8pPr>
            <a:lvl9pPr marL="3206618" indent="0">
              <a:buNone/>
              <a:defRPr sz="140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1123" y="2759062"/>
            <a:ext cx="4544063" cy="40581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 </a:t>
            </a:r>
            <a:fld id="{E1BB5E7C-0B4A-4B95-AD1D-0593F99C3614}" type="slidenum">
              <a:rPr lang="it-CH" smtClean="0"/>
              <a:pPr/>
              <a:t>‹#›</a:t>
            </a:fld>
            <a:endParaRPr lang="it-CH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 </a:t>
            </a:r>
            <a:fld id="{E1BB5E7C-0B4A-4B95-AD1D-0593F99C3614}" type="slidenum">
              <a:rPr lang="it-CH" smtClean="0"/>
              <a:pPr/>
              <a:t>‹#›</a:t>
            </a:fld>
            <a:endParaRPr lang="it-CH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 </a:t>
            </a:r>
            <a:fld id="{E1BB5E7C-0B4A-4B95-AD1D-0593F99C3614}" type="slidenum">
              <a:rPr lang="it-CH" smtClean="0"/>
              <a:pPr/>
              <a:t>‹#›</a:t>
            </a:fld>
            <a:endParaRPr lang="it-CH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236" y="503555"/>
            <a:ext cx="3447364" cy="1762443"/>
          </a:xfrm>
        </p:spPr>
        <p:txBody>
          <a:bodyPr anchor="b"/>
          <a:lstStyle>
            <a:lvl1pPr>
              <a:defRPr sz="280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063" y="1087540"/>
            <a:ext cx="5411123" cy="5367756"/>
          </a:xfrm>
        </p:spPr>
        <p:txBody>
          <a:bodyPr/>
          <a:lstStyle>
            <a:lvl1pPr>
              <a:defRPr sz="2805"/>
            </a:lvl1pPr>
            <a:lvl2pPr>
              <a:defRPr sz="2455"/>
            </a:lvl2pPr>
            <a:lvl3pPr>
              <a:defRPr sz="2104"/>
            </a:lvl3pPr>
            <a:lvl4pPr>
              <a:defRPr sz="1753"/>
            </a:lvl4pPr>
            <a:lvl5pPr>
              <a:defRPr sz="1753"/>
            </a:lvl5pPr>
            <a:lvl6pPr>
              <a:defRPr sz="1753"/>
            </a:lvl6pPr>
            <a:lvl7pPr>
              <a:defRPr sz="1753"/>
            </a:lvl7pPr>
            <a:lvl8pPr>
              <a:defRPr sz="1753"/>
            </a:lvl8pPr>
            <a:lvl9pPr>
              <a:defRPr sz="175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236" y="2265997"/>
            <a:ext cx="3447364" cy="4198041"/>
          </a:xfrm>
        </p:spPr>
        <p:txBody>
          <a:bodyPr/>
          <a:lstStyle>
            <a:lvl1pPr marL="0" indent="0">
              <a:buNone/>
              <a:defRPr sz="1403"/>
            </a:lvl1pPr>
            <a:lvl2pPr marL="400827" indent="0">
              <a:buNone/>
              <a:defRPr sz="1227"/>
            </a:lvl2pPr>
            <a:lvl3pPr marL="801654" indent="0">
              <a:buNone/>
              <a:defRPr sz="1052"/>
            </a:lvl3pPr>
            <a:lvl4pPr marL="1202482" indent="0">
              <a:buNone/>
              <a:defRPr sz="877"/>
            </a:lvl4pPr>
            <a:lvl5pPr marL="1603309" indent="0">
              <a:buNone/>
              <a:defRPr sz="877"/>
            </a:lvl5pPr>
            <a:lvl6pPr marL="2004136" indent="0">
              <a:buNone/>
              <a:defRPr sz="877"/>
            </a:lvl6pPr>
            <a:lvl7pPr marL="2404963" indent="0">
              <a:buNone/>
              <a:defRPr sz="877"/>
            </a:lvl7pPr>
            <a:lvl8pPr marL="2805791" indent="0">
              <a:buNone/>
              <a:defRPr sz="877"/>
            </a:lvl8pPr>
            <a:lvl9pPr marL="3206618" indent="0">
              <a:buNone/>
              <a:defRPr sz="87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 </a:t>
            </a:r>
            <a:fld id="{E1BB5E7C-0B4A-4B95-AD1D-0593F99C3614}" type="slidenum">
              <a:rPr lang="it-CH" smtClean="0"/>
              <a:pPr/>
              <a:t>‹#›</a:t>
            </a:fld>
            <a:endParaRPr lang="it-CH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236" y="503555"/>
            <a:ext cx="3447364" cy="1762443"/>
          </a:xfrm>
        </p:spPr>
        <p:txBody>
          <a:bodyPr anchor="b"/>
          <a:lstStyle>
            <a:lvl1pPr>
              <a:defRPr sz="280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4063" y="1087540"/>
            <a:ext cx="5411123" cy="5367756"/>
          </a:xfrm>
        </p:spPr>
        <p:txBody>
          <a:bodyPr/>
          <a:lstStyle>
            <a:lvl1pPr marL="0" indent="0">
              <a:buNone/>
              <a:defRPr sz="2805"/>
            </a:lvl1pPr>
            <a:lvl2pPr marL="400827" indent="0">
              <a:buNone/>
              <a:defRPr sz="2455"/>
            </a:lvl2pPr>
            <a:lvl3pPr marL="801654" indent="0">
              <a:buNone/>
              <a:defRPr sz="2104"/>
            </a:lvl3pPr>
            <a:lvl4pPr marL="1202482" indent="0">
              <a:buNone/>
              <a:defRPr sz="1753"/>
            </a:lvl4pPr>
            <a:lvl5pPr marL="1603309" indent="0">
              <a:buNone/>
              <a:defRPr sz="1753"/>
            </a:lvl5pPr>
            <a:lvl6pPr marL="2004136" indent="0">
              <a:buNone/>
              <a:defRPr sz="1753"/>
            </a:lvl6pPr>
            <a:lvl7pPr marL="2404963" indent="0">
              <a:buNone/>
              <a:defRPr sz="1753"/>
            </a:lvl7pPr>
            <a:lvl8pPr marL="2805791" indent="0">
              <a:buNone/>
              <a:defRPr sz="1753"/>
            </a:lvl8pPr>
            <a:lvl9pPr marL="3206618" indent="0">
              <a:buNone/>
              <a:defRPr sz="175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236" y="2265997"/>
            <a:ext cx="3447364" cy="4198041"/>
          </a:xfrm>
        </p:spPr>
        <p:txBody>
          <a:bodyPr/>
          <a:lstStyle>
            <a:lvl1pPr marL="0" indent="0">
              <a:buNone/>
              <a:defRPr sz="1403"/>
            </a:lvl1pPr>
            <a:lvl2pPr marL="400827" indent="0">
              <a:buNone/>
              <a:defRPr sz="1227"/>
            </a:lvl2pPr>
            <a:lvl3pPr marL="801654" indent="0">
              <a:buNone/>
              <a:defRPr sz="1052"/>
            </a:lvl3pPr>
            <a:lvl4pPr marL="1202482" indent="0">
              <a:buNone/>
              <a:defRPr sz="877"/>
            </a:lvl4pPr>
            <a:lvl5pPr marL="1603309" indent="0">
              <a:buNone/>
              <a:defRPr sz="877"/>
            </a:lvl5pPr>
            <a:lvl6pPr marL="2004136" indent="0">
              <a:buNone/>
              <a:defRPr sz="877"/>
            </a:lvl6pPr>
            <a:lvl7pPr marL="2404963" indent="0">
              <a:buNone/>
              <a:defRPr sz="877"/>
            </a:lvl7pPr>
            <a:lvl8pPr marL="2805791" indent="0">
              <a:buNone/>
              <a:defRPr sz="877"/>
            </a:lvl8pPr>
            <a:lvl9pPr marL="3206618" indent="0">
              <a:buNone/>
              <a:defRPr sz="87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 </a:t>
            </a:r>
            <a:fld id="{E1BB5E7C-0B4A-4B95-AD1D-0593F99C3614}" type="slidenum">
              <a:rPr lang="it-CH" smtClean="0"/>
              <a:pPr/>
              <a:t>‹#›</a:t>
            </a:fld>
            <a:endParaRPr lang="it-CH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4844" y="402145"/>
            <a:ext cx="9218950" cy="1459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844" y="2010723"/>
            <a:ext cx="9218950" cy="4792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4844" y="7000814"/>
            <a:ext cx="2404944" cy="4021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LHCtopWG open meeting, CERN</a:t>
            </a:r>
            <a:endParaRPr lang="it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0612" y="7000814"/>
            <a:ext cx="3607415" cy="4021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dirty="0" smtClean="0"/>
              <a:t>20-21 November 2018</a:t>
            </a:r>
            <a:endParaRPr lang="it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8850" y="7000814"/>
            <a:ext cx="2404944" cy="4021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CH" smtClean="0"/>
              <a:t>      </a:t>
            </a:r>
            <a:fld id="{E1BB5E7C-0B4A-4B95-AD1D-0593F99C3614}" type="slidenum">
              <a:rPr lang="it-CH" smtClean="0"/>
              <a:pPr/>
              <a:t>‹#›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128471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/>
  <p:txStyles>
    <p:titleStyle>
      <a:lvl1pPr algn="l" defTabSz="801654" rtl="0" eaLnBrk="1" latinLnBrk="0" hangingPunct="1">
        <a:lnSpc>
          <a:spcPct val="90000"/>
        </a:lnSpc>
        <a:spcBef>
          <a:spcPct val="0"/>
        </a:spcBef>
        <a:buNone/>
        <a:defRPr sz="38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14" indent="-200414" algn="l" defTabSz="801654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2455" kern="1200">
          <a:solidFill>
            <a:schemeClr val="tx1"/>
          </a:solidFill>
          <a:latin typeface="+mn-lt"/>
          <a:ea typeface="+mn-ea"/>
          <a:cs typeface="+mn-cs"/>
        </a:defRPr>
      </a:lvl1pPr>
      <a:lvl2pPr marL="601241" indent="-200414" algn="l" defTabSz="801654" rtl="0" eaLnBrk="1" latinLnBrk="0" hangingPunct="1">
        <a:lnSpc>
          <a:spcPct val="90000"/>
        </a:lnSpc>
        <a:spcBef>
          <a:spcPts val="438"/>
        </a:spcBef>
        <a:buFont typeface="Arial"/>
        <a:buChar char="•"/>
        <a:defRPr sz="2104" kern="1200">
          <a:solidFill>
            <a:schemeClr val="tx1"/>
          </a:solidFill>
          <a:latin typeface="+mn-lt"/>
          <a:ea typeface="+mn-ea"/>
          <a:cs typeface="+mn-cs"/>
        </a:defRPr>
      </a:lvl2pPr>
      <a:lvl3pPr marL="1002068" indent="-200414" algn="l" defTabSz="801654" rtl="0" eaLnBrk="1" latinLnBrk="0" hangingPunct="1">
        <a:lnSpc>
          <a:spcPct val="90000"/>
        </a:lnSpc>
        <a:spcBef>
          <a:spcPts val="438"/>
        </a:spcBef>
        <a:buFont typeface="Arial"/>
        <a:buChar char="•"/>
        <a:defRPr sz="1753" kern="1200">
          <a:solidFill>
            <a:schemeClr val="tx1"/>
          </a:solidFill>
          <a:latin typeface="+mn-lt"/>
          <a:ea typeface="+mn-ea"/>
          <a:cs typeface="+mn-cs"/>
        </a:defRPr>
      </a:lvl3pPr>
      <a:lvl4pPr marL="1402895" indent="-200414" algn="l" defTabSz="801654" rtl="0" eaLnBrk="1" latinLnBrk="0" hangingPunct="1">
        <a:lnSpc>
          <a:spcPct val="90000"/>
        </a:lnSpc>
        <a:spcBef>
          <a:spcPts val="438"/>
        </a:spcBef>
        <a:buFont typeface="Arial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4pPr>
      <a:lvl5pPr marL="1803723" indent="-200414" algn="l" defTabSz="801654" rtl="0" eaLnBrk="1" latinLnBrk="0" hangingPunct="1">
        <a:lnSpc>
          <a:spcPct val="90000"/>
        </a:lnSpc>
        <a:spcBef>
          <a:spcPts val="438"/>
        </a:spcBef>
        <a:buFont typeface="Arial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5pPr>
      <a:lvl6pPr marL="2204550" indent="-200414" algn="l" defTabSz="801654" rtl="0" eaLnBrk="1" latinLnBrk="0" hangingPunct="1">
        <a:lnSpc>
          <a:spcPct val="90000"/>
        </a:lnSpc>
        <a:spcBef>
          <a:spcPts val="438"/>
        </a:spcBef>
        <a:buFont typeface="Arial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6pPr>
      <a:lvl7pPr marL="2605377" indent="-200414" algn="l" defTabSz="801654" rtl="0" eaLnBrk="1" latinLnBrk="0" hangingPunct="1">
        <a:lnSpc>
          <a:spcPct val="90000"/>
        </a:lnSpc>
        <a:spcBef>
          <a:spcPts val="438"/>
        </a:spcBef>
        <a:buFont typeface="Arial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7pPr>
      <a:lvl8pPr marL="3006204" indent="-200414" algn="l" defTabSz="801654" rtl="0" eaLnBrk="1" latinLnBrk="0" hangingPunct="1">
        <a:lnSpc>
          <a:spcPct val="90000"/>
        </a:lnSpc>
        <a:spcBef>
          <a:spcPts val="438"/>
        </a:spcBef>
        <a:buFont typeface="Arial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8pPr>
      <a:lvl9pPr marL="3407032" indent="-200414" algn="l" defTabSz="801654" rtl="0" eaLnBrk="1" latinLnBrk="0" hangingPunct="1">
        <a:lnSpc>
          <a:spcPct val="90000"/>
        </a:lnSpc>
        <a:spcBef>
          <a:spcPts val="438"/>
        </a:spcBef>
        <a:buFont typeface="Arial"/>
        <a:buChar char="•"/>
        <a:defRPr sz="15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1654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1pPr>
      <a:lvl2pPr marL="400827" algn="l" defTabSz="801654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2pPr>
      <a:lvl3pPr marL="801654" algn="l" defTabSz="801654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3pPr>
      <a:lvl4pPr marL="1202482" algn="l" defTabSz="801654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4pPr>
      <a:lvl5pPr marL="1603309" algn="l" defTabSz="801654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5pPr>
      <a:lvl6pPr marL="2004136" algn="l" defTabSz="801654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6pPr>
      <a:lvl7pPr marL="2404963" algn="l" defTabSz="801654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7pPr>
      <a:lvl8pPr marL="2805791" algn="l" defTabSz="801654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8pPr>
      <a:lvl9pPr marL="3206618" algn="l" defTabSz="801654" rtl="0" eaLnBrk="1" latinLnBrk="0" hangingPunct="1">
        <a:defRPr sz="15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pcc.web.cern.ch/lhc-working-groups" TargetMode="External"/><Relationship Id="rId4" Type="http://schemas.openxmlformats.org/officeDocument/2006/relationships/hyperlink" Target="https://indico.cern.ch/categoryDisplay.py?categId=4463" TargetMode="External"/><Relationship Id="rId5" Type="http://schemas.openxmlformats.org/officeDocument/2006/relationships/hyperlink" Target="https://twiki.cern.ch/twiki/bin/view/LHCPhysics/LHCTopWGSummaryPlots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rxiv.org/abs/1802.0723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LHCPhysics/LHCTopWGSummaryPlot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288688" y="3159812"/>
            <a:ext cx="7905108" cy="1619069"/>
          </a:xfrm>
        </p:spPr>
        <p:txBody>
          <a:bodyPr>
            <a:noAutofit/>
          </a:bodyPr>
          <a:lstStyle/>
          <a:p>
            <a:r>
              <a:rPr lang="en-US" sz="4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14</a:t>
            </a:r>
            <a:r>
              <a:rPr lang="en-US" sz="4400" baseline="30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</a:t>
            </a:r>
            <a:r>
              <a:rPr lang="en-US" sz="4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Open </a:t>
            </a:r>
            <a:r>
              <a:rPr lang="en-US" sz="4400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LHCtopWG</a:t>
            </a:r>
            <a:r>
              <a:rPr lang="en-US" sz="4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Meeting</a:t>
            </a:r>
            <a:br>
              <a:rPr lang="en-US" sz="4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Nov 20-21, 2018</a:t>
            </a:r>
            <a:br>
              <a:rPr lang="en-US" sz="28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2800" dirty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2800" dirty="0">
                <a:solidFill>
                  <a:srgbClr val="0000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4800" dirty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</a:t>
            </a:r>
            <a:r>
              <a:rPr lang="en-US" sz="48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ntroduction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b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	</a:t>
            </a:r>
            <a:endParaRPr lang="en-US" sz="3084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733" y="6376539"/>
            <a:ext cx="622271" cy="7642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8065" y="6444982"/>
            <a:ext cx="641247" cy="641938"/>
          </a:xfrm>
          <a:prstGeom prst="rect">
            <a:avLst/>
          </a:prstGeom>
        </p:spPr>
      </p:pic>
      <p:sp>
        <p:nvSpPr>
          <p:cNvPr id="10" name="Title 6"/>
          <p:cNvSpPr txBox="1">
            <a:spLocks/>
          </p:cNvSpPr>
          <p:nvPr/>
        </p:nvSpPr>
        <p:spPr>
          <a:xfrm>
            <a:off x="5437130" y="5635447"/>
            <a:ext cx="5377091" cy="16190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1007060" rtl="0" eaLnBrk="1" latinLnBrk="0" hangingPunct="1">
              <a:spcBef>
                <a:spcPct val="0"/>
              </a:spcBef>
              <a:buNone/>
              <a:defRPr sz="396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Mark Owen (Glasgow) </a:t>
            </a:r>
          </a:p>
          <a:p>
            <a:pPr algn="l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Michelangelo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Mangano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(CERN) </a:t>
            </a:r>
          </a:p>
          <a:p>
            <a:pPr algn="l"/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Martijn Mulders (CERN)</a:t>
            </a:r>
            <a:b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7225" y="6595905"/>
            <a:ext cx="724974" cy="483316"/>
          </a:xfrm>
          <a:prstGeom prst="rect">
            <a:avLst/>
          </a:prstGeom>
        </p:spPr>
      </p:pic>
      <p:pic>
        <p:nvPicPr>
          <p:cNvPr id="6" name="Picture 5" descr="Screen Shot 2015-11-15 at 13.58.54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9005" y="6752917"/>
            <a:ext cx="994268" cy="32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03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LHCtopWG</a:t>
            </a:r>
            <a:r>
              <a:rPr lang="en-US" sz="3600" dirty="0" smtClean="0"/>
              <a:t> : Introduction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open session of the LHC Top Working Group</a:t>
            </a:r>
          </a:p>
          <a:p>
            <a:pPr lvl="1"/>
            <a:r>
              <a:rPr lang="en-US" dirty="0" smtClean="0"/>
              <a:t>Forum for public discussions (</a:t>
            </a:r>
            <a:r>
              <a:rPr lang="en-US" dirty="0" err="1" smtClean="0"/>
              <a:t>ATLAS+CMS+LHCb+TH</a:t>
            </a:r>
            <a:r>
              <a:rPr lang="en-US" dirty="0" smtClean="0"/>
              <a:t>) on combination and interpretation of top physics measurements at the LHC</a:t>
            </a:r>
          </a:p>
          <a:p>
            <a:pPr lvl="1"/>
            <a:r>
              <a:rPr lang="en-US" dirty="0" smtClean="0"/>
              <a:t>Open sessions (twice per year) </a:t>
            </a:r>
            <a:r>
              <a:rPr lang="mr-IN" dirty="0" smtClean="0"/>
              <a:t>–</a:t>
            </a:r>
            <a:r>
              <a:rPr lang="en-US" dirty="0" smtClean="0"/>
              <a:t> aim always to allow time for discussion</a:t>
            </a:r>
          </a:p>
          <a:p>
            <a:pPr lvl="1"/>
            <a:endParaRPr lang="en-US" dirty="0"/>
          </a:p>
          <a:p>
            <a:r>
              <a:rPr lang="en-US" dirty="0" smtClean="0"/>
              <a:t>Documentation and coordinates </a:t>
            </a:r>
          </a:p>
          <a:p>
            <a:pPr lvl="1"/>
            <a:r>
              <a:rPr lang="en-US" dirty="0" smtClean="0"/>
              <a:t>Integrated in the LPCC structure at CERN: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>
                <a:hlinkClick r:id="rId3"/>
              </a:rPr>
              <a:t>http</a:t>
            </a:r>
            <a:r>
              <a:rPr lang="en-US" sz="1800" dirty="0">
                <a:hlinkClick r:id="rId3"/>
              </a:rPr>
              <a:t>://</a:t>
            </a:r>
            <a:r>
              <a:rPr lang="en-US" sz="1800" dirty="0" smtClean="0">
                <a:hlinkClick r:id="rId3"/>
              </a:rPr>
              <a:t>lpcc.web.cern.ch/lhc-working-groups</a:t>
            </a:r>
            <a:r>
              <a:rPr lang="en-US" sz="1800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Agendas available </a:t>
            </a:r>
            <a:r>
              <a:rPr lang="en-US" dirty="0"/>
              <a:t>at </a:t>
            </a:r>
            <a:r>
              <a:rPr lang="en-US" sz="1800" dirty="0">
                <a:hlinkClick r:id="rId4"/>
              </a:rPr>
              <a:t>https://indico.cern.ch/categoryDisplay.py?categId=4463</a:t>
            </a:r>
            <a:endParaRPr lang="en-US" sz="1800" dirty="0"/>
          </a:p>
          <a:p>
            <a:pPr lvl="1"/>
            <a:r>
              <a:rPr lang="en-US" dirty="0"/>
              <a:t>Public summary plots at</a:t>
            </a:r>
            <a:br>
              <a:rPr lang="en-US" dirty="0"/>
            </a:br>
            <a:r>
              <a:rPr lang="en-US" dirty="0"/>
              <a:t> </a:t>
            </a:r>
            <a:r>
              <a:rPr lang="en-US" sz="1800" dirty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twiki.cern.ch/twiki/bin/view/LHCPhysics/LHCTopWGSummaryPlots</a:t>
            </a:r>
            <a:r>
              <a:rPr lang="en-US" sz="1800" dirty="0" smtClean="0"/>
              <a:t> </a:t>
            </a:r>
          </a:p>
          <a:p>
            <a:pPr lvl="1"/>
            <a:r>
              <a:rPr lang="en-US" dirty="0" smtClean="0"/>
              <a:t>Subscribe to main open mailing list </a:t>
            </a:r>
            <a:r>
              <a:rPr lang="en-US" sz="2000" dirty="0" err="1">
                <a:solidFill>
                  <a:srgbClr val="FF0000"/>
                </a:solidFill>
              </a:rPr>
              <a:t>lhc-toplhcwg@cern.ch</a:t>
            </a:r>
            <a:endParaRPr lang="en-US" sz="2000" dirty="0">
              <a:solidFill>
                <a:srgbClr val="FF0000"/>
              </a:solidFill>
            </a:endParaRPr>
          </a:p>
          <a:p>
            <a:pPr marL="503531" lvl="1" indent="0">
              <a:buNone/>
            </a:pPr>
            <a:r>
              <a:rPr lang="en-US" dirty="0" smtClean="0"/>
              <a:t> </a:t>
            </a:r>
            <a:endParaRPr lang="en-US" sz="1800" dirty="0" smtClean="0"/>
          </a:p>
          <a:p>
            <a:r>
              <a:rPr lang="en-US" dirty="0" smtClean="0"/>
              <a:t>Welcome to the second open session of 2018!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</a:t>
            </a:r>
            <a:fld id="{E1BB5E7C-0B4A-4B95-AD1D-0593F99C3614}" type="slidenum">
              <a:rPr lang="it-CH" smtClean="0"/>
              <a:pPr/>
              <a:t>2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6207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LHCtopWG</a:t>
            </a:r>
            <a:r>
              <a:rPr lang="en-US" sz="3600" dirty="0" smtClean="0"/>
              <a:t> Contacts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419" y="2022298"/>
            <a:ext cx="9218950" cy="47925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Contacts for combinations / working groups: </a:t>
            </a:r>
          </a:p>
          <a:p>
            <a:pPr marL="0" indent="0">
              <a:buNone/>
            </a:pPr>
            <a:endParaRPr lang="en-US" sz="100" dirty="0" smtClean="0">
              <a:solidFill>
                <a:srgbClr val="0B43BD"/>
              </a:solidFill>
            </a:endParaRPr>
          </a:p>
          <a:p>
            <a:pPr lvl="1"/>
            <a:r>
              <a:rPr lang="en-US" sz="2000" b="1" dirty="0">
                <a:solidFill>
                  <a:prstClr val="black"/>
                </a:solidFill>
              </a:rPr>
              <a:t>Top pair cross section</a:t>
            </a:r>
            <a:r>
              <a:rPr lang="en-US" sz="2000" b="1" dirty="0"/>
              <a:t>: </a:t>
            </a:r>
            <a:r>
              <a:rPr lang="en-US" sz="2000" dirty="0" smtClean="0"/>
              <a:t>Veronique </a:t>
            </a:r>
            <a:r>
              <a:rPr lang="en-US" sz="2000" dirty="0" err="1" smtClean="0"/>
              <a:t>Boisvert</a:t>
            </a:r>
            <a:r>
              <a:rPr lang="en-US" sz="2000" dirty="0" smtClean="0"/>
              <a:t> </a:t>
            </a:r>
            <a:r>
              <a:rPr lang="en-US" sz="2000" dirty="0"/>
              <a:t>(ATLAS</a:t>
            </a:r>
            <a:r>
              <a:rPr lang="en-US" sz="2000" dirty="0">
                <a:solidFill>
                  <a:prstClr val="black"/>
                </a:solidFill>
              </a:rPr>
              <a:t>), </a:t>
            </a:r>
            <a:r>
              <a:rPr lang="en-US" sz="2000" dirty="0" smtClean="0"/>
              <a:t>Jan </a:t>
            </a:r>
            <a:r>
              <a:rPr lang="en-US" sz="2000" dirty="0" err="1" smtClean="0"/>
              <a:t>Kieseler</a:t>
            </a:r>
            <a:r>
              <a:rPr lang="en-US" sz="2000" dirty="0" smtClean="0"/>
              <a:t> (CMS)</a:t>
            </a:r>
          </a:p>
          <a:p>
            <a:pPr lvl="1"/>
            <a:r>
              <a:rPr lang="en-US" sz="2000" b="1" dirty="0">
                <a:solidFill>
                  <a:prstClr val="black"/>
                </a:solidFill>
              </a:rPr>
              <a:t>Single top cross sections: </a:t>
            </a:r>
            <a:r>
              <a:rPr lang="en-US" sz="2000" dirty="0" smtClean="0"/>
              <a:t>Carlos Escobar </a:t>
            </a:r>
            <a:r>
              <a:rPr lang="en-US" sz="2000" dirty="0">
                <a:solidFill>
                  <a:prstClr val="black"/>
                </a:solidFill>
              </a:rPr>
              <a:t>(ATLAS</a:t>
            </a:r>
            <a:r>
              <a:rPr lang="en-US" sz="2000" dirty="0"/>
              <a:t>), </a:t>
            </a:r>
            <a:r>
              <a:rPr lang="en-US" sz="2000" dirty="0" smtClean="0"/>
              <a:t>Jeremy </a:t>
            </a:r>
            <a:r>
              <a:rPr lang="en-US" sz="2000" dirty="0" smtClean="0"/>
              <a:t>Andrea </a:t>
            </a:r>
            <a:r>
              <a:rPr lang="en-US" sz="2000" dirty="0"/>
              <a:t>(CMS) 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b="1" dirty="0">
                <a:solidFill>
                  <a:prstClr val="black"/>
                </a:solidFill>
              </a:rPr>
              <a:t>Top mass: </a:t>
            </a:r>
            <a:r>
              <a:rPr lang="en-US" sz="2000" dirty="0" smtClean="0"/>
              <a:t>Mark Owen </a:t>
            </a:r>
            <a:r>
              <a:rPr lang="en-US" sz="2000" dirty="0">
                <a:solidFill>
                  <a:prstClr val="black"/>
                </a:solidFill>
              </a:rPr>
              <a:t>(ATLAS), Steve </a:t>
            </a:r>
            <a:r>
              <a:rPr lang="en-US" sz="2000" dirty="0" err="1">
                <a:solidFill>
                  <a:prstClr val="black"/>
                </a:solidFill>
              </a:rPr>
              <a:t>Wimpenny</a:t>
            </a:r>
            <a:r>
              <a:rPr lang="en-US" sz="2000" dirty="0">
                <a:solidFill>
                  <a:prstClr val="black"/>
                </a:solidFill>
              </a:rPr>
              <a:t> (CMS)</a:t>
            </a:r>
          </a:p>
          <a:p>
            <a:pPr lvl="1"/>
            <a:r>
              <a:rPr lang="en-US" sz="2000" b="1" dirty="0">
                <a:solidFill>
                  <a:prstClr val="black"/>
                </a:solidFill>
              </a:rPr>
              <a:t>Charge asymmetry:</a:t>
            </a:r>
            <a:r>
              <a:rPr lang="en-US" sz="2000" dirty="0">
                <a:solidFill>
                  <a:prstClr val="black"/>
                </a:solidFill>
              </a:rPr>
              <a:t> Frederic </a:t>
            </a:r>
            <a:r>
              <a:rPr lang="en-US" sz="2000" dirty="0" err="1">
                <a:solidFill>
                  <a:prstClr val="black"/>
                </a:solidFill>
              </a:rPr>
              <a:t>Deliot</a:t>
            </a:r>
            <a:r>
              <a:rPr lang="en-US" sz="2000" dirty="0">
                <a:solidFill>
                  <a:prstClr val="black"/>
                </a:solidFill>
              </a:rPr>
              <a:t> (ATLAS), Thorsten </a:t>
            </a:r>
            <a:r>
              <a:rPr lang="en-US" sz="2000" dirty="0" err="1">
                <a:solidFill>
                  <a:prstClr val="black"/>
                </a:solidFill>
              </a:rPr>
              <a:t>Chwalek</a:t>
            </a:r>
            <a:r>
              <a:rPr lang="en-US" sz="2000" dirty="0">
                <a:solidFill>
                  <a:prstClr val="black"/>
                </a:solidFill>
              </a:rPr>
              <a:t> (CMS)</a:t>
            </a:r>
          </a:p>
          <a:p>
            <a:pPr lvl="1"/>
            <a:r>
              <a:rPr lang="en-US" sz="2000" b="1" dirty="0" smtClean="0">
                <a:solidFill>
                  <a:prstClr val="black"/>
                </a:solidFill>
              </a:rPr>
              <a:t>Top </a:t>
            </a:r>
            <a:r>
              <a:rPr lang="en-US" sz="2000" b="1" dirty="0">
                <a:solidFill>
                  <a:prstClr val="black"/>
                </a:solidFill>
              </a:rPr>
              <a:t>pair differential cross sec. 8 </a:t>
            </a:r>
            <a:r>
              <a:rPr lang="en-US" sz="2000" b="1" dirty="0" err="1">
                <a:solidFill>
                  <a:prstClr val="black"/>
                </a:solidFill>
              </a:rPr>
              <a:t>TeV</a:t>
            </a:r>
            <a:r>
              <a:rPr lang="en-US" sz="2000" b="1" dirty="0">
                <a:solidFill>
                  <a:prstClr val="black"/>
                </a:solidFill>
              </a:rPr>
              <a:t>: </a:t>
            </a:r>
            <a:r>
              <a:rPr lang="en-US" sz="2000" dirty="0">
                <a:solidFill>
                  <a:prstClr val="black"/>
                </a:solidFill>
              </a:rPr>
              <a:t>Francesco </a:t>
            </a:r>
            <a:r>
              <a:rPr lang="en-US" sz="2000" dirty="0" err="1">
                <a:solidFill>
                  <a:prstClr val="black"/>
                </a:solidFill>
              </a:rPr>
              <a:t>Spanò</a:t>
            </a:r>
            <a:r>
              <a:rPr lang="en-US" sz="2000" dirty="0">
                <a:solidFill>
                  <a:prstClr val="black"/>
                </a:solidFill>
              </a:rPr>
              <a:t> (ATLAS), Maria </a:t>
            </a:r>
            <a:r>
              <a:rPr lang="en-US" sz="2000" dirty="0" err="1">
                <a:solidFill>
                  <a:prstClr val="black"/>
                </a:solidFill>
              </a:rPr>
              <a:t>Aldaya</a:t>
            </a:r>
            <a:r>
              <a:rPr lang="en-US" sz="2000" dirty="0">
                <a:solidFill>
                  <a:prstClr val="black"/>
                </a:solidFill>
              </a:rPr>
              <a:t> (CMS)</a:t>
            </a:r>
          </a:p>
          <a:p>
            <a:pPr lvl="1"/>
            <a:r>
              <a:rPr lang="en-US" sz="2000" b="1" dirty="0">
                <a:solidFill>
                  <a:prstClr val="black"/>
                </a:solidFill>
              </a:rPr>
              <a:t>Top pair differential cross sec. 13 </a:t>
            </a:r>
            <a:r>
              <a:rPr lang="en-US" sz="2000" b="1" dirty="0" err="1">
                <a:solidFill>
                  <a:prstClr val="black"/>
                </a:solidFill>
              </a:rPr>
              <a:t>TeV</a:t>
            </a:r>
            <a:r>
              <a:rPr lang="en-US" sz="2000" b="1" dirty="0">
                <a:solidFill>
                  <a:prstClr val="black"/>
                </a:solidFill>
              </a:rPr>
              <a:t>: </a:t>
            </a:r>
            <a:r>
              <a:rPr lang="en-US" sz="2000" dirty="0" smtClean="0"/>
              <a:t>James </a:t>
            </a:r>
            <a:r>
              <a:rPr lang="en-US" sz="2000" dirty="0" err="1" smtClean="0"/>
              <a:t>Howarth</a:t>
            </a:r>
            <a:r>
              <a:rPr lang="en-US" sz="2000" dirty="0" smtClean="0"/>
              <a:t> (ATLAS), Otto </a:t>
            </a:r>
            <a:r>
              <a:rPr lang="en-US" sz="2000" dirty="0" err="1" smtClean="0"/>
              <a:t>Hindrichs</a:t>
            </a:r>
            <a:r>
              <a:rPr lang="en-US" sz="2000" dirty="0" smtClean="0"/>
              <a:t> </a:t>
            </a:r>
            <a:r>
              <a:rPr lang="en-US" sz="2000" dirty="0">
                <a:solidFill>
                  <a:prstClr val="black"/>
                </a:solidFill>
              </a:rPr>
              <a:t>(CMS)</a:t>
            </a:r>
            <a:endParaRPr lang="en-US" sz="2000" b="1" dirty="0">
              <a:solidFill>
                <a:prstClr val="black"/>
              </a:solidFill>
            </a:endParaRPr>
          </a:p>
          <a:p>
            <a:pPr lvl="1"/>
            <a:r>
              <a:rPr lang="en-US" sz="2000" b="1" dirty="0">
                <a:solidFill>
                  <a:prstClr val="black"/>
                </a:solidFill>
              </a:rPr>
              <a:t>W helicity: </a:t>
            </a:r>
            <a:r>
              <a:rPr lang="en-US" sz="2000" dirty="0" smtClean="0"/>
              <a:t>Mohammad Kareem (ATLAS)</a:t>
            </a:r>
            <a:r>
              <a:rPr lang="en-US" sz="2000" dirty="0"/>
              <a:t>, Mara </a:t>
            </a:r>
            <a:r>
              <a:rPr lang="en-US" sz="2000" dirty="0" err="1">
                <a:solidFill>
                  <a:prstClr val="black"/>
                </a:solidFill>
              </a:rPr>
              <a:t>Senghi</a:t>
            </a:r>
            <a:r>
              <a:rPr lang="en-US" sz="2000" dirty="0">
                <a:solidFill>
                  <a:prstClr val="black"/>
                </a:solidFill>
              </a:rPr>
              <a:t> (CMS)</a:t>
            </a:r>
          </a:p>
          <a:p>
            <a:pPr lvl="1"/>
            <a:r>
              <a:rPr lang="en-US" sz="2000" b="1" dirty="0" smtClean="0">
                <a:solidFill>
                  <a:prstClr val="black"/>
                </a:solidFill>
              </a:rPr>
              <a:t>EFT: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 err="1"/>
              <a:t>Nuno</a:t>
            </a:r>
            <a:r>
              <a:rPr lang="en-US" sz="2000" dirty="0"/>
              <a:t> Castro and Johannes Erdmann (ATLAS), </a:t>
            </a:r>
            <a:r>
              <a:rPr lang="en-US" sz="2000" dirty="0" err="1"/>
              <a:t>Nadjieh</a:t>
            </a:r>
            <a:r>
              <a:rPr lang="en-US" sz="2000" dirty="0"/>
              <a:t> </a:t>
            </a:r>
            <a:r>
              <a:rPr lang="en-US" sz="2000" dirty="0" err="1"/>
              <a:t>Jafari</a:t>
            </a:r>
            <a:r>
              <a:rPr lang="en-US" sz="2000" dirty="0"/>
              <a:t> and Alexander </a:t>
            </a:r>
            <a:r>
              <a:rPr lang="en-US" sz="2000" dirty="0" err="1"/>
              <a:t>Groshjean</a:t>
            </a:r>
            <a:r>
              <a:rPr lang="en-US" sz="2000" dirty="0"/>
              <a:t> (CMS) 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endParaRPr lang="en-US" sz="14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sz="1000" dirty="0">
              <a:solidFill>
                <a:srgbClr val="0B43BD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Also contacts for dedicated topics as needed (JES, b-tagging, generators, pseudo-top definitions, </a:t>
            </a:r>
            <a:r>
              <a:rPr lang="en-US" sz="2400" dirty="0" err="1" smtClean="0">
                <a:solidFill>
                  <a:srgbClr val="0070C0"/>
                </a:solidFill>
              </a:rPr>
              <a:t>etc</a:t>
            </a:r>
            <a:r>
              <a:rPr lang="en-US" sz="2400" dirty="0" smtClean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</a:t>
            </a:r>
            <a:fld id="{E1BB5E7C-0B4A-4B95-AD1D-0593F99C3614}" type="slidenum">
              <a:rPr lang="it-CH" smtClean="0"/>
              <a:pPr/>
              <a:t>3</a:t>
            </a:fld>
            <a:endParaRPr lang="it-CH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06439" y="551530"/>
            <a:ext cx="4347355" cy="5339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77648" indent="-377648" algn="l" defTabSz="100706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8237" indent="-314706" algn="l" defTabSz="100706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8825" indent="-251764" algn="l" defTabSz="100706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2356" indent="-251764" algn="l" defTabSz="100706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98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5887" indent="-251764" algn="l" defTabSz="100706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7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69417" indent="-251764" algn="l" defTabSz="100706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2948" indent="-251764" algn="l" defTabSz="100706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6478" indent="-251764" algn="l" defTabSz="100706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0010" indent="-251764" algn="l" defTabSz="100706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800" b="1" dirty="0" smtClean="0"/>
              <a:t>Theory: </a:t>
            </a:r>
            <a:r>
              <a:rPr lang="en-US" sz="1800" dirty="0" smtClean="0"/>
              <a:t> </a:t>
            </a:r>
            <a:r>
              <a:rPr lang="en-US" sz="1800" dirty="0"/>
              <a:t>Michelangelo </a:t>
            </a:r>
            <a:r>
              <a:rPr lang="en-US" sz="1800" dirty="0" err="1"/>
              <a:t>Mangano</a:t>
            </a:r>
            <a:endParaRPr lang="en-US" sz="1800" dirty="0"/>
          </a:p>
          <a:p>
            <a:pPr lvl="1"/>
            <a:r>
              <a:rPr lang="en-US" sz="1800" dirty="0"/>
              <a:t> </a:t>
            </a:r>
            <a:r>
              <a:rPr lang="en-US" sz="1800" b="1" dirty="0"/>
              <a:t>ATLAS: </a:t>
            </a:r>
            <a:r>
              <a:rPr lang="en-US" sz="1800" dirty="0"/>
              <a:t> </a:t>
            </a:r>
            <a:r>
              <a:rPr lang="en-US" sz="1800" dirty="0" smtClean="0"/>
              <a:t> Mark Owen</a:t>
            </a:r>
          </a:p>
          <a:p>
            <a:pPr lvl="1"/>
            <a:r>
              <a:rPr lang="en-US" sz="1800" dirty="0" smtClean="0"/>
              <a:t> </a:t>
            </a:r>
            <a:r>
              <a:rPr lang="en-US" sz="1800" b="1" dirty="0" smtClean="0"/>
              <a:t>CMS:</a:t>
            </a:r>
            <a:r>
              <a:rPr lang="en-US" sz="1800" dirty="0" smtClean="0"/>
              <a:t>      Martijn </a:t>
            </a:r>
            <a:r>
              <a:rPr lang="en-US" sz="1800" dirty="0"/>
              <a:t>Mulders</a:t>
            </a:r>
          </a:p>
          <a:p>
            <a:pPr lvl="1"/>
            <a:r>
              <a:rPr lang="en-US" sz="1800" dirty="0"/>
              <a:t> </a:t>
            </a:r>
            <a:r>
              <a:rPr lang="en-US" sz="1800" b="1" dirty="0" err="1"/>
              <a:t>LHCb</a:t>
            </a:r>
            <a:r>
              <a:rPr lang="en-US" sz="1800" b="1" dirty="0"/>
              <a:t>: </a:t>
            </a:r>
            <a:r>
              <a:rPr lang="en-US" sz="1800" dirty="0"/>
              <a:t>  </a:t>
            </a:r>
            <a:r>
              <a:rPr lang="en-US" sz="1800" dirty="0" smtClean="0"/>
              <a:t>  Steve </a:t>
            </a:r>
            <a:r>
              <a:rPr lang="en-US" sz="1800" dirty="0" err="1" smtClean="0"/>
              <a:t>Farry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3317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Ongoing Combinations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844" y="2010723"/>
            <a:ext cx="9520326" cy="47925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Ongoing combinations under review within the collaborations:</a:t>
            </a:r>
            <a:br>
              <a:rPr lang="en-US" dirty="0" smtClean="0">
                <a:solidFill>
                  <a:srgbClr val="0070C0"/>
                </a:solidFill>
              </a:rPr>
            </a:b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is-IS" b="1" dirty="0" smtClean="0"/>
              <a:t>Single </a:t>
            </a:r>
            <a:r>
              <a:rPr lang="is-IS" b="1" dirty="0"/>
              <a:t>top </a:t>
            </a:r>
            <a:r>
              <a:rPr lang="is-IS" b="1" dirty="0" smtClean="0"/>
              <a:t>cross-section 7 &amp; 8 TeV </a:t>
            </a:r>
            <a:r>
              <a:rPr lang="is-IS" dirty="0"/>
              <a:t>+ </a:t>
            </a:r>
            <a:r>
              <a:rPr lang="is-IS" dirty="0" smtClean="0"/>
              <a:t>Vtb extraction</a:t>
            </a:r>
            <a:br>
              <a:rPr lang="is-IS" dirty="0" smtClean="0"/>
            </a:br>
            <a:endParaRPr lang="is-IS" dirty="0"/>
          </a:p>
          <a:p>
            <a:pPr lvl="1"/>
            <a:r>
              <a:rPr lang="en-US" b="1" dirty="0" smtClean="0">
                <a:sym typeface="Wingdings"/>
              </a:rPr>
              <a:t>Top quark pair cross-section 7 &amp; 8 </a:t>
            </a:r>
            <a:r>
              <a:rPr lang="en-US" b="1" dirty="0" err="1" smtClean="0">
                <a:sym typeface="Wingdings"/>
              </a:rPr>
              <a:t>TeV</a:t>
            </a:r>
            <a:r>
              <a:rPr lang="en-US" b="1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+ extraction top pole mass &amp; </a:t>
            </a:r>
            <a:r>
              <a:rPr lang="en-US" dirty="0" err="1" smtClean="0">
                <a:sym typeface="Wingdings"/>
              </a:rPr>
              <a:t>alpha_s</a:t>
            </a:r>
            <a:endParaRPr lang="en-US" dirty="0" smtClean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Planned combinations that are a bit further away:</a:t>
            </a:r>
            <a:r>
              <a:rPr lang="en-US" sz="1800" dirty="0" smtClean="0">
                <a:solidFill>
                  <a:srgbClr val="0070C0"/>
                </a:solidFill>
              </a:rPr>
              <a:t/>
            </a:r>
            <a:br>
              <a:rPr lang="en-US" sz="1800" dirty="0" smtClean="0">
                <a:solidFill>
                  <a:srgbClr val="0070C0"/>
                </a:solidFill>
              </a:rPr>
            </a:b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b="1" dirty="0" smtClean="0"/>
              <a:t>W helicity measurement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b="1" dirty="0" smtClean="0"/>
              <a:t>Top mass: </a:t>
            </a:r>
            <a:r>
              <a:rPr lang="en-US" dirty="0" smtClean="0"/>
              <a:t>preparatory discussions and studies ongoing </a:t>
            </a:r>
            <a:r>
              <a:rPr lang="en-US" i="1" dirty="0" smtClean="0">
                <a:solidFill>
                  <a:srgbClr val="0B43BD"/>
                </a:solidFill>
                <a:sym typeface="Wingdings"/>
              </a:rPr>
              <a:t> more this afternoon</a:t>
            </a:r>
            <a:r>
              <a:rPr lang="en-US" i="1" dirty="0" smtClean="0">
                <a:solidFill>
                  <a:srgbClr val="0B43BD"/>
                </a:solidFill>
              </a:rPr>
              <a:t/>
            </a:r>
            <a:br>
              <a:rPr lang="en-US" i="1" dirty="0" smtClean="0">
                <a:solidFill>
                  <a:srgbClr val="0B43BD"/>
                </a:solidFill>
              </a:rPr>
            </a:br>
            <a:endParaRPr lang="is-IS" i="1" dirty="0" smtClean="0">
              <a:solidFill>
                <a:srgbClr val="0B43BD"/>
              </a:solidFill>
            </a:endParaRPr>
          </a:p>
          <a:p>
            <a:pPr lvl="1"/>
            <a:r>
              <a:rPr lang="en-US" b="1" dirty="0" smtClean="0">
                <a:sym typeface="Wingdings"/>
              </a:rPr>
              <a:t>Differential </a:t>
            </a:r>
            <a:r>
              <a:rPr lang="en-US" b="1" dirty="0" err="1" smtClean="0">
                <a:sym typeface="Wingdings"/>
              </a:rPr>
              <a:t>ttbar</a:t>
            </a:r>
            <a:r>
              <a:rPr lang="en-US" dirty="0" smtClean="0">
                <a:sym typeface="Wingdings"/>
              </a:rPr>
              <a:t> distributions (started with comparisons)</a:t>
            </a:r>
            <a:r>
              <a:rPr lang="is-IS" dirty="0" smtClean="0">
                <a:sym typeface="Wingdings"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</a:t>
            </a:r>
            <a:fld id="{E1BB5E7C-0B4A-4B95-AD1D-0593F99C3614}" type="slidenum">
              <a:rPr lang="it-CH" smtClean="0"/>
              <a:pPr/>
              <a:t>4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16872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EFT Follow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EFT document </a:t>
            </a:r>
            <a:r>
              <a:rPr lang="en-US" dirty="0" smtClean="0"/>
              <a:t>released earlier this year is a useful guide </a:t>
            </a:r>
            <a:r>
              <a:rPr lang="mr-IN" dirty="0" smtClean="0">
                <a:hlinkClick r:id="rId2"/>
              </a:rPr>
              <a:t>https://arxiv.org/abs/1802.07237</a:t>
            </a:r>
            <a:r>
              <a:rPr lang="en-US" dirty="0" smtClean="0"/>
              <a:t> (CERN-LPCC-2018-01)</a:t>
            </a:r>
          </a:p>
          <a:p>
            <a:endParaRPr lang="en-US" dirty="0"/>
          </a:p>
          <a:p>
            <a:r>
              <a:rPr lang="en-US" dirty="0" smtClean="0"/>
              <a:t>Various experimental analyses are following the spirit of the document; each analysis has their own challenges, however</a:t>
            </a:r>
          </a:p>
          <a:p>
            <a:endParaRPr lang="en-US" dirty="0" smtClean="0"/>
          </a:p>
          <a:p>
            <a:r>
              <a:rPr lang="en-US" dirty="0" smtClean="0"/>
              <a:t>This is a long-term project ; communication between analysts and theorists clearly essential !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Further discussions today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</a:t>
            </a:r>
            <a:fld id="{E1BB5E7C-0B4A-4B95-AD1D-0593F99C3614}" type="slidenum">
              <a:rPr lang="it-CH" smtClean="0"/>
              <a:pPr/>
              <a:t>5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660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Plots</a:t>
            </a:r>
            <a:br>
              <a:rPr lang="en-US" dirty="0" smtClean="0"/>
            </a:br>
            <a:r>
              <a:rPr lang="en-US" sz="2000" dirty="0" smtClean="0">
                <a:hlinkClick r:id="rId2"/>
              </a:rPr>
              <a:t>https://twiki.cern.ch/twiki/bin/view/LHCPhysics/LHCTopWGSummaryPlots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34844" y="1676933"/>
            <a:ext cx="9218950" cy="50554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Updated </a:t>
            </a:r>
            <a:r>
              <a:rPr lang="en-US" sz="2000" b="1" dirty="0" smtClean="0"/>
              <a:t>two </a:t>
            </a:r>
            <a:r>
              <a:rPr lang="en-US" sz="2000" dirty="0" smtClean="0"/>
              <a:t>plots this time (updated references + new results):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LHCtopWG open meeting, CERN</a:t>
            </a:r>
            <a:endParaRPr lang="it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s-IS" smtClean="0"/>
              <a:t>20-21 November 2018</a:t>
            </a:r>
            <a:endParaRPr lang="it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CH" smtClean="0"/>
              <a:t>     </a:t>
            </a:r>
            <a:fld id="{E1BB5E7C-0B4A-4B95-AD1D-0593F99C3614}" type="slidenum">
              <a:rPr lang="it-CH" smtClean="0"/>
              <a:pPr/>
              <a:t>6</a:t>
            </a:fld>
            <a:endParaRPr lang="it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34" y="2267579"/>
            <a:ext cx="5703617" cy="44176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39" y="2267578"/>
            <a:ext cx="4687165" cy="455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6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738" y="2263649"/>
            <a:ext cx="5079641" cy="36941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6" y="614682"/>
            <a:ext cx="5084614" cy="488095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43" y="5408771"/>
            <a:ext cx="5084614" cy="20280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0419" y="345914"/>
            <a:ext cx="2140330" cy="3765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Council Chamber</a:t>
            </a:r>
            <a:r>
              <a:rPr lang="en-US" dirty="0" smtClean="0">
                <a:solidFill>
                  <a:schemeClr val="accent5"/>
                </a:solidFill>
              </a:rPr>
              <a:t> 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2097" y="1541380"/>
            <a:ext cx="1046569" cy="3765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Highlight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730231" y="5882127"/>
            <a:ext cx="1814278" cy="66082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Next-to-leading-order Statistics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46727" y="5901400"/>
            <a:ext cx="1135920" cy="3765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Top mass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46727" y="3078021"/>
            <a:ext cx="1705125" cy="66082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EFT,  comparisons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46739" y="2724748"/>
            <a:ext cx="1797770" cy="66082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ttbar</a:t>
            </a:r>
            <a:r>
              <a:rPr lang="en-US" dirty="0" smtClean="0">
                <a:solidFill>
                  <a:schemeClr val="bg1"/>
                </a:solidFill>
              </a:rPr>
              <a:t> spin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correlations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69013" y="1962769"/>
            <a:ext cx="2396810" cy="37657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Salle Curie (40-S2-C01)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3656" y="4567324"/>
            <a:ext cx="840166" cy="3765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σ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ttbar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746739" y="4190746"/>
            <a:ext cx="1604414" cy="37657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Single </a:t>
            </a:r>
            <a:r>
              <a:rPr lang="en-US" smtClean="0">
                <a:solidFill>
                  <a:schemeClr val="bg1"/>
                </a:solidFill>
              </a:rPr>
              <a:t>top </a:t>
            </a:r>
            <a:r>
              <a:rPr lang="en-US" dirty="0" err="1" smtClean="0">
                <a:solidFill>
                  <a:schemeClr val="bg1"/>
                </a:solidFill>
              </a:rPr>
              <a:t>Wtb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49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17234</TotalTime>
  <Words>402</Words>
  <Application>Microsoft Macintosh PowerPoint</Application>
  <PresentationFormat>Custom</PresentationFormat>
  <Paragraphs>80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Calibri Light</vt:lpstr>
      <vt:lpstr>Mangal</vt:lpstr>
      <vt:lpstr>Wingdings</vt:lpstr>
      <vt:lpstr>Arial</vt:lpstr>
      <vt:lpstr>Office Theme</vt:lpstr>
      <vt:lpstr>14th Open LHCtopWG Meeting  Nov 20-21, 2018   Introduction     </vt:lpstr>
      <vt:lpstr>LHCtopWG : Introduction</vt:lpstr>
      <vt:lpstr>LHCtopWG Contacts</vt:lpstr>
      <vt:lpstr>Ongoing Combinations</vt:lpstr>
      <vt:lpstr>EFT Follow Up</vt:lpstr>
      <vt:lpstr>Summary Plots https://twiki.cern.ch/twiki/bin/view/LHCPhysics/LHCTopWGSummaryPlots </vt:lpstr>
      <vt:lpstr>PowerPoint Presentation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Prelim. 2011 Higgs Combination</dc:title>
  <dc:creator>Giovanni</dc:creator>
  <cp:lastModifiedBy>Microsoft Office User</cp:lastModifiedBy>
  <cp:revision>672</cp:revision>
  <cp:lastPrinted>2018-11-19T14:21:19Z</cp:lastPrinted>
  <dcterms:created xsi:type="dcterms:W3CDTF">2011-11-29T09:48:04Z</dcterms:created>
  <dcterms:modified xsi:type="dcterms:W3CDTF">2018-11-20T07:31:45Z</dcterms:modified>
</cp:coreProperties>
</file>