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1"/>
  </p:notesMasterIdLst>
  <p:sldIdLst>
    <p:sldId id="256" r:id="rId2"/>
    <p:sldId id="357" r:id="rId3"/>
    <p:sldId id="292" r:id="rId4"/>
    <p:sldId id="356" r:id="rId5"/>
    <p:sldId id="313" r:id="rId6"/>
    <p:sldId id="358" r:id="rId7"/>
    <p:sldId id="316" r:id="rId8"/>
    <p:sldId id="354" r:id="rId9"/>
    <p:sldId id="344" r:id="rId10"/>
    <p:sldId id="345" r:id="rId11"/>
    <p:sldId id="351" r:id="rId12"/>
    <p:sldId id="314" r:id="rId13"/>
    <p:sldId id="346" r:id="rId14"/>
    <p:sldId id="335" r:id="rId15"/>
    <p:sldId id="352" r:id="rId16"/>
    <p:sldId id="338" r:id="rId17"/>
    <p:sldId id="343" r:id="rId18"/>
    <p:sldId id="348" r:id="rId19"/>
    <p:sldId id="317" r:id="rId20"/>
    <p:sldId id="294" r:id="rId21"/>
    <p:sldId id="318" r:id="rId22"/>
    <p:sldId id="311" r:id="rId23"/>
    <p:sldId id="312" r:id="rId24"/>
    <p:sldId id="334" r:id="rId25"/>
    <p:sldId id="323" r:id="rId26"/>
    <p:sldId id="325" r:id="rId27"/>
    <p:sldId id="326" r:id="rId28"/>
    <p:sldId id="327" r:id="rId29"/>
    <p:sldId id="320" r:id="rId30"/>
    <p:sldId id="322" r:id="rId31"/>
    <p:sldId id="328" r:id="rId32"/>
    <p:sldId id="330" r:id="rId33"/>
    <p:sldId id="331" r:id="rId34"/>
    <p:sldId id="333" r:id="rId35"/>
    <p:sldId id="353" r:id="rId36"/>
    <p:sldId id="341" r:id="rId37"/>
    <p:sldId id="340" r:id="rId38"/>
    <p:sldId id="339" r:id="rId39"/>
    <p:sldId id="337" r:id="rId40"/>
    <p:sldId id="360" r:id="rId41"/>
    <p:sldId id="362" r:id="rId42"/>
    <p:sldId id="364" r:id="rId43"/>
    <p:sldId id="365" r:id="rId44"/>
    <p:sldId id="363" r:id="rId45"/>
    <p:sldId id="355" r:id="rId46"/>
    <p:sldId id="349" r:id="rId47"/>
    <p:sldId id="321" r:id="rId48"/>
    <p:sldId id="329" r:id="rId49"/>
    <p:sldId id="332" r:id="rId50"/>
  </p:sldIdLst>
  <p:sldSz cx="9144000" cy="6858000" type="screen4x3"/>
  <p:notesSz cx="6858000" cy="97234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62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DE8AB"/>
    <a:srgbClr val="005B82"/>
    <a:srgbClr val="9C9C9C"/>
    <a:srgbClr val="515151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46" autoAdjust="0"/>
    <p:restoredTop sz="94628" autoAdjust="0"/>
  </p:normalViewPr>
  <p:slideViewPr>
    <p:cSldViewPr>
      <p:cViewPr varScale="1">
        <p:scale>
          <a:sx n="58" d="100"/>
          <a:sy n="58" d="100"/>
        </p:scale>
        <p:origin x="1152" y="48"/>
      </p:cViewPr>
      <p:guideLst>
        <p:guide orient="horz" pos="143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5" d="100"/>
          <a:sy n="95" d="100"/>
        </p:scale>
        <p:origin x="-3714" y="-96"/>
      </p:cViewPr>
      <p:guideLst>
        <p:guide orient="horz" pos="3062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61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61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8BD61-3547-424D-8836-725BF677DED4}" type="datetimeFigureOut">
              <a:rPr lang="de-DE" smtClean="0"/>
              <a:t>07.08.2018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8538" y="728663"/>
            <a:ext cx="4860925" cy="3646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618633"/>
            <a:ext cx="5486400" cy="437554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235578"/>
            <a:ext cx="2971800" cy="4861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235578"/>
            <a:ext cx="2971800" cy="4861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97C32-0F4A-40F6-B67C-728988A86F3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2018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531A8-6931-4A62-8525-0579F928299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517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251520" y="2286000"/>
            <a:ext cx="8892480" cy="4572000"/>
          </a:xfrm>
          <a:prstGeom prst="rect">
            <a:avLst/>
          </a:prstGeom>
          <a:solidFill>
            <a:srgbClr val="005B82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/>
              <a:t>21. October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a.saleev@fz-juelich.de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7EB9AEA1-3281-46F0-9EDB-48FF2E5FF26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7308304" y="2142"/>
            <a:ext cx="1835696" cy="9785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Picture 60" descr="logo_699c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225" y="249053"/>
            <a:ext cx="2517775" cy="81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827584" y="2708275"/>
            <a:ext cx="7254875" cy="7927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Title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827584" y="3501008"/>
            <a:ext cx="7254875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 hasCustomPrompt="1"/>
          </p:nvPr>
        </p:nvSpPr>
        <p:spPr>
          <a:xfrm>
            <a:off x="827584" y="4868863"/>
            <a:ext cx="6481763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fld id="{CC9DE024-BD5D-44EA-866F-78351F049341}" type="datetime4">
              <a:rPr lang="en-US" smtClean="0"/>
              <a:t>April 16, 2014</a:t>
            </a:fld>
            <a:r>
              <a:rPr lang="en-US" dirty="0"/>
              <a:t> </a:t>
            </a:r>
            <a:r>
              <a:rPr lang="de-DE" dirty="0"/>
              <a:t>| Fabian </a:t>
            </a:r>
            <a:r>
              <a:rPr lang="de-DE" dirty="0" err="1"/>
              <a:t>Hinder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38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24020" cy="365125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rPr lang="en-US" smtClean="0"/>
              <a:t>f.rathmann@fz-juelich.de</a:t>
            </a:r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27273" y="6356350"/>
            <a:ext cx="5501111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r>
              <a:rPr lang="en-US" smtClean="0"/>
              <a:t>Search for Electric Dipole Moments in Storage Rings</a:t>
            </a:r>
            <a:endParaRPr lang="en-US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172400" y="6356350"/>
            <a:ext cx="854186" cy="365125"/>
          </a:xfrm>
          <a:prstGeom prst="rect">
            <a:avLst/>
          </a:prstGeom>
        </p:spPr>
        <p:txBody>
          <a:bodyPr anchor="b"/>
          <a:lstStyle>
            <a:lvl1pPr algn="r">
              <a:defRPr sz="1200"/>
            </a:lvl1pPr>
          </a:lstStyle>
          <a:p>
            <a:fld id="{C1B7C8C8-98E1-4AA1-9790-A76A836050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541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20000" y="1270800"/>
            <a:ext cx="8075240" cy="48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Hier steht Blindtext zu einem Thema mit Einleitung und folgenden Aufzählungspunkten: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nonummy</a:t>
            </a:r>
            <a:r>
              <a:rPr lang="de-DE" dirty="0"/>
              <a:t> </a:t>
            </a:r>
            <a:r>
              <a:rPr lang="de-DE" dirty="0" err="1"/>
              <a:t>nibh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tincidunt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laoreet</a:t>
            </a:r>
            <a:r>
              <a:rPr lang="de-DE" dirty="0"/>
              <a:t>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nonummy</a:t>
            </a:r>
            <a:r>
              <a:rPr lang="de-DE" dirty="0"/>
              <a:t> </a:t>
            </a:r>
            <a:r>
              <a:rPr lang="de-DE" dirty="0" err="1"/>
              <a:t>tincidunt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laoreet</a:t>
            </a:r>
            <a:r>
              <a:rPr lang="de-DE" dirty="0"/>
              <a:t>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. </a:t>
            </a: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elit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nonummy</a:t>
            </a:r>
            <a:r>
              <a:rPr lang="de-DE" dirty="0"/>
              <a:t> </a:t>
            </a:r>
            <a:r>
              <a:rPr lang="de-DE" dirty="0" err="1"/>
              <a:t>nibh</a:t>
            </a:r>
            <a:r>
              <a:rPr lang="de-DE" dirty="0"/>
              <a:t> </a:t>
            </a:r>
            <a:r>
              <a:rPr lang="de-DE" dirty="0" err="1"/>
              <a:t>euismod</a:t>
            </a:r>
            <a:r>
              <a:rPr lang="de-DE" dirty="0"/>
              <a:t> </a:t>
            </a:r>
            <a:r>
              <a:rPr lang="de-DE" dirty="0" err="1"/>
              <a:t>tincidunt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laoreet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. 	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21. October 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a.saleev@fz-juelich.de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7" hasCustomPrompt="1"/>
          </p:nvPr>
        </p:nvSpPr>
        <p:spPr>
          <a:xfrm>
            <a:off x="720000" y="432000"/>
            <a:ext cx="658800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800" b="1" baseline="0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Musterpräsentation</a:t>
            </a:r>
          </a:p>
        </p:txBody>
      </p:sp>
    </p:spTree>
    <p:extLst>
      <p:ext uri="{BB962C8B-B14F-4D97-AF65-F5344CB8AC3E}">
        <p14:creationId xmlns:p14="http://schemas.microsoft.com/office/powerpoint/2010/main" val="2736744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20000" y="1270800"/>
            <a:ext cx="8075240" cy="48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Hier steht Blindtext zu einem Thema mit Einleitung und folgenden Aufzählungspunkten: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nonummy</a:t>
            </a:r>
            <a:r>
              <a:rPr lang="de-DE" dirty="0"/>
              <a:t> </a:t>
            </a:r>
            <a:r>
              <a:rPr lang="de-DE" dirty="0" err="1"/>
              <a:t>nibh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tincidunt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laoreet</a:t>
            </a:r>
            <a:r>
              <a:rPr lang="de-DE" dirty="0"/>
              <a:t>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nonummy</a:t>
            </a:r>
            <a:r>
              <a:rPr lang="de-DE" dirty="0"/>
              <a:t> </a:t>
            </a:r>
            <a:r>
              <a:rPr lang="de-DE" dirty="0" err="1"/>
              <a:t>tincidunt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laoreet</a:t>
            </a:r>
            <a:r>
              <a:rPr lang="de-DE" dirty="0"/>
              <a:t>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. </a:t>
            </a: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elit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nonummy</a:t>
            </a:r>
            <a:r>
              <a:rPr lang="de-DE" dirty="0"/>
              <a:t> </a:t>
            </a:r>
            <a:r>
              <a:rPr lang="de-DE" dirty="0" err="1"/>
              <a:t>nibh</a:t>
            </a:r>
            <a:r>
              <a:rPr lang="de-DE" dirty="0"/>
              <a:t> </a:t>
            </a:r>
            <a:r>
              <a:rPr lang="de-DE" dirty="0" err="1"/>
              <a:t>euismod</a:t>
            </a:r>
            <a:r>
              <a:rPr lang="de-DE" dirty="0"/>
              <a:t> </a:t>
            </a:r>
            <a:r>
              <a:rPr lang="de-DE" dirty="0" err="1"/>
              <a:t>tincidunt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laoreet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. 	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21. October 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a.saleev@fz-juelich.de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7" hasCustomPrompt="1"/>
          </p:nvPr>
        </p:nvSpPr>
        <p:spPr>
          <a:xfrm>
            <a:off x="720000" y="432000"/>
            <a:ext cx="658800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800" b="1" baseline="0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Musterpräsentation</a:t>
            </a:r>
          </a:p>
        </p:txBody>
      </p:sp>
    </p:spTree>
    <p:extLst>
      <p:ext uri="{BB962C8B-B14F-4D97-AF65-F5344CB8AC3E}">
        <p14:creationId xmlns:p14="http://schemas.microsoft.com/office/powerpoint/2010/main" val="3775620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20000" y="1270800"/>
            <a:ext cx="8075240" cy="48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Hier steht Blindtext zu einem Thema mit Einleitung und folgenden Aufzählungspunkten: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nonummy</a:t>
            </a:r>
            <a:r>
              <a:rPr lang="de-DE" dirty="0"/>
              <a:t> </a:t>
            </a:r>
            <a:r>
              <a:rPr lang="de-DE" dirty="0" err="1"/>
              <a:t>nibh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tincidunt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laoreet</a:t>
            </a:r>
            <a:r>
              <a:rPr lang="de-DE" dirty="0"/>
              <a:t>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nonummy</a:t>
            </a:r>
            <a:r>
              <a:rPr lang="de-DE" dirty="0"/>
              <a:t> </a:t>
            </a:r>
            <a:r>
              <a:rPr lang="de-DE" dirty="0" err="1"/>
              <a:t>tincidunt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laoreet</a:t>
            </a:r>
            <a:r>
              <a:rPr lang="de-DE" dirty="0"/>
              <a:t>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. </a:t>
            </a: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elit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nonummy</a:t>
            </a:r>
            <a:r>
              <a:rPr lang="de-DE" dirty="0"/>
              <a:t> </a:t>
            </a:r>
            <a:r>
              <a:rPr lang="de-DE" dirty="0" err="1"/>
              <a:t>nibh</a:t>
            </a:r>
            <a:r>
              <a:rPr lang="de-DE" dirty="0"/>
              <a:t> </a:t>
            </a:r>
            <a:r>
              <a:rPr lang="de-DE" dirty="0" err="1"/>
              <a:t>euismod</a:t>
            </a:r>
            <a:r>
              <a:rPr lang="de-DE" dirty="0"/>
              <a:t> </a:t>
            </a:r>
            <a:r>
              <a:rPr lang="de-DE" dirty="0" err="1"/>
              <a:t>tincidunt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laoreet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. 	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21. October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a.saleev@fz-juelich.de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‹#›</a:t>
            </a:fld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7" hasCustomPrompt="1"/>
          </p:nvPr>
        </p:nvSpPr>
        <p:spPr>
          <a:xfrm>
            <a:off x="720000" y="432000"/>
            <a:ext cx="658800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800" b="1" baseline="0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Musterpräsentation</a:t>
            </a:r>
          </a:p>
        </p:txBody>
      </p:sp>
    </p:spTree>
    <p:extLst>
      <p:ext uri="{BB962C8B-B14F-4D97-AF65-F5344CB8AC3E}">
        <p14:creationId xmlns:p14="http://schemas.microsoft.com/office/powerpoint/2010/main" val="3191010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21. October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a.saleev@fz-juelich.de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‹#›</a:t>
            </a:fld>
            <a:endParaRPr lang="de-DE"/>
          </a:p>
        </p:txBody>
      </p:sp>
      <p:sp>
        <p:nvSpPr>
          <p:cNvPr id="8" name="Inhaltsplatzhalter 2"/>
          <p:cNvSpPr>
            <a:spLocks noGrp="1"/>
          </p:cNvSpPr>
          <p:nvPr>
            <p:ph idx="1" hasCustomPrompt="1"/>
          </p:nvPr>
        </p:nvSpPr>
        <p:spPr>
          <a:xfrm>
            <a:off x="720000" y="1270800"/>
            <a:ext cx="817248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Überschrift zu einem Thema mit Bildern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4"/>
          </p:nvPr>
        </p:nvSpPr>
        <p:spPr>
          <a:xfrm>
            <a:off x="720000" y="1918800"/>
            <a:ext cx="3600400" cy="3888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idx="16"/>
          </p:nvPr>
        </p:nvSpPr>
        <p:spPr>
          <a:xfrm>
            <a:off x="4572000" y="1918800"/>
            <a:ext cx="4320480" cy="3888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7" hasCustomPrompt="1"/>
          </p:nvPr>
        </p:nvSpPr>
        <p:spPr>
          <a:xfrm>
            <a:off x="720000" y="432000"/>
            <a:ext cx="658800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800" b="1" baseline="0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Falls Sie Bilder zeigen möchten …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idx="18"/>
          </p:nvPr>
        </p:nvSpPr>
        <p:spPr>
          <a:xfrm>
            <a:off x="720000" y="5949280"/>
            <a:ext cx="2826500" cy="54092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100" i="1">
                <a:solidFill>
                  <a:srgbClr val="5151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5" name="Inhaltsplatzhalter 13"/>
          <p:cNvSpPr>
            <a:spLocks noGrp="1"/>
          </p:cNvSpPr>
          <p:nvPr>
            <p:ph idx="19"/>
          </p:nvPr>
        </p:nvSpPr>
        <p:spPr>
          <a:xfrm>
            <a:off x="4572000" y="5949280"/>
            <a:ext cx="2826500" cy="54092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100" i="1">
                <a:solidFill>
                  <a:srgbClr val="5151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38597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21. October 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a.saleev@fz-juelich.de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‹#›</a:t>
            </a:fld>
            <a:endParaRPr lang="de-DE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720000" y="1270800"/>
            <a:ext cx="817248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Überschrift zu einem Thema mit Grafiken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720000" y="1918800"/>
            <a:ext cx="3491960" cy="3888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Grafik 1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6" hasCustomPrompt="1"/>
          </p:nvPr>
        </p:nvSpPr>
        <p:spPr>
          <a:xfrm>
            <a:off x="4572000" y="1918800"/>
            <a:ext cx="4320480" cy="3888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Grafik 2</a:t>
            </a:r>
          </a:p>
        </p:txBody>
      </p:sp>
      <p:sp>
        <p:nvSpPr>
          <p:cNvPr id="14" name="Inhaltsplatzhalter 2"/>
          <p:cNvSpPr>
            <a:spLocks noGrp="1"/>
          </p:cNvSpPr>
          <p:nvPr>
            <p:ph idx="17" hasCustomPrompt="1"/>
          </p:nvPr>
        </p:nvSpPr>
        <p:spPr>
          <a:xfrm>
            <a:off x="720000" y="432000"/>
            <a:ext cx="658800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800" b="1" baseline="0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… oder Grafiken</a:t>
            </a:r>
          </a:p>
        </p:txBody>
      </p:sp>
      <p:sp>
        <p:nvSpPr>
          <p:cNvPr id="15" name="Inhaltsplatzhalter 13"/>
          <p:cNvSpPr>
            <a:spLocks noGrp="1"/>
          </p:cNvSpPr>
          <p:nvPr>
            <p:ph idx="18" hasCustomPrompt="1"/>
          </p:nvPr>
        </p:nvSpPr>
        <p:spPr>
          <a:xfrm>
            <a:off x="720000" y="5949280"/>
            <a:ext cx="2826500" cy="54092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100" i="1">
                <a:solidFill>
                  <a:srgbClr val="5151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Grafik 1: Blindtext</a:t>
            </a:r>
          </a:p>
        </p:txBody>
      </p:sp>
      <p:sp>
        <p:nvSpPr>
          <p:cNvPr id="16" name="Inhaltsplatzhalter 13"/>
          <p:cNvSpPr>
            <a:spLocks noGrp="1"/>
          </p:cNvSpPr>
          <p:nvPr>
            <p:ph idx="19" hasCustomPrompt="1"/>
          </p:nvPr>
        </p:nvSpPr>
        <p:spPr>
          <a:xfrm>
            <a:off x="4572000" y="5949280"/>
            <a:ext cx="2826500" cy="54092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100" i="1">
                <a:solidFill>
                  <a:srgbClr val="5151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Grafik 2: Blindtext</a:t>
            </a:r>
          </a:p>
        </p:txBody>
      </p:sp>
    </p:spTree>
    <p:extLst>
      <p:ext uri="{BB962C8B-B14F-4D97-AF65-F5344CB8AC3E}">
        <p14:creationId xmlns:p14="http://schemas.microsoft.com/office/powerpoint/2010/main" val="967673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21. October 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a.saleev@fz-juelich.de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‹#›</a:t>
            </a:fld>
            <a:endParaRPr lang="de-DE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720000" y="1270800"/>
            <a:ext cx="817248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Überschrift zu einem Thema mit Grafiken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720000" y="1918800"/>
            <a:ext cx="3024336" cy="3888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Grafik 1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6" hasCustomPrompt="1"/>
          </p:nvPr>
        </p:nvSpPr>
        <p:spPr>
          <a:xfrm>
            <a:off x="4572000" y="1918800"/>
            <a:ext cx="4320480" cy="3888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Grafik 2</a:t>
            </a:r>
          </a:p>
        </p:txBody>
      </p:sp>
      <p:sp>
        <p:nvSpPr>
          <p:cNvPr id="14" name="Inhaltsplatzhalter 2"/>
          <p:cNvSpPr>
            <a:spLocks noGrp="1"/>
          </p:cNvSpPr>
          <p:nvPr>
            <p:ph idx="17" hasCustomPrompt="1"/>
          </p:nvPr>
        </p:nvSpPr>
        <p:spPr>
          <a:xfrm>
            <a:off x="720000" y="432000"/>
            <a:ext cx="658800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800" b="1" baseline="0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Sie können auch kombinieren</a:t>
            </a:r>
          </a:p>
        </p:txBody>
      </p:sp>
      <p:sp>
        <p:nvSpPr>
          <p:cNvPr id="15" name="Inhaltsplatzhalter 13"/>
          <p:cNvSpPr>
            <a:spLocks noGrp="1"/>
          </p:cNvSpPr>
          <p:nvPr>
            <p:ph idx="18" hasCustomPrompt="1"/>
          </p:nvPr>
        </p:nvSpPr>
        <p:spPr>
          <a:xfrm>
            <a:off x="720000" y="5949280"/>
            <a:ext cx="2826500" cy="54092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100" i="1">
                <a:solidFill>
                  <a:srgbClr val="5151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Blindtext für eine Bildunterschrift</a:t>
            </a:r>
          </a:p>
        </p:txBody>
      </p:sp>
      <p:sp>
        <p:nvSpPr>
          <p:cNvPr id="16" name="Inhaltsplatzhalter 13"/>
          <p:cNvSpPr>
            <a:spLocks noGrp="1"/>
          </p:cNvSpPr>
          <p:nvPr>
            <p:ph idx="19" hasCustomPrompt="1"/>
          </p:nvPr>
        </p:nvSpPr>
        <p:spPr>
          <a:xfrm>
            <a:off x="4572000" y="5949280"/>
            <a:ext cx="2826500" cy="54092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100" i="1">
                <a:solidFill>
                  <a:srgbClr val="5151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Diagramm: Blindtext</a:t>
            </a:r>
          </a:p>
        </p:txBody>
      </p:sp>
    </p:spTree>
    <p:extLst>
      <p:ext uri="{BB962C8B-B14F-4D97-AF65-F5344CB8AC3E}">
        <p14:creationId xmlns:p14="http://schemas.microsoft.com/office/powerpoint/2010/main" val="1362977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21. October 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a.saleev@fz-juelich.de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833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35976"/>
            <a:ext cx="7772400" cy="691662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535735"/>
            <a:ext cx="7772400" cy="46100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448251"/>
            <a:ext cx="199056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f.rathmann@fz-juelich.de</a:t>
            </a:r>
            <a:endParaRPr lang="en-US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19772" y="6448251"/>
            <a:ext cx="5652628" cy="36512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smtClean="0"/>
              <a:t>Search for Electric Dipole Moments in Storage Rings</a:t>
            </a:r>
            <a:endParaRPr lang="en-US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448251"/>
            <a:ext cx="782178" cy="365125"/>
          </a:xfrm>
          <a:prstGeom prst="rect">
            <a:avLst/>
          </a:prstGeom>
        </p:spPr>
        <p:txBody>
          <a:bodyPr/>
          <a:lstStyle/>
          <a:p>
            <a:fld id="{C1B7C8C8-98E1-4AA1-9790-A76A836050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028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20000" y="1270800"/>
            <a:ext cx="8075240" cy="48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Hier steht Blindtext zu einem Thema mit Einleitung und folgenden Aufzählungspunkten: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nonummy</a:t>
            </a:r>
            <a:r>
              <a:rPr lang="de-DE" dirty="0"/>
              <a:t> </a:t>
            </a:r>
            <a:r>
              <a:rPr lang="de-DE" dirty="0" err="1"/>
              <a:t>nibh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tincidunt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laoreet</a:t>
            </a:r>
            <a:r>
              <a:rPr lang="de-DE" dirty="0"/>
              <a:t>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nonummy</a:t>
            </a:r>
            <a:r>
              <a:rPr lang="de-DE" dirty="0"/>
              <a:t> </a:t>
            </a:r>
            <a:r>
              <a:rPr lang="de-DE" dirty="0" err="1"/>
              <a:t>tincidunt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laoreet</a:t>
            </a:r>
            <a:r>
              <a:rPr lang="de-DE" dirty="0"/>
              <a:t>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. </a:t>
            </a: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elit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nonummy</a:t>
            </a:r>
            <a:r>
              <a:rPr lang="de-DE" dirty="0"/>
              <a:t> </a:t>
            </a:r>
            <a:r>
              <a:rPr lang="de-DE" dirty="0" err="1"/>
              <a:t>nibh</a:t>
            </a:r>
            <a:r>
              <a:rPr lang="de-DE" dirty="0"/>
              <a:t> </a:t>
            </a:r>
            <a:r>
              <a:rPr lang="de-DE" dirty="0" err="1"/>
              <a:t>euismod</a:t>
            </a:r>
            <a:r>
              <a:rPr lang="de-DE" dirty="0"/>
              <a:t> </a:t>
            </a:r>
            <a:r>
              <a:rPr lang="de-DE" dirty="0" err="1"/>
              <a:t>tincidunt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laoreet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. 	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21. October 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a.saleev@fz-juelich.de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7" hasCustomPrompt="1"/>
          </p:nvPr>
        </p:nvSpPr>
        <p:spPr>
          <a:xfrm>
            <a:off x="720000" y="432000"/>
            <a:ext cx="658800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800" b="1" baseline="0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Musterpräsentation</a:t>
            </a:r>
          </a:p>
        </p:txBody>
      </p:sp>
    </p:spTree>
    <p:extLst>
      <p:ext uri="{BB962C8B-B14F-4D97-AF65-F5344CB8AC3E}">
        <p14:creationId xmlns:p14="http://schemas.microsoft.com/office/powerpoint/2010/main" val="3533141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20000" y="1270800"/>
            <a:ext cx="8075240" cy="48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Hier steht Blindtext zu einem Thema mit Einleitung und folgenden Aufzählungspunkten: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nonummy</a:t>
            </a:r>
            <a:r>
              <a:rPr lang="de-DE" dirty="0"/>
              <a:t> </a:t>
            </a:r>
            <a:r>
              <a:rPr lang="de-DE" dirty="0" err="1"/>
              <a:t>nibh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tincidunt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laoreet</a:t>
            </a:r>
            <a:r>
              <a:rPr lang="de-DE" dirty="0"/>
              <a:t>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nonummy</a:t>
            </a:r>
            <a:r>
              <a:rPr lang="de-DE" dirty="0"/>
              <a:t> </a:t>
            </a:r>
            <a:r>
              <a:rPr lang="de-DE" dirty="0" err="1"/>
              <a:t>tincidunt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laoreet</a:t>
            </a:r>
            <a:r>
              <a:rPr lang="de-DE" dirty="0"/>
              <a:t>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. </a:t>
            </a: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elit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nonummy</a:t>
            </a:r>
            <a:r>
              <a:rPr lang="de-DE" dirty="0"/>
              <a:t> </a:t>
            </a:r>
            <a:r>
              <a:rPr lang="de-DE" dirty="0" err="1"/>
              <a:t>nibh</a:t>
            </a:r>
            <a:r>
              <a:rPr lang="de-DE" dirty="0"/>
              <a:t> </a:t>
            </a:r>
            <a:r>
              <a:rPr lang="de-DE" dirty="0" err="1"/>
              <a:t>euismod</a:t>
            </a:r>
            <a:r>
              <a:rPr lang="de-DE" dirty="0"/>
              <a:t> </a:t>
            </a:r>
            <a:r>
              <a:rPr lang="de-DE" dirty="0" err="1"/>
              <a:t>tincidunt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laoreet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. 	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21. October 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a.saleev@fz-juelich.de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7" hasCustomPrompt="1"/>
          </p:nvPr>
        </p:nvSpPr>
        <p:spPr>
          <a:xfrm>
            <a:off x="720000" y="432000"/>
            <a:ext cx="658800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800" b="1" baseline="0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Musterpräsentation</a:t>
            </a:r>
          </a:p>
        </p:txBody>
      </p:sp>
    </p:spTree>
    <p:extLst>
      <p:ext uri="{BB962C8B-B14F-4D97-AF65-F5344CB8AC3E}">
        <p14:creationId xmlns:p14="http://schemas.microsoft.com/office/powerpoint/2010/main" val="972298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20000" y="6356350"/>
            <a:ext cx="213360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/>
              <a:t>21. October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a.saleev@fz-juelich.de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EB9AEA1-3281-46F0-9EDB-48FF2E5FF26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0" y="2286000"/>
            <a:ext cx="126000" cy="228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5B82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26000" y="2286000"/>
            <a:ext cx="126000" cy="2286000"/>
          </a:xfrm>
          <a:prstGeom prst="rect">
            <a:avLst/>
          </a:prstGeom>
          <a:solidFill>
            <a:srgbClr val="5151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9C9C9C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0" y="0"/>
            <a:ext cx="126000" cy="2286000"/>
          </a:xfrm>
          <a:prstGeom prst="rect">
            <a:avLst/>
          </a:prstGeom>
          <a:solidFill>
            <a:srgbClr val="005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5B82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126000" y="0"/>
            <a:ext cx="126000" cy="2286000"/>
          </a:xfrm>
          <a:prstGeom prst="rect">
            <a:avLst/>
          </a:prstGeom>
          <a:solidFill>
            <a:srgbClr val="9C9C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9C9C9C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4572000"/>
            <a:ext cx="126000" cy="228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5B82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126000" y="4572000"/>
            <a:ext cx="126000" cy="2286000"/>
          </a:xfrm>
          <a:prstGeom prst="rect">
            <a:avLst/>
          </a:prstGeom>
          <a:solidFill>
            <a:srgbClr val="9C9C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9C9C9C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000" y="151200"/>
            <a:ext cx="1440000" cy="461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hteck 12"/>
          <p:cNvSpPr/>
          <p:nvPr/>
        </p:nvSpPr>
        <p:spPr>
          <a:xfrm rot="-5400000">
            <a:off x="-1076400" y="5665703"/>
            <a:ext cx="2276872" cy="1077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de-DE" sz="70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Mitglied der Helmholtz-Gemeinschaft</a:t>
            </a:r>
          </a:p>
        </p:txBody>
      </p:sp>
    </p:spTree>
    <p:extLst>
      <p:ext uri="{BB962C8B-B14F-4D97-AF65-F5344CB8AC3E}">
        <p14:creationId xmlns:p14="http://schemas.microsoft.com/office/powerpoint/2010/main" val="868829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3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37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png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8.emf"/><Relationship Id="rId4" Type="http://schemas.openxmlformats.org/officeDocument/2006/relationships/image" Target="../media/image77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6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5.png"/><Relationship Id="rId4" Type="http://schemas.openxmlformats.org/officeDocument/2006/relationships/image" Target="../media/image84.em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>
          <a:xfrm>
            <a:off x="827584" y="2708275"/>
            <a:ext cx="7254875" cy="1512813"/>
          </a:xfrm>
        </p:spPr>
        <p:txBody>
          <a:bodyPr/>
          <a:lstStyle/>
          <a:p>
            <a:r>
              <a:rPr lang="en-US" sz="3200" b="1" dirty="0" smtClean="0"/>
              <a:t>EDM at Storage Rings: Theory and Experiment (recent </a:t>
            </a:r>
            <a:r>
              <a:rPr lang="en-US" sz="3200" b="1" dirty="0" err="1" smtClean="0"/>
              <a:t>achievments</a:t>
            </a:r>
            <a:r>
              <a:rPr lang="en-US" sz="3200" b="1" dirty="0" smtClean="0"/>
              <a:t> of  JEDI </a:t>
            </a:r>
            <a:r>
              <a:rPr lang="en-US" sz="3200" b="1" dirty="0"/>
              <a:t>@ </a:t>
            </a:r>
            <a:r>
              <a:rPr lang="en-US" sz="3200" b="1" dirty="0" smtClean="0"/>
              <a:t>COSY)</a:t>
            </a:r>
            <a:endParaRPr lang="en-US" sz="32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>
          <a:xfrm>
            <a:off x="827584" y="4940970"/>
            <a:ext cx="8316416" cy="576262"/>
          </a:xfrm>
        </p:spPr>
        <p:txBody>
          <a:bodyPr/>
          <a:lstStyle/>
          <a:p>
            <a:r>
              <a:rPr lang="en-US" sz="1800" u="sng" dirty="0" smtClean="0"/>
              <a:t>N. </a:t>
            </a:r>
            <a:r>
              <a:rPr lang="en-US" sz="1800" u="sng" dirty="0" err="1" smtClean="0"/>
              <a:t>Nikolaev</a:t>
            </a:r>
            <a:r>
              <a:rPr lang="en-US" sz="1800" dirty="0" smtClean="0"/>
              <a:t>, F. </a:t>
            </a:r>
            <a:r>
              <a:rPr lang="en-US" sz="1800" dirty="0" err="1" smtClean="0"/>
              <a:t>Rathmann</a:t>
            </a:r>
            <a:r>
              <a:rPr lang="en-US" sz="1800" dirty="0" smtClean="0"/>
              <a:t> and A. </a:t>
            </a:r>
            <a:r>
              <a:rPr lang="en-US" sz="1800" dirty="0" err="1" smtClean="0"/>
              <a:t>Saleev</a:t>
            </a:r>
            <a:r>
              <a:rPr lang="en-US" sz="1800" dirty="0" smtClean="0"/>
              <a:t> on behalf </a:t>
            </a:r>
            <a:r>
              <a:rPr lang="en-US" sz="1800" dirty="0" smtClean="0"/>
              <a:t>of </a:t>
            </a:r>
            <a:r>
              <a:rPr lang="en-US" sz="1800" dirty="0"/>
              <a:t>JEDI collaboration 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HSQCD-2018, Dedicated to the Memory of Lev N. </a:t>
            </a:r>
            <a:r>
              <a:rPr lang="en-US" sz="1800" dirty="0" err="1" smtClean="0"/>
              <a:t>Lipatov</a:t>
            </a:r>
            <a:endParaRPr lang="en-US" sz="1800" dirty="0" smtClean="0"/>
          </a:p>
          <a:p>
            <a:r>
              <a:rPr lang="en-US" sz="1800" dirty="0" smtClean="0"/>
              <a:t>06-10 August, PNP, </a:t>
            </a:r>
            <a:r>
              <a:rPr lang="en-US" sz="1800" dirty="0" err="1" smtClean="0"/>
              <a:t>Gatchina</a:t>
            </a:r>
            <a:r>
              <a:rPr lang="en-US" sz="1800" dirty="0" smtClean="0"/>
              <a:t>, Russia</a:t>
            </a:r>
            <a:endParaRPr lang="en-US" sz="1800" dirty="0"/>
          </a:p>
          <a:p>
            <a:endParaRPr lang="en-US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195" y="188640"/>
            <a:ext cx="1428949" cy="90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568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E7AE6B69-A92C-4C05-BAF9-9BD28EF717FF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3558383" y="3692054"/>
            <a:ext cx="5190081" cy="2664296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720000" y="1485320"/>
                <a:ext cx="8028464" cy="4824000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  <a:ea typeface="Cambria Math" panose="02040503050406030204" pitchFamily="18" charset="0"/>
                  </a:rPr>
                  <a:t>In circular accelerators and storage rings spin dynamics is described by T-BMT eq.: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</m:acc>
                    <m:r>
                      <a:rPr lang="el-G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acc>
                      <m:accPr>
                        <m:chr m:val="⃗"/>
                        <m:ctrl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</m:acc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  <m:acc>
                          <m:accPr>
                            <m:chr m:val="⃗"/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−1</m:t>
                                </m:r>
                              </m:den>
                            </m:f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</m:t>
                            </m:r>
                          </m:e>
                        </m:d>
                        <m:acc>
                          <m:accPr>
                            <m:chr m:val="⃗"/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acc>
                          <m:accPr>
                            <m:chr m:val="⃗"/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1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⃗"/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acc>
                          <m:accPr>
                            <m:chr m:val="⃗"/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l-G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acc>
                      <m:accPr>
                        <m:chr m:val="⃗"/>
                        <m:ctrl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</m:acc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1800" dirty="0">
                  <a:latin typeface="+mn-lt"/>
                </a:endParaRPr>
              </a:p>
              <a:p>
                <a:endParaRPr lang="en-US" sz="1800" dirty="0">
                  <a:latin typeface="+mn-lt"/>
                </a:endParaRPr>
              </a:p>
              <a:p>
                <a:endParaRPr lang="en-US" sz="1800" dirty="0">
                  <a:latin typeface="+mn-lt"/>
                </a:endParaRPr>
              </a:p>
              <a:p>
                <a:endParaRPr lang="en-US" sz="1800" dirty="0">
                  <a:latin typeface="+mn-lt"/>
                </a:endParaRPr>
              </a:p>
              <a:p>
                <a:r>
                  <a:rPr lang="en-US" sz="1800" dirty="0">
                    <a:solidFill>
                      <a:srgbClr val="FF0000"/>
                    </a:solidFill>
                    <a:latin typeface="+mn-lt"/>
                  </a:rPr>
                  <a:t>All-electric ring is ideal for </a:t>
                </a:r>
                <a:r>
                  <a:rPr lang="en-US" sz="1800" dirty="0" smtClean="0">
                    <a:solidFill>
                      <a:srgbClr val="FF0000"/>
                    </a:solidFill>
                    <a:latin typeface="+mn-lt"/>
                  </a:rPr>
                  <a:t>protons (Yu </a:t>
                </a:r>
                <a:r>
                  <a:rPr lang="en-US" sz="1800" dirty="0" err="1" smtClean="0">
                    <a:solidFill>
                      <a:srgbClr val="FF0000"/>
                    </a:solidFill>
                    <a:latin typeface="+mn-lt"/>
                  </a:rPr>
                  <a:t>Orlov</a:t>
                </a:r>
                <a:r>
                  <a:rPr lang="en-US" sz="1800" dirty="0" smtClean="0">
                    <a:solidFill>
                      <a:srgbClr val="FF0000"/>
                    </a:solidFill>
                    <a:latin typeface="+mn-lt"/>
                  </a:rPr>
                  <a:t> et al, </a:t>
                </a:r>
                <a:r>
                  <a:rPr lang="en-US" sz="1800" dirty="0" err="1" smtClean="0">
                    <a:solidFill>
                      <a:srgbClr val="FF0000"/>
                    </a:solidFill>
                    <a:latin typeface="+mn-lt"/>
                  </a:rPr>
                  <a:t>srEDM</a:t>
                </a:r>
                <a:r>
                  <a:rPr lang="en-US" sz="1800" dirty="0" smtClean="0">
                    <a:solidFill>
                      <a:srgbClr val="FF0000"/>
                    </a:solidFill>
                    <a:latin typeface="+mn-lt"/>
                  </a:rPr>
                  <a:t> at BNL)</a:t>
                </a:r>
                <a:endParaRPr lang="en-US" sz="1800" dirty="0">
                  <a:solidFill>
                    <a:srgbClr val="FF0000"/>
                  </a:solidFill>
                  <a:latin typeface="+mn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MDM-term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18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- “frozen spin” </a:t>
                </a:r>
                <a:r>
                  <a:rPr lang="en-US" sz="1800" dirty="0">
                    <a:latin typeface="+mn-lt"/>
                  </a:rPr>
                  <a:t>at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800" dirty="0">
                    <a:latin typeface="+mn-lt"/>
                  </a:rPr>
                  <a:t>700.74 MeV/c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latin typeface="+mj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j-lt"/>
                  </a:rPr>
                  <a:t>Longitudinal initial spin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latin typeface="+mj-lt"/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EDM signal: vertical spin build-up</a:t>
                </a:r>
              </a:p>
              <a:p>
                <a:r>
                  <a:rPr lang="en-US" sz="1800" dirty="0">
                    <a:latin typeface="+mn-lt"/>
                  </a:rPr>
                  <a:t>       per turn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l-GR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𝛽𝛾</m:t>
                    </m:r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endParaRPr lang="en-US" sz="1800" dirty="0">
                  <a:solidFill>
                    <a:schemeClr val="tx1"/>
                  </a:solidFill>
                  <a:latin typeface="+mn-lt"/>
                </a:endParaRPr>
              </a:p>
              <a:p>
                <a:endParaRPr lang="en-US" sz="1800" dirty="0">
                  <a:latin typeface="+mn-lt"/>
                </a:endParaRPr>
              </a:p>
            </p:txBody>
          </p:sp>
        </mc:Choice>
        <mc:Fallback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0" y="1485320"/>
                <a:ext cx="8028464" cy="4824000"/>
              </a:xfrm>
              <a:blipFill rotWithShape="0">
                <a:blip r:embed="rId3"/>
                <a:stretch>
                  <a:fillRect l="-1746" t="-1643" r="-7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10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>
          <a:xfrm>
            <a:off x="720000" y="432000"/>
            <a:ext cx="7236376" cy="576064"/>
          </a:xfrm>
        </p:spPr>
        <p:txBody>
          <a:bodyPr/>
          <a:lstStyle/>
          <a:p>
            <a:r>
              <a:rPr lang="en-US" dirty="0"/>
              <a:t>A principle of EDM measurement: spin rotation by EDM-interaction with E-fields</a:t>
            </a:r>
          </a:p>
        </p:txBody>
      </p:sp>
      <p:sp>
        <p:nvSpPr>
          <p:cNvPr id="12" name="Правая фигурная скобка 11">
            <a:extLst>
              <a:ext uri="{FF2B5EF4-FFF2-40B4-BE49-F238E27FC236}">
                <a16:creationId xmlns:a16="http://schemas.microsoft.com/office/drawing/2014/main" xmlns="" id="{720F2103-8F4A-49CD-9952-66BD3DA977B3}"/>
              </a:ext>
            </a:extLst>
          </p:cNvPr>
          <p:cNvSpPr/>
          <p:nvPr/>
        </p:nvSpPr>
        <p:spPr>
          <a:xfrm rot="5400000">
            <a:off x="4202049" y="1366486"/>
            <a:ext cx="251653" cy="22164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A7A15950-9AA2-46D4-A850-8FCF962BBBF0}"/>
              </a:ext>
            </a:extLst>
          </p:cNvPr>
          <p:cNvSpPr/>
          <p:nvPr/>
        </p:nvSpPr>
        <p:spPr>
          <a:xfrm>
            <a:off x="4012560" y="2605404"/>
            <a:ext cx="721672" cy="36933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r>
              <a:rPr lang="en-US" altLang="ru-RU"/>
              <a:t>MDM</a:t>
            </a:r>
            <a:endParaRPr lang="ru-RU"/>
          </a:p>
        </p:txBody>
      </p:sp>
      <p:sp>
        <p:nvSpPr>
          <p:cNvPr id="14" name="Правая фигурная скобка 13">
            <a:extLst>
              <a:ext uri="{FF2B5EF4-FFF2-40B4-BE49-F238E27FC236}">
                <a16:creationId xmlns:a16="http://schemas.microsoft.com/office/drawing/2014/main" xmlns="" id="{99848920-C954-4273-8966-69A538681A26}"/>
              </a:ext>
            </a:extLst>
          </p:cNvPr>
          <p:cNvSpPr/>
          <p:nvPr/>
        </p:nvSpPr>
        <p:spPr>
          <a:xfrm rot="5400000">
            <a:off x="6307696" y="1851524"/>
            <a:ext cx="237449" cy="1260568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6672FE82-1AC7-417D-8F94-940C51D3D139}"/>
              </a:ext>
            </a:extLst>
          </p:cNvPr>
          <p:cNvSpPr/>
          <p:nvPr/>
        </p:nvSpPr>
        <p:spPr>
          <a:xfrm>
            <a:off x="6228738" y="2605404"/>
            <a:ext cx="636713" cy="36933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altLang="ru-RU"/>
              <a:t>EDM</a:t>
            </a:r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>
                <a:extLst>
                  <a:ext uri="{FF2B5EF4-FFF2-40B4-BE49-F238E27FC236}">
                    <a16:creationId xmlns:a16="http://schemas.microsoft.com/office/drawing/2014/main" xmlns="" id="{10A908B4-5CEA-4840-A506-554AE370868B}"/>
                  </a:ext>
                </a:extLst>
              </p:cNvPr>
              <p:cNvSpPr/>
              <p:nvPr/>
            </p:nvSpPr>
            <p:spPr>
              <a:xfrm>
                <a:off x="6865451" y="2481808"/>
                <a:ext cx="1010661" cy="5598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𝑚𝑐</m:t>
                          </m:r>
                        </m:den>
                      </m:f>
                    </m:oMath>
                  </m:oMathPara>
                </a14:m>
                <a:endParaRPr lang="ru-RU" sz="1600"/>
              </a:p>
            </p:txBody>
          </p:sp>
        </mc:Choice>
        <mc:Fallback xmlns="">
          <p:sp>
            <p:nvSpPr>
              <p:cNvPr id="3" name="Прямоугольник 2">
                <a:extLst>
                  <a:ext uri="{FF2B5EF4-FFF2-40B4-BE49-F238E27FC236}">
                    <a16:creationId xmlns:a16="http://schemas.microsoft.com/office/drawing/2014/main" id="{10A908B4-5CEA-4840-A506-554AE37086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5451" y="2481808"/>
                <a:ext cx="1010661" cy="5598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5DAF9AE4-351C-432E-B360-EF453461003D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707904" y="5650407"/>
            <a:ext cx="692999" cy="36792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xmlns="" id="{DC42E40A-9CE7-4DFE-9074-D3DCF9F9EB17}"/>
                  </a:ext>
                </a:extLst>
              </p:cNvPr>
              <p:cNvSpPr/>
              <p:nvPr/>
            </p:nvSpPr>
            <p:spPr>
              <a:xfrm>
                <a:off x="8309962" y="5448942"/>
                <a:ext cx="390876" cy="4029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DC42E40A-9CE7-4DFE-9074-D3DCF9F9EB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9962" y="5448942"/>
                <a:ext cx="390876" cy="4029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546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Объект 1">
                <a:extLst>
                  <a:ext uri="{FF2B5EF4-FFF2-40B4-BE49-F238E27FC236}">
                    <a16:creationId xmlns:a16="http://schemas.microsoft.com/office/drawing/2014/main" xmlns="" id="{B6A44609-7585-4FC3-84FA-8EE34520C56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0000" y="1052736"/>
                <a:ext cx="8075240" cy="482400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Ideal storage ring (alignment, stability, field homogeneity, </a:t>
                </a:r>
                <a:r>
                  <a:rPr lang="en-US" sz="1800" dirty="0">
                    <a:solidFill>
                      <a:srgbClr val="FF0000"/>
                    </a:solidFill>
                    <a:latin typeface="+mn-lt"/>
                  </a:rPr>
                  <a:t>no systematics</a:t>
                </a:r>
                <a:r>
                  <a:rPr lang="en-US" sz="1800" dirty="0">
                    <a:latin typeface="+mn-lt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high intensity beams </a:t>
                </a:r>
                <a:r>
                  <a:rPr lang="en-US" sz="1800" dirty="0">
                    <a:solidFill>
                      <a:srgbClr val="0000FF"/>
                    </a:solidFill>
                    <a:latin typeface="+mn-lt"/>
                  </a:rPr>
                  <a:t>(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sz="18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  <m:r>
                      <a:rPr lang="en-US" sz="1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a:rPr lang="en-US" sz="18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solidFill>
                      <a:srgbClr val="0000FF"/>
                    </a:solidFill>
                    <a:latin typeface="+mn-lt"/>
                  </a:rPr>
                  <a:t>per fill)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polarized hadron beams </a:t>
                </a:r>
                <a:r>
                  <a:rPr lang="en-US" sz="1800" dirty="0">
                    <a:solidFill>
                      <a:srgbClr val="0000FF"/>
                    </a:solidFill>
                    <a:latin typeface="+mn-lt"/>
                  </a:rPr>
                  <a:t>(</a:t>
                </a:r>
                <a:r>
                  <a:rPr lang="en-US" sz="1800" i="1" dirty="0">
                    <a:solidFill>
                      <a:srgbClr val="0000FF"/>
                    </a:solidFill>
                    <a:latin typeface="+mn-lt"/>
                  </a:rPr>
                  <a:t>P</a:t>
                </a:r>
                <a:r>
                  <a:rPr lang="en-US" sz="1800" dirty="0">
                    <a:solidFill>
                      <a:srgbClr val="0000FF"/>
                    </a:solidFill>
                    <a:latin typeface="+mn-lt"/>
                  </a:rPr>
                  <a:t> = 0.8)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large electric fields </a:t>
                </a:r>
                <a:r>
                  <a:rPr lang="en-US" sz="1800" dirty="0">
                    <a:solidFill>
                      <a:srgbClr val="0000FF"/>
                    </a:solidFill>
                    <a:latin typeface="+mn-lt"/>
                  </a:rPr>
                  <a:t>(</a:t>
                </a:r>
                <a:r>
                  <a:rPr lang="en-US" sz="1800" i="1" dirty="0">
                    <a:solidFill>
                      <a:srgbClr val="0000FF"/>
                    </a:solidFill>
                    <a:latin typeface="+mn-lt"/>
                  </a:rPr>
                  <a:t>E</a:t>
                </a:r>
                <a:r>
                  <a:rPr lang="en-US" sz="1800" dirty="0">
                    <a:solidFill>
                      <a:srgbClr val="0000FF"/>
                    </a:solidFill>
                    <a:latin typeface="+mn-lt"/>
                  </a:rPr>
                  <a:t> = 10 MV/m)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long spin coherence time </a:t>
                </a:r>
                <a:r>
                  <a:rPr lang="en-US" sz="1800" dirty="0">
                    <a:solidFill>
                      <a:srgbClr val="0000FF"/>
                    </a:solidFill>
                    <a:latin typeface="+mn-lt"/>
                  </a:rPr>
                  <a:t>(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sz="1800" dirty="0">
                    <a:solidFill>
                      <a:srgbClr val="0000FF"/>
                    </a:solidFill>
                    <a:latin typeface="+mn-lt"/>
                  </a:rPr>
                  <a:t> = 1000 s)</a:t>
                </a:r>
                <a:r>
                  <a:rPr lang="en-US" sz="1800" dirty="0">
                    <a:latin typeface="+mn-lt"/>
                  </a:rPr>
                  <a:t> </a:t>
                </a:r>
              </a:p>
              <a:p>
                <a:endParaRPr lang="en-US" sz="1800" dirty="0">
                  <a:latin typeface="+mn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polarimetry </a:t>
                </a:r>
                <a:r>
                  <a:rPr lang="en-US" sz="1800" dirty="0">
                    <a:solidFill>
                      <a:srgbClr val="0000FF"/>
                    </a:solidFill>
                    <a:latin typeface="+mn-lt"/>
                  </a:rPr>
                  <a:t>(analyzing power A = 0.6, f = 0.005)</a:t>
                </a:r>
                <a:endParaRPr lang="ru-RU" sz="1800" dirty="0">
                  <a:solidFill>
                    <a:srgbClr val="0000FF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2" name="Объект 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B6A44609-7585-4FC3-84FA-8EE34520C5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0" y="1052736"/>
                <a:ext cx="8075240" cy="4824000"/>
              </a:xfrm>
              <a:blipFill rotWithShape="0">
                <a:blip r:embed="rId2"/>
                <a:stretch>
                  <a:fillRect l="-1283" t="-16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767831CF-3F71-47D2-A06B-848BCEC76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a.saleev@fz-juelich.de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BAA7F7E-6152-41B5-BF26-71DF949C2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11</a:t>
            </a:fld>
            <a:endParaRPr lang="de-DE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190C99A0-7900-4F17-9E6C-48EC382FF710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/>
              <a:t>Ideal experimental setup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8F46F3F-E5F7-479C-8CF2-5955113BB1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73" t="56242" r="7875" b="15980"/>
          <a:stretch/>
        </p:blipFill>
        <p:spPr>
          <a:xfrm>
            <a:off x="827584" y="4786361"/>
            <a:ext cx="7740352" cy="15949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5180350-4E93-4E18-BF6A-86CBC2287902}"/>
              </a:ext>
            </a:extLst>
          </p:cNvPr>
          <p:cNvSpPr txBox="1"/>
          <p:nvPr/>
        </p:nvSpPr>
        <p:spPr>
          <a:xfrm>
            <a:off x="993536" y="5713659"/>
            <a:ext cx="1407758" cy="415498"/>
          </a:xfrm>
          <a:prstGeom prst="rect">
            <a:avLst/>
          </a:prstGeom>
          <a:solidFill>
            <a:srgbClr val="EDE8AB">
              <a:alpha val="28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</a:t>
            </a:r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3642317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720000" y="1772816"/>
                <a:ext cx="8028464" cy="4824000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  <a:ea typeface="Cambria Math" panose="02040503050406030204" pitchFamily="18" charset="0"/>
                  </a:rPr>
                  <a:t>COSY is all-magnetic storage ring, unique for studying spin dynamics but still needs upgrades for EDM searches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  <a:ea typeface="Cambria Math" panose="02040503050406030204" pitchFamily="18" charset="0"/>
                  </a:rPr>
                  <a:t>Statistical accuracy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𝑐𝑚</m:t>
                    </m:r>
                  </m:oMath>
                </a14:m>
                <a:r>
                  <a:rPr lang="en-US" sz="1800" dirty="0">
                    <a:latin typeface="+mn-lt"/>
                    <a:ea typeface="Cambria Math" panose="02040503050406030204" pitchFamily="18" charset="0"/>
                  </a:rPr>
                  <a:t> is reachable at COSY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  <a:ea typeface="Cambria Math" panose="02040503050406030204" pitchFamily="18" charset="0"/>
                  </a:rPr>
                  <a:t>Systematic effects: </a:t>
                </a:r>
                <a:r>
                  <a:rPr lang="en-US" sz="1800" dirty="0">
                    <a:solidFill>
                      <a:srgbClr val="FF0000"/>
                    </a:solidFill>
                    <a:latin typeface="+mn-lt"/>
                    <a:ea typeface="Cambria Math" panose="02040503050406030204" pitchFamily="18" charset="0"/>
                  </a:rPr>
                  <a:t>horizontal imperfection magnetic fields are evil</a:t>
                </a:r>
                <a:r>
                  <a:rPr lang="en-US" sz="1800" dirty="0">
                    <a:latin typeface="+mn-lt"/>
                    <a:ea typeface="Cambria Math" panose="02040503050406030204" pitchFamily="18" charset="0"/>
                  </a:rPr>
                  <a:t> because    MDM &gt;&gt; EDM and MDM rotations give false EDM signal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  <a:ea typeface="Cambria Math" panose="02040503050406030204" pitchFamily="18" charset="0"/>
                  </a:rPr>
                  <a:t>JEDI </a:t>
                </a:r>
                <a:r>
                  <a:rPr lang="en-US" sz="1800" dirty="0" smtClean="0">
                    <a:latin typeface="+mn-lt"/>
                    <a:ea typeface="Cambria Math" panose="02040503050406030204" pitchFamily="18" charset="0"/>
                  </a:rPr>
                  <a:t>experimental studies of imperfections: </a:t>
                </a:r>
                <a:r>
                  <a:rPr lang="en-US" sz="1800" dirty="0">
                    <a:latin typeface="+mn-lt"/>
                    <a:ea typeface="Cambria Math" panose="02040503050406030204" pitchFamily="18" charset="0"/>
                  </a:rPr>
                  <a:t>MDM background can be suppressed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sz="1800" dirty="0">
                    <a:latin typeface="+mn-lt"/>
                    <a:ea typeface="Cambria Math" panose="02040503050406030204" pitchFamily="18" charset="0"/>
                  </a:rPr>
                  <a:t> level. Further suppression of systematics is possible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  <a:ea typeface="Cambria Math" panose="02040503050406030204" pitchFamily="18" charset="0"/>
                  </a:rPr>
                  <a:t>EDM</a:t>
                </a:r>
                <a:r>
                  <a:rPr lang="en-US" sz="18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sz="1800" dirty="0">
                    <a:latin typeface="+mn-lt"/>
                    <a:ea typeface="Cambria Math" panose="02040503050406030204" pitchFamily="18" charset="0"/>
                  </a:rPr>
                  <a:t>MDM</a:t>
                </a:r>
                <a:r>
                  <a:rPr lang="en-US" sz="18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1800" dirty="0">
                    <a:latin typeface="+mn-lt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𝑐𝑚</m:t>
                    </m:r>
                  </m:oMath>
                </a14:m>
                <a:endParaRPr lang="en-US" sz="1800" dirty="0">
                  <a:latin typeface="+mn-lt"/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endParaRPr lang="en-US" sz="1800" dirty="0">
                  <a:latin typeface="+mn-lt"/>
                </a:endParaRPr>
              </a:p>
            </p:txBody>
          </p:sp>
        </mc:Choice>
        <mc:Fallback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0" y="1772816"/>
                <a:ext cx="8028464" cy="4824000"/>
              </a:xfrm>
              <a:blipFill rotWithShape="0">
                <a:blip r:embed="rId2"/>
                <a:stretch>
                  <a:fillRect l="-1291" t="-1643" r="-21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12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/>
              <a:t>JEDI: EDM searches at COSY</a:t>
            </a:r>
          </a:p>
          <a:p>
            <a:r>
              <a:rPr lang="en-US" dirty="0"/>
              <a:t>Precursor experiment in the pipeline</a:t>
            </a:r>
          </a:p>
        </p:txBody>
      </p:sp>
    </p:spTree>
    <p:extLst>
      <p:ext uri="{BB962C8B-B14F-4D97-AF65-F5344CB8AC3E}">
        <p14:creationId xmlns:p14="http://schemas.microsoft.com/office/powerpoint/2010/main" val="257282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10DB009A-257B-42AD-8EF2-1B1178755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412776"/>
            <a:ext cx="8075240" cy="4824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A principle: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continuous polarimetry of spin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precession with time stamp</a:t>
            </a:r>
            <a:endParaRPr lang="en-US" sz="2000" dirty="0">
              <a:solidFill>
                <a:srgbClr val="FF0000"/>
              </a:solidFill>
              <a:latin typeface="+mj-lt"/>
            </a:endParaRPr>
          </a:p>
          <a:p>
            <a:endParaRPr lang="en-US" sz="2000" dirty="0">
              <a:latin typeface="+mj-lt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8940589-DD36-43A8-A6D1-2340B19F8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FAAAF8A-1B97-4E5C-9065-404D3C6E6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13</a:t>
            </a:fld>
            <a:endParaRPr lang="de-DE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82733A30-2C84-4363-973B-F25539CAD9B2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/>
              <a:t>JEDI at COSY: record spin tune precision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38D6946-FBBA-4FAF-8992-8E003F4AC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409" y="1703666"/>
            <a:ext cx="7748591" cy="4410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446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68A6DD69-4B6F-4D1C-A406-5C9E44B6CF1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3624041" y="1020987"/>
            <a:ext cx="5555421" cy="370383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14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>
          <a:xfrm>
            <a:off x="720000" y="432000"/>
            <a:ext cx="6732320" cy="576064"/>
          </a:xfrm>
        </p:spPr>
        <p:txBody>
          <a:bodyPr/>
          <a:lstStyle/>
          <a:p>
            <a:r>
              <a:rPr lang="en-US" dirty="0">
                <a:latin typeface="Droid Sans" pitchFamily="34"/>
              </a:rPr>
              <a:t>How to measure beam polarization?</a:t>
            </a:r>
          </a:p>
        </p:txBody>
      </p:sp>
      <p:sp>
        <p:nvSpPr>
          <p:cNvPr id="19" name="Нижний колонтитул 4">
            <a:extLst>
              <a:ext uri="{FF2B5EF4-FFF2-40B4-BE49-F238E27FC236}">
                <a16:creationId xmlns:a16="http://schemas.microsoft.com/office/drawing/2014/main" xmlns="" id="{4E3C3889-D80C-4275-8AAE-FFEF65BCB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xmlns="" id="{C3AF519F-A31D-4CAE-BBDC-8F13801F0D73}"/>
              </a:ext>
            </a:extLst>
          </p:cNvPr>
          <p:cNvSpPr txBox="1">
            <a:spLocks/>
          </p:cNvSpPr>
          <p:nvPr/>
        </p:nvSpPr>
        <p:spPr>
          <a:xfrm>
            <a:off x="396360" y="354960"/>
            <a:ext cx="9287640" cy="124164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800">
              <a:latin typeface="Droid Sans" pitchFamily="34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8B8B3DD4-8E6C-49A0-B942-D3C7AC2D102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99560" y="1919160"/>
            <a:ext cx="2068200" cy="206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ontent Placeholder 1">
            <a:extLst>
              <a:ext uri="{FF2B5EF4-FFF2-40B4-BE49-F238E27FC236}">
                <a16:creationId xmlns:a16="http://schemas.microsoft.com/office/drawing/2014/main" xmlns="" id="{09AB7C23-58B3-4878-A3C6-46ECFAE38116}"/>
              </a:ext>
            </a:extLst>
          </p:cNvPr>
          <p:cNvSpPr txBox="1"/>
          <p:nvPr/>
        </p:nvSpPr>
        <p:spPr>
          <a:xfrm>
            <a:off x="633600" y="1110780"/>
            <a:ext cx="7481160" cy="12942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0">
            <a:noAutofit/>
          </a:bodyPr>
          <a:lstStyle/>
          <a:p>
            <a:pPr marL="285750" indent="-285750">
              <a:spcBef>
                <a:spcPts val="479"/>
              </a:spcBef>
              <a:spcAft>
                <a:spcPts val="1417"/>
              </a:spcAft>
              <a:buFont typeface="Arial" panose="020B0604020202020204" pitchFamily="34" charset="0"/>
              <a:buChar char="•"/>
              <a:tabLst>
                <a:tab pos="177840" algn="l"/>
              </a:tabLst>
            </a:pPr>
            <a:r>
              <a:rPr lang="en-US" sz="1600" b="0" i="0" u="none" strike="noStrike" kern="1200" cap="none" spc="0" dirty="0">
                <a:ln>
                  <a:noFill/>
                </a:ln>
                <a:solidFill>
                  <a:srgbClr val="000000"/>
                </a:solidFill>
                <a:ea typeface="Droid Sans" pitchFamily="2"/>
                <a:cs typeface="Arial" pitchFamily="34"/>
              </a:rPr>
              <a:t>Scattering from Carbon target, t</a:t>
            </a:r>
            <a:r>
              <a:rPr lang="en-US" sz="1600" dirty="0">
                <a:ea typeface="Droid Sans" pitchFamily="2"/>
                <a:cs typeface="Lohit Hindi" pitchFamily="2"/>
              </a:rPr>
              <a:t>ypically A</a:t>
            </a:r>
            <a:r>
              <a:rPr lang="en-US" sz="1600" baseline="-33000" dirty="0">
                <a:ea typeface="Droid Sans" pitchFamily="2"/>
                <a:cs typeface="Lohit Hindi" pitchFamily="2"/>
              </a:rPr>
              <a:t>y</a:t>
            </a:r>
            <a:r>
              <a:rPr lang="en-US" sz="1600" dirty="0">
                <a:ea typeface="Droid Sans" pitchFamily="2"/>
                <a:cs typeface="Lohit Hindi" pitchFamily="2"/>
              </a:rPr>
              <a:t> ~ 0.6</a:t>
            </a:r>
          </a:p>
          <a:p>
            <a:pPr marR="0" lvl="0" algn="l" rtl="0" hangingPunct="1">
              <a:lnSpc>
                <a:spcPct val="100000"/>
              </a:lnSpc>
              <a:spcBef>
                <a:spcPts val="479"/>
              </a:spcBef>
              <a:spcAft>
                <a:spcPts val="1417"/>
              </a:spcAft>
              <a:tabLst>
                <a:tab pos="177840" algn="l"/>
              </a:tabLst>
            </a:pPr>
            <a:r>
              <a:rPr lang="en-US" sz="1600" b="0" i="0" u="none" strike="noStrike" kern="1200" cap="none" spc="0" dirty="0">
                <a:ln>
                  <a:noFill/>
                </a:ln>
                <a:solidFill>
                  <a:srgbClr val="000000"/>
                </a:solidFill>
                <a:ea typeface="Droid Sans" pitchFamily="2"/>
                <a:cs typeface="Arial" pitchFamily="34"/>
              </a:rPr>
              <a:t>	</a:t>
            </a:r>
          </a:p>
          <a:p>
            <a:pPr marL="285750" marR="0" lvl="0" indent="-28575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77840" algn="l"/>
              </a:tabLst>
            </a:pPr>
            <a:endParaRPr lang="en-US" sz="1600" b="0" i="0" u="none" strike="noStrike" kern="1200" cap="none" spc="0" dirty="0">
              <a:ln>
                <a:noFill/>
              </a:ln>
              <a:solidFill>
                <a:srgbClr val="000000"/>
              </a:solidFill>
              <a:ea typeface="Droid Sans" pitchFamily="2"/>
              <a:cs typeface="Arial" pitchFamily="3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1E7AFDA6-A26B-48A5-827E-6459054C0989}"/>
              </a:ext>
            </a:extLst>
          </p:cNvPr>
          <p:cNvSpPr txBox="1"/>
          <p:nvPr/>
        </p:nvSpPr>
        <p:spPr>
          <a:xfrm>
            <a:off x="633600" y="3930840"/>
            <a:ext cx="2389413" cy="34133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>
                <a:ln>
                  <a:noFill/>
                </a:ln>
                <a:latin typeface="+mj-lt"/>
                <a:ea typeface="Droid Sans" pitchFamily="2"/>
                <a:cs typeface="Lohit Hindi" pitchFamily="2"/>
              </a:rPr>
              <a:t>2</a:t>
            </a:r>
            <a:r>
              <a:rPr lang="en-US" sz="1600" b="0" i="0" u="none" strike="noStrike" kern="1200" cap="none" dirty="0">
                <a:ln>
                  <a:noFill/>
                </a:ln>
                <a:latin typeface="+mj-lt"/>
                <a:ea typeface="Liberation Sans" pitchFamily="34"/>
                <a:cs typeface="Liberation Sans" pitchFamily="34"/>
              </a:rPr>
              <a:t>π</a:t>
            </a:r>
            <a:r>
              <a:rPr lang="en-US" sz="1600" b="0" i="0" u="none" strike="noStrike" kern="1200" cap="none" dirty="0">
                <a:ln>
                  <a:noFill/>
                </a:ln>
                <a:latin typeface="+mj-lt"/>
                <a:ea typeface="Droid Sans" pitchFamily="2"/>
                <a:cs typeface="Lohit Hindi" pitchFamily="2"/>
              </a:rPr>
              <a:t> detector - “beam” view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CF5C9D55-2640-460B-B645-D222AFE52D5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41352" y="1447984"/>
            <a:ext cx="3734279" cy="47807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30D3527-D753-43CC-940E-CF5FC2B03646}"/>
              </a:ext>
            </a:extLst>
          </p:cNvPr>
          <p:cNvSpPr txBox="1"/>
          <p:nvPr/>
        </p:nvSpPr>
        <p:spPr>
          <a:xfrm>
            <a:off x="559648" y="5309953"/>
            <a:ext cx="9124920" cy="9273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840" algn="l"/>
              </a:tabLst>
            </a:pPr>
            <a:r>
              <a:rPr lang="en-US" sz="1600" b="1" i="0" u="none" strike="noStrike" kern="1200" cap="none" spc="0" dirty="0">
                <a:ln>
                  <a:noFill/>
                </a:ln>
                <a:solidFill>
                  <a:srgbClr val="000000"/>
                </a:solidFill>
                <a:latin typeface="+mj-lt"/>
                <a:ea typeface="Droid Sans" pitchFamily="2"/>
                <a:cs typeface="Arial" pitchFamily="34"/>
              </a:rPr>
              <a:t>Up/Down</a:t>
            </a:r>
            <a:r>
              <a:rPr lang="en-US" sz="1600" b="0" i="0" u="none" strike="noStrike" kern="1200" cap="none" spc="0" dirty="0">
                <a:ln>
                  <a:noFill/>
                </a:ln>
                <a:solidFill>
                  <a:srgbClr val="000000"/>
                </a:solidFill>
                <a:latin typeface="+mj-lt"/>
                <a:ea typeface="Droid Sans" pitchFamily="2"/>
                <a:cs typeface="Arial" pitchFamily="34"/>
              </a:rPr>
              <a:t> asymmetry ∝ horizontal polarization P</a:t>
            </a:r>
            <a:r>
              <a:rPr lang="en-US" sz="1600" b="0" i="0" u="none" strike="noStrike" kern="1200" cap="none" spc="0" baseline="-33000" dirty="0">
                <a:ln>
                  <a:noFill/>
                </a:ln>
                <a:solidFill>
                  <a:srgbClr val="000000"/>
                </a:solidFill>
                <a:latin typeface="+mj-lt"/>
                <a:ea typeface="Droid Sans" pitchFamily="2"/>
                <a:cs typeface="Arial" pitchFamily="34"/>
              </a:rPr>
              <a:t>x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840" algn="l"/>
              </a:tabLst>
            </a:pPr>
            <a:endParaRPr lang="en-US" sz="1600" b="0" i="0" u="none" strike="noStrike" kern="1200" cap="none" spc="0" dirty="0">
              <a:ln>
                <a:noFill/>
              </a:ln>
              <a:solidFill>
                <a:srgbClr val="000000"/>
              </a:solidFill>
              <a:latin typeface="+mj-lt"/>
              <a:ea typeface="Droid Sans" pitchFamily="2"/>
              <a:cs typeface="Arial" pitchFamily="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8BCF826-AB7D-444B-A4B6-A7245893F1C2}"/>
              </a:ext>
            </a:extLst>
          </p:cNvPr>
          <p:cNvSpPr txBox="1"/>
          <p:nvPr/>
        </p:nvSpPr>
        <p:spPr>
          <a:xfrm>
            <a:off x="575128" y="4732329"/>
            <a:ext cx="7162200" cy="7369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840" algn="l"/>
              </a:tabLst>
            </a:pPr>
            <a:r>
              <a:rPr lang="en-US" sz="1600" b="1" i="0" u="none" strike="noStrike" kern="1200" cap="none" spc="0" dirty="0">
                <a:ln>
                  <a:noFill/>
                </a:ln>
                <a:solidFill>
                  <a:srgbClr val="000000"/>
                </a:solidFill>
                <a:latin typeface="+mj-lt"/>
                <a:ea typeface="Droid Sans" pitchFamily="2"/>
                <a:cs typeface="Arial" pitchFamily="34"/>
              </a:rPr>
              <a:t>Right/Left</a:t>
            </a:r>
            <a:r>
              <a:rPr lang="en-US" sz="1600" b="0" i="0" u="none" strike="noStrike" kern="1200" cap="none" spc="0" dirty="0">
                <a:ln>
                  <a:noFill/>
                </a:ln>
                <a:solidFill>
                  <a:srgbClr val="000000"/>
                </a:solidFill>
                <a:latin typeface="+mj-lt"/>
                <a:ea typeface="Droid Sans" pitchFamily="2"/>
                <a:cs typeface="Arial" pitchFamily="34"/>
              </a:rPr>
              <a:t> asymmetry ∝ vertical polarization </a:t>
            </a:r>
            <a:r>
              <a:rPr lang="en-US" sz="1600" b="0" i="0" u="none" strike="noStrike" kern="1200" cap="none" spc="0" dirty="0" err="1">
                <a:ln>
                  <a:noFill/>
                </a:ln>
                <a:solidFill>
                  <a:srgbClr val="000000"/>
                </a:solidFill>
                <a:latin typeface="+mj-lt"/>
                <a:ea typeface="Droid Sans" pitchFamily="2"/>
                <a:cs typeface="Arial" pitchFamily="34"/>
              </a:rPr>
              <a:t>P</a:t>
            </a:r>
            <a:r>
              <a:rPr lang="en-US" sz="1600" b="0" i="0" u="none" strike="noStrike" kern="1200" cap="none" spc="0" baseline="-33000" dirty="0" err="1">
                <a:ln>
                  <a:noFill/>
                </a:ln>
                <a:solidFill>
                  <a:srgbClr val="000000"/>
                </a:solidFill>
                <a:latin typeface="+mj-lt"/>
                <a:ea typeface="Droid Sans" pitchFamily="2"/>
                <a:cs typeface="Arial" pitchFamily="34"/>
              </a:rPr>
              <a:t>y</a:t>
            </a:r>
            <a:endParaRPr lang="en-US" sz="1600" b="0" i="0" u="none" strike="noStrike" kern="1200" cap="none" spc="0" baseline="-33000" dirty="0">
              <a:ln>
                <a:noFill/>
              </a:ln>
              <a:solidFill>
                <a:srgbClr val="000000"/>
              </a:solidFill>
              <a:latin typeface="+mj-lt"/>
              <a:ea typeface="Droid Sans" pitchFamily="2"/>
              <a:cs typeface="Arial" pitchFamily="34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E2CFFC11-8ED1-4045-A443-EEE30D80B085}"/>
              </a:ext>
            </a:extLst>
          </p:cNvPr>
          <p:cNvSpPr txBox="1"/>
          <p:nvPr/>
        </p:nvSpPr>
        <p:spPr>
          <a:xfrm>
            <a:off x="5295255" y="4733889"/>
            <a:ext cx="2243156" cy="34133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>
                <a:ln>
                  <a:noFill/>
                </a:ln>
                <a:latin typeface="+mj-lt"/>
                <a:ea typeface="Droid Sans" pitchFamily="2"/>
                <a:cs typeface="Lohit Hindi" pitchFamily="2"/>
              </a:rPr>
              <a:t>EDM signal appears here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424685C8-0CD0-4B86-B0DC-B31A918C7D54}"/>
              </a:ext>
            </a:extLst>
          </p:cNvPr>
          <p:cNvSpPr txBox="1"/>
          <p:nvPr/>
        </p:nvSpPr>
        <p:spPr>
          <a:xfrm>
            <a:off x="5450156" y="5309953"/>
            <a:ext cx="3131796" cy="34133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>
                <a:ln>
                  <a:noFill/>
                </a:ln>
                <a:latin typeface="+mj-lt"/>
                <a:ea typeface="Droid Sans" pitchFamily="2"/>
                <a:cs typeface="Lohit Hindi" pitchFamily="2"/>
              </a:rPr>
              <a:t>Maintaining “frozen spin” condition</a:t>
            </a:r>
          </a:p>
        </p:txBody>
      </p:sp>
      <p:sp>
        <p:nvSpPr>
          <p:cNvPr id="25" name="Полилиния: фигура 24">
            <a:extLst>
              <a:ext uri="{FF2B5EF4-FFF2-40B4-BE49-F238E27FC236}">
                <a16:creationId xmlns:a16="http://schemas.microsoft.com/office/drawing/2014/main" xmlns="" id="{28271C92-B5DD-4BB3-8EBC-FDC4F6DAEA7D}"/>
              </a:ext>
            </a:extLst>
          </p:cNvPr>
          <p:cNvSpPr/>
          <p:nvPr/>
        </p:nvSpPr>
        <p:spPr>
          <a:xfrm>
            <a:off x="4716016" y="4786449"/>
            <a:ext cx="496800" cy="258480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b="0" i="0" u="none" strike="noStrike" kern="1200" cap="none">
              <a:ln>
                <a:noFill/>
              </a:ln>
              <a:latin typeface="Liberation Sans" pitchFamily="18"/>
              <a:ea typeface="Droid Sans" pitchFamily="2"/>
              <a:cs typeface="Lohit Hindi" pitchFamily="2"/>
            </a:endParaRPr>
          </a:p>
        </p:txBody>
      </p:sp>
      <p:sp>
        <p:nvSpPr>
          <p:cNvPr id="26" name="Полилиния: фигура 25">
            <a:extLst>
              <a:ext uri="{FF2B5EF4-FFF2-40B4-BE49-F238E27FC236}">
                <a16:creationId xmlns:a16="http://schemas.microsoft.com/office/drawing/2014/main" xmlns="" id="{CC0D7568-BB5A-4B0B-93B5-83E35A1CB59A}"/>
              </a:ext>
            </a:extLst>
          </p:cNvPr>
          <p:cNvSpPr/>
          <p:nvPr/>
        </p:nvSpPr>
        <p:spPr>
          <a:xfrm>
            <a:off x="4870916" y="5372953"/>
            <a:ext cx="496800" cy="258480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b="0" i="0" u="none" strike="noStrike" kern="1200" cap="none">
              <a:ln>
                <a:noFill/>
              </a:ln>
              <a:latin typeface="Liberation Sans" pitchFamily="18"/>
              <a:ea typeface="Droid Sans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23975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275E759-F592-45C4-B6C6-AE9358BA3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7551F9C7-2850-4C60-ABFA-CD43C4491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15</a:t>
            </a:fld>
            <a:endParaRPr lang="de-DE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29011183-2101-40BA-B173-ED89A1AC60C2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536305" y="504139"/>
            <a:ext cx="8384959" cy="567221"/>
          </a:xfrm>
        </p:spPr>
        <p:txBody>
          <a:bodyPr/>
          <a:lstStyle/>
          <a:p>
            <a:r>
              <a:rPr lang="en-US" dirty="0"/>
              <a:t>JEDI: polarimetry at </a:t>
            </a:r>
            <a:r>
              <a:rPr lang="en-US" dirty="0" smtClean="0"/>
              <a:t>COSY (</a:t>
            </a:r>
            <a:r>
              <a:rPr lang="en-US" sz="1800" dirty="0" smtClean="0"/>
              <a:t>so far a junkyard approach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xmlns="" id="{8E8B06E5-CBBC-4BE6-928C-01B1CE818FDF}"/>
              </a:ext>
            </a:extLst>
          </p:cNvPr>
          <p:cNvSpPr txBox="1">
            <a:spLocks/>
          </p:cNvSpPr>
          <p:nvPr/>
        </p:nvSpPr>
        <p:spPr>
          <a:xfrm>
            <a:off x="396360" y="354960"/>
            <a:ext cx="9287640" cy="124164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>
              <a:latin typeface="Droid Sans" pitchFamily="34"/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29F862EB-251E-4C65-B24D-677D50CB3FAA}"/>
              </a:ext>
            </a:extLst>
          </p:cNvPr>
          <p:cNvSpPr txBox="1">
            <a:spLocks/>
          </p:cNvSpPr>
          <p:nvPr/>
        </p:nvSpPr>
        <p:spPr>
          <a:xfrm>
            <a:off x="7740352" y="-631799"/>
            <a:ext cx="9286560" cy="5619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  <a:buFont typeface="Arial" pitchFamily="34" charset="0"/>
              <a:buNone/>
              <a:tabLst>
                <a:tab pos="0" algn="l"/>
              </a:tabLst>
            </a:pPr>
            <a:endParaRPr lang="en-US">
              <a:latin typeface="Droid Sans" pitchFamily="34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0FBB1B44-4DE2-464C-A280-4886FEB82E52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666559" y="2083664"/>
            <a:ext cx="8438400" cy="380232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11BB2BC-8860-487D-B4DB-7CD9B97B458B}"/>
              </a:ext>
            </a:extLst>
          </p:cNvPr>
          <p:cNvSpPr txBox="1"/>
          <p:nvPr/>
        </p:nvSpPr>
        <p:spPr>
          <a:xfrm>
            <a:off x="536305" y="1258020"/>
            <a:ext cx="9005040" cy="31248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Early studies based on EDDA polarimeter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Present studies: WASA is a polarimeter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b="1" i="0" u="none" strike="noStrike" kern="1200" cap="none" baseline="0" dirty="0">
              <a:ln>
                <a:noFill/>
              </a:ln>
              <a:latin typeface="+mj-lt"/>
              <a:ea typeface="Arial" pitchFamily="34"/>
              <a:cs typeface="Arial" pitchFamily="34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b="1" i="0" u="none" strike="noStrike" kern="1200" cap="none" baseline="0" dirty="0">
                <a:ln>
                  <a:noFill/>
                </a:ln>
                <a:latin typeface="+mj-lt"/>
                <a:ea typeface="Arial" pitchFamily="34"/>
                <a:cs typeface="Arial" pitchFamily="34"/>
              </a:rPr>
              <a:t>Targets:</a:t>
            </a:r>
            <a:r>
              <a:rPr lang="en-US" b="0" i="0" u="none" strike="noStrike" kern="1200" cap="none" baseline="0" dirty="0">
                <a:ln>
                  <a:noFill/>
                </a:ln>
                <a:latin typeface="+mj-lt"/>
                <a:ea typeface="Arial" pitchFamily="34"/>
                <a:cs typeface="Arial" pitchFamily="34"/>
              </a:rPr>
              <a:t> C and CH</a:t>
            </a:r>
            <a:r>
              <a:rPr lang="en-US" b="0" i="0" u="none" strike="noStrike" kern="1200" cap="none" baseline="-33000" dirty="0">
                <a:ln>
                  <a:noFill/>
                </a:ln>
                <a:latin typeface="+mj-lt"/>
                <a:ea typeface="Arial" pitchFamily="34"/>
                <a:cs typeface="Arial" pitchFamily="34"/>
              </a:rPr>
              <a:t>2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b="0" i="0" u="none" strike="noStrike" kern="1200" cap="none" baseline="0" dirty="0">
              <a:ln>
                <a:noFill/>
              </a:ln>
              <a:latin typeface="+mj-lt"/>
              <a:ea typeface="Arial" pitchFamily="34"/>
              <a:cs typeface="Arial" pitchFamily="34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b="1" i="0" u="none" strike="noStrike" kern="1200" cap="none" baseline="0" dirty="0">
                <a:ln>
                  <a:noFill/>
                </a:ln>
                <a:latin typeface="+mj-lt"/>
                <a:ea typeface="Arial" pitchFamily="34"/>
                <a:cs typeface="Arial" pitchFamily="34"/>
              </a:rPr>
              <a:t>Setup:</a:t>
            </a:r>
            <a:r>
              <a:rPr lang="en-US" b="0" i="0" u="none" strike="noStrike" kern="1200" cap="none" baseline="0" dirty="0">
                <a:ln>
                  <a:noFill/>
                </a:ln>
                <a:latin typeface="+mj-lt"/>
                <a:ea typeface="Arial" pitchFamily="34"/>
                <a:cs typeface="Arial" pitchFamily="34"/>
              </a:rPr>
              <a:t> Modified WASA Forward Detector</a:t>
            </a:r>
          </a:p>
        </p:txBody>
      </p:sp>
      <p:sp>
        <p:nv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471FE0B2-966A-48C1-80EF-2F580341BB7F}"/>
              </a:ext>
            </a:extLst>
          </p:cNvPr>
          <p:cNvSpPr/>
          <p:nvPr/>
        </p:nvSpPr>
        <p:spPr>
          <a:xfrm flipV="1">
            <a:off x="2597600" y="4305583"/>
            <a:ext cx="10440" cy="5799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" pitchFamily="2"/>
              <a:cs typeface="Lohit Hindi" pitchFamily="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060D4B0-A3AE-4A3F-AE50-32C981124E32}"/>
              </a:ext>
            </a:extLst>
          </p:cNvPr>
          <p:cNvSpPr txBox="1"/>
          <p:nvPr/>
        </p:nvSpPr>
        <p:spPr>
          <a:xfrm>
            <a:off x="6116176" y="3287504"/>
            <a:ext cx="1659727" cy="56049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latin typeface="+mj-lt"/>
                <a:ea typeface="Droid Sans" pitchFamily="2"/>
                <a:cs typeface="Lohit Hindi" pitchFamily="2"/>
              </a:rPr>
              <a:t>Range </a:t>
            </a:r>
            <a:r>
              <a:rPr lang="en-US" sz="1500" b="0" i="0" u="none" strike="noStrike" kern="1200" cap="none" dirty="0" err="1">
                <a:ln>
                  <a:noFill/>
                </a:ln>
                <a:latin typeface="+mj-lt"/>
                <a:ea typeface="Droid Sans" pitchFamily="2"/>
                <a:cs typeface="Lohit Hindi" pitchFamily="2"/>
              </a:rPr>
              <a:t>Hodoscopes</a:t>
            </a:r>
            <a:endParaRPr lang="en-US" sz="1500" b="0" i="0" u="none" strike="noStrike" kern="1200" cap="none" dirty="0">
              <a:ln>
                <a:noFill/>
              </a:ln>
              <a:latin typeface="+mj-lt"/>
              <a:ea typeface="Droid Sans" pitchFamily="2"/>
              <a:cs typeface="Lohit Hind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latin typeface="+mj-lt"/>
                <a:ea typeface="Droid Sans" pitchFamily="2"/>
                <a:cs typeface="Lohit Hindi" pitchFamily="2"/>
              </a:rPr>
              <a:t>Plastic scintillators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618647C-670F-44A0-90A9-B490B75656CE}"/>
              </a:ext>
            </a:extLst>
          </p:cNvPr>
          <p:cNvSpPr txBox="1"/>
          <p:nvPr/>
        </p:nvSpPr>
        <p:spPr>
          <a:xfrm>
            <a:off x="4298478" y="5771864"/>
            <a:ext cx="1992125" cy="325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latin typeface="+mj-lt"/>
                <a:ea typeface="Droid Sans" pitchFamily="2"/>
                <a:cs typeface="Lohit Hindi" pitchFamily="2"/>
              </a:rPr>
              <a:t>Proportional Chambers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7A6B92C-75ED-4D8F-BAF5-8A576EF5B8E2}"/>
              </a:ext>
            </a:extLst>
          </p:cNvPr>
          <p:cNvSpPr txBox="1"/>
          <p:nvPr/>
        </p:nvSpPr>
        <p:spPr>
          <a:xfrm>
            <a:off x="3431507" y="5133584"/>
            <a:ext cx="1613945" cy="56049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latin typeface="+mj-lt"/>
                <a:ea typeface="Droid Sans" pitchFamily="2"/>
                <a:cs typeface="Lohit Hindi" pitchFamily="2"/>
              </a:rPr>
              <a:t>Window Counters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latin typeface="+mj-lt"/>
                <a:ea typeface="Droid Sans" pitchFamily="2"/>
                <a:cs typeface="Lohit Hindi" pitchFamily="2"/>
              </a:rPr>
              <a:t>Plastic scintillators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80DA290-6039-4F18-8654-03241C9B00D5}"/>
              </a:ext>
            </a:extLst>
          </p:cNvPr>
          <p:cNvSpPr txBox="1"/>
          <p:nvPr/>
        </p:nvSpPr>
        <p:spPr>
          <a:xfrm>
            <a:off x="6054044" y="5979583"/>
            <a:ext cx="1639272" cy="56049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latin typeface="+mj-lt"/>
                <a:ea typeface="Droid Sans" pitchFamily="2"/>
                <a:cs typeface="Lohit Hindi" pitchFamily="2"/>
              </a:rPr>
              <a:t>Trigger </a:t>
            </a:r>
            <a:r>
              <a:rPr lang="en-US" sz="1500" b="0" i="0" u="none" strike="noStrike" kern="1200" cap="none" dirty="0" err="1">
                <a:ln>
                  <a:noFill/>
                </a:ln>
                <a:latin typeface="+mj-lt"/>
                <a:ea typeface="Droid Sans" pitchFamily="2"/>
                <a:cs typeface="Lohit Hindi" pitchFamily="2"/>
              </a:rPr>
              <a:t>Hodoscope</a:t>
            </a:r>
            <a:endParaRPr lang="en-US" sz="1500" b="0" i="0" u="none" strike="noStrike" kern="1200" cap="none" dirty="0">
              <a:ln>
                <a:noFill/>
              </a:ln>
              <a:latin typeface="+mj-lt"/>
              <a:ea typeface="Droid Sans" pitchFamily="2"/>
              <a:cs typeface="Lohit Hind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latin typeface="+mj-lt"/>
                <a:ea typeface="Droid Sans" pitchFamily="2"/>
                <a:cs typeface="Lohit Hindi" pitchFamily="2"/>
              </a:rPr>
              <a:t>Plastic scintillator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052EF6F-5C9F-45AD-AA5E-4AA33980580C}"/>
              </a:ext>
            </a:extLst>
          </p:cNvPr>
          <p:cNvSpPr txBox="1"/>
          <p:nvPr/>
        </p:nvSpPr>
        <p:spPr>
          <a:xfrm>
            <a:off x="1999210" y="4885544"/>
            <a:ext cx="1341499" cy="325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latin typeface="+mj-lt"/>
                <a:ea typeface="Droid Sans" pitchFamily="2"/>
                <a:cs typeface="Lohit Hindi" pitchFamily="2"/>
              </a:rPr>
              <a:t>Target position</a:t>
            </a:r>
          </a:p>
        </p:txBody>
      </p:sp>
      <p:sp>
        <p:nv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xmlns="" id="{0D52D0F0-48EA-49B7-869E-5113A63FE48E}"/>
              </a:ext>
            </a:extLst>
          </p:cNvPr>
          <p:cNvSpPr/>
          <p:nvPr/>
        </p:nvSpPr>
        <p:spPr>
          <a:xfrm flipV="1">
            <a:off x="2696240" y="2369504"/>
            <a:ext cx="5932440" cy="1842840"/>
          </a:xfrm>
          <a:prstGeom prst="line">
            <a:avLst/>
          </a:prstGeom>
          <a:noFill/>
          <a:ln w="36720">
            <a:solidFill>
              <a:srgbClr val="FF420E"/>
            </a:solidFill>
            <a:custDash>
              <a:ds d="197000" sp="197000"/>
            </a:custDash>
          </a:ln>
        </p:spPr>
        <p:txBody>
          <a:bodyPr vert="horz" wrap="none" lIns="108000" tIns="63000" rIns="108000" bIns="63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" pitchFamily="2"/>
              <a:cs typeface="Lohit Hindi" pitchFamily="2"/>
            </a:endParaRPr>
          </a:p>
        </p:txBody>
      </p:sp>
      <p:sp>
        <p:nv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xmlns="" id="{4C155A22-AD89-4B36-8524-9C4B98C6566F}"/>
              </a:ext>
            </a:extLst>
          </p:cNvPr>
          <p:cNvSpPr/>
          <p:nvPr/>
        </p:nvSpPr>
        <p:spPr>
          <a:xfrm>
            <a:off x="2660240" y="4212344"/>
            <a:ext cx="5932440" cy="1842840"/>
          </a:xfrm>
          <a:prstGeom prst="line">
            <a:avLst/>
          </a:prstGeom>
          <a:noFill/>
          <a:ln w="36720">
            <a:solidFill>
              <a:srgbClr val="FF420E"/>
            </a:solidFill>
            <a:custDash>
              <a:ds d="197000" sp="197000"/>
            </a:custDash>
          </a:ln>
        </p:spPr>
        <p:txBody>
          <a:bodyPr vert="horz" wrap="none" lIns="108000" tIns="63000" rIns="108000" bIns="63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" pitchFamily="2"/>
              <a:cs typeface="Lohit Hindi" pitchFamily="2"/>
            </a:endParaRPr>
          </a:p>
        </p:txBody>
      </p:sp>
      <p:sp>
        <p:nvSpPr>
          <p:cNvPr id="19" name="Полилиния: фигура 18">
            <a:extLst>
              <a:ext uri="{FF2B5EF4-FFF2-40B4-BE49-F238E27FC236}">
                <a16:creationId xmlns:a16="http://schemas.microsoft.com/office/drawing/2014/main" xmlns="" id="{3E7A0F88-FFA2-42AB-A997-18E6D3C38628}"/>
              </a:ext>
            </a:extLst>
          </p:cNvPr>
          <p:cNvSpPr/>
          <p:nvPr/>
        </p:nvSpPr>
        <p:spPr>
          <a:xfrm>
            <a:off x="2597600" y="4155824"/>
            <a:ext cx="113760" cy="1137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420E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" pitchFamily="2"/>
              <a:cs typeface="Lohit Hindi" pitchFamily="2"/>
            </a:endParaRPr>
          </a:p>
        </p:txBody>
      </p:sp>
      <p:sp>
        <p:nv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xmlns="" id="{0408ED8E-8805-4A6E-901A-25E830B4A710}"/>
              </a:ext>
            </a:extLst>
          </p:cNvPr>
          <p:cNvSpPr/>
          <p:nvPr/>
        </p:nvSpPr>
        <p:spPr>
          <a:xfrm flipH="1" flipV="1">
            <a:off x="5931559" y="5351384"/>
            <a:ext cx="414001" cy="628199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" pitchFamily="2"/>
              <a:cs typeface="Lohit Hindi" pitchFamily="2"/>
            </a:endParaRPr>
          </a:p>
        </p:txBody>
      </p:sp>
      <p:sp>
        <p:nv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xmlns="" id="{AB1BC5B6-16A4-43D9-99B0-E452DE6FD383}"/>
              </a:ext>
            </a:extLst>
          </p:cNvPr>
          <p:cNvSpPr/>
          <p:nvPr/>
        </p:nvSpPr>
        <p:spPr>
          <a:xfrm flipV="1">
            <a:off x="4720159" y="4636783"/>
            <a:ext cx="517681" cy="5072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" pitchFamily="2"/>
              <a:cs typeface="Lohit Hindi" pitchFamily="2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10D6BEA1-0BA1-4F01-9609-C9937A3179C3}"/>
              </a:ext>
            </a:extLst>
          </p:cNvPr>
          <p:cNvSpPr txBox="1"/>
          <p:nvPr/>
        </p:nvSpPr>
        <p:spPr>
          <a:xfrm>
            <a:off x="582852" y="3141456"/>
            <a:ext cx="3413084" cy="11516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tabLst/>
            </a:pPr>
            <a:r>
              <a:rPr lang="en-US" b="0" i="0" u="none" strike="noStrike" kern="1200" cap="none" dirty="0">
                <a:ln>
                  <a:noFill/>
                </a:ln>
                <a:latin typeface="+mj-lt"/>
                <a:ea typeface="WenQuanYi Micro Hei" pitchFamily="2"/>
                <a:cs typeface="Lohit Hindi" pitchFamily="2"/>
              </a:rPr>
              <a:t>Full φ coverage, θ range 4° - 17°</a:t>
            </a:r>
          </a:p>
        </p:txBody>
      </p:sp>
      <p:sp>
        <p:nv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xmlns="" id="{846E3E0A-C104-48E3-BE33-BBF62FA99D78}"/>
              </a:ext>
            </a:extLst>
          </p:cNvPr>
          <p:cNvSpPr/>
          <p:nvPr/>
        </p:nvSpPr>
        <p:spPr>
          <a:xfrm flipV="1">
            <a:off x="2696600" y="3933703"/>
            <a:ext cx="6408360" cy="279001"/>
          </a:xfrm>
          <a:prstGeom prst="line">
            <a:avLst/>
          </a:prstGeom>
          <a:noFill/>
          <a:ln w="36720">
            <a:solidFill>
              <a:srgbClr val="FF420E"/>
            </a:solidFill>
            <a:custDash>
              <a:ds d="197000" sp="197000"/>
            </a:custDash>
          </a:ln>
        </p:spPr>
        <p:txBody>
          <a:bodyPr vert="horz" wrap="none" lIns="108000" tIns="63000" rIns="108000" bIns="63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" pitchFamily="2"/>
              <a:cs typeface="Lohit Hindi" pitchFamily="2"/>
            </a:endParaRPr>
          </a:p>
        </p:txBody>
      </p:sp>
      <p:sp>
        <p:nv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xmlns="" id="{CF31108E-A5BC-442B-A3E6-04A5E196D4B1}"/>
              </a:ext>
            </a:extLst>
          </p:cNvPr>
          <p:cNvSpPr/>
          <p:nvPr/>
        </p:nvSpPr>
        <p:spPr>
          <a:xfrm>
            <a:off x="2696960" y="4213064"/>
            <a:ext cx="6473880" cy="349200"/>
          </a:xfrm>
          <a:prstGeom prst="line">
            <a:avLst/>
          </a:prstGeom>
          <a:noFill/>
          <a:ln w="36720">
            <a:solidFill>
              <a:srgbClr val="FF420E"/>
            </a:solidFill>
            <a:custDash>
              <a:ds d="197000" sp="197000"/>
            </a:custDash>
          </a:ln>
        </p:spPr>
        <p:txBody>
          <a:bodyPr vert="horz" wrap="none" lIns="108000" tIns="63000" rIns="108000" bIns="63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" pitchFamily="2"/>
              <a:cs typeface="Lohit Hindi" pitchFamily="2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80309532-478E-47FE-B0EA-81BFA0A9911F}"/>
              </a:ext>
            </a:extLst>
          </p:cNvPr>
          <p:cNvSpPr txBox="1"/>
          <p:nvPr/>
        </p:nvSpPr>
        <p:spPr>
          <a:xfrm>
            <a:off x="8628680" y="2200304"/>
            <a:ext cx="895320" cy="373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" pitchFamily="2"/>
                <a:cs typeface="Lohit Hindi" pitchFamily="2"/>
              </a:rPr>
              <a:t>17</a:t>
            </a:r>
            <a:r>
              <a:rPr lang="en-US" sz="1800" b="0" i="0" u="none" strike="noStrike" kern="1200" cap="none" baseline="50000">
                <a:ln>
                  <a:noFill/>
                </a:ln>
                <a:latin typeface="Liberation Sans" pitchFamily="18"/>
                <a:ea typeface="Droid Sans" pitchFamily="2"/>
                <a:cs typeface="Lohit Hindi" pitchFamily="2"/>
              </a:rPr>
              <a:t>o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909D2B5D-064C-4BC2-878B-2A7CCE921F51}"/>
              </a:ext>
            </a:extLst>
          </p:cNvPr>
          <p:cNvSpPr txBox="1"/>
          <p:nvPr/>
        </p:nvSpPr>
        <p:spPr>
          <a:xfrm>
            <a:off x="8592680" y="5885984"/>
            <a:ext cx="895320" cy="373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" pitchFamily="2"/>
                <a:cs typeface="Lohit Hindi" pitchFamily="2"/>
              </a:rPr>
              <a:t>17</a:t>
            </a:r>
            <a:r>
              <a:rPr lang="en-US" sz="1800" b="0" i="0" u="none" strike="noStrike" kern="1200" cap="none" baseline="50000">
                <a:ln>
                  <a:noFill/>
                </a:ln>
                <a:latin typeface="Liberation Sans" pitchFamily="18"/>
                <a:ea typeface="Droid Sans" pitchFamily="2"/>
                <a:cs typeface="Lohit Hindi" pitchFamily="2"/>
              </a:rPr>
              <a:t>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D0A2B330-B083-4E33-BE5C-16019E981DE9}"/>
              </a:ext>
            </a:extLst>
          </p:cNvPr>
          <p:cNvSpPr txBox="1"/>
          <p:nvPr/>
        </p:nvSpPr>
        <p:spPr>
          <a:xfrm>
            <a:off x="8697800" y="4562264"/>
            <a:ext cx="895320" cy="373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" pitchFamily="2"/>
                <a:cs typeface="Lohit Hindi" pitchFamily="2"/>
              </a:rPr>
              <a:t>4</a:t>
            </a:r>
            <a:r>
              <a:rPr lang="en-US" sz="1800" b="0" i="0" u="none" strike="noStrike" kern="1200" cap="none" baseline="50000">
                <a:ln>
                  <a:noFill/>
                </a:ln>
                <a:latin typeface="Liberation Sans" pitchFamily="18"/>
                <a:ea typeface="Droid Sans" pitchFamily="2"/>
                <a:cs typeface="Lohit Hindi" pitchFamily="2"/>
              </a:rPr>
              <a:t>o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20E9989F-FD12-4FB4-9211-12CE1CFAC90B}"/>
              </a:ext>
            </a:extLst>
          </p:cNvPr>
          <p:cNvSpPr txBox="1"/>
          <p:nvPr/>
        </p:nvSpPr>
        <p:spPr>
          <a:xfrm>
            <a:off x="8717240" y="3560383"/>
            <a:ext cx="895320" cy="373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" pitchFamily="2"/>
                <a:cs typeface="Lohit Hindi" pitchFamily="2"/>
              </a:rPr>
              <a:t>4</a:t>
            </a:r>
            <a:r>
              <a:rPr lang="en-US" sz="1800" b="0" i="0" u="none" strike="noStrike" kern="1200" cap="none" baseline="50000">
                <a:ln>
                  <a:noFill/>
                </a:ln>
                <a:latin typeface="Liberation Sans" pitchFamily="18"/>
                <a:ea typeface="Droid Sans" pitchFamily="2"/>
                <a:cs typeface="Lohit Hindi" pitchFamily="2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32063528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10DB009A-257B-42AD-8EF2-1B1178755F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Long spin coherence is crucial for high sensitivity to EDM signal</a:t>
            </a:r>
            <a:endParaRPr lang="ru-RU" sz="1800" dirty="0">
              <a:latin typeface="+mn-lt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8940589-DD36-43A8-A6D1-2340B19F8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9820" y="6232075"/>
            <a:ext cx="2895600" cy="36512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FAAAF8A-1B97-4E5C-9065-404D3C6E6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16</a:t>
            </a:fld>
            <a:endParaRPr lang="de-DE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82733A30-2C84-4363-973B-F25539CAD9B2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/>
              <a:t>Spin coherence time</a:t>
            </a:r>
            <a:endParaRPr lang="ru-RU"/>
          </a:p>
          <a:p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6B305B83-DE8D-46BC-B4C1-19E564C94844}"/>
              </a:ext>
            </a:extLst>
          </p:cNvPr>
          <p:cNvSpPr/>
          <p:nvPr/>
        </p:nvSpPr>
        <p:spPr>
          <a:xfrm>
            <a:off x="720000" y="4005064"/>
            <a:ext cx="7884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Prerequisites for long SCT: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bunched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decrease beam emittance via electron-cooling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fine-tune </a:t>
            </a:r>
            <a:r>
              <a:rPr lang="en-US" dirty="0" err="1"/>
              <a:t>sextupole</a:t>
            </a:r>
            <a:r>
              <a:rPr lang="en-US" dirty="0"/>
              <a:t> families settings to suppress </a:t>
            </a:r>
            <a:r>
              <a:rPr lang="en-US" dirty="0" smtClean="0"/>
              <a:t>chromaticity (old idea by Ivan Koop and Yuri </a:t>
            </a:r>
            <a:r>
              <a:rPr lang="en-US" dirty="0" err="1" smtClean="0"/>
              <a:t>Shatunov</a:t>
            </a:r>
            <a:r>
              <a:rPr lang="en-US" dirty="0" smtClean="0"/>
              <a:t>)</a:t>
            </a:r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DFD5D3D1-8B44-41CB-AADF-F3498850CB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225" y="1632502"/>
            <a:ext cx="3538767" cy="170974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F5D4B3E-34CB-453B-8077-4706ECC93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0000" y="1648407"/>
            <a:ext cx="3284294" cy="16938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xmlns="" id="{EF0DF7C6-6D47-4D1F-B717-E4A91B2A488D}"/>
                  </a:ext>
                </a:extLst>
              </p:cNvPr>
              <p:cNvSpPr/>
              <p:nvPr/>
            </p:nvSpPr>
            <p:spPr>
              <a:xfrm>
                <a:off x="1222712" y="1602987"/>
                <a:ext cx="327728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ea typeface="Cambria Math" panose="02040503050406030204" pitchFamily="18" charset="0"/>
                  </a:rPr>
                  <a:t>stable spin axis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EF0DF7C6-6D47-4D1F-B717-E4A91B2A48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712" y="1602987"/>
                <a:ext cx="3277280" cy="369332"/>
              </a:xfrm>
              <a:prstGeom prst="rect">
                <a:avLst/>
              </a:prstGeom>
              <a:blipFill>
                <a:blip r:embed="rId4"/>
                <a:stretch>
                  <a:fillRect l="-1676" t="-22951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xmlns="" id="{41ED82CF-95D1-4694-B62C-CDCF16AC0241}"/>
                  </a:ext>
                </a:extLst>
              </p:cNvPr>
              <p:cNvSpPr/>
              <p:nvPr/>
            </p:nvSpPr>
            <p:spPr>
              <a:xfrm>
                <a:off x="7308304" y="1602987"/>
                <a:ext cx="35067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</m:acc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41ED82CF-95D1-4694-B62C-CDCF16AC02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304" y="1602987"/>
                <a:ext cx="350673" cy="369332"/>
              </a:xfrm>
              <a:prstGeom prst="rect">
                <a:avLst/>
              </a:prstGeom>
              <a:blipFill>
                <a:blip r:embed="rId5"/>
                <a:stretch>
                  <a:fillRect t="-22951" r="-26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xmlns="" id="{59BAF1A4-44D3-4ED2-A176-56555A6716A5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4461054" y="2487373"/>
            <a:ext cx="938946" cy="7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2FDB8E8-C41C-47F0-AC13-9D57087EC7DC}"/>
              </a:ext>
            </a:extLst>
          </p:cNvPr>
          <p:cNvSpPr txBox="1"/>
          <p:nvPr/>
        </p:nvSpPr>
        <p:spPr>
          <a:xfrm>
            <a:off x="4623391" y="2125993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time</a:t>
            </a:r>
            <a:endParaRPr lang="ru-RU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C0EFFFD-1082-41F2-B8E2-6C1EBCAF5EB4}"/>
              </a:ext>
            </a:extLst>
          </p:cNvPr>
          <p:cNvSpPr txBox="1"/>
          <p:nvPr/>
        </p:nvSpPr>
        <p:spPr>
          <a:xfrm>
            <a:off x="1619672" y="3234462"/>
            <a:ext cx="2211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Inititally all spins aligned</a:t>
            </a:r>
            <a:endParaRPr lang="ru-RU" sz="16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83E4EDA8-51C3-4E81-AE5D-3D6A7A4AC999}"/>
              </a:ext>
            </a:extLst>
          </p:cNvPr>
          <p:cNvSpPr txBox="1"/>
          <p:nvPr/>
        </p:nvSpPr>
        <p:spPr>
          <a:xfrm>
            <a:off x="5465885" y="3228341"/>
            <a:ext cx="3459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Spins decohered - polarization vanishes</a:t>
            </a:r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17021801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10DB009A-257B-42AD-8EF2-1B1178755F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From 2017 on JEDI </a:t>
            </a:r>
            <a:r>
              <a:rPr lang="en-US" sz="2000" dirty="0">
                <a:latin typeface="+mn-lt"/>
              </a:rPr>
              <a:t>routinely runs at COSY with SCT of more than 1000 seconds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8940589-DD36-43A8-A6D1-2340B19F8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FAAAF8A-1B97-4E5C-9065-404D3C6E6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17</a:t>
            </a:fld>
            <a:endParaRPr lang="de-DE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82733A30-2C84-4363-973B-F25539CAD9B2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/>
              <a:t>JEDI: record spin coherence time</a:t>
            </a:r>
            <a:endParaRPr lang="ru-RU" dirty="0"/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909EAFE-1C50-4E15-9F5F-6C0ED6F64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944145"/>
            <a:ext cx="5328592" cy="411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3331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Объект 7">
            <a:extLst>
              <a:ext uri="{FF2B5EF4-FFF2-40B4-BE49-F238E27FC236}">
                <a16:creationId xmlns:a16="http://schemas.microsoft.com/office/drawing/2014/main" xmlns="" id="{D1559469-1380-41B7-8142-AC85715FAA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412776"/>
            <a:ext cx="3861359" cy="2376933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18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>
          <a:xfrm>
            <a:off x="720000" y="432000"/>
            <a:ext cx="6732320" cy="576064"/>
          </a:xfrm>
        </p:spPr>
        <p:txBody>
          <a:bodyPr/>
          <a:lstStyle/>
          <a:p>
            <a:r>
              <a:rPr lang="en-US" dirty="0"/>
              <a:t>JEDI: spin tune mapping evaluation of imperfection magnetic fields at COSY</a:t>
            </a:r>
          </a:p>
        </p:txBody>
      </p:sp>
      <p:sp>
        <p:nvSpPr>
          <p:cNvPr id="19" name="Нижний колонтитул 4">
            <a:extLst>
              <a:ext uri="{FF2B5EF4-FFF2-40B4-BE49-F238E27FC236}">
                <a16:creationId xmlns:a16="http://schemas.microsoft.com/office/drawing/2014/main" xmlns="" id="{4E3C3889-D80C-4275-8AAE-FFEF65BCB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Объект 1">
                <a:extLst>
                  <a:ext uri="{FF2B5EF4-FFF2-40B4-BE49-F238E27FC236}">
                    <a16:creationId xmlns:a16="http://schemas.microsoft.com/office/drawing/2014/main" xmlns="" id="{8CCD2F1F-FFCC-4CD8-95D8-9582693B5F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0000" y="1270206"/>
                <a:ext cx="7966800" cy="5086143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Two cooler solenoids as spin rotators to</a:t>
                </a:r>
              </a:p>
              <a:p>
                <a:r>
                  <a:rPr lang="en-US" sz="1800" dirty="0">
                    <a:latin typeface="+mn-lt"/>
                  </a:rPr>
                  <a:t>       generate artificial imperfection fields</a:t>
                </a:r>
              </a:p>
              <a:p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Measure spin tune shift vs solenoid spin kicks: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4229100" lvl="8" indent="-342900"/>
                <a:r>
                  <a:rPr lang="en-US" sz="1600" dirty="0">
                    <a:latin typeface="+mn-lt"/>
                  </a:rPr>
                  <a:t>Position of the saddle point determines a tilt of stable spin axis by magnetic imperfections</a:t>
                </a:r>
              </a:p>
              <a:p>
                <a:pPr marL="4229100" lvl="8" indent="-342900"/>
                <a:endParaRPr lang="en-US" sz="1600" dirty="0"/>
              </a:p>
              <a:p>
                <a:pPr marL="4229100" lvl="8" indent="-342900"/>
                <a:r>
                  <a:rPr lang="en-US" sz="1600" dirty="0"/>
                  <a:t>Control of MDM background</a:t>
                </a:r>
              </a:p>
              <a:p>
                <a:pPr lvl="8" indent="0">
                  <a:buNone/>
                </a:pPr>
                <a:r>
                  <a:rPr lang="en-US" sz="1600" dirty="0"/>
                  <a:t>       at level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=2.8×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sz="1600" dirty="0"/>
                  <a:t> rad</a:t>
                </a:r>
              </a:p>
              <a:p>
                <a:pPr lvl="8" indent="0">
                  <a:buNone/>
                </a:pPr>
                <a:endParaRPr lang="en-US" sz="1600" dirty="0"/>
              </a:p>
              <a:p>
                <a:pPr marL="4229100" lvl="8" indent="-342900"/>
                <a:r>
                  <a:rPr lang="en-US" sz="1600" dirty="0">
                    <a:ea typeface="Cambria Math" panose="02040503050406030204" pitchFamily="18" charset="0"/>
                  </a:rPr>
                  <a:t>Systematics-limited sensitivity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sub>
                    </m:sSub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−20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𝑐𝑚</m:t>
                    </m:r>
                  </m:oMath>
                </a14:m>
                <a:endParaRPr lang="ru-RU" sz="1600" dirty="0"/>
              </a:p>
              <a:p>
                <a:pPr marL="4229100" lvl="8" indent="-342900"/>
                <a:endParaRPr lang="en-US" sz="1600" dirty="0"/>
              </a:p>
              <a:p>
                <a:pPr marL="4229100" lvl="8" indent="-342900"/>
                <a:endParaRPr lang="en-US" sz="1600" dirty="0">
                  <a:latin typeface="+mn-lt"/>
                </a:endParaRPr>
              </a:p>
            </p:txBody>
          </p:sp>
        </mc:Choice>
        <mc:Fallback>
          <p:sp>
            <p:nvSpPr>
              <p:cNvPr id="10" name="Объект 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8CCD2F1F-FFCC-4CD8-95D8-9582693B5F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0" y="1270206"/>
                <a:ext cx="7966800" cy="5086143"/>
              </a:xfrm>
              <a:blipFill rotWithShape="0">
                <a:blip r:embed="rId3"/>
                <a:stretch>
                  <a:fillRect l="-1301" r="-13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B68D8855-3941-4BE7-86F1-6E1D3E158A3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176"/>
          <a:stretch/>
        </p:blipFill>
        <p:spPr>
          <a:xfrm>
            <a:off x="971600" y="2878825"/>
            <a:ext cx="3326916" cy="321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546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4904438E-249F-4414-A5E9-7341BC47ED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972" y="3140968"/>
            <a:ext cx="5697012" cy="33123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751264" y="1602000"/>
                <a:ext cx="8028464" cy="4824000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  <a:ea typeface="Cambria Math" panose="02040503050406030204" pitchFamily="18" charset="0"/>
                  </a:rPr>
                  <a:t>In pure magnetic storage ring, T-BMT eq.: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</m:acc>
                    <m:r>
                      <a:rPr lang="el-G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acc>
                      <m:accPr>
                        <m:chr m:val="⃗"/>
                        <m:ctrl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</m:acc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  <m:acc>
                          <m:accPr>
                            <m:chr m:val="⃗"/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⃗"/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acc>
                          <m:accPr>
                            <m:chr m:val="⃗"/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l-G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acc>
                      <m:accPr>
                        <m:chr m:val="⃗"/>
                        <m:ctrl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</m:acc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1800" dirty="0">
                  <a:latin typeface="+mn-lt"/>
                </a:endParaRPr>
              </a:p>
              <a:p>
                <a:endParaRPr lang="en-US" sz="1800" dirty="0">
                  <a:latin typeface="+mn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EDM effect in the stable spin axis: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EDM signal is a tilt </a:t>
                </a:r>
              </a:p>
              <a:p>
                <a:r>
                  <a:rPr lang="en-US" sz="1800" dirty="0">
                    <a:latin typeface="+mn-lt"/>
                  </a:rPr>
                  <a:t>      of stable  spin axis </a:t>
                </a:r>
              </a:p>
              <a:p>
                <a:r>
                  <a:rPr lang="en-US" sz="1800" dirty="0">
                    <a:latin typeface="+mn-lt"/>
                  </a:rPr>
                  <a:t>      in- or outwards the ring</a:t>
                </a:r>
              </a:p>
              <a:p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Measure EDM-induced tilt by</a:t>
                </a:r>
              </a:p>
              <a:p>
                <a:r>
                  <a:rPr lang="en-US" sz="1800" dirty="0">
                    <a:latin typeface="+mn-lt"/>
                  </a:rPr>
                  <a:t>       spin resonance with</a:t>
                </a:r>
              </a:p>
              <a:p>
                <a:r>
                  <a:rPr lang="en-US" sz="1800" dirty="0">
                    <a:latin typeface="+mn-lt"/>
                  </a:rPr>
                  <a:t>       radiofrequency Wien filter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1264" y="1602000"/>
                <a:ext cx="8028464" cy="4824000"/>
              </a:xfrm>
              <a:blipFill>
                <a:blip r:embed="rId3"/>
                <a:stretch>
                  <a:fillRect l="-1291" t="-1643" b="-17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19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/>
              <a:t>JEDI: RF Wien-Filter-based first direct</a:t>
            </a:r>
          </a:p>
          <a:p>
            <a:r>
              <a:rPr lang="en-US" dirty="0"/>
              <a:t>measurement of EDM at COSY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4622948-3F9B-4E43-8BF1-9B3599B090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968" y="2814787"/>
            <a:ext cx="2942041" cy="3261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xmlns="" id="{B014E471-4371-40D5-8749-4EFD4D1BBD5F}"/>
                  </a:ext>
                </a:extLst>
              </p:cNvPr>
              <p:cNvSpPr/>
              <p:nvPr/>
            </p:nvSpPr>
            <p:spPr>
              <a:xfrm>
                <a:off x="971600" y="3212976"/>
                <a:ext cx="1590348" cy="6183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EDM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𝜂𝛽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B014E471-4371-40D5-8749-4EFD4D1BBD5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212976"/>
                <a:ext cx="1590348" cy="61837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343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 October 2014</a:t>
            </a:r>
            <a:endParaRPr lang="de-D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a.saleev@fz-juelich.de</a:t>
            </a:r>
            <a:endParaRPr lang="de-D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</a:t>
            </a:fld>
            <a:endParaRPr lang="de-DE"/>
          </a:p>
        </p:txBody>
      </p:sp>
      <p:sp>
        <p:nvSpPr>
          <p:cNvPr id="6" name="Объект 5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43" y="114301"/>
            <a:ext cx="8835957" cy="662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0588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86072" y="1161045"/>
            <a:ext cx="8172480" cy="4824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RF spin rotation by radial E and vertical B fields without orbit distortions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Developed at FZJ in collaboration with RWTH-Aachen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Installed in the PAX low-β section at COSY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1E488D19-E58B-4D8A-9D21-FBE52164B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379368"/>
            <a:ext cx="6480720" cy="3821963"/>
          </a:xfrm>
          <a:prstGeom prst="rect">
            <a:avLst/>
          </a:prstGeo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20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/>
              <a:t>JEDI: Waveguide RF Wien filter with crossed RF E&amp;B fields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271D4C3-1312-4394-97A6-4B07B8CEF84D}"/>
              </a:ext>
            </a:extLst>
          </p:cNvPr>
          <p:cNvSpPr txBox="1"/>
          <p:nvPr/>
        </p:nvSpPr>
        <p:spPr>
          <a:xfrm>
            <a:off x="2267744" y="2204864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  <a:latin typeface="Brush Script MT" panose="03060802040406070304" pitchFamily="66" charset="0"/>
              </a:rPr>
              <a:t>NEW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58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686072" y="1161045"/>
                <a:ext cx="8172480" cy="4824000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RF WF works on spin tune frequency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800" dirty="0">
                    <a:latin typeface="+mn-lt"/>
                  </a:rPr>
                  <a:t>, cyclotron harmonics 	        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=−2,−1,1,2</m:t>
                    </m:r>
                  </m:oMath>
                </a14:m>
                <a:endParaRPr lang="en-US" sz="1800" b="0" dirty="0">
                  <a:latin typeface="+mn-lt"/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Relative phase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RF</m:t>
                        </m:r>
                      </m:sub>
                    </m:sSub>
                  </m:oMath>
                </a14:m>
                <a:r>
                  <a:rPr lang="en-US" sz="1800" dirty="0"/>
                  <a:t> </a:t>
                </a:r>
                <a:r>
                  <a:rPr lang="en-US" sz="1800" dirty="0">
                    <a:latin typeface="+mj-lt"/>
                  </a:rPr>
                  <a:t>between the rf field and spin rotation phase as extra knob</a:t>
                </a:r>
                <a:endParaRPr lang="en-US" sz="1800" dirty="0">
                  <a:latin typeface="+mn-lt"/>
                </a:endParaRPr>
              </a:p>
              <a:p>
                <a:endParaRPr lang="en-US" sz="1800" dirty="0">
                  <a:latin typeface="+mn-lt"/>
                </a:endParaRPr>
              </a:p>
              <a:p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A simulated pattern of EDM-induced resonance deuteron vertical spin build-up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R</m:t>
                        </m:r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1800" dirty="0">
                    <a:latin typeface="+mn-lt"/>
                  </a:rPr>
                  <a:t>, and initial spin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1800" dirty="0">
                    <a:latin typeface="+mn-lt"/>
                  </a:rPr>
                  <a:t> at 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−19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𝑐𝑚</m:t>
                    </m:r>
                  </m:oMath>
                </a14:m>
                <a:r>
                  <a:rPr lang="en-US" sz="1800" dirty="0">
                    <a:latin typeface="+mn-lt"/>
                  </a:rPr>
                  <a:t>:</a:t>
                </a: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6072" y="1161045"/>
                <a:ext cx="8172480" cy="4824000"/>
              </a:xfrm>
              <a:blipFill>
                <a:blip r:embed="rId2"/>
                <a:stretch>
                  <a:fillRect l="-1269" t="-16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21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/>
              <a:t>Spin dynamics with RF WF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xmlns="" id="{DB5C606B-CDB8-47F6-A9C2-3C2B6C24C757}"/>
                  </a:ext>
                </a:extLst>
              </p:cNvPr>
              <p:cNvSpPr/>
              <p:nvPr/>
            </p:nvSpPr>
            <p:spPr>
              <a:xfrm>
                <a:off x="3245707" y="2195572"/>
                <a:ext cx="23885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RF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RF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DB5C606B-CDB8-47F6-A9C2-3C2B6C24C7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5707" y="2195572"/>
                <a:ext cx="2388539" cy="369332"/>
              </a:xfrm>
              <a:prstGeom prst="rect">
                <a:avLst/>
              </a:prstGeom>
              <a:blipFill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3">
            <a:extLst>
              <a:ext uri="{FF2B5EF4-FFF2-40B4-BE49-F238E27FC236}">
                <a16:creationId xmlns:a16="http://schemas.microsoft.com/office/drawing/2014/main" xmlns="" id="{3859139A-0EEB-4892-B3D8-BD15E55C5E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9" t="1855" r="978" b="8262"/>
          <a:stretch/>
        </p:blipFill>
        <p:spPr bwMode="auto">
          <a:xfrm>
            <a:off x="1070044" y="3383371"/>
            <a:ext cx="7561530" cy="260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7">
            <a:extLst>
              <a:ext uri="{FF2B5EF4-FFF2-40B4-BE49-F238E27FC236}">
                <a16:creationId xmlns:a16="http://schemas.microsoft.com/office/drawing/2014/main" xmlns="" id="{83A7BA44-DAAB-4925-B177-4CE48DCEBDE5}"/>
              </a:ext>
            </a:extLst>
          </p:cNvPr>
          <p:cNvSpPr txBox="1"/>
          <p:nvPr/>
        </p:nvSpPr>
        <p:spPr>
          <a:xfrm>
            <a:off x="1054811" y="5985045"/>
            <a:ext cx="695740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000000"/>
                </a:solidFill>
              </a:rPr>
              <a:t>Turn number</a:t>
            </a:r>
            <a:endParaRPr lang="de-DE" sz="1600" b="1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8">
                <a:extLst>
                  <a:ext uri="{FF2B5EF4-FFF2-40B4-BE49-F238E27FC236}">
                    <a16:creationId xmlns:a16="http://schemas.microsoft.com/office/drawing/2014/main" xmlns="" id="{ED4B94E5-4EDC-4638-AE64-FA7B2CC33AA1}"/>
                  </a:ext>
                </a:extLst>
              </p:cNvPr>
              <p:cNvSpPr txBox="1"/>
              <p:nvPr/>
            </p:nvSpPr>
            <p:spPr>
              <a:xfrm>
                <a:off x="679216" y="4412640"/>
                <a:ext cx="468397" cy="39299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de-DE" sz="2000" b="1" i="1" baseline="-25000" err="1" smtClean="0">
                          <a:solidFill>
                            <a:schemeClr val="tx1"/>
                          </a:solidFill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de-DE" b="1" baseline="-250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feld 8">
                <a:extLst>
                  <a:ext uri="{FF2B5EF4-FFF2-40B4-BE49-F238E27FC236}">
                    <a16:creationId xmlns:a16="http://schemas.microsoft.com/office/drawing/2014/main" id="{ED4B94E5-4EDC-4638-AE64-FA7B2CC33A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216" y="4412640"/>
                <a:ext cx="468397" cy="39299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7">
                <a:extLst>
                  <a:ext uri="{FF2B5EF4-FFF2-40B4-BE49-F238E27FC236}">
                    <a16:creationId xmlns:a16="http://schemas.microsoft.com/office/drawing/2014/main" xmlns="" id="{22E899BD-D4D3-4A37-803D-B94D61C585CB}"/>
                  </a:ext>
                </a:extLst>
              </p:cNvPr>
              <p:cNvSpPr txBox="1"/>
              <p:nvPr/>
            </p:nvSpPr>
            <p:spPr>
              <a:xfrm>
                <a:off x="3313625" y="4412640"/>
                <a:ext cx="457176" cy="39299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de-DE" sz="2000" b="1" i="1" baseline="-25000" smtClean="0">
                          <a:solidFill>
                            <a:srgbClr val="000000"/>
                          </a:solidFill>
                          <a:latin typeface="Cambria Math"/>
                        </a:rPr>
                        <m:t>𝒛</m:t>
                      </m:r>
                    </m:oMath>
                  </m:oMathPara>
                </a14:m>
                <a:endParaRPr lang="de-DE" sz="2000" b="1" baseline="-25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2" name="Textfeld 17">
                <a:extLst>
                  <a:ext uri="{FF2B5EF4-FFF2-40B4-BE49-F238E27FC236}">
                    <a16:creationId xmlns:a16="http://schemas.microsoft.com/office/drawing/2014/main" id="{22E899BD-D4D3-4A37-803D-B94D61C585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3625" y="4412640"/>
                <a:ext cx="457176" cy="39299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8">
                <a:extLst>
                  <a:ext uri="{FF2B5EF4-FFF2-40B4-BE49-F238E27FC236}">
                    <a16:creationId xmlns:a16="http://schemas.microsoft.com/office/drawing/2014/main" xmlns="" id="{9F463CD1-370B-4E14-9D37-9FA4F13494AC}"/>
                  </a:ext>
                </a:extLst>
              </p:cNvPr>
              <p:cNvSpPr txBox="1"/>
              <p:nvPr/>
            </p:nvSpPr>
            <p:spPr>
              <a:xfrm>
                <a:off x="5935800" y="4412640"/>
                <a:ext cx="471603" cy="39299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de-DE" sz="2000" b="1" i="1" baseline="-25000" smtClean="0">
                          <a:solidFill>
                            <a:schemeClr val="tx1"/>
                          </a:solidFill>
                          <a:latin typeface="Cambria Math"/>
                        </a:rPr>
                        <m:t>𝒚</m:t>
                      </m:r>
                    </m:oMath>
                  </m:oMathPara>
                </a14:m>
                <a:endParaRPr lang="de-DE" b="1" baseline="-250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feld 18">
                <a:extLst>
                  <a:ext uri="{FF2B5EF4-FFF2-40B4-BE49-F238E27FC236}">
                    <a16:creationId xmlns:a16="http://schemas.microsoft.com/office/drawing/2014/main" id="{9F463CD1-370B-4E14-9D37-9FA4F13494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5800" y="4412640"/>
                <a:ext cx="471603" cy="392993"/>
              </a:xfrm>
              <a:prstGeom prst="rect">
                <a:avLst/>
              </a:prstGeom>
              <a:blipFill>
                <a:blip r:embed="rId7"/>
                <a:stretch>
                  <a:fillRect b="-140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712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720000" y="1270800"/>
                <a:ext cx="8172480" cy="4824000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With RF WF, spin resonance strength is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Infinite time: angle between vertical and horizontal polarization is:</a:t>
                </a:r>
              </a:p>
              <a:p>
                <a:endParaRPr lang="en-US" sz="1800" i="1" dirty="0">
                  <a:latin typeface="+mn-lt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0)</m:t>
                      </m:r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</m:e>
                      </m:func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Slope of the vertical polarization build-up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Continuous phase lock is called for to keep the resonance condition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endParaRPr lang="ru-RU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0" y="1270800"/>
                <a:ext cx="8172480" cy="4824000"/>
              </a:xfrm>
              <a:blipFill>
                <a:blip r:embed="rId2"/>
                <a:stretch>
                  <a:fillRect l="-1268" t="-1641" b="-42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a.saleev@fz-juelich.de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22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/>
              <a:t>Spin rotation with RF Wien filter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E8EE4BD9-3A6B-4794-800D-BC782A9E0A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3245" y="1546223"/>
            <a:ext cx="2182857" cy="65864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3B5EA48D-2835-4595-99C7-4CD1B349DF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5657"/>
          <a:stretch/>
        </p:blipFill>
        <p:spPr>
          <a:xfrm>
            <a:off x="2987824" y="4864008"/>
            <a:ext cx="1152128" cy="7425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xmlns="" id="{859E95E2-9D72-46F6-ADBC-DAD0E16BE1EC}"/>
                  </a:ext>
                </a:extLst>
              </p:cNvPr>
              <p:cNvSpPr/>
              <p:nvPr/>
            </p:nvSpPr>
            <p:spPr>
              <a:xfrm>
                <a:off x="3203848" y="3429000"/>
                <a:ext cx="3414717" cy="6017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𝜋𝜖</m:t>
                    </m:r>
                    <m:sSub>
                      <m:sSubPr>
                        <m:ctrl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atan</m:t>
                        </m:r>
                      </m:fName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l-G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y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l-G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US" sz="2000" dirty="0"/>
                  <a:t> </a:t>
                </a:r>
              </a:p>
            </p:txBody>
          </p:sp>
        </mc:Choice>
        <mc:Fallback xmlns=""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859E95E2-9D72-46F6-ADBC-DAD0E16BE1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3429000"/>
                <a:ext cx="3414717" cy="60176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xmlns="" id="{0DECACB8-B14F-4E44-9136-DE1DD4769EA3}"/>
                  </a:ext>
                </a:extLst>
              </p:cNvPr>
              <p:cNvSpPr/>
              <p:nvPr/>
            </p:nvSpPr>
            <p:spPr>
              <a:xfrm>
                <a:off x="4099671" y="5046911"/>
                <a:ext cx="234846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𝜋𝜖</m:t>
                      </m:r>
                      <m:sSub>
                        <m:sSubPr>
                          <m:ctrl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sSub>
                        <m:sSubPr>
                          <m:ctrl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(0)</m:t>
                      </m:r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0DECACB8-B14F-4E44-9136-DE1DD4769E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9671" y="5046911"/>
                <a:ext cx="2348463" cy="400110"/>
              </a:xfrm>
              <a:prstGeom prst="rect">
                <a:avLst/>
              </a:prstGeom>
              <a:blipFill>
                <a:blip r:embed="rId6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552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720000" y="1271330"/>
                <a:ext cx="8172480" cy="4678812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The slope of vertical polarization build up,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acc>
                  </m:oMath>
                </a14:m>
                <a:r>
                  <a:rPr lang="en-US" sz="1800" dirty="0">
                    <a:latin typeface="+mn-lt"/>
                  </a:rPr>
                  <a:t>, was measured against different setting of relative phase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WF</m:t>
                        </m:r>
                      </m:sub>
                    </m:sSub>
                  </m:oMath>
                </a14:m>
                <a:r>
                  <a:rPr lang="en-US" sz="1800" dirty="0">
                    <a:latin typeface="+mn-lt"/>
                  </a:rPr>
                  <a:t> for three orientations of Wien filter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Testing                                            varying orientations of the Wien filter and stable spin axis</a:t>
                </a: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0" y="1271330"/>
                <a:ext cx="8172480" cy="4678812"/>
              </a:xfrm>
              <a:blipFill>
                <a:blip r:embed="rId2"/>
                <a:stretch>
                  <a:fillRect l="-1268" r="-19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23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Inhaltsplatzhalter 5"/>
              <p:cNvSpPr>
                <a:spLocks noGrp="1"/>
              </p:cNvSpPr>
              <p:nvPr>
                <p:ph idx="17"/>
              </p:nvPr>
            </p:nvSpPr>
            <p:spPr/>
            <p:txBody>
              <a:bodyPr/>
              <a:lstStyle/>
              <a:p>
                <a:r>
                  <a:rPr lang="en-US" dirty="0"/>
                  <a:t>JEDI: first studies of spin dynamics with RF Wien filter at COSY. Build-up slope vs relative phase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WF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Inhaltsplatzhalt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7"/>
              </p:nvPr>
            </p:nvSpPr>
            <p:spPr>
              <a:blipFill>
                <a:blip r:embed="rId3"/>
                <a:stretch>
                  <a:fillRect l="-3238" t="-19149" b="-1606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C0A8E98-CF6D-41BB-92DB-6866DCA81F7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1" r="50974" b="48576"/>
          <a:stretch/>
        </p:blipFill>
        <p:spPr>
          <a:xfrm>
            <a:off x="1097828" y="3625985"/>
            <a:ext cx="4248472" cy="2683335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DA2507BA-B97B-4161-86E5-7CC285C2209C}"/>
              </a:ext>
            </a:extLst>
          </p:cNvPr>
          <p:cNvSpPr/>
          <p:nvPr/>
        </p:nvSpPr>
        <p:spPr>
          <a:xfrm>
            <a:off x="5571320" y="3454896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Rotate Wien filter by small angle       around Z-axis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1CAAB9A7-691F-4B59-BCB5-D1F393118E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3200" y="3758432"/>
            <a:ext cx="235556" cy="27938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E3027DC8-F21B-49C6-823A-DF98EBA547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9799" y="4365104"/>
            <a:ext cx="1811291" cy="43204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9C224F6-1AEF-4904-A2F5-37E0600E38D0}"/>
              </a:ext>
            </a:extLst>
          </p:cNvPr>
          <p:cNvSpPr txBox="1"/>
          <p:nvPr/>
        </p:nvSpPr>
        <p:spPr>
          <a:xfrm>
            <a:off x="3635896" y="3628237"/>
            <a:ext cx="1260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preliminary</a:t>
            </a:r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255A7A28-3491-4817-8D54-42E5A0F03A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07704" y="2708903"/>
            <a:ext cx="1944216" cy="586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694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720000" y="1439794"/>
                <a:ext cx="8172480" cy="5085550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Change the stable spin axis 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sz="1800" dirty="0">
                    <a:latin typeface="+mn-lt"/>
                  </a:rPr>
                  <a:t> of the ring by a static solenoid: first cooler solenoids were used, afterwards JEDI switched to superconducting Siberian Snake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Eventually mapping the resonance strength with good statistics would allow for determination of initial stable spin axis</a:t>
                </a:r>
                <a:endParaRPr lang="en-US" sz="18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0" y="1439794"/>
                <a:ext cx="8172480" cy="5085550"/>
              </a:xfrm>
              <a:blipFill>
                <a:blip r:embed="rId2"/>
                <a:stretch>
                  <a:fillRect l="-1268" t="-25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24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Inhaltsplatzhalter 5"/>
              <p:cNvSpPr>
                <a:spLocks noGrp="1"/>
              </p:cNvSpPr>
              <p:nvPr>
                <p:ph idx="17"/>
              </p:nvPr>
            </p:nvSpPr>
            <p:spPr/>
            <p:txBody>
              <a:bodyPr/>
              <a:lstStyle/>
              <a:p>
                <a:r>
                  <a:rPr lang="en-US" dirty="0"/>
                  <a:t>JEDI: Build-up slope vs relative   phase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WF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Inhaltsplatzhalt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7"/>
              </p:nvPr>
            </p:nvSpPr>
            <p:spPr>
              <a:blipFill>
                <a:blip r:embed="rId3"/>
                <a:stretch>
                  <a:fillRect l="-3238" t="-19149" b="-861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C0A8E98-CF6D-41BB-92DB-6866DCA81F7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688" t="-1" b="47561"/>
          <a:stretch/>
        </p:blipFill>
        <p:spPr>
          <a:xfrm>
            <a:off x="1187624" y="2276872"/>
            <a:ext cx="4273173" cy="27363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xmlns="" id="{6072A095-1A06-409F-9FA9-31F68F142CE4}"/>
                  </a:ext>
                </a:extLst>
              </p:cNvPr>
              <p:cNvSpPr/>
              <p:nvPr/>
            </p:nvSpPr>
            <p:spPr>
              <a:xfrm>
                <a:off x="5393741" y="2516703"/>
                <a:ext cx="3402000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120-keV cooler solenoid at straight section opposite to RF WF rotated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dirty="0"/>
                  <a:t> at location of Wien filter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±3.71</m:t>
                    </m:r>
                  </m:oMath>
                </a14:m>
                <a:r>
                  <a:rPr lang="en-US" dirty="0"/>
                  <a:t> rad</a:t>
                </a:r>
              </a:p>
            </p:txBody>
          </p:sp>
        </mc:Choice>
        <mc:Fallback xmlns=""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6072A095-1A06-409F-9FA9-31F68F142C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3741" y="2516703"/>
                <a:ext cx="3402000" cy="1200329"/>
              </a:xfrm>
              <a:prstGeom prst="rect">
                <a:avLst/>
              </a:prstGeom>
              <a:blipFill>
                <a:blip r:embed="rId5"/>
                <a:stretch>
                  <a:fillRect l="-1254" t="-3046" r="-1254" b="-71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4E931A4-6B43-4D61-8645-D2744AAE1BEF}"/>
              </a:ext>
            </a:extLst>
          </p:cNvPr>
          <p:cNvSpPr txBox="1"/>
          <p:nvPr/>
        </p:nvSpPr>
        <p:spPr>
          <a:xfrm>
            <a:off x="3546214" y="4077072"/>
            <a:ext cx="1260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preliminary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015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720000" y="1845360"/>
                <a:ext cx="8172480" cy="4824000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Active feedback system was developed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To compensate a drift of spin tune, </a:t>
                </a:r>
              </a:p>
              <a:p>
                <a:r>
                  <a:rPr lang="en-US" sz="1800" dirty="0">
                    <a:latin typeface="+mn-lt"/>
                  </a:rPr>
                  <a:t>       RF Wien filter frequency is adjusted </a:t>
                </a:r>
              </a:p>
              <a:p>
                <a:r>
                  <a:rPr lang="en-US" sz="1800" dirty="0">
                    <a:latin typeface="+mn-lt"/>
                  </a:rPr>
                  <a:t>       every 2 seconds to maintain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WF</m:t>
                        </m:r>
                      </m:sub>
                    </m:sSub>
                  </m:oMath>
                </a14:m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endParaRPr lang="en-US" sz="1800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0" y="1845360"/>
                <a:ext cx="8172480" cy="4824000"/>
              </a:xfrm>
              <a:blipFill>
                <a:blip r:embed="rId2"/>
                <a:stretch>
                  <a:fillRect l="-1268" t="-16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25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/>
              <a:t>JEDI: Phase lock to maintain resonance condition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3747338E-8D8F-49EE-9947-A2260C412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1179303"/>
            <a:ext cx="4323719" cy="53446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xmlns="" id="{D3E82C76-7007-4D1E-A8ED-36D74B9B95A6}"/>
                  </a:ext>
                </a:extLst>
              </p:cNvPr>
              <p:cNvSpPr txBox="1"/>
              <p:nvPr/>
            </p:nvSpPr>
            <p:spPr>
              <a:xfrm>
                <a:off x="6348324" y="3645024"/>
                <a:ext cx="135626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=0.21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3E82C76-7007-4D1E-A8ED-36D74B9B95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8324" y="3645024"/>
                <a:ext cx="1356269" cy="276999"/>
              </a:xfrm>
              <a:prstGeom prst="rect">
                <a:avLst/>
              </a:prstGeom>
              <a:blipFill>
                <a:blip r:embed="rId4"/>
                <a:stretch>
                  <a:fillRect l="-2242" r="-3587" b="-88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6C465566-9457-4923-ACC4-42080C2F6796}"/>
              </a:ext>
            </a:extLst>
          </p:cNvPr>
          <p:cNvSpPr/>
          <p:nvPr/>
        </p:nvSpPr>
        <p:spPr>
          <a:xfrm>
            <a:off x="639886" y="3784972"/>
            <a:ext cx="41663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Early tests conducted rather varying spin tune at fixed RF by changing RF cavity frequency (revolution freq. changes)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Spin phase was maintained constant </a:t>
            </a:r>
          </a:p>
          <a:p>
            <a:r>
              <a:rPr lang="en-US" dirty="0"/>
              <a:t>       within 0.21 rad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xmlns="" id="{8C50FFB0-26FA-421C-9A6A-A5BB7A0D22EF}"/>
              </a:ext>
            </a:extLst>
          </p:cNvPr>
          <p:cNvCxnSpPr/>
          <p:nvPr/>
        </p:nvCxnSpPr>
        <p:spPr>
          <a:xfrm>
            <a:off x="4283968" y="4581128"/>
            <a:ext cx="4288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862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720000" y="1381247"/>
            <a:ext cx="8172480" cy="547260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Control the ratio and relative phase of E- and B-field in the Wien filter by two capacitors CL and CT in RF circuit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Non-zero Lorentz force in RF WF induces coherent </a:t>
            </a:r>
            <a:r>
              <a:rPr lang="en-US" sz="1800" dirty="0" err="1">
                <a:latin typeface="+mn-lt"/>
              </a:rPr>
              <a:t>betatron</a:t>
            </a:r>
            <a:r>
              <a:rPr lang="en-US" sz="1800" dirty="0">
                <a:latin typeface="+mn-lt"/>
              </a:rPr>
              <a:t> oscillation of the beam -</a:t>
            </a:r>
            <a:r>
              <a:rPr lang="en-US" sz="1800" dirty="0"/>
              <a:t> </a:t>
            </a:r>
            <a:r>
              <a:rPr lang="en-US" sz="1800" dirty="0">
                <a:latin typeface="+mj-lt"/>
              </a:rPr>
              <a:t>measure</a:t>
            </a:r>
            <a:r>
              <a:rPr lang="en-US" sz="1800" dirty="0">
                <a:latin typeface="+mn-lt"/>
              </a:rPr>
              <a:t>  the vertical and horizontal kicks: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Effects are different for different RF harmonics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26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>
          <a:xfrm>
            <a:off x="720000" y="432000"/>
            <a:ext cx="6732320" cy="576064"/>
          </a:xfrm>
        </p:spPr>
        <p:txBody>
          <a:bodyPr/>
          <a:lstStyle/>
          <a:p>
            <a:r>
              <a:rPr lang="en-US" dirty="0"/>
              <a:t>JEDI: testing zero Lorentz force properties of RF WF installed at COSY</a:t>
            </a:r>
          </a:p>
        </p:txBody>
      </p:sp>
      <p:sp>
        <p:nvSpPr>
          <p:cNvPr id="19" name="Нижний колонтитул 4">
            <a:extLst>
              <a:ext uri="{FF2B5EF4-FFF2-40B4-BE49-F238E27FC236}">
                <a16:creationId xmlns:a16="http://schemas.microsoft.com/office/drawing/2014/main" xmlns="" id="{4E3C3889-D80C-4275-8AAE-FFEF65BCB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A808658-BFFC-4743-AF34-8D385F186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7286" y="2636912"/>
            <a:ext cx="4000594" cy="316634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6E352F1-FD1D-444B-918D-DA55176BC3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906" y="2644355"/>
            <a:ext cx="3916174" cy="3166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87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720000" y="1124744"/>
                <a:ext cx="8172480" cy="5472608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low-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>
                    <a:latin typeface="+mn-lt"/>
                  </a:rPr>
                  <a:t> off-axial trajectories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>
                    <a:latin typeface="+mn-lt"/>
                  </a:rPr>
                  <a:t> non-zero Lorentz forces are stronger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Orbit effects are amplified at low</a:t>
                </a:r>
                <a:r>
                  <a:rPr lang="en-US" sz="1800" dirty="0"/>
                  <a:t>-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latin typeface="+mn-lt"/>
                  </a:rPr>
                  <a:t>:</a:t>
                </a: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0" y="1124744"/>
                <a:ext cx="8172480" cy="5472608"/>
              </a:xfrm>
              <a:blipFill>
                <a:blip r:embed="rId2"/>
                <a:stretch>
                  <a:fillRect l="-1268" t="-14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27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>
          <a:xfrm>
            <a:off x="720000" y="432000"/>
            <a:ext cx="6804328" cy="576064"/>
          </a:xfrm>
        </p:spPr>
        <p:txBody>
          <a:bodyPr/>
          <a:lstStyle/>
          <a:p>
            <a:r>
              <a:rPr lang="en-US" dirty="0"/>
              <a:t>JEDI: Lorentz force properties of RF WF</a:t>
            </a:r>
          </a:p>
        </p:txBody>
      </p:sp>
      <p:sp>
        <p:nvSpPr>
          <p:cNvPr id="19" name="Нижний колонтитул 4">
            <a:extLst>
              <a:ext uri="{FF2B5EF4-FFF2-40B4-BE49-F238E27FC236}">
                <a16:creationId xmlns:a16="http://schemas.microsoft.com/office/drawing/2014/main" xmlns="" id="{4E3C3889-D80C-4275-8AAE-FFEF65BCB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21BD7F5-B614-4CB3-9571-9F958A4E0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348880"/>
            <a:ext cx="4036598" cy="311503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B763523-F47F-46AE-AA77-7D46B5B4BB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3205" y="2348880"/>
            <a:ext cx="4074699" cy="311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6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4E438B02-41AC-4D54-BA03-BC18404202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34" r="41216"/>
          <a:stretch/>
        </p:blipFill>
        <p:spPr>
          <a:xfrm>
            <a:off x="2561381" y="1700808"/>
            <a:ext cx="4021238" cy="25202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720000" y="1124744"/>
                <a:ext cx="8172480" cy="5472608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Accuracy of Wien filter orientation was determined during recent COSY magnet survey &amp; alignment campaign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ru-RU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New electronic levels implemented to set WF rotation angle with accuracy of at least 170 µrad: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ru-RU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EDM mode: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l-GR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  <m:sSub>
                          <m:sSubPr>
                            <m:ctrlPr>
                              <a:rPr lang="el-GR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acc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=(+0.74±0.17)</m:t>
                    </m:r>
                  </m:oMath>
                </a14:m>
                <a:r>
                  <a:rPr lang="en-US" sz="1800" dirty="0">
                    <a:latin typeface="+mn-lt"/>
                  </a:rPr>
                  <a:t> </a:t>
                </a:r>
                <a:r>
                  <a:rPr lang="en-US" sz="1800" dirty="0" err="1">
                    <a:latin typeface="+mn-lt"/>
                  </a:rPr>
                  <a:t>mrad</a:t>
                </a:r>
                <a:r>
                  <a:rPr lang="en-US" sz="1800" dirty="0">
                    <a:latin typeface="+mn-lt"/>
                  </a:rPr>
                  <a:t> at T = 21.006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endParaRPr lang="ru-RU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MDM mode: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l-GR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  <m:sSub>
                          <m:sSubPr>
                            <m:ctrlPr>
                              <a:rPr lang="el-GR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acc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(+0.57±0.17)</m:t>
                    </m:r>
                  </m:oMath>
                </a14:m>
                <a:r>
                  <a:rPr lang="en-US" sz="1800" dirty="0">
                    <a:latin typeface="+mn-lt"/>
                  </a:rPr>
                  <a:t> </a:t>
                </a:r>
                <a:r>
                  <a:rPr lang="en-US" sz="1800" dirty="0" err="1">
                    <a:latin typeface="+mn-lt"/>
                  </a:rPr>
                  <a:t>mrad</a:t>
                </a:r>
                <a:r>
                  <a:rPr lang="en-US" sz="1800" dirty="0">
                    <a:latin typeface="+mn-lt"/>
                  </a:rPr>
                  <a:t> at T = 20.865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endParaRPr lang="en-US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ru-RU" sz="18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l-GR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latin typeface="+mn-lt"/>
                  </a:rPr>
                  <a:t>denotes true normal to ring plane,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l-GR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</m:oMath>
                </a14:m>
                <a:r>
                  <a:rPr lang="en-US" sz="1800" dirty="0">
                    <a:latin typeface="+mn-lt"/>
                  </a:rPr>
                  <a:t> is outward-pointing radial vector in ring plane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0" y="1124744"/>
                <a:ext cx="8172480" cy="5472608"/>
              </a:xfrm>
              <a:blipFill>
                <a:blip r:embed="rId3"/>
                <a:stretch>
                  <a:fillRect l="-1268" t="-1449" b="-40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28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>
          <a:xfrm>
            <a:off x="720000" y="432000"/>
            <a:ext cx="6732320" cy="576064"/>
          </a:xfrm>
        </p:spPr>
        <p:txBody>
          <a:bodyPr/>
          <a:lstStyle/>
          <a:p>
            <a:r>
              <a:rPr lang="en-US" dirty="0"/>
              <a:t>JEDI: controlling alignment of RF WF</a:t>
            </a:r>
          </a:p>
        </p:txBody>
      </p:sp>
      <p:sp>
        <p:nvSpPr>
          <p:cNvPr id="19" name="Нижний колонтитул 4">
            <a:extLst>
              <a:ext uri="{FF2B5EF4-FFF2-40B4-BE49-F238E27FC236}">
                <a16:creationId xmlns:a16="http://schemas.microsoft.com/office/drawing/2014/main" xmlns="" id="{4E3C3889-D80C-4275-8AAE-FFEF65BCB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2A7F335-6ADC-4B7B-B188-C3C4B5DC7E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80544" b="15489"/>
          <a:stretch/>
        </p:blipFill>
        <p:spPr>
          <a:xfrm>
            <a:off x="4580137" y="1717635"/>
            <a:ext cx="352401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90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29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>
          <a:xfrm>
            <a:off x="720000" y="432000"/>
            <a:ext cx="6732320" cy="576064"/>
          </a:xfrm>
        </p:spPr>
        <p:txBody>
          <a:bodyPr/>
          <a:lstStyle/>
          <a:p>
            <a:r>
              <a:rPr lang="en-US" dirty="0"/>
              <a:t>JEDI: Rogowski coil beam position monitors</a:t>
            </a:r>
          </a:p>
        </p:txBody>
      </p:sp>
      <p:sp>
        <p:nvSpPr>
          <p:cNvPr id="19" name="Нижний колонтитул 4">
            <a:extLst>
              <a:ext uri="{FF2B5EF4-FFF2-40B4-BE49-F238E27FC236}">
                <a16:creationId xmlns:a16="http://schemas.microsoft.com/office/drawing/2014/main" xmlns="" id="{4E3C3889-D80C-4275-8AAE-FFEF65BCB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23" name="Picture 2" descr="C:\Users\trinkel\Desktop\Investigation_of_the_existing_BPM_system\images\bpm.PNG">
            <a:extLst>
              <a:ext uri="{FF2B5EF4-FFF2-40B4-BE49-F238E27FC236}">
                <a16:creationId xmlns:a16="http://schemas.microsoft.com/office/drawing/2014/main" xmlns="" id="{B9BEEF25-CA18-4C4D-BC1B-A2D8CF75F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12869"/>
            <a:ext cx="4537075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feld 10">
            <a:extLst>
              <a:ext uri="{FF2B5EF4-FFF2-40B4-BE49-F238E27FC236}">
                <a16:creationId xmlns:a16="http://schemas.microsoft.com/office/drawing/2014/main" xmlns="" id="{735B8D99-C6A0-4E39-AFAC-E518694DA1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1170" y="4839402"/>
            <a:ext cx="292541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/>
            <a:r>
              <a:rPr lang="en-GB" altLang="ru-RU" dirty="0">
                <a:latin typeface="+mj-lt"/>
              </a:rPr>
              <a:t>- Easy to manufacture</a:t>
            </a:r>
          </a:p>
          <a:p>
            <a:pPr defTabSz="914400" eaLnBrk="1" hangingPunct="1">
              <a:buFontTx/>
              <a:buChar char="-"/>
            </a:pPr>
            <a:r>
              <a:rPr lang="en-GB" altLang="ru-RU" dirty="0">
                <a:latin typeface="+mj-lt"/>
              </a:rPr>
              <a:t> Length           ~ 20 cm</a:t>
            </a:r>
            <a:br>
              <a:rPr lang="en-GB" altLang="ru-RU" dirty="0">
                <a:latin typeface="+mj-lt"/>
              </a:rPr>
            </a:br>
            <a:r>
              <a:rPr lang="en-GB" altLang="ru-RU" dirty="0">
                <a:latin typeface="+mj-lt"/>
              </a:rPr>
              <a:t>- Relative resolution ~ 10 </a:t>
            </a:r>
            <a:r>
              <a:rPr lang="el-GR" altLang="ru-RU" dirty="0">
                <a:latin typeface="+mj-lt"/>
              </a:rPr>
              <a:t>μ</a:t>
            </a:r>
            <a:r>
              <a:rPr lang="en-GB" altLang="ru-RU" dirty="0">
                <a:latin typeface="+mj-lt"/>
              </a:rPr>
              <a:t>m</a:t>
            </a:r>
          </a:p>
          <a:p>
            <a:pPr defTabSz="914400" eaLnBrk="1" hangingPunct="1">
              <a:buFontTx/>
              <a:buChar char="-"/>
            </a:pPr>
            <a:r>
              <a:rPr lang="en-GB" altLang="ru-RU" dirty="0">
                <a:latin typeface="+mj-lt"/>
              </a:rPr>
              <a:t> Absolute accuracy    ~ 1</a:t>
            </a:r>
            <a:r>
              <a:rPr lang="en-US" altLang="ru-RU" dirty="0">
                <a:latin typeface="+mj-lt"/>
              </a:rPr>
              <a:t> mm</a:t>
            </a:r>
            <a:endParaRPr lang="en-GB" altLang="ru-RU" dirty="0">
              <a:latin typeface="+mj-lt"/>
            </a:endParaRPr>
          </a:p>
        </p:txBody>
      </p:sp>
      <p:sp>
        <p:nvSpPr>
          <p:cNvPr id="25" name="Rectangle 6">
            <a:extLst>
              <a:ext uri="{FF2B5EF4-FFF2-40B4-BE49-F238E27FC236}">
                <a16:creationId xmlns:a16="http://schemas.microsoft.com/office/drawing/2014/main" xmlns="" id="{9F29EFB7-E014-4E0C-B722-D0CA8C17B3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1832" y="1381069"/>
            <a:ext cx="19157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/>
            <a:r>
              <a:rPr lang="en-GB" altLang="ru-RU" dirty="0">
                <a:solidFill>
                  <a:srgbClr val="005B82"/>
                </a:solidFill>
                <a:latin typeface="+mn-lt"/>
              </a:rPr>
              <a:t>Conventional BPM</a:t>
            </a:r>
            <a:endParaRPr lang="en-US" altLang="ru-RU" dirty="0">
              <a:solidFill>
                <a:srgbClr val="005B82"/>
              </a:solidFill>
              <a:latin typeface="+mn-lt"/>
            </a:endParaRPr>
          </a:p>
        </p:txBody>
      </p:sp>
      <p:sp>
        <p:nvSpPr>
          <p:cNvPr id="26" name="Textfeld 10">
            <a:extLst>
              <a:ext uri="{FF2B5EF4-FFF2-40B4-BE49-F238E27FC236}">
                <a16:creationId xmlns:a16="http://schemas.microsoft.com/office/drawing/2014/main" xmlns="" id="{4432919D-7525-45EE-9F66-0FF709BC71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5533" y="4841865"/>
            <a:ext cx="310174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/>
            <a:r>
              <a:rPr lang="en-GB" altLang="ru-RU" dirty="0">
                <a:latin typeface="Calibri" panose="020F0502020204030204" pitchFamily="34" charset="0"/>
              </a:rPr>
              <a:t>- Excellent rf-signal response</a:t>
            </a:r>
          </a:p>
          <a:p>
            <a:pPr defTabSz="914400" eaLnBrk="1" hangingPunct="1">
              <a:buFontTx/>
              <a:buChar char="-"/>
            </a:pPr>
            <a:r>
              <a:rPr lang="en-GB" altLang="ru-RU" dirty="0">
                <a:latin typeface="Calibri" panose="020F0502020204030204" pitchFamily="34" charset="0"/>
              </a:rPr>
              <a:t> Length          ~ 1 cm</a:t>
            </a:r>
          </a:p>
          <a:p>
            <a:pPr defTabSz="914400" eaLnBrk="1" hangingPunct="1">
              <a:buFontTx/>
              <a:buChar char="-"/>
            </a:pPr>
            <a:r>
              <a:rPr lang="en-GB" altLang="ru-RU" dirty="0">
                <a:latin typeface="Calibri" panose="020F0502020204030204" pitchFamily="34" charset="0"/>
              </a:rPr>
              <a:t> Relative resolution ~ 1.25 </a:t>
            </a:r>
            <a:r>
              <a:rPr lang="en-GB" altLang="ru-RU" dirty="0" err="1">
                <a:latin typeface="Calibri" panose="020F0502020204030204" pitchFamily="34" charset="0"/>
              </a:rPr>
              <a:t>μm</a:t>
            </a:r>
            <a:endParaRPr lang="en-GB" altLang="ru-RU" dirty="0">
              <a:latin typeface="Calibri" panose="020F0502020204030204" pitchFamily="34" charset="0"/>
            </a:endParaRPr>
          </a:p>
          <a:p>
            <a:pPr defTabSz="914400" eaLnBrk="1" hangingPunct="1">
              <a:buFontTx/>
              <a:buChar char="-"/>
            </a:pPr>
            <a:r>
              <a:rPr lang="en-GB" altLang="ru-RU" dirty="0">
                <a:latin typeface="Calibri" panose="020F0502020204030204" pitchFamily="34" charset="0"/>
              </a:rPr>
              <a:t> Absolute accuracy    ~ 150 </a:t>
            </a:r>
            <a:r>
              <a:rPr lang="en-GB" altLang="ru-RU" dirty="0" err="1">
                <a:latin typeface="Calibri" panose="020F0502020204030204" pitchFamily="34" charset="0"/>
              </a:rPr>
              <a:t>μm</a:t>
            </a:r>
            <a:endParaRPr lang="en-GB" altLang="ru-RU" dirty="0">
              <a:latin typeface="Calibri" panose="020F0502020204030204" pitchFamily="34" charset="0"/>
            </a:endParaRPr>
          </a:p>
        </p:txBody>
      </p:sp>
      <p:sp>
        <p:nvSpPr>
          <p:cNvPr id="27" name="Rectangle 10">
            <a:extLst>
              <a:ext uri="{FF2B5EF4-FFF2-40B4-BE49-F238E27FC236}">
                <a16:creationId xmlns:a16="http://schemas.microsoft.com/office/drawing/2014/main" xmlns="" id="{4CA4E0DE-D3A2-4333-836E-FA975609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1576" y="1342148"/>
            <a:ext cx="213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ru-RU" dirty="0">
                <a:solidFill>
                  <a:srgbClr val="005B82"/>
                </a:solidFill>
              </a:rPr>
              <a:t>Rogowski coil</a:t>
            </a:r>
            <a:r>
              <a:rPr lang="en-GB" altLang="ru-RU" dirty="0"/>
              <a:t> </a:t>
            </a:r>
            <a:r>
              <a:rPr lang="en-GB" altLang="ru-RU" dirty="0">
                <a:solidFill>
                  <a:srgbClr val="005B82"/>
                </a:solidFill>
              </a:rPr>
              <a:t>BPM</a:t>
            </a:r>
            <a:endParaRPr lang="en-US" altLang="ru-RU" dirty="0">
              <a:solidFill>
                <a:srgbClr val="005B82"/>
              </a:solidFill>
            </a:endParaRPr>
          </a:p>
        </p:txBody>
      </p:sp>
      <p:pic>
        <p:nvPicPr>
          <p:cNvPr id="28" name="Picture 2" descr="C:\Users\trinkel\Desktop\Doktorarbeit\Rogowski_Coil\Skizzen_Spulen\Neu_Bilder_gewickelte_Spule\100_Prozent_gewickelt-1.tif">
            <a:extLst>
              <a:ext uri="{FF2B5EF4-FFF2-40B4-BE49-F238E27FC236}">
                <a16:creationId xmlns:a16="http://schemas.microsoft.com/office/drawing/2014/main" xmlns="" id="{C736C659-FF48-4904-8B39-25C03B4D6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268" y="1708860"/>
            <a:ext cx="3097212" cy="308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48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720000" y="1052736"/>
            <a:ext cx="8028464" cy="4824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EDM: why? Fundamental symmetries and baryogenesis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EDM: how? Future dedicated EDM storage rings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EDM at COSY: unique facility for EDM-related spin dynamics, proof-of-principle studies by JEDI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JEDI: past. Record spin coherence time, record precision spin tune,  first in situ determination of stable spin axis and first look at magnetic imperfections, first spin phase lock at storage rings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JEDI: present. Wien Filter experimentation, polarimetry development, Rogowski coils, beam based alignment, polarimetry database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JEDI: future. Precursor experiment in pipeline, still non-magic all-electric prototype, crossed </a:t>
            </a:r>
            <a:r>
              <a:rPr lang="en-US" sz="1800" dirty="0" err="1">
                <a:latin typeface="+mn-lt"/>
              </a:rPr>
              <a:t>ExB</a:t>
            </a:r>
            <a:r>
              <a:rPr lang="en-US" sz="1800" dirty="0">
                <a:latin typeface="+mn-lt"/>
              </a:rPr>
              <a:t> magic prototype ring ----&gt; Technical Design Report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3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</p:spTree>
    <p:extLst>
      <p:ext uri="{BB962C8B-B14F-4D97-AF65-F5344CB8AC3E}">
        <p14:creationId xmlns:p14="http://schemas.microsoft.com/office/powerpoint/2010/main" val="426393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720000" y="1441886"/>
            <a:ext cx="8172480" cy="547260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Two Rogowski coils installed at entrance and exit of RF Wien filter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endParaRPr lang="en-US" sz="1800" dirty="0">
              <a:latin typeface="+mn-lt"/>
            </a:endParaRPr>
          </a:p>
          <a:p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30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>
          <a:xfrm>
            <a:off x="720000" y="432000"/>
            <a:ext cx="6732320" cy="576064"/>
          </a:xfrm>
        </p:spPr>
        <p:txBody>
          <a:bodyPr/>
          <a:lstStyle/>
          <a:p>
            <a:r>
              <a:rPr lang="en-US" dirty="0"/>
              <a:t>Rogowski coil BPM’s: ultimate choice for future EDM experiments </a:t>
            </a:r>
          </a:p>
        </p:txBody>
      </p:sp>
      <p:sp>
        <p:nvSpPr>
          <p:cNvPr id="19" name="Нижний колонтитул 4">
            <a:extLst>
              <a:ext uri="{FF2B5EF4-FFF2-40B4-BE49-F238E27FC236}">
                <a16:creationId xmlns:a16="http://schemas.microsoft.com/office/drawing/2014/main" xmlns="" id="{4E3C3889-D80C-4275-8AAE-FFEF65BCB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C63137A-E763-430D-A84E-BA94A1B0CF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2764" b="76397"/>
          <a:stretch/>
        </p:blipFill>
        <p:spPr>
          <a:xfrm>
            <a:off x="5605282" y="5277658"/>
            <a:ext cx="300487" cy="395873"/>
          </a:xfrm>
          <a:prstGeom prst="rect">
            <a:avLst/>
          </a:prstGeom>
        </p:spPr>
      </p:pic>
      <p:grpSp>
        <p:nvGrpSpPr>
          <p:cNvPr id="8" name="Group 10">
            <a:extLst>
              <a:ext uri="{FF2B5EF4-FFF2-40B4-BE49-F238E27FC236}">
                <a16:creationId xmlns:a16="http://schemas.microsoft.com/office/drawing/2014/main" xmlns="" id="{DEFE9F9A-4D3F-4467-BE51-C161F5F4A3F6}"/>
              </a:ext>
            </a:extLst>
          </p:cNvPr>
          <p:cNvGrpSpPr>
            <a:grpSpLocks/>
          </p:cNvGrpSpPr>
          <p:nvPr/>
        </p:nvGrpSpPr>
        <p:grpSpPr bwMode="auto">
          <a:xfrm>
            <a:off x="935365" y="1988840"/>
            <a:ext cx="7488635" cy="4054149"/>
            <a:chOff x="438" y="618"/>
            <a:chExt cx="5443" cy="3059"/>
          </a:xfrm>
        </p:grpSpPr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xmlns="" id="{B62B8B3B-5D06-4F2D-B7A2-EFFB8A2215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" y="618"/>
              <a:ext cx="5443" cy="30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Oval 6">
              <a:extLst>
                <a:ext uri="{FF2B5EF4-FFF2-40B4-BE49-F238E27FC236}">
                  <a16:creationId xmlns:a16="http://schemas.microsoft.com/office/drawing/2014/main" xmlns="" id="{8F68BE26-AB66-4F6F-BC9F-01D79455F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5" y="1888"/>
              <a:ext cx="590" cy="99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Oval 7">
              <a:extLst>
                <a:ext uri="{FF2B5EF4-FFF2-40B4-BE49-F238E27FC236}">
                  <a16:creationId xmlns:a16="http://schemas.microsoft.com/office/drawing/2014/main" xmlns="" id="{B502AD6B-14F6-470C-BEC3-51A3241CE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8" y="1979"/>
              <a:ext cx="590" cy="99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Text Box 8">
              <a:extLst>
                <a:ext uri="{FF2B5EF4-FFF2-40B4-BE49-F238E27FC236}">
                  <a16:creationId xmlns:a16="http://schemas.microsoft.com/office/drawing/2014/main" xmlns="" id="{2262FBF3-3476-4ED3-A98C-D68727CEB5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35" y="2882"/>
              <a:ext cx="50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defTabSz="914400" eaLnBrk="1" hangingPunct="1"/>
              <a:r>
                <a:rPr lang="en-US" altLang="ru-RU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Coil 1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xmlns="" id="{DE93DFB2-9A9C-4EA2-BB64-D10891D784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1" y="2973"/>
              <a:ext cx="50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ru-RU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Coil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9108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720000" y="1124744"/>
            <a:ext cx="8172480" cy="547260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endParaRPr lang="en-US" sz="1800">
              <a:latin typeface="+mn-lt"/>
            </a:endParaRPr>
          </a:p>
          <a:p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31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>
          <a:xfrm>
            <a:off x="720000" y="432000"/>
            <a:ext cx="6732320" cy="576064"/>
          </a:xfrm>
        </p:spPr>
        <p:txBody>
          <a:bodyPr/>
          <a:lstStyle/>
          <a:p>
            <a:r>
              <a:rPr lang="en-US" dirty="0"/>
              <a:t>JEDI: beam-based alignment</a:t>
            </a:r>
          </a:p>
        </p:txBody>
      </p:sp>
      <p:sp>
        <p:nvSpPr>
          <p:cNvPr id="19" name="Нижний колонтитул 4">
            <a:extLst>
              <a:ext uri="{FF2B5EF4-FFF2-40B4-BE49-F238E27FC236}">
                <a16:creationId xmlns:a16="http://schemas.microsoft.com/office/drawing/2014/main" xmlns="" id="{4E3C3889-D80C-4275-8AAE-FFEF65BCB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a.saleev@fz-juelich.de</a:t>
            </a:r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00654A22-DE6C-4994-AF78-ECEF89B9D37C}"/>
              </a:ext>
            </a:extLst>
          </p:cNvPr>
          <p:cNvSpPr/>
          <p:nvPr/>
        </p:nvSpPr>
        <p:spPr>
          <a:xfrm>
            <a:off x="714672" y="1340768"/>
            <a:ext cx="81724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Beam-based alignment of magnetic center of quadrupoles - needed to overcome systematic errors appearing from misalignments of quads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beam to optimize the beam 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Vary quadrupole strength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Observe orbit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Try to minimize the orbit change</a:t>
            </a:r>
            <a:endParaRPr lang="ru-RU" dirty="0"/>
          </a:p>
          <a:p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44AA593E-E2FE-4E14-B99C-C11372BFF0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6354" y="3984468"/>
            <a:ext cx="3451292" cy="136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78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32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>
          <a:xfrm>
            <a:off x="720000" y="432000"/>
            <a:ext cx="6732320" cy="576064"/>
          </a:xfrm>
        </p:spPr>
        <p:txBody>
          <a:bodyPr/>
          <a:lstStyle/>
          <a:p>
            <a:r>
              <a:rPr lang="en-US" dirty="0"/>
              <a:t>Beam-based alignment at COSY</a:t>
            </a:r>
          </a:p>
        </p:txBody>
      </p:sp>
      <p:sp>
        <p:nvSpPr>
          <p:cNvPr id="19" name="Нижний колонтитул 4">
            <a:extLst>
              <a:ext uri="{FF2B5EF4-FFF2-40B4-BE49-F238E27FC236}">
                <a16:creationId xmlns:a16="http://schemas.microsoft.com/office/drawing/2014/main" xmlns="" id="{4E3C3889-D80C-4275-8AAE-FFEF65BCB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79EBE12-F268-48C5-9DE3-F4D868BCA8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954940"/>
            <a:ext cx="6844669" cy="4372595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A6EEC316-E24B-44B1-83BF-26D9B566DA8F}"/>
              </a:ext>
            </a:extLst>
          </p:cNvPr>
          <p:cNvSpPr/>
          <p:nvPr/>
        </p:nvSpPr>
        <p:spPr>
          <a:xfrm>
            <a:off x="720000" y="1124744"/>
            <a:ext cx="817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Steerers around the quadrupole QT12 (located at 30 m) are varied to adjust the beam position inside the quadrupole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86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33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>
          <a:xfrm>
            <a:off x="720000" y="432000"/>
            <a:ext cx="6732320" cy="576064"/>
          </a:xfrm>
        </p:spPr>
        <p:txBody>
          <a:bodyPr/>
          <a:lstStyle/>
          <a:p>
            <a:r>
              <a:rPr lang="en-US" dirty="0"/>
              <a:t>Beam-based alignment at COSY cont’d</a:t>
            </a:r>
          </a:p>
        </p:txBody>
      </p:sp>
      <p:sp>
        <p:nvSpPr>
          <p:cNvPr id="19" name="Нижний колонтитул 4">
            <a:extLst>
              <a:ext uri="{FF2B5EF4-FFF2-40B4-BE49-F238E27FC236}">
                <a16:creationId xmlns:a16="http://schemas.microsoft.com/office/drawing/2014/main" xmlns="" id="{4E3C3889-D80C-4275-8AAE-FFEF65BCB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xmlns="" id="{A6EEC316-E24B-44B1-83BF-26D9B566DA8F}"/>
                  </a:ext>
                </a:extLst>
              </p:cNvPr>
              <p:cNvSpPr/>
              <p:nvPr/>
            </p:nvSpPr>
            <p:spPr>
              <a:xfrm>
                <a:off x="720000" y="1124744"/>
                <a:ext cx="8172480" cy="4524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Quadrupole magnets have additional coils which are powered separately. They allow to vary quadrupole strength </a:t>
                </a:r>
                <a:r>
                  <a:rPr lang="en-US" i="1" dirty="0"/>
                  <a:t>k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further the beam is off the center of quadrupole, the stronger is the orbit change w.r.t. to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</m:oMath>
                </a14:m>
                <a:endParaRPr lang="en-US" i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 merit function: beam deviation over the ring vs quadrupole strength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A6EEC316-E24B-44B1-83BF-26D9B566DA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1124744"/>
                <a:ext cx="8172480" cy="4524315"/>
              </a:xfrm>
              <a:prstGeom prst="rect">
                <a:avLst/>
              </a:prstGeom>
              <a:blipFill>
                <a:blip r:embed="rId2"/>
                <a:stretch>
                  <a:fillRect l="-447" t="-8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ABB3B48-462E-46AC-AE2D-B42C031F09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4190" y="3284984"/>
            <a:ext cx="5502690" cy="3071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28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34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>
          <a:xfrm>
            <a:off x="720000" y="432000"/>
            <a:ext cx="6732320" cy="576064"/>
          </a:xfrm>
        </p:spPr>
        <p:txBody>
          <a:bodyPr/>
          <a:lstStyle/>
          <a:p>
            <a:r>
              <a:rPr lang="en-US" dirty="0"/>
              <a:t>Beam-based alignment at COSY: JEDI preliminary results</a:t>
            </a:r>
          </a:p>
        </p:txBody>
      </p:sp>
      <p:sp>
        <p:nvSpPr>
          <p:cNvPr id="19" name="Нижний колонтитул 4">
            <a:extLst>
              <a:ext uri="{FF2B5EF4-FFF2-40B4-BE49-F238E27FC236}">
                <a16:creationId xmlns:a16="http://schemas.microsoft.com/office/drawing/2014/main" xmlns="" id="{4E3C3889-D80C-4275-8AAE-FFEF65BCB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1840" y="6160366"/>
            <a:ext cx="289560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A6EEC316-E24B-44B1-83BF-26D9B566DA8F}"/>
              </a:ext>
            </a:extLst>
          </p:cNvPr>
          <p:cNvSpPr/>
          <p:nvPr/>
        </p:nvSpPr>
        <p:spPr>
          <a:xfrm>
            <a:off x="720000" y="1470563"/>
            <a:ext cx="831649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Optimal beam position was found for quadrupole QT12 at COSY: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3943350" lvl="8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3943350" lvl="8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3943350" lvl="8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8"/>
            <a:r>
              <a:rPr lang="en-US" dirty="0"/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27709C4F-5EE0-42D0-81FB-54489D250B91}"/>
              </a:ext>
            </a:extLst>
          </p:cNvPr>
          <p:cNvSpPr/>
          <p:nvPr/>
        </p:nvSpPr>
        <p:spPr>
          <a:xfrm>
            <a:off x="5285464" y="1987036"/>
            <a:ext cx="21018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X =</a:t>
            </a:r>
            <a:r>
              <a:rPr lang="ru-RU" dirty="0"/>
              <a:t> −1.</a:t>
            </a:r>
            <a:r>
              <a:rPr lang="en-US" dirty="0"/>
              <a:t>14 </a:t>
            </a:r>
            <a:r>
              <a:rPr lang="ru-RU" dirty="0"/>
              <a:t>±</a:t>
            </a:r>
            <a:r>
              <a:rPr lang="en-US" dirty="0"/>
              <a:t> </a:t>
            </a:r>
            <a:r>
              <a:rPr lang="ru-RU" dirty="0"/>
              <a:t>0.0</a:t>
            </a:r>
            <a:r>
              <a:rPr lang="en-US" dirty="0"/>
              <a:t>2 mm</a:t>
            </a:r>
          </a:p>
          <a:p>
            <a:r>
              <a:rPr lang="en-US" dirty="0"/>
              <a:t>Y = </a:t>
            </a:r>
            <a:r>
              <a:rPr lang="ru-RU" dirty="0"/>
              <a:t> </a:t>
            </a:r>
            <a:r>
              <a:rPr lang="en-US" dirty="0"/>
              <a:t> 2</a:t>
            </a:r>
            <a:r>
              <a:rPr lang="ru-RU" dirty="0"/>
              <a:t>.</a:t>
            </a:r>
            <a:r>
              <a:rPr lang="en-US" dirty="0"/>
              <a:t>08 </a:t>
            </a:r>
            <a:r>
              <a:rPr lang="ru-RU" dirty="0"/>
              <a:t>±</a:t>
            </a:r>
            <a:r>
              <a:rPr lang="en-US" dirty="0"/>
              <a:t> </a:t>
            </a:r>
            <a:r>
              <a:rPr lang="ru-RU" dirty="0"/>
              <a:t>0.0</a:t>
            </a:r>
            <a:r>
              <a:rPr lang="en-US" dirty="0"/>
              <a:t>3 mm</a:t>
            </a:r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93A5AF49-A0A2-4CBC-B049-960146016968}"/>
              </a:ext>
            </a:extLst>
          </p:cNvPr>
          <p:cNvSpPr/>
          <p:nvPr/>
        </p:nvSpPr>
        <p:spPr>
          <a:xfrm>
            <a:off x="5334000" y="3767368"/>
            <a:ext cx="3486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Outlook: </a:t>
            </a:r>
          </a:p>
          <a:p>
            <a:r>
              <a:rPr lang="en-US" dirty="0"/>
              <a:t>All quadrupole magnets to be controlled</a:t>
            </a:r>
          </a:p>
          <a:p>
            <a:endParaRPr lang="en-US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C6A59155-DFE1-48E1-B785-33E2CF0FC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004548"/>
            <a:ext cx="4716015" cy="3872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68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3806CB3A-AAFD-4D1A-AED9-E8352B1530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521" y="3686649"/>
            <a:ext cx="4741438" cy="2754619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35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>
          <a:xfrm>
            <a:off x="720000" y="432000"/>
            <a:ext cx="6732320" cy="576064"/>
          </a:xfrm>
        </p:spPr>
        <p:txBody>
          <a:bodyPr/>
          <a:lstStyle/>
          <a:p>
            <a:r>
              <a:rPr lang="en-US" dirty="0"/>
              <a:t>JEDI: from EDDA to WASA to dedicated LYSO polarimetry</a:t>
            </a:r>
          </a:p>
        </p:txBody>
      </p:sp>
      <p:sp>
        <p:nvSpPr>
          <p:cNvPr id="19" name="Нижний колонтитул 4">
            <a:extLst>
              <a:ext uri="{FF2B5EF4-FFF2-40B4-BE49-F238E27FC236}">
                <a16:creationId xmlns:a16="http://schemas.microsoft.com/office/drawing/2014/main" xmlns="" id="{4E3C3889-D80C-4275-8AAE-FFEF65BCB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A6EEC316-E24B-44B1-83BF-26D9B566DA8F}"/>
              </a:ext>
            </a:extLst>
          </p:cNvPr>
          <p:cNvSpPr/>
          <p:nvPr/>
        </p:nvSpPr>
        <p:spPr>
          <a:xfrm>
            <a:off x="720000" y="1358766"/>
            <a:ext cx="81724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Early studies were based on EDDA polarimeter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Present studies: WASA is a polarimeter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 polarimetry development: polarimeter based on LYSO crystals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Advantages: high energy resolution, high yield, compactness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Successfully tested in the extracted beam at COSY</a:t>
            </a:r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09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400CE88-2259-4EBB-87B3-B9DD4C1B1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a.saleev@fz-juelich.de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C2F37AD-62DF-4E9A-8D9A-BF1DEF44B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36</a:t>
            </a:fld>
            <a:endParaRPr lang="de-DE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3836BDE-344D-45BD-B161-841DCD145C73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>
                <a:latin typeface="Droid Sans" pitchFamily="34"/>
              </a:rPr>
              <a:t>JEDI polarimeter based on LYSO calorimetry</a:t>
            </a: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6251BEE2-AF0C-4A1E-9C3D-2857179FC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9866" y="2811863"/>
            <a:ext cx="5602720" cy="390961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A7C64838-D202-462D-BBE1-EFEAF64372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597" y="1065655"/>
            <a:ext cx="2646805" cy="15181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EC53501-CA7B-4CCA-BB32-DAC7659A7E4C}"/>
              </a:ext>
            </a:extLst>
          </p:cNvPr>
          <p:cNvSpPr txBox="1"/>
          <p:nvPr/>
        </p:nvSpPr>
        <p:spPr>
          <a:xfrm>
            <a:off x="2467610" y="4077072"/>
            <a:ext cx="15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 T= 270 MeV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51032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CD50D1EF-88FA-4728-9565-D43F4DC813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400CE88-2259-4EBB-87B3-B9DD4C1B1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C2F37AD-62DF-4E9A-8D9A-BF1DEF44B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37</a:t>
            </a:fld>
            <a:endParaRPr lang="de-DE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3836BDE-344D-45BD-B161-841DCD145C73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>
                <a:latin typeface="Droid Sans" pitchFamily="34"/>
              </a:rPr>
              <a:t>JEDI LYSO polarimeter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5499B547-4E68-4073-8C1B-EA60C4B048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784" y="1249339"/>
            <a:ext cx="8286549" cy="4955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729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400CE88-2259-4EBB-87B3-B9DD4C1B1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a.saleev@fz-juelich.de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C2F37AD-62DF-4E9A-8D9A-BF1DEF44B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38</a:t>
            </a:fld>
            <a:endParaRPr lang="de-DE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3836BDE-344D-45BD-B161-841DCD145C73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>
                <a:latin typeface="Droid Sans" pitchFamily="34"/>
              </a:rPr>
              <a:t>JEDI: deuteron database experiment at m</a:t>
            </a:r>
            <a:r>
              <a:rPr lang="en-US" dirty="0"/>
              <a:t>odified WASA Forward Detector</a:t>
            </a:r>
            <a:endParaRPr lang="ru-RU" dirty="0"/>
          </a:p>
        </p:txBody>
      </p:sp>
      <p:sp>
        <p:nvSpPr>
          <p:cNvPr id="16" name="Объект 15">
            <a:extLst>
              <a:ext uri="{FF2B5EF4-FFF2-40B4-BE49-F238E27FC236}">
                <a16:creationId xmlns:a16="http://schemas.microsoft.com/office/drawing/2014/main" xmlns="" id="{4F598F21-C8D7-4BBC-B5A4-9ADF789E5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485320"/>
            <a:ext cx="8075240" cy="4824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Motivation: optimize polarimetry for ongoing JEDI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Goal: vector and tensor analyzing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 </a:t>
            </a:r>
            <a:r>
              <a:rPr lang="en-US" sz="1800" dirty="0" err="1">
                <a:latin typeface="+mj-lt"/>
              </a:rPr>
              <a:t>dσ</a:t>
            </a:r>
            <a:r>
              <a:rPr lang="en-US" sz="1800" dirty="0">
                <a:latin typeface="+mj-lt"/>
              </a:rPr>
              <a:t>/</a:t>
            </a:r>
            <a:r>
              <a:rPr lang="en-US" sz="1800" dirty="0" err="1">
                <a:latin typeface="+mj-lt"/>
              </a:rPr>
              <a:t>dΩ</a:t>
            </a:r>
            <a:r>
              <a:rPr lang="en-US" sz="1800" dirty="0">
                <a:latin typeface="+mj-lt"/>
              </a:rPr>
              <a:t>  for </a:t>
            </a:r>
            <a:r>
              <a:rPr lang="en-US" sz="1800" dirty="0" err="1">
                <a:latin typeface="+mj-lt"/>
              </a:rPr>
              <a:t>dC</a:t>
            </a:r>
            <a:r>
              <a:rPr lang="en-US" sz="1800" dirty="0">
                <a:latin typeface="+mj-lt"/>
              </a:rPr>
              <a:t> elastic scattering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Main background from deuteron breakup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Beamtime in November 2016 (2 weeks):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Deuteron energies: 170, 200, 235, 270, 300, 340, 380 MeV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Nominal beam polarization: (</a:t>
            </a:r>
            <a:r>
              <a:rPr lang="en-US" sz="1800" dirty="0" err="1">
                <a:latin typeface="+mj-lt"/>
              </a:rPr>
              <a:t>Py,Pyy</a:t>
            </a:r>
            <a:r>
              <a:rPr lang="en-US" sz="1800" dirty="0">
                <a:latin typeface="+mj-lt"/>
              </a:rPr>
              <a:t>) = (0,0), (-⅔,0), (⅔,0), (½, -½), (-1, 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Targets: C and CH2</a:t>
            </a:r>
          </a:p>
          <a:p>
            <a:endParaRPr lang="ru-RU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7861786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CD50D1EF-88FA-4728-9565-D43F4DC813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Vector Analyzing power for elastic </a:t>
            </a:r>
            <a:r>
              <a:rPr lang="en-US" sz="1800" dirty="0" err="1">
                <a:latin typeface="+mj-lt"/>
              </a:rPr>
              <a:t>dC</a:t>
            </a:r>
            <a:r>
              <a:rPr lang="en-US" sz="1800" dirty="0">
                <a:latin typeface="+mj-lt"/>
              </a:rPr>
              <a:t> scattering</a:t>
            </a:r>
          </a:p>
          <a:p>
            <a:endParaRPr lang="ru-RU" sz="1800" dirty="0">
              <a:latin typeface="+mj-lt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400CE88-2259-4EBB-87B3-B9DD4C1B1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a.saleev@fz-juelich.de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C2F37AD-62DF-4E9A-8D9A-BF1DEF44B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39</a:t>
            </a:fld>
            <a:endParaRPr lang="de-DE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3836BDE-344D-45BD-B161-841DCD145C73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>
                <a:latin typeface="Droid Sans" pitchFamily="34"/>
              </a:rPr>
              <a:t>JEDI: database experiment at WASA</a:t>
            </a: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24AD5214-993D-41A1-AB9C-95BBE5E7F9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876" y="1734200"/>
            <a:ext cx="6804248" cy="469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497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720000" y="1052736"/>
            <a:ext cx="8028464" cy="4824000"/>
          </a:xfrm>
        </p:spPr>
        <p:txBody>
          <a:bodyPr/>
          <a:lstStyle/>
          <a:p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Based at COSY in </a:t>
            </a:r>
            <a:r>
              <a:rPr lang="en-US" sz="2400" dirty="0" err="1" smtClean="0">
                <a:latin typeface="+mn-lt"/>
              </a:rPr>
              <a:t>Juelich</a:t>
            </a:r>
            <a:r>
              <a:rPr lang="en-US" sz="2400" dirty="0" smtClean="0">
                <a:latin typeface="+mn-lt"/>
              </a:rPr>
              <a:t>: </a:t>
            </a:r>
            <a:r>
              <a:rPr lang="en-US" sz="2400" dirty="0">
                <a:latin typeface="+mn-lt"/>
              </a:rPr>
              <a:t>unique facility for EDM-related spin </a:t>
            </a:r>
            <a:r>
              <a:rPr lang="en-US" sz="2400" dirty="0" smtClean="0">
                <a:latin typeface="+mn-lt"/>
              </a:rPr>
              <a:t>dynamics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About 120 participants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Belarus – France – Georgia – Germany – JEDI – JINR </a:t>
            </a:r>
            <a:r>
              <a:rPr lang="en-US" sz="2400" dirty="0" err="1" smtClean="0">
                <a:latin typeface="+mn-lt"/>
              </a:rPr>
              <a:t>Dubna</a:t>
            </a:r>
            <a:r>
              <a:rPr lang="en-US" sz="2400" dirty="0" smtClean="0">
                <a:latin typeface="+mn-lt"/>
              </a:rPr>
              <a:t> – Italy – Poland -  </a:t>
            </a:r>
            <a:r>
              <a:rPr lang="en-US" sz="2400" dirty="0" err="1" smtClean="0">
                <a:latin typeface="+mn-lt"/>
              </a:rPr>
              <a:t>Republick</a:t>
            </a:r>
            <a:r>
              <a:rPr lang="en-US" sz="2400" dirty="0" smtClean="0">
                <a:latin typeface="+mn-lt"/>
              </a:rPr>
              <a:t> of Korea – Russia – Sweden – United Kingdom – USA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http://collaborations.fz-juelich.de/ikp/jedi/documents/colpapers.shtml</a:t>
            </a:r>
            <a:endParaRPr lang="en-US" sz="24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4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 smtClean="0"/>
              <a:t>JEDI Collaboration at IKP FZJ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50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720000" y="1124744"/>
            <a:ext cx="8172480" cy="547260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One-particle resonance strength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Spread of resonance strengths --</a:t>
            </a:r>
            <a:r>
              <a:rPr lang="en-US" sz="2000" dirty="0" smtClean="0">
                <a:latin typeface="+mn-lt"/>
                <a:sym typeface="Wingdings" panose="05000000000000000000" pitchFamily="2" charset="2"/>
              </a:rPr>
              <a:t> </a:t>
            </a:r>
            <a:r>
              <a:rPr lang="en-US" sz="2000" dirty="0" err="1" smtClean="0">
                <a:latin typeface="+mn-lt"/>
                <a:sym typeface="Wingdings" panose="05000000000000000000" pitchFamily="2" charset="2"/>
              </a:rPr>
              <a:t>de</a:t>
            </a:r>
            <a:r>
              <a:rPr lang="en-US" sz="2000" dirty="0" err="1" smtClean="0">
                <a:latin typeface="+mn-lt"/>
              </a:rPr>
              <a:t>coherence</a:t>
            </a:r>
            <a:r>
              <a:rPr lang="en-US" sz="2000" dirty="0" smtClean="0">
                <a:latin typeface="+mn-lt"/>
              </a:rPr>
              <a:t> of polarization of an ensemble of particles  </a:t>
            </a: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+mn-lt"/>
            </a:endParaRPr>
          </a:p>
          <a:p>
            <a:endParaRPr lang="en-US" sz="2000" dirty="0" smtClean="0">
              <a:latin typeface="+mn-lt"/>
            </a:endParaRPr>
          </a:p>
          <a:p>
            <a:endParaRPr lang="en-US" sz="2000" dirty="0" smtClean="0"/>
          </a:p>
          <a:p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Damping </a:t>
            </a:r>
            <a:r>
              <a:rPr lang="en-US" sz="2000" dirty="0"/>
              <a:t>parameter</a:t>
            </a:r>
          </a:p>
          <a:p>
            <a:endParaRPr lang="en-US" sz="2000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 Phase walk</a:t>
            </a: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40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/>
              <a:t>Damping of driven oscillations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2380A4D-5E06-4F8D-AF1B-6379797F2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8625" y="1008064"/>
            <a:ext cx="2639410" cy="50247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53A77FFE-2ADB-4AD2-8FC9-464CB82A5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5073" y="2687045"/>
            <a:ext cx="4860476" cy="196299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62EB4397-4D8E-4EC1-8609-52ED0ED01F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4546" y="5761432"/>
            <a:ext cx="2448159" cy="47079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31718533-C0A8-4334-A5D8-D5C2C661F3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8731" y="4934303"/>
            <a:ext cx="2031069" cy="69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64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720000" y="1124744"/>
                <a:ext cx="8172480" cy="5472608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A</a:t>
                </a:r>
                <a:r>
                  <a:rPr lang="en-US" sz="2000" dirty="0" smtClean="0">
                    <a:latin typeface="+mn-lt"/>
                  </a:rPr>
                  <a:t>n </a:t>
                </a:r>
                <a:r>
                  <a:rPr lang="en-US" sz="2000" dirty="0">
                    <a:latin typeface="+mn-lt"/>
                  </a:rPr>
                  <a:t>example of damping of </a:t>
                </a:r>
                <a:r>
                  <a:rPr lang="en-US" sz="2000" dirty="0" smtClean="0">
                    <a:latin typeface="+mn-lt"/>
                  </a:rPr>
                  <a:t> oscillations driven by  , RF </a:t>
                </a:r>
                <a:r>
                  <a:rPr lang="en-US" sz="2000" dirty="0">
                    <a:latin typeface="+mn-lt"/>
                  </a:rPr>
                  <a:t>Wien </a:t>
                </a:r>
                <a:r>
                  <a:rPr lang="en-US" sz="2000" dirty="0" smtClean="0">
                    <a:latin typeface="+mn-lt"/>
                  </a:rPr>
                  <a:t> (JEDI, November 2017, very preliminary):</a:t>
                </a:r>
                <a:endParaRPr lang="en-US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p0-initial amplitude of oscillation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p2-oscillation frequency(*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2000" dirty="0">
                    <a:latin typeface="+mn-lt"/>
                  </a:rPr>
                  <a:t>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p3-parameter of damping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p4 -normalization for running phase function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latin typeface="+mn-lt"/>
                </a:endParaRPr>
              </a:p>
              <a:p>
                <a:endParaRPr lang="en-US" sz="2000" dirty="0">
                  <a:latin typeface="+mn-lt"/>
                </a:endParaRPr>
              </a:p>
              <a:p>
                <a:endParaRPr lang="en-US" sz="2000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0" y="1124744"/>
                <a:ext cx="8172480" cy="5472608"/>
              </a:xfrm>
              <a:blipFill rotWithShape="0">
                <a:blip r:embed="rId2"/>
                <a:stretch>
                  <a:fillRect l="-1417" t="-1338" b="-10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41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/>
              <a:t>Damping of driven oscillations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48A992D9-61D1-46EC-976B-AE79C11822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04" y="1772816"/>
            <a:ext cx="7596336" cy="327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603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720000" y="1124744"/>
            <a:ext cx="8172480" cy="547260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The net result is </a:t>
            </a:r>
            <a:r>
              <a:rPr lang="en-US" sz="2000" dirty="0" smtClean="0">
                <a:latin typeface="+mn-lt"/>
              </a:rPr>
              <a:t>an oscillating phase of vertical polarization</a:t>
            </a: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endParaRPr lang="en-US" sz="2000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Effect of synchrotron oscillations on the resonance strength does not depend on detuning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Damping parameter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42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 err="1" smtClean="0"/>
              <a:t>Dedtuned</a:t>
            </a:r>
            <a:r>
              <a:rPr lang="en-US" dirty="0" smtClean="0"/>
              <a:t> driven </a:t>
            </a:r>
            <a:r>
              <a:rPr lang="en-US" dirty="0"/>
              <a:t>oscillations 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481306B1-8B58-49A7-91E7-5445891E86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1700808"/>
            <a:ext cx="2417935" cy="60378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CD123C18-CD47-45AF-A9FC-D777F72341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4479412"/>
            <a:ext cx="2998050" cy="71194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72380A4D-5E06-4F8D-AF1B-6379797F28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5816" y="3335371"/>
            <a:ext cx="2639410" cy="50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75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720000" y="1124744"/>
            <a:ext cx="8172480" cy="547260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Spin echo for vertical </a:t>
            </a:r>
            <a:r>
              <a:rPr lang="en-US" sz="2000" dirty="0" smtClean="0">
                <a:latin typeface="+mn-lt"/>
              </a:rPr>
              <a:t>polarization: </a:t>
            </a: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At                  ,  ,   i.e.,                      ,  attenuation </a:t>
            </a:r>
            <a:r>
              <a:rPr lang="en-US" sz="2000" dirty="0">
                <a:latin typeface="+mn-lt"/>
              </a:rPr>
              <a:t>and 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phase </a:t>
            </a:r>
            <a:r>
              <a:rPr lang="en-US" sz="2000" dirty="0" smtClean="0">
                <a:latin typeface="+mn-lt"/>
              </a:rPr>
              <a:t>walk </a:t>
            </a:r>
          </a:p>
          <a:p>
            <a:r>
              <a:rPr lang="en-US" sz="2000" dirty="0" smtClean="0">
                <a:latin typeface="+mn-lt"/>
              </a:rPr>
              <a:t>vanish: </a:t>
            </a:r>
            <a:r>
              <a:rPr lang="en-US" sz="2000" dirty="0">
                <a:latin typeface="+mn-lt"/>
              </a:rPr>
              <a:t>a</a:t>
            </a:r>
            <a:r>
              <a:rPr lang="en-US" sz="2000" dirty="0" smtClean="0">
                <a:latin typeface="+mn-lt"/>
              </a:rPr>
              <a:t>  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“spin </a:t>
            </a:r>
            <a:r>
              <a:rPr lang="en-US" sz="2000" b="1" dirty="0">
                <a:solidFill>
                  <a:srgbClr val="C00000"/>
                </a:solidFill>
                <a:latin typeface="+mn-lt"/>
              </a:rPr>
              <a:t>echo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” </a:t>
            </a:r>
            <a:r>
              <a:rPr lang="en-US" sz="2800" dirty="0" smtClean="0">
                <a:latin typeface="+mn-lt"/>
              </a:rPr>
              <a:t>! </a:t>
            </a:r>
            <a:endParaRPr lang="en-US" sz="28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Spin </a:t>
            </a:r>
            <a:r>
              <a:rPr lang="en-US" sz="2000" dirty="0">
                <a:latin typeface="+mn-lt"/>
              </a:rPr>
              <a:t>echo for horizontal </a:t>
            </a:r>
            <a:r>
              <a:rPr lang="en-US" sz="2000" dirty="0" smtClean="0">
                <a:latin typeface="+mn-lt"/>
              </a:rPr>
              <a:t>polarization (actual formula is much more complex)</a:t>
            </a: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43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/>
              <a:t>Driven oscillations off-resonance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E9F78F0-712F-44CB-A240-BA7BBB673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4637" y="1508985"/>
            <a:ext cx="2740734" cy="100343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C12B897-EEA8-4FDA-9587-12F301D1A3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2470364"/>
            <a:ext cx="1257976" cy="59859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17112F8-B259-4A6B-B980-9CEF64B18D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561" y="4477629"/>
            <a:ext cx="8359358" cy="107551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BBBCDE61-4DAE-48D2-8660-366071204D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3648" y="2533413"/>
            <a:ext cx="1234279" cy="335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17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39" y="2179000"/>
            <a:ext cx="8187893" cy="29572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53311" y="496112"/>
            <a:ext cx="7305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Spin echo in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</a:rPr>
              <a:t>detuned driven up-down </a:t>
            </a:r>
            <a:r>
              <a:rPr lang="en-US" sz="2400" b="1" dirty="0" smtClean="0">
                <a:solidFill>
                  <a:srgbClr val="002060"/>
                </a:solidFill>
              </a:rPr>
              <a:t>oscillations: a case of vertical polarization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1581" y="5525353"/>
            <a:ext cx="7273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Variable </a:t>
            </a:r>
            <a:r>
              <a:rPr lang="en-US" sz="2400" dirty="0" smtClean="0"/>
              <a:t>driven oscillation </a:t>
            </a:r>
            <a:r>
              <a:rPr lang="en-US" sz="2400" dirty="0" smtClean="0"/>
              <a:t>frequency  ~ cos </a:t>
            </a:r>
            <a:r>
              <a:rPr lang="en-US" sz="2400" dirty="0" smtClean="0">
                <a:latin typeface="Symbol" panose="05050102010706020507" pitchFamily="18" charset="2"/>
              </a:rPr>
              <a:t>f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36985042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C7B423F9-B702-4B34-AD25-219AD3F85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017867"/>
            <a:ext cx="8075240" cy="4824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j-lt"/>
              </a:rPr>
              <a:t>JEDI: steady </a:t>
            </a:r>
            <a:r>
              <a:rPr lang="en-US" sz="1800" dirty="0">
                <a:latin typeface="+mj-lt"/>
              </a:rPr>
              <a:t>progress in </a:t>
            </a:r>
            <a:r>
              <a:rPr lang="en-US" sz="1800" dirty="0" smtClean="0">
                <a:latin typeface="+mj-lt"/>
              </a:rPr>
              <a:t>spin </a:t>
            </a:r>
            <a:r>
              <a:rPr lang="en-US" sz="1800" dirty="0">
                <a:latin typeface="+mj-lt"/>
              </a:rPr>
              <a:t>dynamics of relevance to future searches for EDM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COSY remains a unique facility for such studies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Precursor </a:t>
            </a:r>
            <a:r>
              <a:rPr lang="en-US" sz="1800" dirty="0" smtClean="0">
                <a:latin typeface="+mj-lt"/>
              </a:rPr>
              <a:t>RF WF Based JEDI </a:t>
            </a:r>
            <a:r>
              <a:rPr lang="en-US" sz="1800" dirty="0">
                <a:latin typeface="+mj-lt"/>
              </a:rPr>
              <a:t>search for the deuteron EDM at COSY under preparation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Strong interest of high energy community in storage ring searches for EDM of protons and light nuclei as part of physics program of the post-LHC era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Proposals for prototype </a:t>
            </a:r>
            <a:r>
              <a:rPr lang="en-US" sz="1800" dirty="0">
                <a:solidFill>
                  <a:srgbClr val="FF0000"/>
                </a:solidFill>
                <a:latin typeface="+mj-lt"/>
              </a:rPr>
              <a:t>all-electric 30 MeV EDM storage ring </a:t>
            </a:r>
            <a:r>
              <a:rPr lang="en-US" sz="1800" dirty="0">
                <a:latin typeface="+mj-lt"/>
              </a:rPr>
              <a:t>are under consideration </a:t>
            </a:r>
            <a:r>
              <a:rPr lang="en-US" sz="1800" dirty="0" smtClean="0">
                <a:latin typeface="+mj-lt"/>
              </a:rPr>
              <a:t>: at CERN</a:t>
            </a:r>
            <a:r>
              <a:rPr lang="en-US" sz="1800" dirty="0">
                <a:latin typeface="+mj-lt"/>
              </a:rPr>
              <a:t>? </a:t>
            </a:r>
            <a:r>
              <a:rPr lang="en-US" sz="1800" dirty="0">
                <a:latin typeface="+mj-lt"/>
              </a:rPr>
              <a:t>a</a:t>
            </a:r>
            <a:r>
              <a:rPr lang="en-US" sz="1800" dirty="0" smtClean="0">
                <a:latin typeface="+mj-lt"/>
              </a:rPr>
              <a:t>t COSY?  CDR to be prepared for fall 2018.</a:t>
            </a:r>
            <a:endParaRPr lang="en-US" sz="18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Crossed </a:t>
            </a:r>
            <a:r>
              <a:rPr lang="en-US" sz="1800" dirty="0" err="1">
                <a:latin typeface="+mj-lt"/>
              </a:rPr>
              <a:t>ExB</a:t>
            </a:r>
            <a:r>
              <a:rPr lang="en-US" sz="1800" dirty="0">
                <a:latin typeface="+mj-lt"/>
              </a:rPr>
              <a:t> field prototype EDM storage ring might be an option before going to TDR for ultimate EDM machine</a:t>
            </a:r>
            <a:endParaRPr lang="ru-RU" sz="1800" dirty="0">
              <a:latin typeface="+mj-lt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EF4A8AE-00B9-4F0F-9510-6E0B841F3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78428FE-439A-4BB9-AC25-E84A9417C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45</a:t>
            </a:fld>
            <a:endParaRPr lang="de-DE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F053A27-D4F2-4CD7-B085-315BA31FCDC3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/>
              <a:t>Summary and outlook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219557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C7B423F9-B702-4B34-AD25-219AD3F85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017867"/>
            <a:ext cx="8075240" cy="4824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JEDI is making steady progress in spin dynamics of relevance to future searches for EDM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COSY remains a unique facility for such studies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Precursor JEDI search for the deuteron EDM at COSY under preparation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Strong interest of high energy community in storage ring searches for EDM of protons and light nuclei as part of physics program of the post-LHC era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Proposals for prototype </a:t>
            </a:r>
            <a:r>
              <a:rPr lang="en-US" sz="1800" dirty="0">
                <a:solidFill>
                  <a:srgbClr val="FF0000"/>
                </a:solidFill>
                <a:latin typeface="+mj-lt"/>
              </a:rPr>
              <a:t>all-electric 30 MeV EDM storage ring </a:t>
            </a:r>
            <a:r>
              <a:rPr lang="en-US" sz="1800" dirty="0">
                <a:latin typeface="+mj-lt"/>
              </a:rPr>
              <a:t>are under consideration (CERN? COSY</a:t>
            </a:r>
            <a:r>
              <a:rPr lang="en-US" sz="1800" dirty="0" smtClean="0">
                <a:latin typeface="+mj-lt"/>
              </a:rPr>
              <a:t>? --- part of the Physics Beyond the Standard Model and Beyond LHC: CDR to be prepared for fall 2018)</a:t>
            </a:r>
            <a:endParaRPr lang="en-US" sz="18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Crossed </a:t>
            </a:r>
            <a:r>
              <a:rPr lang="en-US" sz="1800" dirty="0" err="1">
                <a:latin typeface="+mj-lt"/>
              </a:rPr>
              <a:t>ExB</a:t>
            </a:r>
            <a:r>
              <a:rPr lang="en-US" sz="1800" dirty="0">
                <a:latin typeface="+mj-lt"/>
              </a:rPr>
              <a:t> field prototype EDM storage ring might be an option before going to TDR for ultimate EDM machine</a:t>
            </a:r>
            <a:endParaRPr lang="ru-RU" sz="1800" dirty="0">
              <a:latin typeface="+mj-lt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EF4A8AE-00B9-4F0F-9510-6E0B841F3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78428FE-439A-4BB9-AC25-E84A9417C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46</a:t>
            </a:fld>
            <a:endParaRPr lang="de-DE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F053A27-D4F2-4CD7-B085-315BA31FCDC3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/>
              <a:t>Summary and outlook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46276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720000" y="1124744"/>
            <a:ext cx="8172480" cy="547260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endParaRPr lang="en-US" sz="1800">
              <a:latin typeface="+mn-lt"/>
            </a:endParaRPr>
          </a:p>
          <a:p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47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>
          <a:xfrm>
            <a:off x="720000" y="432000"/>
            <a:ext cx="6732320" cy="576064"/>
          </a:xfrm>
        </p:spPr>
        <p:txBody>
          <a:bodyPr/>
          <a:lstStyle/>
          <a:p>
            <a:r>
              <a:rPr lang="en-US"/>
              <a:t>Position determination</a:t>
            </a:r>
          </a:p>
        </p:txBody>
      </p:sp>
      <p:sp>
        <p:nvSpPr>
          <p:cNvPr id="19" name="Нижний колонтитул 4">
            <a:extLst>
              <a:ext uri="{FF2B5EF4-FFF2-40B4-BE49-F238E27FC236}">
                <a16:creationId xmlns:a16="http://schemas.microsoft.com/office/drawing/2014/main" xmlns="" id="{4E3C3889-D80C-4275-8AAE-FFEF65BCB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a.saleev@fz-juelich.de</a:t>
            </a:r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0C1C7E4-B7E5-4BF7-AC00-BF6F9FE208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776"/>
          <a:stretch/>
        </p:blipFill>
        <p:spPr>
          <a:xfrm>
            <a:off x="107504" y="1547943"/>
            <a:ext cx="9144000" cy="418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44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720000" y="1124744"/>
            <a:ext cx="8172480" cy="547260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  <a:p>
            <a:endParaRPr lang="en-US" sz="1800">
              <a:latin typeface="+mn-lt"/>
            </a:endParaRPr>
          </a:p>
          <a:p>
            <a:endParaRPr lang="en-US" sz="180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latin typeface="+mn-lt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48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>
          <a:xfrm>
            <a:off x="720000" y="432000"/>
            <a:ext cx="6732320" cy="576064"/>
          </a:xfrm>
        </p:spPr>
        <p:txBody>
          <a:bodyPr/>
          <a:lstStyle/>
          <a:p>
            <a:r>
              <a:rPr lang="en-US"/>
              <a:t>Calibration</a:t>
            </a:r>
          </a:p>
        </p:txBody>
      </p:sp>
      <p:sp>
        <p:nvSpPr>
          <p:cNvPr id="19" name="Нижний колонтитул 4">
            <a:extLst>
              <a:ext uri="{FF2B5EF4-FFF2-40B4-BE49-F238E27FC236}">
                <a16:creationId xmlns:a16="http://schemas.microsoft.com/office/drawing/2014/main" xmlns="" id="{4E3C3889-D80C-4275-8AAE-FFEF65BCB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a.saleev@fz-juelich.de</a:t>
            </a:r>
            <a:endParaRPr lang="ru-RU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xmlns="" id="{8E5EAF0B-06D1-43E6-899A-E534A08CD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405" y="1124744"/>
            <a:ext cx="4029539" cy="2179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xmlns="" id="{98C42F48-4E5E-4584-9E90-3ACACE57F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005" y="3766498"/>
            <a:ext cx="4085835" cy="2335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74466D23-6AD4-4DE0-87B1-6C49C80DC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58" y="1306598"/>
            <a:ext cx="4255975" cy="4022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085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49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>
          <a:xfrm>
            <a:off x="720000" y="432000"/>
            <a:ext cx="6732320" cy="576064"/>
          </a:xfrm>
        </p:spPr>
        <p:txBody>
          <a:bodyPr/>
          <a:lstStyle/>
          <a:p>
            <a:r>
              <a:rPr lang="en-US"/>
              <a:t>Beam-based alignment</a:t>
            </a:r>
          </a:p>
        </p:txBody>
      </p:sp>
      <p:sp>
        <p:nvSpPr>
          <p:cNvPr id="19" name="Нижний колонтитул 4">
            <a:extLst>
              <a:ext uri="{FF2B5EF4-FFF2-40B4-BE49-F238E27FC236}">
                <a16:creationId xmlns:a16="http://schemas.microsoft.com/office/drawing/2014/main" xmlns="" id="{4E3C3889-D80C-4275-8AAE-FFEF65BCB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a.saleev@fz-juelich.de</a:t>
            </a:r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A6EEC316-E24B-44B1-83BF-26D9B566DA8F}"/>
              </a:ext>
            </a:extLst>
          </p:cNvPr>
          <p:cNvSpPr/>
          <p:nvPr/>
        </p:nvSpPr>
        <p:spPr>
          <a:xfrm>
            <a:off x="720000" y="1124744"/>
            <a:ext cx="81724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Merit function is calculated for different initial beam positions in quadrupole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By finding the minima of merit function, optimal beam position can be found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09E5C64-3C70-4C28-BB1C-E863D2AF45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868733"/>
            <a:ext cx="4646782" cy="348508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EF8EF67C-59E0-4C47-836A-1129066BE9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873" y="2883148"/>
            <a:ext cx="4646782" cy="348508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8D383A9D-6532-4F34-9603-F3247EE62C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1109410"/>
            <a:ext cx="3012375" cy="1040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62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720000" y="1485320"/>
                <a:ext cx="8028464" cy="4824000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latin typeface="+mn-lt"/>
                </a:endParaRPr>
              </a:p>
              <a:p>
                <a:endParaRPr lang="ru-RU" sz="2000" dirty="0">
                  <a:latin typeface="+mn-lt"/>
                </a:endParaRPr>
              </a:p>
              <a:p>
                <a:endParaRPr lang="en-US" sz="2000" dirty="0">
                  <a:latin typeface="+mn-lt"/>
                </a:endParaRPr>
              </a:p>
              <a:p>
                <a:pPr marL="4229100" lvl="8" indent="-342900"/>
                <a:r>
                  <a:rPr lang="en-US" dirty="0">
                    <a:latin typeface="+mn-lt"/>
                  </a:rPr>
                  <a:t>Permanent separation of + and - </a:t>
                </a:r>
                <a:r>
                  <a:rPr lang="en-US" dirty="0" smtClean="0">
                    <a:latin typeface="+mn-lt"/>
                  </a:rPr>
                  <a:t>charges</a:t>
                </a:r>
                <a:endParaRPr lang="en-US" dirty="0"/>
              </a:p>
              <a:p>
                <a:pPr lvl="8" indent="0">
                  <a:buNone/>
                </a:pPr>
                <a:endParaRPr lang="ru-RU" dirty="0">
                  <a:latin typeface="+mn-lt"/>
                </a:endParaRPr>
              </a:p>
              <a:p>
                <a:pPr marL="4171950" lvl="8" indent="-285750"/>
                <a:r>
                  <a:rPr lang="en-US" dirty="0"/>
                  <a:t>EDM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</m:acc>
                  </m:oMath>
                </a14:m>
                <a:r>
                  <a:rPr lang="en-US" dirty="0"/>
                  <a:t> and MDM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acc>
                  </m:oMath>
                </a14:m>
                <a:r>
                  <a:rPr lang="en-US" dirty="0"/>
                  <a:t> of particle</a:t>
                </a:r>
                <a:r>
                  <a:rPr lang="ru-RU" dirty="0"/>
                  <a:t> </a:t>
                </a:r>
                <a:r>
                  <a:rPr lang="en-US" dirty="0"/>
                  <a:t>are aligned along spin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</m:acc>
                  </m:oMath>
                </a14:m>
                <a:endParaRPr lang="en-US" dirty="0"/>
              </a:p>
              <a:p>
                <a:pPr lvl="8" indent="0">
                  <a:buNone/>
                </a:pPr>
                <a:endParaRPr lang="en-US" dirty="0">
                  <a:latin typeface="+mn-lt"/>
                </a:endParaRPr>
              </a:p>
              <a:p>
                <a:pPr marL="4229100" lvl="8" indent="-342900"/>
                <a:r>
                  <a:rPr lang="en-US" dirty="0"/>
                  <a:t>Possible only if P and T-symmetries are broken</a:t>
                </a:r>
                <a:endParaRPr lang="en-US" dirty="0">
                  <a:latin typeface="+mn-lt"/>
                </a:endParaRPr>
              </a:p>
              <a:p>
                <a:pPr marL="4229100" lvl="8" indent="-342900"/>
                <a:endParaRPr lang="en-US" dirty="0"/>
              </a:p>
              <a:p>
                <a:pPr marL="4229100" lvl="8" indent="-342900"/>
                <a:endParaRPr lang="en-US" dirty="0"/>
              </a:p>
              <a:p>
                <a:pPr marL="4229100" lvl="8" indent="-342900"/>
                <a:endParaRPr lang="en-US" dirty="0"/>
              </a:p>
              <a:p>
                <a:pPr marL="4229100" lvl="8" indent="-342900"/>
                <a:endParaRPr lang="en-US" dirty="0"/>
              </a:p>
              <a:p>
                <a:pPr marL="4229100" lvl="8" indent="-342900"/>
                <a:endParaRPr lang="en-US" dirty="0"/>
              </a:p>
              <a:p>
                <a:pPr marL="4229100" lvl="8" indent="-342900"/>
                <a:endParaRPr lang="en-US" dirty="0"/>
              </a:p>
            </p:txBody>
          </p:sp>
        </mc:Choice>
        <mc:Fallback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0" y="1485320"/>
                <a:ext cx="8028464" cy="4824000"/>
              </a:xfrm>
              <a:blipFill rotWithShape="0">
                <a:blip r:embed="rId2"/>
                <a:stretch>
                  <a:fillRect r="-5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5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/>
              <a:t>Electric dipole moment and fundamental symmetries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2C00658-FA0D-4291-A0F2-98331897A1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2517581"/>
            <a:ext cx="2645691" cy="28550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xmlns="" id="{64C02C83-0FDE-42C6-8860-0718FA1AB01E}"/>
                  </a:ext>
                </a:extLst>
              </p:cNvPr>
              <p:cNvSpPr/>
              <p:nvPr/>
            </p:nvSpPr>
            <p:spPr>
              <a:xfrm>
                <a:off x="1907704" y="2107276"/>
                <a:ext cx="780278" cy="4103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/>
                  <a:t>Spin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</m:acc>
                  </m:oMath>
                </a14:m>
                <a:endParaRPr lang="ru-RU"/>
              </a:p>
            </p:txBody>
          </p:sp>
        </mc:Choice>
        <mc:Fallback xmlns=""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64C02C83-0FDE-42C6-8860-0718FA1AB0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2107276"/>
                <a:ext cx="780278" cy="410305"/>
              </a:xfrm>
              <a:prstGeom prst="rect">
                <a:avLst/>
              </a:prstGeom>
              <a:blipFill>
                <a:blip r:embed="rId4"/>
                <a:stretch>
                  <a:fillRect l="-7031" t="-22388" r="-35156" b="-223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549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0BC99E-95C3-4898-A89F-46295DEFF65B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6" name="Datumsplatzhalter 2"/>
          <p:cNvSpPr>
            <a:spLocks noGrp="1"/>
          </p:cNvSpPr>
          <p:nvPr>
            <p:ph type="dt" sz="half" idx="10"/>
          </p:nvPr>
        </p:nvSpPr>
        <p:spPr>
          <a:xfrm>
            <a:off x="720000" y="6356350"/>
            <a:ext cx="2133600" cy="36512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Содержимое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268761"/>
                <a:ext cx="8431350" cy="4968552"/>
              </a:xfrm>
            </p:spPr>
            <p:txBody>
              <a:bodyPr/>
              <a:lstStyle/>
              <a:p>
                <a:r>
                  <a:rPr lang="en-US" sz="2000" dirty="0" smtClean="0">
                    <a:ea typeface="Cambria Math" panose="02040503050406030204" pitchFamily="18" charset="0"/>
                  </a:rPr>
                  <a:t>MDM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ea typeface="Cambria Math" panose="02040503050406030204" pitchFamily="18" charset="0"/>
                  </a:rPr>
                  <a:t>is allowed by all symmetries</a:t>
                </a:r>
              </a:p>
              <a:p>
                <a:r>
                  <a:rPr lang="en-US" sz="2000" dirty="0" smtClean="0">
                    <a:ea typeface="Cambria Math" panose="02040503050406030204" pitchFamily="18" charset="0"/>
                  </a:rPr>
                  <a:t>A scale is set by a nuclear </a:t>
                </a:r>
                <a:r>
                  <a:rPr lang="en-US" sz="2000" dirty="0" err="1" smtClean="0">
                    <a:ea typeface="Cambria Math" panose="02040503050406030204" pitchFamily="18" charset="0"/>
                  </a:rPr>
                  <a:t>magneton</a:t>
                </a:r>
                <a:endParaRPr lang="en-US" sz="2000" dirty="0" smtClean="0">
                  <a:ea typeface="Cambria Math" panose="02040503050406030204" pitchFamily="18" charset="0"/>
                </a:endParaRPr>
              </a:p>
              <a:p>
                <a:endParaRPr lang="en-US" sz="2000" dirty="0" smtClean="0">
                  <a:ea typeface="Cambria Math" panose="02040503050406030204" pitchFamily="18" charset="0"/>
                </a:endParaRPr>
              </a:p>
              <a:p>
                <a:r>
                  <a:rPr lang="en-US" sz="2000" dirty="0" smtClean="0">
                    <a:ea typeface="Cambria Math" panose="02040503050406030204" pitchFamily="18" charset="0"/>
                  </a:rPr>
                  <a:t>Buy </a:t>
                </a:r>
                <a:r>
                  <a:rPr lang="en-US" sz="2000" dirty="0" smtClean="0">
                    <a:ea typeface="Cambria Math" panose="02040503050406030204" pitchFamily="18" charset="0"/>
                  </a:rPr>
                  <a:t>CPT: EDM </a:t>
                </a:r>
                <a:r>
                  <a:rPr lang="en-US" sz="2000" dirty="0" smtClean="0">
                    <a:ea typeface="Cambria Math" panose="02040503050406030204" pitchFamily="18" charset="0"/>
                  </a:rPr>
                  <a:t>is P and CP/T forbidden</a:t>
                </a:r>
              </a:p>
              <a:p>
                <a:endParaRPr lang="en-US" sz="2000" dirty="0" smtClean="0">
                  <a:ea typeface="Cambria Math" panose="02040503050406030204" pitchFamily="18" charset="0"/>
                </a:endParaRPr>
              </a:p>
              <a:p>
                <a:r>
                  <a:rPr lang="en-US" sz="2000" dirty="0" smtClean="0">
                    <a:ea typeface="Cambria Math" panose="02040503050406030204" pitchFamily="18" charset="0"/>
                  </a:rPr>
                  <a:t>Pay price for the Parity </a:t>
                </a:r>
                <a:r>
                  <a:rPr lang="en-US" sz="2000" dirty="0">
                    <a:ea typeface="Cambria Math" panose="02040503050406030204" pitchFamily="18" charset="0"/>
                  </a:rPr>
                  <a:t>V</a:t>
                </a:r>
                <a:r>
                  <a:rPr lang="en-US" sz="2000" dirty="0" smtClean="0">
                    <a:ea typeface="Cambria Math" panose="02040503050406030204" pitchFamily="18" charset="0"/>
                  </a:rPr>
                  <a:t>iolation: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−7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en-US" sz="2000" dirty="0" smtClean="0">
                  <a:ea typeface="Cambria Math" panose="02040503050406030204" pitchFamily="18" charset="0"/>
                </a:endParaRPr>
              </a:p>
              <a:p>
                <a:r>
                  <a:rPr lang="en-US" sz="2000" dirty="0" smtClean="0">
                    <a:ea typeface="Cambria Math" panose="02040503050406030204" pitchFamily="18" charset="0"/>
                  </a:rPr>
                  <a:t>Pay price for the CP and Time Reversal </a:t>
                </a:r>
                <a:r>
                  <a:rPr lang="en-US" sz="2000" dirty="0" smtClean="0">
                    <a:ea typeface="Cambria Math" panose="02040503050406030204" pitchFamily="18" charset="0"/>
                  </a:rPr>
                  <a:t>Violation: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sz="2000" dirty="0" smtClean="0">
                    <a:ea typeface="Cambria Math" panose="02040503050406030204" pitchFamily="18" charset="0"/>
                  </a:rPr>
                  <a:t> from K-decays</a:t>
                </a:r>
                <a:endParaRPr lang="en-US" sz="2000" dirty="0" smtClean="0">
                  <a:ea typeface="Cambria Math" panose="02040503050406030204" pitchFamily="18" charset="0"/>
                </a:endParaRPr>
              </a:p>
              <a:p>
                <a:endParaRPr lang="en-US" sz="2000" dirty="0">
                  <a:ea typeface="Cambria Math" panose="02040503050406030204" pitchFamily="18" charset="0"/>
                </a:endParaRPr>
              </a:p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−7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24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𝑐𝑚</m:t>
                    </m:r>
                  </m:oMath>
                </a14:m>
                <a:endParaRPr lang="en-US" sz="2000" b="0" dirty="0" smtClean="0">
                  <a:ea typeface="Cambria Math" panose="02040503050406030204" pitchFamily="18" charset="0"/>
                </a:endParaRPr>
              </a:p>
              <a:p>
                <a:r>
                  <a:rPr lang="en-US" sz="2000" dirty="0" smtClean="0"/>
                  <a:t>The SM: CP violation linked to the flavor change. Pay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en-US" sz="2000" dirty="0" smtClean="0"/>
                  <a:t> more to compensate for the flavor change</a:t>
                </a:r>
              </a:p>
              <a:p>
                <a:endParaRPr lang="en-US" sz="2000" dirty="0"/>
              </a:p>
              <a:p>
                <a:pPr/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𝑆𝑀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−7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−7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31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𝑐𝑚</m:t>
                    </m:r>
                  </m:oMath>
                </a14:m>
                <a:endParaRPr lang="en-US" sz="2000" dirty="0" smtClean="0"/>
              </a:p>
              <a:p>
                <a:endParaRPr lang="en-US" sz="2000" dirty="0"/>
              </a:p>
              <a:p>
                <a:endParaRPr lang="en-US" sz="2000" dirty="0"/>
              </a:p>
            </p:txBody>
          </p:sp>
        </mc:Choice>
        <mc:Fallback>
          <p:sp>
            <p:nvSpPr>
              <p:cNvPr id="5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268761"/>
                <a:ext cx="8431350" cy="4968552"/>
              </a:xfrm>
              <a:blipFill rotWithShape="0">
                <a:blip r:embed="rId3"/>
                <a:stretch>
                  <a:fillRect l="-651" t="-6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511658" y="623232"/>
            <a:ext cx="8514928" cy="360040"/>
          </a:xfrm>
        </p:spPr>
        <p:txBody>
          <a:bodyPr/>
          <a:lstStyle/>
          <a:p>
            <a:pPr algn="l"/>
            <a:r>
              <a:rPr lang="en-US" sz="2800" b="1" dirty="0" smtClean="0">
                <a:solidFill>
                  <a:srgbClr val="005B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EDM vs. MDM (learnt from Lev </a:t>
            </a:r>
            <a:r>
              <a:rPr lang="en-US" sz="2800" b="1" dirty="0" err="1" smtClean="0">
                <a:solidFill>
                  <a:srgbClr val="005B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Okun</a:t>
            </a:r>
            <a:r>
              <a:rPr lang="en-US" sz="2800" b="1" dirty="0" smtClean="0">
                <a:solidFill>
                  <a:srgbClr val="005B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60’s)</a:t>
            </a:r>
            <a:endParaRPr lang="ru-RU" sz="2800" b="1" dirty="0">
              <a:solidFill>
                <a:srgbClr val="005B8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hteck 6"/>
          <p:cNvSpPr/>
          <p:nvPr/>
        </p:nvSpPr>
        <p:spPr>
          <a:xfrm>
            <a:off x="0" y="2286000"/>
            <a:ext cx="126000" cy="228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5B82"/>
              </a:solidFill>
            </a:endParaRPr>
          </a:p>
        </p:txBody>
      </p:sp>
      <p:sp>
        <p:nvSpPr>
          <p:cNvPr id="22" name="Rechteck 7"/>
          <p:cNvSpPr/>
          <p:nvPr/>
        </p:nvSpPr>
        <p:spPr>
          <a:xfrm>
            <a:off x="126000" y="2286000"/>
            <a:ext cx="126000" cy="2286000"/>
          </a:xfrm>
          <a:prstGeom prst="rect">
            <a:avLst/>
          </a:prstGeom>
          <a:solidFill>
            <a:srgbClr val="5151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9C9C9C"/>
              </a:solidFill>
            </a:endParaRPr>
          </a:p>
        </p:txBody>
      </p:sp>
      <p:sp>
        <p:nvSpPr>
          <p:cNvPr id="23" name="Rechteck 8"/>
          <p:cNvSpPr/>
          <p:nvPr/>
        </p:nvSpPr>
        <p:spPr>
          <a:xfrm>
            <a:off x="0" y="0"/>
            <a:ext cx="126000" cy="2286000"/>
          </a:xfrm>
          <a:prstGeom prst="rect">
            <a:avLst/>
          </a:prstGeom>
          <a:solidFill>
            <a:srgbClr val="005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5B82"/>
              </a:solidFill>
            </a:endParaRPr>
          </a:p>
        </p:txBody>
      </p:sp>
      <p:sp>
        <p:nvSpPr>
          <p:cNvPr id="24" name="Rechteck 9"/>
          <p:cNvSpPr/>
          <p:nvPr/>
        </p:nvSpPr>
        <p:spPr>
          <a:xfrm>
            <a:off x="126000" y="0"/>
            <a:ext cx="126000" cy="2286000"/>
          </a:xfrm>
          <a:prstGeom prst="rect">
            <a:avLst/>
          </a:prstGeom>
          <a:solidFill>
            <a:srgbClr val="9C9C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9C9C9C"/>
              </a:solidFill>
            </a:endParaRPr>
          </a:p>
        </p:txBody>
      </p:sp>
      <p:sp>
        <p:nvSpPr>
          <p:cNvPr id="25" name="Rechteck 10"/>
          <p:cNvSpPr/>
          <p:nvPr/>
        </p:nvSpPr>
        <p:spPr>
          <a:xfrm>
            <a:off x="0" y="4572000"/>
            <a:ext cx="126000" cy="228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5B82"/>
              </a:solidFill>
            </a:endParaRPr>
          </a:p>
        </p:txBody>
      </p:sp>
      <p:sp>
        <p:nvSpPr>
          <p:cNvPr id="26" name="Rechteck 11"/>
          <p:cNvSpPr/>
          <p:nvPr/>
        </p:nvSpPr>
        <p:spPr>
          <a:xfrm>
            <a:off x="126000" y="4572000"/>
            <a:ext cx="126000" cy="2286000"/>
          </a:xfrm>
          <a:prstGeom prst="rect">
            <a:avLst/>
          </a:prstGeom>
          <a:solidFill>
            <a:srgbClr val="9C9C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9C9C9C"/>
              </a:solidFill>
            </a:endParaRPr>
          </a:p>
        </p:txBody>
      </p:sp>
      <p:sp>
        <p:nvSpPr>
          <p:cNvPr id="27" name="Rechteck 12"/>
          <p:cNvSpPr/>
          <p:nvPr/>
        </p:nvSpPr>
        <p:spPr>
          <a:xfrm rot="-5400000">
            <a:off x="-1076400" y="5665703"/>
            <a:ext cx="2276872" cy="1077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de-DE" sz="700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Mitglied der Helmholtz-Gemeinschaft</a:t>
            </a:r>
          </a:p>
        </p:txBody>
      </p:sp>
    </p:spTree>
    <p:extLst>
      <p:ext uri="{BB962C8B-B14F-4D97-AF65-F5344CB8AC3E}">
        <p14:creationId xmlns:p14="http://schemas.microsoft.com/office/powerpoint/2010/main" val="328790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720000" y="1485320"/>
                <a:ext cx="8028464" cy="482400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Sakharov (1967): CP violation is imperative for baryogenesis in the Big Bang Cosmology</a:t>
                </a:r>
                <a:endParaRPr lang="ru-RU" sz="1800" dirty="0">
                  <a:latin typeface="+mn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  <a:p>
                <a:endParaRPr lang="en-US" sz="1800" dirty="0">
                  <a:latin typeface="+mn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EDM as a high-precision window at physics Beyond Standard Model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 err="1">
                    <a:latin typeface="+mn-lt"/>
                  </a:rPr>
                  <a:t>nEDM</a:t>
                </a:r>
                <a:r>
                  <a:rPr lang="en-US" sz="1800" dirty="0">
                    <a:latin typeface="+mn-lt"/>
                  </a:rPr>
                  <a:t>: plans to increase sensitivity by 1 order in magnitude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 err="1">
                    <a:latin typeface="+mn-lt"/>
                  </a:rPr>
                  <a:t>pEDM</a:t>
                </a:r>
                <a:r>
                  <a:rPr lang="en-US" sz="1800" dirty="0">
                    <a:latin typeface="+mn-lt"/>
                  </a:rPr>
                  <a:t>: statistical accuracy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29</m:t>
                        </m:r>
                      </m:sup>
                    </m:sSup>
                  </m:oMath>
                </a14:m>
                <a:r>
                  <a:rPr lang="en-US" sz="1800" dirty="0">
                    <a:latin typeface="+mn-lt"/>
                  </a:rPr>
                  <a:t> is aimed at dedicated all-electric storage </a:t>
                </a:r>
                <a:r>
                  <a:rPr lang="en-US" sz="1800" dirty="0" smtClean="0">
                    <a:latin typeface="+mn-lt"/>
                  </a:rPr>
                  <a:t>rings</a:t>
                </a:r>
                <a:endParaRPr lang="en-US" sz="1800" dirty="0">
                  <a:latin typeface="+mn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COSY as a test bench for ultimate precision spin dynamics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 err="1">
                    <a:latin typeface="+mn-lt"/>
                  </a:rPr>
                  <a:t>dEDM</a:t>
                </a:r>
                <a:r>
                  <a:rPr lang="en-US" sz="1800" dirty="0">
                    <a:latin typeface="+mn-lt"/>
                  </a:rPr>
                  <a:t> and </a:t>
                </a:r>
                <a:r>
                  <a:rPr lang="en-US" sz="1800" dirty="0" err="1">
                    <a:latin typeface="+mn-lt"/>
                  </a:rPr>
                  <a:t>pEDM</a:t>
                </a:r>
                <a:r>
                  <a:rPr lang="en-US" sz="1800" dirty="0">
                    <a:latin typeface="+mn-lt"/>
                  </a:rPr>
                  <a:t> in precursor experiment at COSY: </a:t>
                </a:r>
                <a:r>
                  <a:rPr lang="en-US" sz="1800" dirty="0" err="1">
                    <a:latin typeface="+mn-lt"/>
                  </a:rPr>
                  <a:t>dEDM</a:t>
                </a:r>
                <a:r>
                  <a:rPr lang="en-US" sz="1800" dirty="0">
                    <a:latin typeface="+mn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20</m:t>
                        </m:r>
                      </m:sup>
                    </m:sSup>
                  </m:oMath>
                </a14:m>
                <a:r>
                  <a:rPr lang="en-US" sz="1800" dirty="0">
                    <a:latin typeface="+mn-lt"/>
                  </a:rPr>
                  <a:t> is within reach?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latin typeface="+mn-lt"/>
                  </a:rPr>
                  <a:t>Sequel to JEDI: prototype </a:t>
                </a:r>
                <a:r>
                  <a:rPr lang="en-US" sz="1800" dirty="0">
                    <a:latin typeface="+mn-lt"/>
                  </a:rPr>
                  <a:t>pure electric ring </a:t>
                </a:r>
                <a:r>
                  <a:rPr lang="en-US" sz="1800" dirty="0" smtClean="0">
                    <a:latin typeface="+mn-lt"/>
                  </a:rPr>
                  <a:t> (</a:t>
                </a:r>
                <a:r>
                  <a:rPr lang="en-US" sz="1800" dirty="0" smtClean="0">
                    <a:latin typeface="+mn-lt"/>
                  </a:rPr>
                  <a:t>at </a:t>
                </a:r>
                <a:r>
                  <a:rPr lang="en-US" sz="1800" dirty="0" smtClean="0">
                    <a:latin typeface="+mn-lt"/>
                  </a:rPr>
                  <a:t>CERN</a:t>
                </a:r>
                <a:r>
                  <a:rPr lang="en-US" sz="1800" dirty="0">
                    <a:latin typeface="+mn-lt"/>
                  </a:rPr>
                  <a:t>? at COSY</a:t>
                </a:r>
                <a:r>
                  <a:rPr lang="en-US" sz="1800" dirty="0" smtClean="0">
                    <a:latin typeface="+mn-lt"/>
                  </a:rPr>
                  <a:t>?...) --- big international effort, CDR under preparation for the fall 2018</a:t>
                </a:r>
                <a:endParaRPr lang="en-US" sz="1800" dirty="0">
                  <a:latin typeface="+mn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latin typeface="+mn-lt"/>
                </a:endParaRPr>
              </a:p>
            </p:txBody>
          </p:sp>
        </mc:Choice>
        <mc:Fallback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0" y="1485320"/>
                <a:ext cx="8028464" cy="4824000"/>
              </a:xfrm>
              <a:blipFill rotWithShape="0">
                <a:blip r:embed="rId2"/>
                <a:stretch>
                  <a:fillRect l="-1291" t="-1643" r="-532" b="-18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7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/>
              <a:t>Electric dipole moment and baryogenesis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Таблица 2">
                <a:extLst>
                  <a:ext uri="{FF2B5EF4-FFF2-40B4-BE49-F238E27FC236}">
                    <a16:creationId xmlns:a16="http://schemas.microsoft.com/office/drawing/2014/main" xmlns="" id="{03D4DE1E-7D8C-4CF0-8320-22366611666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34027427"/>
                  </p:ext>
                </p:extLst>
              </p:nvPr>
            </p:nvGraphicFramePr>
            <p:xfrm>
              <a:off x="1524000" y="2138103"/>
              <a:ext cx="6096000" cy="165093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>
                      <a:extLst>
                        <a:ext uri="{9D8B030D-6E8A-4147-A177-3AD203B41FA5}">
                          <a16:colId xmlns:a16="http://schemas.microsoft.com/office/drawing/2014/main" xmlns="" val="68247160"/>
                        </a:ext>
                      </a:extLst>
                    </a:gridCol>
                    <a:gridCol w="2240136">
                      <a:extLst>
                        <a:ext uri="{9D8B030D-6E8A-4147-A177-3AD203B41FA5}">
                          <a16:colId xmlns:a16="http://schemas.microsoft.com/office/drawing/2014/main" xmlns="" val="4039640964"/>
                        </a:ext>
                      </a:extLst>
                    </a:gridCol>
                    <a:gridCol w="1823864">
                      <a:extLst>
                        <a:ext uri="{9D8B030D-6E8A-4147-A177-3AD203B41FA5}">
                          <a16:colId xmlns:a16="http://schemas.microsoft.com/office/drawing/2014/main" xmlns="" val="185893544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ru-RU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observed</a:t>
                          </a:r>
                          <a:endParaRPr lang="ru-RU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SM prediction</a:t>
                          </a:r>
                          <a:endParaRPr lang="ru-RU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6301411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8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e>
                                      <m:sub>
                                        <m:bar>
                                          <m:barPr>
                                            <m:pos m:val="top"/>
                                            <m:ctrlPr>
                                              <a:rPr lang="en-US" sz="180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barPr>
                                          <m:e>
                                            <m: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𝐵</m:t>
                                            </m:r>
                                          </m:e>
                                        </m:ba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ru-RU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8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6.1±0.3</m:t>
                                    </m:r>
                                  </m:e>
                                </m:d>
                                <m:r>
                                  <a:rPr lang="en-US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3938004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/>
                            <a:t>neutron EDM limit	 (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𝑐𝑚</m:t>
                              </m:r>
                            </m:oMath>
                          </a14:m>
                          <a:r>
                            <a:rPr lang="en-US" sz="1800" dirty="0"/>
                            <a:t>)</a:t>
                          </a:r>
                          <a:endParaRPr lang="ru-RU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36121940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Таблица 2">
                <a:extLst>
                  <a:ext uri="{FF2B5EF4-FFF2-40B4-BE49-F238E27FC236}">
                    <a16:creationId xmlns:a16="http://schemas.microsoft.com/office/drawing/2014/main" id="{03D4DE1E-7D8C-4CF0-8320-22366611666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34027427"/>
                  </p:ext>
                </p:extLst>
              </p:nvPr>
            </p:nvGraphicFramePr>
            <p:xfrm>
              <a:off x="1524000" y="2138103"/>
              <a:ext cx="6096000" cy="165093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>
                      <a:extLst>
                        <a:ext uri="{9D8B030D-6E8A-4147-A177-3AD203B41FA5}">
                          <a16:colId xmlns:a16="http://schemas.microsoft.com/office/drawing/2014/main" val="68247160"/>
                        </a:ext>
                      </a:extLst>
                    </a:gridCol>
                    <a:gridCol w="2240136">
                      <a:extLst>
                        <a:ext uri="{9D8B030D-6E8A-4147-A177-3AD203B41FA5}">
                          <a16:colId xmlns:a16="http://schemas.microsoft.com/office/drawing/2014/main" val="4039640964"/>
                        </a:ext>
                      </a:extLst>
                    </a:gridCol>
                    <a:gridCol w="1823864">
                      <a:extLst>
                        <a:ext uri="{9D8B030D-6E8A-4147-A177-3AD203B41FA5}">
                          <a16:colId xmlns:a16="http://schemas.microsoft.com/office/drawing/2014/main" val="185893544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ru-RU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observed</a:t>
                          </a:r>
                          <a:endParaRPr lang="ru-RU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SM prediction</a:t>
                          </a:r>
                          <a:endParaRPr lang="ru-RU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30141166"/>
                      </a:ext>
                    </a:extLst>
                  </a:tr>
                  <a:tr h="640017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601" t="-64151" r="-201802" b="-114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91033" t="-64151" r="-82609" b="-114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235117" t="-64151" r="-1672" b="-1141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3800474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601" t="-165714" r="-201802" b="-1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91033" t="-165714" r="-82609" b="-1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235117" t="-165714" r="-1672" b="-152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219406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07003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7"/>
    </mc:Choice>
    <mc:Fallback xmlns="">
      <p:transition spd="slow" advTm="3247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Объект 1">
                <a:extLst>
                  <a:ext uri="{FF2B5EF4-FFF2-40B4-BE49-F238E27FC236}">
                    <a16:creationId xmlns:a16="http://schemas.microsoft.com/office/drawing/2014/main" xmlns="" id="{493D96F4-5E95-4021-8543-471ADF0037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sz="1800" dirty="0" smtClean="0">
                  <a:latin typeface="+mj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latin typeface="+mj-lt"/>
                  </a:rPr>
                  <a:t>Neutrons are record holders: next generation </a:t>
                </a:r>
                <a:r>
                  <a:rPr lang="en-US" sz="1800" dirty="0" err="1" smtClean="0">
                    <a:latin typeface="+mj-lt"/>
                  </a:rPr>
                  <a:t>expts</a:t>
                </a:r>
                <a:r>
                  <a:rPr lang="en-US" sz="1800" dirty="0" smtClean="0">
                    <a:latin typeface="+mj-lt"/>
                  </a:rPr>
                  <a:t> wherever </a:t>
                </a:r>
                <a:r>
                  <a:rPr lang="en-US" sz="1800" dirty="0" err="1" smtClean="0">
                    <a:latin typeface="+mj-lt"/>
                  </a:rPr>
                  <a:t>ultracold</a:t>
                </a:r>
                <a:r>
                  <a:rPr lang="en-US" sz="1800" dirty="0" smtClean="0">
                    <a:latin typeface="+mj-lt"/>
                  </a:rPr>
                  <a:t> neutrons are available (PNPI, Grenoble, Oak Ridge, PSI, Triumph…)</a:t>
                </a:r>
              </a:p>
              <a:p>
                <a:endParaRPr lang="en-US" sz="1800" dirty="0">
                  <a:latin typeface="+mj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j-lt"/>
                  </a:rPr>
                  <a:t>Isotopic properties of CP violation Beyond the Standard Model are entirely unknown: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800" dirty="0">
                    <a:latin typeface="+mj-lt"/>
                  </a:rPr>
                  <a:t> is not excluded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latin typeface="+mj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j-lt"/>
                  </a:rPr>
                  <a:t>Even with CP violation from </a:t>
                </a:r>
                <a:r>
                  <a:rPr lang="en-US" sz="1800" dirty="0" err="1">
                    <a:latin typeface="+mj-lt"/>
                  </a:rPr>
                  <a:t>isoscalar</a:t>
                </a:r>
                <a:r>
                  <a:rPr lang="en-US" sz="1800" dirty="0">
                    <a:latin typeface="+mj-lt"/>
                  </a:rPr>
                  <a:t> QCD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θ</m:t>
                    </m:r>
                  </m:oMath>
                </a14:m>
                <a:r>
                  <a:rPr lang="en-US" sz="1800" dirty="0">
                    <a:latin typeface="+mj-lt"/>
                  </a:rPr>
                  <a:t>-term the theory predicts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sz="1800" dirty="0">
                  <a:latin typeface="+mj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latin typeface="+mj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j-lt"/>
                  </a:rPr>
                  <a:t>Deuteron: besides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800" dirty="0">
                    <a:latin typeface="+mj-lt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800" dirty="0">
                    <a:latin typeface="+mj-lt"/>
                  </a:rPr>
                  <a:t> the deuteron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1800" dirty="0">
                    <a:latin typeface="+mj-lt"/>
                  </a:rPr>
                  <a:t> may receive new contributions from T- and CP –violating np-interaction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latin typeface="+mj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j-lt"/>
                  </a:rPr>
                  <a:t>The same is true for helium-3 and other nuclei</a:t>
                </a:r>
                <a:endParaRPr lang="ru-RU" sz="1800" dirty="0">
                  <a:latin typeface="+mj-lt"/>
                </a:endParaRPr>
              </a:p>
            </p:txBody>
          </p:sp>
        </mc:Choice>
        <mc:Fallback>
          <p:sp>
            <p:nvSpPr>
              <p:cNvPr id="2" name="Объект 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493D96F4-5E95-4021-8543-471ADF0037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83" r="-12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0D5EC14-C667-4CA6-A35D-C5E1F643F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C7C6636-1AEE-4367-8FEA-A2E5CEA8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8</a:t>
            </a:fld>
            <a:endParaRPr lang="de-DE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A2350F25-98AD-48FA-9A6C-514FFD6B3DAA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/>
              <a:t>Why charged particles besides neutrons?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3117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F4EDF042-5DC2-46B1-B0C2-C240481137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702" y="1726546"/>
            <a:ext cx="6838742" cy="4150726"/>
          </a:xfrm>
        </p:spPr>
      </p:pic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3097BE71-0566-4C82-8390-AAE9DA135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79B7165-B097-4BD2-9FA8-B5FFCEF5A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9</a:t>
            </a:fld>
            <a:endParaRPr lang="de-DE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9956747B-2420-49FC-9385-1FE68475E244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/>
              <a:t>COSY Landscape</a:t>
            </a:r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7F4407D-28B5-4C8F-9D83-E007AF935D1D}"/>
              </a:ext>
            </a:extLst>
          </p:cNvPr>
          <p:cNvSpPr txBox="1"/>
          <p:nvPr/>
        </p:nvSpPr>
        <p:spPr>
          <a:xfrm>
            <a:off x="4805380" y="1156122"/>
            <a:ext cx="2109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WASA polarimeter</a:t>
            </a:r>
            <a:endParaRPr lang="ru-RU"/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xmlns="" id="{A42B34BA-96EC-4472-980B-39F398B71446}"/>
              </a:ext>
            </a:extLst>
          </p:cNvPr>
          <p:cNvCxnSpPr>
            <a:cxnSpLocks/>
          </p:cNvCxnSpPr>
          <p:nvPr/>
        </p:nvCxnSpPr>
        <p:spPr>
          <a:xfrm flipH="1">
            <a:off x="4627166" y="1580648"/>
            <a:ext cx="784304" cy="708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4E80F87-6E3D-4237-998B-91E133B67C7A}"/>
              </a:ext>
            </a:extLst>
          </p:cNvPr>
          <p:cNvSpPr txBox="1"/>
          <p:nvPr/>
        </p:nvSpPr>
        <p:spPr>
          <a:xfrm>
            <a:off x="3646772" y="3477466"/>
            <a:ext cx="2068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EDDA polarimeter</a:t>
            </a:r>
            <a:endParaRPr lang="ru-RU" dirty="0"/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xmlns="" id="{7D2B6840-3D7D-4D75-B891-567D33983BA2}"/>
              </a:ext>
            </a:extLst>
          </p:cNvPr>
          <p:cNvCxnSpPr>
            <a:cxnSpLocks/>
          </p:cNvCxnSpPr>
          <p:nvPr/>
        </p:nvCxnSpPr>
        <p:spPr>
          <a:xfrm flipH="1">
            <a:off x="3131840" y="3743653"/>
            <a:ext cx="576063" cy="2430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DE1436FB-7A09-4C8C-A93B-43B169514AFA}"/>
              </a:ext>
            </a:extLst>
          </p:cNvPr>
          <p:cNvSpPr txBox="1"/>
          <p:nvPr/>
        </p:nvSpPr>
        <p:spPr>
          <a:xfrm>
            <a:off x="5190283" y="5703145"/>
            <a:ext cx="110990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  <a:cs typeface="Times New Roman" panose="02020603050405020304" pitchFamily="18" charset="0"/>
              </a:rPr>
              <a:t>Injection</a:t>
            </a:r>
            <a:endParaRPr lang="ru-RU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1CFFC1FC-5B0F-42FE-A215-1637B454C9CD}"/>
              </a:ext>
            </a:extLst>
          </p:cNvPr>
          <p:cNvSpPr txBox="1"/>
          <p:nvPr/>
        </p:nvSpPr>
        <p:spPr>
          <a:xfrm>
            <a:off x="6156176" y="2656203"/>
            <a:ext cx="105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e-cooler</a:t>
            </a:r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FE50E5AB-27E5-4DBC-98EB-541D671720AC}"/>
              </a:ext>
            </a:extLst>
          </p:cNvPr>
          <p:cNvSpPr txBox="1"/>
          <p:nvPr/>
        </p:nvSpPr>
        <p:spPr>
          <a:xfrm>
            <a:off x="4151789" y="5229200"/>
            <a:ext cx="105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e-cooler</a:t>
            </a:r>
            <a:endParaRPr lang="ru-RU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14DC454D-D6E1-4B87-9BB9-893B24AA0200}"/>
              </a:ext>
            </a:extLst>
          </p:cNvPr>
          <p:cNvSpPr txBox="1"/>
          <p:nvPr/>
        </p:nvSpPr>
        <p:spPr>
          <a:xfrm>
            <a:off x="925210" y="4792787"/>
            <a:ext cx="32265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RF Wien filter</a:t>
            </a:r>
          </a:p>
          <a:p>
            <a:r>
              <a:rPr lang="en-US" dirty="0"/>
              <a:t>equipped with Rogowski coils</a:t>
            </a:r>
            <a:endParaRPr lang="ru-RU" dirty="0"/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xmlns="" id="{2C7ED679-2B2C-4052-8A9F-9B209AE8CE29}"/>
              </a:ext>
            </a:extLst>
          </p:cNvPr>
          <p:cNvSpPr/>
          <p:nvPr/>
        </p:nvSpPr>
        <p:spPr>
          <a:xfrm>
            <a:off x="4499992" y="2288873"/>
            <a:ext cx="127174" cy="13201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>
            <a:extLst>
              <a:ext uri="{FF2B5EF4-FFF2-40B4-BE49-F238E27FC236}">
                <a16:creationId xmlns:a16="http://schemas.microsoft.com/office/drawing/2014/main" xmlns="" id="{1B1E919A-652F-4954-9074-720C906BBF8F}"/>
              </a:ext>
            </a:extLst>
          </p:cNvPr>
          <p:cNvSpPr/>
          <p:nvPr/>
        </p:nvSpPr>
        <p:spPr>
          <a:xfrm>
            <a:off x="3672167" y="4386664"/>
            <a:ext cx="127174" cy="1320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 стрелкой 33">
            <a:extLst>
              <a:ext uri="{FF2B5EF4-FFF2-40B4-BE49-F238E27FC236}">
                <a16:creationId xmlns:a16="http://schemas.microsoft.com/office/drawing/2014/main" xmlns="" id="{FBBFC79B-CD97-4E6C-916B-AC31191351E3}"/>
              </a:ext>
            </a:extLst>
          </p:cNvPr>
          <p:cNvCxnSpPr>
            <a:cxnSpLocks/>
          </p:cNvCxnSpPr>
          <p:nvPr/>
        </p:nvCxnSpPr>
        <p:spPr>
          <a:xfrm flipV="1">
            <a:off x="2317777" y="4508792"/>
            <a:ext cx="1328615" cy="422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0057507"/>
      </p:ext>
    </p:extLst>
  </p:cSld>
  <p:clrMapOvr>
    <a:masterClrMapping/>
  </p:clrMapOvr>
</p:sld>
</file>

<file path=ppt/theme/theme1.xml><?xml version="1.0" encoding="utf-8"?>
<a:theme xmlns:a="http://schemas.openxmlformats.org/drawingml/2006/main" name="ppt-praesentatio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ppt-praesentation</Template>
  <TotalTime>56077</TotalTime>
  <Words>1983</Words>
  <Application>Microsoft Office PowerPoint</Application>
  <PresentationFormat>Экран (4:3)</PresentationFormat>
  <Paragraphs>643</Paragraphs>
  <Slides>49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61" baseType="lpstr">
      <vt:lpstr>Arial</vt:lpstr>
      <vt:lpstr>Brush Script MT</vt:lpstr>
      <vt:lpstr>Calibri</vt:lpstr>
      <vt:lpstr>Cambria Math</vt:lpstr>
      <vt:lpstr>Droid Sans</vt:lpstr>
      <vt:lpstr>Liberation Sans</vt:lpstr>
      <vt:lpstr>Lohit Hindi</vt:lpstr>
      <vt:lpstr>Symbol</vt:lpstr>
      <vt:lpstr>Times New Roman</vt:lpstr>
      <vt:lpstr>WenQuanYi Micro Hei</vt:lpstr>
      <vt:lpstr>Wingdings</vt:lpstr>
      <vt:lpstr>ppt-praesentation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EDM vs. MDM (learnt from Lev Okun in 60’s)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Saleev Artem</dc:creator>
  <cp:lastModifiedBy>Учетная запись Майкрософт</cp:lastModifiedBy>
  <cp:revision>680</cp:revision>
  <cp:lastPrinted>2011-05-13T10:04:16Z</cp:lastPrinted>
  <dcterms:created xsi:type="dcterms:W3CDTF">2014-10-11T21:25:33Z</dcterms:created>
  <dcterms:modified xsi:type="dcterms:W3CDTF">2018-08-08T03:45:41Z</dcterms:modified>
</cp:coreProperties>
</file>