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0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11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2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13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779" r:id="rId2"/>
    <p:sldMasterId id="2147483797" r:id="rId3"/>
  </p:sldMasterIdLst>
  <p:notesMasterIdLst>
    <p:notesMasterId r:id="rId34"/>
  </p:notesMasterIdLst>
  <p:sldIdLst>
    <p:sldId id="383" r:id="rId4"/>
    <p:sldId id="660" r:id="rId5"/>
    <p:sldId id="655" r:id="rId6"/>
    <p:sldId id="657" r:id="rId7"/>
    <p:sldId id="636" r:id="rId8"/>
    <p:sldId id="656" r:id="rId9"/>
    <p:sldId id="659" r:id="rId10"/>
    <p:sldId id="662" r:id="rId11"/>
    <p:sldId id="630" r:id="rId12"/>
    <p:sldId id="663" r:id="rId13"/>
    <p:sldId id="560" r:id="rId14"/>
    <p:sldId id="664" r:id="rId15"/>
    <p:sldId id="608" r:id="rId16"/>
    <p:sldId id="538" r:id="rId17"/>
    <p:sldId id="619" r:id="rId18"/>
    <p:sldId id="620" r:id="rId19"/>
    <p:sldId id="648" r:id="rId20"/>
    <p:sldId id="668" r:id="rId21"/>
    <p:sldId id="631" r:id="rId22"/>
    <p:sldId id="624" r:id="rId23"/>
    <p:sldId id="626" r:id="rId24"/>
    <p:sldId id="632" r:id="rId25"/>
    <p:sldId id="627" r:id="rId26"/>
    <p:sldId id="536" r:id="rId27"/>
    <p:sldId id="639" r:id="rId28"/>
    <p:sldId id="649" r:id="rId29"/>
    <p:sldId id="665" r:id="rId30"/>
    <p:sldId id="650" r:id="rId31"/>
    <p:sldId id="666" r:id="rId32"/>
    <p:sldId id="66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2"/>
    <p:restoredTop sz="94690"/>
  </p:normalViewPr>
  <p:slideViewPr>
    <p:cSldViewPr snapToGrid="0" snapToObjects="1">
      <p:cViewPr>
        <p:scale>
          <a:sx n="132" d="100"/>
          <a:sy n="132" d="100"/>
        </p:scale>
        <p:origin x="-25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8A35-5BF7-7E44-9C30-652D8020052D}" type="datetimeFigureOut">
              <a:rPr lang="en-US" smtClean="0"/>
              <a:t>8/6/18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56DE8-6184-8F42-8A16-18F1374C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69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915E1-730D-4802-930E-817FE66FA4B6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448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5A27AA-9543-41AF-A95B-D10C35A35C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8583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5A27AA-9543-41AF-A95B-D10C35A35C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23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915E1-730D-4802-930E-817FE66FA4B6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711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7915E1-730D-4802-930E-817FE66FA4B6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96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4ACFDF-F8C8-4153-8BA2-83C0897CC5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991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ACFDF-F8C8-4153-8BA2-83C0897CC568}" type="slidenum">
              <a:rPr lang="ru-RU" smtClean="0">
                <a:solidFill>
                  <a:srgbClr val="000000"/>
                </a:solidFill>
              </a:rPr>
              <a:pPr/>
              <a:t>4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600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5A27AA-9543-41AF-A95B-D10C35A35C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319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ACFDF-F8C8-4153-8BA2-83C0897CC568}" type="slidenum">
              <a:rPr lang="ru-RU" smtClean="0">
                <a:solidFill>
                  <a:srgbClr val="000000"/>
                </a:solidFill>
              </a:rPr>
              <a:pPr/>
              <a:t>6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774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5A27AA-9543-41AF-A95B-D10C35A35C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632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5A27AA-9543-41AF-A95B-D10C35A35C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144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5A27AA-9543-41AF-A95B-D10C35A35C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532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5A27AA-9543-41AF-A95B-D10C35A35C7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023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3675D-F907-4791-875A-0A91C35D2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606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12FEB-6EC2-41FF-9307-AE2CA34E2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8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7B73C-C7DA-4A50-AB6B-523C621DA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54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74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947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480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8371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4507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20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6084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3367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39FAE-7335-4FCC-A8BF-A9619D03F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7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0444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3A0CB-5867-4B36-8656-2F7C5C275F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75085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3A0CB-5867-4B36-8656-2F7C5C275F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41993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3A0CB-5867-4B36-8656-2F7C5C275F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632220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3A0CB-5867-4B36-8656-2F7C5C275F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75295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3A0CB-5867-4B36-8656-2F7C5C275F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2261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F3A0CB-5867-4B36-8656-2F7C5C275F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4296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243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46E9DC-2183-4589-945C-7E8E40DC3D2D}" type="datetimeFigureOut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8/6/18</a:t>
            </a:fld>
            <a:endParaRPr lang="en-US" sz="1100" dirty="0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7599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3675D-F907-4791-875A-0A91C35D20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10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5EFA5-EB45-47A2-A068-FD2084B60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091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39FAE-7335-4FCC-A8BF-A9619D03F1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50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5EFA5-EB45-47A2-A068-FD2084B600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8437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7F3AC-1825-45D1-A719-2BE26CF56CD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6432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CED77-B8C3-4AD1-AB3F-063A8DDAC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72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F41CD-EAF1-4774-BA2F-546AD33CA5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4036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291E-1191-42E8-A7E7-557FFA15B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423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1362B-6BB5-4200-9DEC-2D7821A80BF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268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A260D-4F60-48A8-A54C-0ECAC610C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8533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12FEB-6EC2-41FF-9307-AE2CA34E27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367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7B73C-C7DA-4A50-AB6B-523C621DA1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649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7F3AC-1825-45D1-A719-2BE26CF56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6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CED77-B8C3-4AD1-AB3F-063A8DDAC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52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F41CD-EAF1-4774-BA2F-546AD33CA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73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291E-1191-42E8-A7E7-557FFA15B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1362B-6BB5-4200-9DEC-2D7821A80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00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A260D-4F60-48A8-A54C-0ECAC610C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9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FF3A0CB-5867-4B36-8656-2F7C5C275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12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F3A0CB-5867-4B36-8656-2F7C5C275F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130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FF3A0CB-5867-4B36-8656-2F7C5C275F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4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tags" Target="../tags/tag39.xml"/><Relationship Id="rId18" Type="http://schemas.openxmlformats.org/officeDocument/2006/relationships/tags" Target="../tags/tag44.xml"/><Relationship Id="rId26" Type="http://schemas.openxmlformats.org/officeDocument/2006/relationships/notesSlide" Target="../notesSlides/notesSlide10.xml"/><Relationship Id="rId21" Type="http://schemas.openxmlformats.org/officeDocument/2006/relationships/tags" Target="../tags/tag47.xml"/><Relationship Id="rId34" Type="http://schemas.openxmlformats.org/officeDocument/2006/relationships/image" Target="../media/image55.png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5" Type="http://schemas.openxmlformats.org/officeDocument/2006/relationships/slideLayout" Target="../slideLayouts/slideLayout13.xml"/><Relationship Id="rId33" Type="http://schemas.openxmlformats.org/officeDocument/2006/relationships/image" Target="../media/image54.png"/><Relationship Id="rId38" Type="http://schemas.openxmlformats.org/officeDocument/2006/relationships/image" Target="../media/image59.png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20" Type="http://schemas.openxmlformats.org/officeDocument/2006/relationships/tags" Target="../tags/tag46.xml"/><Relationship Id="rId29" Type="http://schemas.openxmlformats.org/officeDocument/2006/relationships/image" Target="../media/image50.png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24" Type="http://schemas.openxmlformats.org/officeDocument/2006/relationships/tags" Target="../tags/tag50.xml"/><Relationship Id="rId32" Type="http://schemas.openxmlformats.org/officeDocument/2006/relationships/image" Target="../media/image53.png"/><Relationship Id="rId37" Type="http://schemas.openxmlformats.org/officeDocument/2006/relationships/image" Target="../media/image58.png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23" Type="http://schemas.openxmlformats.org/officeDocument/2006/relationships/tags" Target="../tags/tag49.xml"/><Relationship Id="rId28" Type="http://schemas.openxmlformats.org/officeDocument/2006/relationships/image" Target="../media/image49.png"/><Relationship Id="rId36" Type="http://schemas.openxmlformats.org/officeDocument/2006/relationships/image" Target="../media/image57.png"/><Relationship Id="rId10" Type="http://schemas.openxmlformats.org/officeDocument/2006/relationships/tags" Target="../tags/tag36.xml"/><Relationship Id="rId19" Type="http://schemas.openxmlformats.org/officeDocument/2006/relationships/tags" Target="../tags/tag45.xml"/><Relationship Id="rId31" Type="http://schemas.openxmlformats.org/officeDocument/2006/relationships/image" Target="../media/image52.png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Relationship Id="rId22" Type="http://schemas.openxmlformats.org/officeDocument/2006/relationships/tags" Target="../tags/tag48.xml"/><Relationship Id="rId27" Type="http://schemas.openxmlformats.org/officeDocument/2006/relationships/image" Target="../media/image48.png"/><Relationship Id="rId30" Type="http://schemas.openxmlformats.org/officeDocument/2006/relationships/image" Target="../media/image51.png"/><Relationship Id="rId35" Type="http://schemas.openxmlformats.org/officeDocument/2006/relationships/image" Target="../media/image56.png"/><Relationship Id="rId8" Type="http://schemas.openxmlformats.org/officeDocument/2006/relationships/tags" Target="../tags/tag34.xml"/><Relationship Id="rId3" Type="http://schemas.openxmlformats.org/officeDocument/2006/relationships/tags" Target="../tags/tag2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61.png"/><Relationship Id="rId3" Type="http://schemas.openxmlformats.org/officeDocument/2006/relationships/tags" Target="../tags/tag53.xml"/><Relationship Id="rId21" Type="http://schemas.openxmlformats.org/officeDocument/2006/relationships/image" Target="../media/image64.png"/><Relationship Id="rId7" Type="http://schemas.openxmlformats.org/officeDocument/2006/relationships/tags" Target="../tags/tag57.xml"/><Relationship Id="rId12" Type="http://schemas.openxmlformats.org/officeDocument/2006/relationships/tags" Target="../tags/tag62.xml"/><Relationship Id="rId17" Type="http://schemas.openxmlformats.org/officeDocument/2006/relationships/image" Target="../media/image60.png"/><Relationship Id="rId2" Type="http://schemas.openxmlformats.org/officeDocument/2006/relationships/tags" Target="../tags/tag52.xml"/><Relationship Id="rId16" Type="http://schemas.openxmlformats.org/officeDocument/2006/relationships/image" Target="../media/image56.png"/><Relationship Id="rId20" Type="http://schemas.openxmlformats.org/officeDocument/2006/relationships/image" Target="../media/image63.png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5" Type="http://schemas.openxmlformats.org/officeDocument/2006/relationships/image" Target="../media/image55.png"/><Relationship Id="rId23" Type="http://schemas.openxmlformats.org/officeDocument/2006/relationships/image" Target="../media/image59.png"/><Relationship Id="rId10" Type="http://schemas.openxmlformats.org/officeDocument/2006/relationships/tags" Target="../tags/tag60.xml"/><Relationship Id="rId19" Type="http://schemas.openxmlformats.org/officeDocument/2006/relationships/image" Target="../media/image62.png"/><Relationship Id="rId4" Type="http://schemas.openxmlformats.org/officeDocument/2006/relationships/tags" Target="../tags/tag54.xml"/><Relationship Id="rId9" Type="http://schemas.openxmlformats.org/officeDocument/2006/relationships/tags" Target="../tags/tag59.xml"/><Relationship Id="rId14" Type="http://schemas.openxmlformats.org/officeDocument/2006/relationships/notesSlide" Target="../notesSlides/notesSlide11.xml"/><Relationship Id="rId22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70.png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image" Target="../media/image69.png"/><Relationship Id="rId2" Type="http://schemas.openxmlformats.org/officeDocument/2006/relationships/tags" Target="../tags/tag64.xml"/><Relationship Id="rId16" Type="http://schemas.openxmlformats.org/officeDocument/2006/relationships/image" Target="../media/image73.png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image" Target="../media/image68.png"/><Relationship Id="rId5" Type="http://schemas.openxmlformats.org/officeDocument/2006/relationships/tags" Target="../tags/tag67.xml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tags" Target="../tags/tag66.xml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76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81.png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../media/image80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79.png"/><Relationship Id="rId5" Type="http://schemas.openxmlformats.org/officeDocument/2006/relationships/tags" Target="../tags/tag77.xml"/><Relationship Id="rId10" Type="http://schemas.openxmlformats.org/officeDocument/2006/relationships/image" Target="../media/image78.png"/><Relationship Id="rId4" Type="http://schemas.openxmlformats.org/officeDocument/2006/relationships/tags" Target="../tags/tag76.xml"/><Relationship Id="rId9" Type="http://schemas.openxmlformats.org/officeDocument/2006/relationships/image" Target="../media/image7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image" Target="../media/image85.png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image" Target="../media/image84.png"/><Relationship Id="rId2" Type="http://schemas.openxmlformats.org/officeDocument/2006/relationships/tags" Target="../tags/tag83.xml"/><Relationship Id="rId16" Type="http://schemas.openxmlformats.org/officeDocument/2006/relationships/image" Target="../media/image88.png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image" Target="../media/image83.png"/><Relationship Id="rId5" Type="http://schemas.openxmlformats.org/officeDocument/2006/relationships/tags" Target="../tags/tag86.xml"/><Relationship Id="rId15" Type="http://schemas.openxmlformats.org/officeDocument/2006/relationships/image" Target="../media/image87.png"/><Relationship Id="rId10" Type="http://schemas.openxmlformats.org/officeDocument/2006/relationships/image" Target="../media/image82.png"/><Relationship Id="rId4" Type="http://schemas.openxmlformats.org/officeDocument/2006/relationships/tags" Target="../tags/tag85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tags" Target="../tags/tag99.xml"/><Relationship Id="rId7" Type="http://schemas.openxmlformats.org/officeDocument/2006/relationships/image" Target="../media/image96.png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95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0.xml"/><Relationship Id="rId9" Type="http://schemas.openxmlformats.org/officeDocument/2006/relationships/image" Target="../media/image9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101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10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7.emf"/><Relationship Id="rId18" Type="http://schemas.openxmlformats.org/officeDocument/2006/relationships/image" Target="../media/image12.emf"/><Relationship Id="rId3" Type="http://schemas.openxmlformats.org/officeDocument/2006/relationships/tags" Target="../tags/tag4.xml"/><Relationship Id="rId21" Type="http://schemas.openxmlformats.org/officeDocument/2006/relationships/image" Target="../media/image15.emf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17" Type="http://schemas.openxmlformats.org/officeDocument/2006/relationships/image" Target="../media/image11.emf"/><Relationship Id="rId2" Type="http://schemas.openxmlformats.org/officeDocument/2006/relationships/tags" Target="../tags/tag3.xml"/><Relationship Id="rId16" Type="http://schemas.openxmlformats.org/officeDocument/2006/relationships/image" Target="../media/image10.emf"/><Relationship Id="rId20" Type="http://schemas.openxmlformats.org/officeDocument/2006/relationships/image" Target="../media/image14.emf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5" Type="http://schemas.openxmlformats.org/officeDocument/2006/relationships/image" Target="../media/image9.emf"/><Relationship Id="rId10" Type="http://schemas.openxmlformats.org/officeDocument/2006/relationships/tags" Target="../tags/tag11.xml"/><Relationship Id="rId19" Type="http://schemas.openxmlformats.org/officeDocument/2006/relationships/image" Target="../media/image13.emf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8.emf"/><Relationship Id="rId22" Type="http://schemas.openxmlformats.org/officeDocument/2006/relationships/image" Target="../media/image1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20.png"/><Relationship Id="rId3" Type="http://schemas.openxmlformats.org/officeDocument/2006/relationships/tags" Target="../tags/tag14.xml"/><Relationship Id="rId21" Type="http://schemas.openxmlformats.org/officeDocument/2006/relationships/image" Target="../media/image16.emf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image" Target="../media/image19.emf"/><Relationship Id="rId25" Type="http://schemas.openxmlformats.org/officeDocument/2006/relationships/image" Target="../media/image24.emf"/><Relationship Id="rId2" Type="http://schemas.openxmlformats.org/officeDocument/2006/relationships/tags" Target="../tags/tag13.xml"/><Relationship Id="rId16" Type="http://schemas.openxmlformats.org/officeDocument/2006/relationships/image" Target="../media/image18.emf"/><Relationship Id="rId20" Type="http://schemas.openxmlformats.org/officeDocument/2006/relationships/image" Target="../media/image22.emf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24" Type="http://schemas.openxmlformats.org/officeDocument/2006/relationships/image" Target="../media/image23.png"/><Relationship Id="rId5" Type="http://schemas.openxmlformats.org/officeDocument/2006/relationships/tags" Target="../tags/tag16.xml"/><Relationship Id="rId15" Type="http://schemas.openxmlformats.org/officeDocument/2006/relationships/image" Target="../media/image17.png"/><Relationship Id="rId23" Type="http://schemas.openxmlformats.org/officeDocument/2006/relationships/image" Target="../media/image15.emf"/><Relationship Id="rId10" Type="http://schemas.openxmlformats.org/officeDocument/2006/relationships/tags" Target="../tags/tag21.xml"/><Relationship Id="rId19" Type="http://schemas.openxmlformats.org/officeDocument/2006/relationships/image" Target="../media/image21.emf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notesSlide" Target="../notesSlides/notesSlide3.xml"/><Relationship Id="rId22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7568" y="548680"/>
            <a:ext cx="7772400" cy="606952"/>
          </a:xfrm>
          <a:scene3d>
            <a:camera prst="orthographicFront"/>
            <a:lightRig rig="soft" dir="t">
              <a:rot lat="0" lon="0" rev="17220000"/>
            </a:lightRig>
          </a:scene3d>
          <a:sp3d>
            <a:bevelT w="165100" prst="coolSlant"/>
          </a:sp3d>
        </p:spPr>
        <p:txBody>
          <a:bodyPr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en-GB" sz="3200" dirty="0">
                <a:solidFill>
                  <a:srgbClr val="FF0000"/>
                </a:solidFill>
              </a:rPr>
              <a:t>BFKL Limit of N=4 SYM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3512" y="1390125"/>
            <a:ext cx="8712968" cy="36625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Nikolay</a:t>
            </a:r>
            <a:r>
              <a:rPr lang="en-US" sz="3200" b="1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Gromov</a:t>
            </a:r>
            <a:endParaRPr lang="en-US" sz="3200" b="1" dirty="0">
              <a:solidFill>
                <a:prstClr val="white"/>
              </a:solidFill>
              <a:latin typeface="Book Antiqua"/>
              <a:cs typeface="Arial" pitchFamily="34" charset="0"/>
            </a:endParaRPr>
          </a:p>
          <a:p>
            <a:pPr algn="ctr">
              <a:defRPr/>
            </a:pPr>
            <a:endParaRPr lang="en-US" sz="3200" b="1" dirty="0">
              <a:solidFill>
                <a:prstClr val="white"/>
              </a:solidFill>
              <a:latin typeface="Book Antiqua"/>
              <a:cs typeface="Arial" pitchFamily="34" charset="0"/>
            </a:endParaRPr>
          </a:p>
          <a:p>
            <a:pPr algn="ctr">
              <a:defRPr/>
            </a:pPr>
            <a:r>
              <a:rPr lang="en-US" sz="24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Based on</a:t>
            </a:r>
            <a:br>
              <a:rPr lang="en-US" sz="2400" dirty="0">
                <a:solidFill>
                  <a:prstClr val="white"/>
                </a:solidFill>
                <a:latin typeface="Book Antiqua"/>
                <a:cs typeface="Arial" pitchFamily="34" charset="0"/>
              </a:rPr>
            </a:b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N. G., V. </a:t>
            </a:r>
            <a:r>
              <a:rPr lang="en-US" sz="2000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Kazakov</a:t>
            </a: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, S. </a:t>
            </a:r>
            <a:r>
              <a:rPr lang="en-US" sz="2000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Leurent</a:t>
            </a:r>
            <a:r>
              <a:rPr lang="en-US" sz="2400" dirty="0">
                <a:solidFill>
                  <a:prstClr val="white"/>
                </a:solidFill>
                <a:latin typeface="Times New Roman"/>
                <a:cs typeface="Arial" pitchFamily="34" charset="0"/>
              </a:rPr>
              <a:t>, </a:t>
            </a: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D. </a:t>
            </a:r>
            <a:r>
              <a:rPr lang="en-US" sz="2000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Volin</a:t>
            </a: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Book Antiqua"/>
                <a:cs typeface="Arial" pitchFamily="34" charset="0"/>
              </a:rPr>
              <a:t>1305.1939 (PRL), 1405.4857 (JHEP)</a:t>
            </a:r>
          </a:p>
          <a:p>
            <a:pPr algn="ctr">
              <a:defRPr/>
            </a:pP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M. </a:t>
            </a:r>
            <a:r>
              <a:rPr lang="en-US" sz="2000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Alfimov</a:t>
            </a: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, N. G., V. </a:t>
            </a:r>
            <a:r>
              <a:rPr lang="en-US" sz="2000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Kazakov</a:t>
            </a: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Book Antiqua"/>
                <a:cs typeface="Arial" pitchFamily="34" charset="0"/>
              </a:rPr>
              <a:t>1408.1042 (JHEP)</a:t>
            </a:r>
          </a:p>
          <a:p>
            <a:pPr algn="ctr">
              <a:defRPr/>
            </a:pP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N. G., F. Levkovich-Maslyuk </a:t>
            </a:r>
            <a:r>
              <a:rPr lang="en-US" sz="2000" dirty="0">
                <a:solidFill>
                  <a:srgbClr val="FFFF00"/>
                </a:solidFill>
                <a:latin typeface="Book Antiqua"/>
                <a:cs typeface="Arial" pitchFamily="34" charset="0"/>
              </a:rPr>
              <a:t>1601.05679</a:t>
            </a:r>
          </a:p>
          <a:p>
            <a:pPr algn="ctr">
              <a:defRPr/>
            </a:pP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N.G., F. Levkovich-Maslyuk, G. Sizov </a:t>
            </a:r>
            <a:r>
              <a:rPr lang="en-US" sz="2000" dirty="0">
                <a:solidFill>
                  <a:srgbClr val="FFFF00"/>
                </a:solidFill>
                <a:latin typeface="Book Antiqua"/>
                <a:cs typeface="Arial" pitchFamily="34" charset="0"/>
              </a:rPr>
              <a:t>1507.04010 (PRL)</a:t>
            </a:r>
          </a:p>
          <a:p>
            <a:pPr algn="ctr">
              <a:defRPr/>
            </a:pP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N.G., F. Levkovich-Maslyuk, G. Sizov </a:t>
            </a:r>
            <a:r>
              <a:rPr lang="en-US" sz="2000" dirty="0">
                <a:solidFill>
                  <a:srgbClr val="FFFF00"/>
                </a:solidFill>
                <a:latin typeface="Book Antiqua"/>
                <a:cs typeface="Arial" pitchFamily="34" charset="0"/>
              </a:rPr>
              <a:t>1504.06640 (JHEP)</a:t>
            </a:r>
          </a:p>
          <a:p>
            <a:pPr algn="ctr">
              <a:defRPr/>
            </a:pP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M. </a:t>
            </a:r>
            <a:r>
              <a:rPr lang="en-US" sz="2000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Alfimov</a:t>
            </a: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, N.G., G. </a:t>
            </a:r>
            <a:r>
              <a:rPr lang="en-US" sz="2000" dirty="0" err="1">
                <a:solidFill>
                  <a:prstClr val="white"/>
                </a:solidFill>
                <a:latin typeface="Book Antiqua"/>
                <a:cs typeface="Arial" pitchFamily="34" charset="0"/>
              </a:rPr>
              <a:t>Sizov</a:t>
            </a:r>
            <a:r>
              <a:rPr lang="en-US" sz="2000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 </a:t>
            </a:r>
            <a:r>
              <a:rPr lang="en-US" sz="2000" dirty="0">
                <a:solidFill>
                  <a:srgbClr val="FFFF00"/>
                </a:solidFill>
                <a:latin typeface="Book Antiqua"/>
                <a:cs typeface="Arial" pitchFamily="34" charset="0"/>
              </a:rPr>
              <a:t>1802.06908 (JHEP)</a:t>
            </a:r>
          </a:p>
          <a:p>
            <a:pPr algn="ctr">
              <a:defRPr/>
            </a:pPr>
            <a:endParaRPr lang="en-US" sz="2000" dirty="0">
              <a:solidFill>
                <a:srgbClr val="FFFF00"/>
              </a:solidFill>
              <a:latin typeface="Book Antiqua"/>
              <a:cs typeface="Arial" pitchFamily="34" charset="0"/>
            </a:endParaRPr>
          </a:p>
        </p:txBody>
      </p:sp>
      <p:pic>
        <p:nvPicPr>
          <p:cNvPr id="3" name="Рисунок 2" descr="Kings College London - University of London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643" y="4869160"/>
            <a:ext cx="860964" cy="792088"/>
          </a:xfrm>
          <a:prstGeom prst="rect">
            <a:avLst/>
          </a:prstGeom>
          <a:noFill/>
          <a:effectLst>
            <a:glow rad="635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</a:extLst>
        </p:spPr>
      </p:pic>
      <p:pic>
        <p:nvPicPr>
          <p:cNvPr id="1030" name="Picture 6" descr="PNPI R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656" y="4942583"/>
            <a:ext cx="703215" cy="664759"/>
          </a:xfrm>
          <a:prstGeom prst="rect">
            <a:avLst/>
          </a:prstGeom>
          <a:noFill/>
          <a:effectLst>
            <a:glow rad="63500">
              <a:schemeClr val="tx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75521" y="5723964"/>
            <a:ext cx="86565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 err="1">
                <a:solidFill>
                  <a:prstClr val="white">
                    <a:lumMod val="95000"/>
                  </a:prstClr>
                </a:solidFill>
                <a:latin typeface="Arial" charset="0"/>
                <a:cs typeface="Arial" charset="0"/>
              </a:rPr>
              <a:t>Gatchina</a:t>
            </a:r>
            <a:r>
              <a:rPr lang="en-GB" sz="2800" b="1" dirty="0">
                <a:solidFill>
                  <a:prstClr val="white">
                    <a:lumMod val="95000"/>
                  </a:prstClr>
                </a:solidFill>
                <a:latin typeface="Arial" charset="0"/>
                <a:cs typeface="Arial" charset="0"/>
              </a:rPr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2464320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4369666" y="231032"/>
            <a:ext cx="4028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itchFamily="18" charset="0"/>
                <a:ea typeface="+mn-ea"/>
                <a:cs typeface="Arial" charset="0"/>
              </a:rPr>
              <a:t>BFKL </a:t>
            </a:r>
            <a:r>
              <a:rPr kumimoji="0" lang="en-US" sz="24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itchFamily="18" charset="0"/>
                <a:ea typeface="+mn-ea"/>
                <a:cs typeface="Arial" charset="0"/>
              </a:rPr>
              <a:t>pomeron</a:t>
            </a: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itchFamily="18" charset="0"/>
                <a:ea typeface="+mn-ea"/>
                <a:cs typeface="Arial" charset="0"/>
              </a:rPr>
              <a:t> in N=4 SYM</a:t>
            </a:r>
            <a:endParaRPr kumimoji="0" lang="en-GB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 Antiqua" pitchFamily="18" charset="0"/>
              <a:ea typeface="+mn-ea"/>
              <a:cs typeface="Arial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F3EEB1-F51B-6342-9005-978DF4302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E8DA7C-8DC8-F54C-B2BF-28B80E3C6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941" y="839467"/>
            <a:ext cx="6593107" cy="9508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982970-A36C-AD4B-851E-AD5529198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4688" y="1979980"/>
            <a:ext cx="7896710" cy="432393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092EBF-6536-4146-ACC6-B4222F509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9140" y="839467"/>
            <a:ext cx="1928939" cy="28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23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5004934" y="231032"/>
            <a:ext cx="2452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Spectrum in QM</a:t>
            </a:r>
            <a:endParaRPr lang="en-GB" sz="2400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8729F1-4F68-D842-874E-79E9D7846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6892" y="1032644"/>
            <a:ext cx="3429000" cy="673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393E87-5395-E147-851B-359861789C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1092" y="3114809"/>
            <a:ext cx="1803400" cy="34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A2D3A5-94F1-3D47-A36D-BBB9237E69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092" y="4652745"/>
            <a:ext cx="2260600" cy="86360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98B93AB7-1543-1441-8E84-C0928D92DC32}"/>
              </a:ext>
            </a:extLst>
          </p:cNvPr>
          <p:cNvSpPr txBox="1"/>
          <p:nvPr/>
        </p:nvSpPr>
        <p:spPr>
          <a:xfrm>
            <a:off x="3214838" y="2477114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Second solutions: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252433C-665A-5F45-BCFF-9340FD982421}"/>
              </a:ext>
            </a:extLst>
          </p:cNvPr>
          <p:cNvSpPr txBox="1"/>
          <p:nvPr/>
        </p:nvSpPr>
        <p:spPr>
          <a:xfrm>
            <a:off x="3213233" y="4217681"/>
            <a:ext cx="2170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Wronskian</a:t>
            </a:r>
            <a:r>
              <a:rPr lang="en-US" dirty="0">
                <a:solidFill>
                  <a:schemeClr val="bg1"/>
                </a:solidFill>
              </a:rPr>
              <a:t> = constant</a:t>
            </a:r>
          </a:p>
        </p:txBody>
      </p:sp>
    </p:spTree>
    <p:extLst>
      <p:ext uri="{BB962C8B-B14F-4D97-AF65-F5344CB8AC3E}">
        <p14:creationId xmlns:p14="http://schemas.microsoft.com/office/powerpoint/2010/main" val="16022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47529" y="4454820"/>
            <a:ext cx="2330767" cy="70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488" tIns="46038" rIns="90488" bIns="46038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Equivalent description: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33" name="Picture 32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0" y="1268761"/>
            <a:ext cx="6373234" cy="295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pSp>
        <p:nvGrpSpPr>
          <p:cNvPr id="80" name="Group 79"/>
          <p:cNvGrpSpPr/>
          <p:nvPr/>
        </p:nvGrpSpPr>
        <p:grpSpPr>
          <a:xfrm>
            <a:off x="4930738" y="2842616"/>
            <a:ext cx="2267686" cy="1499626"/>
            <a:chOff x="1564737" y="4803423"/>
            <a:chExt cx="2267686" cy="1499626"/>
          </a:xfrm>
        </p:grpSpPr>
        <p:sp>
          <p:nvSpPr>
            <p:cNvPr id="59" name="Rectangle 58"/>
            <p:cNvSpPr/>
            <p:nvPr/>
          </p:nvSpPr>
          <p:spPr>
            <a:xfrm>
              <a:off x="1740988" y="4803423"/>
              <a:ext cx="1848919" cy="1499626"/>
            </a:xfrm>
            <a:prstGeom prst="rect">
              <a:avLst/>
            </a:prstGeom>
            <a:gradFill flip="none"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 cmpd="sng" algn="ctr">
              <a:solidFill>
                <a:srgbClr val="000000">
                  <a:shade val="95000"/>
                  <a:satMod val="105000"/>
                </a:srgbClr>
              </a:solidFill>
              <a:prstDash val="dash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fr-FR" sz="2400" kern="0">
                <a:solidFill>
                  <a:srgbClr val="333399"/>
                </a:solidFill>
                <a:latin typeface="Arial" charset="0"/>
                <a:cs typeface="Arial"/>
              </a:endParaRPr>
            </a:p>
          </p:txBody>
        </p:sp>
        <p:cxnSp>
          <p:nvCxnSpPr>
            <p:cNvPr id="60" name="直線矢印コネクタ 8"/>
            <p:cNvCxnSpPr/>
            <p:nvPr/>
          </p:nvCxnSpPr>
          <p:spPr bwMode="auto">
            <a:xfrm flipV="1">
              <a:off x="1564737" y="5507279"/>
              <a:ext cx="2267686" cy="18076"/>
            </a:xfrm>
            <a:prstGeom prst="straightConnector1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1" name="Oval 70"/>
            <p:cNvSpPr/>
            <p:nvPr/>
          </p:nvSpPr>
          <p:spPr>
            <a:xfrm>
              <a:off x="2627784" y="5617818"/>
              <a:ext cx="78184" cy="7818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  <a:latin typeface="Book Antiqua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627784" y="5903582"/>
              <a:ext cx="78184" cy="7818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  <a:latin typeface="Book Antiqua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2627784" y="6175057"/>
              <a:ext cx="78184" cy="7818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  <a:latin typeface="Book Antiqua"/>
              </a:endParaRPr>
            </a:p>
          </p:txBody>
        </p:sp>
        <p:pic>
          <p:nvPicPr>
            <p:cNvPr id="75" name="Picture 74"/>
            <p:cNvPicPr>
              <a:picLocks/>
            </p:cNvPicPr>
            <p:nvPr>
              <p:custDataLst>
                <p:tags r:id="rId22"/>
              </p:custDataLst>
            </p:nvPr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2121" y="5553236"/>
              <a:ext cx="355600" cy="17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77" name="Picture 76"/>
            <p:cNvPicPr>
              <a:picLocks/>
            </p:cNvPicPr>
            <p:nvPr>
              <p:custDataLst>
                <p:tags r:id="rId23"/>
              </p:custDataLst>
            </p:nvPr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7803" y="5853774"/>
              <a:ext cx="444500" cy="17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79" name="Picture 78"/>
            <p:cNvPicPr>
              <a:picLocks/>
            </p:cNvPicPr>
            <p:nvPr>
              <p:custDataLst>
                <p:tags r:id="rId24"/>
              </p:custDataLst>
            </p:nvPr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2121" y="6125249"/>
              <a:ext cx="444500" cy="177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sp>
        <p:nvSpPr>
          <p:cNvPr id="83" name="TextBox 82"/>
          <p:cNvSpPr txBox="1"/>
          <p:nvPr/>
        </p:nvSpPr>
        <p:spPr>
          <a:xfrm>
            <a:off x="4523670" y="231032"/>
            <a:ext cx="3449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Spectrum of spin chains</a:t>
            </a:r>
            <a:endParaRPr lang="en-GB" sz="2400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847528" y="1844825"/>
            <a:ext cx="6835700" cy="1206429"/>
            <a:chOff x="323528" y="1844824"/>
            <a:chExt cx="6835700" cy="1206429"/>
          </a:xfrm>
        </p:grpSpPr>
        <p:grpSp>
          <p:nvGrpSpPr>
            <p:cNvPr id="88" name="Group 87"/>
            <p:cNvGrpSpPr/>
            <p:nvPr/>
          </p:nvGrpSpPr>
          <p:grpSpPr>
            <a:xfrm>
              <a:off x="323528" y="2348880"/>
              <a:ext cx="5328592" cy="702373"/>
              <a:chOff x="323528" y="4149080"/>
              <a:chExt cx="5328592" cy="702373"/>
            </a:xfrm>
          </p:grpSpPr>
          <p:sp>
            <p:nvSpPr>
              <p:cNvPr id="42" name="Rectangle 36"/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23528" y="4149080"/>
                <a:ext cx="2670604" cy="702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488" tIns="46038" rIns="90488" bIns="46038">
                <a:spAutoFit/>
              </a:bodyPr>
              <a:lstStyle/>
              <a:p>
                <a:pPr marL="342900" indent="-342900">
                  <a:spcBef>
                    <a:spcPct val="20000"/>
                  </a:spcBef>
                  <a:defRPr/>
                </a:pPr>
                <a:r>
                  <a:rPr lang="en-US" kern="0" dirty="0">
                    <a:solidFill>
                      <a:srgbClr val="333399"/>
                    </a:solidFill>
                    <a:latin typeface="Times New Roman" pitchFamily="18" charset="0"/>
                    <a:cs typeface="Arial" charset="0"/>
                  </a:rPr>
                  <a:t>Two solutions: polynomial</a:t>
                </a:r>
              </a:p>
              <a:p>
                <a:pPr marL="342900" indent="-342900">
                  <a:spcBef>
                    <a:spcPct val="20000"/>
                  </a:spcBef>
                  <a:defRPr/>
                </a:pPr>
                <a:endPara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47" name="Rectangle 36"/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924082" y="4149080"/>
                <a:ext cx="1728038" cy="702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488" tIns="46038" rIns="90488" bIns="46038">
                <a:spAutoFit/>
              </a:bodyPr>
              <a:lstStyle/>
              <a:p>
                <a:pPr marL="342900" indent="-342900">
                  <a:spcBef>
                    <a:spcPct val="20000"/>
                  </a:spcBef>
                  <a:defRPr/>
                </a:pPr>
                <a:r>
                  <a:rPr lang="en-US" kern="0" dirty="0">
                    <a:solidFill>
                      <a:srgbClr val="333399"/>
                    </a:solidFill>
                    <a:latin typeface="Times New Roman" pitchFamily="18" charset="0"/>
                    <a:cs typeface="Arial" charset="0"/>
                  </a:rPr>
                  <a:t>singular solution</a:t>
                </a:r>
              </a:p>
              <a:p>
                <a:pPr marL="342900" indent="-342900">
                  <a:spcBef>
                    <a:spcPct val="20000"/>
                  </a:spcBef>
                  <a:defRPr/>
                </a:pPr>
                <a:endPara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</p:grpSp>
        <p:sp>
          <p:nvSpPr>
            <p:cNvPr id="32" name="Rectangle 36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750481" y="1864010"/>
              <a:ext cx="1997343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6038" rIns="90488" bIns="46038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In the simplest case</a:t>
              </a:r>
            </a:p>
          </p:txBody>
        </p:sp>
        <p:pic>
          <p:nvPicPr>
            <p:cNvPr id="36" name="Picture 35"/>
            <p:cNvPicPr>
              <a:picLocks/>
            </p:cNvPicPr>
            <p:nvPr>
              <p:custDataLst>
                <p:tags r:id="rId17"/>
              </p:custDataLst>
            </p:nvPr>
          </p:nvPicPr>
          <p:blipFill>
            <a:blip r:embed="rId3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1388" y="1844824"/>
              <a:ext cx="2552700" cy="44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/>
            </p:cNvPicPr>
            <p:nvPr>
              <p:custDataLst>
                <p:tags r:id="rId18"/>
              </p:custDataLst>
            </p:nvPr>
          </p:nvPicPr>
          <p:blipFill>
            <a:blip r:embed="rId3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816" y="2355168"/>
              <a:ext cx="990600" cy="31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12" name="Picture 11"/>
            <p:cNvPicPr>
              <a:picLocks/>
            </p:cNvPicPr>
            <p:nvPr>
              <p:custDataLst>
                <p:tags r:id="rId19"/>
              </p:custDataLst>
            </p:nvPr>
          </p:nvPicPr>
          <p:blipFill>
            <a:blip r:embed="rId3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4128" y="2348880"/>
              <a:ext cx="1435100" cy="317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2639616" y="5939346"/>
            <a:ext cx="1993374" cy="730014"/>
            <a:chOff x="1115616" y="5939346"/>
            <a:chExt cx="1993374" cy="730014"/>
          </a:xfrm>
        </p:grpSpPr>
        <p:pic>
          <p:nvPicPr>
            <p:cNvPr id="14" name="Picture 13"/>
            <p:cNvPicPr>
              <a:picLocks/>
            </p:cNvPicPr>
            <p:nvPr>
              <p:custDataLst>
                <p:tags r:id="rId12"/>
              </p:custDataLst>
            </p:nvPr>
          </p:nvPicPr>
          <p:blipFill>
            <a:blip r:embed="rId3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5983312"/>
              <a:ext cx="304800" cy="25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/>
            </p:cNvPicPr>
            <p:nvPr>
              <p:custDataLst>
                <p:tags r:id="rId13"/>
              </p:custDataLst>
            </p:nvPr>
          </p:nvPicPr>
          <p:blipFill>
            <a:blip r:embed="rId3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616" y="6343352"/>
              <a:ext cx="304800" cy="25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sp>
          <p:nvSpPr>
            <p:cNvPr id="52" name="Rectangle 36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566545" y="5939346"/>
              <a:ext cx="1368966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6038" rIns="90488" bIns="46038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- polynomial</a:t>
              </a:r>
            </a:p>
          </p:txBody>
        </p:sp>
        <p:sp>
          <p:nvSpPr>
            <p:cNvPr id="53" name="Rectangle 36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547664" y="6299386"/>
              <a:ext cx="1561326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6038" rIns="90488" bIns="46038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- m</a:t>
              </a:r>
              <a:r>
                <a:rPr lang="en-US" kern="0" dirty="0" err="1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eromorphic</a:t>
              </a:r>
              <a:endPara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487002" y="5705615"/>
            <a:ext cx="1993374" cy="1097822"/>
            <a:chOff x="5963002" y="5705615"/>
            <a:chExt cx="1993374" cy="1097822"/>
          </a:xfrm>
        </p:grpSpPr>
        <p:pic>
          <p:nvPicPr>
            <p:cNvPr id="56" name="Picture 55"/>
            <p:cNvPicPr>
              <a:picLocks/>
            </p:cNvPicPr>
            <p:nvPr>
              <p:custDataLst>
                <p:tags r:id="rId6"/>
              </p:custDataLst>
            </p:nvPr>
          </p:nvPicPr>
          <p:blipFill>
            <a:blip r:embed="rId3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3002" y="5749581"/>
              <a:ext cx="304800" cy="25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57" name="Picture 56"/>
            <p:cNvPicPr>
              <a:picLocks/>
            </p:cNvPicPr>
            <p:nvPr>
              <p:custDataLst>
                <p:tags r:id="rId7"/>
              </p:custDataLst>
            </p:nvPr>
          </p:nvPicPr>
          <p:blipFill>
            <a:blip r:embed="rId3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3002" y="6109621"/>
              <a:ext cx="304800" cy="25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sp>
          <p:nvSpPr>
            <p:cNvPr id="58" name="Rectangle 36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413931" y="5705615"/>
              <a:ext cx="1368966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6038" rIns="90488" bIns="46038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- polynomial</a:t>
              </a:r>
            </a:p>
          </p:txBody>
        </p:sp>
        <p:sp>
          <p:nvSpPr>
            <p:cNvPr id="61" name="Rectangle 36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6395050" y="6065655"/>
              <a:ext cx="1368966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6038" rIns="90488" bIns="46038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- polynomial</a:t>
              </a:r>
            </a:p>
          </p:txBody>
        </p:sp>
        <p:sp>
          <p:nvSpPr>
            <p:cNvPr id="65" name="Rectangle 3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395050" y="6433463"/>
              <a:ext cx="1561326" cy="3699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6038" rIns="90488" bIns="46038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- m</a:t>
              </a:r>
              <a:r>
                <a:rPr lang="en-US" kern="0" dirty="0" err="1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eromorphic</a:t>
              </a:r>
              <a:endPara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endParaRPr>
            </a:p>
          </p:txBody>
        </p:sp>
        <p:pic>
          <p:nvPicPr>
            <p:cNvPr id="21" name="Picture 20"/>
            <p:cNvPicPr>
              <a:picLocks/>
            </p:cNvPicPr>
            <p:nvPr>
              <p:custDataLst>
                <p:tags r:id="rId11"/>
              </p:custDataLst>
            </p:nvPr>
          </p:nvPicPr>
          <p:blipFill>
            <a:blip r:embed="rId3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3002" y="6477429"/>
              <a:ext cx="304800" cy="25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grpSp>
        <p:nvGrpSpPr>
          <p:cNvPr id="39" name="Group 38"/>
          <p:cNvGrpSpPr/>
          <p:nvPr/>
        </p:nvGrpSpPr>
        <p:grpSpPr>
          <a:xfrm>
            <a:off x="6456040" y="4437113"/>
            <a:ext cx="3528392" cy="1210249"/>
            <a:chOff x="4932040" y="4437112"/>
            <a:chExt cx="3528392" cy="1210249"/>
          </a:xfrm>
        </p:grpSpPr>
        <p:sp>
          <p:nvSpPr>
            <p:cNvPr id="54" name="Rectangle 3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932040" y="4437112"/>
              <a:ext cx="2561600" cy="70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488" tIns="46038" rIns="90488" bIns="46038">
              <a:spAutoFit/>
            </a:bodyPr>
            <a:lstStyle/>
            <a:p>
              <a:pPr marL="342900" indent="-342900">
                <a:spcBef>
                  <a:spcPct val="20000"/>
                </a:spcBef>
                <a:defRPr/>
              </a:pP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Easy to generalize</a:t>
              </a:r>
              <a:r>
                <a:rPr lang="ru-RU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en-US" kern="0" dirty="0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SU(3):</a:t>
              </a:r>
            </a:p>
            <a:p>
              <a:pPr marL="342900" indent="-342900">
                <a:spcBef>
                  <a:spcPct val="20000"/>
                </a:spcBef>
                <a:defRPr/>
              </a:pPr>
              <a:endPara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endParaRPr>
            </a:p>
          </p:txBody>
        </p:sp>
        <p:pic>
          <p:nvPicPr>
            <p:cNvPr id="29" name="Picture 28"/>
            <p:cNvPicPr>
              <a:picLocks/>
            </p:cNvPicPr>
            <p:nvPr>
              <p:custDataLst>
                <p:tags r:id="rId5"/>
              </p:custDataLst>
            </p:nvPr>
          </p:nvPicPr>
          <p:blipFill>
            <a:blip r:embed="rId3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3532" y="4923461"/>
              <a:ext cx="3136900" cy="723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pic>
        <p:nvPicPr>
          <p:cNvPr id="31" name="Picture 30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3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5055840"/>
            <a:ext cx="39497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27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4523670" y="231032"/>
            <a:ext cx="3084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From weak coupling</a:t>
            </a:r>
            <a:endParaRPr lang="en-GB" sz="2400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charset="0"/>
            </a:endParaRPr>
          </a:p>
        </p:txBody>
      </p:sp>
      <p:sp>
        <p:nvSpPr>
          <p:cNvPr id="54" name="Rectangle 3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62069" y="716834"/>
            <a:ext cx="5858977" cy="602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488" tIns="46038" rIns="90488" bIns="46038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Two main ingredients: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QQ-relations</a:t>
            </a:r>
            <a:endParaRPr lang="ru-RU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Analyticity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  <a:p>
            <a:pPr>
              <a:spcBef>
                <a:spcPct val="20000"/>
              </a:spcBef>
              <a:defRPr/>
            </a:pPr>
            <a:r>
              <a: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For N=4 we only have to change the analytic properties a bit!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41" name="Picture 40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4913126"/>
            <a:ext cx="30480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3" name="Picture 42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5273166"/>
            <a:ext cx="304800" cy="2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4" name="Rectangle 3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658497" y="4869160"/>
            <a:ext cx="1368966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488" tIns="46038" rIns="90488" bIns="46038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- polynomial</a:t>
            </a:r>
          </a:p>
        </p:txBody>
      </p:sp>
      <p:sp>
        <p:nvSpPr>
          <p:cNvPr id="45" name="Rectangle 3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639616" y="5229200"/>
            <a:ext cx="1561326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488" tIns="46038" rIns="90488" bIns="46038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kern="0" dirty="0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- m</a:t>
            </a:r>
            <a:r>
              <a:rPr lang="en-US" kern="0" dirty="0" err="1">
                <a:solidFill>
                  <a:srgbClr val="333399"/>
                </a:solidFill>
                <a:latin typeface="Times New Roman" pitchFamily="18" charset="0"/>
                <a:cs typeface="Arial" charset="0"/>
              </a:rPr>
              <a:t>eromorphic</a:t>
            </a:r>
            <a:endParaRPr lang="en-US" kern="0" dirty="0">
              <a:solidFill>
                <a:srgbClr val="333399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46" name="Picture 45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266" y="2546979"/>
            <a:ext cx="3251878" cy="36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8" name="Picture 47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469" y="3195051"/>
            <a:ext cx="104140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pSp>
        <p:nvGrpSpPr>
          <p:cNvPr id="49" name="Group 48"/>
          <p:cNvGrpSpPr/>
          <p:nvPr/>
        </p:nvGrpSpPr>
        <p:grpSpPr>
          <a:xfrm>
            <a:off x="4406156" y="3216527"/>
            <a:ext cx="4955356" cy="279400"/>
            <a:chOff x="2882156" y="2226340"/>
            <a:chExt cx="4955356" cy="279400"/>
          </a:xfrm>
        </p:grpSpPr>
        <p:pic>
          <p:nvPicPr>
            <p:cNvPr id="50" name="Picture 49"/>
            <p:cNvPicPr>
              <a:picLocks/>
            </p:cNvPicPr>
            <p:nvPr>
              <p:custDataLst>
                <p:tags r:id="rId11"/>
              </p:custDataLst>
            </p:nvPr>
          </p:nvPicPr>
          <p:blipFill>
            <a:blip r:embed="rId1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1112" y="2226340"/>
              <a:ext cx="4216400" cy="279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51" name="Picture 50"/>
            <p:cNvPicPr>
              <a:picLocks/>
            </p:cNvPicPr>
            <p:nvPr>
              <p:custDataLst>
                <p:tags r:id="rId12"/>
              </p:custDataLst>
            </p:nvPr>
          </p:nvPicPr>
          <p:blipFill>
            <a:blip r:embed="rId2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2156" y="2236614"/>
              <a:ext cx="393700" cy="215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grpSp>
        <p:nvGrpSpPr>
          <p:cNvPr id="55" name="Group 54"/>
          <p:cNvGrpSpPr/>
          <p:nvPr/>
        </p:nvGrpSpPr>
        <p:grpSpPr>
          <a:xfrm>
            <a:off x="7249053" y="3483085"/>
            <a:ext cx="2064447" cy="498445"/>
            <a:chOff x="5725052" y="2492897"/>
            <a:chExt cx="2064447" cy="498445"/>
          </a:xfrm>
        </p:grpSpPr>
        <p:sp>
          <p:nvSpPr>
            <p:cNvPr id="62" name="Right Brace 61"/>
            <p:cNvSpPr/>
            <p:nvPr/>
          </p:nvSpPr>
          <p:spPr>
            <a:xfrm rot="5400000">
              <a:off x="6657647" y="1560302"/>
              <a:ext cx="199258" cy="2064447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  <a:latin typeface="Book Antiqua"/>
              </a:endParaRPr>
            </a:p>
          </p:txBody>
        </p:sp>
        <p:pic>
          <p:nvPicPr>
            <p:cNvPr id="63" name="Picture 62"/>
            <p:cNvPicPr>
              <a:picLocks/>
            </p:cNvPicPr>
            <p:nvPr>
              <p:custDataLst>
                <p:tags r:id="rId10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7347" y="2708920"/>
              <a:ext cx="706055" cy="282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grpSp>
        <p:nvGrpSpPr>
          <p:cNvPr id="64" name="Group 63"/>
          <p:cNvGrpSpPr/>
          <p:nvPr/>
        </p:nvGrpSpPr>
        <p:grpSpPr>
          <a:xfrm>
            <a:off x="5127320" y="3488632"/>
            <a:ext cx="2064447" cy="516433"/>
            <a:chOff x="3603319" y="2498444"/>
            <a:chExt cx="2064447" cy="516433"/>
          </a:xfrm>
        </p:grpSpPr>
        <p:sp>
          <p:nvSpPr>
            <p:cNvPr id="66" name="Right Brace 65"/>
            <p:cNvSpPr/>
            <p:nvPr/>
          </p:nvSpPr>
          <p:spPr>
            <a:xfrm rot="5400000">
              <a:off x="4535914" y="1565849"/>
              <a:ext cx="199258" cy="2064447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  <a:latin typeface="Book Antiqua"/>
              </a:endParaRPr>
            </a:p>
          </p:txBody>
        </p:sp>
        <p:pic>
          <p:nvPicPr>
            <p:cNvPr id="67" name="Picture 66"/>
            <p:cNvPicPr>
              <a:picLocks/>
            </p:cNvPicPr>
            <p:nvPr>
              <p:custDataLst>
                <p:tags r:id="rId9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3131" y="2708920"/>
              <a:ext cx="305957" cy="3059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pic>
        <p:nvPicPr>
          <p:cNvPr id="68" name="Picture 67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1599456"/>
            <a:ext cx="39497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F95623-0BE5-E841-BD2D-EEC6843B959A}"/>
              </a:ext>
            </a:extLst>
          </p:cNvPr>
          <p:cNvSpPr/>
          <p:nvPr/>
        </p:nvSpPr>
        <p:spPr>
          <a:xfrm>
            <a:off x="7821046" y="5822958"/>
            <a:ext cx="3593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[</a:t>
            </a:r>
            <a:r>
              <a:rPr lang="en-GB" dirty="0" err="1">
                <a:solidFill>
                  <a:srgbClr val="0070C0"/>
                </a:solidFill>
              </a:rPr>
              <a:t>Gromov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Kazakov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Leurent</a:t>
            </a:r>
            <a:r>
              <a:rPr lang="en-GB" dirty="0">
                <a:solidFill>
                  <a:srgbClr val="0070C0"/>
                </a:solidFill>
              </a:rPr>
              <a:t>, Volin’13; </a:t>
            </a:r>
          </a:p>
          <a:p>
            <a:r>
              <a:rPr lang="en-GB" dirty="0" err="1">
                <a:solidFill>
                  <a:srgbClr val="0070C0"/>
                </a:solidFill>
              </a:rPr>
              <a:t>Gromov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Kazakov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Leurent</a:t>
            </a:r>
            <a:r>
              <a:rPr lang="en-GB" dirty="0">
                <a:solidFill>
                  <a:srgbClr val="0070C0"/>
                </a:solidFill>
              </a:rPr>
              <a:t>, Volin’14]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074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44" grpId="0"/>
      <p:bldP spid="45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1703512" y="1752202"/>
            <a:ext cx="10620672" cy="3472931"/>
            <a:chOff x="179512" y="1752201"/>
            <a:chExt cx="10620672" cy="3472931"/>
          </a:xfrm>
        </p:grpSpPr>
        <p:sp>
          <p:nvSpPr>
            <p:cNvPr id="8" name="TextBox 7"/>
            <p:cNvSpPr txBox="1"/>
            <p:nvPr/>
          </p:nvSpPr>
          <p:spPr>
            <a:xfrm>
              <a:off x="179512" y="1752201"/>
              <a:ext cx="28414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</a:rPr>
                <a:t>Spectrum for different spins: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80" y="2132856"/>
              <a:ext cx="5538859" cy="3092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3" name="Group 22"/>
            <p:cNvGrpSpPr/>
            <p:nvPr/>
          </p:nvGrpSpPr>
          <p:grpSpPr>
            <a:xfrm>
              <a:off x="5665565" y="3880098"/>
              <a:ext cx="2470253" cy="881995"/>
              <a:chOff x="5342107" y="4275197"/>
              <a:chExt cx="2470253" cy="881995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5436096" y="4365104"/>
                <a:ext cx="2376264" cy="7920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Oval 17"/>
              <p:cNvSpPr/>
              <p:nvPr/>
            </p:nvSpPr>
            <p:spPr>
              <a:xfrm>
                <a:off x="5342107" y="4275197"/>
                <a:ext cx="115970" cy="107806"/>
              </a:xfrm>
              <a:prstGeom prst="ellipse">
                <a:avLst/>
              </a:prstGeom>
              <a:solidFill>
                <a:srgbClr val="CC33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>
              <a:off x="1887241" y="3933056"/>
              <a:ext cx="489654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/>
            <p:cNvPicPr>
              <a:picLocks/>
            </p:cNvPicPr>
            <p:nvPr>
              <p:custDataLst>
                <p:tags r:id="rId6"/>
              </p:custDataLst>
            </p:nvPr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32866" y="4830033"/>
              <a:ext cx="635000" cy="292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pic>
          <p:nvPicPr>
            <p:cNvPr id="17" name="Picture 16"/>
            <p:cNvPicPr>
              <a:picLocks/>
            </p:cNvPicPr>
            <p:nvPr>
              <p:custDataLst>
                <p:tags r:id="rId7"/>
              </p:custDataLst>
            </p:nvPr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057366">
              <a:off x="5204035" y="2972206"/>
              <a:ext cx="1562100" cy="25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  <p:sp>
          <p:nvSpPr>
            <p:cNvPr id="35" name="Rectangle 34"/>
            <p:cNvSpPr/>
            <p:nvPr/>
          </p:nvSpPr>
          <p:spPr>
            <a:xfrm>
              <a:off x="6228184" y="1783849"/>
              <a:ext cx="4572000" cy="27699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dirty="0">
                  <a:solidFill>
                    <a:srgbClr val="808080"/>
                  </a:solidFill>
                  <a:latin typeface="Book Antiqua" pitchFamily="18" charset="0"/>
                  <a:cs typeface="Arial" charset="0"/>
                </a:rPr>
                <a:t>[Brower, </a:t>
              </a:r>
              <a:r>
                <a:rPr lang="en-GB" sz="1200" dirty="0" err="1">
                  <a:solidFill>
                    <a:srgbClr val="808080"/>
                  </a:solidFill>
                  <a:latin typeface="Book Antiqua" pitchFamily="18" charset="0"/>
                  <a:cs typeface="Arial" charset="0"/>
                </a:rPr>
                <a:t>Polchinski</a:t>
              </a:r>
              <a:r>
                <a:rPr lang="en-GB" sz="1200" dirty="0">
                  <a:solidFill>
                    <a:srgbClr val="808080"/>
                  </a:solidFill>
                  <a:latin typeface="Book Antiqua" pitchFamily="18" charset="0"/>
                  <a:cs typeface="Arial" charset="0"/>
                </a:rPr>
                <a:t>, </a:t>
              </a:r>
              <a:r>
                <a:rPr lang="en-GB" sz="1200" dirty="0" err="1">
                  <a:solidFill>
                    <a:srgbClr val="808080"/>
                  </a:solidFill>
                  <a:latin typeface="Book Antiqua" pitchFamily="18" charset="0"/>
                  <a:cs typeface="Arial" charset="0"/>
                </a:rPr>
                <a:t>Strassler</a:t>
              </a:r>
              <a:r>
                <a:rPr lang="en-GB" sz="1200" dirty="0">
                  <a:solidFill>
                    <a:srgbClr val="808080"/>
                  </a:solidFill>
                  <a:latin typeface="Book Antiqua" pitchFamily="18" charset="0"/>
                  <a:cs typeface="Arial" charset="0"/>
                </a:rPr>
                <a:t>, -</a:t>
              </a:r>
              <a:r>
                <a:rPr lang="en-GB" sz="1200" dirty="0" err="1">
                  <a:solidFill>
                    <a:srgbClr val="808080"/>
                  </a:solidFill>
                  <a:latin typeface="Book Antiqua" pitchFamily="18" charset="0"/>
                  <a:cs typeface="Arial" charset="0"/>
                </a:rPr>
                <a:t>Itan</a:t>
              </a:r>
              <a:r>
                <a:rPr lang="en-GB" sz="1200" dirty="0">
                  <a:solidFill>
                    <a:srgbClr val="808080"/>
                  </a:solidFill>
                  <a:latin typeface="Book Antiqua" pitchFamily="18" charset="0"/>
                  <a:cs typeface="Arial" charset="0"/>
                </a:rPr>
                <a:t> `06]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714154" y="908720"/>
            <a:ext cx="394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Important class of single trace operators: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5881" y="246359"/>
            <a:ext cx="197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BFKL regime</a:t>
            </a:r>
            <a:endParaRPr lang="en-GB" sz="2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charset="0"/>
            </a:endParaRPr>
          </a:p>
        </p:txBody>
      </p:sp>
      <p:pic>
        <p:nvPicPr>
          <p:cNvPr id="3" name="Picture 2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1340768"/>
            <a:ext cx="34925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5177534" y="4797152"/>
            <a:ext cx="1573067" cy="635248"/>
            <a:chOff x="3653533" y="4797152"/>
            <a:chExt cx="1573067" cy="635248"/>
          </a:xfrm>
        </p:grpSpPr>
        <p:sp>
          <p:nvSpPr>
            <p:cNvPr id="19" name="Rectangle 18"/>
            <p:cNvSpPr/>
            <p:nvPr/>
          </p:nvSpPr>
          <p:spPr>
            <a:xfrm>
              <a:off x="3653533" y="4797152"/>
              <a:ext cx="1573067" cy="356171"/>
            </a:xfrm>
            <a:prstGeom prst="rect">
              <a:avLst/>
            </a:prstGeom>
            <a:solidFill>
              <a:srgbClr val="FFFF00">
                <a:alpha val="4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pic>
          <p:nvPicPr>
            <p:cNvPr id="21" name="Picture 20"/>
            <p:cNvPicPr>
              <a:picLocks/>
            </p:cNvPicPr>
            <p:nvPr>
              <p:custDataLst>
                <p:tags r:id="rId5"/>
              </p:custDataLst>
            </p:nvPr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7441" y="5229200"/>
              <a:ext cx="876300" cy="2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rgbClr r="0" g="0" b="0">
                      <a:alpha val="0"/>
                    </a:scrgbClr>
                  </a:solidFill>
                </a14:hiddenFill>
              </a:ext>
            </a:extLst>
          </p:spPr>
        </p:pic>
      </p:grpSp>
      <p:sp>
        <p:nvSpPr>
          <p:cNvPr id="33" name="TextBox 32"/>
          <p:cNvSpPr txBox="1"/>
          <p:nvPr/>
        </p:nvSpPr>
        <p:spPr>
          <a:xfrm>
            <a:off x="1758680" y="5338896"/>
            <a:ext cx="1529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BFKL regime:</a:t>
            </a:r>
          </a:p>
        </p:txBody>
      </p:sp>
      <p:pic>
        <p:nvPicPr>
          <p:cNvPr id="30" name="Picture 2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880" y="5636221"/>
            <a:ext cx="1125076" cy="60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32" name="Picture 31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5816436"/>
            <a:ext cx="1980134" cy="24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007769" y="5770944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So that: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312025" y="5780236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Resumming</a:t>
            </a:r>
            <a:r>
              <a:rPr lang="en-US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 to all loops terms</a:t>
            </a:r>
          </a:p>
        </p:txBody>
      </p:sp>
      <p:pic>
        <p:nvPicPr>
          <p:cNvPr id="34" name="Picture 33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68" y="5636220"/>
            <a:ext cx="1155700" cy="67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1758680" y="6300028"/>
            <a:ext cx="5718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In this regime SYM is undistinguishable from the real QCD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320136" y="52292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[</a:t>
            </a:r>
            <a:r>
              <a:rPr lang="en-GB" sz="1200" dirty="0" err="1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Kotikov</a:t>
            </a:r>
            <a:r>
              <a:rPr lang="en-GB" sz="1200" dirty="0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, </a:t>
            </a:r>
            <a:r>
              <a:rPr lang="en-GB" sz="1200" dirty="0" err="1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Lipatov</a:t>
            </a:r>
            <a:r>
              <a:rPr lang="en-GB" sz="1200" dirty="0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, </a:t>
            </a:r>
            <a:r>
              <a:rPr lang="en-GB" sz="1200" dirty="0" err="1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Rej</a:t>
            </a:r>
            <a:r>
              <a:rPr lang="en-GB" sz="1200" dirty="0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, Staudacher, </a:t>
            </a:r>
            <a:r>
              <a:rPr lang="en-GB" sz="1200" dirty="0" err="1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Velizhanin</a:t>
            </a:r>
            <a:r>
              <a:rPr lang="en-GB" sz="1200" dirty="0">
                <a:solidFill>
                  <a:srgbClr val="808080"/>
                </a:solidFill>
                <a:latin typeface="Book Antiqua" pitchFamily="18" charset="0"/>
                <a:cs typeface="Arial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68180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37" grpId="0"/>
      <p:bldP spid="40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 bwMode="auto">
          <a:xfrm>
            <a:off x="1821216" y="-243408"/>
            <a:ext cx="8229600" cy="114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lvl="1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2pPr>
            <a:lvl3pPr lvl="2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3pPr>
            <a:lvl4pPr lvl="3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4pPr>
            <a:lvl5pPr lvl="4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lvl="5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lvl="6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lvl="7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lvl="8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3200" b="1" kern="0">
                <a:solidFill>
                  <a:srgbClr val="C00000"/>
                </a:solidFill>
                <a:latin typeface="Arial" pitchFamily="34"/>
                <a:cs typeface="Arial" pitchFamily="34"/>
              </a:rPr>
              <a:t>Analytic structure at finite coupling</a:t>
            </a:r>
            <a:endParaRPr lang="x-none" sz="3200" b="1" kern="0">
              <a:solidFill>
                <a:srgbClr val="C00000"/>
              </a:solidFill>
              <a:latin typeface="Arial" pitchFamily="34"/>
              <a:cs typeface="Arial" pitchFamily="34"/>
            </a:endParaRPr>
          </a:p>
        </p:txBody>
      </p:sp>
      <p:pic>
        <p:nvPicPr>
          <p:cNvPr id="6146" name="Picture 2" descr="C:\Fedya\Dropbox\abjm slope2\Fedor\num draft\submission\sdeltagood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585" y="892472"/>
            <a:ext cx="6446837" cy="523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609" y="5445225"/>
            <a:ext cx="724051" cy="16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8" name="Прямоугольник 1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904313" y="1124744"/>
            <a:ext cx="1707519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Gromov,FLM,Sizov 2015</a:t>
            </a:r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859" y="5805264"/>
            <a:ext cx="1879600" cy="20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324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437" y="1052736"/>
            <a:ext cx="8835613" cy="5629602"/>
          </a:xfrm>
          <a:prstGeom prst="rect">
            <a:avLst/>
          </a:prstGeom>
        </p:spPr>
      </p:pic>
      <p:sp>
        <p:nvSpPr>
          <p:cNvPr id="35" name="Title 1"/>
          <p:cNvSpPr txBox="1">
            <a:spLocks/>
          </p:cNvSpPr>
          <p:nvPr/>
        </p:nvSpPr>
        <p:spPr bwMode="auto">
          <a:xfrm>
            <a:off x="1821216" y="-243408"/>
            <a:ext cx="8229600" cy="114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lvl="1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2pPr>
            <a:lvl3pPr lvl="2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3pPr>
            <a:lvl4pPr lvl="3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4pPr>
            <a:lvl5pPr lvl="4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lvl="5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lvl="6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lvl="7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lvl="8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3200" b="1" kern="0">
                <a:solidFill>
                  <a:srgbClr val="C00000"/>
                </a:solidFill>
                <a:latin typeface="Arial" pitchFamily="34"/>
                <a:cs typeface="Arial" pitchFamily="34"/>
              </a:rPr>
              <a:t>BFKL pomeron intercept</a:t>
            </a:r>
            <a:endParaRPr lang="x-none" sz="3200" b="1" kern="0">
              <a:solidFill>
                <a:srgbClr val="C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95600" y="1381284"/>
            <a:ext cx="5550650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  become singular, need to do rotation/rescaling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3" y="644860"/>
            <a:ext cx="2623967" cy="33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6" name="Picture 5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436" y="1277392"/>
            <a:ext cx="16510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</p:pic>
      <p:pic>
        <p:nvPicPr>
          <p:cNvPr id="8" name="Picture 7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039" y="5814596"/>
            <a:ext cx="223520" cy="29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096054" y="3573017"/>
            <a:ext cx="1207859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</a:rPr>
              <a:t>numerics</a:t>
            </a:r>
            <a:endParaRPr lang="en-GB" sz="20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943434" y="3964549"/>
            <a:ext cx="992582" cy="2180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28048" y="5197708"/>
            <a:ext cx="1794558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weak coupling</a:t>
            </a:r>
            <a:endParaRPr lang="en-GB" sz="20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87813" y="2704522"/>
            <a:ext cx="1906769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strong coupling</a:t>
            </a:r>
            <a:endParaRPr lang="en-GB" sz="20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5542859" y="5126760"/>
            <a:ext cx="953385" cy="22619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9" idx="1"/>
          </p:cNvCxnSpPr>
          <p:nvPr/>
        </p:nvCxnSpPr>
        <p:spPr>
          <a:xfrm flipH="1">
            <a:off x="7176120" y="2900289"/>
            <a:ext cx="911692" cy="31384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732" y="1435355"/>
            <a:ext cx="293885" cy="28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9" name="Прямоугольник 1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940897" y="604579"/>
            <a:ext cx="1707519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Gromov,FLM,Sizov 2015</a:t>
            </a:r>
          </a:p>
        </p:txBody>
      </p:sp>
      <p:sp>
        <p:nvSpPr>
          <p:cNvPr id="30" name="Прямоугольник 1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116101" y="5599152"/>
            <a:ext cx="2462534" cy="43088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Kotikov,Lipatov 2002</a:t>
            </a:r>
          </a:p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Brower,Polchinski,Strassler,Tan 2007</a:t>
            </a:r>
          </a:p>
        </p:txBody>
      </p:sp>
      <p:sp>
        <p:nvSpPr>
          <p:cNvPr id="31" name="Прямоугольник 1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873924" y="3140969"/>
            <a:ext cx="2470548" cy="76944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Costa,Goncalves,Penedones 2012</a:t>
            </a:r>
          </a:p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Kotikov,Lipatov 2013</a:t>
            </a:r>
          </a:p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Brower,Costa,Djuric,Raben,Tan 2013</a:t>
            </a:r>
          </a:p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Gromov,FLM,Sizov 2014</a:t>
            </a:r>
          </a:p>
        </p:txBody>
      </p:sp>
    </p:spTree>
    <p:extLst>
      <p:ext uri="{BB962C8B-B14F-4D97-AF65-F5344CB8AC3E}">
        <p14:creationId xmlns:p14="http://schemas.microsoft.com/office/powerpoint/2010/main" val="2244702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719737" y="2834934"/>
            <a:ext cx="4987263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kern="0" dirty="0">
                <a:solidFill>
                  <a:srgbClr val="C00000"/>
                </a:solidFill>
                <a:latin typeface="Arial" pitchFamily="34"/>
                <a:cs typeface="Arial" pitchFamily="34"/>
              </a:rPr>
              <a:t>Known analytical results</a:t>
            </a:r>
            <a:endParaRPr lang="x-none" sz="3200" b="1" kern="0" dirty="0">
              <a:solidFill>
                <a:srgbClr val="C00000"/>
              </a:solidFill>
              <a:latin typeface="Arial" pitchFamily="34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041018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BFKL in QCD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96753"/>
            <a:ext cx="8229600" cy="4525963"/>
          </a:xfrm>
        </p:spPr>
        <p:txBody>
          <a:bodyPr/>
          <a:lstStyle/>
          <a:p>
            <a:r>
              <a:rPr lang="en-US" dirty="0"/>
              <a:t>At the LO:</a:t>
            </a:r>
          </a:p>
          <a:p>
            <a:endParaRPr lang="en-US" dirty="0"/>
          </a:p>
          <a:p>
            <a:r>
              <a:rPr lang="en-US" dirty="0"/>
              <a:t>At NLO:</a:t>
            </a:r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1873424"/>
            <a:ext cx="58864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426" y="3025552"/>
            <a:ext cx="7373148" cy="201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5229200"/>
            <a:ext cx="5702798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287688" y="1926291"/>
            <a:ext cx="5256584" cy="3041586"/>
            <a:chOff x="1763688" y="1926291"/>
            <a:chExt cx="5256584" cy="3041586"/>
          </a:xfrm>
        </p:grpSpPr>
        <p:grpSp>
          <p:nvGrpSpPr>
            <p:cNvPr id="5" name="Group 4"/>
            <p:cNvGrpSpPr/>
            <p:nvPr/>
          </p:nvGrpSpPr>
          <p:grpSpPr>
            <a:xfrm>
              <a:off x="1763688" y="3140968"/>
              <a:ext cx="5256584" cy="1826909"/>
              <a:chOff x="1763688" y="3140968"/>
              <a:chExt cx="5256584" cy="1826909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588224" y="3140968"/>
                <a:ext cx="432048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763688" y="3782849"/>
                <a:ext cx="648072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778088" y="4455002"/>
                <a:ext cx="1857807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644008" y="4463821"/>
                <a:ext cx="648072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2490966" y="1926291"/>
              <a:ext cx="2729105" cy="504056"/>
            </a:xfrm>
            <a:prstGeom prst="rect">
              <a:avLst/>
            </a:prstGeom>
            <a:solidFill>
              <a:srgbClr val="FF0000">
                <a:alpha val="51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14" name="Прямоугольник 1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05216" y="1180068"/>
            <a:ext cx="1491114" cy="60016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Jaroszewicz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, 1982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Lipatov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 1986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Kotikov,Lipatov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 2002</a:t>
            </a:r>
          </a:p>
        </p:txBody>
      </p:sp>
      <p:sp>
        <p:nvSpPr>
          <p:cNvPr id="15" name="Прямоугольник 1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13698" y="2469642"/>
            <a:ext cx="1491114" cy="43088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Kotikov,Lipatov 2002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Kotikov,Lipatov 2000</a:t>
            </a:r>
          </a:p>
        </p:txBody>
      </p:sp>
    </p:spTree>
    <p:extLst>
      <p:ext uri="{BB962C8B-B14F-4D97-AF65-F5344CB8AC3E}">
        <p14:creationId xmlns:p14="http://schemas.microsoft.com/office/powerpoint/2010/main" val="226589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 bwMode="auto">
          <a:xfrm>
            <a:off x="1821216" y="-171400"/>
            <a:ext cx="8229600" cy="114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lvl="1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2pPr>
            <a:lvl3pPr lvl="2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3pPr>
            <a:lvl4pPr lvl="3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4pPr>
            <a:lvl5pPr lvl="4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lvl="5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lvl="6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lvl="7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lvl="8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3200" b="1" kern="0">
                <a:solidFill>
                  <a:srgbClr val="C00000"/>
                </a:solidFill>
                <a:latin typeface="Arial" pitchFamily="34"/>
                <a:cs typeface="Arial" pitchFamily="34"/>
              </a:rPr>
              <a:t>BFKL regime</a:t>
            </a:r>
            <a:endParaRPr lang="x-none" sz="3200" b="1" kern="0">
              <a:solidFill>
                <a:srgbClr val="C00000"/>
              </a:solidFill>
              <a:latin typeface="Arial" pitchFamily="34"/>
              <a:cs typeface="Arial" pitchFamily="34"/>
            </a:endParaRPr>
          </a:p>
        </p:txBody>
      </p:sp>
      <p:pic>
        <p:nvPicPr>
          <p:cNvPr id="2" name="Picture 1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552" y="2041797"/>
            <a:ext cx="5006529" cy="566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9" name="Picture 8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7" y="3411698"/>
            <a:ext cx="2165965" cy="30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Picture 11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312" y="4046030"/>
            <a:ext cx="6889105" cy="118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3" name="Picture 12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9" y="5500884"/>
            <a:ext cx="1721323" cy="30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559496" y="3233748"/>
            <a:ext cx="1081222" cy="699309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Leading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order</a:t>
            </a:r>
            <a:endParaRPr lang="en-GB" sz="20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66874" y="1268761"/>
            <a:ext cx="8506331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N=4 SYM should give the highest transcendentality part of the QCD result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0" name="Picture 19"/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272" y="754427"/>
            <a:ext cx="2966600" cy="37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847528" y="4189596"/>
            <a:ext cx="694898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NLO</a:t>
            </a:r>
            <a:endParaRPr lang="en-GB" sz="20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31505" y="5445225"/>
            <a:ext cx="880847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NNLO</a:t>
            </a:r>
            <a:endParaRPr lang="en-GB" sz="20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pic>
        <p:nvPicPr>
          <p:cNvPr id="22" name="Picture 21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2420888"/>
            <a:ext cx="3168618" cy="43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3" name="Picture 22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5" y="1916644"/>
            <a:ext cx="1828049" cy="43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214423" y="3284850"/>
            <a:ext cx="2227369" cy="406921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0000FF"/>
                </a:solidFill>
                <a:latin typeface="Arial" charset="0"/>
                <a:cs typeface="Arial" charset="0"/>
              </a:rPr>
              <a:t>Reproduced from QSC 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solidFill>
                  <a:srgbClr val="0000FF"/>
                </a:solidFill>
                <a:latin typeface="Arial" charset="0"/>
                <a:cs typeface="Arial" charset="0"/>
              </a:rPr>
              <a:t>[</a:t>
            </a:r>
            <a:r>
              <a:rPr lang="en-US" sz="1050" b="1" dirty="0" err="1">
                <a:solidFill>
                  <a:srgbClr val="0000FF"/>
                </a:solidFill>
                <a:latin typeface="Arial" charset="0"/>
                <a:cs typeface="Arial" charset="0"/>
              </a:rPr>
              <a:t>Alfimov,Gromov,Kazakov</a:t>
            </a:r>
            <a:r>
              <a:rPr lang="en-US" sz="1050" b="1" dirty="0">
                <a:solidFill>
                  <a:srgbClr val="0000FF"/>
                </a:solidFill>
                <a:latin typeface="Arial" charset="0"/>
                <a:cs typeface="Arial" charset="0"/>
              </a:rPr>
              <a:t> 2014]</a:t>
            </a:r>
            <a:endParaRPr lang="en-GB" sz="105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60072" y="742625"/>
            <a:ext cx="4896369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Resums contributions from </a:t>
            </a: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all </a:t>
            </a: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loop orders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Прямоугольник 17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079776" y="2591326"/>
            <a:ext cx="2169184" cy="2616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b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Costa,Goncalves,Penedones 2012</a:t>
            </a:r>
          </a:p>
        </p:txBody>
      </p:sp>
    </p:spTree>
    <p:extLst>
      <p:ext uri="{BB962C8B-B14F-4D97-AF65-F5344CB8AC3E}">
        <p14:creationId xmlns:p14="http://schemas.microsoft.com/office/powerpoint/2010/main" val="65406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  <p:bldP spid="21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7887487-75B2-0442-A38D-201C4A4D0C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09571" y="1259832"/>
            <a:ext cx="5969681" cy="448472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91686-9118-CF46-AA5D-8295CBDD3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00903-B7D5-43A5-B2E7-5177947480E2}" type="slidenum">
              <a:rPr lang="en-US" smtClean="0">
                <a:solidFill>
                  <a:prstClr val="white">
                    <a:shade val="50000"/>
                  </a:prst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2</a:t>
            </a:fld>
            <a:endParaRPr lang="en-US">
              <a:solidFill>
                <a:prstClr val="white">
                  <a:shade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369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 bwMode="auto">
          <a:xfrm>
            <a:off x="1981200" y="-171400"/>
            <a:ext cx="8229600" cy="114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lvl="1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2pPr>
            <a:lvl3pPr lvl="2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3pPr>
            <a:lvl4pPr lvl="3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4pPr>
            <a:lvl5pPr lvl="4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lvl="5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lvl="6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lvl="7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lvl="8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3200" b="1" kern="0">
                <a:solidFill>
                  <a:srgbClr val="C00000"/>
                </a:solidFill>
                <a:latin typeface="Arial" pitchFamily="34"/>
                <a:cs typeface="Arial" pitchFamily="34"/>
              </a:rPr>
              <a:t>Basis for NNLO</a:t>
            </a:r>
            <a:endParaRPr lang="x-none" sz="3200" b="1" kern="0">
              <a:solidFill>
                <a:srgbClr val="C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45751" y="2060849"/>
            <a:ext cx="7100498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harmonic sums</a:t>
            </a:r>
            <a:r>
              <a:rPr lang="en-GB" sz="2000">
                <a:solidFill>
                  <a:srgbClr val="000000"/>
                </a:solidFill>
                <a:latin typeface="Arial" charset="0"/>
                <a:cs typeface="Arial" charset="0"/>
              </a:rPr>
              <a:t> with t</a:t>
            </a: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ranscendentality up to 5, and constants: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03512" y="3397508"/>
            <a:ext cx="2615296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  <a:latin typeface="Arial" charset="0"/>
                <a:cs typeface="Arial" charset="0"/>
              </a:rPr>
              <a:t>In total 288 elements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67241" y="1122135"/>
            <a:ext cx="40575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Each term has transcendentality 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703512" y="3881820"/>
            <a:ext cx="4776336" cy="699309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  <a:latin typeface="Arial" charset="0"/>
                <a:cs typeface="Arial" charset="0"/>
              </a:rPr>
              <a:t>We derive analytic constraints from QSC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srgbClr val="000000"/>
                </a:solidFill>
                <a:latin typeface="Arial" charset="0"/>
                <a:cs typeface="Arial" charset="0"/>
              </a:rPr>
              <a:t>for expansion around poles at  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4272340"/>
            <a:ext cx="2032382" cy="2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9" name="Right Arrow 28"/>
          <p:cNvSpPr/>
          <p:nvPr/>
        </p:nvSpPr>
        <p:spPr>
          <a:xfrm rot="5400000">
            <a:off x="5886257" y="1676641"/>
            <a:ext cx="419489" cy="303605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900" y="2564904"/>
            <a:ext cx="4394200" cy="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338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5926" y="476673"/>
            <a:ext cx="4760114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E.g. around            we get the expansion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47528" y="4593322"/>
            <a:ext cx="46826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Get an overdetermined set of equations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on coefficients of basis elements</a:t>
            </a:r>
          </a:p>
        </p:txBody>
      </p:sp>
      <p:pic>
        <p:nvPicPr>
          <p:cNvPr id="2" name="Picture 1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848" y="585964"/>
            <a:ext cx="640248" cy="18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919537" y="5877272"/>
            <a:ext cx="5274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Only 37 out of 288 coefficients are nonzero!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31359" y="4757082"/>
            <a:ext cx="1237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the result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6744072" y="4739602"/>
            <a:ext cx="576064" cy="417590"/>
          </a:xfrm>
          <a:prstGeom prst="righ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801" y="980729"/>
            <a:ext cx="8760979" cy="313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01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 bwMode="auto">
          <a:xfrm>
            <a:off x="1821216" y="-171400"/>
            <a:ext cx="8229600" cy="114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lvl="1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2pPr>
            <a:lvl3pPr lvl="2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3pPr>
            <a:lvl4pPr lvl="3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4pPr>
            <a:lvl5pPr lvl="4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lvl="5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lvl="6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lvl="7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lvl="8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3200" b="1" kern="0">
                <a:solidFill>
                  <a:srgbClr val="C00000"/>
                </a:solidFill>
                <a:latin typeface="Arial" pitchFamily="34"/>
                <a:cs typeface="Arial" pitchFamily="34"/>
              </a:rPr>
              <a:t>Our result: BFKL at NNLO</a:t>
            </a:r>
            <a:endParaRPr lang="x-none" sz="3200" b="1" kern="0">
              <a:solidFill>
                <a:srgbClr val="C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2145" y="3933057"/>
            <a:ext cx="2931087" cy="699309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</a:rPr>
              <a:t>Found from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FF"/>
                </a:solidFill>
                <a:latin typeface="Arial" charset="0"/>
                <a:cs typeface="Arial" charset="0"/>
              </a:rPr>
              <a:t>iterative solution of QSC</a:t>
            </a:r>
            <a:endParaRPr lang="en-GB" sz="20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847049"/>
            <a:ext cx="5016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1" name="Picture 10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6" y="1578258"/>
            <a:ext cx="62738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7" name="Прямоугольник 1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977738" y="978910"/>
            <a:ext cx="2379177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 err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NG,Levkovich-Maslyk,Sizov</a:t>
            </a:r>
            <a:endParaRPr lang="en-US" sz="1400" b="1" dirty="0">
              <a:solidFill>
                <a:srgbClr val="333399"/>
              </a:solidFill>
              <a:latin typeface="Times New Roman" pitchFamily="18" charset="0"/>
              <a:ea typeface="Gill Sans"/>
              <a:cs typeface="Times New Roman" pitchFamily="18" charset="0"/>
            </a:endParaRPr>
          </a:p>
          <a:p>
            <a:pPr>
              <a:defRPr/>
            </a:pPr>
            <a:r>
              <a:rPr lang="en-GB" sz="1400" b="1" dirty="0" err="1">
                <a:solidFill>
                  <a:srgbClr val="000000"/>
                </a:solidFill>
                <a:latin typeface="Arial" charset="0"/>
                <a:cs typeface="Arial" charset="0"/>
              </a:rPr>
              <a:t>Phys.Rev.Lett</a:t>
            </a:r>
            <a:r>
              <a:rPr lang="en-GB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. 115 (2015)</a:t>
            </a:r>
            <a:endParaRPr lang="en-US" sz="1400" b="1" dirty="0">
              <a:solidFill>
                <a:srgbClr val="333399"/>
              </a:solidFill>
              <a:latin typeface="Times New Roman" pitchFamily="18" charset="0"/>
              <a:ea typeface="Gill Sans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83632" y="6474822"/>
            <a:ext cx="6808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srgbClr val="0000FF"/>
                </a:solidFill>
                <a:latin typeface="Arial" charset="0"/>
                <a:cs typeface="Arial" charset="0"/>
              </a:rPr>
              <a:t>Confirmed recently by an independent calculation by </a:t>
            </a:r>
            <a:r>
              <a:rPr lang="en-GB" sz="1600" dirty="0">
                <a:solidFill>
                  <a:srgbClr val="0000FF"/>
                </a:solidFill>
                <a:latin typeface="Arial" charset="0"/>
                <a:cs typeface="Arial" charset="0"/>
              </a:rPr>
              <a:t>Caron-Huot, </a:t>
            </a:r>
            <a:r>
              <a:rPr lang="en-GB" sz="1600" dirty="0" err="1">
                <a:solidFill>
                  <a:srgbClr val="0000FF"/>
                </a:solidFill>
                <a:latin typeface="Arial" charset="0"/>
                <a:cs typeface="Arial" charset="0"/>
              </a:rPr>
              <a:t>Herran</a:t>
            </a:r>
            <a:endParaRPr lang="en-GB" sz="1600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26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/>
          <p:cNvSpPr txBox="1">
            <a:spLocks/>
          </p:cNvSpPr>
          <p:nvPr/>
        </p:nvSpPr>
        <p:spPr bwMode="auto">
          <a:xfrm>
            <a:off x="1821216" y="-171400"/>
            <a:ext cx="8229600" cy="1144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lvl="1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2pPr>
            <a:lvl3pPr lvl="2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3pPr>
            <a:lvl4pPr lvl="3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4pPr>
            <a:lvl5pPr lvl="4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lvl="5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lvl="6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lvl="7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lvl="8" algn="ctr" rtl="0" fontAlgn="base">
              <a:spcBef>
                <a:spcPct val="0"/>
              </a:spcBef>
              <a:spcAft>
                <a:spcPct val="0"/>
              </a:spcAft>
              <a:buSzPct val="45000"/>
              <a:buFont typeface="StarSymbol"/>
              <a:buChar char="●"/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buNone/>
            </a:pPr>
            <a:r>
              <a:rPr lang="en-US" sz="3200" b="1" kern="0">
                <a:solidFill>
                  <a:srgbClr val="C00000"/>
                </a:solidFill>
                <a:latin typeface="Arial" pitchFamily="34"/>
                <a:cs typeface="Arial" pitchFamily="34"/>
              </a:rPr>
              <a:t>Numerical test</a:t>
            </a:r>
            <a:endParaRPr lang="x-none" sz="3200" b="1" kern="0">
              <a:solidFill>
                <a:srgbClr val="C00000"/>
              </a:solidFill>
              <a:latin typeface="Arial" pitchFamily="34"/>
              <a:cs typeface="Arial" pitchFamily="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67809" y="773282"/>
            <a:ext cx="3101005" cy="391533"/>
          </a:xfrm>
          <a:prstGeom prst="rect">
            <a:avLst/>
          </a:prstGeom>
          <a:noFill/>
        </p:spPr>
        <p:txBody>
          <a:bodyPr wrap="none" lIns="82945" tIns="41473" rIns="82945" bIns="41473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computed NNLO by fitting</a:t>
            </a:r>
          </a:p>
        </p:txBody>
      </p:sp>
      <p:pic>
        <p:nvPicPr>
          <p:cNvPr id="2" name="Picture 1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764" y="3327986"/>
            <a:ext cx="6219452" cy="3053343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710" y="869509"/>
            <a:ext cx="6350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0" name="Picture 9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437" y="3042235"/>
            <a:ext cx="952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12" name="Picture 11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652" y="869509"/>
            <a:ext cx="9525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26" name="Picture 25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1844824"/>
            <a:ext cx="8407400" cy="85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1726663" y="764704"/>
            <a:ext cx="1771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At            and </a:t>
            </a:r>
            <a:endParaRPr lang="en-GB" sz="20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703512" y="1124744"/>
            <a:ext cx="8551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Reached </a:t>
            </a:r>
            <a:r>
              <a:rPr lang="en-US" sz="2000">
                <a:solidFill>
                  <a:srgbClr val="0000FF"/>
                </a:solidFill>
                <a:latin typeface="Arial" charset="0"/>
                <a:cs typeface="Arial" charset="0"/>
              </a:rPr>
              <a:t>60 digits </a:t>
            </a: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precision – perfect match with our analytic result!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390834" y="764704"/>
            <a:ext cx="23775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  <a:cs typeface="Arial" charset="0"/>
              </a:rPr>
              <a:t>our numerical data</a:t>
            </a:r>
          </a:p>
        </p:txBody>
      </p:sp>
    </p:spTree>
    <p:extLst>
      <p:ext uri="{BB962C8B-B14F-4D97-AF65-F5344CB8AC3E}">
        <p14:creationId xmlns:p14="http://schemas.microsoft.com/office/powerpoint/2010/main" val="3831784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59286" y="2834934"/>
            <a:ext cx="487825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prstClr val="white"/>
                </a:solidFill>
                <a:latin typeface="Book Antiqua"/>
                <a:cs typeface="Arial" pitchFamily="34" charset="0"/>
              </a:rPr>
              <a:t>Non-zero conformal spin</a:t>
            </a:r>
            <a:endParaRPr lang="ru-RU" sz="2800" dirty="0">
              <a:solidFill>
                <a:prstClr val="white"/>
              </a:solidFill>
              <a:latin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040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E39FAE-7335-4FCC-A8BF-A9619D03F11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Прямоугольник 1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104112" y="260649"/>
            <a:ext cx="2263248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M. </a:t>
            </a:r>
            <a:r>
              <a:rPr lang="en-US" sz="1400" b="1" dirty="0" err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Alfimov</a:t>
            </a:r>
            <a:r>
              <a:rPr lang="en-US" sz="1400" b="1" dirty="0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, N.G., G. Sizov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75520" y="764705"/>
            <a:ext cx="8744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Non-zero conformal spin means that one of the Conformal charges S2=n is nonzero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We analytically continue in S1=S finding S(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  <a:sym typeface="Symbol" panose="05050102010706020507" pitchFamily="18" charset="2"/>
              </a:rPr>
              <a:t>,n)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charset="0"/>
              <a:cs typeface="Arial" charset="0"/>
              <a:sym typeface="Symbol" panose="05050102010706020507" pitchFamily="18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Arial" charset="0"/>
                <a:cs typeface="Arial" charset="0"/>
              </a:rPr>
              <a:t>The </a:t>
            </a:r>
            <a:r>
              <a:rPr lang="en-US" b="1" dirty="0" err="1">
                <a:solidFill>
                  <a:srgbClr val="000000"/>
                </a:solidFill>
                <a:latin typeface="Arial" charset="0"/>
                <a:cs typeface="Arial" charset="0"/>
              </a:rPr>
              <a:t>Regge</a:t>
            </a:r>
            <a:r>
              <a:rPr lang="en-US" b="1" dirty="0">
                <a:solidFill>
                  <a:srgbClr val="000000"/>
                </a:solidFill>
                <a:latin typeface="Arial" charset="0"/>
                <a:cs typeface="Arial" charset="0"/>
              </a:rPr>
              <a:t> trajectory for g=1/10</a:t>
            </a:r>
            <a:endParaRPr lang="en-GB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502" y="1988840"/>
            <a:ext cx="7377899" cy="47971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5DAD73-94BD-A64B-9C86-5FDC98F9C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517" y="-382403"/>
            <a:ext cx="6593107" cy="95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54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E39FAE-7335-4FCC-A8BF-A9619D03F11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D2E59C-3DBB-F24B-B77D-222AC1456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074" y="243440"/>
            <a:ext cx="8356600" cy="5562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45F882-1DED-4C49-9BB6-C22DFAE2F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8856" y="5600700"/>
            <a:ext cx="70993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078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F896B48-CAB7-8A45-BF2F-3D3BE53E00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74611" y="1071130"/>
            <a:ext cx="4051300" cy="9271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9A3C6-5F7B-A545-BE2A-029E63995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39FAE-7335-4FCC-A8BF-A9619D03F11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B044D5-2745-7449-95C4-6021561A6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99" y="168760"/>
            <a:ext cx="3145237" cy="20450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7215FF-1B4B-DB4C-9E26-FCC7A272320D}"/>
              </a:ext>
            </a:extLst>
          </p:cNvPr>
          <p:cNvSpPr txBox="1"/>
          <p:nvPr/>
        </p:nvSpPr>
        <p:spPr>
          <a:xfrm>
            <a:off x="4061861" y="413886"/>
            <a:ext cx="428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Exact all loop result in the vicinity of n=1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F47C8A-C4A1-8346-A702-9009F72A26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0128" y="2146832"/>
            <a:ext cx="7696200" cy="3276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60721E-47B5-FE48-B144-D5F89C410B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3186" y="5741663"/>
            <a:ext cx="6283791" cy="101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19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Intercept for any 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E39FAE-7335-4FCC-A8BF-A9619D03F11E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296" y="1383358"/>
            <a:ext cx="8358504" cy="46873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7528" y="6309320"/>
            <a:ext cx="4842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Argument of all the harmonic sums is (|n|-1)/2</a:t>
            </a:r>
            <a:endParaRPr lang="en-GB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Прямоугольник 1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077200" y="141909"/>
            <a:ext cx="2263248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M. </a:t>
            </a:r>
            <a:r>
              <a:rPr lang="en-US" sz="1400" b="1" dirty="0" err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Alfimov</a:t>
            </a:r>
            <a:r>
              <a:rPr lang="en-US" sz="1400" b="1" dirty="0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, N.G., G. Sizov </a:t>
            </a:r>
          </a:p>
        </p:txBody>
      </p:sp>
    </p:spTree>
    <p:extLst>
      <p:ext uri="{BB962C8B-B14F-4D97-AF65-F5344CB8AC3E}">
        <p14:creationId xmlns:p14="http://schemas.microsoft.com/office/powerpoint/2010/main" val="3953363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3581F1-A3B8-F543-A1F4-8DAEA7D00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7E291E-1191-42E8-A7E7-557FFA15B6C9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4C1BAD-FAE9-4C44-8327-A2D6644B3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949" y="152400"/>
            <a:ext cx="89281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75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u="sng" kern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n-ea"/>
                <a:cs typeface="Arial" charset="0"/>
              </a:rPr>
              <a:t>N=4 SYM</a:t>
            </a:r>
            <a:endParaRPr lang="en-GB" sz="2400" u="sng" kern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+mn-ea"/>
              <a:cs typeface="Arial" charset="0"/>
            </a:endParaRPr>
          </a:p>
        </p:txBody>
      </p:sp>
      <p:pic>
        <p:nvPicPr>
          <p:cNvPr id="23" name="Picture 22" descr="tmp.emf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5560" y="1700808"/>
            <a:ext cx="4000500" cy="6731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240016" y="1835533"/>
            <a:ext cx="2268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rPr>
              <a:t>Plus extra scalar fields</a:t>
            </a:r>
          </a:p>
          <a:p>
            <a:r>
              <a:rPr lang="en-US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rPr>
              <a:t>and fermions</a:t>
            </a:r>
            <a:endParaRPr lang="en-GB" dirty="0">
              <a:solidFill>
                <a:srgbClr val="2F2B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91545" y="1340768"/>
            <a:ext cx="3801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rPr>
              <a:t>The “simplest” generalization of QCD:</a:t>
            </a:r>
            <a:endParaRPr lang="en-GB" dirty="0">
              <a:solidFill>
                <a:srgbClr val="2F2B2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991545" y="2420889"/>
            <a:ext cx="4531691" cy="369333"/>
            <a:chOff x="467544" y="2204864"/>
            <a:chExt cx="4531691" cy="369333"/>
          </a:xfrm>
        </p:grpSpPr>
        <p:sp>
          <p:nvSpPr>
            <p:cNvPr id="29" name="TextBox 28"/>
            <p:cNvSpPr txBox="1"/>
            <p:nvPr/>
          </p:nvSpPr>
          <p:spPr>
            <a:xfrm>
              <a:off x="467544" y="2204865"/>
              <a:ext cx="3626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F2B20"/>
                  </a:solidFill>
                  <a:latin typeface="Times New Roman" pitchFamily="18" charset="0"/>
                  <a:cs typeface="Times New Roman" pitchFamily="18" charset="0"/>
                </a:rPr>
                <a:t>Parameters:		    and </a:t>
              </a:r>
              <a:endParaRPr lang="en-GB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1" name="Picture 30" descr="tmp.emf"/>
            <p:cNvPicPr>
              <a:picLocks/>
            </p:cNvPicPr>
            <p:nvPr>
              <p:custDataLst>
                <p:tags r:id="rId9"/>
              </p:custDataLst>
            </p:nvPr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07703" y="2204864"/>
              <a:ext cx="1511300" cy="355600"/>
            </a:xfrm>
            <a:prstGeom prst="rect">
              <a:avLst/>
            </a:prstGeom>
            <a:noFill/>
          </p:spPr>
        </p:pic>
        <p:pic>
          <p:nvPicPr>
            <p:cNvPr id="35" name="Picture 34" descr="tmp.emf"/>
            <p:cNvPicPr>
              <a:picLocks/>
            </p:cNvPicPr>
            <p:nvPr>
              <p:custDataLst>
                <p:tags r:id="rId10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95935" y="2276872"/>
              <a:ext cx="1003300" cy="228600"/>
            </a:xfrm>
            <a:prstGeom prst="rect">
              <a:avLst/>
            </a:prstGeom>
            <a:noFill/>
          </p:spPr>
        </p:pic>
      </p:grpSp>
      <p:pic>
        <p:nvPicPr>
          <p:cNvPr id="38" name="Picture 37" descr="tmp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4608" y="1866156"/>
            <a:ext cx="1193800" cy="266700"/>
          </a:xfrm>
          <a:prstGeom prst="rect">
            <a:avLst/>
          </a:prstGeom>
          <a:noFill/>
        </p:spPr>
      </p:pic>
      <p:grpSp>
        <p:nvGrpSpPr>
          <p:cNvPr id="72" name="Group 71"/>
          <p:cNvGrpSpPr/>
          <p:nvPr/>
        </p:nvGrpSpPr>
        <p:grpSpPr>
          <a:xfrm>
            <a:off x="2019622" y="3356992"/>
            <a:ext cx="4525051" cy="936104"/>
            <a:chOff x="247243" y="2348880"/>
            <a:chExt cx="4525051" cy="936104"/>
          </a:xfrm>
        </p:grpSpPr>
        <p:grpSp>
          <p:nvGrpSpPr>
            <p:cNvPr id="58" name="Group 57"/>
            <p:cNvGrpSpPr/>
            <p:nvPr/>
          </p:nvGrpSpPr>
          <p:grpSpPr>
            <a:xfrm>
              <a:off x="247243" y="2348880"/>
              <a:ext cx="4525051" cy="911738"/>
              <a:chOff x="247243" y="2348880"/>
              <a:chExt cx="4525051" cy="911738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3419872" y="2348880"/>
                <a:ext cx="135242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2F2B20"/>
                    </a:solidFill>
                    <a:latin typeface="Times New Roman" pitchFamily="18" charset="0"/>
                    <a:cs typeface="Times New Roman" pitchFamily="18" charset="0"/>
                  </a:rPr>
                  <a:t>Symmetries:</a:t>
                </a:r>
                <a:endParaRPr lang="en-GB" dirty="0">
                  <a:solidFill>
                    <a:srgbClr val="2F2B2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247243" y="2891286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2F2B20"/>
                    </a:solidFill>
                    <a:latin typeface="Times New Roman" pitchFamily="18" charset="0"/>
                    <a:cs typeface="Times New Roman" pitchFamily="18" charset="0"/>
                  </a:rPr>
                  <a:t>Lorentz:</a:t>
                </a:r>
                <a:endParaRPr lang="en-GB" dirty="0">
                  <a:solidFill>
                    <a:srgbClr val="2F2B2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63" name="Picture 62" descr="tmp.emf"/>
            <p:cNvPicPr>
              <a:picLocks/>
            </p:cNvPicPr>
            <p:nvPr>
              <p:custDataLst>
                <p:tags r:id="rId8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1748" y="2891284"/>
              <a:ext cx="1371600" cy="393700"/>
            </a:xfrm>
            <a:prstGeom prst="rect">
              <a:avLst/>
            </a:prstGeom>
            <a:noFill/>
          </p:spPr>
        </p:pic>
      </p:grpSp>
      <p:grpSp>
        <p:nvGrpSpPr>
          <p:cNvPr id="74" name="Group 73"/>
          <p:cNvGrpSpPr/>
          <p:nvPr/>
        </p:nvGrpSpPr>
        <p:grpSpPr>
          <a:xfrm>
            <a:off x="2019622" y="4293096"/>
            <a:ext cx="2766105" cy="609724"/>
            <a:chOff x="247243" y="3573016"/>
            <a:chExt cx="2766105" cy="609724"/>
          </a:xfrm>
        </p:grpSpPr>
        <p:grpSp>
          <p:nvGrpSpPr>
            <p:cNvPr id="60" name="Group 59"/>
            <p:cNvGrpSpPr/>
            <p:nvPr/>
          </p:nvGrpSpPr>
          <p:grpSpPr>
            <a:xfrm>
              <a:off x="247243" y="3573016"/>
              <a:ext cx="2308533" cy="585356"/>
              <a:chOff x="247243" y="3573016"/>
              <a:chExt cx="2308533" cy="585356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247243" y="3789040"/>
                <a:ext cx="12490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2F2B20"/>
                    </a:solidFill>
                    <a:latin typeface="Times New Roman" pitchFamily="18" charset="0"/>
                    <a:cs typeface="Times New Roman" pitchFamily="18" charset="0"/>
                  </a:rPr>
                  <a:t>Conformal:</a:t>
                </a:r>
                <a:endParaRPr lang="en-GB" dirty="0">
                  <a:solidFill>
                    <a:srgbClr val="2F2B2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Down Arrow 46"/>
              <p:cNvSpPr/>
              <p:nvPr/>
            </p:nvSpPr>
            <p:spPr>
              <a:xfrm>
                <a:off x="2339752" y="3573016"/>
                <a:ext cx="216024" cy="144016"/>
              </a:xfrm>
              <a:prstGeom prst="down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65" name="Picture 64" descr="tmp.emf"/>
            <p:cNvPicPr>
              <a:picLocks/>
            </p:cNvPicPr>
            <p:nvPr>
              <p:custDataLst>
                <p:tags r:id="rId7"/>
              </p:custDataLst>
            </p:nvPr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1748" y="3789040"/>
              <a:ext cx="1371600" cy="393700"/>
            </a:xfrm>
            <a:prstGeom prst="rect">
              <a:avLst/>
            </a:prstGeom>
            <a:noFill/>
          </p:spPr>
        </p:pic>
      </p:grpSp>
      <p:grpSp>
        <p:nvGrpSpPr>
          <p:cNvPr id="76" name="Group 75"/>
          <p:cNvGrpSpPr/>
          <p:nvPr/>
        </p:nvGrpSpPr>
        <p:grpSpPr>
          <a:xfrm>
            <a:off x="3392049" y="4797152"/>
            <a:ext cx="3282156" cy="681732"/>
            <a:chOff x="1619671" y="4077072"/>
            <a:chExt cx="3282156" cy="681732"/>
          </a:xfrm>
        </p:grpSpPr>
        <p:sp>
          <p:nvSpPr>
            <p:cNvPr id="54" name="Up-Down Arrow 53"/>
            <p:cNvSpPr/>
            <p:nvPr/>
          </p:nvSpPr>
          <p:spPr>
            <a:xfrm>
              <a:off x="4355976" y="4103360"/>
              <a:ext cx="216024" cy="288032"/>
            </a:xfrm>
            <a:prstGeom prst="upDownArrow">
              <a:avLst/>
            </a:prstGeom>
            <a:solidFill>
              <a:srgbClr val="C0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1619671" y="4077072"/>
              <a:ext cx="1409700" cy="681732"/>
              <a:chOff x="1619671" y="4077072"/>
              <a:chExt cx="1409700" cy="681732"/>
            </a:xfrm>
          </p:grpSpPr>
          <p:sp>
            <p:nvSpPr>
              <p:cNvPr id="53" name="Up-Down Arrow 52"/>
              <p:cNvSpPr/>
              <p:nvPr/>
            </p:nvSpPr>
            <p:spPr>
              <a:xfrm>
                <a:off x="2339752" y="4077072"/>
                <a:ext cx="216024" cy="288032"/>
              </a:xfrm>
              <a:prstGeom prst="upDownArrow">
                <a:avLst/>
              </a:prstGeom>
              <a:solidFill>
                <a:srgbClr val="C0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67" name="Picture 66" descr="tmp.emf"/>
              <p:cNvPicPr>
                <a:picLocks/>
              </p:cNvPicPr>
              <p:nvPr>
                <p:custDataLst>
                  <p:tags r:id="rId6"/>
                </p:custDataLst>
              </p:nvPr>
            </p:nvPicPr>
            <p:blipFill>
              <a:blip r:embed="rId1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619671" y="4365104"/>
                <a:ext cx="1409700" cy="393700"/>
              </a:xfrm>
              <a:prstGeom prst="rect">
                <a:avLst/>
              </a:prstGeom>
              <a:noFill/>
            </p:spPr>
          </p:pic>
        </p:grpSp>
        <p:pic>
          <p:nvPicPr>
            <p:cNvPr id="69" name="Picture 68" descr="tmp.emf"/>
            <p:cNvPicPr>
              <a:picLocks/>
            </p:cNvPicPr>
            <p:nvPr>
              <p:custDataLst>
                <p:tags r:id="rId5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23927" y="4365104"/>
              <a:ext cx="977900" cy="393700"/>
            </a:xfrm>
            <a:prstGeom prst="rect">
              <a:avLst/>
            </a:prstGeom>
            <a:noFill/>
          </p:spPr>
        </p:pic>
      </p:grpSp>
      <p:grpSp>
        <p:nvGrpSpPr>
          <p:cNvPr id="73" name="Group 72"/>
          <p:cNvGrpSpPr/>
          <p:nvPr/>
        </p:nvGrpSpPr>
        <p:grpSpPr>
          <a:xfrm>
            <a:off x="5696306" y="4509120"/>
            <a:ext cx="3465583" cy="393700"/>
            <a:chOff x="3923927" y="3789040"/>
            <a:chExt cx="3465583" cy="393700"/>
          </a:xfrm>
        </p:grpSpPr>
        <p:sp>
          <p:nvSpPr>
            <p:cNvPr id="48" name="TextBox 47"/>
            <p:cNvSpPr txBox="1"/>
            <p:nvPr/>
          </p:nvSpPr>
          <p:spPr>
            <a:xfrm>
              <a:off x="5076056" y="3789040"/>
              <a:ext cx="2313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F2B20"/>
                  </a:solidFill>
                  <a:latin typeface="Times New Roman" pitchFamily="18" charset="0"/>
                  <a:cs typeface="Times New Roman" pitchFamily="18" charset="0"/>
                </a:rPr>
                <a:t>- rotation of the scalars</a:t>
              </a:r>
              <a:endParaRPr lang="en-GB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1" name="Picture 70" descr="tmp.emf"/>
            <p:cNvPicPr>
              <a:picLocks/>
            </p:cNvPicPr>
            <p:nvPr>
              <p:custDataLst>
                <p:tags r:id="rId4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23927" y="3789040"/>
              <a:ext cx="952500" cy="393700"/>
            </a:xfrm>
            <a:prstGeom prst="rect">
              <a:avLst/>
            </a:prstGeom>
            <a:noFill/>
          </p:spPr>
        </p:pic>
      </p:grpSp>
      <p:grpSp>
        <p:nvGrpSpPr>
          <p:cNvPr id="86" name="Group 85"/>
          <p:cNvGrpSpPr/>
          <p:nvPr/>
        </p:nvGrpSpPr>
        <p:grpSpPr>
          <a:xfrm>
            <a:off x="3320042" y="5373216"/>
            <a:ext cx="3528392" cy="1080120"/>
            <a:chOff x="1796042" y="5157192"/>
            <a:chExt cx="3528392" cy="1080120"/>
          </a:xfrm>
        </p:grpSpPr>
        <p:sp>
          <p:nvSpPr>
            <p:cNvPr id="61" name="Right Brace 60"/>
            <p:cNvSpPr/>
            <p:nvPr/>
          </p:nvSpPr>
          <p:spPr>
            <a:xfrm rot="5400000">
              <a:off x="3398220" y="3555014"/>
              <a:ext cx="324036" cy="3528392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8" name="Picture 77" descr="tmp.emf"/>
            <p:cNvPicPr>
              <a:picLocks/>
            </p:cNvPicPr>
            <p:nvPr>
              <p:custDataLst>
                <p:tags r:id="rId3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60138" y="5818212"/>
              <a:ext cx="1739900" cy="419100"/>
            </a:xfrm>
            <a:prstGeom prst="rect">
              <a:avLst/>
            </a:prstGeom>
            <a:noFill/>
          </p:spPr>
        </p:pic>
        <p:sp>
          <p:nvSpPr>
            <p:cNvPr id="79" name="TextBox 78"/>
            <p:cNvSpPr txBox="1"/>
            <p:nvPr/>
          </p:nvSpPr>
          <p:spPr>
            <a:xfrm>
              <a:off x="2211523" y="5445224"/>
              <a:ext cx="2707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F2B20"/>
                  </a:solidFill>
                  <a:latin typeface="Times New Roman" pitchFamily="18" charset="0"/>
                  <a:cs typeface="Times New Roman" pitchFamily="18" charset="0"/>
                </a:rPr>
                <a:t>Super (graded) Lie algebra:</a:t>
              </a:r>
              <a:endParaRPr lang="en-GB" dirty="0">
                <a:solidFill>
                  <a:srgbClr val="2F2B2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854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591686-9118-CF46-AA5D-8295CBDD3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600903-B7D5-43A5-B2E7-5177947480E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41ED2F1-ED4A-DD4C-87A8-5F3A096CE4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30985" y="1759631"/>
            <a:ext cx="3313882" cy="3541712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8C561A-B857-D447-873E-C9A6C8FF03F9}"/>
              </a:ext>
            </a:extLst>
          </p:cNvPr>
          <p:cNvSpPr txBox="1"/>
          <p:nvPr/>
        </p:nvSpPr>
        <p:spPr>
          <a:xfrm>
            <a:off x="5421084" y="2445428"/>
            <a:ext cx="536095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567503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u="sng" kern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n-ea"/>
                <a:cs typeface="Arial" charset="0"/>
              </a:rPr>
              <a:t>Dual description</a:t>
            </a:r>
            <a:endParaRPr lang="en-GB" sz="2400" u="sng" kern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6528048" y="2626378"/>
            <a:ext cx="1730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Gill Sans"/>
                <a:cs typeface="Gill Sans"/>
              </a:rPr>
              <a:t>x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63552" y="2276872"/>
            <a:ext cx="1957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String in AdS</a:t>
            </a:r>
            <a:r>
              <a:rPr lang="en-US" baseline="-25000" dirty="0">
                <a:solidFill>
                  <a:srgbClr val="000000"/>
                </a:solidFill>
              </a:rPr>
              <a:t>5</a:t>
            </a:r>
            <a:r>
              <a:rPr lang="en-US" dirty="0">
                <a:solidFill>
                  <a:srgbClr val="000000"/>
                </a:solidFill>
              </a:rPr>
              <a:t>xS</a:t>
            </a:r>
            <a:r>
              <a:rPr lang="en-US" baseline="30000" dirty="0">
                <a:solidFill>
                  <a:srgbClr val="000000"/>
                </a:solidFill>
              </a:rPr>
              <a:t>5</a:t>
            </a:r>
            <a:endParaRPr lang="en-GB" baseline="30000" dirty="0">
              <a:solidFill>
                <a:srgbClr val="00000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935760" y="1556792"/>
            <a:ext cx="2616200" cy="2168624"/>
            <a:chOff x="2771800" y="1556792"/>
            <a:chExt cx="2616200" cy="2168624"/>
          </a:xfrm>
        </p:grpSpPr>
        <p:pic>
          <p:nvPicPr>
            <p:cNvPr id="5" name="Picture 4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3170265" y="1707214"/>
              <a:ext cx="1962150" cy="189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4" descr="tmp.emf"/>
            <p:cNvPicPr>
              <a:picLocks/>
            </p:cNvPicPr>
            <p:nvPr>
              <p:custDataLst>
                <p:tags r:id="rId11"/>
              </p:custDataLst>
            </p:nvPr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71800" y="1556792"/>
              <a:ext cx="2616200" cy="190500"/>
            </a:xfrm>
            <a:prstGeom prst="rect">
              <a:avLst/>
            </a:prstGeom>
            <a:noFill/>
          </p:spPr>
        </p:pic>
        <p:pic>
          <p:nvPicPr>
            <p:cNvPr id="27" name="Picture 26" descr="tmp.emf"/>
            <p:cNvPicPr>
              <a:picLocks/>
            </p:cNvPicPr>
            <p:nvPr>
              <p:custDataLst>
                <p:tags r:id="rId12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944" y="3573016"/>
              <a:ext cx="165100" cy="152400"/>
            </a:xfrm>
            <a:prstGeom prst="rect">
              <a:avLst/>
            </a:prstGeom>
            <a:noFill/>
          </p:spPr>
        </p:pic>
      </p:grpSp>
      <p:grpSp>
        <p:nvGrpSpPr>
          <p:cNvPr id="31" name="Group 30"/>
          <p:cNvGrpSpPr/>
          <p:nvPr/>
        </p:nvGrpSpPr>
        <p:grpSpPr>
          <a:xfrm>
            <a:off x="7123140" y="1206362"/>
            <a:ext cx="2830512" cy="2564602"/>
            <a:chOff x="5599140" y="1206362"/>
            <a:chExt cx="2830512" cy="2564602"/>
          </a:xfrm>
        </p:grpSpPr>
        <p:pic>
          <p:nvPicPr>
            <p:cNvPr id="4" name="Picture 3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599140" y="1483377"/>
              <a:ext cx="2830512" cy="2287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2" descr="tmp.emf"/>
            <p:cNvPicPr>
              <a:picLocks/>
            </p:cNvPicPr>
            <p:nvPr>
              <p:custDataLst>
                <p:tags r:id="rId8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1206362"/>
              <a:ext cx="2448272" cy="190459"/>
            </a:xfrm>
            <a:prstGeom prst="rect">
              <a:avLst/>
            </a:prstGeom>
            <a:noFill/>
          </p:spPr>
        </p:pic>
        <p:pic>
          <p:nvPicPr>
            <p:cNvPr id="29" name="Picture 28" descr="tmp.emf"/>
            <p:cNvPicPr>
              <a:picLocks/>
            </p:cNvPicPr>
            <p:nvPr>
              <p:custDataLst>
                <p:tags r:id="rId9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20272" y="3284984"/>
              <a:ext cx="355600" cy="139700"/>
            </a:xfrm>
            <a:prstGeom prst="rect">
              <a:avLst/>
            </a:prstGeom>
            <a:noFill/>
          </p:spPr>
        </p:pic>
      </p:grpSp>
      <p:grpSp>
        <p:nvGrpSpPr>
          <p:cNvPr id="51" name="Group 50"/>
          <p:cNvGrpSpPr/>
          <p:nvPr/>
        </p:nvGrpSpPr>
        <p:grpSpPr>
          <a:xfrm>
            <a:off x="4727848" y="4293096"/>
            <a:ext cx="3888432" cy="779140"/>
            <a:chOff x="1796042" y="5157192"/>
            <a:chExt cx="3528392" cy="779140"/>
          </a:xfrm>
        </p:grpSpPr>
        <p:sp>
          <p:nvSpPr>
            <p:cNvPr id="52" name="Right Brace 51"/>
            <p:cNvSpPr/>
            <p:nvPr/>
          </p:nvSpPr>
          <p:spPr>
            <a:xfrm rot="5400000">
              <a:off x="3398220" y="3555014"/>
              <a:ext cx="324036" cy="3528392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pic>
          <p:nvPicPr>
            <p:cNvPr id="53" name="Picture 52" descr="tmp.emf"/>
            <p:cNvPicPr>
              <a:picLocks/>
            </p:cNvPicPr>
            <p:nvPr>
              <p:custDataLst>
                <p:tags r:id="rId6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80129" y="5517232"/>
              <a:ext cx="1739900" cy="419100"/>
            </a:xfrm>
            <a:prstGeom prst="rect">
              <a:avLst/>
            </a:prstGeom>
            <a:noFill/>
          </p:spPr>
        </p:pic>
      </p:grpSp>
      <p:grpSp>
        <p:nvGrpSpPr>
          <p:cNvPr id="61" name="Group 60"/>
          <p:cNvGrpSpPr/>
          <p:nvPr/>
        </p:nvGrpSpPr>
        <p:grpSpPr>
          <a:xfrm>
            <a:off x="2063552" y="3717032"/>
            <a:ext cx="6628184" cy="609724"/>
            <a:chOff x="539552" y="3717032"/>
            <a:chExt cx="6628184" cy="609724"/>
          </a:xfrm>
        </p:grpSpPr>
        <p:pic>
          <p:nvPicPr>
            <p:cNvPr id="39" name="Picture 38" descr="tmp.emf"/>
            <p:cNvPicPr>
              <a:picLocks/>
            </p:cNvPicPr>
            <p:nvPr>
              <p:custDataLst>
                <p:tags r:id="rId4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3933056"/>
              <a:ext cx="1371600" cy="393700"/>
            </a:xfrm>
            <a:prstGeom prst="rect">
              <a:avLst/>
            </a:prstGeom>
            <a:noFill/>
          </p:spPr>
        </p:pic>
        <p:pic>
          <p:nvPicPr>
            <p:cNvPr id="50" name="Picture 49" descr="tmp.emf"/>
            <p:cNvPicPr>
              <a:picLocks/>
            </p:cNvPicPr>
            <p:nvPr>
              <p:custDataLst>
                <p:tags r:id="rId5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75856" y="3933056"/>
              <a:ext cx="952500" cy="393700"/>
            </a:xfrm>
            <a:prstGeom prst="rect">
              <a:avLst/>
            </a:prstGeom>
            <a:noFill/>
          </p:spPr>
        </p:pic>
        <p:sp>
          <p:nvSpPr>
            <p:cNvPr id="56" name="TextBox 55"/>
            <p:cNvSpPr txBox="1"/>
            <p:nvPr/>
          </p:nvSpPr>
          <p:spPr>
            <a:xfrm>
              <a:off x="539552" y="3717032"/>
              <a:ext cx="146706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Symmetries: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050938" y="5144864"/>
            <a:ext cx="3180966" cy="1236464"/>
            <a:chOff x="526938" y="5144864"/>
            <a:chExt cx="3180966" cy="1236464"/>
          </a:xfrm>
        </p:grpSpPr>
        <p:sp>
          <p:nvSpPr>
            <p:cNvPr id="57" name="TextBox 56"/>
            <p:cNvSpPr txBox="1"/>
            <p:nvPr/>
          </p:nvSpPr>
          <p:spPr>
            <a:xfrm>
              <a:off x="526938" y="5144864"/>
              <a:ext cx="12490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000000"/>
                  </a:solidFill>
                </a:rPr>
                <a:t>Paramiter</a:t>
              </a:r>
              <a:r>
                <a:rPr lang="en-US" dirty="0">
                  <a:solidFill>
                    <a:srgbClr val="000000"/>
                  </a:solidFill>
                </a:rPr>
                <a:t>: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pic>
          <p:nvPicPr>
            <p:cNvPr id="58" name="Рисунок 18" descr="tmp.bmp"/>
            <p:cNvPicPr>
              <a:picLocks/>
            </p:cNvPicPr>
            <p:nvPr>
              <p:custDataLst>
                <p:tags r:id="rId3"/>
              </p:custDataLst>
            </p:nvPr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41104" y="5720928"/>
              <a:ext cx="1066800" cy="660400"/>
            </a:xfrm>
            <a:prstGeom prst="rect">
              <a:avLst/>
            </a:prstGeom>
            <a:noFill/>
          </p:spPr>
        </p:pic>
        <p:sp>
          <p:nvSpPr>
            <p:cNvPr id="59" name="TextBox 58"/>
            <p:cNvSpPr txBox="1"/>
            <p:nvPr/>
          </p:nvSpPr>
          <p:spPr>
            <a:xfrm>
              <a:off x="912912" y="5855652"/>
              <a:ext cx="1659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String tension: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000446" y="1959695"/>
            <a:ext cx="1103766" cy="1746803"/>
            <a:chOff x="5476446" y="1959694"/>
            <a:chExt cx="1103766" cy="1746803"/>
          </a:xfrm>
        </p:grpSpPr>
        <p:sp>
          <p:nvSpPr>
            <p:cNvPr id="62" name="Oval 61"/>
            <p:cNvSpPr/>
            <p:nvPr/>
          </p:nvSpPr>
          <p:spPr>
            <a:xfrm rot="20344090">
              <a:off x="6017593" y="1959694"/>
              <a:ext cx="562619" cy="174680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pic>
          <p:nvPicPr>
            <p:cNvPr id="65" name="Picture 64" descr="tmp.emf"/>
            <p:cNvPicPr>
              <a:picLocks/>
            </p:cNvPicPr>
            <p:nvPr>
              <p:custDataLst>
                <p:tags r:id="rId2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76446" y="3140968"/>
              <a:ext cx="628433" cy="216024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21992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/>
          <p:cNvGrpSpPr/>
          <p:nvPr/>
        </p:nvGrpSpPr>
        <p:grpSpPr>
          <a:xfrm>
            <a:off x="2855640" y="1192909"/>
            <a:ext cx="20162240" cy="5493295"/>
            <a:chOff x="1331640" y="1192908"/>
            <a:chExt cx="20162240" cy="5493295"/>
          </a:xfrm>
        </p:grpSpPr>
        <p:grpSp>
          <p:nvGrpSpPr>
            <p:cNvPr id="49" name="Group 48"/>
            <p:cNvGrpSpPr/>
            <p:nvPr/>
          </p:nvGrpSpPr>
          <p:grpSpPr>
            <a:xfrm>
              <a:off x="3096344" y="1412776"/>
              <a:ext cx="4572000" cy="4638127"/>
              <a:chOff x="1944216" y="1412776"/>
              <a:chExt cx="4572000" cy="4638127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3275856" y="2492896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prstClr val="white"/>
                  </a:solidFill>
                  <a:latin typeface="Book Antiqua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Perturbative</a:t>
                </a: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 </a:t>
                </a: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integrability</a:t>
                </a: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  in N=4 SYM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dirty="0">
                  <a:solidFill>
                    <a:prstClr val="white"/>
                  </a:solidFill>
                  <a:latin typeface="Book Antiqua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827142" y="4571836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2002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pic>
            <p:nvPicPr>
              <p:cNvPr id="12" name="Рисунок 22" descr="sstmp.bmp"/>
              <p:cNvPicPr>
                <a:picLocks/>
              </p:cNvPicPr>
              <p:nvPr>
                <p:custDataLst>
                  <p:tags r:id="rId1"/>
                </p:custDataLst>
              </p:nvPr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217055" y="1412776"/>
                <a:ext cx="1926653" cy="8640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215900" dist="38100" dir="2700000" algn="tl" rotWithShape="0">
                  <a:schemeClr val="tx1">
                    <a:alpha val="55000"/>
                  </a:schemeClr>
                </a:outerShdw>
              </a:effectLst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1944216" y="5589238"/>
                <a:ext cx="4572000" cy="46166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Minahan,Zarembo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Beisert,Kristijanssen,Staudacher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5688632" y="1233872"/>
              <a:ext cx="4572000" cy="5452331"/>
              <a:chOff x="4536504" y="1233872"/>
              <a:chExt cx="4572000" cy="5452331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120680" y="4571836"/>
                <a:ext cx="12875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200</a:t>
                </a:r>
                <a:r>
                  <a:rPr lang="ru-RU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3</a:t>
                </a: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-2008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536504" y="5301208"/>
                <a:ext cx="4572000" cy="13849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Bena,Polchinski,Roiban</a:t>
                </a:r>
                <a:endParaRPr lang="ru-RU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Kazakov,Marshakov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Minahan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Zarembo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Frolov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Tseytlin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Schafer-Nameki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Beisert,Kazakov,Sakai,Zarembo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NG,Vieira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819441" y="2492896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dirty="0">
                    <a:solidFill>
                      <a:prstClr val="white"/>
                    </a:solidFill>
                    <a:latin typeface="Book Antiqua"/>
                  </a:rPr>
                  <a:t>Classical </a:t>
                </a:r>
                <a:r>
                  <a:rPr lang="en-GB" dirty="0" err="1">
                    <a:solidFill>
                      <a:prstClr val="white"/>
                    </a:solidFill>
                    <a:latin typeface="Book Antiqua"/>
                  </a:rPr>
                  <a:t>integrability</a:t>
                </a:r>
                <a:r>
                  <a:rPr lang="en-GB" dirty="0">
                    <a:solidFill>
                      <a:prstClr val="white"/>
                    </a:solidFill>
                    <a:latin typeface="Book Antiqua"/>
                  </a:rPr>
                  <a:t> of  string ϭ-model on AdS5×S5</a:t>
                </a:r>
                <a:r>
                  <a:rPr lang="ru-RU" dirty="0">
                    <a:solidFill>
                      <a:prstClr val="white"/>
                    </a:solidFill>
                    <a:latin typeface="Times New Roman" panose="02020603050405020304" pitchFamily="18" charset="0"/>
                  </a:rPr>
                  <a:t>, </a:t>
                </a: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quasiclassics</a:t>
                </a:r>
                <a:endParaRPr lang="en-GB" dirty="0">
                  <a:solidFill>
                    <a:prstClr val="white"/>
                  </a:solidFill>
                  <a:latin typeface="Book Antiqua"/>
                </a:endParaRPr>
              </a:p>
            </p:txBody>
          </p: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76664" y="1233872"/>
                <a:ext cx="1371897" cy="11150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2" name="Right Arrow 21"/>
              <p:cNvSpPr/>
              <p:nvPr/>
            </p:nvSpPr>
            <p:spPr>
              <a:xfrm>
                <a:off x="5292080" y="2996952"/>
                <a:ext cx="360040" cy="36004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  <a:latin typeface="Book Antiqua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8208912" y="1246526"/>
              <a:ext cx="4572000" cy="5439677"/>
              <a:chOff x="7056784" y="1246526"/>
              <a:chExt cx="4572000" cy="5439677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8640960" y="4571836"/>
                <a:ext cx="12875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2004-2006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056784" y="5301208"/>
                <a:ext cx="4572000" cy="1384995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Arutyunov,Frolov,Staudacher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Staudacher,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Beisert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Janik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Hernandez,Lopez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Roiban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Tseytlin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Beisert,Eden,Staudacher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339721" y="2492896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S-matrix, asymptotic Bethe </a:t>
                </a: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Ansatz</a:t>
                </a: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.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Cusp dimension</a:t>
                </a:r>
                <a:endParaRPr lang="en-GB" dirty="0">
                  <a:solidFill>
                    <a:prstClr val="white"/>
                  </a:solidFill>
                  <a:latin typeface="Book Antiqua"/>
                </a:endParaRPr>
              </a:p>
            </p:txBody>
          </p:sp>
          <p:pic>
            <p:nvPicPr>
              <p:cNvPr id="1028" name="Picture 4" descr="http://andreimikhailov.com/snapshots/scatter-3.pn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66264" y="1246526"/>
                <a:ext cx="1547114" cy="11965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Right Arrow 33"/>
              <p:cNvSpPr/>
              <p:nvPr/>
            </p:nvSpPr>
            <p:spPr>
              <a:xfrm>
                <a:off x="7812360" y="2996952"/>
                <a:ext cx="360040" cy="36004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  <a:latin typeface="Book Antiqua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0729192" y="1192908"/>
              <a:ext cx="4572000" cy="5155321"/>
              <a:chOff x="9577064" y="1192908"/>
              <a:chExt cx="4572000" cy="5155321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11161240" y="4594070"/>
                <a:ext cx="12875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2005-2008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577064" y="5517232"/>
                <a:ext cx="4572000" cy="8309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Ambjorn,Janik,Kristijanssen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Arutyunov,Frolov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Bajnok,Janik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Lukowski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0860001" y="2515130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dirty="0">
                    <a:solidFill>
                      <a:prstClr val="white"/>
                    </a:solidFill>
                    <a:latin typeface="Book Antiqua"/>
                  </a:rPr>
                  <a:t>Finite size corrections and mirror model</a:t>
                </a:r>
              </a:p>
            </p:txBody>
          </p:sp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245145" y="1192908"/>
                <a:ext cx="1029912" cy="12502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5" name="Right Arrow 34"/>
              <p:cNvSpPr/>
              <p:nvPr/>
            </p:nvSpPr>
            <p:spPr>
              <a:xfrm>
                <a:off x="10332640" y="2996952"/>
                <a:ext cx="360040" cy="36004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  <a:latin typeface="Book Antiqua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13249472" y="1265334"/>
              <a:ext cx="4572000" cy="5271405"/>
              <a:chOff x="12097344" y="1265334"/>
              <a:chExt cx="4572000" cy="5271405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13681520" y="4597914"/>
                <a:ext cx="12875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2009-2010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2097344" y="5521076"/>
                <a:ext cx="4572000" cy="101566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NG 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Kazakov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Vieira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Bombardelli,Fioravanti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Tateo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NG 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Kazakov,Vieira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Arutyunov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Frolov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Covagia,Fioravanti,N.G.,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Tateo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 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3380281" y="2518974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dirty="0">
                    <a:solidFill>
                      <a:prstClr val="white"/>
                    </a:solidFill>
                    <a:latin typeface="Book Antiqua"/>
                  </a:rPr>
                  <a:t>Analytic Y-system for exact spectrum,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TBA</a:t>
                </a:r>
                <a:endParaRPr lang="en-GB" dirty="0">
                  <a:solidFill>
                    <a:prstClr val="white"/>
                  </a:solidFill>
                  <a:latin typeface="Book Antiqua"/>
                </a:endParaRPr>
              </a:p>
            </p:txBody>
          </p:sp>
          <p:sp>
            <p:nvSpPr>
              <p:cNvPr id="36" name="Right Arrow 35"/>
              <p:cNvSpPr/>
              <p:nvPr/>
            </p:nvSpPr>
            <p:spPr>
              <a:xfrm>
                <a:off x="12852920" y="2996952"/>
                <a:ext cx="360040" cy="36004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  <a:latin typeface="Book Antiqua"/>
                </a:endParaRPr>
              </a:p>
            </p:txBody>
          </p:sp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426144" y="1265334"/>
                <a:ext cx="1731032" cy="10835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15661232" y="1394876"/>
              <a:ext cx="4572000" cy="4770428"/>
              <a:chOff x="14509104" y="1394876"/>
              <a:chExt cx="4572000" cy="4770428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16201800" y="4601340"/>
                <a:ext cx="1274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2011-2014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4509104" y="5888305"/>
                <a:ext cx="4572000" cy="27699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NG,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Kazakov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Leurent</a:t>
                </a:r>
                <a:r>
                  <a:rPr lang="en-GB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, </a:t>
                </a: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Volin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15900561" y="2522400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Quantum spectral curve for all operators</a:t>
                </a:r>
                <a:endParaRPr lang="en-GB" dirty="0">
                  <a:solidFill>
                    <a:prstClr val="white"/>
                  </a:solidFill>
                  <a:latin typeface="Book Antiqua"/>
                </a:endParaRPr>
              </a:p>
            </p:txBody>
          </p:sp>
          <p:sp>
            <p:nvSpPr>
              <p:cNvPr id="46" name="Right Arrow 45"/>
              <p:cNvSpPr/>
              <p:nvPr/>
            </p:nvSpPr>
            <p:spPr>
              <a:xfrm>
                <a:off x="15373200" y="3000378"/>
                <a:ext cx="360040" cy="36004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  <a:latin typeface="Book Antiqua"/>
                </a:endParaRPr>
              </a:p>
            </p:txBody>
          </p:sp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77256" y="1394876"/>
                <a:ext cx="1800204" cy="793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7" name="Straight Connector 6"/>
            <p:cNvCxnSpPr/>
            <p:nvPr/>
          </p:nvCxnSpPr>
          <p:spPr>
            <a:xfrm>
              <a:off x="1835696" y="4941168"/>
              <a:ext cx="19658184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/>
            <p:cNvGrpSpPr/>
            <p:nvPr/>
          </p:nvGrpSpPr>
          <p:grpSpPr>
            <a:xfrm>
              <a:off x="1331640" y="2492896"/>
              <a:ext cx="2376264" cy="3558008"/>
              <a:chOff x="179512" y="2492896"/>
              <a:chExt cx="2376264" cy="355800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83568" y="2492896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prstClr val="white"/>
                  </a:solidFill>
                  <a:latin typeface="Book Antiqua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Origins of YM </a:t>
                </a: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integrability</a:t>
                </a: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: </a:t>
                </a: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Lipatov’s</a:t>
                </a: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 BFKL Hamiltonian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dirty="0">
                  <a:solidFill>
                    <a:prstClr val="white"/>
                  </a:solidFill>
                  <a:latin typeface="Book Antiqua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611560" y="5589239"/>
                <a:ext cx="194421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Lipatov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Faddeev,Korchemsky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234854" y="4571836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1993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2" name="Right Arrow 51"/>
              <p:cNvSpPr/>
              <p:nvPr/>
            </p:nvSpPr>
            <p:spPr>
              <a:xfrm>
                <a:off x="179512" y="2996952"/>
                <a:ext cx="360040" cy="360040"/>
              </a:xfrm>
              <a:prstGeom prst="rightArrow">
                <a:avLst/>
              </a:prstGeom>
              <a:solidFill>
                <a:schemeClr val="accent1">
                  <a:alpha val="31000"/>
                </a:schemeClr>
              </a:solidFill>
              <a:ln>
                <a:solidFill>
                  <a:schemeClr val="accent1">
                    <a:shade val="50000"/>
                    <a:alpha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  <a:latin typeface="Book Antiqua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9045608" y="2535288"/>
              <a:ext cx="2448272" cy="3927340"/>
              <a:chOff x="17893480" y="2535288"/>
              <a:chExt cx="2448272" cy="392734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18469544" y="2535288"/>
                <a:ext cx="1800200" cy="136815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prstClr val="white"/>
                  </a:solidFill>
                  <a:latin typeface="Book Antiqua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Origins of YM </a:t>
                </a: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integrability</a:t>
                </a: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: </a:t>
                </a:r>
                <a:r>
                  <a:rPr lang="en-US" dirty="0" err="1">
                    <a:solidFill>
                      <a:prstClr val="white"/>
                    </a:solidFill>
                    <a:latin typeface="Book Antiqua"/>
                  </a:rPr>
                  <a:t>Lipatov’s</a:t>
                </a:r>
                <a:r>
                  <a:rPr lang="en-US" dirty="0">
                    <a:solidFill>
                      <a:prstClr val="white"/>
                    </a:solidFill>
                    <a:latin typeface="Book Antiqua"/>
                  </a:rPr>
                  <a:t> BFKL Hamiltonian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dirty="0">
                  <a:solidFill>
                    <a:prstClr val="white"/>
                  </a:solidFill>
                  <a:latin typeface="Book Antiqua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8397536" y="5631631"/>
                <a:ext cx="194421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Lipatov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Faddeev,Korchemsky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Alfimov,N.G.,</a:t>
                </a:r>
                <a:r>
                  <a:rPr lang="en-US" sz="1200" b="1" dirty="0" err="1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Kazakov</a:t>
                </a:r>
                <a:r>
                  <a:rPr lang="en-US" sz="1200" b="1" dirty="0">
                    <a:solidFill>
                      <a:srgbClr val="000000"/>
                    </a:solidFill>
                    <a:latin typeface="Arial" charset="0"/>
                    <a:cs typeface="Arial" charset="0"/>
                  </a:rPr>
                  <a:t> to appear</a:t>
                </a:r>
                <a:endParaRPr lang="en-GB" sz="1200" b="1" dirty="0">
                  <a:solidFill>
                    <a:srgbClr val="000000"/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19020830" y="4614228"/>
                <a:ext cx="697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dirty="0">
                    <a:solidFill>
                      <a:srgbClr val="E68422">
                        <a:lumMod val="60000"/>
                        <a:lumOff val="40000"/>
                      </a:srgbClr>
                    </a:solidFill>
                    <a:latin typeface="Arial" charset="0"/>
                    <a:cs typeface="Arial" charset="0"/>
                  </a:rPr>
                  <a:t>1993</a:t>
                </a:r>
                <a:endParaRPr lang="en-GB" b="1" dirty="0">
                  <a:solidFill>
                    <a:srgbClr val="E68422">
                      <a:lumMod val="60000"/>
                      <a:lumOff val="40000"/>
                    </a:srgb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56" name="Right Arrow 55"/>
              <p:cNvSpPr/>
              <p:nvPr/>
            </p:nvSpPr>
            <p:spPr>
              <a:xfrm>
                <a:off x="17893480" y="2996952"/>
                <a:ext cx="360040" cy="36004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  <a:latin typeface="Book Antiqua"/>
                </a:endParaRPr>
              </a:p>
            </p:txBody>
          </p:sp>
        </p:grpSp>
      </p:grpSp>
      <p:sp>
        <p:nvSpPr>
          <p:cNvPr id="58" name="TextBox 57"/>
          <p:cNvSpPr txBox="1"/>
          <p:nvPr/>
        </p:nvSpPr>
        <p:spPr>
          <a:xfrm>
            <a:off x="3872216" y="231032"/>
            <a:ext cx="4095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cs typeface="Arial" charset="0"/>
              </a:rPr>
              <a:t>Integrability in gauge theory</a:t>
            </a:r>
            <a:endParaRPr lang="en-GB" sz="2400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25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L -0.28351 -0.0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51 -0.0007 L -0.56701 -0.00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6701 -0.0007 L -0.85052 -0.00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5052 -0.0007 L -1.11823 -0.00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1.11823 -0.0007 L -1.85851 -0.0007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u="sng" kern="12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ea typeface="+mn-ea"/>
                <a:cs typeface="Arial" charset="0"/>
              </a:rPr>
              <a:t>Planar limit?</a:t>
            </a:r>
            <a:endParaRPr lang="en-GB" sz="2400" u="sng" kern="12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ea typeface="+mn-ea"/>
              <a:cs typeface="Arial" charset="0"/>
            </a:endParaRPr>
          </a:p>
        </p:txBody>
      </p:sp>
      <p:pic>
        <p:nvPicPr>
          <p:cNvPr id="819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98848" y="2060868"/>
            <a:ext cx="8229600" cy="446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3050976" y="2751609"/>
            <a:ext cx="2691621" cy="792088"/>
            <a:chOff x="1475656" y="2492896"/>
            <a:chExt cx="2608180" cy="792088"/>
          </a:xfrm>
        </p:grpSpPr>
        <p:sp>
          <p:nvSpPr>
            <p:cNvPr id="4" name="TextBox 3"/>
            <p:cNvSpPr txBox="1"/>
            <p:nvPr/>
          </p:nvSpPr>
          <p:spPr>
            <a:xfrm>
              <a:off x="1475656" y="2492896"/>
              <a:ext cx="595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N=8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cxnSp>
          <p:nvCxnSpPr>
            <p:cNvPr id="6" name="Straight Arrow Connector 5"/>
            <p:cNvCxnSpPr>
              <a:stCxn id="4" idx="2"/>
            </p:cNvCxnSpPr>
            <p:nvPr/>
          </p:nvCxnSpPr>
          <p:spPr>
            <a:xfrm flipH="1">
              <a:off x="1691680" y="2862228"/>
              <a:ext cx="81591" cy="4227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419872" y="2492896"/>
              <a:ext cx="6639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N=3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8" idx="2"/>
            </p:cNvCxnSpPr>
            <p:nvPr/>
          </p:nvCxnSpPr>
          <p:spPr>
            <a:xfrm>
              <a:off x="3751854" y="2862228"/>
              <a:ext cx="28058" cy="3507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991545" y="1484784"/>
            <a:ext cx="6848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Expansion in large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organized in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1/N</a:t>
            </a:r>
            <a:r>
              <a:rPr lang="en-US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series. For real QCD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1/N</a:t>
            </a:r>
            <a:r>
              <a:rPr lang="en-US" b="1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=1/9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23584" y="2060849"/>
            <a:ext cx="1078500" cy="307777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r>
              <a:rPr lang="en-GB" sz="1400" dirty="0" err="1">
                <a:solidFill>
                  <a:srgbClr val="000000"/>
                </a:solidFill>
              </a:rPr>
              <a:t>Teper</a:t>
            </a:r>
            <a:r>
              <a:rPr lang="en-GB" sz="1400" dirty="0">
                <a:solidFill>
                  <a:srgbClr val="000000"/>
                </a:solidFill>
              </a:rPr>
              <a:t> 2008</a:t>
            </a:r>
          </a:p>
        </p:txBody>
      </p:sp>
    </p:spTree>
    <p:extLst>
      <p:ext uri="{BB962C8B-B14F-4D97-AF65-F5344CB8AC3E}">
        <p14:creationId xmlns:p14="http://schemas.microsoft.com/office/powerpoint/2010/main" val="133185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4157910" y="231032"/>
            <a:ext cx="4285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itchFamily="18" charset="0"/>
                <a:ea typeface="+mn-ea"/>
                <a:cs typeface="Arial" charset="0"/>
              </a:rPr>
              <a:t>Do we need super-symmetry?</a:t>
            </a:r>
            <a:endParaRPr kumimoji="0" lang="en-GB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 Antiqua" pitchFamily="18" charset="0"/>
              <a:ea typeface="+mn-ea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3D2FBC-C786-AF4F-BA92-6961C2D798F3}"/>
              </a:ext>
            </a:extLst>
          </p:cNvPr>
          <p:cNvSpPr txBox="1"/>
          <p:nvPr/>
        </p:nvSpPr>
        <p:spPr>
          <a:xfrm>
            <a:off x="1345067" y="1207008"/>
            <a:ext cx="1082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N=4 has a number of deformations, which brake super-symmetry, but preserve </a:t>
            </a:r>
            <a:r>
              <a:rPr lang="en-US" dirty="0" err="1">
                <a:solidFill>
                  <a:schemeClr val="bg1"/>
                </a:solidFill>
              </a:rPr>
              <a:t>integrability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CAB1884-E696-B846-BE92-67C3A7B6AAD3}"/>
              </a:ext>
            </a:extLst>
          </p:cNvPr>
          <p:cNvSpPr txBox="1"/>
          <p:nvPr/>
        </p:nvSpPr>
        <p:spPr>
          <a:xfrm>
            <a:off x="1354030" y="1637314"/>
            <a:ext cx="1082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An extreme example is so-called "Fishnet” theory, which has only 2 scalar fields (no </a:t>
            </a:r>
            <a:r>
              <a:rPr lang="en-US" dirty="0" err="1">
                <a:solidFill>
                  <a:schemeClr val="bg1"/>
                </a:solidFill>
              </a:rPr>
              <a:t>susy</a:t>
            </a:r>
            <a:r>
              <a:rPr lang="en-US" dirty="0">
                <a:solidFill>
                  <a:schemeClr val="bg1"/>
                </a:solidFill>
              </a:rPr>
              <a:t> at all) 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3A84888-169F-6744-A043-9E211A435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904" y="2200421"/>
            <a:ext cx="9616440" cy="134228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C378AE91-313D-6F48-9B4A-115F6C2A2829}"/>
              </a:ext>
            </a:extLst>
          </p:cNvPr>
          <p:cNvSpPr txBox="1"/>
          <p:nvPr/>
        </p:nvSpPr>
        <p:spPr>
          <a:xfrm>
            <a:off x="1721074" y="4044098"/>
            <a:ext cx="3028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Can compute exact spectrum and 3,4 point correlation functions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DCC0625-1520-1F40-A4AF-AA1C4509D995}"/>
              </a:ext>
            </a:extLst>
          </p:cNvPr>
          <p:cNvSpPr txBox="1"/>
          <p:nvPr/>
        </p:nvSpPr>
        <p:spPr>
          <a:xfrm>
            <a:off x="9464872" y="2106446"/>
            <a:ext cx="2156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[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Kazakov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Gurdagan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]</a:t>
            </a:r>
          </a:p>
        </p:txBody>
      </p:sp>
      <p:pic>
        <p:nvPicPr>
          <p:cNvPr id="48" name="Content Placeholder 3">
            <a:extLst>
              <a:ext uri="{FF2B5EF4-FFF2-40B4-BE49-F238E27FC236}">
                <a16:creationId xmlns:a16="http://schemas.microsoft.com/office/drawing/2014/main" id="{C99F2FFB-EFD4-C247-B56A-B21287AB46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093475" y="3240690"/>
            <a:ext cx="3436786" cy="3453476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4EAF622-983B-9249-938B-B8AD356B5985}"/>
              </a:ext>
            </a:extLst>
          </p:cNvPr>
          <p:cNvGrpSpPr/>
          <p:nvPr/>
        </p:nvGrpSpPr>
        <p:grpSpPr>
          <a:xfrm>
            <a:off x="9218723" y="3478725"/>
            <a:ext cx="2808466" cy="2325172"/>
            <a:chOff x="9218723" y="3478725"/>
            <a:chExt cx="2808466" cy="2325172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C6BFC21-6F72-A344-B7AD-316B52D03CF4}"/>
                </a:ext>
              </a:extLst>
            </p:cNvPr>
            <p:cNvSpPr txBox="1"/>
            <p:nvPr/>
          </p:nvSpPr>
          <p:spPr>
            <a:xfrm>
              <a:off x="9218723" y="3478725"/>
              <a:ext cx="228460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[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Grabner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Gromov</a:t>
              </a:r>
              <a:r>
                <a:rPr lang="en-US" kern="0" dirty="0">
                  <a:solidFill>
                    <a:prstClr val="black"/>
                  </a:solidFill>
                </a:rPr>
                <a:t>,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Korchemsky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Kazakov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Sizov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Negro] 2017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AAE71E2-5BD6-DD4C-B168-D3EA5ED9D432}"/>
                </a:ext>
              </a:extLst>
            </p:cNvPr>
            <p:cNvSpPr txBox="1"/>
            <p:nvPr/>
          </p:nvSpPr>
          <p:spPr>
            <a:xfrm>
              <a:off x="9218723" y="4419950"/>
              <a:ext cx="28023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[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Grabner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Gromov</a:t>
              </a:r>
              <a:r>
                <a:rPr lang="en-US" kern="0" dirty="0">
                  <a:solidFill>
                    <a:prstClr val="black"/>
                  </a:solidFill>
                </a:rPr>
                <a:t>,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Kazakov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Korchemsky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2017]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3773C6F-0767-5B4C-8973-FC9FBD38017B}"/>
                </a:ext>
              </a:extLst>
            </p:cNvPr>
            <p:cNvSpPr txBox="1"/>
            <p:nvPr/>
          </p:nvSpPr>
          <p:spPr>
            <a:xfrm>
              <a:off x="9224819" y="5157566"/>
              <a:ext cx="28023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[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Gromov</a:t>
              </a:r>
              <a:r>
                <a:rPr lang="en-US" kern="0" dirty="0">
                  <a:solidFill>
                    <a:prstClr val="black"/>
                  </a:solidFill>
                </a:rPr>
                <a:t>,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Kazakov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</a:t>
              </a:r>
              <a:r>
                <a:rPr kumimoji="0" lang="en-U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Korchemsky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2018]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772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4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5361067" y="231032"/>
            <a:ext cx="2273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itchFamily="18" charset="0"/>
                <a:ea typeface="+mn-ea"/>
                <a:cs typeface="Arial" charset="0"/>
              </a:rPr>
              <a:t>BFKL </a:t>
            </a:r>
            <a:r>
              <a:rPr kumimoji="0" lang="en-US" sz="2400" b="0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ook Antiqua" pitchFamily="18" charset="0"/>
                <a:ea typeface="+mn-ea"/>
                <a:cs typeface="Arial" charset="0"/>
              </a:rPr>
              <a:t>pomeron</a:t>
            </a:r>
            <a:endParaRPr kumimoji="0" lang="en-GB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ook Antiqua" pitchFamily="18" charset="0"/>
              <a:ea typeface="+mn-ea"/>
              <a:cs typeface="Arial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F3EEB1-F51B-6342-9005-978DF4302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A6F6BC-7114-5E42-962D-7955C8A03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211" y="1237327"/>
            <a:ext cx="9080500" cy="1854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BE050F-48D2-2747-A998-4AEB746D1BD0}"/>
              </a:ext>
            </a:extLst>
          </p:cNvPr>
          <p:cNvSpPr txBox="1"/>
          <p:nvPr/>
        </p:nvSpPr>
        <p:spPr>
          <a:xfrm>
            <a:off x="1141412" y="1067207"/>
            <a:ext cx="4800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total </a:t>
            </a:r>
            <a:r>
              <a:rPr lang="en-US" dirty="0" err="1">
                <a:solidFill>
                  <a:schemeClr val="bg1"/>
                </a:solidFill>
              </a:rPr>
              <a:t>crossection</a:t>
            </a:r>
            <a:r>
              <a:rPr lang="en-US" dirty="0">
                <a:solidFill>
                  <a:schemeClr val="bg1"/>
                </a:solidFill>
              </a:rPr>
              <a:t> of the </a:t>
            </a:r>
            <a:r>
              <a:rPr lang="en-US" dirty="0" err="1">
                <a:solidFill>
                  <a:schemeClr val="bg1"/>
                </a:solidFill>
              </a:rPr>
              <a:t>hight</a:t>
            </a:r>
            <a:r>
              <a:rPr lang="en-US" dirty="0">
                <a:solidFill>
                  <a:schemeClr val="bg1"/>
                </a:solidFill>
              </a:rPr>
              <a:t>-energy scattering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D8BE06-CDBA-204F-98A8-1FC0070D7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6488" y="883573"/>
            <a:ext cx="4927600" cy="368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81A767-E443-D54A-960A-70D2281CB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8261" y="5223237"/>
            <a:ext cx="9512300" cy="1358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BE44C4-6AA4-5342-A124-4BABD75442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7661" y="3073401"/>
            <a:ext cx="8953500" cy="1358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2B3AF9-796D-334B-BC77-382F7531E0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4533" y="4480213"/>
            <a:ext cx="12319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3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BFKL in QCD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96753"/>
            <a:ext cx="8229600" cy="4525963"/>
          </a:xfrm>
        </p:spPr>
        <p:txBody>
          <a:bodyPr/>
          <a:lstStyle/>
          <a:p>
            <a:r>
              <a:rPr lang="en-US" dirty="0"/>
              <a:t>At the LO:</a:t>
            </a:r>
          </a:p>
          <a:p>
            <a:endParaRPr lang="en-US" dirty="0"/>
          </a:p>
          <a:p>
            <a:r>
              <a:rPr lang="en-US" dirty="0"/>
              <a:t>At NLO:</a:t>
            </a:r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1873424"/>
            <a:ext cx="588645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426" y="3025552"/>
            <a:ext cx="7373148" cy="201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5229200"/>
            <a:ext cx="5702798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287688" y="1926291"/>
            <a:ext cx="5256584" cy="3041586"/>
            <a:chOff x="1763688" y="1926291"/>
            <a:chExt cx="5256584" cy="3041586"/>
          </a:xfrm>
        </p:grpSpPr>
        <p:grpSp>
          <p:nvGrpSpPr>
            <p:cNvPr id="5" name="Group 4"/>
            <p:cNvGrpSpPr/>
            <p:nvPr/>
          </p:nvGrpSpPr>
          <p:grpSpPr>
            <a:xfrm>
              <a:off x="1763688" y="3140968"/>
              <a:ext cx="5256584" cy="1826909"/>
              <a:chOff x="1763688" y="3140968"/>
              <a:chExt cx="5256584" cy="1826909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588224" y="3140968"/>
                <a:ext cx="432048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763688" y="3782849"/>
                <a:ext cx="648072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778088" y="4455002"/>
                <a:ext cx="1857807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644008" y="4463821"/>
                <a:ext cx="648072" cy="504056"/>
              </a:xfrm>
              <a:prstGeom prst="rect">
                <a:avLst/>
              </a:prstGeom>
              <a:solidFill>
                <a:srgbClr val="FF0000">
                  <a:alpha val="51000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2490966" y="1926291"/>
              <a:ext cx="2729105" cy="504056"/>
            </a:xfrm>
            <a:prstGeom prst="rect">
              <a:avLst/>
            </a:prstGeom>
            <a:solidFill>
              <a:srgbClr val="FF0000">
                <a:alpha val="51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14" name="Прямоугольник 1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05216" y="1180068"/>
            <a:ext cx="1491114" cy="60016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Jaroszewicz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, 1982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Lipatov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 1986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Kotikov,Lipatov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 2002</a:t>
            </a:r>
          </a:p>
        </p:txBody>
      </p:sp>
      <p:sp>
        <p:nvSpPr>
          <p:cNvPr id="15" name="Прямоугольник 1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13698" y="2469642"/>
            <a:ext cx="1491114" cy="60016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100" b="1" dirty="0" err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Fadin</a:t>
            </a:r>
            <a:r>
              <a:rPr lang="en-GB" sz="1100" b="1" dirty="0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, </a:t>
            </a:r>
            <a:r>
              <a:rPr lang="en-GB" sz="1100" b="1" dirty="0" err="1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Lipatov</a:t>
            </a:r>
            <a:r>
              <a:rPr lang="ru-RU" sz="1100" b="1" dirty="0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 19</a:t>
            </a:r>
            <a:r>
              <a:rPr lang="en-GB" sz="1100" b="1" dirty="0">
                <a:solidFill>
                  <a:srgbClr val="333399"/>
                </a:solidFill>
                <a:latin typeface="Times New Roman" pitchFamily="18" charset="0"/>
                <a:ea typeface="Gill Sans"/>
                <a:cs typeface="Times New Roman" pitchFamily="18" charset="0"/>
              </a:rPr>
              <a:t>98</a:t>
            </a:r>
            <a:endParaRPr kumimoji="0" lang="ru-RU" sz="11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Times New Roman" pitchFamily="18" charset="0"/>
              <a:ea typeface="Gill Sans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Kotikov,Lipatov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 2002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Kotikov,Lipatov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itchFamily="18" charset="0"/>
                <a:ea typeface="Gill Sans"/>
                <a:cs typeface="Times New Roman" pitchFamily="18" charset="0"/>
              </a:rPr>
              <a:t> 2000</a:t>
            </a:r>
          </a:p>
        </p:txBody>
      </p:sp>
    </p:spTree>
    <p:extLst>
      <p:ext uri="{BB962C8B-B14F-4D97-AF65-F5344CB8AC3E}">
        <p14:creationId xmlns:p14="http://schemas.microsoft.com/office/powerpoint/2010/main" val="14939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PARENT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925"/>
  <p:tag name="BMPHEIGHT" val="216"/>
  <p:tag name="SOURCE" val="\documentclass{slides}&#10;\pagestyle{empty}&#10;\usepackage{color}&#10;\begin{document}&#10;$$\lambda=g_{YM}^2N_c$$&#10;\end{document} "/>
  <p:tag name="TRANSPARENT" val="Tru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3458"/>
  <p:tag name="BMPHEIGHT" val="350"/>
  <p:tag name="SOURCE" val="\documentclass{article}\pagestyle{empty}&#10;\usepackage{color}&#10;&#10;\begin{document}&#10;\begin{eqnarray}&#10;\nonumber&#10;S(\Delta=0)&amp;=&amp;-1+&#10;0.07023049277268287640893859949699&#10;70096328765324432625413774344&#10;{\color{red}g^2}&#10;\\ \nonumber&#10;&amp;&amp; &#10;-84.07856680746491991229528869153&#10;60731240938374433839202117447&#10;{\color{red}g^4}&#10;\\ \nonumber &amp;&amp;&#10;{\color{blue}-2543.0481651804494295352453425&#10;547790233427709977821342068768429587&#10;}&#10;{\color{red}g^6}&#10;\end{eqnarray}&#10;\end{document}"/>
  <p:tag name="TRANSPARENT" val="Tru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33"/>
  <p:tag name="BMPHEIGHT" val="141"/>
  <p:tag name="SOURCE" val="\documentclass{slides}&#10;\pagestyle{empty}&#10;\usepackage{color}&#10;\begin{document}&#10;$$N_c=\infty$$&#10;\end{document} "/>
  <p:tag name="TRANSPARENT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516"/>
  <p:tag name="BMPHEIGHT" val="175"/>
  <p:tag name="SOURCE" val="\documentclass{slides}&#10;\pagestyle{empty}&#10;\usepackage{color}&#10;\usepackage{amssymb}&#10;\begin{document}&#10;$${\mathbb S}^3\times {\mathbb R}&#10;$$&#10;\end{document} "/>
  <p:tag name="TRANSPARENT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50"/>
  <p:tag name="BMPHEIGHT" val="400"/>
  <p:tag name="SOURCE" val="\documentclass{slides}&#10;\pagestyle{empty}&#10;\usepackage{color}&#10;\begin{document}&#10;$$T=\frac{\sqrt\lambda}{2\pi}$$&#10;\end{document} &#10;"/>
  <p:tag name="TRANSPARENT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591"/>
  <p:tag name="BMPHEIGHT" val="166"/>
  <p:tag name="SOURCE" val="\documentclass{slides}&#10;\pagestyle{empty}&#10;\usepackage{color}&#10;\begin{document}&#10;$$so(4,2)$$&#10;\end{document} "/>
  <p:tag name="TRANSPARENT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08"/>
  <p:tag name="BMPHEIGHT" val="166"/>
  <p:tag name="SOURCE" val="\documentclass{slides}&#10;\pagestyle{empty}&#10;\usepackage{color}&#10;\begin{document}&#10;$$so(6)$$&#10;\end{document} "/>
  <p:tag name="TRANSPARENT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758"/>
  <p:tag name="BMPHEIGHT" val="175"/>
  <p:tag name="SOURCE" val="\documentclass{slides}&#10;\pagestyle{empty}&#10;\usepackage{color}&#10;\begin{document}&#10;$$su(2,2|4)$$&#10;\end{document} "/>
  <p:tag name="TRANSPARENT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825"/>
  <p:tag name="BMPHEIGHT" val="216"/>
  <p:tag name="SOURCE" val="\documentclass{slides}&#10;\pagestyle{empty}&#10;\usepackage{color}&#10;\begin{document}&#10;$$Y_0^2+Y_1^2-Y_2^2-Y_3^2-Y_4^2-Y_5^2=1&#10;$$&#10;\end{document} "/>
  <p:tag name="TRANSPARENT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258"/>
  <p:tag name="BMPHEIGHT" val="208"/>
  <p:tag name="SOURCE" val="\documentclass{article}&#10;\pagestyle{empty}&#10;\usepackage{color}&#10;\begin{document}&#10;$$S=\frac{1}{4g_{YM}^2}\int&#10;d^4x {\rm Tr}(F_{\mu\nu}F^{\mu\nu}+\dots)&#10;$$&#10;\end{document} "/>
  <p:tag name="TRANSPAREN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08"/>
  <p:tag name="BMPHEIGHT" val="158"/>
  <p:tag name="SOURCE" val="\documentclass{slides}&#10;\pagestyle{empty}&#10;\usepackage{color}&#10;\begin{document}&#10;$$AdS_5&#10;$$&#10;\end{document} "/>
  <p:tag name="TRANSPARENT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3025"/>
  <p:tag name="BMPHEIGHT" val="216"/>
  <p:tag name="SOURCE" val="\documentclass{slides}&#10;\pagestyle{empty}&#10;\usepackage{color}&#10;\begin{document}&#10;$$X_0^2+X_1^2+X_2^2+X_3^2+X_4^2+X_5^2=1&#10;$$&#10;\end{document} "/>
  <p:tag name="TRANSPARENT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91"/>
  <p:tag name="BMPHEIGHT" val="175"/>
  <p:tag name="SOURCE" val="\documentclass{slides}&#10;\pagestyle{empty}&#10;\usepackage{color}&#10;\begin{document}&#10;$$S^5&#10;$$&#10;\end{document} "/>
  <p:tag name="TRANSPARENT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RANSPARENT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378"/>
  <p:tag name="BMPHEIGHT" val="64"/>
  <p:tag name="SOURCE" val="\documentclass[10pt]{article}&#10;\pagestyle{empty}&#10;\usepackage[usenames,dvipsnames]{color}&#10;\begin{document}&#10;$$&#10;T(u)Q(u)+(u-i/2)^L Q(u-i)+(u+i/2)^LQ(u+i)=0&#10;$$&#10;\end{document}"/>
  <p:tag name="TRANSPARENT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022"/>
  <p:tag name="BMPHEIGHT" val="137"/>
  <p:tag name="SOURCE" val="\documentclass[10pt]{article}&#10;\pagestyle{empty}&#10;\usepackage[usenames,dvipsnames]{color}&#10;\begin{document}&#10;$$&#10;\left|&#10;\begin{array}{cc}&#10; {\color{blue}Q_1}\left(u+\frac{i}{2}\right) &amp; &#10; {\color{red}Q_2}\left(u+\frac{i}{2}\right) \\&#10; {\color{blue}Q_1}\left(u-\frac{i}{2}\right) &amp; &#10; {\color{red}Q_2}\left(u-\frac{i}{2}\right) \\&#10;\end{array}&#10;\right|=\frac{1}{(u^2+1/4)^2}&#10;$$&#10;\end{document}"/>
  <p:tag name="TRANSPARENT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375"/>
  <p:tag name="BMPHEIGHT" val="83"/>
  <p:tag name="SOURCE" val="\documentclass{article}&#10;\pagestyle{empty}&#10;\usepackage{color}&#10;\begin{document}&#10;$$\Phi_1,\dots,\Phi_6$$&#10;\end{document} "/>
  <p:tag name="TRANSPARENT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906"/>
  <p:tag name="BMPHEIGHT" val="203"/>
  <p:tag name="SOURCE" val="\documentclass[10pt]{article}&#10;\pagestyle{empty}&#10;\usepackage[usenames,dvipsnames]{color}&#10;\begin{document}&#10;$$&#10;\left|&#10;\begin{array}{ccc}&#10; {\color{blue}Q_1}\left(u+i\right) &amp; &#10; {\color{red}Q_2}\left(u+i\right)&amp; &#10; {\color{green}Q_3}\left(u+i\right) \\&#10; {\color{blue}Q_1}\left(u\right) &amp; &#10; {\color{red}Q_2}\left(u\right) &amp; &#10; {\color{green}Q_3}\left(u\right)\\&#10; {\color{blue}Q_1}\left(u-i\right) &amp; &#10; {\color{red}Q_2}\left(u-i\right) &amp; &#10; {\color{green}Q_3}\left(u-i\right)\\&#10;\end{array}&#10;\right|&#10;$$&#10;\end{document}"/>
  <p:tag name="TRANSPARENT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1"/>
  <p:tag name="BMPHEIGHT" val="50"/>
  <p:tag name="SOURCE" val="\documentclass[10pt]{article}&#10;\pagestyle{empty}&#10;\usepackage[usenames,dvipsnames]{color}&#10;\begin{document}&#10;$$&#10;{\color{blue}Q_1}&#10;$$&#10;\end{document}"/>
  <p:tag name="TRANSPARENT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2"/>
  <p:tag name="BMPHEIGHT" val="50"/>
  <p:tag name="SOURCE" val="\documentclass[10pt]{article}&#10;\pagestyle{empty}&#10;\usepackage[usenames,dvipsnames]{color}&#10;\begin{document}&#10;$$&#10;{\color{red}Q_2}&#10;$$&#10;\end{document}"/>
  <p:tag name="TRANSPARENT" val="Tru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2"/>
  <p:tag name="BMPHEIGHT" val="50"/>
  <p:tag name="SOURCE" val="\documentclass[10pt]{article}&#10;\pagestyle{empty}&#10;\usepackage[usenames,dvipsnames]{color}&#10;\begin{document}&#10;$$&#10;{\color{green}Q_3}&#10;$$&#10;\end{document}"/>
  <p:tag name="TRANSPARENT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1"/>
  <p:tag name="BMPHEIGHT" val="50"/>
  <p:tag name="SOURCE" val="\documentclass[10pt]{article}&#10;\pagestyle{empty}&#10;\usepackage[usenames,dvipsnames]{color}&#10;\begin{document}&#10;$$&#10;{\color{blue}Q_1}&#10;$$&#10;\end{document}"/>
  <p:tag name="TRANSPARENT" val="Tru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2"/>
  <p:tag name="BMPHEIGHT" val="50"/>
  <p:tag name="SOURCE" val="\documentclass[10pt]{article}&#10;\pagestyle{empty}&#10;\usepackage[usenames,dvipsnames]{color}&#10;\begin{document}&#10;$$&#10;{\color{red}Q_2}&#10;$$&#10;\end{document}"/>
  <p:tag name="TRANSPARENT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758"/>
  <p:tag name="BMPHEIGHT" val="175"/>
  <p:tag name="SOURCE" val="\documentclass{slides}&#10;\pagestyle{empty}&#10;\usepackage{color}&#10;\begin{document}&#10;$$su(2,2|4)$$&#10;\end{document} "/>
  <p:tag name="TRANSPARENT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51"/>
  <p:tag name="BMPHEIGHT" val="112"/>
  <p:tag name="SOURCE" val="\documentclass[10pt]{article}&#10;\pagestyle{empty}&#10;\usepackage[usenames,dvipsnames]{color}&#10;\begin{document}&#10;$$&#10;T(u)=-2u^2+S^2+S+\frac12&#10;$$&#10;\end{document}"/>
  <p:tag name="TRANSPARENT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00"/>
  <p:tag name="BMPHEIGHT" val="62"/>
  <p:tag name="SOURCE" val="\documentclass[10pt]{article}&#10;\pagestyle{empty}&#10;\usepackage[usenames,dvipsnames]{color}&#10;\begin{document}&#10;$$&#10;{\color{blue}Q_1}\sim u^S&#10;$$&#10;\end{document}"/>
  <p:tag name="TRANSPARENT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92"/>
  <p:tag name="BMPHEIGHT" val="62"/>
  <p:tag name="SOURCE" val="\documentclass[10pt]{article}&#10;\pagestyle{empty}&#10;\usepackage[usenames,dvipsnames]{color}&#10;\begin{document}&#10;$$&#10;{\color{red}Q_2}\sim u^{-1-S}&#10;$$&#10;\end{document}"/>
  <p:tag name="TRANSPARENT" val="Tru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12"/>
  <p:tag name="BMPHEIGHT" val="56"/>
  <p:tag name="SOURCE" val="\documentclass[10pt]{article}&#10;\pagestyle{empty}&#10;\usepackage[usenames,dvipsnames]{color}&#10;\begin{document}&#10;$$&#10;-i/2&#10;$$&#10;\end{document}"/>
  <p:tag name="TRANSPARENT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40"/>
  <p:tag name="BMPHEIGHT" val="56"/>
  <p:tag name="SOURCE" val="\documentclass[10pt]{article}&#10;\pagestyle{empty}&#10;\usepackage[usenames,dvipsnames]{color}&#10;\begin{document}&#10;$$&#10;-3i/2&#10;$$&#10;\end{document}"/>
  <p:tag name="TRANSPARENT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08"/>
  <p:tag name="BMPHEIGHT" val="166"/>
  <p:tag name="SOURCE" val="\documentclass{slides}&#10;\pagestyle{empty}&#10;\usepackage{color}&#10;\begin{document}&#10;$$so(6)$$&#10;\end{document} "/>
  <p:tag name="TRANSPARENT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40"/>
  <p:tag name="BMPHEIGHT" val="56"/>
  <p:tag name="SOURCE" val="\documentclass[10pt]{article}&#10;\pagestyle{empty}&#10;\usepackage[usenames,dvipsnames]{color}&#10;\begin{document}&#10;$$&#10;-5i/2&#10;$$&#10;\end{document}"/>
  <p:tag name="TRANSPARENT" val="Tru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1"/>
  <p:tag name="BMPHEIGHT" val="50"/>
  <p:tag name="SOURCE" val="\documentclass[10pt]{article}&#10;\pagestyle{empty}&#10;\usepackage[usenames,dvipsnames]{color}&#10;\begin{document}&#10;$$&#10;{\color{blue}Q_1}&#10;$$&#10;\end{document}"/>
  <p:tag name="TRANSPARENT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2"/>
  <p:tag name="BMPHEIGHT" val="50"/>
  <p:tag name="SOURCE" val="\documentclass[10pt]{article}&#10;\pagestyle{empty}&#10;\usepackage[usenames,dvipsnames]{color}&#10;\begin{document}&#10;$$&#10;{\color{red}Q_2}&#10;$$&#10;\end{document}"/>
  <p:tag name="TRANSPARENT" val="Tru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45"/>
  <p:tag name="BMPHEIGHT" val="56"/>
  <p:tag name="SOURCE" val="\documentclass[10pt]{article}&#10;\pagestyle{empty}&#10;\usepackage[usenames,dvipsnames]{color}&#10;\begin{document}&#10;$$&#10;\color{BrickRed}sl(2)\to psu(2,2|4)&#10;$$&#10;\end{document}"/>
  <p:tag name="TRANSPARENT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10"/>
  <p:tag name="BMPHEIGHT" val="56"/>
  <p:tag name="SOURCE" val="\documentclass[10pt]{article}&#10;\pagestyle{empty}&#10;\usepackage[usenames,dvipsnames]{color}&#10;\begin{document}&#10;$$&#10;(Q_1,\;Q_2)&#10;$$&#10;\end{document}"/>
  <p:tag name="TRANSPARENT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022"/>
  <p:tag name="BMPHEIGHT" val="137"/>
  <p:tag name="SOURCE" val="\documentclass[10pt]{article}&#10;\pagestyle{empty}&#10;\usepackage[usenames,dvipsnames]{color}&#10;\begin{document}&#10;$$&#10;\left|&#10;\begin{array}{cc}&#10; {\color{blue}Q_1}\left(u+\frac{i}{2}\right) &amp; &#10; {\color{red}Q_2}\left(u+\frac{i}{2}\right) \\&#10; {\color{blue}Q_1}\left(u-\frac{i}{2}\right) &amp; &#10; {\color{red}Q_2}\left(u-\frac{i}{2}\right) \\&#10;\end{array}&#10;\right|=\frac{1}{(u^2+1/4)^2}&#10;$$&#10;\end{document}"/>
  <p:tag name="TRANSPARENT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54"/>
  <p:tag name="BMPHEIGHT" val="51"/>
  <p:tag name="SOURCE" val="\documentclass[10pt]{article}&#10;\pagestyle{empty}&#10;\usepackage[usenames,dvipsnames]{color}&#10;\begin{document}&#10;$$&#10;\color{red} S^5&#10;$$&#10;\end{document}"/>
  <p:tag name="TRANSPARENT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25"/>
  <p:tag name="BMPHEIGHT" val="166"/>
  <p:tag name="SOURCE" val="\documentclass{slides}&#10;\pagestyle{empty}&#10;\usepackage{color}&#10;\begin{document}&#10;$$su(4)$$&#10;\end{document} "/>
  <p:tag name="TRANSPARENT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22"/>
  <p:tag name="BMPHEIGHT" val="49"/>
  <p:tag name="SOURCE" val="\documentclass[10pt]{article}&#10;\pagestyle{empty}&#10;\usepackage[usenames,dvipsnames]{color}&#10;\begin{document}&#10;$$&#10;\color{red} AdS_5&#10;$$&#10;\end{document}"/>
  <p:tag name="TRANSPARENT" val="Tru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851"/>
  <p:tag name="BMPHEIGHT" val="56"/>
  <p:tag name="SOURCE" val="\documentclass[10pt]{article}&#10;\pagestyle{empty}&#10;\usepackage[usenames,dvipsnames]{color}&#10;\begin{document}&#10;$$&#10;({\bf P}_1,\;{\bf P}_2,\;{\bf P}_3,\;{\bf P}_4|&#10;{\bf Q}_1,\;{\bf Q}_2,\;{\bf Q}_3,\;{\bf Q}_4)&#10;$$&#10;\end{document}"/>
  <p:tag name="TRANSPARENT" val="Tru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9"/>
  <p:tag name="BMPHEIGHT" val="30"/>
  <p:tag name="SOURCE" val="\documentclass[10pt]{article}&#10;\pagestyle{empty}&#10;\usepackage[usenames,dvipsnames]{color}&#10;\begin{document}&#10;$$&#10;\to&#10;$$&#10;\end{document}"/>
  <p:tag name="TRANSPARENT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308"/>
  <p:tag name="BMPHEIGHT" val="127"/>
  <p:tag name="SOURCE" val="\documentclass{slides}&#10;\pagestyle{empty}&#10;\usepackage{color}&#10;\begin{document}&#10;$$&#10;{\rm tr} D^S Z^2   + {\rm permutations}&#10;$$&#10;\end{document} "/>
  <p:tag name="TRANSPARENT" val="Tru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37"/>
  <p:tag name="BMPHEIGHT" val="127"/>
  <p:tag name="SOURCE" val="\documentclass{article}&#10;\pagestyle{empty}&#10;\usepackage{color}&#10;\begin{document}&#10;$$&#10;\frac{g^2}{S+1}\simeq 1&#10;$$&#10;\end{document} "/>
  <p:tag name="TRANSPARENT" val="Tru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17"/>
  <p:tag name="BMPHEIGHT" val="51"/>
  <p:tag name="SOURCE" val="\documentclass{article}&#10;\pagestyle{empty}&#10;\usepackage{color}&#10;\begin{document}&#10;$$&#10;S\to -1\;\;,\;\;g\to 0&#10;$$&#10;\end{document} "/>
  <p:tag name="TRANSPARENT" val="Tru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43"/>
  <p:tag name="BMPHEIGHT" val="140"/>
  <p:tag name="SOURCE" val="\documentclass{article}&#10;\pagestyle{empty}&#10;\usepackage{color}&#10;\begin{document}&#10;$$&#10;\left(\frac{g^2}{S+1}\right)^n&#10;$$&#10;\end{document} "/>
  <p:tag name="TRANSPARENT" val="Tru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325"/>
  <p:tag name="BMPHEIGHT" val="76"/>
  <p:tag name="SOURCE" val="\documentclass{slides}&#10;\pagestyle{empty}&#10;\usepackage{color}&#10;\begin{document}&#10;$$&#10;{\rm BFKL}&#10;$$&#10;\end{document} "/>
  <p:tag name="TRANSPARENT" val="Tru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36"/>
  <p:tag name="BMPHEIGHT" val="110"/>
  <p:tag name="SOURCE" val="\documentclass{slides}&#10;\pagestyle{empty}&#10;\usepackage{color}&#10;\begin{document}&#10;$$&#10;{\rm tr} Z^2&#10;$$&#10;\end{document} "/>
  <p:tag name="TRANSPARENT" val="Tru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583"/>
  <p:tag name="BMPHEIGHT" val="94"/>
  <p:tag name="SOURCE" val="\documentclass{slides}&#10;\pagestyle{empty}&#10;\usepackage{color}&#10;\begin{document}&#10;$$&#10;\Delta=2+S&#10;$$&#10;\end{document} "/>
  <p:tag name="TRANSPARENT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08"/>
  <p:tag name="BMPHEIGHT" val="166"/>
  <p:tag name="SOURCE" val="\documentclass{slides}&#10;\pagestyle{empty}&#10;\usepackage{color}&#10;\begin{document}&#10;$$su(2,2)$$&#10;\end{document} "/>
  <p:tag name="TRANSPARENT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66"/>
  <p:tag name="BMPHEIGHT" val="66"/>
  <p:tag name="SOURCE" val="\documentclass{article}\pagestyle{empty}&#10;&#10;&#10;\begin{document}&#10;$&#10;\lambda\approx 6.3&#10;$&#10;\end{document}"/>
  <p:tag name="TRANSPARENT" val="Tru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91"/>
  <p:tag name="BMPHEIGHT" val="83"/>
  <p:tag name="SOURCE" val="\documentclass{article}\pagestyle{empty}&#10;&#10;&#10;\begin{document}&#10;$&#10;\sim2000\ {\rm data\  points}&#10;$&#10;\end{document}"/>
  <p:tag name="TRANSPARENT" val="Tru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58"/>
  <p:tag name="BMPHEIGHT" val="91"/>
  <p:tag name="SOURCE" val="\documentclass{article}\pagestyle{empty}&#10;&#10;&#10;\begin{document}&#10;$&#10;j=2+\left.S(\Delta)\right|_{\Delta=0}&#10;$&#10;\end{document}"/>
  <p:tag name="TRANSPARENT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1"/>
  <p:tag name="BMPHEIGHT" val="75"/>
  <p:tag name="SOURCE" val="\documentclass{article}\pagestyle{empty}&#10;&#10;&#10;\begin{document}&#10;$&#10;j&#10;$&#10;\end{document}"/>
  <p:tag name="TRANSPARENT" val="Fals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50"/>
  <p:tag name="BMPHEIGHT" val="66"/>
  <p:tag name="SOURCE" val="\documentclass{article}\pagestyle{empty}&#10;&#10;&#10;\begin{document}&#10;$&#10;\lambda&#10;$&#10;\end{document}"/>
  <p:tag name="TRANSPARENT" val="Fals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91"/>
  <p:tag name="BMPHEIGHT" val="91"/>
  <p:tag name="SOURCE" val="\documentclass{article}\pagestyle{empty}&#10;&#10;&#10;\begin{document}&#10;$&#10;{\bf Q}_{i}&#10;$&#10;\end{document}"/>
  <p:tag name="TRANSPARENT" val="Tru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591"/>
  <p:tag name="BMPHEIGHT" val="166"/>
  <p:tag name="SOURCE" val="\documentclass{slides}&#10;\pagestyle{empty}&#10;\usepackage{color}&#10;\begin{document}&#10;$$so(4,2)$$&#10;\end{document} "/>
  <p:tag name="TRANSPARENT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550"/>
  <p:tag name="BMPHEIGHT" val="183"/>
  <p:tag name="SOURCE" val="\documentclass{article}\pagestyle{empty}&#10;&#10;&#10;\begin{document}&#10;$&#10;S=-1+\sum\limits_{n=1}^\infty g^{2n}&#10;\left[F_n\left(\frac{\Delta-1}{2}\right)&#10;+F_n\left(\frac{-\Delta-1}{2}\right)&#10;\right]&#10;$&#10;\end{document}"/>
  <p:tag name="TRANSPARENT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08"/>
  <p:tag name="BMPHEIGHT" val="91"/>
  <p:tag name="SOURCE" val="\documentclass{article}\pagestyle{empty}&#10;&#10;&#10;\begin{document}&#10;$&#10;F_1(x)=-4S_1(x)&#10;$&#10;\end{document}"/>
  <p:tag name="TRANSPARENT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933"/>
  <p:tag name="BMPHEIGHT" val="350"/>
  <p:tag name="SOURCE" val="\documentclass{article}\pagestyle{empty}&#10;&#10;&#10;\begin{document}&#10;\begin{eqnarray}&#10;\nonumber&#10;F_2(x)&amp;=&amp;4\left(-\frac{3}{2}\zeta(3)&#10;+\pi^2\log 2+\frac{\pi^2}{3}S_1(x)&#10;+2S_3(x)\right. \\ \nonumber&#10;&amp;+&amp;\left.\pi^2S_{-1}(x)&#10;-4S_{-2,1}(x)&#10;\right)&#10;\end{eqnarray}&#10;\end{document}"/>
  <p:tag name="TRANSPARENT" val="Tru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483"/>
  <p:tag name="BMPHEIGHT" val="91"/>
  <p:tag name="SOURCE" val="\documentclass{article}\pagestyle{empty}&#10;&#10;&#10;\begin{document}&#10;$&#10;F_3(x)=?????&#10;$&#10;\end{document}"/>
  <p:tag name="TRANSPARENT" val="Tru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008"/>
  <p:tag name="BMPHEIGHT" val="133"/>
  <p:tag name="SOURCE" val="\documentclass{article}\pagestyle{empty}&#10;&#10;&#10;\begin{document}&#10;$&#10;S\to-1,g\to 0,\frac{g^2}{S+1}={\rm fixed}&#10;$&#10;\end{document}"/>
  <p:tag name="TRANSPARENT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300"/>
  <p:tag name="BMPHEIGHT" val="191"/>
  <p:tag name="SOURCE" val="\documentclass{article}\pagestyle{empty}&#10;&#10;&#10;\begin{document}&#10;$&#10;S_{a,b,c,\dots}(x)=\sum\limits_{k=1}^x&#10;{({\rm sign}(a))^k}S_{b,c,\dots}(k)&#10;$&#10;\end{document}"/>
  <p:tag name="TRANSPARENT" val="Tru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750"/>
  <p:tag name="BMPHEIGHT" val="191"/>
  <p:tag name="SOURCE" val="\documentclass{article}\pagestyle{empty}&#10;&#10;&#10;\begin{document}&#10;$&#10;S_a(x)=\sum\limits_{k=1}^x&#10;\frac{({\rm sign}(a))^k}{k^{|a|}}&#10;$&#10;\end{document}"/>
  <p:tag name="TRANSPARENT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591"/>
  <p:tag name="BMPHEIGHT" val="166"/>
  <p:tag name="SOURCE" val="\documentclass{slides}&#10;\pagestyle{empty}&#10;\usepackage{color}&#10;\begin{document}&#10;$$so(3,1)$$&#10;\end{document} "/>
  <p:tag name="TRANSPARENT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625"/>
  <p:tag name="BMPHEIGHT" val="83"/>
  <p:tag name="SOURCE" val="\documentclass{article}\pagestyle{empty}&#10;&#10;&#10;\begin{document}&#10;$&#10;\Delta_0=1,3,5,7,\dots&#10;$&#10;\end{document}"/>
  <p:tag name="TRANSPARENT" val="True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350"/>
  <p:tag name="BMPHEIGHT" val="91"/>
  <p:tag name="SOURCE" val="\documentclass{article}\pagestyle{empty}&#10;&#10;&#10;\begin{document}&#10;$&#10;\pi,\log(2),\zeta(3),\zeta(5),{\rm Li}_4(1/2)&#10;,{\rm Li}_5(1/2)&#10;$&#10;\end{document}"/>
  <p:tag name="TRANSPARENT" val="Tru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16"/>
  <p:tag name="BMPHEIGHT" val="66"/>
  <p:tag name="SOURCE" val="\documentclass{article}\pagestyle{empty}&#10;&#10;&#10;\begin{document}&#10;$&#10;\Delta=5$&#10;\end{document}"/>
  <p:tag name="TRANSPARENT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3725"/>
  <p:tag name="BMPHEIGHT" val="1358"/>
  <p:tag name="SOURCE" val="\documentclass{article}\pagestyle{empty}&#10;\usepackage{color}&#10;&#10;\begin{document}&#10;     \begin{eqnarray}&#10;     \color{black}\nonumber&#10;&amp;&amp;S_{\rm NNLO}=-\frac{1024}{{\color{blue}\delta} ^5}+\frac{64 \left(4 \pi&#10;   ^2-33\right)}{3 {\color{blue}\delta} ^3}+\frac{16 \left(-36&#10;   \zeta _3+2 \pi ^2+31\right)}{{\color{blue}\delta}&#10;   ^2}+\frac{-288 \zeta _3+\frac{232 \pi ^4}{45}-16&#10;   \pi ^2-296}{{\color{blue}\delta} }\\&#10;\nonumber&amp;&amp;-\frac{2}{15} \left[20&#10;   \left(4 \pi ^2-75\right) \zeta _3+6300 \zeta&#10;   _5+\pi ^4-215 \pi ^2+285\right]&#10;   \\ \nonumber &amp;&amp;&#10;   +{\color{blue}\delta}\left[40 \zeta&#10;   _3^2+2 \left(8 \pi ^2-123\right) \zeta _3-396&#10;   \zeta _5+\frac{373 \pi ^6}{945}+\frac{11 \pi&#10;   ^4}{9}-26 \pi ^2+\frac{1771}{4}\right] \\&#10;\nonumber&amp;&amp;+{\color{blue}\delta}&#10;   ^2\left[-48 \zeta _3^2+\left(\frac{505}{2}-6 \pi&#10;   ^2+\frac{43 \pi ^4}{45}\right) \zeta&#10;   _3+\left(329+\frac{4 \pi ^2}{3}\right) \zeta&#10;   _5-\frac{1001 \zeta _7}{4}+\frac{31 \pi&#10;   ^6}{252}+\frac{27 \pi ^4}{40}+\frac{147 \pi&#10;   ^2}{8}-\frac{12387}{16}\right] \\&#10;\nonumber&amp;&amp;+{\color{blue}\delta} ^3 \left[-\frac{2}{3} \left(\pi&#10;   ^2-30\right) \zeta _3^2+\left(218 \zeta&#10;   _5+\frac{7 \pi ^4}{5}+\frac{4 \pi&#10;   ^2}{3}-\frac{1779}{8}\right) \zeta _3+\left(8 \pi&#10;   ^2-\frac{1161}{4}\right) \zeta _5\right.\\&#10;\nonumber&amp;&amp;\left.-\frac{2715&#10;   \zeta _7}{8}+\frac{78&#10;   S_{5,3}(\infty)}{5}-\frac{14233 \pi&#10;   ^8}{3402000}-\frac{223 \pi ^4}{144}-\frac{557 \pi&#10;   ^2}{48}+\frac{7625}{8}\right]+O\left({\color{blue}\delta}&#10;   ^4\right)\;.&#10;\end{eqnarray}&#10;\end{document}"/>
  <p:tag name="TRANSPARENT" val="Tru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1550"/>
  <p:tag name="BMPHEIGHT" val="183"/>
  <p:tag name="SOURCE" val="\documentclass{article}\pagestyle{empty}&#10;\usepackage{color}&#10;&#10;\begin{document}&#10;$&#10;\color{black}&#10;S=-1+\sum\limits_{n=1}^\infty g^{2n}&#10;\left[{\color{blue}F_n}\left(\frac{\Delta-1}{2}\right)&#10;+{\color{blue}F_n}\left(\frac{-\Delta-1}{2}\right)&#10;\right]&#10;$&#10;\end{document}"/>
  <p:tag name="TRANSPARENT" val="True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125"/>
  <p:tag name="BMPHEIGHT" val="1716"/>
  <p:tag name="SOURCE" val="\documentclass{article}\pagestyle{empty}&#10;\usepackage{color}&#10;&#10;\begin{document}&#10;\color{black}&#10;\begin{eqnarray} \nonumber&#10;&amp;&amp;\frac{1}{256}{{\color{blue}{F_3}}}=\\&#10;\nonumber&amp;&amp;-\frac{5&#10;   S_{-5}}{8}-\frac{S_{-4,1}}{2}+\frac{ S_1&#10;   S_{-3,1}}{2}+\frac{S_{-3,2}}{2}-\frac{5S_2&#10;   S_{-2,1}}{4} \\&#10;\nonumber&amp;&amp;+\frac{&#10;   S_{-4} S_1}{4}+\frac{S_{-3}&#10;   S_2}{8} +\frac{3&#10;   S_{3,-2}}{4}-\frac{3S_{-3,1,1}}{2} -S_1&#10;   S_{-2,1,1}\\&#10;\nonumber&amp;&amp;+S_{2,-2,1}+3 S_{-2,1,1,1}-\frac{3S_{-2}&#10;   S_3}{4} -\frac{S_5}{8}+\frac{ S_{-2} S_1 S_2}{4}\\&#10;\nonumber&amp;&amp;+\pi ^2\left[\frac{S_{-2,1}}{8}  -\frac{7S_{-3}}{48}&#10;   -\frac{S_{-2}S_1}{12}&#10;   +\frac{S_1 S_2}{48}  \right]\\&#10;\nonumber&amp;&amp;+\zeta _3\left[-\frac{7S_{-1,1}}{4}&#10;   +\frac{7S_{-2}}{8}&#10;   +\frac{7S_{-1}&#10;   S_1}{4}  -\frac{S_2}{16}\right]\\&#10;\nonumber&amp;&amp;+\left[2&#10;   \rm{Li}_4&#10;   -\frac{ \pi&#10;   ^2  \log ^2\!2}{12}+\frac{\log&#10;   ^4\!2}{12}&#10;\right]&#10;   \left(S_{-1}- S_1\right)-\pi ^4 \left[\frac{2S_{-1}}{45} -\frac{  S_1}{96}\right]\\&#10;\nonumber&amp;&amp;+\frac{\log ^5\!2}{60}-\frac{\pi ^2&#10;   \log ^3\!2}{36} -\frac{2 \pi ^4 \log 2}{45}&#10;   -\frac{\pi ^2&#10;   \zeta _3}{24}+\frac{49 \zeta _5}{32}-2&#10;   \rm{Li}_5&#10;\end{eqnarray}&#10;&#10;\end{document}"/>
  <p:tag name="TRANSPARENT" val="Tru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216"/>
  <p:tag name="BMPHEIGHT" val="66"/>
  <p:tag name="SOURCE" val="\documentclass{article}\pagestyle{empty}&#10;&#10;&#10;\begin{document}&#10;$&#10;\Delta=0$&#10;\end{document}"/>
  <p:tag name="TRANSPARENT" val="True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325"/>
  <p:tag name="BMPHEIGHT" val="66"/>
  <p:tag name="SOURCE" val="\documentclass{article}\pagestyle{empty}&#10;&#10;&#10;\begin{document}&#10;$&#10;\Delta=0.45$&#10;\end{document}"/>
  <p:tag name="TRANSPARENT" val="True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MPWIDTH" val="325"/>
  <p:tag name="BMPHEIGHT" val="66"/>
  <p:tag name="SOURCE" val="\documentclass{article}\pagestyle{empty}&#10;&#10;&#10;\begin{document}&#10;$&#10;\Delta=0.45$&#10;\end{document}"/>
  <p:tag name="TRANSPARENT" val="True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3.xml><?xml version="1.0" encoding="utf-8"?>
<a:theme xmlns:a="http://schemas.openxmlformats.org/drawingml/2006/main" name="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959</Words>
  <Application>Microsoft Macintosh PowerPoint</Application>
  <PresentationFormat>Widescreen</PresentationFormat>
  <Paragraphs>238</Paragraphs>
  <Slides>30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2" baseType="lpstr">
      <vt:lpstr>Arial</vt:lpstr>
      <vt:lpstr>Book Antiqua</vt:lpstr>
      <vt:lpstr>Calibri</vt:lpstr>
      <vt:lpstr>Gill Sans</vt:lpstr>
      <vt:lpstr>StarSymbol</vt:lpstr>
      <vt:lpstr>Symbol</vt:lpstr>
      <vt:lpstr>Times New Roman</vt:lpstr>
      <vt:lpstr>Trebuchet MS</vt:lpstr>
      <vt:lpstr>Tw Cen MT</vt:lpstr>
      <vt:lpstr>Modèle par défaut</vt:lpstr>
      <vt:lpstr>Circuit</vt:lpstr>
      <vt:lpstr>2_Modèle par défaut</vt:lpstr>
      <vt:lpstr>BFKL Limit of N=4 SYM</vt:lpstr>
      <vt:lpstr>PowerPoint Presentation</vt:lpstr>
      <vt:lpstr>N=4 SYM</vt:lpstr>
      <vt:lpstr>Dual description</vt:lpstr>
      <vt:lpstr>PowerPoint Presentation</vt:lpstr>
      <vt:lpstr>Planar limit?</vt:lpstr>
      <vt:lpstr>PowerPoint Presentation</vt:lpstr>
      <vt:lpstr>PowerPoint Presentation</vt:lpstr>
      <vt:lpstr>BFKL in QCD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BFKL in QCD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Intercept for any 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BFKL Limit of N=4 SYM</dc:title>
  <dc:creator>Gromov, Nikolay</dc:creator>
  <cp:lastModifiedBy>Gromov, Nikolay</cp:lastModifiedBy>
  <cp:revision>22</cp:revision>
  <dcterms:created xsi:type="dcterms:W3CDTF">2018-08-05T22:03:54Z</dcterms:created>
  <dcterms:modified xsi:type="dcterms:W3CDTF">2018-08-06T11:11:42Z</dcterms:modified>
</cp:coreProperties>
</file>