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3429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6858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10287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13716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7145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20574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24003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2743200" algn="l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6" name="Shape 7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.tif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ogo/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creen Shot 2016-09-22 at 11.16.45.png" descr="Screen Shot 2016-09-22 at 11.16.4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41816" y="5201669"/>
            <a:ext cx="862368" cy="4571918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coll_logo3_small.png" descr="lcoll_logo3_sma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22150" y="9525"/>
            <a:ext cx="876300" cy="929665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. Redaelli, HL-TCC 02-08–2018, p."/>
          <p:cNvSpPr txBox="1"/>
          <p:nvPr/>
        </p:nvSpPr>
        <p:spPr>
          <a:xfrm>
            <a:off x="9208622" y="9442450"/>
            <a:ext cx="28829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i="1" sz="1300"/>
            </a:lvl1pPr>
          </a:lstStyle>
          <a:p>
            <a:pPr/>
            <a:r>
              <a:t>S. Redaelli, HL-TCC 02-08–2018, p. </a:t>
            </a:r>
          </a:p>
        </p:txBody>
      </p:sp>
      <p:sp>
        <p:nvSpPr>
          <p:cNvPr id="9" name="Title Text"/>
          <p:cNvSpPr txBox="1"/>
          <p:nvPr>
            <p:ph type="title"/>
          </p:nvPr>
        </p:nvSpPr>
        <p:spPr>
          <a:xfrm>
            <a:off x="1641767" y="-75344"/>
            <a:ext cx="10464801" cy="952501"/>
          </a:xfrm>
          <a:prstGeom prst="rect">
            <a:avLst/>
          </a:prstGeom>
        </p:spPr>
        <p:txBody>
          <a:bodyPr/>
          <a:lstStyle>
            <a:lvl1pPr>
              <a:defRPr b="1" sz="4500">
                <a:solidFill>
                  <a:srgbClr val="0E78A9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" name="Slide Number"/>
          <p:cNvSpPr txBox="1"/>
          <p:nvPr>
            <p:ph type="sldNum" sz="quarter" idx="2"/>
          </p:nvPr>
        </p:nvSpPr>
        <p:spPr>
          <a:xfrm>
            <a:off x="11922379" y="9448800"/>
            <a:ext cx="297942" cy="304800"/>
          </a:xfrm>
          <a:prstGeom prst="rect">
            <a:avLst/>
          </a:prstGeom>
        </p:spPr>
        <p:txBody>
          <a:bodyPr/>
          <a:lstStyle>
            <a:lvl1pPr>
              <a:defRPr i="1" sz="13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11" name="Screen Shot 2016-09-22 at 11.16.26.png" descr="Screen Shot 2016-09-22 at 11.16.2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3398" y="-20273"/>
            <a:ext cx="844996" cy="41003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CERNlogo.png" descr="CERNlogo.png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00685" y="-18194"/>
            <a:ext cx="825501" cy="838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1100" y="8945728"/>
            <a:ext cx="1792249" cy="838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bg>
      <p:bgPr>
        <a:solidFill>
          <a:srgbClr val="EAE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white_photo-v-1.pdf" descr="white_photo-v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Title Text"/>
          <p:cNvSpPr txBox="1"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>
              <a:defRPr sz="7000"/>
            </a:lvl1pPr>
          </a:lstStyle>
          <a:p>
            <a:pPr/>
            <a:r>
              <a:t>Title Text</a:t>
            </a:r>
          </a:p>
        </p:txBody>
      </p:sp>
      <p:sp>
        <p:nvSpPr>
          <p:cNvPr id="50" name="Body Level One…"/>
          <p:cNvSpPr txBox="1"/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>
              <a:defRPr sz="7000"/>
            </a:lvl1pPr>
          </a:lstStyle>
          <a:p>
            <a:pPr/>
            <a:r>
              <a:t>Title Text</a:t>
            </a:r>
          </a:p>
        </p:txBody>
      </p:sp>
      <p:sp>
        <p:nvSpPr>
          <p:cNvPr id="54" name="Body Level One…"/>
          <p:cNvSpPr txBox="1"/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bg>
      <p:bgPr>
        <a:solidFill>
          <a:srgbClr val="EAE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white_photo-bullets-1.pdf" descr="white_photo-bullets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9" name="Body Level One…"/>
          <p:cNvSpPr txBox="1"/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Body Level One…"/>
          <p:cNvSpPr txBox="1"/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quarter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ogo/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. Redaelli, LARP-CM11 27/10/2008"/>
          <p:cNvSpPr txBox="1"/>
          <p:nvPr/>
        </p:nvSpPr>
        <p:spPr>
          <a:xfrm>
            <a:off x="1122" y="9467850"/>
            <a:ext cx="2794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 i="1" sz="1300"/>
            </a:lvl1pPr>
          </a:lstStyle>
          <a:p>
            <a:pPr/>
            <a:r>
              <a:t>S. Redaelli, LARP-CM11 27/10/2008</a:t>
            </a:r>
          </a:p>
        </p:txBody>
      </p:sp>
      <p:pic>
        <p:nvPicPr>
          <p:cNvPr id="71" name="CERNlogo.png" descr="CERNlogo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350" y="0"/>
            <a:ext cx="1016000" cy="10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2" name="lcoll_logo3_small.png" descr="lcoll_logo3_small.png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931650" y="-3175"/>
            <a:ext cx="1016001" cy="10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Title Text"/>
          <p:cNvSpPr txBox="1"/>
          <p:nvPr>
            <p:ph type="title"/>
          </p:nvPr>
        </p:nvSpPr>
        <p:spPr>
          <a:xfrm>
            <a:off x="1270000" y="25400"/>
            <a:ext cx="10464800" cy="952500"/>
          </a:xfrm>
          <a:prstGeom prst="rect">
            <a:avLst/>
          </a:prstGeom>
        </p:spPr>
        <p:txBody>
          <a:bodyPr/>
          <a:lstStyle>
            <a:lvl1pPr>
              <a:defRPr b="1" sz="4500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xfrm>
            <a:off x="12697079" y="9474200"/>
            <a:ext cx="297942" cy="304800"/>
          </a:xfrm>
          <a:prstGeom prst="rect">
            <a:avLst/>
          </a:prstGeom>
        </p:spPr>
        <p:txBody>
          <a:bodyPr/>
          <a:lstStyle>
            <a:lvl1pPr>
              <a:defRPr i="1" sz="13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6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. Redaelli, APC meeting"/>
          <p:cNvSpPr txBox="1"/>
          <p:nvPr/>
        </p:nvSpPr>
        <p:spPr>
          <a:xfrm>
            <a:off x="14008" y="9417050"/>
            <a:ext cx="1968129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i="1" sz="1300"/>
            </a:lvl1pPr>
          </a:lstStyle>
          <a:p>
            <a:pPr/>
            <a:r>
              <a:t>S. Redaelli, APC meeting</a:t>
            </a:r>
          </a:p>
        </p:txBody>
      </p:sp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/>
          <a:lstStyle>
            <a:lvl1pPr>
              <a:spcBef>
                <a:spcPts val="2400"/>
              </a:spcBef>
            </a:lvl1pPr>
            <a:lvl2pPr>
              <a:spcBef>
                <a:spcPts val="2400"/>
              </a:spcBef>
            </a:lvl2pPr>
            <a:lvl3pPr>
              <a:spcBef>
                <a:spcPts val="2400"/>
              </a:spcBef>
            </a:lvl3pPr>
            <a:lvl4pPr>
              <a:spcBef>
                <a:spcPts val="2400"/>
              </a:spcBef>
            </a:lvl4pPr>
            <a:lvl5pPr>
              <a:spcBef>
                <a:spcPts val="2400"/>
              </a:spcBef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xfrm>
            <a:off x="12671679" y="9423400"/>
            <a:ext cx="297942" cy="304800"/>
          </a:xfrm>
          <a:prstGeom prst="rect">
            <a:avLst/>
          </a:prstGeom>
        </p:spPr>
        <p:txBody>
          <a:bodyPr/>
          <a:lstStyle>
            <a:lvl1pPr>
              <a:defRPr i="1" sz="13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. Redaelli, APC meeting"/>
          <p:cNvSpPr txBox="1"/>
          <p:nvPr/>
        </p:nvSpPr>
        <p:spPr>
          <a:xfrm>
            <a:off x="26708" y="9429750"/>
            <a:ext cx="1968129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i="1" sz="1300"/>
            </a:lvl1pPr>
          </a:lstStyle>
          <a:p>
            <a:pPr/>
            <a:r>
              <a:t>S. Redaelli, APC meeting</a:t>
            </a:r>
          </a:p>
        </p:txBody>
      </p:sp>
      <p:sp>
        <p:nvSpPr>
          <p:cNvPr id="2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6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 txBox="1"/>
          <p:nvPr>
            <p:ph type="sldNum" sz="quarter" idx="2"/>
          </p:nvPr>
        </p:nvSpPr>
        <p:spPr>
          <a:xfrm>
            <a:off x="12697079" y="9436100"/>
            <a:ext cx="297942" cy="304800"/>
          </a:xfrm>
          <a:prstGeom prst="rect">
            <a:avLst/>
          </a:prstGeom>
        </p:spPr>
        <p:txBody>
          <a:bodyPr/>
          <a:lstStyle>
            <a:lvl1pPr>
              <a:defRPr i="1" sz="13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. Redaelli, APC meeting"/>
          <p:cNvSpPr txBox="1"/>
          <p:nvPr/>
        </p:nvSpPr>
        <p:spPr>
          <a:xfrm>
            <a:off x="26708" y="9429750"/>
            <a:ext cx="1968129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i="1" sz="1300"/>
            </a:lvl1pPr>
          </a:lstStyle>
          <a:p>
            <a:pPr/>
            <a:r>
              <a:t>S. Redaelli, APC meeting</a:t>
            </a:r>
          </a:p>
        </p:txBody>
      </p:sp>
      <p:sp>
        <p:nvSpPr>
          <p:cNvPr id="33" name="Slide Number"/>
          <p:cNvSpPr txBox="1"/>
          <p:nvPr>
            <p:ph type="sldNum" sz="quarter" idx="2"/>
          </p:nvPr>
        </p:nvSpPr>
        <p:spPr>
          <a:xfrm>
            <a:off x="12697079" y="9436100"/>
            <a:ext cx="297942" cy="304800"/>
          </a:xfrm>
          <a:prstGeom prst="rect">
            <a:avLst/>
          </a:prstGeom>
        </p:spPr>
        <p:txBody>
          <a:bodyPr/>
          <a:lstStyle>
            <a:lvl1pPr>
              <a:defRPr i="1" sz="13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bg>
      <p:bgPr>
        <a:solidFill>
          <a:srgbClr val="EAE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white_photo-h.pdf" descr="white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Title Text"/>
          <p:cNvSpPr txBox="1"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/>
            <a:r>
              <a:t>Title Text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ctr">
              <a:defRPr sz="18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889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1333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1778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2222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2667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30226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33782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37338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40894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2.jpeg"/><Relationship Id="rId4" Type="http://schemas.openxmlformats.org/officeDocument/2006/relationships/image" Target="../media/image1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hyperlink" Target="https://indico.cern.ch/event/251588/contributions/1577296/attachments/437549/607159/2013_-_30_-_05_Collimation_Review_E._Skordis.pdf" TargetMode="External"/><Relationship Id="rId4" Type="http://schemas.openxmlformats.org/officeDocument/2006/relationships/hyperlink" Target="https://indico.cern.ch/event/257368/contributions/1586972/attachments/451997/626723/2013_13_11_endepdscoll.pdf" TargetMode="Externa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ap. of collimation losses in the IR7 dispersion suppressors…"/>
          <p:cNvSpPr txBox="1"/>
          <p:nvPr>
            <p:ph type="body" idx="1"/>
          </p:nvPr>
        </p:nvSpPr>
        <p:spPr>
          <a:xfrm>
            <a:off x="556613" y="2808597"/>
            <a:ext cx="12231939" cy="4331477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30000"/>
              </a:lnSpc>
              <a:defRPr b="1" i="1" sz="4200">
                <a:solidFill>
                  <a:srgbClr val="51515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Recap. of collimation losses in the IR7 dispersion suppressors</a:t>
            </a:r>
            <a:endParaRPr b="0"/>
          </a:p>
          <a:p>
            <a:pPr>
              <a:lnSpc>
                <a:spcPct val="130000"/>
              </a:lnSpc>
              <a:defRPr i="1" sz="2300">
                <a:solidFill>
                  <a:srgbClr val="51515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3400"/>
          </a:p>
          <a:p>
            <a:pPr>
              <a:defRPr i="1" sz="2500">
                <a:solidFill>
                  <a:srgbClr val="51515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C. Bahamonde, R. Bruce, F. Cerutti, A. Lechner, S. Redaelli</a:t>
            </a:r>
          </a:p>
          <a:p>
            <a:pPr>
              <a:defRPr i="1" sz="2500">
                <a:solidFill>
                  <a:srgbClr val="51515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On behalf of WP5</a:t>
            </a:r>
          </a:p>
          <a:p>
            <a:pPr>
              <a:defRPr i="1" sz="2500">
                <a:solidFill>
                  <a:srgbClr val="515151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>
              <a:defRPr i="1" sz="2500">
                <a:solidFill>
                  <a:srgbClr val="515151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Acknowledgements: G. Arduini, R. Van Weelderen, G. Iadarola, G. Rumolo, et al.</a:t>
            </a:r>
          </a:p>
        </p:txBody>
      </p:sp>
      <p:sp>
        <p:nvSpPr>
          <p:cNvPr id="79" name="HL-TCC Technical Coordination Committee…"/>
          <p:cNvSpPr txBox="1"/>
          <p:nvPr/>
        </p:nvSpPr>
        <p:spPr>
          <a:xfrm>
            <a:off x="4003063" y="171450"/>
            <a:ext cx="4803745" cy="104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lnSpc>
                <a:spcPct val="110000"/>
              </a:lnSpc>
              <a:defRPr b="1" sz="4100">
                <a:latin typeface="+mn-lt"/>
                <a:ea typeface="+mn-ea"/>
                <a:cs typeface="+mn-cs"/>
                <a:sym typeface="Gill Sans"/>
              </a:defRPr>
            </a:pPr>
            <a:r>
              <a:rPr b="0" i="1" sz="1900">
                <a:latin typeface="Helvetica"/>
                <a:ea typeface="Helvetica"/>
                <a:cs typeface="Helvetica"/>
                <a:sym typeface="Helvetica"/>
              </a:rPr>
              <a:t>HL-TCC Technical Coordination Committee</a:t>
            </a:r>
            <a:endParaRPr b="0" i="1" sz="1900">
              <a:latin typeface="Helvetica"/>
              <a:ea typeface="Helvetica"/>
              <a:cs typeface="Helvetica"/>
              <a:sym typeface="Helvetica"/>
            </a:endParaRPr>
          </a:p>
          <a:p>
            <a:pPr algn="ctr">
              <a:lnSpc>
                <a:spcPct val="110000"/>
              </a:lnSpc>
              <a:defRPr b="1" sz="4100">
                <a:latin typeface="+mn-lt"/>
                <a:ea typeface="+mn-ea"/>
                <a:cs typeface="+mn-cs"/>
                <a:sym typeface="Gill Sans"/>
              </a:defRPr>
            </a:pPr>
            <a:r>
              <a:rPr b="0" i="1" sz="1900">
                <a:latin typeface="Helvetica"/>
                <a:ea typeface="Helvetica"/>
                <a:cs typeface="Helvetica"/>
                <a:sym typeface="Helvetica"/>
              </a:rPr>
              <a:t>54</a:t>
            </a:r>
            <a:r>
              <a:rPr b="0" baseline="31999" i="1" sz="1900">
                <a:latin typeface="Helvetica"/>
                <a:ea typeface="Helvetica"/>
                <a:cs typeface="Helvetica"/>
                <a:sym typeface="Helvetica"/>
              </a:rPr>
              <a:t>th</a:t>
            </a:r>
            <a:r>
              <a:rPr b="0" i="1" sz="1900">
                <a:latin typeface="Helvetica"/>
                <a:ea typeface="Helvetica"/>
                <a:cs typeface="Helvetica"/>
                <a:sym typeface="Helvetica"/>
              </a:rPr>
              <a:t> meeting, August 2nd, 2018</a:t>
            </a:r>
            <a:endParaRPr b="0" i="1" sz="1900">
              <a:latin typeface="Helvetica"/>
              <a:ea typeface="Helvetica"/>
              <a:cs typeface="Helvetica"/>
              <a:sym typeface="Helvetica"/>
            </a:endParaRPr>
          </a:p>
          <a:p>
            <a:pPr algn="ctr">
              <a:lnSpc>
                <a:spcPct val="110000"/>
              </a:lnSpc>
              <a:defRPr sz="4100">
                <a:latin typeface="+mn-lt"/>
                <a:ea typeface="+mn-ea"/>
                <a:cs typeface="+mn-cs"/>
                <a:sym typeface="Gill Sans"/>
              </a:defRPr>
            </a:pPr>
            <a:r>
              <a:rPr i="1" sz="1900">
                <a:latin typeface="Helvetica"/>
                <a:ea typeface="Helvetica"/>
                <a:cs typeface="Helvetica"/>
                <a:sym typeface="Helvetica"/>
              </a:rPr>
              <a:t>CERN, Geneva, CH</a:t>
            </a:r>
          </a:p>
        </p:txBody>
      </p:sp>
      <p:pic>
        <p:nvPicPr>
          <p:cNvPr id="80" name="lcoll_logo3_small.png" descr="lcoll_logo3_small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62040" y="34489"/>
            <a:ext cx="1378548" cy="1399436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CERN_LOGO.jpg" descr="CERN_LOGO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26100" y="7962900"/>
            <a:ext cx="1752600" cy="175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262129" y="-200067"/>
            <a:ext cx="3163770" cy="14796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IR7 baseline layou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IR7 baseline layouts</a:t>
            </a:r>
          </a:p>
        </p:txBody>
      </p:sp>
      <p:pic>
        <p:nvPicPr>
          <p:cNvPr id="85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32668" r="0" b="37123"/>
          <a:stretch>
            <a:fillRect/>
          </a:stretch>
        </p:blipFill>
        <p:spPr>
          <a:xfrm>
            <a:off x="2777818" y="1668181"/>
            <a:ext cx="7703164" cy="93076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86" name="Baseline…"/>
          <p:cNvSpPr txBox="1"/>
          <p:nvPr/>
        </p:nvSpPr>
        <p:spPr>
          <a:xfrm>
            <a:off x="10919487" y="1655381"/>
            <a:ext cx="1577158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2800"/>
            </a:pPr>
            <a:r>
              <a:t>Baseline</a:t>
            </a:r>
          </a:p>
          <a:p>
            <a:pPr algn="ctr">
              <a:defRPr sz="2800"/>
            </a:pPr>
            <a:r>
              <a:t>2016</a:t>
            </a:r>
          </a:p>
        </p:txBody>
      </p:sp>
      <p:sp>
        <p:nvSpPr>
          <p:cNvPr id="87" name="Line"/>
          <p:cNvSpPr/>
          <p:nvPr/>
        </p:nvSpPr>
        <p:spPr>
          <a:xfrm>
            <a:off x="989716" y="2137981"/>
            <a:ext cx="1596676" cy="1"/>
          </a:xfrm>
          <a:prstGeom prst="line">
            <a:avLst/>
          </a:prstGeom>
          <a:ln w="38100">
            <a:solidFill>
              <a:srgbClr val="FF26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marL="487680" indent="-487680" defTabSz="650240">
              <a:spcBef>
                <a:spcPts val="500"/>
              </a:spcBef>
              <a:defRPr sz="2200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88" name="Q7"/>
          <p:cNvSpPr txBox="1"/>
          <p:nvPr/>
        </p:nvSpPr>
        <p:spPr>
          <a:xfrm>
            <a:off x="6447554" y="1309007"/>
            <a:ext cx="38536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1600"/>
            </a:lvl1pPr>
          </a:lstStyle>
          <a:p>
            <a:pPr/>
            <a:r>
              <a:t>Q7</a:t>
            </a:r>
          </a:p>
        </p:txBody>
      </p:sp>
      <p:sp>
        <p:nvSpPr>
          <p:cNvPr id="89" name="Q8"/>
          <p:cNvSpPr txBox="1"/>
          <p:nvPr/>
        </p:nvSpPr>
        <p:spPr>
          <a:xfrm>
            <a:off x="7080144" y="1309007"/>
            <a:ext cx="38536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1600"/>
            </a:lvl1pPr>
          </a:lstStyle>
          <a:p>
            <a:pPr/>
            <a:r>
              <a:t>Q8</a:t>
            </a:r>
          </a:p>
        </p:txBody>
      </p:sp>
      <p:sp>
        <p:nvSpPr>
          <p:cNvPr id="90" name="Q9"/>
          <p:cNvSpPr txBox="1"/>
          <p:nvPr/>
        </p:nvSpPr>
        <p:spPr>
          <a:xfrm>
            <a:off x="7712734" y="1309007"/>
            <a:ext cx="38536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1600"/>
            </a:lvl1pPr>
          </a:lstStyle>
          <a:p>
            <a:pPr/>
            <a:r>
              <a:t>Q9</a:t>
            </a:r>
          </a:p>
        </p:txBody>
      </p:sp>
      <p:sp>
        <p:nvSpPr>
          <p:cNvPr id="91" name="Q10"/>
          <p:cNvSpPr txBox="1"/>
          <p:nvPr/>
        </p:nvSpPr>
        <p:spPr>
          <a:xfrm>
            <a:off x="8271763" y="1309007"/>
            <a:ext cx="49837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1600"/>
            </a:lvl1pPr>
          </a:lstStyle>
          <a:p>
            <a:pPr/>
            <a:r>
              <a:t>Q10</a:t>
            </a:r>
          </a:p>
        </p:txBody>
      </p:sp>
      <p:sp>
        <p:nvSpPr>
          <p:cNvPr id="92" name="Re-baselining in 2016 removed the second unit near Q10.…"/>
          <p:cNvSpPr txBox="1"/>
          <p:nvPr/>
        </p:nvSpPr>
        <p:spPr>
          <a:xfrm>
            <a:off x="613939" y="3651705"/>
            <a:ext cx="12031103" cy="452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spcBef>
                <a:spcPts val="800"/>
              </a:spcBef>
            </a:pPr>
            <a:r>
              <a:t>Re-baselining in 2016 removed the second unit near Q10.</a:t>
            </a:r>
          </a:p>
          <a:p>
            <a:pPr>
              <a:spcBef>
                <a:spcPts val="800"/>
              </a:spcBef>
            </a:pPr>
            <a:r>
              <a:t>Studied also other locations between Q8 and Q9. Not discussed here.</a:t>
            </a:r>
          </a:p>
          <a:p>
            <a:pPr>
              <a:spcBef>
                <a:spcPts val="800"/>
              </a:spcBef>
            </a:pPr>
            <a:r>
              <a:t>Layouts studied in detail through simulations (tracking+energy deposition). Main focus was on quench limits from peak power deposited in SC coil. More recently, simulation results re-interpreted  to assess other limitations.</a:t>
            </a:r>
          </a:p>
          <a:p>
            <a:pPr>
              <a:spcBef>
                <a:spcPts val="800"/>
              </a:spcBef>
            </a:pPr>
            <a:r>
              <a:t>Key reference: 	</a:t>
            </a:r>
            <a:r>
              <a:rPr u="sng">
                <a:solidFill>
                  <a:srgbClr val="0433FF"/>
                </a:solidFill>
                <a:hlinkClick r:id="rId3" invalidUrl="" action="" tgtFrame="" tooltip="" history="1" highlightClick="0" endSnd="0"/>
              </a:rPr>
              <a:t>Collimation Review 2013</a:t>
            </a:r>
            <a:br>
              <a:rPr u="sng">
                <a:solidFill>
                  <a:srgbClr val="0433FF"/>
                </a:solidFill>
              </a:rPr>
            </a:br>
            <a:r>
              <a:rPr>
                <a:solidFill>
                  <a:srgbClr val="0433FF"/>
                </a:solidFill>
              </a:rPr>
              <a:t>					</a:t>
            </a:r>
            <a:r>
              <a:rPr u="sng">
                <a:solidFill>
                  <a:srgbClr val="0433FF"/>
                </a:solidFill>
                <a:hlinkClick r:id="rId4" invalidUrl="" action="" tgtFrame="" tooltip="" history="1" highlightClick="0" endSnd="0"/>
              </a:rPr>
              <a:t>Annual meeting Daresbury, 2013</a:t>
            </a:r>
            <a:br/>
            <a:r>
              <a:t>					Annual meeting Madrid, 2017 + Chamonix 2018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Beam losses"/>
          <p:cNvSpPr txBox="1"/>
          <p:nvPr>
            <p:ph type="title"/>
          </p:nvPr>
        </p:nvSpPr>
        <p:spPr>
          <a:xfrm>
            <a:off x="1641767" y="-62644"/>
            <a:ext cx="10464801" cy="952501"/>
          </a:xfrm>
          <a:prstGeom prst="rect">
            <a:avLst/>
          </a:prstGeom>
        </p:spPr>
        <p:txBody>
          <a:bodyPr/>
          <a:lstStyle/>
          <a:p>
            <a:pPr/>
            <a:r>
              <a:t>Beam losses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xfrm>
            <a:off x="11968289" y="9448800"/>
            <a:ext cx="206122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98" name="Group"/>
          <p:cNvGrpSpPr/>
          <p:nvPr/>
        </p:nvGrpSpPr>
        <p:grpSpPr>
          <a:xfrm>
            <a:off x="596017" y="1026376"/>
            <a:ext cx="11812766" cy="5341611"/>
            <a:chOff x="0" y="0"/>
            <a:chExt cx="11812765" cy="5341610"/>
          </a:xfrm>
        </p:grpSpPr>
        <p:pic>
          <p:nvPicPr>
            <p:cNvPr id="96" name="Screen Shot 2018-08-02 at 09.12.24.png" descr="Screen Shot 2018-08-02 at 09.12.24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3249" t="67510" r="15909" b="11441"/>
            <a:stretch>
              <a:fillRect/>
            </a:stretch>
          </p:blipFill>
          <p:spPr>
            <a:xfrm>
              <a:off x="0" y="2731340"/>
              <a:ext cx="11812766" cy="26102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7" name="Screen Shot 2018-08-02 at 09.12.24.png" descr="Screen Shot 2018-08-02 at 09.12.24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3249" t="12639" r="15909" b="65693"/>
            <a:stretch>
              <a:fillRect/>
            </a:stretch>
          </p:blipFill>
          <p:spPr>
            <a:xfrm>
              <a:off x="0" y="0"/>
              <a:ext cx="11812766" cy="26869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99" name="P. Hermes, PhD thesis"/>
          <p:cNvSpPr txBox="1"/>
          <p:nvPr/>
        </p:nvSpPr>
        <p:spPr>
          <a:xfrm>
            <a:off x="9650521" y="6021154"/>
            <a:ext cx="3031022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2300"/>
            </a:lvl1pPr>
          </a:lstStyle>
          <a:p>
            <a:pPr/>
            <a:r>
              <a:t>P. Hermes, PhD thesis</a:t>
            </a:r>
          </a:p>
        </p:txBody>
      </p:sp>
      <p:sp>
        <p:nvSpPr>
          <p:cNvPr id="100" name="Tracking simulations for protons and ions are used as input for energy deposition simulations.…"/>
          <p:cNvSpPr txBox="1"/>
          <p:nvPr/>
        </p:nvSpPr>
        <p:spPr>
          <a:xfrm>
            <a:off x="1509734" y="6711418"/>
            <a:ext cx="10310452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Tracking simulations for protons and ions are used as input for energy deposition simulations.</a:t>
            </a:r>
          </a:p>
          <a:p>
            <a:pPr/>
            <a:r>
              <a:t>Benchmark to experimental data indicate that a</a:t>
            </a:r>
            <a:r>
              <a:rPr>
                <a:solidFill>
                  <a:srgbClr val="FF2600"/>
                </a:solidFill>
              </a:rPr>
              <a:t> factor x3</a:t>
            </a:r>
            <a:r>
              <a:t> need to be added to the simulation result to reproduce loss pattern. Included in all numbers shown here.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ossible limit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Possible limitations</a:t>
            </a:r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xfrm>
            <a:off x="11896979" y="9448800"/>
            <a:ext cx="297942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4" name="Three sources of limitations from collimation losses identified:…"/>
          <p:cNvSpPr txBox="1"/>
          <p:nvPr/>
        </p:nvSpPr>
        <p:spPr>
          <a:xfrm>
            <a:off x="1300332" y="1305559"/>
            <a:ext cx="10794280" cy="71424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20000"/>
              </a:lnSpc>
            </a:pPr>
            <a:r>
              <a:t>Three sources of limitations from collimation losses identified:</a:t>
            </a:r>
          </a:p>
          <a:p>
            <a:pPr>
              <a:lnSpc>
                <a:spcPct val="120000"/>
              </a:lnSpc>
            </a:pPr>
          </a:p>
          <a:p>
            <a:pPr>
              <a:lnSpc>
                <a:spcPct val="120000"/>
              </a:lnSpc>
            </a:pPr>
            <a:r>
              <a:t>— Quench limit, from peak power in super conducting coil;</a:t>
            </a:r>
          </a:p>
          <a:p>
            <a:pPr>
              <a:lnSpc>
                <a:spcPct val="120000"/>
              </a:lnSpc>
            </a:pPr>
            <a:r>
              <a:t>— Total energy deposited in the coil (specific for 11T dipole);</a:t>
            </a:r>
          </a:p>
          <a:p>
            <a:pPr>
              <a:lnSpc>
                <a:spcPct val="120000"/>
              </a:lnSpc>
            </a:pPr>
            <a:r>
              <a:t>— Total power on cryogenics cells.</a:t>
            </a:r>
          </a:p>
          <a:p>
            <a:pPr>
              <a:lnSpc>
                <a:spcPct val="120000"/>
              </a:lnSpc>
            </a:pPr>
          </a:p>
          <a:p>
            <a:pPr>
              <a:lnSpc>
                <a:spcPct val="120000"/>
              </a:lnSpc>
            </a:pPr>
            <a:r>
              <a:t>Here: review inputs from simulations (WP5/WP10 + WP2) to cryogenics team.</a:t>
            </a:r>
          </a:p>
          <a:p>
            <a:pPr>
              <a:lnSpc>
                <a:spcPct val="120000"/>
              </a:lnSpc>
            </a:pPr>
            <a:r>
              <a:t>All numbers given for nominal HL-LHC parameters, 7 TeV:</a:t>
            </a:r>
            <a:br/>
            <a:r>
              <a:t>	Protons</a:t>
            </a:r>
            <a:r>
              <a:rPr baseline="31999"/>
              <a:t>†</a:t>
            </a:r>
            <a:r>
              <a:t>: 		2760 bunches of 2.3e11protons </a:t>
            </a:r>
            <a:br/>
            <a:r>
              <a:t>	Lead ions:	1248 bunches of 2.1e8 ions</a:t>
            </a:r>
          </a:p>
          <a:p>
            <a:pPr>
              <a:lnSpc>
                <a:spcPct val="120000"/>
              </a:lnSpc>
            </a:pPr>
            <a:r>
              <a:rPr u="sng"/>
              <a:t>Loss scenarios</a:t>
            </a:r>
            <a:r>
              <a:t>: 	</a:t>
            </a:r>
            <a:r>
              <a:rPr b="1"/>
              <a:t>0.2h</a:t>
            </a:r>
            <a:r>
              <a:t> beam lifetime (BLT) for 10 seconds </a:t>
            </a:r>
            <a:br/>
            <a:r>
              <a:t>					</a:t>
            </a:r>
            <a:r>
              <a:rPr b="1"/>
              <a:t>1.0h</a:t>
            </a:r>
            <a:r>
              <a:t> for indefinite times.</a:t>
            </a:r>
          </a:p>
        </p:txBody>
      </p:sp>
      <p:sp>
        <p:nvSpPr>
          <p:cNvPr id="105" name="†: Updated compared to my presentation at Chamonix: 10% effect from nb."/>
          <p:cNvSpPr txBox="1"/>
          <p:nvPr/>
        </p:nvSpPr>
        <p:spPr>
          <a:xfrm>
            <a:off x="1969442" y="8933593"/>
            <a:ext cx="10127408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20000"/>
              </a:lnSpc>
              <a:defRPr sz="2400"/>
            </a:pPr>
            <a:r>
              <a:rPr baseline="31999"/>
              <a:t>†</a:t>
            </a:r>
            <a:r>
              <a:t>: Updated compared to my presentation at Chamonix: 10% effect from n</a:t>
            </a:r>
            <a:r>
              <a:rPr baseline="-5999"/>
              <a:t>b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eak losses in SC coil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Peak losses in SC coils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xfrm>
            <a:off x="11968289" y="9448800"/>
            <a:ext cx="206122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9" name="Summary of limiting location for present and HL layouts"/>
          <p:cNvSpPr txBox="1"/>
          <p:nvPr/>
        </p:nvSpPr>
        <p:spPr>
          <a:xfrm>
            <a:off x="713761" y="1465410"/>
            <a:ext cx="11208808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</a:lvl1pPr>
          </a:lstStyle>
          <a:p>
            <a:pPr/>
            <a:r>
              <a:t>Summary of limiting location for present and HL layouts</a:t>
            </a:r>
          </a:p>
        </p:txBody>
      </p:sp>
      <p:pic>
        <p:nvPicPr>
          <p:cNvPr id="11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47803" t="32668" r="0" b="37123"/>
          <a:stretch>
            <a:fillRect/>
          </a:stretch>
        </p:blipFill>
        <p:spPr>
          <a:xfrm>
            <a:off x="2965450" y="2773250"/>
            <a:ext cx="7073901" cy="1637520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111" name="Q7"/>
          <p:cNvSpPr txBox="1"/>
          <p:nvPr/>
        </p:nvSpPr>
        <p:spPr>
          <a:xfrm>
            <a:off x="3047993" y="2304602"/>
            <a:ext cx="4870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2200"/>
            </a:lvl1pPr>
          </a:lstStyle>
          <a:p>
            <a:pPr/>
            <a:r>
              <a:t>Q7</a:t>
            </a:r>
          </a:p>
        </p:txBody>
      </p:sp>
      <p:sp>
        <p:nvSpPr>
          <p:cNvPr id="112" name="Q8"/>
          <p:cNvSpPr txBox="1"/>
          <p:nvPr/>
        </p:nvSpPr>
        <p:spPr>
          <a:xfrm>
            <a:off x="4086983" y="2304602"/>
            <a:ext cx="4870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2200"/>
            </a:lvl1pPr>
          </a:lstStyle>
          <a:p>
            <a:pPr/>
            <a:r>
              <a:t>Q8</a:t>
            </a:r>
          </a:p>
        </p:txBody>
      </p:sp>
      <p:sp>
        <p:nvSpPr>
          <p:cNvPr id="113" name="Q9"/>
          <p:cNvSpPr txBox="1"/>
          <p:nvPr/>
        </p:nvSpPr>
        <p:spPr>
          <a:xfrm>
            <a:off x="5227573" y="2304602"/>
            <a:ext cx="487017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2200"/>
            </a:lvl1pPr>
          </a:lstStyle>
          <a:p>
            <a:pPr/>
            <a:r>
              <a:t>Q9</a:t>
            </a:r>
          </a:p>
        </p:txBody>
      </p:sp>
      <p:sp>
        <p:nvSpPr>
          <p:cNvPr id="114" name="Q10"/>
          <p:cNvSpPr txBox="1"/>
          <p:nvPr/>
        </p:nvSpPr>
        <p:spPr>
          <a:xfrm>
            <a:off x="6273413" y="2304602"/>
            <a:ext cx="64240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2200"/>
            </a:lvl1pPr>
          </a:lstStyle>
          <a:p>
            <a:pPr/>
            <a:r>
              <a:t>Q10</a:t>
            </a:r>
          </a:p>
        </p:txBody>
      </p:sp>
      <p:sp>
        <p:nvSpPr>
          <p:cNvPr id="115" name="Without upgrade, peak losses in dipoles coil for 0.2h lifetime are  21 mW/cm3 (protons) and 58.2 mW/cm3 (lead ions)…"/>
          <p:cNvSpPr txBox="1"/>
          <p:nvPr/>
        </p:nvSpPr>
        <p:spPr>
          <a:xfrm>
            <a:off x="608428" y="4592319"/>
            <a:ext cx="12275354" cy="4399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20000"/>
              </a:lnSpc>
            </a:pPr>
            <a:r>
              <a:t>Without upgrade, peak losses in dipoles coil for </a:t>
            </a:r>
            <a:r>
              <a:rPr b="1"/>
              <a:t>0.2h lifetime</a:t>
            </a:r>
            <a:r>
              <a:t> are</a:t>
            </a:r>
            <a:br/>
            <a:r>
              <a:t>	21 mW/cm</a:t>
            </a:r>
            <a:r>
              <a:rPr baseline="31999"/>
              <a:t>3</a:t>
            </a:r>
            <a:r>
              <a:t> (protons) and 58.2 mW/cm</a:t>
            </a:r>
            <a:r>
              <a:rPr baseline="31999"/>
              <a:t>3</a:t>
            </a:r>
            <a:r>
              <a:t> (lead ions)</a:t>
            </a:r>
          </a:p>
          <a:p>
            <a:pPr>
              <a:lnSpc>
                <a:spcPct val="120000"/>
              </a:lnSpc>
            </a:pPr>
          </a:p>
          <a:p>
            <a:pPr>
              <a:lnSpc>
                <a:spcPct val="120000"/>
              </a:lnSpc>
            </a:pPr>
            <a:r>
              <a:t>With the TCLD/11T dipole upgrade, losses are:</a:t>
            </a:r>
            <a:br/>
            <a:r>
              <a:t>	STD MB: 		8.6 mW/cm</a:t>
            </a:r>
            <a:r>
              <a:rPr baseline="31999"/>
              <a:t>3</a:t>
            </a:r>
            <a:r>
              <a:t> (protons) and 35.4 mW/cm</a:t>
            </a:r>
            <a:r>
              <a:rPr baseline="31999"/>
              <a:t>3</a:t>
            </a:r>
            <a:r>
              <a:t> (lead ions)</a:t>
            </a:r>
            <a:br/>
            <a:r>
              <a:t>	11T dipole:	10.6 mW/cm</a:t>
            </a:r>
            <a:r>
              <a:rPr baseline="31999"/>
              <a:t>3</a:t>
            </a:r>
            <a:r>
              <a:t> (protons) and 21.3 mW/cm</a:t>
            </a:r>
            <a:r>
              <a:rPr baseline="31999"/>
              <a:t>3</a:t>
            </a:r>
            <a:r>
              <a:t> (lead ions)</a:t>
            </a:r>
            <a:br/>
          </a:p>
          <a:p>
            <a:pPr>
              <a:lnSpc>
                <a:spcPct val="120000"/>
              </a:lnSpc>
            </a:pPr>
            <a:r>
              <a:t>Note that limiting locations after upgrade are in cell 9-11.</a:t>
            </a:r>
          </a:p>
        </p:txBody>
      </p:sp>
      <p:sp>
        <p:nvSpPr>
          <p:cNvPr id="116" name="0.2 h beam lifetime"/>
          <p:cNvSpPr txBox="1"/>
          <p:nvPr/>
        </p:nvSpPr>
        <p:spPr>
          <a:xfrm>
            <a:off x="297902" y="2669615"/>
            <a:ext cx="1563396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>
                <a:solidFill>
                  <a:srgbClr val="FF2600"/>
                </a:solidFill>
              </a:defRPr>
            </a:lvl1pPr>
          </a:lstStyle>
          <a:p>
            <a:pPr/>
            <a:r>
              <a:t>0.2 h beam lifetime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otal power in 11T dipole coi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Total power in 11T dipole coil</a:t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xfrm>
            <a:off x="11968289" y="9448800"/>
            <a:ext cx="206122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0" name="Screen Shot 2018-08-01 at 14.47.34.png" descr="Screen Shot 2018-08-01 at 14.47.3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21000" y="1864317"/>
            <a:ext cx="7162800" cy="3911601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otal coil + beam pipe: obtained by summing up energy deposition estimated for coil and cold bore for the 1h beam lifetime scenario."/>
          <p:cNvSpPr txBox="1"/>
          <p:nvPr/>
        </p:nvSpPr>
        <p:spPr>
          <a:xfrm>
            <a:off x="1105260" y="6378786"/>
            <a:ext cx="10794280" cy="165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lnSpc>
                <a:spcPct val="120000"/>
              </a:lnSpc>
            </a:lvl1pPr>
          </a:lstStyle>
          <a:p>
            <a:pPr/>
            <a:r>
              <a:t>Total coil + beam pipe: obtained by summing up energy deposition estimated for coil and cold bore for the 1h beam lifetime scenario.</a:t>
            </a:r>
          </a:p>
        </p:txBody>
      </p:sp>
      <p:sp>
        <p:nvSpPr>
          <p:cNvPr id="122" name="1h beam lifetime"/>
          <p:cNvSpPr txBox="1"/>
          <p:nvPr/>
        </p:nvSpPr>
        <p:spPr>
          <a:xfrm>
            <a:off x="431737" y="3198711"/>
            <a:ext cx="1563396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>
                <a:solidFill>
                  <a:srgbClr val="FF2600"/>
                </a:solidFill>
              </a:defRPr>
            </a:lvl1pPr>
          </a:lstStyle>
          <a:p>
            <a:pPr/>
            <a:r>
              <a:t>1h beam lifetime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otal loads on cold mass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Total loads on cold masses</a:t>
            </a:r>
          </a:p>
        </p:txBody>
      </p:sp>
      <p:sp>
        <p:nvSpPr>
          <p:cNvPr id="125" name="Slide Number"/>
          <p:cNvSpPr txBox="1"/>
          <p:nvPr>
            <p:ph type="sldNum" sz="quarter" idx="2"/>
          </p:nvPr>
        </p:nvSpPr>
        <p:spPr>
          <a:xfrm>
            <a:off x="11968289" y="9448800"/>
            <a:ext cx="206122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31" name="Group"/>
          <p:cNvGrpSpPr/>
          <p:nvPr/>
        </p:nvGrpSpPr>
        <p:grpSpPr>
          <a:xfrm>
            <a:off x="1984775" y="960773"/>
            <a:ext cx="10335730" cy="3077337"/>
            <a:chOff x="0" y="0"/>
            <a:chExt cx="10335728" cy="3077335"/>
          </a:xfrm>
        </p:grpSpPr>
        <p:pic>
          <p:nvPicPr>
            <p:cNvPr id="126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47803" t="32668" r="0" b="37123"/>
            <a:stretch>
              <a:fillRect/>
            </a:stretch>
          </p:blipFill>
          <p:spPr>
            <a:xfrm>
              <a:off x="0" y="684744"/>
              <a:ext cx="10335729" cy="2392592"/>
            </a:xfrm>
            <a:prstGeom prst="rect">
              <a:avLst/>
            </a:prstGeom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sp>
          <p:nvSpPr>
            <p:cNvPr id="127" name="Q7"/>
            <p:cNvSpPr txBox="1"/>
            <p:nvPr/>
          </p:nvSpPr>
          <p:spPr>
            <a:xfrm>
              <a:off x="120605" y="0"/>
              <a:ext cx="711582" cy="6309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2200"/>
              </a:lvl1pPr>
            </a:lstStyle>
            <a:p>
              <a:pPr/>
              <a:r>
                <a:t>Q7</a:t>
              </a:r>
            </a:p>
          </p:txBody>
        </p:sp>
        <p:sp>
          <p:nvSpPr>
            <p:cNvPr id="128" name="Q8"/>
            <p:cNvSpPr txBox="1"/>
            <p:nvPr/>
          </p:nvSpPr>
          <p:spPr>
            <a:xfrm>
              <a:off x="1638681" y="0"/>
              <a:ext cx="711582" cy="6309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2200"/>
              </a:lvl1pPr>
            </a:lstStyle>
            <a:p>
              <a:pPr/>
              <a:r>
                <a:t>Q8</a:t>
              </a:r>
            </a:p>
          </p:txBody>
        </p:sp>
        <p:sp>
          <p:nvSpPr>
            <p:cNvPr id="129" name="Q9"/>
            <p:cNvSpPr txBox="1"/>
            <p:nvPr/>
          </p:nvSpPr>
          <p:spPr>
            <a:xfrm>
              <a:off x="3305206" y="0"/>
              <a:ext cx="711582" cy="6309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2200"/>
              </a:lvl1pPr>
            </a:lstStyle>
            <a:p>
              <a:pPr/>
              <a:r>
                <a:t>Q9</a:t>
              </a:r>
            </a:p>
          </p:txBody>
        </p:sp>
        <p:sp>
          <p:nvSpPr>
            <p:cNvPr id="130" name="Q10"/>
            <p:cNvSpPr txBox="1"/>
            <p:nvPr/>
          </p:nvSpPr>
          <p:spPr>
            <a:xfrm>
              <a:off x="4833289" y="0"/>
              <a:ext cx="938622" cy="6309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ctr">
                <a:defRPr sz="2200"/>
              </a:lvl1pPr>
            </a:lstStyle>
            <a:p>
              <a:pPr/>
              <a:r>
                <a:t>Q10</a:t>
              </a:r>
            </a:p>
          </p:txBody>
        </p:sp>
      </p:grpSp>
      <p:sp>
        <p:nvSpPr>
          <p:cNvPr id="132" name="Protons:   40W        20W    ~0W      70W  Max/cell = 70W…"/>
          <p:cNvSpPr txBox="1"/>
          <p:nvPr/>
        </p:nvSpPr>
        <p:spPr>
          <a:xfrm>
            <a:off x="-259184" y="4565904"/>
            <a:ext cx="12394160" cy="1656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20000"/>
              </a:lnSpc>
            </a:pPr>
            <a:r>
              <a:t>	Protons: 		40W        20W	   ~0W      70W		Max/cell = 70W</a:t>
            </a:r>
          </a:p>
          <a:p>
            <a:pPr>
              <a:lnSpc>
                <a:spcPct val="120000"/>
              </a:lnSpc>
            </a:pPr>
            <a:r>
              <a:t>	Lead ions:	70W        25W	   ~0W      140W 		Max/cell = 140W</a:t>
            </a:r>
          </a:p>
        </p:txBody>
      </p:sp>
      <p:sp>
        <p:nvSpPr>
          <p:cNvPr id="133" name="Other sources of beam-induced loads on cold masses (inputs: WP2/10)…"/>
          <p:cNvSpPr txBox="1"/>
          <p:nvPr/>
        </p:nvSpPr>
        <p:spPr>
          <a:xfrm>
            <a:off x="270434" y="6209792"/>
            <a:ext cx="13207467" cy="2204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lnSpc>
                <a:spcPct val="120000"/>
              </a:lnSpc>
            </a:pPr>
            <a:r>
              <a:t>Other sources of beam-induced loads on </a:t>
            </a:r>
            <a:r>
              <a:rPr u="sng"/>
              <a:t>cold masses</a:t>
            </a:r>
            <a:r>
              <a:t> (inputs: WP2/10)</a:t>
            </a:r>
          </a:p>
          <a:p>
            <a:pPr>
              <a:lnSpc>
                <a:spcPct val="120000"/>
              </a:lnSpc>
            </a:pPr>
            <a:r>
              <a:t>Ecloud: 						negligible</a:t>
            </a:r>
          </a:p>
          <a:p>
            <a:pPr>
              <a:lnSpc>
                <a:spcPct val="120000"/>
              </a:lnSpc>
            </a:pPr>
            <a:r>
              <a:t>Beam-gas interactions:		&lt; 1W (both protons and ions)</a:t>
            </a:r>
          </a:p>
          <a:p>
            <a:pPr>
              <a:lnSpc>
                <a:spcPct val="120000"/>
              </a:lnSpc>
            </a:pPr>
            <a:r>
              <a:t>Impedance, synchr. rad.:	negligible</a:t>
            </a:r>
          </a:p>
        </p:txBody>
      </p:sp>
      <p:sp>
        <p:nvSpPr>
          <p:cNvPr id="134" name="{"/>
          <p:cNvSpPr txBox="1"/>
          <p:nvPr/>
        </p:nvSpPr>
        <p:spPr>
          <a:xfrm rot="16200000">
            <a:off x="2888025" y="3626107"/>
            <a:ext cx="453629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/>
            </a:lvl1pPr>
          </a:lstStyle>
          <a:p>
            <a:pPr/>
            <a:r>
              <a:t>{</a:t>
            </a:r>
          </a:p>
        </p:txBody>
      </p:sp>
      <p:sp>
        <p:nvSpPr>
          <p:cNvPr id="135" name="{"/>
          <p:cNvSpPr txBox="1"/>
          <p:nvPr/>
        </p:nvSpPr>
        <p:spPr>
          <a:xfrm rot="16200000">
            <a:off x="4434715" y="3626107"/>
            <a:ext cx="453629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/>
            </a:lvl1pPr>
          </a:lstStyle>
          <a:p>
            <a:pPr/>
            <a:r>
              <a:t>{</a:t>
            </a:r>
          </a:p>
        </p:txBody>
      </p:sp>
      <p:sp>
        <p:nvSpPr>
          <p:cNvPr id="136" name="{"/>
          <p:cNvSpPr txBox="1"/>
          <p:nvPr/>
        </p:nvSpPr>
        <p:spPr>
          <a:xfrm rot="16200000">
            <a:off x="6078942" y="3688140"/>
            <a:ext cx="453629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/>
            </a:lvl1pPr>
          </a:lstStyle>
          <a:p>
            <a:pPr/>
            <a:r>
              <a:t>{</a:t>
            </a:r>
          </a:p>
        </p:txBody>
      </p:sp>
      <p:sp>
        <p:nvSpPr>
          <p:cNvPr id="137" name="{"/>
          <p:cNvSpPr txBox="1"/>
          <p:nvPr/>
        </p:nvSpPr>
        <p:spPr>
          <a:xfrm rot="16200000">
            <a:off x="7593121" y="3688140"/>
            <a:ext cx="453629" cy="132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000"/>
            </a:lvl1pPr>
          </a:lstStyle>
          <a:p>
            <a:pPr/>
            <a:r>
              <a:t>{</a:t>
            </a:r>
          </a:p>
        </p:txBody>
      </p:sp>
      <p:sp>
        <p:nvSpPr>
          <p:cNvPr id="138" name="1h beam lifetime"/>
          <p:cNvSpPr txBox="1"/>
          <p:nvPr/>
        </p:nvSpPr>
        <p:spPr>
          <a:xfrm>
            <a:off x="243715" y="1984930"/>
            <a:ext cx="1563396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>
              <a:defRPr>
                <a:solidFill>
                  <a:srgbClr val="FF2600"/>
                </a:solidFill>
              </a:defRPr>
            </a:lvl1pPr>
          </a:lstStyle>
          <a:p>
            <a:pPr/>
            <a:r>
              <a:t>1h beam lifetime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jpe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1.jpe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rgbClr val="FFFFFF"/>
        </a:solidFill>
        <a:solidFill>
          <a:srgbClr val="FFFFFF"/>
        </a:solidFill>
        <a:solidFill>
          <a:srgbClr val="FFFFFF"/>
        </a:solidFill>
      </a:fillStyleLst>
      <a:lnStyleLst>
        <a:ln>
          <a:solidFill>
            <a:srgbClr val="000000"/>
          </a:solidFill>
        </a:ln>
        <a:ln>
          <a:solidFill>
            <a:srgbClr val="000000"/>
          </a:solidFill>
        </a:ln>
        <a:ln>
          <a:solidFill>
            <a:srgbClr val="000000"/>
          </a:solidFill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rgbClr val="FFFFFF"/>
        </a:solidFill>
        <a:solidFill>
          <a:srgbClr val="FFFFFF"/>
        </a:solidFill>
        <a:solidFill>
          <a:srgbClr val="FFFFFF"/>
        </a:soli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rgbClr val="FFFFFF"/>
        </a:solidFill>
        <a:solidFill>
          <a:srgbClr val="FFFFFF"/>
        </a:solidFill>
        <a:solidFill>
          <a:srgbClr val="FFFFFF"/>
        </a:solidFill>
      </a:fillStyleLst>
      <a:lnStyleLst>
        <a:ln>
          <a:solidFill>
            <a:srgbClr val="000000"/>
          </a:solidFill>
        </a:ln>
        <a:ln>
          <a:solidFill>
            <a:srgbClr val="000000"/>
          </a:solidFill>
        </a:ln>
        <a:ln>
          <a:solidFill>
            <a:srgbClr val="000000"/>
          </a:solidFill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rgbClr val="FFFFFF"/>
        </a:solidFill>
        <a:solidFill>
          <a:srgbClr val="FFFFFF"/>
        </a:solidFill>
        <a:solidFill>
          <a:srgbClr val="FFFFFF"/>
        </a:soli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