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9" r:id="rId2"/>
    <p:sldId id="282" r:id="rId3"/>
    <p:sldId id="327" r:id="rId4"/>
    <p:sldId id="329" r:id="rId5"/>
    <p:sldId id="334" r:id="rId6"/>
    <p:sldId id="257" r:id="rId7"/>
    <p:sldId id="264" r:id="rId8"/>
    <p:sldId id="266" r:id="rId9"/>
    <p:sldId id="355" r:id="rId10"/>
    <p:sldId id="356" r:id="rId11"/>
    <p:sldId id="357" r:id="rId12"/>
    <p:sldId id="358" r:id="rId13"/>
    <p:sldId id="359" r:id="rId14"/>
    <p:sldId id="287" r:id="rId15"/>
    <p:sldId id="288" r:id="rId16"/>
    <p:sldId id="290" r:id="rId17"/>
    <p:sldId id="291" r:id="rId18"/>
    <p:sldId id="292" r:id="rId19"/>
    <p:sldId id="293" r:id="rId20"/>
    <p:sldId id="298" r:id="rId21"/>
    <p:sldId id="360" r:id="rId22"/>
    <p:sldId id="361" r:id="rId23"/>
    <p:sldId id="362" r:id="rId24"/>
    <p:sldId id="363" r:id="rId25"/>
    <p:sldId id="364" r:id="rId26"/>
    <p:sldId id="365" r:id="rId27"/>
    <p:sldId id="366" r:id="rId28"/>
    <p:sldId id="367" r:id="rId29"/>
    <p:sldId id="368" r:id="rId30"/>
    <p:sldId id="369" r:id="rId31"/>
    <p:sldId id="370" r:id="rId32"/>
    <p:sldId id="372" r:id="rId33"/>
    <p:sldId id="373" r:id="rId34"/>
    <p:sldId id="374" r:id="rId35"/>
    <p:sldId id="375" r:id="rId36"/>
    <p:sldId id="376" r:id="rId37"/>
    <p:sldId id="377" r:id="rId38"/>
    <p:sldId id="378" r:id="rId39"/>
    <p:sldId id="379" r:id="rId40"/>
    <p:sldId id="380" r:id="rId41"/>
    <p:sldId id="381" r:id="rId42"/>
    <p:sldId id="382" r:id="rId43"/>
    <p:sldId id="383" r:id="rId44"/>
    <p:sldId id="384" r:id="rId45"/>
    <p:sldId id="385" r:id="rId46"/>
    <p:sldId id="386" r:id="rId47"/>
    <p:sldId id="387" r:id="rId48"/>
    <p:sldId id="388" r:id="rId49"/>
    <p:sldId id="389" r:id="rId50"/>
    <p:sldId id="390" r:id="rId51"/>
    <p:sldId id="391" r:id="rId52"/>
    <p:sldId id="392" r:id="rId53"/>
    <p:sldId id="322" r:id="rId54"/>
    <p:sldId id="344" r:id="rId55"/>
    <p:sldId id="323" r:id="rId56"/>
    <p:sldId id="352" r:id="rId57"/>
    <p:sldId id="354" r:id="rId58"/>
    <p:sldId id="393" r:id="rId59"/>
    <p:sldId id="394" r:id="rId60"/>
    <p:sldId id="395" r:id="rId61"/>
    <p:sldId id="396" r:id="rId62"/>
    <p:sldId id="397" r:id="rId63"/>
    <p:sldId id="398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975CDC-E66E-2944-9F69-AEFDC89DCBA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094DC2-A214-A244-896C-D33C77745554}">
      <dgm:prSet phldrT="[Text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Feature Selection</a:t>
          </a:r>
          <a:endParaRPr lang="en-US" dirty="0">
            <a:latin typeface="Times New Roman"/>
            <a:cs typeface="Times New Roman"/>
          </a:endParaRPr>
        </a:p>
      </dgm:t>
    </dgm:pt>
    <dgm:pt modelId="{401F28FF-B263-6245-B91D-946D75CD2086}" type="parTrans" cxnId="{2C67EC44-EC9B-4B49-943B-9AFA5AA86FEC}">
      <dgm:prSet/>
      <dgm:spPr/>
      <dgm:t>
        <a:bodyPr/>
        <a:lstStyle/>
        <a:p>
          <a:endParaRPr lang="en-US"/>
        </a:p>
      </dgm:t>
    </dgm:pt>
    <dgm:pt modelId="{12E629EF-00DE-2A43-B754-FA6F506FF6C0}" type="sibTrans" cxnId="{2C67EC44-EC9B-4B49-943B-9AFA5AA86FEC}">
      <dgm:prSet/>
      <dgm:spPr/>
      <dgm:t>
        <a:bodyPr/>
        <a:lstStyle/>
        <a:p>
          <a:endParaRPr lang="en-US"/>
        </a:p>
      </dgm:t>
    </dgm:pt>
    <dgm:pt modelId="{FFC15A99-0039-5C42-90AD-E75FA78DBF46}">
      <dgm:prSet phldrT="[Text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Model Building</a:t>
          </a:r>
          <a:endParaRPr lang="en-US" dirty="0">
            <a:latin typeface="Times New Roman"/>
            <a:cs typeface="Times New Roman"/>
          </a:endParaRPr>
        </a:p>
      </dgm:t>
    </dgm:pt>
    <dgm:pt modelId="{17DE2D84-0E9B-F84E-98A9-49202305C6B1}" type="parTrans" cxnId="{F8ECAD3C-8FB4-D640-932D-FF5A36D1BE9C}">
      <dgm:prSet/>
      <dgm:spPr/>
      <dgm:t>
        <a:bodyPr/>
        <a:lstStyle/>
        <a:p>
          <a:endParaRPr lang="en-US"/>
        </a:p>
      </dgm:t>
    </dgm:pt>
    <dgm:pt modelId="{569173F2-141D-4548-8BBD-2DD844B9BA35}" type="sibTrans" cxnId="{F8ECAD3C-8FB4-D640-932D-FF5A36D1BE9C}">
      <dgm:prSet/>
      <dgm:spPr/>
      <dgm:t>
        <a:bodyPr/>
        <a:lstStyle/>
        <a:p>
          <a:endParaRPr lang="en-US"/>
        </a:p>
      </dgm:t>
    </dgm:pt>
    <dgm:pt modelId="{2971D8CE-0606-8C46-9751-171163408F8A}" type="pres">
      <dgm:prSet presAssocID="{17975CDC-E66E-2944-9F69-AEFDC89DCB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18A28F-E731-5B43-92B1-7B5B59313603}" type="pres">
      <dgm:prSet presAssocID="{39094DC2-A214-A244-896C-D33C77745554}" presName="node" presStyleLbl="node1" presStyleIdx="0" presStyleCnt="2" custLinFactNeighborX="-117" custLinFactNeighborY="-13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83E54-E932-FE4E-BF63-D49559477EB4}" type="pres">
      <dgm:prSet presAssocID="{12E629EF-00DE-2A43-B754-FA6F506FF6C0}" presName="sibTrans" presStyleLbl="sibTrans2D1" presStyleIdx="0" presStyleCnt="1"/>
      <dgm:spPr/>
      <dgm:t>
        <a:bodyPr/>
        <a:lstStyle/>
        <a:p>
          <a:endParaRPr lang="en-US"/>
        </a:p>
      </dgm:t>
    </dgm:pt>
    <dgm:pt modelId="{A328F8C3-59E1-D349-8DF6-25CD9D76410E}" type="pres">
      <dgm:prSet presAssocID="{12E629EF-00DE-2A43-B754-FA6F506FF6C0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CB1C6D48-2CF1-EA41-9686-E384EBF1CA02}" type="pres">
      <dgm:prSet presAssocID="{FFC15A99-0039-5C42-90AD-E75FA78DBF46}" presName="node" presStyleLbl="node1" presStyleIdx="1" presStyleCnt="2" custLinFactY="-80397" custLinFactNeighborX="-22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308F95-E546-D04A-9D5E-F197EEFDC394}" type="presOf" srcId="{39094DC2-A214-A244-896C-D33C77745554}" destId="{9718A28F-E731-5B43-92B1-7B5B59313603}" srcOrd="0" destOrd="0" presId="urn:microsoft.com/office/officeart/2005/8/layout/process1"/>
    <dgm:cxn modelId="{AE90E962-B195-4345-8222-CD3E1F25DE93}" type="presOf" srcId="{12E629EF-00DE-2A43-B754-FA6F506FF6C0}" destId="{A328F8C3-59E1-D349-8DF6-25CD9D76410E}" srcOrd="1" destOrd="0" presId="urn:microsoft.com/office/officeart/2005/8/layout/process1"/>
    <dgm:cxn modelId="{F8ECAD3C-8FB4-D640-932D-FF5A36D1BE9C}" srcId="{17975CDC-E66E-2944-9F69-AEFDC89DCBAF}" destId="{FFC15A99-0039-5C42-90AD-E75FA78DBF46}" srcOrd="1" destOrd="0" parTransId="{17DE2D84-0E9B-F84E-98A9-49202305C6B1}" sibTransId="{569173F2-141D-4548-8BBD-2DD844B9BA35}"/>
    <dgm:cxn modelId="{2C67EC44-EC9B-4B49-943B-9AFA5AA86FEC}" srcId="{17975CDC-E66E-2944-9F69-AEFDC89DCBAF}" destId="{39094DC2-A214-A244-896C-D33C77745554}" srcOrd="0" destOrd="0" parTransId="{401F28FF-B263-6245-B91D-946D75CD2086}" sibTransId="{12E629EF-00DE-2A43-B754-FA6F506FF6C0}"/>
    <dgm:cxn modelId="{85F231FE-04E1-1C42-99F0-36FE609DDD40}" type="presOf" srcId="{FFC15A99-0039-5C42-90AD-E75FA78DBF46}" destId="{CB1C6D48-2CF1-EA41-9686-E384EBF1CA02}" srcOrd="0" destOrd="0" presId="urn:microsoft.com/office/officeart/2005/8/layout/process1"/>
    <dgm:cxn modelId="{B2F93FF4-B5C0-E945-B11E-19A621AC3F0D}" type="presOf" srcId="{12E629EF-00DE-2A43-B754-FA6F506FF6C0}" destId="{AFC83E54-E932-FE4E-BF63-D49559477EB4}" srcOrd="0" destOrd="0" presId="urn:microsoft.com/office/officeart/2005/8/layout/process1"/>
    <dgm:cxn modelId="{4D5473A9-04EA-B846-A099-2E86EF61A5A6}" type="presOf" srcId="{17975CDC-E66E-2944-9F69-AEFDC89DCBAF}" destId="{2971D8CE-0606-8C46-9751-171163408F8A}" srcOrd="0" destOrd="0" presId="urn:microsoft.com/office/officeart/2005/8/layout/process1"/>
    <dgm:cxn modelId="{5500C0BB-F1FF-4140-8837-7C3FFB02D862}" type="presParOf" srcId="{2971D8CE-0606-8C46-9751-171163408F8A}" destId="{9718A28F-E731-5B43-92B1-7B5B59313603}" srcOrd="0" destOrd="0" presId="urn:microsoft.com/office/officeart/2005/8/layout/process1"/>
    <dgm:cxn modelId="{A2225C5B-7AC6-E244-85E0-812B18B91F18}" type="presParOf" srcId="{2971D8CE-0606-8C46-9751-171163408F8A}" destId="{AFC83E54-E932-FE4E-BF63-D49559477EB4}" srcOrd="1" destOrd="0" presId="urn:microsoft.com/office/officeart/2005/8/layout/process1"/>
    <dgm:cxn modelId="{7E079B58-A3C1-9545-8AD8-9D0DFB014F14}" type="presParOf" srcId="{AFC83E54-E932-FE4E-BF63-D49559477EB4}" destId="{A328F8C3-59E1-D349-8DF6-25CD9D76410E}" srcOrd="0" destOrd="0" presId="urn:microsoft.com/office/officeart/2005/8/layout/process1"/>
    <dgm:cxn modelId="{1ABB1184-3D1A-4D4C-97C3-6F8996431810}" type="presParOf" srcId="{2971D8CE-0606-8C46-9751-171163408F8A}" destId="{CB1C6D48-2CF1-EA41-9686-E384EBF1CA0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975CDC-E66E-2944-9F69-AEFDC89DCBAF}" type="doc">
      <dgm:prSet loTypeId="urn:microsoft.com/office/officeart/2005/8/layout/process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9094DC2-A214-A244-896C-D33C77745554}">
      <dgm:prSet phldrT="[Text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Model Building</a:t>
          </a:r>
          <a:endParaRPr lang="en-US" dirty="0">
            <a:latin typeface="Times New Roman"/>
            <a:cs typeface="Times New Roman"/>
          </a:endParaRPr>
        </a:p>
      </dgm:t>
    </dgm:pt>
    <dgm:pt modelId="{401F28FF-B263-6245-B91D-946D75CD2086}" type="parTrans" cxnId="{2C67EC44-EC9B-4B49-943B-9AFA5AA86FEC}">
      <dgm:prSet/>
      <dgm:spPr/>
      <dgm:t>
        <a:bodyPr/>
        <a:lstStyle/>
        <a:p>
          <a:endParaRPr lang="en-US"/>
        </a:p>
      </dgm:t>
    </dgm:pt>
    <dgm:pt modelId="{12E629EF-00DE-2A43-B754-FA6F506FF6C0}" type="sibTrans" cxnId="{2C67EC44-EC9B-4B49-943B-9AFA5AA86FEC}">
      <dgm:prSet/>
      <dgm:spPr/>
      <dgm:t>
        <a:bodyPr/>
        <a:lstStyle/>
        <a:p>
          <a:endParaRPr lang="en-US"/>
        </a:p>
      </dgm:t>
    </dgm:pt>
    <dgm:pt modelId="{FFC15A99-0039-5C42-90AD-E75FA78DBF46}">
      <dgm:prSet phldrT="[Text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Feature Selection</a:t>
          </a:r>
          <a:endParaRPr lang="en-US" dirty="0">
            <a:latin typeface="Times New Roman"/>
            <a:cs typeface="Times New Roman"/>
          </a:endParaRPr>
        </a:p>
      </dgm:t>
    </dgm:pt>
    <dgm:pt modelId="{17DE2D84-0E9B-F84E-98A9-49202305C6B1}" type="parTrans" cxnId="{F8ECAD3C-8FB4-D640-932D-FF5A36D1BE9C}">
      <dgm:prSet/>
      <dgm:spPr/>
      <dgm:t>
        <a:bodyPr/>
        <a:lstStyle/>
        <a:p>
          <a:endParaRPr lang="en-US"/>
        </a:p>
      </dgm:t>
    </dgm:pt>
    <dgm:pt modelId="{569173F2-141D-4548-8BBD-2DD844B9BA35}" type="sibTrans" cxnId="{F8ECAD3C-8FB4-D640-932D-FF5A36D1BE9C}">
      <dgm:prSet/>
      <dgm:spPr/>
      <dgm:t>
        <a:bodyPr/>
        <a:lstStyle/>
        <a:p>
          <a:endParaRPr lang="en-US"/>
        </a:p>
      </dgm:t>
    </dgm:pt>
    <dgm:pt modelId="{2971D8CE-0606-8C46-9751-171163408F8A}" type="pres">
      <dgm:prSet presAssocID="{17975CDC-E66E-2944-9F69-AEFDC89DCB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18A28F-E731-5B43-92B1-7B5B59313603}" type="pres">
      <dgm:prSet presAssocID="{39094DC2-A214-A244-896C-D33C77745554}" presName="node" presStyleLbl="node1" presStyleIdx="0" presStyleCnt="2" custLinFactY="-84797" custLinFactNeighborX="44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83E54-E932-FE4E-BF63-D49559477EB4}" type="pres">
      <dgm:prSet presAssocID="{12E629EF-00DE-2A43-B754-FA6F506FF6C0}" presName="sibTrans" presStyleLbl="sibTrans2D1" presStyleIdx="0" presStyleCnt="1"/>
      <dgm:spPr/>
      <dgm:t>
        <a:bodyPr/>
        <a:lstStyle/>
        <a:p>
          <a:endParaRPr lang="en-US"/>
        </a:p>
      </dgm:t>
    </dgm:pt>
    <dgm:pt modelId="{A328F8C3-59E1-D349-8DF6-25CD9D76410E}" type="pres">
      <dgm:prSet presAssocID="{12E629EF-00DE-2A43-B754-FA6F506FF6C0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CB1C6D48-2CF1-EA41-9686-E384EBF1CA02}" type="pres">
      <dgm:prSet presAssocID="{FFC15A99-0039-5C42-90AD-E75FA78DBF46}" presName="node" presStyleLbl="node1" presStyleIdx="1" presStyleCnt="2" custLinFactY="-80397" custLinFactNeighborX="-22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7349F-D3DC-2D49-916B-49DAD90E3E83}" type="presOf" srcId="{17975CDC-E66E-2944-9F69-AEFDC89DCBAF}" destId="{2971D8CE-0606-8C46-9751-171163408F8A}" srcOrd="0" destOrd="0" presId="urn:microsoft.com/office/officeart/2005/8/layout/process1"/>
    <dgm:cxn modelId="{BD877D58-6DD5-654C-AE2A-B8F6FA24D536}" type="presOf" srcId="{FFC15A99-0039-5C42-90AD-E75FA78DBF46}" destId="{CB1C6D48-2CF1-EA41-9686-E384EBF1CA02}" srcOrd="0" destOrd="0" presId="urn:microsoft.com/office/officeart/2005/8/layout/process1"/>
    <dgm:cxn modelId="{449F76E1-4FCD-244F-847F-A7928E26DB5F}" type="presOf" srcId="{12E629EF-00DE-2A43-B754-FA6F506FF6C0}" destId="{AFC83E54-E932-FE4E-BF63-D49559477EB4}" srcOrd="0" destOrd="0" presId="urn:microsoft.com/office/officeart/2005/8/layout/process1"/>
    <dgm:cxn modelId="{DEE21250-1AEE-F646-8DD0-2EE5AC2DF437}" type="presOf" srcId="{39094DC2-A214-A244-896C-D33C77745554}" destId="{9718A28F-E731-5B43-92B1-7B5B59313603}" srcOrd="0" destOrd="0" presId="urn:microsoft.com/office/officeart/2005/8/layout/process1"/>
    <dgm:cxn modelId="{1251E198-23CD-2846-BD2A-5BBB05F15C64}" type="presOf" srcId="{12E629EF-00DE-2A43-B754-FA6F506FF6C0}" destId="{A328F8C3-59E1-D349-8DF6-25CD9D76410E}" srcOrd="1" destOrd="0" presId="urn:microsoft.com/office/officeart/2005/8/layout/process1"/>
    <dgm:cxn modelId="{F8ECAD3C-8FB4-D640-932D-FF5A36D1BE9C}" srcId="{17975CDC-E66E-2944-9F69-AEFDC89DCBAF}" destId="{FFC15A99-0039-5C42-90AD-E75FA78DBF46}" srcOrd="1" destOrd="0" parTransId="{17DE2D84-0E9B-F84E-98A9-49202305C6B1}" sibTransId="{569173F2-141D-4548-8BBD-2DD844B9BA35}"/>
    <dgm:cxn modelId="{2C67EC44-EC9B-4B49-943B-9AFA5AA86FEC}" srcId="{17975CDC-E66E-2944-9F69-AEFDC89DCBAF}" destId="{39094DC2-A214-A244-896C-D33C77745554}" srcOrd="0" destOrd="0" parTransId="{401F28FF-B263-6245-B91D-946D75CD2086}" sibTransId="{12E629EF-00DE-2A43-B754-FA6F506FF6C0}"/>
    <dgm:cxn modelId="{DD217F2F-6891-4E4C-A6B9-FFB3CA7EBFBF}" type="presParOf" srcId="{2971D8CE-0606-8C46-9751-171163408F8A}" destId="{9718A28F-E731-5B43-92B1-7B5B59313603}" srcOrd="0" destOrd="0" presId="urn:microsoft.com/office/officeart/2005/8/layout/process1"/>
    <dgm:cxn modelId="{926B13C9-C48A-424F-BF30-20D95A9A3F84}" type="presParOf" srcId="{2971D8CE-0606-8C46-9751-171163408F8A}" destId="{AFC83E54-E932-FE4E-BF63-D49559477EB4}" srcOrd="1" destOrd="0" presId="urn:microsoft.com/office/officeart/2005/8/layout/process1"/>
    <dgm:cxn modelId="{660B2222-1CCD-6144-820F-99CD8B8D5692}" type="presParOf" srcId="{AFC83E54-E932-FE4E-BF63-D49559477EB4}" destId="{A328F8C3-59E1-D349-8DF6-25CD9D76410E}" srcOrd="0" destOrd="0" presId="urn:microsoft.com/office/officeart/2005/8/layout/process1"/>
    <dgm:cxn modelId="{36D0C7AD-76AF-7344-B0BD-E08BB36BCCFB}" type="presParOf" srcId="{2971D8CE-0606-8C46-9751-171163408F8A}" destId="{CB1C6D48-2CF1-EA41-9686-E384EBF1CA0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975CDC-E66E-2944-9F69-AEFDC89DCBAF}" type="doc">
      <dgm:prSet loTypeId="urn:microsoft.com/office/officeart/2005/8/layout/process1" loCatId="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9094DC2-A214-A244-896C-D33C77745554}">
      <dgm:prSet phldrT="[Text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Feature Selection during Model Building</a:t>
          </a:r>
          <a:endParaRPr lang="en-US" dirty="0">
            <a:latin typeface="Times New Roman"/>
            <a:cs typeface="Times New Roman"/>
          </a:endParaRPr>
        </a:p>
      </dgm:t>
    </dgm:pt>
    <dgm:pt modelId="{401F28FF-B263-6245-B91D-946D75CD2086}" type="parTrans" cxnId="{2C67EC44-EC9B-4B49-943B-9AFA5AA86FEC}">
      <dgm:prSet/>
      <dgm:spPr/>
      <dgm:t>
        <a:bodyPr/>
        <a:lstStyle/>
        <a:p>
          <a:endParaRPr lang="en-US"/>
        </a:p>
      </dgm:t>
    </dgm:pt>
    <dgm:pt modelId="{12E629EF-00DE-2A43-B754-FA6F506FF6C0}" type="sibTrans" cxnId="{2C67EC44-EC9B-4B49-943B-9AFA5AA86FEC}">
      <dgm:prSet/>
      <dgm:spPr/>
      <dgm:t>
        <a:bodyPr/>
        <a:lstStyle/>
        <a:p>
          <a:endParaRPr lang="en-US"/>
        </a:p>
      </dgm:t>
    </dgm:pt>
    <dgm:pt modelId="{2971D8CE-0606-8C46-9751-171163408F8A}" type="pres">
      <dgm:prSet presAssocID="{17975CDC-E66E-2944-9F69-AEFDC89DCB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18A28F-E731-5B43-92B1-7B5B59313603}" type="pres">
      <dgm:prSet presAssocID="{39094DC2-A214-A244-896C-D33C77745554}" presName="node" presStyleLbl="node1" presStyleIdx="0" presStyleCnt="1" custScaleX="91736" custLinFactNeighborX="-4181" custLinFactNeighborY="-13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67EC44-EC9B-4B49-943B-9AFA5AA86FEC}" srcId="{17975CDC-E66E-2944-9F69-AEFDC89DCBAF}" destId="{39094DC2-A214-A244-896C-D33C77745554}" srcOrd="0" destOrd="0" parTransId="{401F28FF-B263-6245-B91D-946D75CD2086}" sibTransId="{12E629EF-00DE-2A43-B754-FA6F506FF6C0}"/>
    <dgm:cxn modelId="{6D60FDD0-30E9-4D46-AA6B-64E0DC7FBD2E}" type="presOf" srcId="{39094DC2-A214-A244-896C-D33C77745554}" destId="{9718A28F-E731-5B43-92B1-7B5B59313603}" srcOrd="0" destOrd="0" presId="urn:microsoft.com/office/officeart/2005/8/layout/process1"/>
    <dgm:cxn modelId="{01F68FDE-59CE-7F4E-9971-65AD0DE87585}" type="presOf" srcId="{17975CDC-E66E-2944-9F69-AEFDC89DCBAF}" destId="{2971D8CE-0606-8C46-9751-171163408F8A}" srcOrd="0" destOrd="0" presId="urn:microsoft.com/office/officeart/2005/8/layout/process1"/>
    <dgm:cxn modelId="{4E33CC2E-0799-BB4A-B3B1-524E47A84AA5}" type="presParOf" srcId="{2971D8CE-0606-8C46-9751-171163408F8A}" destId="{9718A28F-E731-5B43-92B1-7B5B5931360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8A28F-E731-5B43-92B1-7B5B59313603}">
      <dsp:nvSpPr>
        <dsp:cNvPr id="0" name=""/>
        <dsp:cNvSpPr/>
      </dsp:nvSpPr>
      <dsp:spPr>
        <a:xfrm>
          <a:off x="1" y="0"/>
          <a:ext cx="1643236" cy="900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/>
              <a:cs typeface="Times New Roman"/>
            </a:rPr>
            <a:t>Feature Selection</a:t>
          </a:r>
          <a:endParaRPr lang="en-US" sz="2400" kern="1200" dirty="0">
            <a:latin typeface="Times New Roman"/>
            <a:cs typeface="Times New Roman"/>
          </a:endParaRPr>
        </a:p>
      </dsp:txBody>
      <dsp:txXfrm>
        <a:off x="26390" y="26389"/>
        <a:ext cx="1590458" cy="848197"/>
      </dsp:txXfrm>
    </dsp:sp>
    <dsp:sp modelId="{AFC83E54-E932-FE4E-BF63-D49559477EB4}">
      <dsp:nvSpPr>
        <dsp:cNvPr id="0" name=""/>
        <dsp:cNvSpPr/>
      </dsp:nvSpPr>
      <dsp:spPr>
        <a:xfrm>
          <a:off x="1804138" y="246726"/>
          <a:ext cx="341109" cy="407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804138" y="328230"/>
        <a:ext cx="238776" cy="244514"/>
      </dsp:txXfrm>
    </dsp:sp>
    <dsp:sp modelId="{CB1C6D48-2CF1-EA41-9686-E384EBF1CA02}">
      <dsp:nvSpPr>
        <dsp:cNvPr id="0" name=""/>
        <dsp:cNvSpPr/>
      </dsp:nvSpPr>
      <dsp:spPr>
        <a:xfrm>
          <a:off x="2286841" y="0"/>
          <a:ext cx="1643236" cy="900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/>
              <a:cs typeface="Times New Roman"/>
            </a:rPr>
            <a:t>Model Building</a:t>
          </a:r>
          <a:endParaRPr lang="en-US" sz="2400" kern="1200" dirty="0">
            <a:latin typeface="Times New Roman"/>
            <a:cs typeface="Times New Roman"/>
          </a:endParaRPr>
        </a:p>
      </dsp:txBody>
      <dsp:txXfrm>
        <a:off x="2313230" y="26389"/>
        <a:ext cx="1590458" cy="8481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8A28F-E731-5B43-92B1-7B5B59313603}">
      <dsp:nvSpPr>
        <dsp:cNvPr id="0" name=""/>
        <dsp:cNvSpPr/>
      </dsp:nvSpPr>
      <dsp:spPr>
        <a:xfrm>
          <a:off x="29691" y="0"/>
          <a:ext cx="1643236" cy="900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/>
              <a:cs typeface="Times New Roman"/>
            </a:rPr>
            <a:t>Model Building</a:t>
          </a:r>
          <a:endParaRPr lang="en-US" sz="2400" kern="1200" dirty="0">
            <a:latin typeface="Times New Roman"/>
            <a:cs typeface="Times New Roman"/>
          </a:endParaRPr>
        </a:p>
      </dsp:txBody>
      <dsp:txXfrm>
        <a:off x="56080" y="26389"/>
        <a:ext cx="1590458" cy="848197"/>
      </dsp:txXfrm>
    </dsp:sp>
    <dsp:sp modelId="{AFC83E54-E932-FE4E-BF63-D49559477EB4}">
      <dsp:nvSpPr>
        <dsp:cNvPr id="0" name=""/>
        <dsp:cNvSpPr/>
      </dsp:nvSpPr>
      <dsp:spPr>
        <a:xfrm>
          <a:off x="1826406" y="246726"/>
          <a:ext cx="325373" cy="407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826406" y="328230"/>
        <a:ext cx="227761" cy="244514"/>
      </dsp:txXfrm>
    </dsp:sp>
    <dsp:sp modelId="{CB1C6D48-2CF1-EA41-9686-E384EBF1CA02}">
      <dsp:nvSpPr>
        <dsp:cNvPr id="0" name=""/>
        <dsp:cNvSpPr/>
      </dsp:nvSpPr>
      <dsp:spPr>
        <a:xfrm>
          <a:off x="2286841" y="0"/>
          <a:ext cx="1643236" cy="900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/>
              <a:cs typeface="Times New Roman"/>
            </a:rPr>
            <a:t>Feature Selection</a:t>
          </a:r>
          <a:endParaRPr lang="en-US" sz="2400" kern="1200" dirty="0">
            <a:latin typeface="Times New Roman"/>
            <a:cs typeface="Times New Roman"/>
          </a:endParaRPr>
        </a:p>
      </dsp:txBody>
      <dsp:txXfrm>
        <a:off x="2313230" y="26389"/>
        <a:ext cx="1590458" cy="8481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8A28F-E731-5B43-92B1-7B5B59313603}">
      <dsp:nvSpPr>
        <dsp:cNvPr id="0" name=""/>
        <dsp:cNvSpPr/>
      </dsp:nvSpPr>
      <dsp:spPr>
        <a:xfrm>
          <a:off x="0" y="0"/>
          <a:ext cx="2479127" cy="11175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Times New Roman"/>
              <a:cs typeface="Times New Roman"/>
            </a:rPr>
            <a:t>Feature Selection during Model Building</a:t>
          </a:r>
          <a:endParaRPr lang="en-US" sz="2100" kern="1200" dirty="0">
            <a:latin typeface="Times New Roman"/>
            <a:cs typeface="Times New Roman"/>
          </a:endParaRPr>
        </a:p>
      </dsp:txBody>
      <dsp:txXfrm>
        <a:off x="32733" y="32733"/>
        <a:ext cx="2413661" cy="105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6BD04-BBC7-B64B-ACE6-A5D1D2E1B27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B4E62-3442-1043-9F87-9882B9E67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74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6A942-1C9E-0343-A226-3D70E7F0BC58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FD91A-5481-B746-90F6-72DFB31DD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738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65ECE-A651-054B-8764-8A1A9F4FB84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42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65ECE-A651-054B-8764-8A1A9F4FB84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42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0D655-3241-45AF-8D40-A511E3A58C4A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369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0D655-3241-45AF-8D40-A511E3A58C4A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618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0D655-3241-45AF-8D40-A511E3A58C4A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524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0D655-3241-45AF-8D40-A511E3A58C4A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524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65ECE-A651-054B-8764-8A1A9F4FB84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4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8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53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66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0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4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8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1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8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6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8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8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Sergei V. Gleyzer                                                  INSIGHTS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D5F75-A568-304D-B09B-B08A09FA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4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5" Type="http://schemas.microsoft.com/office/2007/relationships/hdphoto" Target="../media/hdphoto1.wdp"/><Relationship Id="rId6" Type="http://schemas.openxmlformats.org/officeDocument/2006/relationships/image" Target="../media/image3.emf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5" Type="http://schemas.microsoft.com/office/2007/relationships/hdphoto" Target="../media/hdphoto2.wdp"/><Relationship Id="rId6" Type="http://schemas.openxmlformats.org/officeDocument/2006/relationships/image" Target="../media/image3.emf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5" Type="http://schemas.openxmlformats.org/officeDocument/2006/relationships/image" Target="../media/image30.emf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.emf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5" Type="http://schemas.openxmlformats.org/officeDocument/2006/relationships/image" Target="../media/image3.emf"/><Relationship Id="rId6" Type="http://schemas.openxmlformats.org/officeDocument/2006/relationships/image" Target="../media/image23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31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5" Type="http://schemas.openxmlformats.org/officeDocument/2006/relationships/image" Target="../media/image41.jpg"/><Relationship Id="rId6" Type="http://schemas.openxmlformats.org/officeDocument/2006/relationships/image" Target="../media/image3.emf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.emf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jpeg"/><Relationship Id="rId7" Type="http://schemas.openxmlformats.org/officeDocument/2006/relationships/image" Target="../media/image46.emf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jpeg"/><Relationship Id="rId7" Type="http://schemas.openxmlformats.org/officeDocument/2006/relationships/image" Target="../media/image46.emf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3.emf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3.emf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kaggle.com/c/trackml-particle-identification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50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8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4" Type="http://schemas.microsoft.com/office/2007/relationships/hdphoto" Target="../media/hdphoto3.wdp"/><Relationship Id="rId5" Type="http://schemas.openxmlformats.org/officeDocument/2006/relationships/image" Target="../media/image85.png"/><Relationship Id="rId6" Type="http://schemas.openxmlformats.org/officeDocument/2006/relationships/image" Target="../media/image3.emf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Relationship Id="rId8" Type="http://schemas.openxmlformats.org/officeDocument/2006/relationships/image" Target="../media/image92.png"/><Relationship Id="rId9" Type="http://schemas.openxmlformats.org/officeDocument/2006/relationships/image" Target="../media/image3.emf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diagramData" Target="../diagrams/data3.xml"/><Relationship Id="rId14" Type="http://schemas.openxmlformats.org/officeDocument/2006/relationships/diagramLayout" Target="../diagrams/layout3.xml"/><Relationship Id="rId15" Type="http://schemas.openxmlformats.org/officeDocument/2006/relationships/diagramQuickStyle" Target="../diagrams/quickStyle3.xml"/><Relationship Id="rId16" Type="http://schemas.openxmlformats.org/officeDocument/2006/relationships/diagramColors" Target="../diagrams/colors3.xml"/><Relationship Id="rId17" Type="http://schemas.microsoft.com/office/2007/relationships/diagramDrawing" Target="../diagrams/drawing3.xml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8" Type="http://schemas.openxmlformats.org/officeDocument/2006/relationships/image" Target="../media/image104.png"/><Relationship Id="rId9" Type="http://schemas.openxmlformats.org/officeDocument/2006/relationships/image" Target="../media/image3.emf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8" Type="http://schemas.openxmlformats.org/officeDocument/2006/relationships/image" Target="../media/image104.png"/><Relationship Id="rId9" Type="http://schemas.openxmlformats.org/officeDocument/2006/relationships/image" Target="../media/image3.emf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3.emf"/><Relationship Id="rId7" Type="http://schemas.openxmlformats.org/officeDocument/2006/relationships/image" Target="../media/image110.png"/><Relationship Id="rId8" Type="http://schemas.openxmlformats.org/officeDocument/2006/relationships/image" Target="../media/image4.jpeg"/><Relationship Id="rId9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emf"/><Relationship Id="rId5" Type="http://schemas.openxmlformats.org/officeDocument/2006/relationships/image" Target="../media/image9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wmf"/><Relationship Id="rId8" Type="http://schemas.openxmlformats.org/officeDocument/2006/relationships/image" Target="../media/image10.png"/><Relationship Id="rId9" Type="http://schemas.openxmlformats.org/officeDocument/2006/relationships/image" Target="../media/image3.emf"/><Relationship Id="rId10" Type="http://schemas.openxmlformats.org/officeDocument/2006/relationships/image" Target="../media/image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4" Type="http://schemas.openxmlformats.org/officeDocument/2006/relationships/image" Target="../media/image115.emf"/><Relationship Id="rId5" Type="http://schemas.openxmlformats.org/officeDocument/2006/relationships/image" Target="../media/image116.png"/><Relationship Id="rId6" Type="http://schemas.openxmlformats.org/officeDocument/2006/relationships/image" Target="../media/image117.png"/><Relationship Id="rId7" Type="http://schemas.openxmlformats.org/officeDocument/2006/relationships/image" Target="../media/image118.emf"/><Relationship Id="rId8" Type="http://schemas.openxmlformats.org/officeDocument/2006/relationships/image" Target="../media/image3.emf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3.emf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2.emf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ernCourierD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8100"/>
            <a:ext cx="9144000" cy="4241200"/>
          </a:xfrm>
          <a:prstGeom prst="rect">
            <a:avLst/>
          </a:prstGeom>
        </p:spPr>
      </p:pic>
      <p:sp>
        <p:nvSpPr>
          <p:cNvPr id="17409" name="Rectangle 3"/>
          <p:cNvSpPr>
            <a:spLocks noGrp="1" noChangeArrowheads="1"/>
          </p:cNvSpPr>
          <p:nvPr>
            <p:ph type="title"/>
          </p:nvPr>
        </p:nvSpPr>
        <p:spPr>
          <a:xfrm>
            <a:off x="342900" y="1230801"/>
            <a:ext cx="8458200" cy="1076062"/>
          </a:xfrm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  </a:t>
            </a:r>
            <a:r>
              <a:rPr lang="en-GB" sz="4000" b="1" dirty="0" smtClean="0">
                <a:solidFill>
                  <a:schemeClr val="bg1"/>
                </a:solidFill>
                <a:latin typeface="Arial"/>
                <a:cs typeface="Arial"/>
              </a:rPr>
              <a:t>Machine                        Learning  </a:t>
            </a:r>
            <a:endParaRPr lang="en-GB" sz="3100" b="1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059474"/>
            <a:ext cx="9144000" cy="762000"/>
          </a:xfrm>
        </p:spPr>
        <p:txBody>
          <a:bodyPr lIns="90000" tIns="46800" rIns="90000" bIns="46800">
            <a:noAutofit/>
          </a:bodyPr>
          <a:lstStyle/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lang="en-GB" b="1" dirty="0" smtClean="0">
                <a:solidFill>
                  <a:srgbClr val="FFFF00"/>
                </a:solidFill>
                <a:latin typeface="Arial"/>
                <a:cs typeface="Arial"/>
              </a:rPr>
              <a:t>Sergei                                          Gleyzer</a:t>
            </a: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GB" sz="2800" b="1" baseline="300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0" y="5549300"/>
            <a:ext cx="9144000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GB" sz="2800" b="1" dirty="0" smtClean="0">
                <a:solidFill>
                  <a:srgbClr val="000090"/>
                </a:solidFill>
                <a:latin typeface="Arial"/>
                <a:cs typeface="Arial"/>
              </a:rPr>
              <a:t>INSIGHTS CERN Lectures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smtClean="0">
                <a:solidFill>
                  <a:srgbClr val="000090"/>
                </a:solidFill>
                <a:latin typeface="Arial"/>
                <a:cs typeface="Arial"/>
              </a:rPr>
              <a:t>Sep 21, 2</a:t>
            </a:r>
            <a:r>
              <a:rPr lang="ru-RU" sz="2800" b="1" dirty="0" smtClean="0">
                <a:solidFill>
                  <a:srgbClr val="000090"/>
                </a:solidFill>
                <a:latin typeface="Arial"/>
                <a:cs typeface="Arial"/>
              </a:rPr>
              <a:t>0</a:t>
            </a:r>
            <a:r>
              <a:rPr lang="en-GB" sz="2800" b="1" dirty="0" smtClean="0">
                <a:solidFill>
                  <a:srgbClr val="000090"/>
                </a:solidFill>
                <a:latin typeface="Arial"/>
                <a:cs typeface="Arial"/>
              </a:rPr>
              <a:t>18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-141118" y="4753201"/>
            <a:ext cx="9285118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lang="en-GB" b="1" dirty="0" smtClean="0">
                <a:solidFill>
                  <a:schemeClr val="bg1"/>
                </a:solidFill>
                <a:latin typeface="Arial"/>
                <a:cs typeface="Arial"/>
              </a:rPr>
              <a:t>PART                                        III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Picture 6" descr="UF Signatu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29" y="659029"/>
            <a:ext cx="2297074" cy="42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564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Recurrent NN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cs typeface="Times New Roman"/>
                <a:sym typeface="Wingdings"/>
              </a:rPr>
              <a:t>        </a:t>
            </a: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665432"/>
            <a:ext cx="7484965" cy="42838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67744" y="55172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Arial Narrow"/>
                <a:cs typeface="Arial Narrow"/>
              </a:rPr>
              <a:t>Cycles</a:t>
            </a:r>
          </a:p>
        </p:txBody>
      </p:sp>
      <p:pic>
        <p:nvPicPr>
          <p:cNvPr id="17" name="Picture 16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08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350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CA28-C691-6145-9DE1-C29147FF95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0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nn_roc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6" b="4513"/>
          <a:stretch>
            <a:fillRect/>
          </a:stretch>
        </p:blipFill>
        <p:spPr>
          <a:xfrm>
            <a:off x="2387150" y="1484784"/>
            <a:ext cx="4534350" cy="4248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Deep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Learning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319755" y="3050664"/>
            <a:ext cx="72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BDT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7735" y="2416696"/>
            <a:ext cx="1552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Deep NN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5805264"/>
            <a:ext cx="7796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Higher performance compared to previous ML methods			</a:t>
            </a:r>
            <a:endParaRPr 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3" name="Picture 22" descr="dnn_roc2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21" t="68226" r="65157" b="17966"/>
          <a:stretch/>
        </p:blipFill>
        <p:spPr>
          <a:xfrm>
            <a:off x="2874395" y="4109718"/>
            <a:ext cx="1622742" cy="1090432"/>
          </a:xfrm>
          <a:prstGeom prst="rect">
            <a:avLst/>
          </a:prstGeom>
        </p:spPr>
      </p:pic>
      <p:pic>
        <p:nvPicPr>
          <p:cNvPr id="25" name="Picture 24" descr="Vertical_Signature_Blue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28184" y="6165304"/>
            <a:ext cx="317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  <a:latin typeface="Arial Narrow"/>
                <a:cs typeface="Arial Narrow"/>
              </a:rPr>
              <a:t>S</a:t>
            </a:r>
            <a:r>
              <a:rPr lang="en-US" sz="1600" b="1" dirty="0" smtClean="0">
                <a:solidFill>
                  <a:srgbClr val="FFFFFF"/>
                </a:solidFill>
                <a:latin typeface="Arial Narrow"/>
                <a:cs typeface="Arial Narrow"/>
              </a:rPr>
              <a:t>. Gleyzer, et. al. 2017</a:t>
            </a:r>
          </a:p>
        </p:txBody>
      </p:sp>
      <p:pic>
        <p:nvPicPr>
          <p:cNvPr id="16" name="Picture 15" descr="CERN2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1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roc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12777"/>
            <a:ext cx="4519620" cy="45365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Feature Extraction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2900" y="3155432"/>
            <a:ext cx="109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 Narrow"/>
                <a:cs typeface="Arial Narrow"/>
              </a:rPr>
              <a:t>Shallow</a:t>
            </a:r>
            <a:endParaRPr lang="en-US" b="1" dirty="0">
              <a:solidFill>
                <a:srgbClr val="008000"/>
              </a:solidFill>
              <a:latin typeface="Arial Narrow"/>
              <a:cs typeface="Arial Narro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92700" y="2336798"/>
            <a:ext cx="109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/>
                <a:cs typeface="Arial Narrow"/>
              </a:rPr>
              <a:t>Deep NN</a:t>
            </a:r>
            <a:endParaRPr lang="en-US" b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pic>
        <p:nvPicPr>
          <p:cNvPr id="22" name="Picture 21" descr="roc1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53" t="66335" r="64082" b="18295"/>
          <a:stretch/>
        </p:blipFill>
        <p:spPr>
          <a:xfrm>
            <a:off x="3022599" y="4001906"/>
            <a:ext cx="1592427" cy="1167780"/>
          </a:xfrm>
          <a:prstGeom prst="rect">
            <a:avLst/>
          </a:prstGeom>
        </p:spPr>
      </p:pic>
      <p:pic>
        <p:nvPicPr>
          <p:cNvPr id="25" name="Picture 24" descr="Vertical_Signature_Blue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6" name="Picture 15" descr="CERN2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2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5013176"/>
            <a:ext cx="7410896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In Particle Physics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9/18/18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>
                <a:solidFill>
                  <a:srgbClr val="D9D9D9"/>
                </a:solidFill>
              </a:rPr>
              <a:pPr/>
              <a:t>14</a:t>
            </a:fld>
            <a:endParaRPr lang="en-US" dirty="0">
              <a:solidFill>
                <a:srgbClr val="D9D9D9"/>
              </a:solidFill>
            </a:endParaRPr>
          </a:p>
        </p:txBody>
      </p:sp>
      <p:pic>
        <p:nvPicPr>
          <p:cNvPr id="9" name="Picture 8" descr="Vertical_Signature_Blu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3" name="Picture 2" descr="cms_13TeV_3June2015_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6015891" cy="3096344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pic>
        <p:nvPicPr>
          <p:cNvPr id="10" name="Picture 9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7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ML in HEP Today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8072810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5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  <a:p>
            <a:endParaRPr lang="en-US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Machine learning already at forefront of what we do: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Physics object </a:t>
            </a: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identification</a:t>
            </a: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Event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type </a:t>
            </a: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classification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Object properties 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regression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E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xpanding quickly</a:t>
            </a:r>
            <a:endParaRPr lang="en-US" sz="3600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3" name="Picture 12" descr="CMS-HIG-12-028_Figure_0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33" y="2046355"/>
            <a:ext cx="2433341" cy="2398646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0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Large Hadron Collider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7"/>
            <a:ext cx="8108244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504" y="474660"/>
            <a:ext cx="763384" cy="761451"/>
          </a:xfrm>
          <a:prstGeom prst="rect">
            <a:avLst/>
          </a:prstGeom>
        </p:spPr>
      </p:pic>
      <p:pic>
        <p:nvPicPr>
          <p:cNvPr id="18" name="Picture 17" descr="Vertical_Signature_Blue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4" name="Picture 3" descr="LHC0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45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3808" y="501317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dirty="0">
                <a:latin typeface="Arial Narrow" pitchFamily="34" charset="0"/>
                <a:cs typeface="Times New Roman"/>
                <a:sym typeface="Wingdings"/>
              </a:rPr>
              <a:t>Center of Mass Energy </a:t>
            </a:r>
            <a:r>
              <a:rPr lang="en-US" sz="2400" b="1" dirty="0" smtClean="0">
                <a:latin typeface="Arial Narrow" pitchFamily="34" charset="0"/>
                <a:cs typeface="Times New Roman"/>
                <a:sym typeface="Wingdings"/>
              </a:rPr>
              <a:t>13TeV</a:t>
            </a:r>
            <a:endParaRPr lang="en-US" sz="2400" b="1" dirty="0">
              <a:latin typeface="Arial Narrow" pitchFamily="34" charset="0"/>
              <a:cs typeface="Times New Roman"/>
              <a:sym typeface="Wingding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180528" y="188640"/>
            <a:ext cx="8136904" cy="278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en-US" sz="2400" b="1" dirty="0" smtClean="0">
              <a:solidFill>
                <a:srgbClr val="4A452A"/>
              </a:solidFill>
              <a:latin typeface="Arial Narrow" pitchFamily="34" charset="0"/>
              <a:cs typeface="Times New Roman"/>
              <a:sym typeface="Wingdings"/>
            </a:endParaRPr>
          </a:p>
          <a:p>
            <a:pPr marL="457200" lvl="1" indent="0">
              <a:buFont typeface="Arial"/>
              <a:buNone/>
            </a:pPr>
            <a:endParaRPr lang="en-US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457200" lvl="1" indent="0">
              <a:buFont typeface="Arial"/>
              <a:buNone/>
            </a:pPr>
            <a:r>
              <a:rPr lang="en-US" b="1" dirty="0" smtClean="0">
                <a:solidFill>
                  <a:srgbClr val="000090"/>
                </a:solidFill>
                <a:latin typeface="Arial Narrow"/>
                <a:cs typeface="Arial Narrow"/>
                <a:sym typeface="Wingdings"/>
              </a:rPr>
              <a:t>17 miles in circumference</a:t>
            </a:r>
          </a:p>
          <a:p>
            <a:pPr lvl="1">
              <a:buNone/>
            </a:pPr>
            <a:endParaRPr lang="en-US" sz="2000" b="1" dirty="0">
              <a:solidFill>
                <a:srgbClr val="FFC000"/>
              </a:solidFill>
              <a:latin typeface="Arial Narrow"/>
              <a:cs typeface="Arial Narrow"/>
              <a:sym typeface="Wingdings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648" y="6381328"/>
            <a:ext cx="6362700" cy="365125"/>
          </a:xfrm>
        </p:spPr>
        <p:txBody>
          <a:bodyPr/>
          <a:lstStyle/>
          <a:p>
            <a:r>
              <a:rPr lang="mr-IN" smtClean="0">
                <a:solidFill>
                  <a:srgbClr val="D9D9D9"/>
                </a:solidFill>
              </a:rPr>
              <a:t>Sergei V. Gleyzer                                                  INSIGHTS CERN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srgbClr val="D9D9D9"/>
                </a:solidFill>
              </a:rPr>
              <a:t>9/18/18</a:t>
            </a:r>
            <a:endParaRPr lang="en-US" dirty="0">
              <a:solidFill>
                <a:srgbClr val="D9D9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4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215900" y="6356350"/>
            <a:ext cx="12573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895600" y="1999333"/>
            <a:ext cx="6464300" cy="150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en-US" b="1" dirty="0">
              <a:solidFill>
                <a:schemeClr val="bg1"/>
              </a:solidFill>
              <a:latin typeface="Times New Roman"/>
              <a:cs typeface="Times New Roman"/>
              <a:sym typeface="Wingdings"/>
            </a:endParaRPr>
          </a:p>
        </p:txBody>
      </p:sp>
      <p:pic>
        <p:nvPicPr>
          <p:cNvPr id="3" name="Picture 2" descr="piece_detector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9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215900" y="6356350"/>
            <a:ext cx="12573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895600" y="1999333"/>
            <a:ext cx="6464300" cy="150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en-US" b="1" dirty="0">
              <a:solidFill>
                <a:schemeClr val="bg1"/>
              </a:solidFill>
              <a:latin typeface="Times New Roman"/>
              <a:cs typeface="Times New Roman"/>
              <a:sym typeface="Wingdings"/>
            </a:endParaRPr>
          </a:p>
        </p:txBody>
      </p:sp>
      <p:pic>
        <p:nvPicPr>
          <p:cNvPr id="5" name="Picture 4" descr="atla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713984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758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215900" y="6356350"/>
            <a:ext cx="12573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895600" y="1999333"/>
            <a:ext cx="6464300" cy="150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en-US" b="1" dirty="0">
              <a:solidFill>
                <a:schemeClr val="bg1"/>
              </a:solidFill>
              <a:latin typeface="Times New Roman"/>
              <a:cs typeface="Times New Roman"/>
              <a:sym typeface="Wingdings"/>
            </a:endParaRPr>
          </a:p>
        </p:txBody>
      </p:sp>
      <p:pic>
        <p:nvPicPr>
          <p:cNvPr id="2" name="Picture 1" descr="CMS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49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Recap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pic>
        <p:nvPicPr>
          <p:cNvPr id="8" name="Picture 7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5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 txBox="1">
            <a:spLocks/>
          </p:cNvSpPr>
          <p:nvPr/>
        </p:nvSpPr>
        <p:spPr>
          <a:xfrm>
            <a:off x="618062" y="4937460"/>
            <a:ext cx="8352928" cy="1120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Particle Properties	</a:t>
            </a:r>
          </a:p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Regression</a:t>
            </a:r>
          </a:p>
          <a:p>
            <a:endParaRPr lang="en-US" sz="3400" b="1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2800" dirty="0" smtClean="0"/>
          </a:p>
          <a:p>
            <a:endParaRPr lang="en-US" sz="2800" dirty="0" smtClean="0">
              <a:latin typeface="Times New Roman"/>
              <a:cs typeface="Times New Roman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2800" dirty="0" smtClean="0">
              <a:latin typeface="Times New Roman"/>
              <a:cs typeface="Times New Roman"/>
              <a:sym typeface="Wingdings"/>
            </a:endParaRPr>
          </a:p>
          <a:p>
            <a:pPr marL="0" indent="0">
              <a:buFont typeface="Arial"/>
              <a:buNone/>
            </a:pPr>
            <a:endParaRPr lang="en-US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062" y="2168860"/>
            <a:ext cx="8352928" cy="2088232"/>
          </a:xfr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Particle Identification	</a:t>
            </a:r>
          </a:p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Pattern Recognition (tracks)</a:t>
            </a:r>
          </a:p>
          <a:p>
            <a:pPr>
              <a:lnSpc>
                <a:spcPct val="80000"/>
              </a:lnSpc>
            </a:pPr>
            <a:r>
              <a:rPr lang="en-US" sz="3000" b="1" dirty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Searches for New </a:t>
            </a: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Physics</a:t>
            </a:r>
          </a:p>
          <a:p>
            <a:pPr>
              <a:lnSpc>
                <a:spcPct val="80000"/>
              </a:lnSpc>
            </a:pPr>
            <a:r>
              <a:rPr lang="en-US" sz="30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Data Quality Monitoring</a:t>
            </a:r>
          </a:p>
          <a:p>
            <a:endParaRPr lang="en-US" sz="3400" b="1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2800" dirty="0"/>
          </a:p>
          <a:p>
            <a:endParaRPr lang="en-US" sz="2800" dirty="0" smtClean="0"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2800" dirty="0" smtClean="0"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Applications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039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1531878"/>
            <a:ext cx="2653491" cy="502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 smtClean="0">
                <a:solidFill>
                  <a:srgbClr val="000090"/>
                </a:solidFill>
                <a:latin typeface="Arial Narrow" pitchFamily="34" charset="0"/>
                <a:cs typeface="Arial" pitchFamily="34" charset="0"/>
                <a:sym typeface="Wingdings"/>
              </a:rPr>
              <a:t>I. Classification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rcRect l="5426" t="10881" r="20890" b="-1906"/>
          <a:stretch>
            <a:fillRect/>
          </a:stretch>
        </p:blipFill>
        <p:spPr>
          <a:xfrm>
            <a:off x="6756400" y="1952836"/>
            <a:ext cx="1566890" cy="1872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rcRect l="8462" t="19444" r="33204" b="12500"/>
          <a:stretch>
            <a:fillRect/>
          </a:stretch>
        </p:blipFill>
        <p:spPr>
          <a:xfrm>
            <a:off x="5283200" y="2034580"/>
            <a:ext cx="1292696" cy="129269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1163" y="4041068"/>
            <a:ext cx="375615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  <a:latin typeface="Arial Narrow" pitchFamily="34" charset="0"/>
                <a:cs typeface="Arial" pitchFamily="34" charset="0"/>
                <a:sym typeface="Wingdings"/>
              </a:rPr>
              <a:t>II. Function estimation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9164" y="3681027"/>
            <a:ext cx="2734126" cy="2770679"/>
          </a:xfrm>
          <a:prstGeom prst="rect">
            <a:avLst/>
          </a:prstGeom>
        </p:spPr>
      </p:pic>
      <p:pic>
        <p:nvPicPr>
          <p:cNvPr id="18" name="Picture 17" descr="CERN2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2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7544" y="4149080"/>
            <a:ext cx="6120680" cy="2406129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/>
                <a:sym typeface="Wingdings"/>
              </a:rPr>
              <a:t>Present and Future </a:t>
            </a:r>
            <a:r>
              <a:rPr lang="en-US" sz="8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/>
                <a:sym typeface="Wingdings"/>
              </a:rPr>
              <a:t>Challenges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/>
                <a:sym typeface="Wingdings"/>
              </a:rPr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6372200" y="797505"/>
            <a:ext cx="2592288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1300" dirty="0" smtClean="0">
                <a:solidFill>
                  <a:srgbClr val="33CC33"/>
                </a:solidFill>
                <a:latin typeface="Impact" pitchFamily="34" charset="0"/>
              </a:rPr>
              <a:t>2</a:t>
            </a:r>
            <a:endParaRPr lang="fr-FR" sz="41300" dirty="0">
              <a:solidFill>
                <a:srgbClr val="33CC33"/>
              </a:solidFill>
              <a:latin typeface="Impact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3888432" cy="1960693"/>
          </a:xfrm>
          <a:prstGeom prst="rect">
            <a:avLst/>
          </a:prstGeom>
        </p:spPr>
      </p:pic>
      <p:pic>
        <p:nvPicPr>
          <p:cNvPr id="12" name="Image 16" descr="aiguil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484784"/>
            <a:ext cx="2301466" cy="23762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 descr="Vertical_Signature_Blu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3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Multi-scale challenge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7"/>
            <a:ext cx="8108244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707904" y="1404195"/>
            <a:ext cx="5138608" cy="1673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	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/>
              </a:rPr>
              <a:t>Orders of magnitude 	between signals and 	backgrounds</a:t>
            </a:r>
          </a:p>
          <a:p>
            <a:pPr marL="457200" lvl="1" indent="0">
              <a:buFont typeface="Arial"/>
              <a:buNone/>
            </a:pPr>
            <a:endParaRPr lang="en-US" sz="3600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Font typeface="Arial"/>
              <a:buNone/>
            </a:pP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pic>
        <p:nvPicPr>
          <p:cNvPr id="25" name="Picture 24" descr="crosssections20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18" r="4976" b="3343"/>
          <a:stretch>
            <a:fillRect/>
          </a:stretch>
        </p:blipFill>
        <p:spPr>
          <a:xfrm>
            <a:off x="395536" y="1340768"/>
            <a:ext cx="4007148" cy="5112568"/>
          </a:xfrm>
          <a:prstGeom prst="rect">
            <a:avLst/>
          </a:prstGeom>
        </p:spPr>
      </p:pic>
      <p:sp>
        <p:nvSpPr>
          <p:cNvPr id="26" name="Frame 25"/>
          <p:cNvSpPr/>
          <p:nvPr/>
        </p:nvSpPr>
        <p:spPr>
          <a:xfrm>
            <a:off x="899592" y="5085184"/>
            <a:ext cx="1368152" cy="792088"/>
          </a:xfrm>
          <a:prstGeom prst="fram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tt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57169"/>
            <a:ext cx="4522979" cy="3196167"/>
          </a:xfrm>
          <a:prstGeom prst="rect">
            <a:avLst/>
          </a:prstGeom>
        </p:spPr>
      </p:pic>
      <p:pic>
        <p:nvPicPr>
          <p:cNvPr id="11" name="Picture 10" descr="Vertical_Signature_Blu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003300"/>
            <a:ext cx="9144000" cy="519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2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pic>
        <p:nvPicPr>
          <p:cNvPr id="8" name="Picture 7" descr="Vertical_Signature_Blue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Event Complexity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" y="1664797"/>
            <a:ext cx="8988698" cy="45324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5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 descr="figs_CMSTrigg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9/18/18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>
                <a:solidFill>
                  <a:schemeClr val="bg1"/>
                </a:solidFill>
              </a:rPr>
              <a:t>Sergei V. Gleyzer                                                  INSIGHTS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Vertical_Signature_Blue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Trigger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4127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 Narrow"/>
                <a:cs typeface="Arial Narrow"/>
              </a:rPr>
              <a:t>10</a:t>
            </a:r>
            <a:r>
              <a:rPr lang="en-US" b="1" baseline="30000" dirty="0">
                <a:solidFill>
                  <a:srgbClr val="000090"/>
                </a:solidFill>
                <a:latin typeface="Arial Narrow"/>
                <a:cs typeface="Arial Narrow"/>
              </a:rPr>
              <a:t>8</a:t>
            </a:r>
            <a:r>
              <a:rPr lang="en-US" b="1" dirty="0" smtClean="0">
                <a:solidFill>
                  <a:srgbClr val="000090"/>
                </a:solidFill>
                <a:latin typeface="Arial Narrow"/>
                <a:cs typeface="Arial Narrow"/>
              </a:rPr>
              <a:t> sensors</a:t>
            </a:r>
            <a:endParaRPr lang="en-US" b="1" dirty="0">
              <a:solidFill>
                <a:srgbClr val="000090"/>
              </a:solidFill>
              <a:latin typeface="Arial Narrow"/>
              <a:cs typeface="Arial Narrow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5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Upcoming Challenges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8" y="1830389"/>
            <a:ext cx="8674771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sz="3600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Data size:</a:t>
            </a:r>
          </a:p>
          <a:p>
            <a:pPr lvl="1"/>
            <a:r>
              <a:rPr lang="en-US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LHC</a:t>
            </a:r>
            <a:r>
              <a:rPr lang="ru-RU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15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000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00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0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 Т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b    </a:t>
            </a:r>
            <a:r>
              <a:rPr lang="ru-RU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2010 –</a:t>
            </a:r>
            <a:r>
              <a:rPr lang="en-US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ru-RU" sz="2400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2035</a:t>
            </a:r>
          </a:p>
          <a:p>
            <a:pPr lvl="1"/>
            <a:r>
              <a:rPr lang="en-US" sz="2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Resources not up as fast as data volume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25</a:t>
            </a:fld>
            <a:endParaRPr lang="en-US"/>
          </a:p>
        </p:txBody>
      </p:sp>
      <p:pic>
        <p:nvPicPr>
          <p:cNvPr id="15" name="Picture 14" descr="expan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6" y="1441450"/>
            <a:ext cx="5189098" cy="3365500"/>
          </a:xfrm>
          <a:prstGeom prst="rect">
            <a:avLst/>
          </a:prstGeom>
        </p:spPr>
      </p:pic>
      <p:pic>
        <p:nvPicPr>
          <p:cNvPr id="16" name="Picture 15" descr="images_budg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558" y="1441450"/>
            <a:ext cx="3063741" cy="2044700"/>
          </a:xfrm>
          <a:prstGeom prst="rect">
            <a:avLst/>
          </a:prstGeom>
        </p:spPr>
      </p:pic>
      <p:pic>
        <p:nvPicPr>
          <p:cNvPr id="17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34" y="3057525"/>
            <a:ext cx="34353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Big-Data-erfordert-neue-Hardware-2389577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044" y="5144599"/>
            <a:ext cx="3104240" cy="85246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58678" y="4314552"/>
            <a:ext cx="2105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Unknown Physics</a:t>
            </a:r>
            <a:endParaRPr lang="en-US" sz="2000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pic>
        <p:nvPicPr>
          <p:cNvPr id="20" name="Picture 19" descr="Vertical_Signature_Blue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0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1CBA-3C1E-0745-8E6B-C2D038F745D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0" y="4365104"/>
            <a:ext cx="65162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4600" b="1" dirty="0" smtClean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 HEP Applications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00192" y="1052736"/>
            <a:ext cx="2993165" cy="12803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1300" dirty="0" smtClean="0">
                <a:solidFill>
                  <a:srgbClr val="33CC33"/>
                </a:solidFill>
                <a:latin typeface="Impact" pitchFamily="34" charset="0"/>
              </a:rPr>
              <a:t>3</a:t>
            </a:r>
            <a:endParaRPr lang="fr-FR" sz="41300" dirty="0">
              <a:solidFill>
                <a:srgbClr val="33CC33"/>
              </a:solidFill>
              <a:latin typeface="Impact" pitchFamily="34" charset="0"/>
            </a:endParaRPr>
          </a:p>
          <a:p>
            <a:r>
              <a:rPr lang="fr-FR" sz="413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3</a:t>
            </a:r>
            <a:endParaRPr lang="fr-FR" sz="413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492896"/>
            <a:ext cx="1043211" cy="5434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3712950" cy="1872208"/>
          </a:xfrm>
          <a:prstGeom prst="rect">
            <a:avLst/>
          </a:prstGeom>
        </p:spPr>
      </p:pic>
      <p:pic>
        <p:nvPicPr>
          <p:cNvPr id="9" name="Picture 8" descr="Vertical_Signature_Blu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41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157364" y="6154138"/>
            <a:ext cx="2762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/>
                <a:cs typeface="Arial Narrow"/>
              </a:rPr>
              <a:t> Imaging Techniques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32872" y="3558864"/>
            <a:ext cx="1763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Object Identification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Interesting areas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27</a:t>
            </a:fld>
            <a:endParaRPr lang="en-US"/>
          </a:p>
        </p:txBody>
      </p:sp>
      <p:pic>
        <p:nvPicPr>
          <p:cNvPr id="15" name="Picture 14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5" name="Picture 4" descr="tracking2_edite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1944216" cy="21386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116" y="378904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Tracking</a:t>
            </a:r>
            <a:endParaRPr lang="en-US" sz="2400" b="1" dirty="0">
              <a:latin typeface="Arial Narrow"/>
              <a:cs typeface="Arial Narrow"/>
            </a:endParaRPr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12776"/>
            <a:ext cx="283423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58964" y="3551414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/>
                <a:cs typeface="Arial Narrow"/>
              </a:rPr>
              <a:t>Fast Event Simulation</a:t>
            </a:r>
            <a:endParaRPr lang="en-US" sz="2400" b="1" dirty="0">
              <a:latin typeface="Arial Narrow"/>
              <a:cs typeface="Arial Narrow"/>
            </a:endParaRPr>
          </a:p>
        </p:txBody>
      </p:sp>
      <p:pic>
        <p:nvPicPr>
          <p:cNvPr id="7" name="Picture 6" descr="cms_gt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437112"/>
            <a:ext cx="1897274" cy="165618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1116" y="6181673"/>
            <a:ext cx="109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/>
                <a:cs typeface="Arial Narrow"/>
              </a:rPr>
              <a:t>Trigger</a:t>
            </a:r>
            <a:endParaRPr lang="en-US" sz="2400" b="1" dirty="0">
              <a:latin typeface="Arial Narrow"/>
              <a:cs typeface="Arial Narrow"/>
            </a:endParaRPr>
          </a:p>
        </p:txBody>
      </p:sp>
      <p:pic>
        <p:nvPicPr>
          <p:cNvPr id="3" name="Picture 2" descr="jet_image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437113"/>
            <a:ext cx="2952328" cy="1677942"/>
          </a:xfrm>
          <a:prstGeom prst="rect">
            <a:avLst/>
          </a:prstGeom>
        </p:spPr>
      </p:pic>
      <p:pic>
        <p:nvPicPr>
          <p:cNvPr id="4" name="Picture 3" descr="More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37112"/>
            <a:ext cx="1728192" cy="1713357"/>
          </a:xfrm>
          <a:prstGeom prst="rect">
            <a:avLst/>
          </a:prstGeom>
        </p:spPr>
      </p:pic>
      <p:pic>
        <p:nvPicPr>
          <p:cNvPr id="8" name="Picture 7" descr="Awesome_collisions_pic_forCN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412776"/>
            <a:ext cx="1806443" cy="201622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732240" y="6165304"/>
            <a:ext cx="1454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/>
                <a:cs typeface="Arial Narrow"/>
              </a:rPr>
              <a:t>Simulation</a:t>
            </a:r>
            <a:endParaRPr lang="en-US" sz="2400" b="1" dirty="0">
              <a:latin typeface="Arial Narrow"/>
              <a:cs typeface="Arial Narrow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11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666676" y="6106024"/>
            <a:ext cx="2987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Deep ML +FPGA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18076" y="3551414"/>
            <a:ext cx="2585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/>
                <a:cs typeface="Arial Narrow"/>
              </a:rPr>
              <a:t>FCN, Recurrent, LSTMs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68564" y="609329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 Convolutional NN 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Interesting areas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28</a:t>
            </a:fld>
            <a:endParaRPr lang="en-US"/>
          </a:p>
        </p:txBody>
      </p:sp>
      <p:pic>
        <p:nvPicPr>
          <p:cNvPr id="15" name="Picture 14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5" name="Picture 4" descr="tracking2_edite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1944216" cy="2138638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12776"/>
            <a:ext cx="283423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ms_gt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437112"/>
            <a:ext cx="1897274" cy="1656184"/>
          </a:xfrm>
          <a:prstGeom prst="rect">
            <a:avLst/>
          </a:prstGeom>
        </p:spPr>
      </p:pic>
      <p:pic>
        <p:nvPicPr>
          <p:cNvPr id="3" name="Picture 2" descr="jet_image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437113"/>
            <a:ext cx="2952328" cy="1677942"/>
          </a:xfrm>
          <a:prstGeom prst="rect">
            <a:avLst/>
          </a:prstGeom>
        </p:spPr>
      </p:pic>
      <p:pic>
        <p:nvPicPr>
          <p:cNvPr id="4" name="Picture 3" descr="More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37112"/>
            <a:ext cx="1728192" cy="1713357"/>
          </a:xfrm>
          <a:prstGeom prst="rect">
            <a:avLst/>
          </a:prstGeom>
        </p:spPr>
      </p:pic>
      <p:pic>
        <p:nvPicPr>
          <p:cNvPr id="8" name="Picture 7" descr="Awesome_collisions_pic_forCN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412776"/>
            <a:ext cx="1806443" cy="201622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6676" y="3606115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Deep </a:t>
            </a:r>
            <a:r>
              <a:rPr lang="en-US" sz="2400" b="1" dirty="0" err="1" smtClean="0">
                <a:latin typeface="Arial Narrow"/>
                <a:cs typeface="Arial Narrow"/>
              </a:rPr>
              <a:t>Kalman</a:t>
            </a:r>
            <a:r>
              <a:rPr lang="en-US" sz="2400" b="1" dirty="0" smtClean="0">
                <a:latin typeface="Arial Narrow"/>
                <a:cs typeface="Arial Narrow"/>
              </a:rPr>
              <a:t>,</a:t>
            </a:r>
            <a:r>
              <a:rPr lang="en-US" sz="2400" b="1" dirty="0">
                <a:latin typeface="Arial Narrow"/>
                <a:cs typeface="Arial Narrow"/>
              </a:rPr>
              <a:t/>
            </a:r>
            <a:br>
              <a:rPr lang="en-US" sz="2400" b="1" dirty="0">
                <a:latin typeface="Arial Narrow"/>
                <a:cs typeface="Arial Narrow"/>
              </a:rPr>
            </a:br>
            <a:r>
              <a:rPr lang="en-US" sz="2400" b="1" dirty="0" smtClean="0">
                <a:latin typeface="Arial Narrow"/>
                <a:cs typeface="Arial Narrow"/>
              </a:rPr>
              <a:t>LSTMs, GNN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47864" y="3551414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/>
                <a:cs typeface="Arial Narrow"/>
              </a:rPr>
              <a:t>Generative Models,</a:t>
            </a:r>
            <a:endParaRPr lang="en-US" sz="2400" b="1" dirty="0">
              <a:latin typeface="Arial Narrow"/>
              <a:cs typeface="Arial Narrow"/>
            </a:endParaRPr>
          </a:p>
          <a:p>
            <a:r>
              <a:rPr lang="en-US" sz="2400" b="1" dirty="0" smtClean="0">
                <a:latin typeface="Arial Narrow"/>
                <a:cs typeface="Arial Narrow"/>
              </a:rPr>
              <a:t>Adversarial Networks</a:t>
            </a:r>
            <a:endParaRPr lang="en-US" sz="2400" b="1" dirty="0">
              <a:latin typeface="Arial Narrow"/>
              <a:cs typeface="Arial Narrow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0852" y="6034295"/>
            <a:ext cx="337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 Narrow"/>
                <a:cs typeface="Arial Narrow"/>
              </a:rPr>
              <a:t>Multiobjective</a:t>
            </a:r>
            <a:r>
              <a:rPr lang="en-US" sz="2400" b="1" dirty="0" smtClean="0">
                <a:latin typeface="Arial Narrow"/>
                <a:cs typeface="Arial Narrow"/>
              </a:rPr>
              <a:t> Regression </a:t>
            </a:r>
            <a:endParaRPr lang="en-US" sz="2400" b="1" dirty="0">
              <a:latin typeface="Arial Narrow"/>
              <a:cs typeface="Arial Narrow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0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Defining the Problem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29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8072810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5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  <a:p>
            <a:endParaRPr lang="en-US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If a problem can be expressed as a known problem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Apply </a:t>
            </a: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existing algorithms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Example: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 convolutional neural networks from computer vision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If a problem has not been solved </a:t>
            </a: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ush the knowledge boundary forward</a:t>
            </a:r>
            <a:endParaRPr lang="en-US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endParaRPr lang="en-US" sz="3600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85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Receiver Operating Characteristic (ROC)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C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ommonly used metric 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Classifier Performance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051" y="2533650"/>
            <a:ext cx="3310549" cy="31051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8790" y="3419192"/>
            <a:ext cx="40259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Shows the </a:t>
            </a:r>
            <a:r>
              <a:rPr lang="en-US" sz="2400" b="1" dirty="0">
                <a:solidFill>
                  <a:srgbClr val="3366FF"/>
                </a:solidFill>
                <a:latin typeface="Times New Roman"/>
                <a:cs typeface="Times New Roman"/>
                <a:sym typeface="Wingdings"/>
              </a:rPr>
              <a:t>relationship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 between correctly classified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positive cases (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sensitivity) and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incorrectly 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classified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negative 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cases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1-effectivity)</a:t>
            </a:r>
          </a:p>
          <a:p>
            <a:endParaRPr lang="en-US" dirty="0"/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5753100" y="2180272"/>
            <a:ext cx="22479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Perfect Classifier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</a:t>
            </a:fld>
            <a:endParaRPr lang="en-US"/>
          </a:p>
        </p:txBody>
      </p:sp>
      <p:pic>
        <p:nvPicPr>
          <p:cNvPr id="17" name="Picture 16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75" y="519252"/>
            <a:ext cx="769230" cy="763447"/>
          </a:xfrm>
          <a:prstGeom prst="rect">
            <a:avLst/>
          </a:prstGeom>
        </p:spPr>
      </p:pic>
      <p:pic>
        <p:nvPicPr>
          <p:cNvPr id="16" name="Picture 15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6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Early Examples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30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Jet images with convolutional nets</a:t>
            </a: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0" y="5753890"/>
            <a:ext cx="380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L</a:t>
            </a:r>
            <a:r>
              <a:rPr lang="en-US" sz="2400" dirty="0" smtClean="0">
                <a:latin typeface="Arial"/>
                <a:cs typeface="Arial"/>
              </a:rPr>
              <a:t>. </a:t>
            </a:r>
            <a:r>
              <a:rPr lang="en-US" sz="2400" dirty="0">
                <a:latin typeface="Arial"/>
                <a:cs typeface="Arial"/>
              </a:rPr>
              <a:t>d</a:t>
            </a:r>
            <a:r>
              <a:rPr lang="en-US" sz="2400" dirty="0" smtClean="0">
                <a:latin typeface="Arial"/>
                <a:cs typeface="Arial"/>
              </a:rPr>
              <a:t>e Oliveira et al., 2015</a:t>
            </a: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46" y="2222500"/>
            <a:ext cx="5419377" cy="3152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999" y="2222500"/>
            <a:ext cx="1930401" cy="31524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45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1588" y="1914890"/>
            <a:ext cx="5448300" cy="2602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Examples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31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7"/>
            <a:ext cx="7549444" cy="6056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Neutrinos with convolutional nets</a:t>
            </a: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91" y="2230187"/>
            <a:ext cx="1627077" cy="20370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00" y="4749800"/>
            <a:ext cx="1793319" cy="12509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6960" y="2301374"/>
            <a:ext cx="1668080" cy="95531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443493" y="3943151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Aurisiano</a:t>
            </a:r>
            <a:r>
              <a:rPr lang="en-US" sz="2200" dirty="0" smtClean="0">
                <a:latin typeface="Arial"/>
                <a:cs typeface="Arial"/>
              </a:rPr>
              <a:t> et al. 2016</a:t>
            </a:r>
            <a:endParaRPr lang="en-US" sz="2200" dirty="0">
              <a:latin typeface="Arial"/>
              <a:cs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0491" y="4531756"/>
            <a:ext cx="3133509" cy="182459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0359" y="4841638"/>
            <a:ext cx="3020041" cy="117272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6791" y="6014365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μBooNE</a:t>
            </a:r>
            <a:endParaRPr lang="en-US" sz="2200" dirty="0">
              <a:latin typeface="Arial"/>
              <a:cs typeface="Arial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43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1769005"/>
            <a:ext cx="8458199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Tracking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 descr="lhc-particle-tracking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2912005"/>
            <a:ext cx="3429000" cy="2286000"/>
          </a:xfrm>
          <a:prstGeom prst="rect">
            <a:avLst/>
          </a:prstGeom>
        </p:spPr>
      </p:pic>
      <p:pic>
        <p:nvPicPr>
          <p:cNvPr id="7" name="Picture 6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69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33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515684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Tracking with recurrent nets (LSTM)</a:t>
            </a: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4012291"/>
            <a:ext cx="4410022" cy="19082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177157"/>
            <a:ext cx="2324100" cy="1835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56" y="2442673"/>
            <a:ext cx="3268245" cy="313923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73800" y="2555774"/>
            <a:ext cx="6464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Time dimension </a:t>
            </a:r>
          </a:p>
          <a:p>
            <a:r>
              <a:rPr lang="en-US" sz="2400" dirty="0" smtClean="0">
                <a:latin typeface="Arial"/>
                <a:cs typeface="Arial"/>
              </a:rPr>
              <a:t>(state memory)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Examples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2" name="Picture 21" descr="Vertical_Signature_Blu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76300" y="5738864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HEP.TrkX</a:t>
            </a:r>
            <a:r>
              <a:rPr lang="en-US" sz="2200" dirty="0" smtClean="0">
                <a:latin typeface="Arial"/>
                <a:cs typeface="Arial"/>
              </a:rPr>
              <a:t>, CHEP 2018</a:t>
            </a:r>
            <a:endParaRPr lang="en-US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106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34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515684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Tracking with Graph Neural Network</a:t>
            </a: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Examples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2" name="Picture 21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712" y="4457700"/>
            <a:ext cx="4054488" cy="1898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900" y="2211437"/>
            <a:ext cx="6438900" cy="215736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76300" y="5738864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HEP.TrkX</a:t>
            </a:r>
            <a:r>
              <a:rPr lang="en-US" sz="2200" dirty="0" smtClean="0">
                <a:latin typeface="Arial"/>
                <a:cs typeface="Arial"/>
              </a:rPr>
              <a:t>, CHEP 2018</a:t>
            </a:r>
            <a:endParaRPr lang="en-US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451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366" y="1916602"/>
            <a:ext cx="75057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Arial Narrow"/>
                <a:cs typeface="Arial Narrow"/>
                <a:hlinkClick r:id="rId2"/>
              </a:rPr>
              <a:t>https://www.kaggle.com/c/trackml-particle-</a:t>
            </a:r>
            <a:r>
              <a:rPr lang="en-US" sz="2600" dirty="0" smtClean="0">
                <a:latin typeface="Arial Narrow"/>
                <a:cs typeface="Arial Narrow"/>
                <a:hlinkClick r:id="rId2"/>
              </a:rPr>
              <a:t>identification</a:t>
            </a:r>
            <a:endParaRPr lang="en-US" sz="2600" dirty="0" smtClean="0">
              <a:latin typeface="Arial Narrow"/>
              <a:cs typeface="Arial Narrow"/>
            </a:endParaRPr>
          </a:p>
          <a:p>
            <a:endParaRPr lang="en-US" sz="2600" dirty="0"/>
          </a:p>
        </p:txBody>
      </p:sp>
      <p:pic>
        <p:nvPicPr>
          <p:cNvPr id="5" name="Picture 4" descr="Tracking_challen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33" y="2809154"/>
            <a:ext cx="4072465" cy="279120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000090"/>
                </a:solidFill>
                <a:latin typeface="Arial"/>
                <a:cs typeface="Arial"/>
              </a:rPr>
              <a:t>TrackML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 Challenge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441" y="3140792"/>
            <a:ext cx="2349559" cy="2328674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35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pic>
        <p:nvPicPr>
          <p:cNvPr id="11" name="Picture 10" descr="Vertical_Signature_Blu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93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Meaningful Physics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36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Can we extract features with meaningful physics?</a:t>
            </a:r>
          </a:p>
          <a:p>
            <a:r>
              <a:rPr lang="en-US" dirty="0">
                <a:latin typeface="Arial"/>
                <a:cs typeface="Arial"/>
                <a:sym typeface="Wingdings"/>
              </a:rPr>
              <a:t>f</a:t>
            </a:r>
            <a:r>
              <a:rPr lang="en-US" dirty="0" smtClean="0">
                <a:latin typeface="Arial"/>
                <a:cs typeface="Arial"/>
                <a:sym typeface="Wingdings"/>
              </a:rPr>
              <a:t>rom low-level variables</a:t>
            </a:r>
            <a:r>
              <a:rPr lang="en-US" sz="3600" dirty="0" smtClean="0">
                <a:latin typeface="Arial"/>
                <a:cs typeface="Arial"/>
                <a:sym typeface="Wingdings"/>
              </a:rPr>
              <a:t>       </a:t>
            </a:r>
          </a:p>
          <a:p>
            <a:pPr marL="0" indent="0">
              <a:buNone/>
            </a:pPr>
            <a:endParaRPr lang="en-US" sz="3600" dirty="0" smtClean="0"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Are we able to understand</a:t>
            </a:r>
            <a:b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</a:b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ML models</a:t>
            </a: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hysics interpretations</a:t>
            </a: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3" name="Picture 12" descr="roc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45" y="2091182"/>
            <a:ext cx="3416155" cy="35476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75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Meaningful Physics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37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  Pile-up removal with CNN</a:t>
            </a: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" y="2108200"/>
            <a:ext cx="2819400" cy="2814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618" y="2108199"/>
            <a:ext cx="3706885" cy="31205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700" y="5006673"/>
            <a:ext cx="4209170" cy="15069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85987" y="5925463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Komiske</a:t>
            </a:r>
            <a:r>
              <a:rPr lang="en-US" sz="2200" dirty="0" smtClean="0">
                <a:latin typeface="Arial"/>
                <a:cs typeface="Arial"/>
              </a:rPr>
              <a:t> et al., 2017</a:t>
            </a:r>
            <a:endParaRPr lang="en-US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228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Meaningful Physics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38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  Pile-up removal with CNN</a:t>
            </a: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2311400"/>
            <a:ext cx="5318820" cy="34221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15504" y="2311400"/>
            <a:ext cx="378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What is learned?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23091" y="5267221"/>
            <a:ext cx="3115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latin typeface="Arial"/>
                <a:cs typeface="Arial"/>
              </a:rPr>
              <a:t>Komiske</a:t>
            </a:r>
            <a:r>
              <a:rPr lang="en-US" sz="2200" dirty="0" smtClean="0">
                <a:latin typeface="Arial"/>
                <a:cs typeface="Arial"/>
              </a:rPr>
              <a:t> et al., 2017</a:t>
            </a:r>
            <a:endParaRPr lang="en-US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7972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Defining the Problem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39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8072810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5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  <a:p>
            <a:endParaRPr lang="en-US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How </a:t>
            </a:r>
            <a:r>
              <a:rPr lang="en-US" sz="3400" b="1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to </a:t>
            </a:r>
            <a:r>
              <a:rPr lang="en-US" sz="34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best </a:t>
            </a:r>
            <a:r>
              <a:rPr lang="en-US" sz="3400" b="1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use </a:t>
            </a:r>
            <a:r>
              <a:rPr lang="en-US" sz="34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domain knowledge </a:t>
            </a:r>
            <a:r>
              <a:rPr lang="en-US" sz="3400" b="1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we </a:t>
            </a:r>
            <a:r>
              <a:rPr lang="en-US" sz="34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have accumulated? </a:t>
            </a:r>
          </a:p>
          <a:p>
            <a:r>
              <a:rPr lang="en-US" sz="34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in designing the algorithms</a:t>
            </a:r>
          </a:p>
          <a:p>
            <a:pPr marL="457200" lvl="1" indent="0">
              <a:buNone/>
            </a:pPr>
            <a:endParaRPr lang="en-US" sz="2200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endParaRPr lang="en-US" sz="3600" dirty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09" y="3982274"/>
            <a:ext cx="2016182" cy="21319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697" y="4089400"/>
            <a:ext cx="3630303" cy="18600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5064" y="3765550"/>
            <a:ext cx="1515816" cy="24754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15321" y="6105252"/>
            <a:ext cx="163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Krefl</a:t>
            </a:r>
            <a:r>
              <a:rPr lang="en-US" dirty="0" smtClean="0">
                <a:latin typeface="Arial"/>
                <a:cs typeface="Arial"/>
              </a:rPr>
              <a:t>, 2017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00802" y="6114188"/>
            <a:ext cx="228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Louppe</a:t>
            </a:r>
            <a:r>
              <a:rPr lang="en-US" dirty="0" smtClean="0">
                <a:latin typeface="Arial"/>
                <a:cs typeface="Arial"/>
              </a:rPr>
              <a:t> et al., 2017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89701" y="3354471"/>
            <a:ext cx="228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Jet Clustering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65064" y="3353231"/>
            <a:ext cx="15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Jet Images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92202" y="3353231"/>
            <a:ext cx="1092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Strings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69370" y="6119676"/>
            <a:ext cx="250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  <a:r>
              <a:rPr lang="en-US" dirty="0" smtClean="0">
                <a:latin typeface="Arial"/>
                <a:cs typeface="Arial"/>
              </a:rPr>
              <a:t>e Oliveira et al., 2015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6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Cross Validation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4" name="Content Placeholder 3" descr="k-fol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r="3126"/>
          <a:stretch>
            <a:fillRect/>
          </a:stretch>
        </p:blipFill>
        <p:spPr>
          <a:xfrm>
            <a:off x="1749974" y="1662177"/>
            <a:ext cx="6251026" cy="3767000"/>
          </a:xfrm>
          <a:noFill/>
          <a:ln>
            <a:noFill/>
          </a:ln>
        </p:spPr>
      </p:pic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7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reshold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70" y="3156230"/>
            <a:ext cx="2921000" cy="1809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Uncertainties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40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r>
              <a:rPr lang="en-US" sz="3600" b="1" dirty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D</a:t>
            </a: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ecision making</a:t>
            </a:r>
            <a:endParaRPr lang="en-US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 descr="Thresh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9234"/>
            <a:ext cx="3332870" cy="2065051"/>
          </a:xfrm>
          <a:prstGeom prst="rect">
            <a:avLst/>
          </a:prstGeom>
        </p:spPr>
      </p:pic>
      <p:pic>
        <p:nvPicPr>
          <p:cNvPr id="5" name="Picture 4" descr="Threshold 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670" y="1435825"/>
            <a:ext cx="4553742" cy="17645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96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Uncertainties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41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97144" cy="46852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G.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Louppe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 et al., 2016         NNPDF Collaboration</a:t>
            </a:r>
            <a:endParaRPr lang="en-US" sz="2800" b="1" dirty="0" smtClean="0">
              <a:solidFill>
                <a:srgbClr val="008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dirty="0" smtClean="0"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Bayesian connection: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 </a:t>
            </a:r>
            <a:r>
              <a:rPr lang="en-US" dirty="0" smtClean="0">
                <a:latin typeface="Arial"/>
                <a:cs typeface="Arial"/>
                <a:sym typeface="Wingdings"/>
              </a:rPr>
              <a:t>Deep neural networks with drop-out approximate </a:t>
            </a:r>
            <a:r>
              <a:rPr lang="en-US" dirty="0" err="1" smtClean="0">
                <a:latin typeface="Arial"/>
                <a:cs typeface="Arial"/>
                <a:sym typeface="Wingdings"/>
              </a:rPr>
              <a:t>variational</a:t>
            </a:r>
            <a:r>
              <a:rPr lang="en-US" dirty="0" smtClean="0">
                <a:latin typeface="Arial"/>
                <a:cs typeface="Arial"/>
                <a:sym typeface="Wingdings"/>
              </a:rPr>
              <a:t> inference of Bayesian NNs:    </a:t>
            </a:r>
            <a:r>
              <a:rPr lang="en-US" i="1" dirty="0" smtClean="0">
                <a:latin typeface="Arial"/>
                <a:cs typeface="Arial"/>
                <a:sym typeface="Wingdings"/>
              </a:rPr>
              <a:t>Gal and </a:t>
            </a:r>
            <a:r>
              <a:rPr lang="en-US" i="1" dirty="0" err="1" smtClean="0">
                <a:latin typeface="Arial"/>
                <a:cs typeface="Arial"/>
                <a:sym typeface="Wingdings"/>
              </a:rPr>
              <a:t>Ghahramani</a:t>
            </a:r>
            <a:r>
              <a:rPr lang="en-US" i="1" dirty="0" smtClean="0">
                <a:latin typeface="Arial"/>
                <a:cs typeface="Arial"/>
                <a:sym typeface="Wingdings"/>
              </a:rPr>
              <a:t>, 2016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" y="1943100"/>
            <a:ext cx="2844800" cy="26955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564" y="1818790"/>
            <a:ext cx="3662536" cy="265161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90801" y="3539137"/>
            <a:ext cx="228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Uncertainties matter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9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42</a:t>
            </a:fld>
            <a:endParaRPr lang="en-US"/>
          </a:p>
        </p:txBody>
      </p:sp>
      <p:pic>
        <p:nvPicPr>
          <p:cNvPr id="14" name="Picture 13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3"/>
            <a:ext cx="773914" cy="76809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GANs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pic>
        <p:nvPicPr>
          <p:cNvPr id="3" name="Picture 2" descr="Nvidia-GAN-AI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210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9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43</a:t>
            </a:fld>
            <a:endParaRPr lang="en-US"/>
          </a:p>
        </p:txBody>
      </p:sp>
      <p:pic>
        <p:nvPicPr>
          <p:cNvPr id="14" name="Picture 13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3"/>
            <a:ext cx="773914" cy="76809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GANs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44" y="2293939"/>
            <a:ext cx="7861300" cy="3968998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Generative Adversarial Networks</a:t>
            </a:r>
            <a:endParaRPr lang="en-US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dirty="0"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Arial"/>
              <a:cs typeface="Arial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51987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Simulation GANs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44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060" y="1417638"/>
            <a:ext cx="2987323" cy="2439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56" y="1417638"/>
            <a:ext cx="5221404" cy="2273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696796"/>
            <a:ext cx="4426925" cy="28009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4125" y="3856828"/>
            <a:ext cx="1919958" cy="19335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159" y="4175403"/>
            <a:ext cx="1756540" cy="17975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92798" y="5984288"/>
            <a:ext cx="3048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L. de Oliveira et al., 2017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01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239844"/>
            <a:ext cx="3384376" cy="3429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 Narrow"/>
                <a:cs typeface="Arial Narrow"/>
              </a:rPr>
              <a:t>Energy Regression </a:t>
            </a:r>
            <a:endParaRPr lang="en-US" b="1" dirty="0">
              <a:solidFill>
                <a:srgbClr val="000090"/>
              </a:solidFill>
              <a:latin typeface="Arial Narrow"/>
              <a:cs typeface="Arial Narro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628800"/>
            <a:ext cx="7704855" cy="4332988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 Narrow" pitchFamily="34" charset="0"/>
                <a:cs typeface="Arial" pitchFamily="34" charset="0"/>
                <a:sym typeface="Wingdings"/>
              </a:rPr>
              <a:t>Inputs: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31F4FF"/>
                </a:solidFill>
                <a:latin typeface="Arial Narrow" pitchFamily="34" charset="0"/>
                <a:cs typeface="Arial" pitchFamily="34" charset="0"/>
                <a:sym typeface="Wingdings"/>
              </a:rPr>
              <a:t>	</a:t>
            </a:r>
            <a:r>
              <a:rPr lang="en-US" sz="2800" b="1" dirty="0">
                <a:latin typeface="Arial Narrow" pitchFamily="34" charset="0"/>
                <a:cs typeface="Arial" pitchFamily="34" charset="0"/>
                <a:sym typeface="Wingdings"/>
              </a:rPr>
              <a:t>photon 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  <a:sym typeface="Wingdings"/>
              </a:rPr>
              <a:t>coordinates</a:t>
            </a:r>
            <a:endParaRPr lang="en-US" sz="2800" dirty="0" smtClean="0">
              <a:solidFill>
                <a:srgbClr val="31F4FF"/>
              </a:solidFill>
              <a:latin typeface="Arial Narrow" pitchFamily="34" charset="0"/>
              <a:cs typeface="Arial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31F4FF"/>
                </a:solidFill>
                <a:latin typeface="Arial Narrow" pitchFamily="34" charset="0"/>
                <a:cs typeface="Arial" pitchFamily="34" charset="0"/>
                <a:sym typeface="Wingdings"/>
              </a:rPr>
              <a:t>	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  <a:sym typeface="Wingdings"/>
              </a:rPr>
              <a:t>photon shower information </a:t>
            </a:r>
          </a:p>
          <a:p>
            <a:pPr marL="0" indent="0">
              <a:buNone/>
            </a:pPr>
            <a:r>
              <a:rPr lang="en-US" sz="2800" b="1" dirty="0" smtClean="0">
                <a:latin typeface="Arial Narrow" pitchFamily="34" charset="0"/>
                <a:cs typeface="Arial" pitchFamily="34" charset="0"/>
                <a:sym typeface="Wingdings"/>
              </a:rPr>
              <a:t>	median event energy</a:t>
            </a:r>
            <a:r>
              <a:rPr lang="en-US" sz="2800" dirty="0" smtClean="0">
                <a:latin typeface="Arial Narrow" pitchFamily="34" charset="0"/>
                <a:cs typeface="Arial" pitchFamily="34" charset="0"/>
                <a:sym typeface="Wingdings"/>
              </a:rPr>
              <a:t> </a:t>
            </a:r>
          </a:p>
          <a:p>
            <a:pPr marL="0" indent="0">
              <a:buNone/>
            </a:pPr>
            <a:endParaRPr lang="en-US" sz="2800" b="1" dirty="0" smtClean="0">
              <a:latin typeface="Arial Narrow" pitchFamily="34" charset="0"/>
              <a:cs typeface="Arial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90"/>
                </a:solidFill>
                <a:latin typeface="Arial Narrow" pitchFamily="34" charset="0"/>
                <a:cs typeface="Arial" pitchFamily="34" charset="0"/>
                <a:sym typeface="Wingdings"/>
              </a:rPr>
              <a:t>Target Output: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0098"/>
                </a:solidFill>
                <a:latin typeface="Arial Narrow" pitchFamily="34" charset="0"/>
                <a:cs typeface="Arial" pitchFamily="34" charset="0"/>
                <a:sym typeface="Wingdings"/>
              </a:rPr>
              <a:t>	</a:t>
            </a:r>
            <a:r>
              <a:rPr lang="en-US" sz="2400" b="1" dirty="0" smtClean="0">
                <a:solidFill>
                  <a:srgbClr val="008000"/>
                </a:solidFill>
                <a:latin typeface="Arial Narrow" pitchFamily="34" charset="0"/>
                <a:cs typeface="Arial" pitchFamily="34" charset="0"/>
                <a:sym typeface="Wingdings"/>
              </a:rPr>
              <a:t>E</a:t>
            </a:r>
            <a:r>
              <a:rPr lang="en-US" sz="2400" b="1" baseline="-25000" dirty="0" smtClean="0">
                <a:solidFill>
                  <a:srgbClr val="008000"/>
                </a:solidFill>
                <a:latin typeface="Arial Narrow" pitchFamily="34" charset="0"/>
                <a:cs typeface="Arial" pitchFamily="34" charset="0"/>
                <a:sym typeface="Wingdings"/>
              </a:rPr>
              <a:t>MEASURED</a:t>
            </a:r>
            <a:r>
              <a:rPr lang="en-US" sz="2400" b="1" dirty="0" smtClean="0">
                <a:solidFill>
                  <a:srgbClr val="008000"/>
                </a:solidFill>
                <a:latin typeface="Arial Narrow" pitchFamily="34" charset="0"/>
                <a:cs typeface="Arial" pitchFamily="34" charset="0"/>
                <a:sym typeface="Wingdings"/>
              </a:rPr>
              <a:t>/E</a:t>
            </a:r>
            <a:r>
              <a:rPr lang="en-US" sz="2400" b="1" baseline="-25000" dirty="0" smtClean="0">
                <a:solidFill>
                  <a:srgbClr val="008000"/>
                </a:solidFill>
                <a:latin typeface="Arial Narrow" pitchFamily="34" charset="0"/>
                <a:cs typeface="Arial" pitchFamily="34" charset="0"/>
                <a:sym typeface="Wingdings"/>
              </a:rPr>
              <a:t>TRUE</a:t>
            </a:r>
            <a:r>
              <a:rPr lang="en-US" sz="2800" b="1" dirty="0">
                <a:solidFill>
                  <a:srgbClr val="008000"/>
                </a:solidFill>
                <a:latin typeface="Arial Narrow" pitchFamily="34" charset="0"/>
                <a:cs typeface="Arial" pitchFamily="34" charset="0"/>
                <a:sym typeface="Wingdings"/>
              </a:rPr>
              <a:t>	</a:t>
            </a:r>
          </a:p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cs typeface="Arial" pitchFamily="34" charset="0"/>
                <a:sym typeface="Wingdings"/>
              </a:rPr>
              <a:t>          </a:t>
            </a:r>
            <a:r>
              <a:rPr lang="en-US" sz="2400" dirty="0">
                <a:latin typeface="Arial Narrow" pitchFamily="34" charset="0"/>
                <a:cs typeface="Arial" pitchFamily="34" charset="0"/>
                <a:sym typeface="Wingdings"/>
              </a:rPr>
              <a:t> </a:t>
            </a:r>
            <a:endParaRPr lang="en-US" sz="2400" dirty="0" smtClean="0">
              <a:latin typeface="Arial Narrow" pitchFamily="34" charset="0"/>
              <a:cs typeface="Arial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Narrow" pitchFamily="34" charset="0"/>
                <a:cs typeface="Arial" pitchFamily="34" charset="0"/>
                <a:sym typeface="Wingdings"/>
              </a:rPr>
              <a:t>10-30% improvement with shallow ML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"/>
              </a:rPr>
              <a:t>	</a:t>
            </a:r>
            <a:endParaRPr lang="en-US" dirty="0" smtClean="0">
              <a:solidFill>
                <a:srgbClr val="0000FF"/>
              </a:solidFill>
              <a:latin typeface="Arial Narrow" pitchFamily="34" charset="0"/>
              <a:cs typeface="Arial" pitchFamily="34" charset="0"/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00FF"/>
              </a:solidFill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4" name="Picture 13" descr="Vertical_Signature_Blue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9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856984" cy="936104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  <a:sym typeface="Wingdings"/>
              </a:rPr>
              <a:t>Modify evaluation in induction algorithm</a:t>
            </a:r>
            <a:r>
              <a:rPr lang="en-US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2" name="Picture 11" descr="Vertical_Signature_Blu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941168"/>
            <a:ext cx="810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/>
                <a:cs typeface="Arial Narrow"/>
                <a:sym typeface="Wingdings"/>
              </a:rPr>
              <a:t> </a:t>
            </a:r>
            <a:r>
              <a:rPr lang="en-US" sz="2800" b="1" dirty="0">
                <a:latin typeface="Arial Narrow"/>
                <a:cs typeface="Arial Narrow"/>
                <a:sym typeface="Wingdings"/>
              </a:rPr>
              <a:t> </a:t>
            </a:r>
            <a:r>
              <a:rPr lang="en-US" sz="2800" b="1" dirty="0" smtClean="0">
                <a:latin typeface="Arial Narrow"/>
                <a:cs typeface="Arial Narrow"/>
                <a:sym typeface="Wingdings"/>
              </a:rPr>
              <a:t> Maximum </a:t>
            </a:r>
            <a:r>
              <a:rPr lang="en-US" sz="2800" b="1" dirty="0">
                <a:latin typeface="Arial Narrow"/>
                <a:cs typeface="Arial Narrow"/>
                <a:sym typeface="Wingdings"/>
              </a:rPr>
              <a:t>separation</a:t>
            </a:r>
            <a:r>
              <a:rPr lang="en-US" sz="2800" b="1" dirty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8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Wingdings"/>
              </a:rPr>
              <a:t>               </a:t>
            </a:r>
            <a:r>
              <a:rPr lang="en-US" sz="2800" b="1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Minimal </a:t>
            </a:r>
            <a:r>
              <a:rPr lang="en-US" sz="2800" b="1" dirty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variance</a:t>
            </a:r>
            <a:endParaRPr lang="en-US" sz="2800" dirty="0">
              <a:solidFill>
                <a:srgbClr val="008000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M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80928"/>
            <a:ext cx="2448272" cy="1748766"/>
          </a:xfrm>
          <a:prstGeom prst="rect">
            <a:avLst/>
          </a:prstGeom>
        </p:spPr>
      </p:pic>
      <p:sp>
        <p:nvSpPr>
          <p:cNvPr id="13" name="Striped Right Arrow 12"/>
          <p:cNvSpPr/>
          <p:nvPr/>
        </p:nvSpPr>
        <p:spPr>
          <a:xfrm>
            <a:off x="4283968" y="5085184"/>
            <a:ext cx="648072" cy="288032"/>
          </a:xfrm>
          <a:prstGeom prst="stripedRightArrow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06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Deep Learning Regression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60766" y="3110078"/>
            <a:ext cx="126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Higher</a:t>
            </a:r>
            <a:b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is better</a:t>
            </a:r>
            <a:endParaRPr lang="en-US" b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47786" y="1340768"/>
            <a:ext cx="6608203" cy="5015584"/>
            <a:chOff x="1473200" y="2002660"/>
            <a:chExt cx="5845928" cy="470905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3200" y="2002660"/>
              <a:ext cx="5845928" cy="470905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7" t="17912" r="59496" b="59009"/>
            <a:stretch/>
          </p:blipFill>
          <p:spPr>
            <a:xfrm>
              <a:off x="2499059" y="2758292"/>
              <a:ext cx="1416667" cy="1237792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5292081" y="3789039"/>
            <a:ext cx="109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Shallow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08007" y="1784158"/>
            <a:ext cx="109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Deeper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 descr="Vertical_Signature_Blue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56" y="519252"/>
            <a:ext cx="769230" cy="7634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25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Online DQM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48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7470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b="1" dirty="0" smtClean="0">
              <a:solidFill>
                <a:srgbClr val="FF0000"/>
              </a:solidFill>
              <a:latin typeface="Arial Narrow"/>
              <a:cs typeface="Arial Narrow"/>
              <a:sym typeface="Wingdings"/>
            </a:endParaRPr>
          </a:p>
          <a:p>
            <a:pPr marL="457200" lvl="1" indent="0">
              <a:buNone/>
            </a:pPr>
            <a:endParaRPr lang="en-US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lvl="1"/>
            <a:endParaRPr lang="en-US" b="1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  <a:p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endParaRPr lang="en-US" sz="33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34083" y="3155272"/>
            <a:ext cx="2609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A. Pol et al., 2018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259" y="1669372"/>
            <a:ext cx="3492500" cy="1485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259" y="3155272"/>
            <a:ext cx="3321117" cy="1346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0" y="1619636"/>
            <a:ext cx="3302000" cy="1941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259" y="4501472"/>
            <a:ext cx="3492500" cy="14097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4100" y="1612497"/>
            <a:ext cx="2413000" cy="15692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1117" y="3181736"/>
            <a:ext cx="2997330" cy="2565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6777" y="3866918"/>
            <a:ext cx="3037223" cy="1981818"/>
          </a:xfrm>
          <a:prstGeom prst="rect">
            <a:avLst/>
          </a:prstGeom>
        </p:spPr>
      </p:pic>
      <p:pic>
        <p:nvPicPr>
          <p:cNvPr id="18" name="Picture 17" descr="Vertical_Signature_Blue.ep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s_CMSTrigg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603625"/>
            <a:ext cx="3670300" cy="2752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Real Time Application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49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Can we do ML in </a:t>
            </a:r>
            <a:r>
              <a:rPr lang="en-US" sz="3600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real-time?</a:t>
            </a:r>
            <a:endParaRPr lang="en-US" sz="3600" dirty="0" smtClean="0">
              <a:latin typeface="Arial"/>
              <a:cs typeface="Arial"/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ML: live video analysis, medical, self-driving cars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HEP 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Trigger Systems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(software and hardware)</a:t>
            </a: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9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Selection Methods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Filters</a:t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/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Wrappers</a:t>
            </a: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Embedded-</a:t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Hybrid </a:t>
            </a:r>
            <a:b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</a:b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065743"/>
              </p:ext>
            </p:extLst>
          </p:nvPr>
        </p:nvGraphicFramePr>
        <p:xfrm>
          <a:off x="3319091" y="1499325"/>
          <a:ext cx="3945309" cy="90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24349"/>
              </p:ext>
            </p:extLst>
          </p:nvPr>
        </p:nvGraphicFramePr>
        <p:xfrm>
          <a:off x="3306391" y="2578825"/>
          <a:ext cx="3945309" cy="90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499509"/>
              </p:ext>
            </p:extLst>
          </p:nvPr>
        </p:nvGraphicFramePr>
        <p:xfrm>
          <a:off x="4114801" y="3784600"/>
          <a:ext cx="2705100" cy="1117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10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98" y="3779611"/>
            <a:ext cx="2654300" cy="2576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Trigger Applications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50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790" y="4098439"/>
            <a:ext cx="1762940" cy="2057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7150" y="3503822"/>
            <a:ext cx="2832100" cy="27926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8790" y="3698329"/>
            <a:ext cx="279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Belle II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2115" y="1471822"/>
            <a:ext cx="4318885" cy="2032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18790" y="1471822"/>
            <a:ext cx="279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CMS L1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287" y="1978521"/>
            <a:ext cx="2414287" cy="118377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1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ML on FPGA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51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7470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b="1" dirty="0" smtClean="0">
              <a:solidFill>
                <a:srgbClr val="FF0000"/>
              </a:solidFill>
              <a:latin typeface="Arial Narrow"/>
              <a:cs typeface="Arial Narrow"/>
              <a:sym typeface="Wingdings"/>
            </a:endParaRPr>
          </a:p>
          <a:p>
            <a:pPr marL="457200" lvl="1" indent="0">
              <a:buNone/>
            </a:pPr>
            <a:endParaRPr lang="en-US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lvl="1"/>
            <a:endParaRPr lang="en-US" b="1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  <a:p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endParaRPr lang="en-US" sz="33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31" y="3827348"/>
            <a:ext cx="4102100" cy="23410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914" y="1301613"/>
            <a:ext cx="1900372" cy="2430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417637"/>
            <a:ext cx="3230428" cy="21858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131" y="3543919"/>
            <a:ext cx="3098068" cy="2812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8000" y="1301613"/>
            <a:ext cx="3381633" cy="2525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3563" y="3080763"/>
            <a:ext cx="2117738" cy="10454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3228" y="302167"/>
            <a:ext cx="889731" cy="864785"/>
          </a:xfrm>
          <a:prstGeom prst="rect">
            <a:avLst/>
          </a:prstGeom>
        </p:spPr>
      </p:pic>
      <p:pic>
        <p:nvPicPr>
          <p:cNvPr id="16" name="Picture 15" descr="Vertical_Signature_Blue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521248"/>
            <a:ext cx="763384" cy="7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1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6"/>
            <a:ext cx="8679744" cy="4525963"/>
          </a:xfrm>
        </p:spPr>
        <p:txBody>
          <a:bodyPr>
            <a:normAutofit/>
          </a:bodyPr>
          <a:lstStyle/>
          <a:p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 descr="compute_diagram-log@2x-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875489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89800" y="4419600"/>
            <a:ext cx="124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GANs</a:t>
            </a:r>
          </a:p>
          <a:p>
            <a:r>
              <a:rPr lang="en-US" dirty="0" smtClean="0"/>
              <a:t>VAEs</a:t>
            </a:r>
          </a:p>
          <a:p>
            <a:r>
              <a:rPr lang="en-US" dirty="0" smtClean="0"/>
              <a:t>ADAM</a:t>
            </a:r>
          </a:p>
          <a:p>
            <a:r>
              <a:rPr lang="en-US" dirty="0" smtClean="0"/>
              <a:t>Word2vec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51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s_CMSTrigg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603625"/>
            <a:ext cx="3670300" cy="2752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Real Time Application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53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Can we do ML in </a:t>
            </a:r>
            <a:r>
              <a:rPr lang="en-US" sz="3600" b="1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real-time?</a:t>
            </a:r>
            <a:endParaRPr lang="en-US" sz="3600" dirty="0" smtClean="0">
              <a:latin typeface="Arial"/>
              <a:cs typeface="Arial"/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ML: live video analysis, medical, self-driving cars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HEP 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Trigger Systems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(software and hardware)</a:t>
            </a: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13" name="Picture 12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4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ML on FPGA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54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7470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b="1" dirty="0" smtClean="0">
              <a:solidFill>
                <a:srgbClr val="FF0000"/>
              </a:solidFill>
              <a:latin typeface="Arial Narrow"/>
              <a:cs typeface="Arial Narrow"/>
              <a:sym typeface="Wingdings"/>
            </a:endParaRPr>
          </a:p>
          <a:p>
            <a:pPr marL="457200" lvl="1" indent="0">
              <a:buNone/>
            </a:pPr>
            <a:endParaRPr lang="en-US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lvl="1"/>
            <a:endParaRPr lang="en-US" b="1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  <a:p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endParaRPr lang="en-US" sz="3300" b="1" dirty="0" smtClean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31" y="3827348"/>
            <a:ext cx="4102100" cy="23410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914" y="1301613"/>
            <a:ext cx="1900372" cy="2430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417637"/>
            <a:ext cx="3230428" cy="21858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131" y="3543919"/>
            <a:ext cx="3098068" cy="2812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8000" y="1301613"/>
            <a:ext cx="3381633" cy="2525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3563" y="3080763"/>
            <a:ext cx="2117738" cy="10454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3228" y="302167"/>
            <a:ext cx="889731" cy="864785"/>
          </a:xfrm>
          <a:prstGeom prst="rect">
            <a:avLst/>
          </a:prstGeom>
        </p:spPr>
      </p:pic>
      <p:pic>
        <p:nvPicPr>
          <p:cNvPr id="16" name="Picture 15" descr="Vertical_Signature_Blue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9" name="Picture 18" descr="CERN2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98" y="3779611"/>
            <a:ext cx="2654300" cy="2576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Trigger Applications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55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790" y="4098439"/>
            <a:ext cx="1762940" cy="2057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7150" y="3503822"/>
            <a:ext cx="2832100" cy="27926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8790" y="3698329"/>
            <a:ext cx="279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Belle II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2115" y="1471822"/>
            <a:ext cx="4318885" cy="2032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18790" y="1471822"/>
            <a:ext cx="279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CMS L1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287" y="1978521"/>
            <a:ext cx="2414287" cy="1183779"/>
          </a:xfrm>
          <a:prstGeom prst="rect">
            <a:avLst/>
          </a:prstGeom>
        </p:spPr>
      </p:pic>
      <p:pic>
        <p:nvPicPr>
          <p:cNvPr id="18" name="Picture 17" descr="CERN2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5" y="1435825"/>
            <a:ext cx="7768009" cy="4774475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	     </a:t>
            </a:r>
            <a:endParaRPr lang="en-US" sz="1800" b="1" dirty="0" smtClean="0">
              <a:solidFill>
                <a:srgbClr val="FF6600"/>
              </a:solidFill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56</a:t>
            </a:fld>
            <a:endParaRPr lang="en-US"/>
          </a:p>
        </p:txBody>
      </p:sp>
      <p:pic>
        <p:nvPicPr>
          <p:cNvPr id="4" name="Picture 3" descr="tensorfl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15" y="3439796"/>
            <a:ext cx="2275299" cy="1279855"/>
          </a:xfrm>
          <a:prstGeom prst="rect">
            <a:avLst/>
          </a:prstGeom>
        </p:spPr>
      </p:pic>
      <p:pic>
        <p:nvPicPr>
          <p:cNvPr id="5" name="Picture 4" descr="keras-logo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999" y="3695004"/>
            <a:ext cx="1024647" cy="1024647"/>
          </a:xfrm>
          <a:prstGeom prst="rect">
            <a:avLst/>
          </a:prstGeom>
        </p:spPr>
      </p:pic>
      <p:pic>
        <p:nvPicPr>
          <p:cNvPr id="7" name="Picture 6" descr="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884371"/>
            <a:ext cx="1133127" cy="859613"/>
          </a:xfrm>
          <a:prstGeom prst="rect">
            <a:avLst/>
          </a:prstGeom>
        </p:spPr>
      </p:pic>
      <p:pic>
        <p:nvPicPr>
          <p:cNvPr id="8" name="Picture 7" descr="sciki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713" y="1819069"/>
            <a:ext cx="1473710" cy="1473712"/>
          </a:xfrm>
          <a:prstGeom prst="rect">
            <a:avLst/>
          </a:prstGeom>
        </p:spPr>
      </p:pic>
      <p:pic>
        <p:nvPicPr>
          <p:cNvPr id="14" name="Picture 13" descr="Vertical_Signature_Blu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3"/>
            <a:ext cx="773914" cy="7680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983" y="1975888"/>
            <a:ext cx="1478342" cy="76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Tools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0" name="Picture 19" descr="CERN2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  <p:pic>
        <p:nvPicPr>
          <p:cNvPr id="10" name="Picture 9" descr="pytorch-logo-flat-300x21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41" y="3439796"/>
            <a:ext cx="1707184" cy="119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3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Summary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10796"/>
            <a:ext cx="8108244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Introduction to machine learning theory, methods and applications  </a:t>
            </a: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Choose model based on the problem </a:t>
            </a: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Experiment!</a:t>
            </a: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Feature selection and extraction</a:t>
            </a: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Uncertainty</a:t>
            </a:r>
            <a:endParaRPr lang="en-US" dirty="0">
              <a:latin typeface="Arial"/>
              <a:cs typeface="Arial"/>
              <a:sym typeface="Wingdings"/>
            </a:endParaRP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Emerging machine learning applications for fast </a:t>
            </a:r>
            <a:r>
              <a:rPr lang="en-US" smtClean="0">
                <a:latin typeface="Arial"/>
                <a:cs typeface="Arial"/>
                <a:sym typeface="Wingdings"/>
              </a:rPr>
              <a:t>inference in hardware</a:t>
            </a:r>
            <a:endParaRPr lang="en-US" dirty="0" smtClean="0">
              <a:latin typeface="Arial"/>
              <a:cs typeface="Arial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57</a:t>
            </a:fld>
            <a:endParaRPr lang="en-US"/>
          </a:p>
        </p:txBody>
      </p:sp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9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58</a:t>
            </a:fld>
            <a:endParaRPr lang="en-US"/>
          </a:p>
        </p:txBody>
      </p:sp>
      <p:pic>
        <p:nvPicPr>
          <p:cNvPr id="14" name="Picture 13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Multi-Objective Learning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1" name="Picture 10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05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Multi-Task Model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59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8556" y="1423496"/>
            <a:ext cx="8108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>
              <a:solidFill>
                <a:srgbClr val="000090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b="1" dirty="0" smtClean="0">
              <a:solidFill>
                <a:srgbClr val="000090"/>
              </a:solidFill>
              <a:latin typeface="Arial Narrow"/>
              <a:cs typeface="Arial Narrow"/>
              <a:sym typeface="Wingdings"/>
            </a:endParaRPr>
          </a:p>
          <a:p>
            <a:pPr marL="0" indent="0">
              <a:buFont typeface="Arial"/>
              <a:buNone/>
            </a:pPr>
            <a:endParaRPr lang="en-US" sz="3600" dirty="0" smtClean="0">
              <a:latin typeface="Arial Narrow"/>
              <a:cs typeface="Arial Narrow"/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1423496"/>
            <a:ext cx="7023100" cy="4250582"/>
          </a:xfrm>
          <a:prstGeom prst="rect">
            <a:avLst/>
          </a:prstGeom>
        </p:spPr>
      </p:pic>
      <p:pic>
        <p:nvPicPr>
          <p:cNvPr id="13" name="Picture 12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07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838200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Arial Narrow"/>
                <a:cs typeface="Arial Narrow"/>
              </a:rPr>
              <a:t>Graphical Representation</a:t>
            </a:r>
            <a:endParaRPr lang="en-US" b="1" dirty="0">
              <a:solidFill>
                <a:srgbClr val="000090"/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25603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671888" y="1298575"/>
          <a:ext cx="5227637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3" imgW="2311400" imgH="457200" progId="Equation.DSMT4">
                  <p:embed/>
                </p:oleObj>
              </mc:Choice>
              <mc:Fallback>
                <p:oleObj name="Equation" r:id="rId3" imgW="2311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888" y="1298575"/>
                        <a:ext cx="5227637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42888" y="1193800"/>
            <a:ext cx="5945188" cy="4640263"/>
            <a:chOff x="284" y="916"/>
            <a:chExt cx="3706" cy="2811"/>
          </a:xfrm>
        </p:grpSpPr>
        <p:pic>
          <p:nvPicPr>
            <p:cNvPr id="25605" name="Picture 5" descr="magic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00" y="1600"/>
              <a:ext cx="80" cy="8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4" y="1296"/>
              <a:ext cx="3706" cy="2431"/>
              <a:chOff x="1040" y="1104"/>
              <a:chExt cx="3706" cy="2431"/>
            </a:xfrm>
          </p:grpSpPr>
          <p:sp>
            <p:nvSpPr>
              <p:cNvPr id="25607" name="Line 7"/>
              <p:cNvSpPr>
                <a:spLocks noChangeShapeType="1"/>
              </p:cNvSpPr>
              <p:nvPr/>
            </p:nvSpPr>
            <p:spPr bwMode="auto">
              <a:xfrm>
                <a:off x="2722" y="2260"/>
                <a:ext cx="830" cy="0"/>
              </a:xfrm>
              <a:prstGeom prst="line">
                <a:avLst/>
              </a:prstGeom>
              <a:noFill/>
              <a:ln w="12700">
                <a:solidFill>
                  <a:srgbClr val="00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08" name="Line 8"/>
              <p:cNvSpPr>
                <a:spLocks noChangeShapeType="1"/>
              </p:cNvSpPr>
              <p:nvPr/>
            </p:nvSpPr>
            <p:spPr bwMode="auto">
              <a:xfrm flipV="1">
                <a:off x="1752" y="2278"/>
                <a:ext cx="720" cy="31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09" name="Oval 9"/>
              <p:cNvSpPr>
                <a:spLocks noChangeArrowheads="1"/>
              </p:cNvSpPr>
              <p:nvPr/>
            </p:nvSpPr>
            <p:spPr bwMode="auto">
              <a:xfrm>
                <a:off x="1487" y="1675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0" name="Oval 10"/>
              <p:cNvSpPr>
                <a:spLocks noChangeArrowheads="1"/>
              </p:cNvSpPr>
              <p:nvPr/>
            </p:nvSpPr>
            <p:spPr bwMode="auto">
              <a:xfrm>
                <a:off x="1487" y="2438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1" name="Line 11"/>
              <p:cNvSpPr>
                <a:spLocks noChangeShapeType="1"/>
              </p:cNvSpPr>
              <p:nvPr/>
            </p:nvSpPr>
            <p:spPr bwMode="auto">
              <a:xfrm flipV="1">
                <a:off x="1733" y="1248"/>
                <a:ext cx="763" cy="477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2" name="Line 12"/>
              <p:cNvSpPr>
                <a:spLocks noChangeShapeType="1"/>
              </p:cNvSpPr>
              <p:nvPr/>
            </p:nvSpPr>
            <p:spPr bwMode="auto">
              <a:xfrm>
                <a:off x="1767" y="1847"/>
                <a:ext cx="701" cy="409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3" name="Line 13"/>
              <p:cNvSpPr>
                <a:spLocks noChangeShapeType="1"/>
              </p:cNvSpPr>
              <p:nvPr/>
            </p:nvSpPr>
            <p:spPr bwMode="auto">
              <a:xfrm>
                <a:off x="1723" y="1902"/>
                <a:ext cx="761" cy="909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4" name="Line 14"/>
              <p:cNvSpPr>
                <a:spLocks noChangeShapeType="1"/>
              </p:cNvSpPr>
              <p:nvPr/>
            </p:nvSpPr>
            <p:spPr bwMode="auto">
              <a:xfrm flipV="1">
                <a:off x="1733" y="1248"/>
                <a:ext cx="763" cy="1240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5" name="Line 15"/>
              <p:cNvSpPr>
                <a:spLocks noChangeShapeType="1"/>
              </p:cNvSpPr>
              <p:nvPr/>
            </p:nvSpPr>
            <p:spPr bwMode="auto">
              <a:xfrm>
                <a:off x="1745" y="2641"/>
                <a:ext cx="747" cy="182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6" name="Line 16"/>
              <p:cNvSpPr>
                <a:spLocks noChangeShapeType="1"/>
              </p:cNvSpPr>
              <p:nvPr/>
            </p:nvSpPr>
            <p:spPr bwMode="auto">
              <a:xfrm flipV="1">
                <a:off x="2737" y="2278"/>
                <a:ext cx="812" cy="535"/>
              </a:xfrm>
              <a:prstGeom prst="line">
                <a:avLst/>
              </a:prstGeom>
              <a:noFill/>
              <a:ln w="12700">
                <a:solidFill>
                  <a:srgbClr val="00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7" name="Line 17"/>
              <p:cNvSpPr>
                <a:spLocks noChangeShapeType="1"/>
              </p:cNvSpPr>
              <p:nvPr/>
            </p:nvSpPr>
            <p:spPr bwMode="auto">
              <a:xfrm>
                <a:off x="2673" y="1214"/>
                <a:ext cx="877" cy="1041"/>
              </a:xfrm>
              <a:prstGeom prst="line">
                <a:avLst/>
              </a:prstGeom>
              <a:noFill/>
              <a:ln w="12700">
                <a:solidFill>
                  <a:srgbClr val="00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8" name="Line 18"/>
              <p:cNvSpPr>
                <a:spLocks noChangeShapeType="1"/>
              </p:cNvSpPr>
              <p:nvPr/>
            </p:nvSpPr>
            <p:spPr bwMode="auto">
              <a:xfrm>
                <a:off x="3794" y="2260"/>
                <a:ext cx="19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9" name="Rectangle 19"/>
              <p:cNvSpPr>
                <a:spLocks noChangeArrowheads="1"/>
              </p:cNvSpPr>
              <p:nvPr/>
            </p:nvSpPr>
            <p:spPr bwMode="auto">
              <a:xfrm>
                <a:off x="3984" y="2064"/>
                <a:ext cx="76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 i="1" dirty="0" err="1" smtClean="0"/>
                  <a:t>n</a:t>
                </a:r>
                <a:r>
                  <a:rPr lang="en-US" sz="2800" b="0" dirty="0" err="1" smtClean="0"/>
                  <a:t>(</a:t>
                </a:r>
                <a:r>
                  <a:rPr lang="en-US" sz="2800" b="0" i="1" dirty="0" err="1"/>
                  <a:t>x</a:t>
                </a:r>
                <a:r>
                  <a:rPr lang="en-US" sz="2800" b="0" dirty="0" smtClean="0"/>
                  <a:t>, </a:t>
                </a:r>
                <a:r>
                  <a:rPr lang="en-US" sz="2800" b="0" i="1" dirty="0" err="1" smtClean="0"/>
                  <a:t>w</a:t>
                </a:r>
                <a:r>
                  <a:rPr lang="en-US" sz="2800" b="0" dirty="0"/>
                  <a:t>)</a:t>
                </a:r>
                <a:endParaRPr lang="en-US" sz="1800" b="0" baseline="-25000" dirty="0"/>
              </a:p>
            </p:txBody>
          </p:sp>
          <p:sp>
            <p:nvSpPr>
              <p:cNvPr id="25620" name="Line 20"/>
              <p:cNvSpPr>
                <a:spLocks noChangeShapeType="1"/>
              </p:cNvSpPr>
              <p:nvPr/>
            </p:nvSpPr>
            <p:spPr bwMode="auto">
              <a:xfrm>
                <a:off x="1755" y="1777"/>
                <a:ext cx="700" cy="0"/>
              </a:xfrm>
              <a:prstGeom prst="line">
                <a:avLst/>
              </a:prstGeom>
              <a:noFill/>
              <a:ln w="38100">
                <a:solidFill>
                  <a:srgbClr val="99FF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1" name="Line 21"/>
              <p:cNvSpPr>
                <a:spLocks noChangeShapeType="1"/>
              </p:cNvSpPr>
              <p:nvPr/>
            </p:nvSpPr>
            <p:spPr bwMode="auto">
              <a:xfrm>
                <a:off x="1686" y="1941"/>
                <a:ext cx="814" cy="148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 flipV="1">
                <a:off x="1751" y="1803"/>
                <a:ext cx="697" cy="727"/>
              </a:xfrm>
              <a:prstGeom prst="line">
                <a:avLst/>
              </a:prstGeom>
              <a:noFill/>
              <a:ln w="38100">
                <a:solidFill>
                  <a:srgbClr val="99FF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3" name="Line 23"/>
              <p:cNvSpPr>
                <a:spLocks noChangeShapeType="1"/>
              </p:cNvSpPr>
              <p:nvPr/>
            </p:nvSpPr>
            <p:spPr bwMode="auto">
              <a:xfrm>
                <a:off x="1717" y="2687"/>
                <a:ext cx="787" cy="737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4" name="Line 24"/>
              <p:cNvSpPr>
                <a:spLocks noChangeShapeType="1"/>
              </p:cNvSpPr>
              <p:nvPr/>
            </p:nvSpPr>
            <p:spPr bwMode="auto">
              <a:xfrm flipV="1">
                <a:off x="2752" y="2282"/>
                <a:ext cx="797" cy="1113"/>
              </a:xfrm>
              <a:prstGeom prst="line">
                <a:avLst/>
              </a:prstGeom>
              <a:noFill/>
              <a:ln w="12700">
                <a:solidFill>
                  <a:srgbClr val="00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>
                <a:off x="2704" y="1771"/>
                <a:ext cx="848" cy="484"/>
              </a:xfrm>
              <a:prstGeom prst="line">
                <a:avLst/>
              </a:prstGeom>
              <a:noFill/>
              <a:ln w="12700">
                <a:solidFill>
                  <a:srgbClr val="00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 flipH="1">
                <a:off x="1337" y="181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H="1">
                <a:off x="1341" y="2585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8" name="Oval 28"/>
              <p:cNvSpPr>
                <a:spLocks noChangeArrowheads="1"/>
              </p:cNvSpPr>
              <p:nvPr/>
            </p:nvSpPr>
            <p:spPr bwMode="auto">
              <a:xfrm>
                <a:off x="2466" y="1104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9" name="Oval 29"/>
              <p:cNvSpPr>
                <a:spLocks noChangeArrowheads="1"/>
              </p:cNvSpPr>
              <p:nvPr/>
            </p:nvSpPr>
            <p:spPr bwMode="auto">
              <a:xfrm>
                <a:off x="2466" y="1632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0" name="Oval 30"/>
              <p:cNvSpPr>
                <a:spLocks noChangeArrowheads="1"/>
              </p:cNvSpPr>
              <p:nvPr/>
            </p:nvSpPr>
            <p:spPr bwMode="auto">
              <a:xfrm>
                <a:off x="2466" y="2160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1" name="Oval 31"/>
              <p:cNvSpPr>
                <a:spLocks noChangeArrowheads="1"/>
              </p:cNvSpPr>
              <p:nvPr/>
            </p:nvSpPr>
            <p:spPr bwMode="auto">
              <a:xfrm>
                <a:off x="2466" y="2688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2" name="Oval 32"/>
              <p:cNvSpPr>
                <a:spLocks noChangeArrowheads="1"/>
              </p:cNvSpPr>
              <p:nvPr/>
            </p:nvSpPr>
            <p:spPr bwMode="auto">
              <a:xfrm>
                <a:off x="2466" y="3264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3" name="Oval 33"/>
              <p:cNvSpPr>
                <a:spLocks noChangeArrowheads="1"/>
              </p:cNvSpPr>
              <p:nvPr/>
            </p:nvSpPr>
            <p:spPr bwMode="auto">
              <a:xfrm>
                <a:off x="3552" y="2112"/>
                <a:ext cx="270" cy="271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4" name="Rectangle 34"/>
              <p:cNvSpPr>
                <a:spLocks noChangeArrowheads="1"/>
              </p:cNvSpPr>
              <p:nvPr/>
            </p:nvSpPr>
            <p:spPr bwMode="auto">
              <a:xfrm>
                <a:off x="1040" y="1641"/>
                <a:ext cx="32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 b="0" i="1" dirty="0"/>
                  <a:t>x</a:t>
                </a:r>
                <a:r>
                  <a:rPr lang="en-US" sz="2800" b="0" baseline="-25000" dirty="0"/>
                  <a:t>1</a:t>
                </a:r>
                <a:endParaRPr lang="en-US" sz="1800" b="0" baseline="-25000" dirty="0"/>
              </a:p>
            </p:txBody>
          </p:sp>
          <p:sp>
            <p:nvSpPr>
              <p:cNvPr id="25635" name="Rectangle 35"/>
              <p:cNvSpPr>
                <a:spLocks noChangeArrowheads="1"/>
              </p:cNvSpPr>
              <p:nvPr/>
            </p:nvSpPr>
            <p:spPr bwMode="auto">
              <a:xfrm>
                <a:off x="1056" y="2361"/>
                <a:ext cx="32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 b="0" i="1" dirty="0"/>
                  <a:t>x</a:t>
                </a:r>
                <a:r>
                  <a:rPr lang="en-US" sz="2800" b="0" baseline="-25000" dirty="0"/>
                  <a:t>2</a:t>
                </a:r>
                <a:endParaRPr lang="en-US" sz="1800" b="0" baseline="-25000" dirty="0"/>
              </a:p>
            </p:txBody>
          </p:sp>
        </p:grpSp>
        <p:sp>
          <p:nvSpPr>
            <p:cNvPr id="25636" name="Text Box 36"/>
            <p:cNvSpPr txBox="1">
              <a:spLocks noChangeArrowheads="1"/>
            </p:cNvSpPr>
            <p:nvPr/>
          </p:nvSpPr>
          <p:spPr bwMode="auto">
            <a:xfrm>
              <a:off x="1724" y="916"/>
              <a:ext cx="326" cy="3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0" i="1" dirty="0" err="1" smtClean="0"/>
                <a:t>c</a:t>
              </a:r>
              <a:r>
                <a:rPr lang="en-US" sz="2800" b="0" i="1" baseline="-25000" dirty="0" err="1" smtClean="0"/>
                <a:t>j</a:t>
              </a:r>
              <a:endParaRPr lang="en-US" sz="2800" b="0" i="1" dirty="0"/>
            </a:p>
          </p:txBody>
        </p:sp>
        <p:sp>
          <p:nvSpPr>
            <p:cNvPr id="25637" name="Text Box 37"/>
            <p:cNvSpPr txBox="1">
              <a:spLocks noChangeArrowheads="1"/>
            </p:cNvSpPr>
            <p:nvPr/>
          </p:nvSpPr>
          <p:spPr bwMode="auto">
            <a:xfrm>
              <a:off x="2811" y="1972"/>
              <a:ext cx="305" cy="3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en-US" sz="2800" b="0" i="1" dirty="0"/>
            </a:p>
          </p:txBody>
        </p:sp>
      </p:grpSp>
      <p:graphicFrame>
        <p:nvGraphicFramePr>
          <p:cNvPr id="25638" name="Object 38"/>
          <p:cNvGraphicFramePr>
            <a:graphicFrameLocks noGrp="1" noChangeAspect="1"/>
          </p:cNvGraphicFramePr>
          <p:nvPr>
            <p:ph sz="half" idx="2"/>
          </p:nvPr>
        </p:nvGraphicFramePr>
        <p:xfrm>
          <a:off x="5137150" y="2514600"/>
          <a:ext cx="377825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6" imgW="1676160" imgH="419040" progId="Equation.3">
                  <p:embed/>
                </p:oleObj>
              </mc:Choice>
              <mc:Fallback>
                <p:oleObj name="Equation" r:id="rId6" imgW="1676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7150" y="2514600"/>
                        <a:ext cx="3778250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4953000" y="5372398"/>
            <a:ext cx="3733800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i="1" dirty="0" err="1" smtClean="0">
                <a:solidFill>
                  <a:srgbClr val="000090"/>
                </a:solidFill>
                <a:latin typeface="Arial"/>
                <a:cs typeface="Arial"/>
              </a:rPr>
              <a:t>f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  is used for regression</a:t>
            </a:r>
          </a:p>
          <a:p>
            <a:r>
              <a:rPr lang="en-US" b="1" i="1" dirty="0" err="1" smtClean="0">
                <a:solidFill>
                  <a:srgbClr val="000090"/>
                </a:solidFill>
                <a:latin typeface="Arial"/>
                <a:cs typeface="Arial"/>
              </a:rPr>
              <a:t>n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 is used for classification</a:t>
            </a:r>
          </a:p>
          <a:p>
            <a:r>
              <a:rPr lang="en-US" b="1" i="1" dirty="0" err="1" smtClean="0">
                <a:latin typeface="Arial"/>
                <a:cs typeface="Arial"/>
              </a:rPr>
              <a:t>w</a:t>
            </a:r>
            <a:r>
              <a:rPr lang="en-US" b="1" dirty="0" smtClean="0">
                <a:latin typeface="Arial"/>
                <a:cs typeface="Arial"/>
              </a:rPr>
              <a:t> = </a:t>
            </a:r>
            <a:r>
              <a:rPr lang="en-US" b="1" i="1" dirty="0" smtClean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, </a:t>
            </a:r>
            <a:r>
              <a:rPr lang="en-US" b="1" i="1" dirty="0" err="1" smtClean="0">
                <a:latin typeface="Arial"/>
                <a:cs typeface="Arial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, </a:t>
            </a:r>
            <a:r>
              <a:rPr lang="en-US" b="1" i="1" dirty="0" err="1" smtClean="0">
                <a:latin typeface="Arial"/>
                <a:cs typeface="Arial"/>
              </a:rPr>
              <a:t>c</a:t>
            </a:r>
            <a:r>
              <a:rPr lang="en-US" b="1" dirty="0" smtClean="0">
                <a:latin typeface="Arial"/>
                <a:cs typeface="Arial"/>
              </a:rPr>
              <a:t>, </a:t>
            </a:r>
            <a:r>
              <a:rPr lang="en-US" b="1" i="1" dirty="0" err="1" smtClean="0">
                <a:latin typeface="Arial"/>
                <a:cs typeface="Arial"/>
              </a:rPr>
              <a:t>d</a:t>
            </a:r>
            <a:endParaRPr lang="en-US" b="1" i="1" dirty="0" smtClean="0">
              <a:latin typeface="Arial"/>
              <a:cs typeface="Arial"/>
            </a:endParaRPr>
          </a:p>
        </p:txBody>
      </p: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3424467" y="2372380"/>
            <a:ext cx="537933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i="1" dirty="0" err="1" smtClean="0"/>
              <a:t>b</a:t>
            </a:r>
            <a:r>
              <a:rPr lang="en-US" sz="2800" i="1" baseline="-25000" dirty="0" err="1" smtClean="0"/>
              <a:t>j</a:t>
            </a:r>
            <a:endParaRPr lang="en-US" sz="2800" b="0" i="1" dirty="0"/>
          </a:p>
        </p:txBody>
      </p:sp>
      <p:sp>
        <p:nvSpPr>
          <p:cNvPr id="43" name="Text Box 36"/>
          <p:cNvSpPr txBox="1">
            <a:spLocks noChangeArrowheads="1"/>
          </p:cNvSpPr>
          <p:nvPr/>
        </p:nvSpPr>
        <p:spPr bwMode="auto">
          <a:xfrm>
            <a:off x="1591498" y="1981200"/>
            <a:ext cx="54210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i="1" dirty="0" err="1" smtClean="0"/>
              <a:t>d</a:t>
            </a:r>
            <a:r>
              <a:rPr lang="en-US" sz="2800" i="1" baseline="-25000" dirty="0" err="1" smtClean="0"/>
              <a:t>ji</a:t>
            </a:r>
            <a:endParaRPr lang="en-US" sz="2800" b="0" dirty="0"/>
          </a:p>
        </p:txBody>
      </p:sp>
      <p:sp>
        <p:nvSpPr>
          <p:cNvPr id="45" name="Text Box 39"/>
          <p:cNvSpPr txBox="1">
            <a:spLocks noChangeArrowheads="1"/>
          </p:cNvSpPr>
          <p:nvPr/>
        </p:nvSpPr>
        <p:spPr bwMode="auto">
          <a:xfrm>
            <a:off x="3152776" y="5464731"/>
            <a:ext cx="1524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Hidden Layer</a:t>
            </a:r>
            <a:endParaRPr lang="en-US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3671888" y="4532314"/>
            <a:ext cx="1524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i="1" dirty="0" smtClean="0">
                <a:solidFill>
                  <a:srgbClr val="000090"/>
                </a:solidFill>
              </a:rPr>
              <a:t>Output Layer</a:t>
            </a:r>
            <a:endParaRPr lang="en-US" i="1" dirty="0" smtClean="0">
              <a:solidFill>
                <a:srgbClr val="000090"/>
              </a:solidFill>
            </a:endParaRPr>
          </a:p>
        </p:txBody>
      </p:sp>
      <p:sp>
        <p:nvSpPr>
          <p:cNvPr id="47" name="Text Box 39"/>
          <p:cNvSpPr txBox="1">
            <a:spLocks noChangeArrowheads="1"/>
          </p:cNvSpPr>
          <p:nvPr/>
        </p:nvSpPr>
        <p:spPr bwMode="auto">
          <a:xfrm>
            <a:off x="242888" y="2329934"/>
            <a:ext cx="1524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Arial"/>
                <a:cs typeface="Arial"/>
              </a:rPr>
              <a:t>Input Layer</a:t>
            </a:r>
            <a:endParaRPr lang="en-US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48" name="Picture 69" descr="neuralNetwork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3675798"/>
            <a:ext cx="1836886" cy="160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</a:t>
            </a:fld>
            <a:endParaRPr lang="en-US"/>
          </a:p>
        </p:txBody>
      </p:sp>
      <p:pic>
        <p:nvPicPr>
          <p:cNvPr id="53" name="Picture 52" descr="Vertical_Signature_Blue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3" y="330200"/>
            <a:ext cx="769230" cy="763447"/>
          </a:xfrm>
          <a:prstGeom prst="rect">
            <a:avLst/>
          </a:prstGeom>
        </p:spPr>
      </p:pic>
      <p:sp>
        <p:nvSpPr>
          <p:cNvPr id="54" name="Text Box 39"/>
          <p:cNvSpPr txBox="1">
            <a:spLocks noChangeArrowheads="1"/>
          </p:cNvSpPr>
          <p:nvPr/>
        </p:nvSpPr>
        <p:spPr bwMode="auto">
          <a:xfrm>
            <a:off x="5899150" y="4384547"/>
            <a:ext cx="121285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sigmoid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52" name="Picture 51" descr="CERN2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28600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580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Multiple Targets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7680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Multi-objective regressions: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Simultaneous estimate of several functions or targets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Use cases: 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Fast nonparametric detector simulations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Learn complicated transformations</a:t>
            </a:r>
            <a:endParaRPr lang="en-US" sz="2800" dirty="0">
              <a:solidFill>
                <a:srgbClr val="0000FF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	</a:t>
            </a:r>
            <a:endParaRPr lang="en-US" sz="28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	</a:t>
            </a:r>
            <a:endParaRPr lang="en-US" b="1" dirty="0" smtClean="0">
              <a:solidFill>
                <a:srgbClr val="0000FF"/>
              </a:solidFill>
              <a:latin typeface="Arial"/>
              <a:cs typeface="Arial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60</a:t>
            </a:fld>
            <a:endParaRPr lang="en-US"/>
          </a:p>
        </p:txBody>
      </p:sp>
      <p:pic>
        <p:nvPicPr>
          <p:cNvPr id="12" name="Picture 11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0" name="Picture 9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Example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17638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14 input variables </a:t>
            </a:r>
            <a:r>
              <a:rPr lang="en-US" sz="2800" dirty="0" smtClean="0">
                <a:latin typeface="Arial"/>
                <a:cs typeface="Arial"/>
                <a:sym typeface="Wingdings"/>
              </a:rPr>
              <a:t>{a, b, c, d…}</a:t>
            </a:r>
          </a:p>
          <a:p>
            <a:pPr lvl="1"/>
            <a:r>
              <a:rPr lang="en-US" sz="26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4 of them strongly correlated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14 target outputs to estimate </a:t>
            </a:r>
            <a:r>
              <a:rPr lang="en-US" sz="2800" dirty="0" smtClean="0">
                <a:latin typeface="Arial"/>
                <a:cs typeface="Arial"/>
                <a:sym typeface="Wingdings"/>
              </a:rPr>
              <a:t>{A, B, C, D…} </a:t>
            </a:r>
          </a:p>
          <a:p>
            <a:pPr lvl="1"/>
            <a:r>
              <a:rPr lang="en-US" sz="26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4 of them strongly correlated</a:t>
            </a:r>
          </a:p>
          <a:p>
            <a:pPr marL="0" indent="0">
              <a:buNone/>
            </a:pPr>
            <a:endParaRPr lang="en-US" sz="2800" dirty="0" smtClean="0"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Challenge:</a:t>
            </a:r>
            <a:r>
              <a:rPr lang="en-US" sz="2800" dirty="0" smtClean="0">
                <a:latin typeface="Arial"/>
                <a:cs typeface="Arial"/>
                <a:sym typeface="Wingdings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build a predictive model to describe simultaneously all the outputs {A,B,C,D…}, provided a corresponding set of inputs.</a:t>
            </a:r>
          </a:p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latin typeface="Arial"/>
              <a:cs typeface="Arial"/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61</a:t>
            </a:fld>
            <a:endParaRPr lang="en-US"/>
          </a:p>
        </p:txBody>
      </p:sp>
      <p:pic>
        <p:nvPicPr>
          <p:cNvPr id="15" name="Picture 14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0" name="Picture 9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6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rC_r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1919" y="2978293"/>
            <a:ext cx="2650477" cy="3913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Illustrative Example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457200" lvl="1" indent="0">
              <a:buNone/>
            </a:pP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0000FF"/>
              </a:solidFill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pic>
        <p:nvPicPr>
          <p:cNvPr id="11" name="Picture 10" descr="varA_r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1920" y="588221"/>
            <a:ext cx="2650477" cy="3913594"/>
          </a:xfrm>
          <a:prstGeom prst="rect">
            <a:avLst/>
          </a:prstGeom>
        </p:spPr>
      </p:pic>
      <p:pic>
        <p:nvPicPr>
          <p:cNvPr id="6" name="Picture 5" descr="varD_re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5694" y="2978291"/>
            <a:ext cx="2650479" cy="3913597"/>
          </a:xfrm>
          <a:prstGeom prst="rect">
            <a:avLst/>
          </a:prstGeom>
        </p:spPr>
      </p:pic>
      <p:pic>
        <p:nvPicPr>
          <p:cNvPr id="14" name="Picture 13" descr="Screen Shot 2013-02-14 at 2.35.53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990" y="4320725"/>
            <a:ext cx="1375045" cy="659524"/>
          </a:xfrm>
          <a:prstGeom prst="rect">
            <a:avLst/>
          </a:prstGeom>
        </p:spPr>
      </p:pic>
      <p:pic>
        <p:nvPicPr>
          <p:cNvPr id="18" name="Picture 17" descr="Screen Shot 2013-02-14 at 2.39.52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399" y="4498695"/>
            <a:ext cx="872068" cy="275390"/>
          </a:xfrm>
          <a:prstGeom prst="rect">
            <a:avLst/>
          </a:prstGeom>
        </p:spPr>
      </p:pic>
      <p:pic>
        <p:nvPicPr>
          <p:cNvPr id="16" name="Picture 15" descr="varB_red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5694" y="588220"/>
            <a:ext cx="2650477" cy="3913595"/>
          </a:xfrm>
          <a:prstGeom prst="rect">
            <a:avLst/>
          </a:prstGeom>
        </p:spPr>
      </p:pic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62</a:t>
            </a:fld>
            <a:endParaRPr lang="en-US"/>
          </a:p>
        </p:txBody>
      </p:sp>
      <p:pic>
        <p:nvPicPr>
          <p:cNvPr id="23" name="Picture 22" descr="Vertical_Signature_Blue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20" name="Picture 19" descr="CERN2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5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Target Correlations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5" name="Picture 4" descr="Screen Shot 2013-02-13 at 7.20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747" y="2650280"/>
            <a:ext cx="3803796" cy="2937521"/>
          </a:xfrm>
          <a:prstGeom prst="rect">
            <a:avLst/>
          </a:prstGeom>
        </p:spPr>
      </p:pic>
      <p:pic>
        <p:nvPicPr>
          <p:cNvPr id="6" name="Picture 5" descr="Screen Shot 2013-02-13 at 7.1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1" y="1885444"/>
            <a:ext cx="3710894" cy="29437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8881" y="1423779"/>
            <a:ext cx="5386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Target Correlations 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6456" y="2099546"/>
            <a:ext cx="501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Arial"/>
                <a:cs typeface="Arial"/>
              </a:rPr>
              <a:t>Prediction-Target Difference </a:t>
            </a:r>
            <a:endParaRPr lang="en-US" sz="2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03062" y="5587801"/>
            <a:ext cx="3740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Very close to Zero 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63</a:t>
            </a:fld>
            <a:endParaRPr lang="en-US"/>
          </a:p>
        </p:txBody>
      </p:sp>
      <p:pic>
        <p:nvPicPr>
          <p:cNvPr id="22" name="Picture 21" descr="Vertical_Signature_Blu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6" name="Picture 15" descr="CERN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7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453" y="1435825"/>
            <a:ext cx="2404894" cy="203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0090"/>
                </a:solidFill>
                <a:latin typeface="Arial"/>
                <a:cs typeface="Arial"/>
              </a:rPr>
              <a:t>ReLU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Rectified Linear Unit (</a:t>
            </a:r>
            <a:r>
              <a:rPr lang="en-US" b="1" dirty="0" err="1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ReLU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)</a:t>
            </a:r>
          </a:p>
          <a:p>
            <a:r>
              <a:rPr lang="en-US" dirty="0" smtClean="0">
                <a:latin typeface="Arial"/>
                <a:cs typeface="Arial"/>
                <a:sym typeface="Wingdings"/>
              </a:rPr>
              <a:t>Rectified neuron</a:t>
            </a:r>
          </a:p>
          <a:p>
            <a:r>
              <a:rPr lang="en-US" dirty="0" smtClean="0">
                <a:latin typeface="Arial"/>
                <a:cs typeface="Arial"/>
                <a:sym typeface="Wingdings"/>
              </a:rPr>
              <a:t>Faster training convergence</a:t>
            </a: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Better solutions than </a:t>
            </a:r>
            <a:r>
              <a:rPr lang="en-US" dirty="0" err="1" smtClean="0">
                <a:latin typeface="Arial"/>
                <a:cs typeface="Arial"/>
                <a:sym typeface="Wingdings"/>
              </a:rPr>
              <a:t>sigmoids</a:t>
            </a:r>
            <a:endParaRPr lang="en-US" dirty="0" smtClean="0">
              <a:latin typeface="Arial"/>
              <a:cs typeface="Arial"/>
              <a:sym typeface="Wingdings"/>
            </a:endParaRPr>
          </a:p>
          <a:p>
            <a:pPr lvl="2"/>
            <a:r>
              <a:rPr lang="en-US" dirty="0" smtClean="0">
                <a:latin typeface="Arial"/>
                <a:cs typeface="Arial"/>
                <a:sym typeface="Wingdings"/>
              </a:rPr>
              <a:t>Vanishing gradients</a:t>
            </a:r>
            <a:br>
              <a:rPr lang="en-US" dirty="0" smtClean="0">
                <a:latin typeface="Arial"/>
                <a:cs typeface="Arial"/>
                <a:sym typeface="Wingdings"/>
              </a:rPr>
            </a:br>
            <a:endParaRPr lang="en-US" dirty="0" smtClean="0">
              <a:latin typeface="Arial"/>
              <a:cs typeface="Arial"/>
              <a:sym typeface="Wingdings"/>
            </a:endParaRPr>
          </a:p>
          <a:p>
            <a:pPr lvl="1"/>
            <a:r>
              <a:rPr lang="en-US" dirty="0" smtClean="0">
                <a:latin typeface="Arial"/>
                <a:cs typeface="Arial"/>
                <a:sym typeface="Wingdings"/>
              </a:rPr>
              <a:t>Trained by</a:t>
            </a:r>
            <a:br>
              <a:rPr lang="en-US" dirty="0" smtClean="0">
                <a:latin typeface="Arial"/>
                <a:cs typeface="Arial"/>
                <a:sym typeface="Wingdings"/>
              </a:rPr>
            </a:br>
            <a:r>
              <a:rPr lang="en-US" dirty="0" smtClean="0">
                <a:latin typeface="Arial"/>
                <a:cs typeface="Arial"/>
                <a:sym typeface="Wingdings"/>
              </a:rPr>
              <a:t>back-propagation 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796" y="3441700"/>
            <a:ext cx="4595004" cy="23476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56200" y="5866031"/>
            <a:ext cx="317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/>
                <a:cs typeface="Times New Roman"/>
              </a:rPr>
              <a:t>ReLU</a:t>
            </a:r>
            <a:r>
              <a:rPr lang="en-US" sz="1600" dirty="0" smtClean="0">
                <a:latin typeface="Times New Roman"/>
                <a:cs typeface="Times New Roman"/>
              </a:rPr>
              <a:t>       and     Parametric </a:t>
            </a:r>
            <a:r>
              <a:rPr lang="en-US" sz="1600" dirty="0" err="1">
                <a:latin typeface="Times New Roman"/>
                <a:cs typeface="Times New Roman"/>
              </a:rPr>
              <a:t>P</a:t>
            </a:r>
            <a:r>
              <a:rPr lang="en-US" sz="1600" dirty="0" err="1" smtClean="0">
                <a:latin typeface="Times New Roman"/>
                <a:cs typeface="Times New Roman"/>
              </a:rPr>
              <a:t>ReLU</a:t>
            </a:r>
            <a:endParaRPr lang="en-US" sz="1600" dirty="0" smtClean="0">
              <a:latin typeface="Times New Roman"/>
              <a:cs typeface="Times New Roman"/>
            </a:endParaRPr>
          </a:p>
        </p:txBody>
      </p:sp>
      <p:pic>
        <p:nvPicPr>
          <p:cNvPr id="15" name="Picture 14" descr="CERN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68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Convolution</a:t>
            </a:r>
            <a:endParaRPr lang="en-US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cs typeface="Times New Roman"/>
                <a:sym typeface="Wingdings"/>
              </a:rPr>
              <a:t>        </a:t>
            </a: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700808"/>
            <a:ext cx="7730191" cy="4394003"/>
          </a:xfrm>
          <a:prstGeom prst="rect">
            <a:avLst/>
          </a:prstGeom>
        </p:spPr>
      </p:pic>
      <p:pic>
        <p:nvPicPr>
          <p:cNvPr id="15" name="Picture 14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9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05663"/>
            <a:ext cx="7768010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Convolutional Neural Networks: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Began with image and sequence-based problems in computer vision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Images (2D)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CNN’s learn features with simple structures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Filters: repeatedly applied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Unsupervised learning during first stage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Jet images and evolution</a:t>
            </a:r>
          </a:p>
          <a:p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Filters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9/18/18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        INSIGHTS CERN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8" name="Picture 7" descr="Filt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90" y="2113373"/>
            <a:ext cx="6980610" cy="3855635"/>
          </a:xfrm>
          <a:prstGeom prst="rect">
            <a:avLst/>
          </a:prstGeom>
        </p:spPr>
      </p:pic>
      <p:pic>
        <p:nvPicPr>
          <p:cNvPr id="15" name="Picture 14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352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0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</TotalTime>
  <Words>1539</Words>
  <Application>Microsoft Macintosh PowerPoint</Application>
  <PresentationFormat>On-screen Show (4:3)</PresentationFormat>
  <Paragraphs>530</Paragraphs>
  <Slides>63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Office Theme</vt:lpstr>
      <vt:lpstr>Equation</vt:lpstr>
      <vt:lpstr>   Machine                        Learning  </vt:lpstr>
      <vt:lpstr>Recap</vt:lpstr>
      <vt:lpstr>Classifier Performance</vt:lpstr>
      <vt:lpstr>Cross Validation</vt:lpstr>
      <vt:lpstr>Selection Methods</vt:lpstr>
      <vt:lpstr> Graphical Representation</vt:lpstr>
      <vt:lpstr>ReLU</vt:lpstr>
      <vt:lpstr>Convolution</vt:lpstr>
      <vt:lpstr>Filters</vt:lpstr>
      <vt:lpstr>Recurrent NN</vt:lpstr>
      <vt:lpstr>PowerPoint Presentation</vt:lpstr>
      <vt:lpstr>Deep Learning</vt:lpstr>
      <vt:lpstr>Feature Extraction</vt:lpstr>
      <vt:lpstr>In Particle Physics</vt:lpstr>
      <vt:lpstr>ML in HEP Today</vt:lpstr>
      <vt:lpstr>Large Hadron Collider</vt:lpstr>
      <vt:lpstr>PowerPoint Presentation</vt:lpstr>
      <vt:lpstr>PowerPoint Presentation</vt:lpstr>
      <vt:lpstr>PowerPoint Presentation</vt:lpstr>
      <vt:lpstr>Applications</vt:lpstr>
      <vt:lpstr>Present and Future Challenges </vt:lpstr>
      <vt:lpstr>Multi-scale challenge</vt:lpstr>
      <vt:lpstr>PowerPoint Presentation</vt:lpstr>
      <vt:lpstr>PowerPoint Presentation</vt:lpstr>
      <vt:lpstr>Upcoming Challenges</vt:lpstr>
      <vt:lpstr>PowerPoint Presentation</vt:lpstr>
      <vt:lpstr>Interesting areas</vt:lpstr>
      <vt:lpstr>Interesting areas</vt:lpstr>
      <vt:lpstr>Defining the Problem</vt:lpstr>
      <vt:lpstr>Early Examples</vt:lpstr>
      <vt:lpstr>Examples</vt:lpstr>
      <vt:lpstr>Tracking</vt:lpstr>
      <vt:lpstr>Examples</vt:lpstr>
      <vt:lpstr>Examples</vt:lpstr>
      <vt:lpstr>PowerPoint Presentation</vt:lpstr>
      <vt:lpstr>Meaningful Physics</vt:lpstr>
      <vt:lpstr>Meaningful Physics</vt:lpstr>
      <vt:lpstr>Meaningful Physics</vt:lpstr>
      <vt:lpstr>Defining the Problem</vt:lpstr>
      <vt:lpstr>Uncertainties</vt:lpstr>
      <vt:lpstr>Uncertainties</vt:lpstr>
      <vt:lpstr>GANs</vt:lpstr>
      <vt:lpstr>GANs</vt:lpstr>
      <vt:lpstr>Simulation GANs</vt:lpstr>
      <vt:lpstr>Energy Regression </vt:lpstr>
      <vt:lpstr>Regression</vt:lpstr>
      <vt:lpstr>Deep Learning Regression</vt:lpstr>
      <vt:lpstr>Online DQM</vt:lpstr>
      <vt:lpstr>Real Time Application</vt:lpstr>
      <vt:lpstr>Trigger Applications</vt:lpstr>
      <vt:lpstr>ML on FPGA</vt:lpstr>
      <vt:lpstr>PowerPoint Presentation</vt:lpstr>
      <vt:lpstr>Real Time Application</vt:lpstr>
      <vt:lpstr>ML on FPGA</vt:lpstr>
      <vt:lpstr>Trigger Applications</vt:lpstr>
      <vt:lpstr>Tools</vt:lpstr>
      <vt:lpstr>Summary</vt:lpstr>
      <vt:lpstr>PowerPoint Presentation</vt:lpstr>
      <vt:lpstr>Multi-Task Model</vt:lpstr>
      <vt:lpstr>Multiple Targets</vt:lpstr>
      <vt:lpstr>Example</vt:lpstr>
      <vt:lpstr>Illustrative Example</vt:lpstr>
      <vt:lpstr>Target Correlations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Machine                        Learning  </dc:title>
  <dc:creator>Sergei Gleyzer</dc:creator>
  <cp:lastModifiedBy>Sergei Gleyzer</cp:lastModifiedBy>
  <cp:revision>45</cp:revision>
  <dcterms:created xsi:type="dcterms:W3CDTF">2017-07-06T07:25:34Z</dcterms:created>
  <dcterms:modified xsi:type="dcterms:W3CDTF">2018-09-21T07:49:04Z</dcterms:modified>
</cp:coreProperties>
</file>