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3" r:id="rId2"/>
    <p:sldId id="265" r:id="rId3"/>
    <p:sldId id="266" r:id="rId4"/>
    <p:sldId id="269" r:id="rId5"/>
    <p:sldId id="274" r:id="rId6"/>
    <p:sldId id="267" r:id="rId7"/>
    <p:sldId id="278" r:id="rId8"/>
    <p:sldId id="272" r:id="rId9"/>
    <p:sldId id="256" r:id="rId10"/>
    <p:sldId id="257" r:id="rId11"/>
    <p:sldId id="258" r:id="rId12"/>
    <p:sldId id="259" r:id="rId13"/>
    <p:sldId id="260" r:id="rId14"/>
    <p:sldId id="261" r:id="rId15"/>
    <p:sldId id="262" r:id="rId16"/>
    <p:sldId id="27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159" d="100"/>
          <a:sy n="159" d="100"/>
        </p:scale>
        <p:origin x="150" y="26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CD740B-84D3-4456-A2BD-00FB2643E078}" type="datetimeFigureOut">
              <a:rPr lang="en-GB" smtClean="0"/>
              <a:t>01/08/2018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A41875-47A7-4768-BB9C-185D3350D87F}" type="slidenum">
              <a:rPr lang="en-GB" smtClean="0"/>
              <a:t>‹#›</a:t>
            </a:fld>
            <a:endParaRPr lang="en-GB"/>
          </a:p>
        </p:txBody>
      </p:sp>
    </p:spTree>
    <p:extLst>
      <p:ext uri="{BB962C8B-B14F-4D97-AF65-F5344CB8AC3E}">
        <p14:creationId xmlns:p14="http://schemas.microsoft.com/office/powerpoint/2010/main" val="2640643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smtClean="0"/>
              <a:t> - Magnetising</a:t>
            </a:r>
            <a:r>
              <a:rPr lang="en-GB" baseline="0" dirty="0" smtClean="0"/>
              <a:t> the hadron absorber allows the remainder of the muon shield to be shortened at the level of 10-20m. This makes the detector closed to the target and increased the geometric bite of the experiment, directly increasing the physics sensitivity. The reduction in length of the remainder of the shield has a significant implication for size, cost and complexity. </a:t>
            </a:r>
            <a:endParaRPr lang="en-GB" dirty="0"/>
          </a:p>
        </p:txBody>
      </p:sp>
      <p:sp>
        <p:nvSpPr>
          <p:cNvPr id="4" name="Slide Number Placeholder 3"/>
          <p:cNvSpPr>
            <a:spLocks noGrp="1"/>
          </p:cNvSpPr>
          <p:nvPr>
            <p:ph type="sldNum" sz="quarter" idx="10"/>
          </p:nvPr>
        </p:nvSpPr>
        <p:spPr/>
        <p:txBody>
          <a:bodyPr/>
          <a:lstStyle/>
          <a:p>
            <a:fld id="{40B76144-8A0D-44C8-8B2A-A9C596BD7720}" type="slidenum">
              <a:rPr lang="en-GB" smtClean="0"/>
              <a:t>5</a:t>
            </a:fld>
            <a:endParaRPr lang="en-GB"/>
          </a:p>
        </p:txBody>
      </p:sp>
    </p:spTree>
    <p:extLst>
      <p:ext uri="{BB962C8B-B14F-4D97-AF65-F5344CB8AC3E}">
        <p14:creationId xmlns:p14="http://schemas.microsoft.com/office/powerpoint/2010/main" val="1254941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F6F0CC5-A786-4611-ACEA-27FB322A0643}" type="datetimeFigureOut">
              <a:rPr lang="en-GB" smtClean="0"/>
              <a:t>01/08/2018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1A10E9-BF98-40C4-B037-14E96C067722}" type="slidenum">
              <a:rPr lang="en-GB" smtClean="0"/>
              <a:t>‹#›</a:t>
            </a:fld>
            <a:endParaRPr lang="en-GB"/>
          </a:p>
        </p:txBody>
      </p:sp>
    </p:spTree>
    <p:extLst>
      <p:ext uri="{BB962C8B-B14F-4D97-AF65-F5344CB8AC3E}">
        <p14:creationId xmlns:p14="http://schemas.microsoft.com/office/powerpoint/2010/main" val="1704426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6F0CC5-A786-4611-ACEA-27FB322A0643}" type="datetimeFigureOut">
              <a:rPr lang="en-GB" smtClean="0"/>
              <a:t>01/08/2018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1A10E9-BF98-40C4-B037-14E96C067722}" type="slidenum">
              <a:rPr lang="en-GB" smtClean="0"/>
              <a:t>‹#›</a:t>
            </a:fld>
            <a:endParaRPr lang="en-GB"/>
          </a:p>
        </p:txBody>
      </p:sp>
    </p:spTree>
    <p:extLst>
      <p:ext uri="{BB962C8B-B14F-4D97-AF65-F5344CB8AC3E}">
        <p14:creationId xmlns:p14="http://schemas.microsoft.com/office/powerpoint/2010/main" val="2302573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6F0CC5-A786-4611-ACEA-27FB322A0643}" type="datetimeFigureOut">
              <a:rPr lang="en-GB" smtClean="0"/>
              <a:t>01/08/2018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1A10E9-BF98-40C4-B037-14E96C067722}" type="slidenum">
              <a:rPr lang="en-GB" smtClean="0"/>
              <a:t>‹#›</a:t>
            </a:fld>
            <a:endParaRPr lang="en-GB"/>
          </a:p>
        </p:txBody>
      </p:sp>
    </p:spTree>
    <p:extLst>
      <p:ext uri="{BB962C8B-B14F-4D97-AF65-F5344CB8AC3E}">
        <p14:creationId xmlns:p14="http://schemas.microsoft.com/office/powerpoint/2010/main" val="1259790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6F0CC5-A786-4611-ACEA-27FB322A0643}" type="datetimeFigureOut">
              <a:rPr lang="en-GB" smtClean="0"/>
              <a:t>01/08/2018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1A10E9-BF98-40C4-B037-14E96C067722}" type="slidenum">
              <a:rPr lang="en-GB" smtClean="0"/>
              <a:t>‹#›</a:t>
            </a:fld>
            <a:endParaRPr lang="en-GB"/>
          </a:p>
        </p:txBody>
      </p:sp>
    </p:spTree>
    <p:extLst>
      <p:ext uri="{BB962C8B-B14F-4D97-AF65-F5344CB8AC3E}">
        <p14:creationId xmlns:p14="http://schemas.microsoft.com/office/powerpoint/2010/main" val="3043842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F6F0CC5-A786-4611-ACEA-27FB322A0643}" type="datetimeFigureOut">
              <a:rPr lang="en-GB" smtClean="0"/>
              <a:t>01/08/2018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1A10E9-BF98-40C4-B037-14E96C067722}" type="slidenum">
              <a:rPr lang="en-GB" smtClean="0"/>
              <a:t>‹#›</a:t>
            </a:fld>
            <a:endParaRPr lang="en-GB"/>
          </a:p>
        </p:txBody>
      </p:sp>
    </p:spTree>
    <p:extLst>
      <p:ext uri="{BB962C8B-B14F-4D97-AF65-F5344CB8AC3E}">
        <p14:creationId xmlns:p14="http://schemas.microsoft.com/office/powerpoint/2010/main" val="4037027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F6F0CC5-A786-4611-ACEA-27FB322A0643}" type="datetimeFigureOut">
              <a:rPr lang="en-GB" smtClean="0"/>
              <a:t>01/08/2018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1A10E9-BF98-40C4-B037-14E96C067722}" type="slidenum">
              <a:rPr lang="en-GB" smtClean="0"/>
              <a:t>‹#›</a:t>
            </a:fld>
            <a:endParaRPr lang="en-GB"/>
          </a:p>
        </p:txBody>
      </p:sp>
    </p:spTree>
    <p:extLst>
      <p:ext uri="{BB962C8B-B14F-4D97-AF65-F5344CB8AC3E}">
        <p14:creationId xmlns:p14="http://schemas.microsoft.com/office/powerpoint/2010/main" val="1875186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F6F0CC5-A786-4611-ACEA-27FB322A0643}" type="datetimeFigureOut">
              <a:rPr lang="en-GB" smtClean="0"/>
              <a:t>01/08/2018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D1A10E9-BF98-40C4-B037-14E96C067722}" type="slidenum">
              <a:rPr lang="en-GB" smtClean="0"/>
              <a:t>‹#›</a:t>
            </a:fld>
            <a:endParaRPr lang="en-GB"/>
          </a:p>
        </p:txBody>
      </p:sp>
    </p:spTree>
    <p:extLst>
      <p:ext uri="{BB962C8B-B14F-4D97-AF65-F5344CB8AC3E}">
        <p14:creationId xmlns:p14="http://schemas.microsoft.com/office/powerpoint/2010/main" val="2368102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F6F0CC5-A786-4611-ACEA-27FB322A0643}" type="datetimeFigureOut">
              <a:rPr lang="en-GB" smtClean="0"/>
              <a:t>01/08/2018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D1A10E9-BF98-40C4-B037-14E96C067722}" type="slidenum">
              <a:rPr lang="en-GB" smtClean="0"/>
              <a:t>‹#›</a:t>
            </a:fld>
            <a:endParaRPr lang="en-GB"/>
          </a:p>
        </p:txBody>
      </p:sp>
    </p:spTree>
    <p:extLst>
      <p:ext uri="{BB962C8B-B14F-4D97-AF65-F5344CB8AC3E}">
        <p14:creationId xmlns:p14="http://schemas.microsoft.com/office/powerpoint/2010/main" val="977995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6F0CC5-A786-4611-ACEA-27FB322A0643}" type="datetimeFigureOut">
              <a:rPr lang="en-GB" smtClean="0"/>
              <a:t>01/08/2018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D1A10E9-BF98-40C4-B037-14E96C067722}" type="slidenum">
              <a:rPr lang="en-GB" smtClean="0"/>
              <a:t>‹#›</a:t>
            </a:fld>
            <a:endParaRPr lang="en-GB"/>
          </a:p>
        </p:txBody>
      </p:sp>
    </p:spTree>
    <p:extLst>
      <p:ext uri="{BB962C8B-B14F-4D97-AF65-F5344CB8AC3E}">
        <p14:creationId xmlns:p14="http://schemas.microsoft.com/office/powerpoint/2010/main" val="1041327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F6F0CC5-A786-4611-ACEA-27FB322A0643}" type="datetimeFigureOut">
              <a:rPr lang="en-GB" smtClean="0"/>
              <a:t>01/08/2018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1A10E9-BF98-40C4-B037-14E96C067722}" type="slidenum">
              <a:rPr lang="en-GB" smtClean="0"/>
              <a:t>‹#›</a:t>
            </a:fld>
            <a:endParaRPr lang="en-GB"/>
          </a:p>
        </p:txBody>
      </p:sp>
    </p:spTree>
    <p:extLst>
      <p:ext uri="{BB962C8B-B14F-4D97-AF65-F5344CB8AC3E}">
        <p14:creationId xmlns:p14="http://schemas.microsoft.com/office/powerpoint/2010/main" val="3633184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F6F0CC5-A786-4611-ACEA-27FB322A0643}" type="datetimeFigureOut">
              <a:rPr lang="en-GB" smtClean="0"/>
              <a:t>01/08/2018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1A10E9-BF98-40C4-B037-14E96C067722}" type="slidenum">
              <a:rPr lang="en-GB" smtClean="0"/>
              <a:t>‹#›</a:t>
            </a:fld>
            <a:endParaRPr lang="en-GB"/>
          </a:p>
        </p:txBody>
      </p:sp>
    </p:spTree>
    <p:extLst>
      <p:ext uri="{BB962C8B-B14F-4D97-AF65-F5344CB8AC3E}">
        <p14:creationId xmlns:p14="http://schemas.microsoft.com/office/powerpoint/2010/main" val="2696645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6F0CC5-A786-4611-ACEA-27FB322A0643}" type="datetimeFigureOut">
              <a:rPr lang="en-GB" smtClean="0"/>
              <a:t>01/08/2018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1A10E9-BF98-40C4-B037-14E96C067722}" type="slidenum">
              <a:rPr lang="en-GB" smtClean="0"/>
              <a:t>‹#›</a:t>
            </a:fld>
            <a:endParaRPr lang="en-GB"/>
          </a:p>
        </p:txBody>
      </p:sp>
    </p:spTree>
    <p:extLst>
      <p:ext uri="{BB962C8B-B14F-4D97-AF65-F5344CB8AC3E}">
        <p14:creationId xmlns:p14="http://schemas.microsoft.com/office/powerpoint/2010/main" val="38600233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3874" y="371737"/>
            <a:ext cx="9144000" cy="2387600"/>
          </a:xfrm>
        </p:spPr>
        <p:txBody>
          <a:bodyPr>
            <a:noAutofit/>
          </a:bodyPr>
          <a:lstStyle/>
          <a:p>
            <a:r>
              <a:rPr lang="ru-RU" sz="4400" dirty="0" smtClean="0"/>
              <a:t>Расчет системы охлаждения магнитов находящихся в поглотителе адронов компле</a:t>
            </a:r>
            <a:r>
              <a:rPr lang="ru-RU" sz="4400" dirty="0"/>
              <a:t>к</a:t>
            </a:r>
            <a:r>
              <a:rPr lang="ru-RU" sz="4400" dirty="0" smtClean="0"/>
              <a:t>са </a:t>
            </a:r>
            <a:r>
              <a:rPr lang="en-US" sz="4400" dirty="0" err="1" smtClean="0"/>
              <a:t>SHiP</a:t>
            </a:r>
            <a:endParaRPr lang="en-GB" sz="4400" dirty="0"/>
          </a:p>
        </p:txBody>
      </p:sp>
      <p:sp>
        <p:nvSpPr>
          <p:cNvPr id="3" name="Subtitle 2"/>
          <p:cNvSpPr>
            <a:spLocks noGrp="1"/>
          </p:cNvSpPr>
          <p:nvPr>
            <p:ph type="subTitle" idx="1"/>
          </p:nvPr>
        </p:nvSpPr>
        <p:spPr>
          <a:xfrm>
            <a:off x="1373874" y="4803040"/>
            <a:ext cx="9144000" cy="1655762"/>
          </a:xfrm>
        </p:spPr>
        <p:txBody>
          <a:bodyPr>
            <a:normAutofit/>
          </a:bodyPr>
          <a:lstStyle/>
          <a:p>
            <a:r>
              <a:rPr lang="en-GB" sz="3200" i="1" dirty="0" smtClean="0"/>
              <a:t>R. </a:t>
            </a:r>
            <a:r>
              <a:rPr lang="en-GB" sz="3200" i="1" dirty="0" err="1" smtClean="0"/>
              <a:t>Jacobsson</a:t>
            </a:r>
            <a:r>
              <a:rPr lang="en-GB" sz="3200" i="1" dirty="0" smtClean="0"/>
              <a:t>, A. </a:t>
            </a:r>
            <a:r>
              <a:rPr lang="en-GB" sz="3200" i="1" dirty="0" err="1" smtClean="0"/>
              <a:t>Golutvin</a:t>
            </a:r>
            <a:r>
              <a:rPr lang="en-GB" sz="3200" i="1" dirty="0" smtClean="0"/>
              <a:t>, A. </a:t>
            </a:r>
            <a:r>
              <a:rPr lang="en-GB" sz="3200" i="1" dirty="0" err="1" smtClean="0"/>
              <a:t>Shakin</a:t>
            </a:r>
            <a:endParaRPr lang="en-GB" sz="3200" i="1" dirty="0"/>
          </a:p>
        </p:txBody>
      </p:sp>
    </p:spTree>
    <p:extLst>
      <p:ext uri="{BB962C8B-B14F-4D97-AF65-F5344CB8AC3E}">
        <p14:creationId xmlns:p14="http://schemas.microsoft.com/office/powerpoint/2010/main" val="30253321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72393" y="117395"/>
            <a:ext cx="6656694" cy="800219"/>
          </a:xfrm>
          <a:prstGeom prst="rect">
            <a:avLst/>
          </a:prstGeom>
          <a:noFill/>
        </p:spPr>
        <p:txBody>
          <a:bodyPr wrap="none" rtlCol="0">
            <a:spAutoFit/>
          </a:bodyPr>
          <a:lstStyle/>
          <a:p>
            <a:pPr algn="ctr"/>
            <a:r>
              <a:rPr lang="ru-RU" sz="2800" dirty="0" smtClean="0"/>
              <a:t>Параметры, использованные в симуляции</a:t>
            </a:r>
            <a:endParaRPr lang="en-US" sz="2800" dirty="0" smtClean="0"/>
          </a:p>
          <a:p>
            <a:pPr algn="ctr"/>
            <a:endParaRPr lang="en-GB" dirty="0"/>
          </a:p>
        </p:txBody>
      </p:sp>
      <p:sp>
        <p:nvSpPr>
          <p:cNvPr id="7" name="TextBox 6"/>
          <p:cNvSpPr txBox="1"/>
          <p:nvPr/>
        </p:nvSpPr>
        <p:spPr>
          <a:xfrm>
            <a:off x="6438905" y="1647825"/>
            <a:ext cx="4067175" cy="2585323"/>
          </a:xfrm>
          <a:prstGeom prst="rect">
            <a:avLst/>
          </a:prstGeom>
          <a:noFill/>
        </p:spPr>
        <p:txBody>
          <a:bodyPr wrap="square" rtlCol="0">
            <a:spAutoFit/>
          </a:bodyPr>
          <a:lstStyle/>
          <a:p>
            <a:pPr marL="285750" indent="-285750">
              <a:buFont typeface="Arial" panose="020B0604020202020204" pitchFamily="34" charset="0"/>
              <a:buChar char="•"/>
            </a:pPr>
            <a:r>
              <a:rPr lang="en-US" dirty="0" smtClean="0"/>
              <a:t>j = 10 </a:t>
            </a:r>
            <a:r>
              <a:rPr lang="en-US" dirty="0" smtClean="0"/>
              <a:t>A/</a:t>
            </a:r>
            <a:r>
              <a:rPr lang="ru-RU" dirty="0" smtClean="0"/>
              <a:t>мм</a:t>
            </a:r>
            <a:r>
              <a:rPr lang="en-US" baseline="30000" dirty="0" smtClean="0"/>
              <a:t>2</a:t>
            </a:r>
            <a:endParaRPr lang="en-US" baseline="30000" dirty="0" smtClean="0"/>
          </a:p>
          <a:p>
            <a:pPr marL="285750" indent="-285750">
              <a:buFont typeface="Arial" panose="020B0604020202020204" pitchFamily="34" charset="0"/>
              <a:buChar char="•"/>
            </a:pPr>
            <a:r>
              <a:rPr lang="ru-RU" dirty="0" smtClean="0"/>
              <a:t>Скорость потока воды</a:t>
            </a:r>
            <a:r>
              <a:rPr lang="en-US" dirty="0" smtClean="0"/>
              <a:t>= 3 </a:t>
            </a:r>
            <a:r>
              <a:rPr lang="ru-RU" dirty="0" smtClean="0"/>
              <a:t>м</a:t>
            </a:r>
            <a:r>
              <a:rPr lang="en-US" dirty="0" smtClean="0"/>
              <a:t>/</a:t>
            </a:r>
            <a:r>
              <a:rPr lang="ru-RU" dirty="0" smtClean="0"/>
              <a:t>с</a:t>
            </a:r>
            <a:r>
              <a:rPr lang="en-US" dirty="0" smtClean="0"/>
              <a:t>, 1 </a:t>
            </a:r>
            <a:r>
              <a:rPr lang="ru-RU" dirty="0" smtClean="0"/>
              <a:t>м</a:t>
            </a:r>
            <a:r>
              <a:rPr lang="en-US" dirty="0" smtClean="0"/>
              <a:t>/</a:t>
            </a:r>
            <a:r>
              <a:rPr lang="ru-RU" dirty="0" smtClean="0"/>
              <a:t>с</a:t>
            </a:r>
            <a:endParaRPr lang="en-US" dirty="0" smtClean="0"/>
          </a:p>
          <a:p>
            <a:pPr marL="285750" indent="-285750">
              <a:buFont typeface="Arial" panose="020B0604020202020204" pitchFamily="34" charset="0"/>
              <a:buChar char="•"/>
            </a:pPr>
            <a:r>
              <a:rPr lang="en-US" dirty="0" smtClean="0"/>
              <a:t>T = 20</a:t>
            </a:r>
            <a:r>
              <a:rPr lang="en-US" baseline="30000" dirty="0" smtClean="0"/>
              <a:t>o </a:t>
            </a:r>
            <a:r>
              <a:rPr lang="en-US" dirty="0" smtClean="0"/>
              <a:t>C</a:t>
            </a:r>
          </a:p>
          <a:p>
            <a:pPr marL="285750" indent="-285750">
              <a:buFont typeface="Arial" panose="020B0604020202020204" pitchFamily="34" charset="0"/>
              <a:buChar char="•"/>
            </a:pPr>
            <a:r>
              <a:rPr lang="ru-RU" dirty="0" smtClean="0"/>
              <a:t>Начальная температура стали </a:t>
            </a:r>
            <a:r>
              <a:rPr lang="en-US" dirty="0" smtClean="0"/>
              <a:t>25</a:t>
            </a:r>
            <a:r>
              <a:rPr lang="en-US" baseline="30000" dirty="0" smtClean="0"/>
              <a:t>o </a:t>
            </a:r>
            <a:r>
              <a:rPr lang="en-US" dirty="0" smtClean="0"/>
              <a:t>C</a:t>
            </a:r>
          </a:p>
          <a:p>
            <a:endParaRPr lang="en-US" dirty="0" smtClean="0"/>
          </a:p>
          <a:p>
            <a:r>
              <a:rPr lang="en-US" dirty="0" smtClean="0"/>
              <a:t> NB: </a:t>
            </a:r>
            <a:r>
              <a:rPr lang="ru-RU" dirty="0" smtClean="0"/>
              <a:t>все числа предварительны и будут обновлены после получения информации от других групп</a:t>
            </a:r>
            <a:endParaRPr lang="en-US" dirty="0" smtClean="0"/>
          </a:p>
          <a:p>
            <a:endParaRPr lang="en-US" dirty="0" smtClean="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603" y="1024990"/>
            <a:ext cx="5329612" cy="4945601"/>
          </a:xfrm>
          <a:prstGeom prst="rect">
            <a:avLst/>
          </a:prstGeom>
        </p:spPr>
      </p:pic>
    </p:spTree>
    <p:extLst>
      <p:ext uri="{BB962C8B-B14F-4D97-AF65-F5344CB8AC3E}">
        <p14:creationId xmlns:p14="http://schemas.microsoft.com/office/powerpoint/2010/main" val="13660126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640472" y="497532"/>
            <a:ext cx="1436675" cy="369332"/>
          </a:xfrm>
          <a:prstGeom prst="rect">
            <a:avLst/>
          </a:prstGeom>
          <a:noFill/>
        </p:spPr>
        <p:txBody>
          <a:bodyPr wrap="none" rtlCol="0">
            <a:spAutoFit/>
          </a:bodyPr>
          <a:lstStyle/>
          <a:p>
            <a:r>
              <a:rPr lang="ru-RU" dirty="0" smtClean="0"/>
              <a:t>Вид спереди</a:t>
            </a:r>
            <a:endParaRPr lang="en-GB" sz="1200" dirty="0"/>
          </a:p>
        </p:txBody>
      </p:sp>
      <p:sp>
        <p:nvSpPr>
          <p:cNvPr id="15" name="TextBox 14"/>
          <p:cNvSpPr txBox="1"/>
          <p:nvPr/>
        </p:nvSpPr>
        <p:spPr>
          <a:xfrm>
            <a:off x="8738656" y="497532"/>
            <a:ext cx="1262846" cy="553998"/>
          </a:xfrm>
          <a:prstGeom prst="rect">
            <a:avLst/>
          </a:prstGeom>
          <a:noFill/>
        </p:spPr>
        <p:txBody>
          <a:bodyPr wrap="none" rtlCol="0">
            <a:spAutoFit/>
          </a:bodyPr>
          <a:lstStyle/>
          <a:p>
            <a:r>
              <a:rPr lang="ru-RU" dirty="0" smtClean="0"/>
              <a:t>Вид сверху</a:t>
            </a:r>
          </a:p>
          <a:p>
            <a:endParaRPr lang="en-GB" sz="1200" dirty="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15" y="861617"/>
            <a:ext cx="5924551" cy="5452743"/>
          </a:xfrm>
          <a:prstGeom prst="rect">
            <a:avLst/>
          </a:prstGeom>
        </p:spPr>
      </p:pic>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8859" y="861614"/>
            <a:ext cx="5954084" cy="5367737"/>
          </a:xfrm>
          <a:prstGeom prst="rect">
            <a:avLst/>
          </a:prstGeom>
        </p:spPr>
      </p:pic>
      <p:sp>
        <p:nvSpPr>
          <p:cNvPr id="2" name="TextBox 1"/>
          <p:cNvSpPr txBox="1"/>
          <p:nvPr/>
        </p:nvSpPr>
        <p:spPr>
          <a:xfrm>
            <a:off x="4526226" y="0"/>
            <a:ext cx="2444644" cy="523220"/>
          </a:xfrm>
          <a:prstGeom prst="rect">
            <a:avLst/>
          </a:prstGeom>
          <a:noFill/>
        </p:spPr>
        <p:txBody>
          <a:bodyPr wrap="none" rtlCol="0">
            <a:spAutoFit/>
          </a:bodyPr>
          <a:lstStyle/>
          <a:p>
            <a:r>
              <a:rPr lang="ru-RU" sz="2800" dirty="0" smtClean="0"/>
              <a:t>Скорость </a:t>
            </a:r>
            <a:r>
              <a:rPr lang="en-US" sz="2800" dirty="0" smtClean="0"/>
              <a:t>3 </a:t>
            </a:r>
            <a:r>
              <a:rPr lang="ru-RU" sz="2800" dirty="0"/>
              <a:t>м</a:t>
            </a:r>
            <a:r>
              <a:rPr lang="en-US" sz="2800" dirty="0" smtClean="0"/>
              <a:t>/</a:t>
            </a:r>
            <a:r>
              <a:rPr lang="ru-RU" sz="2800" dirty="0" smtClean="0"/>
              <a:t>с</a:t>
            </a:r>
            <a:endParaRPr lang="en-GB" sz="2800" dirty="0"/>
          </a:p>
        </p:txBody>
      </p:sp>
    </p:spTree>
    <p:extLst>
      <p:ext uri="{BB962C8B-B14F-4D97-AF65-F5344CB8AC3E}">
        <p14:creationId xmlns:p14="http://schemas.microsoft.com/office/powerpoint/2010/main" val="10352616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84658" y="538460"/>
            <a:ext cx="1262846" cy="646331"/>
          </a:xfrm>
          <a:prstGeom prst="rect">
            <a:avLst/>
          </a:prstGeom>
          <a:noFill/>
        </p:spPr>
        <p:txBody>
          <a:bodyPr wrap="none" rtlCol="0">
            <a:spAutoFit/>
          </a:bodyPr>
          <a:lstStyle/>
          <a:p>
            <a:r>
              <a:rPr lang="ru-RU" dirty="0" smtClean="0"/>
              <a:t>Вид сверху</a:t>
            </a:r>
          </a:p>
          <a:p>
            <a:endParaRPr lang="en-GB" dirty="0"/>
          </a:p>
        </p:txBody>
      </p:sp>
      <p:sp>
        <p:nvSpPr>
          <p:cNvPr id="8" name="TextBox 7"/>
          <p:cNvSpPr txBox="1"/>
          <p:nvPr/>
        </p:nvSpPr>
        <p:spPr>
          <a:xfrm>
            <a:off x="8283172" y="538461"/>
            <a:ext cx="1162947" cy="646331"/>
          </a:xfrm>
          <a:prstGeom prst="rect">
            <a:avLst/>
          </a:prstGeom>
          <a:noFill/>
        </p:spPr>
        <p:txBody>
          <a:bodyPr wrap="none" rtlCol="0">
            <a:spAutoFit/>
          </a:bodyPr>
          <a:lstStyle/>
          <a:p>
            <a:r>
              <a:rPr lang="ru-RU" dirty="0" smtClean="0"/>
              <a:t>Вид снизу</a:t>
            </a:r>
            <a:endParaRPr lang="en-US" dirty="0" smtClean="0"/>
          </a:p>
          <a:p>
            <a:endParaRPr lang="en-GB" dirty="0"/>
          </a:p>
        </p:txBody>
      </p:sp>
      <p:sp>
        <p:nvSpPr>
          <p:cNvPr id="9" name="TextBox 8"/>
          <p:cNvSpPr txBox="1"/>
          <p:nvPr/>
        </p:nvSpPr>
        <p:spPr>
          <a:xfrm>
            <a:off x="5236307" y="199906"/>
            <a:ext cx="2290755" cy="523220"/>
          </a:xfrm>
          <a:prstGeom prst="rect">
            <a:avLst/>
          </a:prstGeom>
          <a:noFill/>
        </p:spPr>
        <p:txBody>
          <a:bodyPr wrap="none" rtlCol="0">
            <a:spAutoFit/>
          </a:bodyPr>
          <a:lstStyle/>
          <a:p>
            <a:r>
              <a:rPr lang="ru-RU" sz="2800" dirty="0" smtClean="0"/>
              <a:t>Труба с водой</a:t>
            </a:r>
            <a:endParaRPr lang="en-GB" sz="2800" dirty="0"/>
          </a:p>
        </p:txBody>
      </p:sp>
      <p:pic>
        <p:nvPicPr>
          <p:cNvPr id="11" name="Content Placeholder 10"/>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9997" y="1000125"/>
            <a:ext cx="5742331" cy="5176838"/>
          </a:xfrm>
        </p:spPr>
      </p:pic>
      <p:pic>
        <p:nvPicPr>
          <p:cNvPr id="13" name="Content Placeholder 12"/>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349673" y="1000125"/>
            <a:ext cx="5742331" cy="5176838"/>
          </a:xfrm>
        </p:spPr>
      </p:pic>
    </p:spTree>
    <p:extLst>
      <p:ext uri="{BB962C8B-B14F-4D97-AF65-F5344CB8AC3E}">
        <p14:creationId xmlns:p14="http://schemas.microsoft.com/office/powerpoint/2010/main" val="4079552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34263" y="357545"/>
            <a:ext cx="5409686" cy="584775"/>
          </a:xfrm>
          <a:prstGeom prst="rect">
            <a:avLst/>
          </a:prstGeom>
          <a:noFill/>
        </p:spPr>
        <p:txBody>
          <a:bodyPr wrap="none" rtlCol="0">
            <a:spAutoFit/>
          </a:bodyPr>
          <a:lstStyle/>
          <a:p>
            <a:r>
              <a:rPr lang="ru-RU" dirty="0" smtClean="0"/>
              <a:t>Граница между катушкой и охлаждающей пластиной</a:t>
            </a:r>
            <a:endParaRPr lang="en-US" dirty="0" smtClean="0"/>
          </a:p>
          <a:p>
            <a:endParaRPr lang="en-GB" sz="1400" dirty="0"/>
          </a:p>
        </p:txBody>
      </p:sp>
      <p:sp>
        <p:nvSpPr>
          <p:cNvPr id="10" name="TextBox 9"/>
          <p:cNvSpPr txBox="1"/>
          <p:nvPr/>
        </p:nvSpPr>
        <p:spPr>
          <a:xfrm>
            <a:off x="8743954" y="419108"/>
            <a:ext cx="1170513" cy="861774"/>
          </a:xfrm>
          <a:prstGeom prst="rect">
            <a:avLst/>
          </a:prstGeom>
          <a:noFill/>
        </p:spPr>
        <p:txBody>
          <a:bodyPr wrap="none" rtlCol="0">
            <a:spAutoFit/>
          </a:bodyPr>
          <a:lstStyle/>
          <a:p>
            <a:r>
              <a:rPr lang="ru-RU" dirty="0" smtClean="0"/>
              <a:t>Вид сбоку</a:t>
            </a:r>
          </a:p>
          <a:p>
            <a:endParaRPr lang="en-US" dirty="0" smtClean="0"/>
          </a:p>
          <a:p>
            <a:endParaRPr lang="en-GB" sz="1400" dirty="0"/>
          </a:p>
        </p:txBody>
      </p:sp>
      <p:pic>
        <p:nvPicPr>
          <p:cNvPr id="14" name="Content Placeholder 1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5881" y="942320"/>
            <a:ext cx="5806451" cy="5234643"/>
          </a:xfrm>
        </p:spPr>
      </p:pic>
      <p:pic>
        <p:nvPicPr>
          <p:cNvPr id="16" name="Content Placeholder 1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349673" y="942320"/>
            <a:ext cx="5806451" cy="5234643"/>
          </a:xfrm>
        </p:spPr>
      </p:pic>
    </p:spTree>
    <p:extLst>
      <p:ext uri="{BB962C8B-B14F-4D97-AF65-F5344CB8AC3E}">
        <p14:creationId xmlns:p14="http://schemas.microsoft.com/office/powerpoint/2010/main" val="26508227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89173" y="292080"/>
            <a:ext cx="10515600" cy="677612"/>
          </a:xfrm>
        </p:spPr>
        <p:txBody>
          <a:bodyPr>
            <a:normAutofit/>
          </a:bodyPr>
          <a:lstStyle/>
          <a:p>
            <a:pPr algn="ctr"/>
            <a:r>
              <a:rPr lang="ru-RU" sz="2800" dirty="0" smtClean="0"/>
              <a:t>Сравнение между скоростями потока воды </a:t>
            </a:r>
            <a:r>
              <a:rPr lang="en-US" sz="2800" dirty="0" smtClean="0"/>
              <a:t>1 </a:t>
            </a:r>
            <a:r>
              <a:rPr lang="ru-RU" sz="2800" dirty="0" smtClean="0"/>
              <a:t>м</a:t>
            </a:r>
            <a:r>
              <a:rPr lang="en-US" sz="2800" dirty="0" smtClean="0"/>
              <a:t>/</a:t>
            </a:r>
            <a:r>
              <a:rPr lang="ru-RU" sz="2800" dirty="0" smtClean="0"/>
              <a:t>с и</a:t>
            </a:r>
            <a:r>
              <a:rPr lang="en-US" sz="2800" dirty="0" smtClean="0"/>
              <a:t> </a:t>
            </a:r>
            <a:r>
              <a:rPr lang="en-US" sz="2800" dirty="0" smtClean="0"/>
              <a:t>3 </a:t>
            </a:r>
            <a:r>
              <a:rPr lang="ru-RU" sz="2800" dirty="0" smtClean="0"/>
              <a:t>м</a:t>
            </a:r>
            <a:r>
              <a:rPr lang="en-US" sz="2800" dirty="0" smtClean="0"/>
              <a:t>/</a:t>
            </a:r>
            <a:r>
              <a:rPr lang="ru-RU" sz="2800" dirty="0" smtClean="0"/>
              <a:t>с</a:t>
            </a:r>
            <a:endParaRPr lang="en-GB" sz="2800" dirty="0"/>
          </a:p>
        </p:txBody>
      </p:sp>
      <p:pic>
        <p:nvPicPr>
          <p:cNvPr id="15" name="Content Placeholder 1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935403" y="2190432"/>
            <a:ext cx="4223148" cy="3775862"/>
          </a:xfr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8553" y="2190432"/>
            <a:ext cx="4020791" cy="3744462"/>
          </a:xfrm>
          <a:prstGeom prst="rect">
            <a:avLst/>
          </a:prstGeom>
        </p:spPr>
      </p:pic>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415" y="2190432"/>
            <a:ext cx="3896988" cy="3744462"/>
          </a:xfrm>
          <a:prstGeom prst="rect">
            <a:avLst/>
          </a:prstGeom>
        </p:spPr>
      </p:pic>
      <p:sp>
        <p:nvSpPr>
          <p:cNvPr id="20" name="TextBox 19"/>
          <p:cNvSpPr txBox="1"/>
          <p:nvPr/>
        </p:nvSpPr>
        <p:spPr>
          <a:xfrm>
            <a:off x="1100580" y="1185135"/>
            <a:ext cx="1772653" cy="369332"/>
          </a:xfrm>
          <a:prstGeom prst="rect">
            <a:avLst/>
          </a:prstGeom>
          <a:noFill/>
        </p:spPr>
        <p:txBody>
          <a:bodyPr wrap="square" rtlCol="0">
            <a:spAutoFit/>
          </a:bodyPr>
          <a:lstStyle/>
          <a:p>
            <a:pPr algn="ctr"/>
            <a:r>
              <a:rPr lang="ru-RU" dirty="0" smtClean="0"/>
              <a:t>Вид спереди</a:t>
            </a:r>
            <a:endParaRPr lang="en-GB" dirty="0"/>
          </a:p>
        </p:txBody>
      </p:sp>
      <p:sp>
        <p:nvSpPr>
          <p:cNvPr id="22" name="TextBox 21"/>
          <p:cNvSpPr txBox="1"/>
          <p:nvPr/>
        </p:nvSpPr>
        <p:spPr>
          <a:xfrm>
            <a:off x="5160646" y="1103006"/>
            <a:ext cx="1772653" cy="830997"/>
          </a:xfrm>
          <a:prstGeom prst="rect">
            <a:avLst/>
          </a:prstGeom>
          <a:noFill/>
        </p:spPr>
        <p:txBody>
          <a:bodyPr wrap="square" rtlCol="0">
            <a:spAutoFit/>
          </a:bodyPr>
          <a:lstStyle/>
          <a:p>
            <a:pPr algn="ctr"/>
            <a:r>
              <a:rPr lang="ru-RU" dirty="0" smtClean="0"/>
              <a:t>Температура воды</a:t>
            </a:r>
            <a:endParaRPr lang="en-US" dirty="0" smtClean="0"/>
          </a:p>
          <a:p>
            <a:pPr algn="ctr"/>
            <a:endParaRPr lang="en-GB" sz="1200" dirty="0"/>
          </a:p>
        </p:txBody>
      </p:sp>
      <p:sp>
        <p:nvSpPr>
          <p:cNvPr id="23" name="TextBox 22"/>
          <p:cNvSpPr txBox="1"/>
          <p:nvPr/>
        </p:nvSpPr>
        <p:spPr>
          <a:xfrm>
            <a:off x="9441633" y="1154364"/>
            <a:ext cx="984500" cy="584775"/>
          </a:xfrm>
          <a:prstGeom prst="rect">
            <a:avLst/>
          </a:prstGeom>
          <a:noFill/>
        </p:spPr>
        <p:txBody>
          <a:bodyPr wrap="none" rtlCol="0">
            <a:spAutoFit/>
          </a:bodyPr>
          <a:lstStyle/>
          <a:p>
            <a:r>
              <a:rPr lang="ru-RU" dirty="0" smtClean="0"/>
              <a:t>Граница</a:t>
            </a:r>
            <a:endParaRPr lang="en-US" dirty="0" smtClean="0"/>
          </a:p>
          <a:p>
            <a:endParaRPr lang="en-GB" sz="1400" dirty="0"/>
          </a:p>
        </p:txBody>
      </p:sp>
      <p:sp>
        <p:nvSpPr>
          <p:cNvPr id="25" name="TextBox 24"/>
          <p:cNvSpPr txBox="1"/>
          <p:nvPr/>
        </p:nvSpPr>
        <p:spPr>
          <a:xfrm>
            <a:off x="693825" y="1677580"/>
            <a:ext cx="841065" cy="584775"/>
          </a:xfrm>
          <a:prstGeom prst="rect">
            <a:avLst/>
          </a:prstGeom>
          <a:noFill/>
        </p:spPr>
        <p:txBody>
          <a:bodyPr wrap="square" rtlCol="0">
            <a:spAutoFit/>
          </a:bodyPr>
          <a:lstStyle/>
          <a:p>
            <a:r>
              <a:rPr lang="en-US" sz="1600" dirty="0" smtClean="0"/>
              <a:t>1 </a:t>
            </a:r>
            <a:r>
              <a:rPr lang="ru-RU" sz="1600" dirty="0" smtClean="0"/>
              <a:t>м</a:t>
            </a:r>
            <a:r>
              <a:rPr lang="en-US" sz="1600" dirty="0" smtClean="0"/>
              <a:t>/</a:t>
            </a:r>
            <a:r>
              <a:rPr lang="ru-RU" sz="1600" dirty="0" smtClean="0"/>
              <a:t>с</a:t>
            </a:r>
            <a:endParaRPr lang="en-US" sz="1600" dirty="0" smtClean="0"/>
          </a:p>
          <a:p>
            <a:endParaRPr lang="en-GB" sz="1600" dirty="0"/>
          </a:p>
        </p:txBody>
      </p:sp>
      <p:sp>
        <p:nvSpPr>
          <p:cNvPr id="26" name="TextBox 25"/>
          <p:cNvSpPr txBox="1"/>
          <p:nvPr/>
        </p:nvSpPr>
        <p:spPr>
          <a:xfrm>
            <a:off x="2603637" y="1677580"/>
            <a:ext cx="862123" cy="584775"/>
          </a:xfrm>
          <a:prstGeom prst="rect">
            <a:avLst/>
          </a:prstGeom>
          <a:noFill/>
        </p:spPr>
        <p:txBody>
          <a:bodyPr wrap="square" rtlCol="0">
            <a:spAutoFit/>
          </a:bodyPr>
          <a:lstStyle/>
          <a:p>
            <a:r>
              <a:rPr lang="en-US" sz="1600" dirty="0" smtClean="0"/>
              <a:t>3 </a:t>
            </a:r>
            <a:r>
              <a:rPr lang="ru-RU" sz="1600" dirty="0"/>
              <a:t>м</a:t>
            </a:r>
            <a:r>
              <a:rPr lang="en-US" sz="1600" dirty="0" smtClean="0"/>
              <a:t>/</a:t>
            </a:r>
            <a:r>
              <a:rPr lang="ru-RU" sz="1600" dirty="0" smtClean="0"/>
              <a:t>с</a:t>
            </a:r>
            <a:endParaRPr lang="en-US" sz="1600" dirty="0" smtClean="0"/>
          </a:p>
          <a:p>
            <a:endParaRPr lang="en-GB" sz="1600" dirty="0"/>
          </a:p>
        </p:txBody>
      </p:sp>
      <p:sp>
        <p:nvSpPr>
          <p:cNvPr id="27" name="TextBox 26"/>
          <p:cNvSpPr txBox="1"/>
          <p:nvPr/>
        </p:nvSpPr>
        <p:spPr>
          <a:xfrm>
            <a:off x="4608100" y="1677575"/>
            <a:ext cx="841065" cy="584775"/>
          </a:xfrm>
          <a:prstGeom prst="rect">
            <a:avLst/>
          </a:prstGeom>
          <a:noFill/>
        </p:spPr>
        <p:txBody>
          <a:bodyPr wrap="square" rtlCol="0">
            <a:spAutoFit/>
          </a:bodyPr>
          <a:lstStyle/>
          <a:p>
            <a:r>
              <a:rPr lang="en-US" sz="1600" dirty="0" smtClean="0"/>
              <a:t>1 </a:t>
            </a:r>
            <a:r>
              <a:rPr lang="ru-RU" sz="1600" dirty="0" smtClean="0"/>
              <a:t>м</a:t>
            </a:r>
            <a:r>
              <a:rPr lang="en-US" sz="1600" dirty="0" smtClean="0"/>
              <a:t>/</a:t>
            </a:r>
            <a:r>
              <a:rPr lang="ru-RU" sz="1600" dirty="0" smtClean="0"/>
              <a:t>с</a:t>
            </a:r>
            <a:endParaRPr lang="en-US" sz="1600" dirty="0" smtClean="0"/>
          </a:p>
          <a:p>
            <a:endParaRPr lang="en-GB" sz="1600" dirty="0"/>
          </a:p>
        </p:txBody>
      </p:sp>
      <p:sp>
        <p:nvSpPr>
          <p:cNvPr id="28" name="TextBox 27"/>
          <p:cNvSpPr txBox="1"/>
          <p:nvPr/>
        </p:nvSpPr>
        <p:spPr>
          <a:xfrm>
            <a:off x="8784421" y="1677575"/>
            <a:ext cx="841065" cy="584775"/>
          </a:xfrm>
          <a:prstGeom prst="rect">
            <a:avLst/>
          </a:prstGeom>
          <a:noFill/>
        </p:spPr>
        <p:txBody>
          <a:bodyPr wrap="square" rtlCol="0">
            <a:spAutoFit/>
          </a:bodyPr>
          <a:lstStyle/>
          <a:p>
            <a:r>
              <a:rPr lang="en-US" sz="1600" dirty="0" smtClean="0"/>
              <a:t>1 </a:t>
            </a:r>
            <a:r>
              <a:rPr lang="ru-RU" sz="1600" dirty="0" smtClean="0"/>
              <a:t>м</a:t>
            </a:r>
            <a:r>
              <a:rPr lang="en-US" sz="1600" dirty="0" smtClean="0"/>
              <a:t>/</a:t>
            </a:r>
            <a:r>
              <a:rPr lang="ru-RU" sz="1600" dirty="0" smtClean="0"/>
              <a:t>с</a:t>
            </a:r>
            <a:endParaRPr lang="en-US" sz="1600" dirty="0" smtClean="0"/>
          </a:p>
          <a:p>
            <a:endParaRPr lang="en-GB" sz="1600" dirty="0"/>
          </a:p>
        </p:txBody>
      </p:sp>
      <p:sp>
        <p:nvSpPr>
          <p:cNvPr id="29" name="TextBox 28"/>
          <p:cNvSpPr txBox="1"/>
          <p:nvPr/>
        </p:nvSpPr>
        <p:spPr>
          <a:xfrm>
            <a:off x="6758678" y="1677575"/>
            <a:ext cx="862123" cy="584775"/>
          </a:xfrm>
          <a:prstGeom prst="rect">
            <a:avLst/>
          </a:prstGeom>
          <a:noFill/>
        </p:spPr>
        <p:txBody>
          <a:bodyPr wrap="square" rtlCol="0">
            <a:spAutoFit/>
          </a:bodyPr>
          <a:lstStyle/>
          <a:p>
            <a:r>
              <a:rPr lang="en-US" sz="1600" dirty="0" smtClean="0"/>
              <a:t>3 </a:t>
            </a:r>
            <a:r>
              <a:rPr lang="ru-RU" sz="1600" dirty="0" smtClean="0"/>
              <a:t>м</a:t>
            </a:r>
            <a:r>
              <a:rPr lang="en-US" sz="1600" dirty="0" smtClean="0"/>
              <a:t>/</a:t>
            </a:r>
            <a:r>
              <a:rPr lang="ru-RU" sz="1600" dirty="0" smtClean="0"/>
              <a:t>с</a:t>
            </a:r>
            <a:endParaRPr lang="en-US" sz="1600" dirty="0" smtClean="0"/>
          </a:p>
          <a:p>
            <a:endParaRPr lang="en-GB" sz="1600" dirty="0"/>
          </a:p>
        </p:txBody>
      </p:sp>
      <p:sp>
        <p:nvSpPr>
          <p:cNvPr id="30" name="TextBox 29"/>
          <p:cNvSpPr txBox="1"/>
          <p:nvPr/>
        </p:nvSpPr>
        <p:spPr>
          <a:xfrm>
            <a:off x="10763625" y="1677575"/>
            <a:ext cx="862123" cy="338554"/>
          </a:xfrm>
          <a:prstGeom prst="rect">
            <a:avLst/>
          </a:prstGeom>
          <a:noFill/>
        </p:spPr>
        <p:txBody>
          <a:bodyPr wrap="square" rtlCol="0">
            <a:spAutoFit/>
          </a:bodyPr>
          <a:lstStyle/>
          <a:p>
            <a:r>
              <a:rPr lang="en-US" sz="1600" dirty="0" smtClean="0"/>
              <a:t>3 </a:t>
            </a:r>
            <a:r>
              <a:rPr lang="ru-RU" sz="1600" dirty="0"/>
              <a:t>м</a:t>
            </a:r>
            <a:r>
              <a:rPr lang="en-US" sz="1600" dirty="0" smtClean="0"/>
              <a:t>/</a:t>
            </a:r>
            <a:r>
              <a:rPr lang="ru-RU" sz="1600" dirty="0" smtClean="0"/>
              <a:t>с</a:t>
            </a:r>
            <a:endParaRPr lang="en-GB" sz="1600" dirty="0"/>
          </a:p>
        </p:txBody>
      </p:sp>
    </p:spTree>
    <p:extLst>
      <p:ext uri="{BB962C8B-B14F-4D97-AF65-F5344CB8AC3E}">
        <p14:creationId xmlns:p14="http://schemas.microsoft.com/office/powerpoint/2010/main" val="10898988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34"/>
            <a:ext cx="10515600" cy="493127"/>
          </a:xfrm>
        </p:spPr>
        <p:txBody>
          <a:bodyPr>
            <a:noAutofit/>
          </a:bodyPr>
          <a:lstStyle/>
          <a:p>
            <a:pPr algn="ctr"/>
            <a:r>
              <a:rPr lang="ru-RU" sz="2800" dirty="0" smtClean="0"/>
              <a:t>Давление для обоих случаев</a:t>
            </a:r>
            <a:br>
              <a:rPr lang="ru-RU" sz="2800" dirty="0" smtClean="0"/>
            </a:br>
            <a:r>
              <a:rPr lang="en-US" sz="2800" dirty="0" smtClean="0"/>
              <a:t/>
            </a:r>
            <a:br>
              <a:rPr lang="en-US" sz="2800" dirty="0" smtClean="0"/>
            </a:br>
            <a:endParaRPr lang="en-GB" sz="2800" dirty="0"/>
          </a:p>
        </p:txBody>
      </p:sp>
      <p:sp>
        <p:nvSpPr>
          <p:cNvPr id="3" name="Content Placeholder 2"/>
          <p:cNvSpPr>
            <a:spLocks noGrp="1"/>
          </p:cNvSpPr>
          <p:nvPr>
            <p:ph sz="half" idx="1"/>
          </p:nvPr>
        </p:nvSpPr>
        <p:spPr>
          <a:xfrm>
            <a:off x="248653" y="858253"/>
            <a:ext cx="5771147" cy="5318710"/>
          </a:xfrm>
        </p:spPr>
        <p:txBody>
          <a:bodyPr/>
          <a:lstStyle/>
          <a:p>
            <a:pPr marL="0" indent="0" algn="ctr">
              <a:buNone/>
            </a:pPr>
            <a:r>
              <a:rPr lang="en-US" sz="1800" dirty="0" smtClean="0"/>
              <a:t>1 </a:t>
            </a:r>
            <a:r>
              <a:rPr lang="ru-RU" sz="1800" dirty="0" smtClean="0"/>
              <a:t>м</a:t>
            </a:r>
            <a:r>
              <a:rPr lang="en-US" sz="1800" dirty="0" smtClean="0"/>
              <a:t>/</a:t>
            </a:r>
            <a:r>
              <a:rPr lang="ru-RU" sz="1800" dirty="0" smtClean="0"/>
              <a:t>с</a:t>
            </a:r>
            <a:r>
              <a:rPr lang="en-US" sz="1800" dirty="0" smtClean="0"/>
              <a:t> </a:t>
            </a:r>
            <a:r>
              <a:rPr lang="ru-RU" sz="1800" dirty="0" smtClean="0"/>
              <a:t>Падение давления</a:t>
            </a:r>
            <a:r>
              <a:rPr lang="en-US" sz="1800" dirty="0" smtClean="0"/>
              <a:t> </a:t>
            </a:r>
            <a:r>
              <a:rPr lang="en-US" sz="1800" dirty="0" smtClean="0"/>
              <a:t>≈</a:t>
            </a:r>
            <a:r>
              <a:rPr lang="ru-RU" sz="1800" dirty="0" smtClean="0"/>
              <a:t> 0</a:t>
            </a:r>
            <a:r>
              <a:rPr lang="en-US" sz="1800" dirty="0" smtClean="0"/>
              <a:t>.1 </a:t>
            </a:r>
            <a:r>
              <a:rPr lang="ru-RU" sz="1800" dirty="0" smtClean="0"/>
              <a:t>бар</a:t>
            </a:r>
            <a:endParaRPr lang="en-US" sz="1800" dirty="0" smtClean="0"/>
          </a:p>
          <a:p>
            <a:pPr marL="0" indent="0">
              <a:buNone/>
            </a:pPr>
            <a:endParaRPr lang="en-GB" dirty="0"/>
          </a:p>
        </p:txBody>
      </p:sp>
      <p:sp>
        <p:nvSpPr>
          <p:cNvPr id="4" name="Content Placeholder 3"/>
          <p:cNvSpPr>
            <a:spLocks noGrp="1"/>
          </p:cNvSpPr>
          <p:nvPr>
            <p:ph sz="half" idx="2"/>
          </p:nvPr>
        </p:nvSpPr>
        <p:spPr>
          <a:xfrm>
            <a:off x="6019801" y="858253"/>
            <a:ext cx="6014531" cy="5318710"/>
          </a:xfrm>
        </p:spPr>
        <p:txBody>
          <a:bodyPr/>
          <a:lstStyle/>
          <a:p>
            <a:pPr marL="0" indent="0" algn="ctr">
              <a:buNone/>
            </a:pPr>
            <a:r>
              <a:rPr lang="en-US" sz="1800" dirty="0" smtClean="0"/>
              <a:t>3 </a:t>
            </a:r>
            <a:r>
              <a:rPr lang="ru-RU" sz="1800" dirty="0" smtClean="0"/>
              <a:t>м</a:t>
            </a:r>
            <a:r>
              <a:rPr lang="en-US" sz="1800" dirty="0" smtClean="0"/>
              <a:t>/</a:t>
            </a:r>
            <a:r>
              <a:rPr lang="ru-RU" sz="1800" dirty="0" smtClean="0"/>
              <a:t>с</a:t>
            </a:r>
            <a:r>
              <a:rPr lang="en-US" sz="1800" dirty="0" smtClean="0"/>
              <a:t> </a:t>
            </a:r>
            <a:r>
              <a:rPr lang="ru-RU" sz="1800" dirty="0" smtClean="0"/>
              <a:t>Падение давления</a:t>
            </a:r>
            <a:r>
              <a:rPr lang="en-US" sz="1800" dirty="0" smtClean="0"/>
              <a:t> </a:t>
            </a:r>
            <a:r>
              <a:rPr lang="en-US" sz="1800" dirty="0"/>
              <a:t>≈</a:t>
            </a:r>
            <a:r>
              <a:rPr lang="ru-RU" sz="1800" dirty="0"/>
              <a:t> </a:t>
            </a:r>
            <a:r>
              <a:rPr lang="en-US" sz="1800" dirty="0" smtClean="0"/>
              <a:t>1 </a:t>
            </a:r>
            <a:r>
              <a:rPr lang="ru-RU" sz="1800" dirty="0" smtClean="0"/>
              <a:t>бар</a:t>
            </a:r>
            <a:endParaRPr lang="en-US" sz="1800" dirty="0"/>
          </a:p>
          <a:p>
            <a:pPr marL="0" indent="0">
              <a:buNone/>
            </a:pP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100" y="1122946"/>
            <a:ext cx="5899701" cy="531871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1" y="1122946"/>
            <a:ext cx="6014531" cy="5422232"/>
          </a:xfrm>
          <a:prstGeom prst="rect">
            <a:avLst/>
          </a:prstGeom>
        </p:spPr>
      </p:pic>
    </p:spTree>
    <p:extLst>
      <p:ext uri="{BB962C8B-B14F-4D97-AF65-F5344CB8AC3E}">
        <p14:creationId xmlns:p14="http://schemas.microsoft.com/office/powerpoint/2010/main" val="7359009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158" y="148557"/>
            <a:ext cx="10515600" cy="493128"/>
          </a:xfrm>
        </p:spPr>
        <p:txBody>
          <a:bodyPr>
            <a:normAutofit/>
          </a:bodyPr>
          <a:lstStyle/>
          <a:p>
            <a:pPr algn="ctr"/>
            <a:r>
              <a:rPr lang="ru-RU" sz="2400" dirty="0" smtClean="0"/>
              <a:t>Дальнейшие планы</a:t>
            </a:r>
            <a:endParaRPr lang="ru-RU" sz="2400" dirty="0"/>
          </a:p>
        </p:txBody>
      </p:sp>
      <p:sp>
        <p:nvSpPr>
          <p:cNvPr id="3" name="TextBox 2"/>
          <p:cNvSpPr txBox="1"/>
          <p:nvPr/>
        </p:nvSpPr>
        <p:spPr>
          <a:xfrm>
            <a:off x="1606036" y="1078774"/>
            <a:ext cx="8720919" cy="3170099"/>
          </a:xfrm>
          <a:prstGeom prst="rect">
            <a:avLst/>
          </a:prstGeom>
          <a:noFill/>
        </p:spPr>
        <p:txBody>
          <a:bodyPr wrap="square" rtlCol="0">
            <a:spAutoFit/>
          </a:bodyPr>
          <a:lstStyle/>
          <a:p>
            <a:pPr marL="285750" indent="-285750" algn="just">
              <a:buFont typeface="Wingdings" panose="05000000000000000000" pitchFamily="2" charset="2"/>
              <a:buChar char="q"/>
            </a:pPr>
            <a:r>
              <a:rPr lang="ru-RU" sz="2000" dirty="0" smtClean="0"/>
              <a:t>Актуализация размеров и прочих параметров катушек</a:t>
            </a:r>
            <a:endParaRPr lang="en-US" sz="2000" dirty="0" smtClean="0"/>
          </a:p>
          <a:p>
            <a:pPr marL="285750" indent="-285750" algn="just">
              <a:buFont typeface="Wingdings" panose="05000000000000000000" pitchFamily="2" charset="2"/>
              <a:buChar char="q"/>
            </a:pPr>
            <a:endParaRPr lang="en-US" sz="2000" dirty="0"/>
          </a:p>
          <a:p>
            <a:pPr marL="285750" indent="-285750" algn="just">
              <a:buFont typeface="Wingdings" panose="05000000000000000000" pitchFamily="2" charset="2"/>
              <a:buChar char="q"/>
            </a:pPr>
            <a:r>
              <a:rPr lang="ru-RU" sz="2000" dirty="0" smtClean="0"/>
              <a:t>Обновление геометрии и параметров охлаждающих труб</a:t>
            </a:r>
            <a:endParaRPr lang="en-US" sz="2000" dirty="0" smtClean="0"/>
          </a:p>
          <a:p>
            <a:pPr marL="285750" indent="-285750" algn="just">
              <a:buFont typeface="Wingdings" panose="05000000000000000000" pitchFamily="2" charset="2"/>
              <a:buChar char="q"/>
            </a:pPr>
            <a:endParaRPr lang="en-US" sz="2000" dirty="0"/>
          </a:p>
          <a:p>
            <a:pPr marL="285750" indent="-285750" algn="just">
              <a:buFont typeface="Wingdings" panose="05000000000000000000" pitchFamily="2" charset="2"/>
              <a:buChar char="q"/>
            </a:pPr>
            <a:r>
              <a:rPr lang="ru-RU" sz="2000" dirty="0" smtClean="0"/>
              <a:t>Симуляция магнитных полей и напряжений в </a:t>
            </a:r>
            <a:r>
              <a:rPr lang="en-US" sz="2000" dirty="0" err="1" smtClean="0"/>
              <a:t>Ansys</a:t>
            </a:r>
            <a:endParaRPr lang="en-US" sz="2000" dirty="0" smtClean="0"/>
          </a:p>
          <a:p>
            <a:pPr marL="285750" indent="-285750" algn="just">
              <a:buFont typeface="Wingdings" panose="05000000000000000000" pitchFamily="2" charset="2"/>
              <a:buChar char="q"/>
            </a:pPr>
            <a:endParaRPr lang="en-US" sz="2000" dirty="0" smtClean="0"/>
          </a:p>
          <a:p>
            <a:pPr marL="285750" indent="-285750" algn="just">
              <a:buFont typeface="Wingdings" panose="05000000000000000000" pitchFamily="2" charset="2"/>
              <a:buChar char="q"/>
            </a:pPr>
            <a:endParaRPr lang="en-US" sz="2000" dirty="0"/>
          </a:p>
          <a:p>
            <a:pPr marL="285750" indent="-285750" algn="just">
              <a:buFont typeface="Wingdings" panose="05000000000000000000" pitchFamily="2" charset="2"/>
              <a:buChar char="q"/>
            </a:pPr>
            <a:endParaRPr lang="en-US" sz="2000" dirty="0" smtClean="0"/>
          </a:p>
          <a:p>
            <a:pPr marL="285750" indent="-285750" algn="just">
              <a:buFont typeface="Wingdings" panose="05000000000000000000" pitchFamily="2" charset="2"/>
              <a:buChar char="q"/>
            </a:pPr>
            <a:endParaRPr lang="en-US" sz="2000" dirty="0"/>
          </a:p>
          <a:p>
            <a:pPr marL="285750" indent="-285750" algn="just">
              <a:buFont typeface="Wingdings" panose="05000000000000000000" pitchFamily="2" charset="2"/>
              <a:buChar char="q"/>
            </a:pPr>
            <a:endParaRPr lang="ru-RU" sz="2000" dirty="0"/>
          </a:p>
        </p:txBody>
      </p:sp>
    </p:spTree>
    <p:extLst>
      <p:ext uri="{BB962C8B-B14F-4D97-AF65-F5344CB8AC3E}">
        <p14:creationId xmlns:p14="http://schemas.microsoft.com/office/powerpoint/2010/main" val="2706860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94659" y="-211818"/>
            <a:ext cx="10308772" cy="1148093"/>
          </a:xfrm>
        </p:spPr>
        <p:txBody>
          <a:bodyPr>
            <a:normAutofit/>
          </a:bodyPr>
          <a:lstStyle/>
          <a:p>
            <a:pPr algn="ctr"/>
            <a:r>
              <a:rPr lang="ru-RU" sz="2800" dirty="0" smtClean="0"/>
              <a:t>Схема комплекса </a:t>
            </a:r>
            <a:r>
              <a:rPr lang="en-GB" sz="2800" dirty="0" err="1" smtClean="0"/>
              <a:t>SHiP</a:t>
            </a:r>
            <a:endParaRPr lang="en-GB" sz="2800" dirty="0"/>
          </a:p>
        </p:txBody>
      </p:sp>
      <p:pic>
        <p:nvPicPr>
          <p:cNvPr id="10" name="Picture 9"/>
          <p:cNvPicPr>
            <a:picLocks noChangeAspect="1"/>
          </p:cNvPicPr>
          <p:nvPr/>
        </p:nvPicPr>
        <p:blipFill>
          <a:blip r:embed="rId2"/>
          <a:stretch>
            <a:fillRect/>
          </a:stretch>
        </p:blipFill>
        <p:spPr>
          <a:xfrm>
            <a:off x="3787943" y="686371"/>
            <a:ext cx="7794460" cy="2775857"/>
          </a:xfrm>
          <a:prstGeom prst="rect">
            <a:avLst/>
          </a:prstGeom>
        </p:spPr>
      </p:pic>
      <p:sp>
        <p:nvSpPr>
          <p:cNvPr id="11" name="TextBox 10"/>
          <p:cNvSpPr txBox="1"/>
          <p:nvPr/>
        </p:nvSpPr>
        <p:spPr>
          <a:xfrm>
            <a:off x="488433" y="5410927"/>
            <a:ext cx="11431424" cy="1508105"/>
          </a:xfrm>
          <a:prstGeom prst="rect">
            <a:avLst/>
          </a:prstGeom>
          <a:noFill/>
        </p:spPr>
        <p:txBody>
          <a:bodyPr wrap="square" rtlCol="0">
            <a:spAutoFit/>
          </a:bodyPr>
          <a:lstStyle/>
          <a:p>
            <a:r>
              <a:rPr lang="ru-RU" sz="2000" dirty="0" smtClean="0"/>
              <a:t>Целью данного комплекса является уменьшение индуцированного пучком </a:t>
            </a:r>
            <a:r>
              <a:rPr lang="ru-RU" sz="2000" dirty="0" smtClean="0"/>
              <a:t>фона, состоящего из мюонов и нейтрино. Большой размер мишени необходим как для того чтобы с ней провзаимодействовала как можно большая часть пучка, так и для того чтобы пионы и каоны были остановлены до своего распада.</a:t>
            </a:r>
            <a:endParaRPr lang="en-GB" sz="1200" dirty="0"/>
          </a:p>
          <a:p>
            <a:endParaRPr lang="en-GB" sz="1200"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4952" y="3301140"/>
            <a:ext cx="8913813" cy="210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86372"/>
            <a:ext cx="3746168" cy="2442879"/>
          </a:xfrm>
          <a:prstGeom prst="rect">
            <a:avLst/>
          </a:prstGeom>
        </p:spPr>
      </p:pic>
    </p:spTree>
    <p:extLst>
      <p:ext uri="{BB962C8B-B14F-4D97-AF65-F5344CB8AC3E}">
        <p14:creationId xmlns:p14="http://schemas.microsoft.com/office/powerpoint/2010/main" val="23291153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2990"/>
            <a:ext cx="10515600" cy="1325563"/>
          </a:xfrm>
        </p:spPr>
        <p:txBody>
          <a:bodyPr>
            <a:normAutofit/>
          </a:bodyPr>
          <a:lstStyle/>
          <a:p>
            <a:pPr algn="ctr"/>
            <a:r>
              <a:rPr lang="ru-RU" sz="2800" dirty="0" smtClean="0"/>
              <a:t>Схема  комплекса с мишенью</a:t>
            </a:r>
            <a:br>
              <a:rPr lang="ru-RU" sz="2800" dirty="0" smtClean="0"/>
            </a:br>
            <a:endParaRPr lang="en-GB" sz="2800" dirty="0"/>
          </a:p>
        </p:txBody>
      </p:sp>
      <p:pic>
        <p:nvPicPr>
          <p:cNvPr id="4" name="Content Placeholder 4" descr="G:\Departments\EN\Groups\HE\HT\JLGRENARD\SHIP\version tiroir\3D view iso.jpg"/>
          <p:cNvPicPr>
            <a:picLocks/>
          </p:cNvPicPr>
          <p:nvPr/>
        </p:nvPicPr>
        <p:blipFill>
          <a:blip r:embed="rId2">
            <a:extLst>
              <a:ext uri="{28A0092B-C50C-407E-A947-70E740481C1C}">
                <a14:useLocalDpi xmlns:a14="http://schemas.microsoft.com/office/drawing/2010/main" val="0"/>
              </a:ext>
            </a:extLst>
          </a:blip>
          <a:srcRect l="28326" r="21091"/>
          <a:stretch>
            <a:fillRect/>
          </a:stretch>
        </p:blipFill>
        <p:spPr>
          <a:xfrm>
            <a:off x="6" y="1418545"/>
            <a:ext cx="5108575" cy="5027612"/>
          </a:xfrm>
          <a:prstGeom prst="rect">
            <a:avLst/>
          </a:prstGeom>
        </p:spPr>
      </p:pic>
      <p:pic>
        <p:nvPicPr>
          <p:cNvPr id="6" name="Picture 5"/>
          <p:cNvPicPr>
            <a:picLocks noChangeAspect="1"/>
          </p:cNvPicPr>
          <p:nvPr/>
        </p:nvPicPr>
        <p:blipFill>
          <a:blip r:embed="rId3"/>
          <a:stretch>
            <a:fillRect/>
          </a:stretch>
        </p:blipFill>
        <p:spPr>
          <a:xfrm>
            <a:off x="6695660" y="3417130"/>
            <a:ext cx="3521493" cy="3273438"/>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208" y="845380"/>
            <a:ext cx="7048500" cy="257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4836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72" y="-157388"/>
            <a:ext cx="10515600" cy="1325563"/>
          </a:xfrm>
        </p:spPr>
        <p:txBody>
          <a:bodyPr>
            <a:normAutofit/>
          </a:bodyPr>
          <a:lstStyle/>
          <a:p>
            <a:pPr algn="ctr"/>
            <a:r>
              <a:rPr lang="ru-RU" sz="2800" dirty="0" smtClean="0"/>
              <a:t>Экранирование мюонов</a:t>
            </a:r>
            <a:r>
              <a:rPr lang="en-US" sz="2800" dirty="0" smtClean="0"/>
              <a:t/>
            </a:r>
            <a:br>
              <a:rPr lang="en-US" sz="2800" dirty="0" smtClean="0"/>
            </a:br>
            <a:endParaRPr lang="en-GB" sz="2800" dirty="0"/>
          </a:p>
        </p:txBody>
      </p:sp>
      <p:sp>
        <p:nvSpPr>
          <p:cNvPr id="3" name="Content Placeholder 2"/>
          <p:cNvSpPr>
            <a:spLocks noGrp="1"/>
          </p:cNvSpPr>
          <p:nvPr>
            <p:ph idx="1"/>
          </p:nvPr>
        </p:nvSpPr>
        <p:spPr>
          <a:xfrm>
            <a:off x="555171" y="391027"/>
            <a:ext cx="10363201" cy="4059978"/>
          </a:xfrm>
        </p:spPr>
        <p:txBody>
          <a:bodyPr>
            <a:normAutofit/>
          </a:bodyPr>
          <a:lstStyle/>
          <a:p>
            <a:pPr marL="0" indent="0">
              <a:buNone/>
            </a:pPr>
            <a:endParaRPr lang="ru-RU" sz="1600" dirty="0" smtClean="0"/>
          </a:p>
          <a:p>
            <a:pPr marL="0" indent="0">
              <a:buNone/>
            </a:pPr>
            <a:r>
              <a:rPr lang="ru-RU" sz="1600" dirty="0" smtClean="0"/>
              <a:t>Пучок </a:t>
            </a:r>
            <a:r>
              <a:rPr lang="en-GB" sz="1600" dirty="0" smtClean="0"/>
              <a:t>SPS</a:t>
            </a:r>
            <a:r>
              <a:rPr lang="ru-RU" sz="1600" dirty="0" smtClean="0"/>
              <a:t> будет производить </a:t>
            </a:r>
            <a:r>
              <a:rPr lang="en-GB" sz="1600" dirty="0" smtClean="0"/>
              <a:t>&gt;</a:t>
            </a:r>
            <a:r>
              <a:rPr lang="en-GB" sz="1600" dirty="0"/>
              <a:t>10</a:t>
            </a:r>
            <a:r>
              <a:rPr lang="en-GB" sz="1600" baseline="30000" dirty="0"/>
              <a:t>10 </a:t>
            </a:r>
            <a:r>
              <a:rPr lang="en-GB" sz="1600" dirty="0" smtClean="0"/>
              <a:t>μ/spill</a:t>
            </a:r>
            <a:endParaRPr lang="ru-RU" sz="1600" dirty="0" smtClean="0"/>
          </a:p>
          <a:p>
            <a:pPr marL="0" indent="0">
              <a:buNone/>
            </a:pPr>
            <a:r>
              <a:rPr lang="ru-RU" sz="1600" smtClean="0"/>
              <a:t>Управление </a:t>
            </a:r>
            <a:r>
              <a:rPr lang="ru-RU" sz="1600" dirty="0" smtClean="0"/>
              <a:t>потоком мюонов будет осуществляться несколькими магнитами создающими поле </a:t>
            </a:r>
            <a:r>
              <a:rPr lang="en-US" sz="1600" dirty="0" smtClean="0"/>
              <a:t>1.8 T </a:t>
            </a:r>
            <a:r>
              <a:rPr lang="ru-RU" sz="1600" dirty="0" smtClean="0"/>
              <a:t>в определенном поперечном сечении. Данная система предназначена для направления нежелательных мюонов от линии пучка для предотвращения достижения ими детектора</a:t>
            </a:r>
          </a:p>
          <a:p>
            <a:pPr marL="0" indent="0">
              <a:buNone/>
            </a:pPr>
            <a:r>
              <a:rPr lang="ru-RU" sz="1600" dirty="0" smtClean="0"/>
              <a:t>Активный мюонный щит должен направлять мюоны с импульсом </a:t>
            </a:r>
            <a:r>
              <a:rPr lang="en-GB" sz="1600" dirty="0"/>
              <a:t>p&lt;350 GeV/c </a:t>
            </a:r>
            <a:r>
              <a:rPr lang="ru-RU" sz="1600" dirty="0" smtClean="0"/>
              <a:t> из зоны приема детекторов.</a:t>
            </a:r>
          </a:p>
          <a:p>
            <a:pPr marL="0" indent="0">
              <a:buNone/>
            </a:pPr>
            <a:endParaRPr lang="en-GB" sz="1600" dirty="0"/>
          </a:p>
        </p:txBody>
      </p:sp>
      <p:pic>
        <p:nvPicPr>
          <p:cNvPr id="7" name="Picture 6"/>
          <p:cNvPicPr>
            <a:picLocks noChangeAspect="1"/>
          </p:cNvPicPr>
          <p:nvPr/>
        </p:nvPicPr>
        <p:blipFill>
          <a:blip r:embed="rId2"/>
          <a:stretch>
            <a:fillRect/>
          </a:stretch>
        </p:blipFill>
        <p:spPr>
          <a:xfrm>
            <a:off x="402772" y="2845198"/>
            <a:ext cx="10196475" cy="3946414"/>
          </a:xfrm>
          <a:prstGeom prst="rect">
            <a:avLst/>
          </a:prstGeom>
        </p:spPr>
      </p:pic>
    </p:spTree>
    <p:extLst>
      <p:ext uri="{BB962C8B-B14F-4D97-AF65-F5344CB8AC3E}">
        <p14:creationId xmlns:p14="http://schemas.microsoft.com/office/powerpoint/2010/main" val="129668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2036"/>
            <a:ext cx="9144000" cy="1143000"/>
          </a:xfrm>
        </p:spPr>
        <p:txBody>
          <a:bodyPr>
            <a:normAutofit/>
          </a:bodyPr>
          <a:lstStyle/>
          <a:p>
            <a:pPr algn="ctr"/>
            <a:r>
              <a:rPr lang="ru-RU" sz="2800" dirty="0" smtClean="0"/>
              <a:t>Зачем нужны магниты в поглотителе адронов?</a:t>
            </a:r>
            <a:endParaRPr lang="en-GB" sz="2800" dirty="0"/>
          </a:p>
        </p:txBody>
      </p:sp>
      <p:sp>
        <p:nvSpPr>
          <p:cNvPr id="3" name="Content Placeholder 2"/>
          <p:cNvSpPr>
            <a:spLocks noGrp="1"/>
          </p:cNvSpPr>
          <p:nvPr>
            <p:ph idx="1"/>
          </p:nvPr>
        </p:nvSpPr>
        <p:spPr>
          <a:xfrm>
            <a:off x="5150428" y="1175037"/>
            <a:ext cx="5517573" cy="4822992"/>
          </a:xfrm>
        </p:spPr>
        <p:txBody>
          <a:bodyPr>
            <a:normAutofit/>
          </a:bodyPr>
          <a:lstStyle/>
          <a:p>
            <a:pPr marL="0" indent="0">
              <a:buNone/>
            </a:pPr>
            <a:endParaRPr lang="en-GB" sz="1800" dirty="0" smtClean="0"/>
          </a:p>
          <a:p>
            <a:pPr marL="0" indent="0">
              <a:buNone/>
            </a:pPr>
            <a:r>
              <a:rPr lang="ru-RU" sz="1800" dirty="0" smtClean="0"/>
              <a:t>Наличие магнитов в поглотителе адронов позволяет влиять на мюоны раньше, что позволяет укоротить остающ</a:t>
            </a:r>
            <a:r>
              <a:rPr lang="ru-RU" sz="1800" dirty="0" smtClean="0"/>
              <a:t>уюся мюонную защиту на </a:t>
            </a:r>
            <a:r>
              <a:rPr lang="en-US" sz="1800" dirty="0" smtClean="0"/>
              <a:t>~</a:t>
            </a:r>
            <a:r>
              <a:rPr lang="ru-RU" sz="1800" dirty="0" smtClean="0"/>
              <a:t>5 метров, и так же уменьшает необходимую  апертуру</a:t>
            </a:r>
            <a:endParaRPr lang="ru-RU" sz="1800" dirty="0" smtClean="0"/>
          </a:p>
          <a:p>
            <a:pPr>
              <a:buFontTx/>
              <a:buChar char="-"/>
            </a:pPr>
            <a:r>
              <a:rPr lang="ru-RU" sz="1800" dirty="0" smtClean="0"/>
              <a:t>Детектор находится ближе к мишени, что увеличивает эффективность эксперимента</a:t>
            </a:r>
            <a:endParaRPr lang="ru-RU" sz="1800" dirty="0" smtClean="0">
              <a:solidFill>
                <a:srgbClr val="FF0000"/>
              </a:solidFill>
            </a:endParaRPr>
          </a:p>
          <a:p>
            <a:pPr>
              <a:buFontTx/>
              <a:buChar char="-"/>
            </a:pPr>
            <a:r>
              <a:rPr lang="ru-RU" sz="1800" dirty="0" smtClean="0"/>
              <a:t>Вес магнитов расположенных в мюонном щите уменьшается на 65%</a:t>
            </a:r>
          </a:p>
          <a:p>
            <a:pPr>
              <a:buFontTx/>
              <a:buChar char="-"/>
            </a:pPr>
            <a:r>
              <a:rPr lang="ru-RU" sz="1800" dirty="0" smtClean="0"/>
              <a:t>Уменьшение затрат</a:t>
            </a:r>
            <a:endParaRPr lang="en-GB" sz="1800" dirty="0" smtClean="0"/>
          </a:p>
          <a:p>
            <a:pPr lvl="1">
              <a:buFontTx/>
              <a:buChar char="-"/>
            </a:pPr>
            <a:endParaRPr lang="en-GB" dirty="0"/>
          </a:p>
          <a:p>
            <a:pPr marL="457200" lvl="1" indent="0">
              <a:buNone/>
            </a:pPr>
            <a:endParaRPr lang="en-GB" dirty="0" smtClean="0"/>
          </a:p>
        </p:txBody>
      </p:sp>
      <p:sp>
        <p:nvSpPr>
          <p:cNvPr id="4" name="TextBox 3"/>
          <p:cNvSpPr txBox="1"/>
          <p:nvPr/>
        </p:nvSpPr>
        <p:spPr>
          <a:xfrm>
            <a:off x="1828801" y="6206836"/>
            <a:ext cx="1198107" cy="369332"/>
          </a:xfrm>
          <a:prstGeom prst="rect">
            <a:avLst/>
          </a:prstGeom>
          <a:noFill/>
        </p:spPr>
        <p:txBody>
          <a:bodyPr wrap="square" rtlCol="0">
            <a:spAutoFit/>
          </a:bodyPr>
          <a:lstStyle/>
          <a:p>
            <a:r>
              <a:rPr lang="en-GB" dirty="0" smtClean="0">
                <a:solidFill>
                  <a:schemeClr val="accent5">
                    <a:lumMod val="50000"/>
                  </a:schemeClr>
                </a:solidFill>
              </a:rPr>
              <a:t> </a:t>
            </a:r>
            <a:endParaRPr lang="en-GB" dirty="0">
              <a:solidFill>
                <a:schemeClr val="accent5">
                  <a:lumMod val="50000"/>
                </a:schemeClr>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7103" y="1299728"/>
            <a:ext cx="2389952" cy="2251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17109" y="4016256"/>
            <a:ext cx="2389953" cy="2249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932846" y="1025825"/>
            <a:ext cx="3370679" cy="307777"/>
          </a:xfrm>
          <a:prstGeom prst="rect">
            <a:avLst/>
          </a:prstGeom>
          <a:noFill/>
        </p:spPr>
        <p:txBody>
          <a:bodyPr wrap="square" rtlCol="0">
            <a:spAutoFit/>
          </a:bodyPr>
          <a:lstStyle/>
          <a:p>
            <a:r>
              <a:rPr lang="ru-RU" sz="1400" b="1" dirty="0" smtClean="0"/>
              <a:t>Без магнитов в поглотителе адронов</a:t>
            </a:r>
            <a:endParaRPr lang="en-GB" sz="1400" b="1" dirty="0"/>
          </a:p>
        </p:txBody>
      </p:sp>
      <p:sp>
        <p:nvSpPr>
          <p:cNvPr id="8" name="TextBox 7"/>
          <p:cNvSpPr txBox="1"/>
          <p:nvPr/>
        </p:nvSpPr>
        <p:spPr>
          <a:xfrm>
            <a:off x="2137264" y="3550792"/>
            <a:ext cx="2808747" cy="523220"/>
          </a:xfrm>
          <a:prstGeom prst="rect">
            <a:avLst/>
          </a:prstGeom>
          <a:noFill/>
        </p:spPr>
        <p:txBody>
          <a:bodyPr wrap="square" rtlCol="0">
            <a:spAutoFit/>
          </a:bodyPr>
          <a:lstStyle/>
          <a:p>
            <a:r>
              <a:rPr lang="ru-RU" sz="1400" b="1" dirty="0" smtClean="0"/>
              <a:t>С магнитами в поглотителе адронов</a:t>
            </a:r>
            <a:endParaRPr lang="en-GB" sz="1400" b="1" dirty="0"/>
          </a:p>
        </p:txBody>
      </p:sp>
    </p:spTree>
    <p:extLst>
      <p:ext uri="{BB962C8B-B14F-4D97-AF65-F5344CB8AC3E}">
        <p14:creationId xmlns:p14="http://schemas.microsoft.com/office/powerpoint/2010/main" val="3728470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0391" y="156586"/>
            <a:ext cx="10515600" cy="1325563"/>
          </a:xfrm>
        </p:spPr>
        <p:txBody>
          <a:bodyPr>
            <a:noAutofit/>
          </a:bodyPr>
          <a:lstStyle/>
          <a:p>
            <a:pPr algn="ctr"/>
            <a:r>
              <a:rPr lang="ru-RU" sz="2800" dirty="0" smtClean="0"/>
              <a:t>Первоначальная идея расположения магнитов</a:t>
            </a:r>
            <a:endParaRPr lang="en-GB" sz="2800" dirty="0"/>
          </a:p>
        </p:txBody>
      </p:sp>
      <p:pic>
        <p:nvPicPr>
          <p:cNvPr id="4"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 y="1213381"/>
            <a:ext cx="6238875" cy="3895725"/>
          </a:xfrm>
        </p:spPr>
      </p:pic>
      <p:pic>
        <p:nvPicPr>
          <p:cNvPr id="5" name="Picture 5"/>
          <p:cNvPicPr>
            <a:picLocks noChangeAspect="1"/>
          </p:cNvPicPr>
          <p:nvPr/>
        </p:nvPicPr>
        <p:blipFill>
          <a:blip r:embed="rId3">
            <a:extLst>
              <a:ext uri="{28A0092B-C50C-407E-A947-70E740481C1C}">
                <a14:useLocalDpi xmlns:a14="http://schemas.microsoft.com/office/drawing/2010/main" val="0"/>
              </a:ext>
            </a:extLst>
          </a:blip>
          <a:srcRect l="22829" t="2763" r="18382" b="7254"/>
          <a:stretch>
            <a:fillRect/>
          </a:stretch>
        </p:blipFill>
        <p:spPr bwMode="auto">
          <a:xfrm>
            <a:off x="6592058" y="1371336"/>
            <a:ext cx="4833937" cy="357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4941212" y="5366084"/>
            <a:ext cx="3955635" cy="923330"/>
          </a:xfrm>
          <a:prstGeom prst="rect">
            <a:avLst/>
          </a:prstGeom>
          <a:noFill/>
        </p:spPr>
        <p:txBody>
          <a:bodyPr wrap="none" rtlCol="0">
            <a:spAutoFit/>
          </a:bodyPr>
          <a:lstStyle/>
          <a:p>
            <a:pPr marL="285750" indent="-285750">
              <a:buFont typeface="Wingdings" panose="05000000000000000000" pitchFamily="2" charset="2"/>
              <a:buChar char="§"/>
            </a:pPr>
            <a:r>
              <a:rPr lang="en-US" dirty="0" smtClean="0"/>
              <a:t>2 </a:t>
            </a:r>
            <a:r>
              <a:rPr lang="ru-RU" dirty="0" smtClean="0"/>
              <a:t>катушки</a:t>
            </a:r>
            <a:r>
              <a:rPr lang="en-US" dirty="0" smtClean="0"/>
              <a:t> </a:t>
            </a:r>
            <a:endParaRPr lang="en-US" dirty="0" smtClean="0"/>
          </a:p>
          <a:p>
            <a:pPr marL="285750" indent="-285750">
              <a:buFont typeface="Wingdings" panose="05000000000000000000" pitchFamily="2" charset="2"/>
              <a:buChar char="§"/>
            </a:pPr>
            <a:r>
              <a:rPr lang="ru-RU" dirty="0" smtClean="0"/>
              <a:t>Низ мишени</a:t>
            </a:r>
            <a:endParaRPr lang="en-US" dirty="0" smtClean="0"/>
          </a:p>
          <a:p>
            <a:pPr marL="285750" indent="-285750" algn="ctr">
              <a:buFont typeface="Wingdings" panose="05000000000000000000" pitchFamily="2" charset="2"/>
              <a:buChar char="§"/>
            </a:pPr>
            <a:r>
              <a:rPr lang="ru-RU" dirty="0" smtClean="0"/>
              <a:t>Возможность выдвижения катушек</a:t>
            </a:r>
            <a:endParaRPr lang="ru-RU" dirty="0"/>
          </a:p>
        </p:txBody>
      </p:sp>
    </p:spTree>
    <p:extLst>
      <p:ext uri="{BB962C8B-B14F-4D97-AF65-F5344CB8AC3E}">
        <p14:creationId xmlns:p14="http://schemas.microsoft.com/office/powerpoint/2010/main" val="20642038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2368" y="0"/>
            <a:ext cx="10515600" cy="866274"/>
          </a:xfrm>
        </p:spPr>
        <p:txBody>
          <a:bodyPr/>
          <a:lstStyle/>
          <a:p>
            <a:pPr algn="ctr"/>
            <a:r>
              <a:rPr lang="en-US" sz="2800" dirty="0" smtClean="0"/>
              <a:t>Current idea of coil location</a:t>
            </a:r>
            <a:endParaRPr lang="ru-RU"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3335" y="850227"/>
            <a:ext cx="5623499" cy="41824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50228"/>
            <a:ext cx="6533335" cy="4281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772526" y="5462337"/>
            <a:ext cx="1872629" cy="646331"/>
          </a:xfrm>
          <a:prstGeom prst="rect">
            <a:avLst/>
          </a:prstGeom>
          <a:noFill/>
        </p:spPr>
        <p:txBody>
          <a:bodyPr wrap="none" rtlCol="0">
            <a:spAutoFit/>
          </a:bodyPr>
          <a:lstStyle/>
          <a:p>
            <a:pPr marL="285750" indent="-285750">
              <a:buFont typeface="Wingdings" panose="05000000000000000000" pitchFamily="2" charset="2"/>
              <a:buChar char="§"/>
            </a:pPr>
            <a:r>
              <a:rPr lang="en-US" dirty="0" smtClean="0"/>
              <a:t>1 </a:t>
            </a:r>
            <a:r>
              <a:rPr lang="ru-RU" dirty="0" smtClean="0"/>
              <a:t>катушка</a:t>
            </a:r>
            <a:endParaRPr lang="en-US" dirty="0" smtClean="0"/>
          </a:p>
          <a:p>
            <a:pPr marL="285750" indent="-285750">
              <a:buFont typeface="Wingdings" panose="05000000000000000000" pitchFamily="2" charset="2"/>
              <a:buChar char="§"/>
            </a:pPr>
            <a:r>
              <a:rPr lang="ru-RU" dirty="0" smtClean="0"/>
              <a:t>Над мишенью</a:t>
            </a:r>
            <a:endParaRPr lang="en-US" dirty="0" smtClean="0"/>
          </a:p>
        </p:txBody>
      </p:sp>
    </p:spTree>
    <p:extLst>
      <p:ext uri="{BB962C8B-B14F-4D97-AF65-F5344CB8AC3E}">
        <p14:creationId xmlns:p14="http://schemas.microsoft.com/office/powerpoint/2010/main" val="16401254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93128"/>
          </a:xfrm>
        </p:spPr>
        <p:txBody>
          <a:bodyPr>
            <a:noAutofit/>
          </a:bodyPr>
          <a:lstStyle/>
          <a:p>
            <a:pPr algn="ctr"/>
            <a:r>
              <a:rPr lang="ru-RU" sz="2800" dirty="0" smtClean="0"/>
              <a:t>Программа использованная для симуляции охлаждения магнитов в поглотителе адронов</a:t>
            </a:r>
            <a:endParaRPr lang="en-GB" sz="2800" dirty="0"/>
          </a:p>
        </p:txBody>
      </p:sp>
      <p:sp>
        <p:nvSpPr>
          <p:cNvPr id="3" name="Content Placeholder 2"/>
          <p:cNvSpPr>
            <a:spLocks noGrp="1"/>
          </p:cNvSpPr>
          <p:nvPr>
            <p:ph idx="1"/>
          </p:nvPr>
        </p:nvSpPr>
        <p:spPr>
          <a:xfrm>
            <a:off x="838200" y="986589"/>
            <a:ext cx="10515600" cy="5190374"/>
          </a:xfrm>
        </p:spPr>
        <p:txBody>
          <a:bodyPr>
            <a:normAutofit/>
          </a:bodyPr>
          <a:lstStyle/>
          <a:p>
            <a:pPr marL="0" indent="0">
              <a:buNone/>
            </a:pPr>
            <a:r>
              <a:rPr lang="ru-RU" sz="2000" dirty="0" smtClean="0"/>
              <a:t> Для симуляции охлаждения магнитов в поглотителе адронов был использован модуль </a:t>
            </a:r>
            <a:r>
              <a:rPr lang="en-US" sz="2000" dirty="0" smtClean="0"/>
              <a:t>CFX</a:t>
            </a:r>
            <a:r>
              <a:rPr lang="en-GB" sz="2000" dirty="0" smtClean="0"/>
              <a:t> </a:t>
            </a:r>
            <a:r>
              <a:rPr lang="ru-RU" sz="2000" dirty="0" smtClean="0"/>
              <a:t>программы </a:t>
            </a:r>
            <a:r>
              <a:rPr lang="en-GB" sz="2000" dirty="0" err="1" smtClean="0"/>
              <a:t>Ansys</a:t>
            </a:r>
            <a:r>
              <a:rPr lang="en-GB" sz="2000" dirty="0" smtClean="0"/>
              <a:t> </a:t>
            </a:r>
            <a:r>
              <a:rPr lang="en-GB" sz="2000" dirty="0" smtClean="0"/>
              <a:t>17.2 </a:t>
            </a:r>
            <a:r>
              <a:rPr lang="en-GB" sz="2000" dirty="0" smtClean="0"/>
              <a:t>CFX</a:t>
            </a:r>
            <a:r>
              <a:rPr lang="ru-RU" sz="2000" dirty="0" smtClean="0"/>
              <a:t>.</a:t>
            </a:r>
            <a:endParaRPr lang="en-GB" sz="2000" dirty="0"/>
          </a:p>
        </p:txBody>
      </p:sp>
      <p:pic>
        <p:nvPicPr>
          <p:cNvPr id="2050" name="Picture 2" descr="C:\Users\ТФКТ\Downloads\TGIntro_workbench_bas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621" y="1711498"/>
            <a:ext cx="4592555" cy="489710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ТФКТ\Downloads\workbench_cfx_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3812" y="2388526"/>
            <a:ext cx="5716211" cy="36633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549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481" y="852297"/>
            <a:ext cx="3628011" cy="2350168"/>
          </a:xfrm>
          <a:prstGeom prst="rect">
            <a:avLst/>
          </a:prstGeom>
        </p:spPr>
      </p:pic>
      <p:sp>
        <p:nvSpPr>
          <p:cNvPr id="4" name="TextBox 3"/>
          <p:cNvSpPr txBox="1"/>
          <p:nvPr/>
        </p:nvSpPr>
        <p:spPr>
          <a:xfrm flipH="1">
            <a:off x="1793576" y="141069"/>
            <a:ext cx="8197269" cy="954107"/>
          </a:xfrm>
          <a:prstGeom prst="rect">
            <a:avLst/>
          </a:prstGeom>
          <a:noFill/>
        </p:spPr>
        <p:txBody>
          <a:bodyPr wrap="square" rtlCol="0">
            <a:spAutoFit/>
          </a:bodyPr>
          <a:lstStyle/>
          <a:p>
            <a:pPr algn="ctr"/>
            <a:r>
              <a:rPr lang="ru-RU" sz="2800" dirty="0" smtClean="0"/>
              <a:t>Геометрия, использованная в симуляции</a:t>
            </a:r>
          </a:p>
          <a:p>
            <a:pPr algn="ctr"/>
            <a:endParaRPr lang="en-GB" sz="28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20777" y="1012660"/>
            <a:ext cx="3087115" cy="2350168"/>
          </a:xfrm>
          <a:prstGeom prst="rect">
            <a:avLst/>
          </a:prstGeom>
        </p:spPr>
      </p:pic>
      <p:sp>
        <p:nvSpPr>
          <p:cNvPr id="7" name="TextBox 6"/>
          <p:cNvSpPr txBox="1"/>
          <p:nvPr/>
        </p:nvSpPr>
        <p:spPr>
          <a:xfrm>
            <a:off x="1445640" y="3135312"/>
            <a:ext cx="1148071" cy="553998"/>
          </a:xfrm>
          <a:prstGeom prst="rect">
            <a:avLst/>
          </a:prstGeom>
          <a:noFill/>
        </p:spPr>
        <p:txBody>
          <a:bodyPr wrap="none" rtlCol="0">
            <a:spAutoFit/>
          </a:bodyPr>
          <a:lstStyle/>
          <a:p>
            <a:r>
              <a:rPr lang="en-US" dirty="0" smtClean="0"/>
              <a:t>35x35 mm</a:t>
            </a:r>
          </a:p>
          <a:p>
            <a:endParaRPr lang="en-GB" sz="1200" dirty="0"/>
          </a:p>
        </p:txBody>
      </p:sp>
      <p:sp>
        <p:nvSpPr>
          <p:cNvPr id="9" name="TextBox 8"/>
          <p:cNvSpPr txBox="1"/>
          <p:nvPr/>
        </p:nvSpPr>
        <p:spPr>
          <a:xfrm>
            <a:off x="3635356" y="3153859"/>
            <a:ext cx="1050288" cy="369332"/>
          </a:xfrm>
          <a:prstGeom prst="rect">
            <a:avLst/>
          </a:prstGeom>
          <a:noFill/>
        </p:spPr>
        <p:txBody>
          <a:bodyPr wrap="none" rtlCol="0">
            <a:spAutoFit/>
          </a:bodyPr>
          <a:lstStyle/>
          <a:p>
            <a:r>
              <a:rPr lang="en-US" dirty="0" smtClean="0"/>
              <a:t>Ø 30 mm</a:t>
            </a:r>
            <a:endParaRPr lang="en-GB" dirty="0"/>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51404" y="1186182"/>
            <a:ext cx="2911549" cy="1660222"/>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98607" y="1186182"/>
            <a:ext cx="3425868" cy="1949130"/>
          </a:xfrm>
          <a:prstGeom prst="rect">
            <a:avLst/>
          </a:prstGeom>
        </p:spPr>
      </p:pic>
      <p:sp>
        <p:nvSpPr>
          <p:cNvPr id="12" name="TextBox 11"/>
          <p:cNvSpPr txBox="1"/>
          <p:nvPr/>
        </p:nvSpPr>
        <p:spPr>
          <a:xfrm>
            <a:off x="5892214" y="2961590"/>
            <a:ext cx="2402831" cy="830997"/>
          </a:xfrm>
          <a:prstGeom prst="rect">
            <a:avLst/>
          </a:prstGeom>
          <a:noFill/>
        </p:spPr>
        <p:txBody>
          <a:bodyPr wrap="square" rtlCol="0">
            <a:spAutoFit/>
          </a:bodyPr>
          <a:lstStyle/>
          <a:p>
            <a:endParaRPr lang="ru-RU" dirty="0" smtClean="0"/>
          </a:p>
          <a:p>
            <a:r>
              <a:rPr lang="en-US" dirty="0" smtClean="0"/>
              <a:t>(</a:t>
            </a:r>
            <a:r>
              <a:rPr lang="en-US" dirty="0" smtClean="0"/>
              <a:t>3400X1000 mm)</a:t>
            </a:r>
          </a:p>
          <a:p>
            <a:endParaRPr lang="en-GB" sz="1200" dirty="0"/>
          </a:p>
        </p:txBody>
      </p:sp>
      <p:sp>
        <p:nvSpPr>
          <p:cNvPr id="13" name="TextBox 12"/>
          <p:cNvSpPr txBox="1"/>
          <p:nvPr/>
        </p:nvSpPr>
        <p:spPr>
          <a:xfrm>
            <a:off x="8679253" y="3153863"/>
            <a:ext cx="1651123" cy="369332"/>
          </a:xfrm>
          <a:prstGeom prst="rect">
            <a:avLst/>
          </a:prstGeom>
          <a:noFill/>
        </p:spPr>
        <p:txBody>
          <a:bodyPr wrap="square" rtlCol="0">
            <a:spAutoFit/>
          </a:bodyPr>
          <a:lstStyle/>
          <a:p>
            <a:r>
              <a:rPr lang="ru-RU" dirty="0" smtClean="0"/>
              <a:t>Высота</a:t>
            </a:r>
            <a:r>
              <a:rPr lang="en-US" dirty="0" smtClean="0"/>
              <a:t> </a:t>
            </a:r>
            <a:r>
              <a:rPr lang="en-US" dirty="0" smtClean="0"/>
              <a:t>60 mm</a:t>
            </a:r>
            <a:endParaRPr lang="en-GB" dirty="0"/>
          </a:p>
        </p:txBody>
      </p:sp>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2534" y="3689310"/>
            <a:ext cx="9864993" cy="2927675"/>
          </a:xfrm>
          <a:prstGeom prst="rect">
            <a:avLst/>
          </a:prstGeom>
        </p:spPr>
      </p:pic>
      <p:sp>
        <p:nvSpPr>
          <p:cNvPr id="16" name="TextBox 15"/>
          <p:cNvSpPr txBox="1"/>
          <p:nvPr/>
        </p:nvSpPr>
        <p:spPr>
          <a:xfrm>
            <a:off x="1606863" y="730909"/>
            <a:ext cx="1366080" cy="369332"/>
          </a:xfrm>
          <a:prstGeom prst="rect">
            <a:avLst/>
          </a:prstGeom>
          <a:noFill/>
        </p:spPr>
        <p:txBody>
          <a:bodyPr wrap="none" rtlCol="0">
            <a:spAutoFit/>
          </a:bodyPr>
          <a:lstStyle/>
          <a:p>
            <a:r>
              <a:rPr lang="ru-RU" dirty="0" smtClean="0"/>
              <a:t>Провод</a:t>
            </a:r>
            <a:r>
              <a:rPr lang="en-US" dirty="0" smtClean="0"/>
              <a:t> </a:t>
            </a:r>
            <a:r>
              <a:rPr lang="en-US" dirty="0" smtClean="0"/>
              <a:t>(Cu)</a:t>
            </a:r>
            <a:endParaRPr lang="en-GB" dirty="0"/>
          </a:p>
        </p:txBody>
      </p:sp>
      <p:sp>
        <p:nvSpPr>
          <p:cNvPr id="18" name="TextBox 17"/>
          <p:cNvSpPr txBox="1"/>
          <p:nvPr/>
        </p:nvSpPr>
        <p:spPr>
          <a:xfrm>
            <a:off x="4022488" y="735661"/>
            <a:ext cx="1397562" cy="553998"/>
          </a:xfrm>
          <a:prstGeom prst="rect">
            <a:avLst/>
          </a:prstGeom>
          <a:noFill/>
        </p:spPr>
        <p:txBody>
          <a:bodyPr wrap="none" rtlCol="0">
            <a:spAutoFit/>
          </a:bodyPr>
          <a:lstStyle/>
          <a:p>
            <a:r>
              <a:rPr lang="ru-RU" dirty="0" smtClean="0"/>
              <a:t>Труба</a:t>
            </a:r>
            <a:r>
              <a:rPr lang="en-US" dirty="0" smtClean="0"/>
              <a:t> (</a:t>
            </a:r>
            <a:r>
              <a:rPr lang="ru-RU" dirty="0" smtClean="0"/>
              <a:t>вода</a:t>
            </a:r>
            <a:r>
              <a:rPr lang="en-US" dirty="0" smtClean="0"/>
              <a:t>)</a:t>
            </a:r>
            <a:endParaRPr lang="en-US" baseline="-25000" dirty="0" smtClean="0"/>
          </a:p>
          <a:p>
            <a:endParaRPr lang="en-GB" sz="1200" dirty="0"/>
          </a:p>
        </p:txBody>
      </p:sp>
      <p:sp>
        <p:nvSpPr>
          <p:cNvPr id="19" name="TextBox 18"/>
          <p:cNvSpPr txBox="1"/>
          <p:nvPr/>
        </p:nvSpPr>
        <p:spPr>
          <a:xfrm>
            <a:off x="6318166" y="730893"/>
            <a:ext cx="1375505" cy="553998"/>
          </a:xfrm>
          <a:prstGeom prst="rect">
            <a:avLst/>
          </a:prstGeom>
          <a:noFill/>
        </p:spPr>
        <p:txBody>
          <a:bodyPr wrap="none" rtlCol="0">
            <a:spAutoFit/>
          </a:bodyPr>
          <a:lstStyle/>
          <a:p>
            <a:r>
              <a:rPr lang="ru-RU" dirty="0" smtClean="0"/>
              <a:t>Катушка</a:t>
            </a:r>
            <a:r>
              <a:rPr lang="en-US" dirty="0" smtClean="0"/>
              <a:t> </a:t>
            </a:r>
            <a:r>
              <a:rPr lang="en-US" dirty="0" smtClean="0"/>
              <a:t>(Al)</a:t>
            </a:r>
          </a:p>
          <a:p>
            <a:endParaRPr lang="en-GB" sz="1200" dirty="0"/>
          </a:p>
        </p:txBody>
      </p:sp>
      <p:sp>
        <p:nvSpPr>
          <p:cNvPr id="20" name="TextBox 19"/>
          <p:cNvSpPr txBox="1"/>
          <p:nvPr/>
        </p:nvSpPr>
        <p:spPr>
          <a:xfrm>
            <a:off x="8961881" y="688953"/>
            <a:ext cx="1673150" cy="830997"/>
          </a:xfrm>
          <a:prstGeom prst="rect">
            <a:avLst/>
          </a:prstGeom>
          <a:noFill/>
        </p:spPr>
        <p:txBody>
          <a:bodyPr wrap="none" rtlCol="0">
            <a:spAutoFit/>
          </a:bodyPr>
          <a:lstStyle/>
          <a:p>
            <a:r>
              <a:rPr lang="ru-RU" dirty="0" smtClean="0"/>
              <a:t>Охлаждающая </a:t>
            </a:r>
          </a:p>
          <a:p>
            <a:r>
              <a:rPr lang="ru-RU" dirty="0" smtClean="0"/>
              <a:t>пластина</a:t>
            </a:r>
            <a:r>
              <a:rPr lang="en-US" dirty="0" smtClean="0"/>
              <a:t>(Al</a:t>
            </a:r>
            <a:r>
              <a:rPr lang="en-US" dirty="0" smtClean="0"/>
              <a:t>)</a:t>
            </a:r>
          </a:p>
          <a:p>
            <a:endParaRPr lang="en-GB" sz="1200" dirty="0"/>
          </a:p>
        </p:txBody>
      </p:sp>
      <p:sp>
        <p:nvSpPr>
          <p:cNvPr id="2" name="TextBox 1"/>
          <p:cNvSpPr txBox="1"/>
          <p:nvPr/>
        </p:nvSpPr>
        <p:spPr>
          <a:xfrm>
            <a:off x="1119115" y="3560991"/>
            <a:ext cx="184731" cy="369332"/>
          </a:xfrm>
          <a:prstGeom prst="rect">
            <a:avLst/>
          </a:prstGeom>
          <a:noFill/>
        </p:spPr>
        <p:txBody>
          <a:bodyPr wrap="none" rtlCol="0">
            <a:spAutoFit/>
          </a:bodyPr>
          <a:lstStyle/>
          <a:p>
            <a:endParaRPr lang="ru-RU" dirty="0"/>
          </a:p>
        </p:txBody>
      </p:sp>
    </p:spTree>
    <p:extLst>
      <p:ext uri="{BB962C8B-B14F-4D97-AF65-F5344CB8AC3E}">
        <p14:creationId xmlns:p14="http://schemas.microsoft.com/office/powerpoint/2010/main" val="42030715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Foundry</Template>
  <TotalTime>3622</TotalTime>
  <Words>502</Words>
  <Application>Microsoft Office PowerPoint</Application>
  <PresentationFormat>Widescreen</PresentationFormat>
  <Paragraphs>78</Paragraphs>
  <Slides>16</Slides>
  <Notes>1</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Office Theme</vt:lpstr>
      <vt:lpstr>Расчет системы охлаждения магнитов находящихся в поглотителе адронов комплекса SHiP</vt:lpstr>
      <vt:lpstr>Схема комплекса SHiP</vt:lpstr>
      <vt:lpstr>Схема  комплекса с мишенью </vt:lpstr>
      <vt:lpstr>Экранирование мюонов </vt:lpstr>
      <vt:lpstr>Зачем нужны магниты в поглотителе адронов?</vt:lpstr>
      <vt:lpstr>Первоначальная идея расположения магнитов</vt:lpstr>
      <vt:lpstr>Current idea of coil location</vt:lpstr>
      <vt:lpstr>Программа использованная для симуляции охлаждения магнитов в поглотителе адронов</vt:lpstr>
      <vt:lpstr>PowerPoint Presentation</vt:lpstr>
      <vt:lpstr>PowerPoint Presentation</vt:lpstr>
      <vt:lpstr>PowerPoint Presentation</vt:lpstr>
      <vt:lpstr>PowerPoint Presentation</vt:lpstr>
      <vt:lpstr>PowerPoint Presentation</vt:lpstr>
      <vt:lpstr>Сравнение между скоростями потока воды 1 м/с и 3 м/с</vt:lpstr>
      <vt:lpstr>Давление для обоих случаев  </vt:lpstr>
      <vt:lpstr>Дальнейшие планы</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Aleksandr Shakin</dc:creator>
  <cp:lastModifiedBy>Aleksandr Shakin</cp:lastModifiedBy>
  <cp:revision>95</cp:revision>
  <dcterms:created xsi:type="dcterms:W3CDTF">2017-04-25T07:52:17Z</dcterms:created>
  <dcterms:modified xsi:type="dcterms:W3CDTF">2018-08-01T10:48:31Z</dcterms:modified>
</cp:coreProperties>
</file>