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620" r:id="rId3"/>
    <p:sldId id="622" r:id="rId4"/>
    <p:sldId id="276" r:id="rId5"/>
    <p:sldId id="277" r:id="rId6"/>
    <p:sldId id="621" r:id="rId7"/>
    <p:sldId id="623" r:id="rId8"/>
    <p:sldId id="625" r:id="rId9"/>
    <p:sldId id="626" r:id="rId10"/>
    <p:sldId id="629" r:id="rId11"/>
    <p:sldId id="635" r:id="rId12"/>
    <p:sldId id="638" r:id="rId13"/>
    <p:sldId id="637" r:id="rId14"/>
    <p:sldId id="631" r:id="rId15"/>
    <p:sldId id="632" r:id="rId16"/>
    <p:sldId id="634" r:id="rId17"/>
    <p:sldId id="639" r:id="rId18"/>
    <p:sldId id="641" r:id="rId19"/>
    <p:sldId id="636" r:id="rId20"/>
    <p:sldId id="64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adimir Shevchenko" initials="VS" lastIdx="1" clrIdx="0">
    <p:extLst>
      <p:ext uri="{19B8F6BF-5375-455C-9EA6-DF929625EA0E}">
        <p15:presenceInfo xmlns:p15="http://schemas.microsoft.com/office/powerpoint/2012/main" userId="3e6ce15416edec7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996633"/>
    <a:srgbClr val="FFFF66"/>
    <a:srgbClr val="B2B2B2"/>
    <a:srgbClr val="5F5F5F"/>
    <a:srgbClr val="969696"/>
    <a:srgbClr val="FF0000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984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Персонал ЦЕРН</c:v>
                </c:pt>
              </c:strCache>
            </c:strRef>
          </c:tx>
          <c:dPt>
            <c:idx val="0"/>
            <c:bubble3D val="0"/>
            <c:spPr>
              <a:solidFill>
                <a:srgbClr val="66FF33"/>
              </a:solidFill>
            </c:spPr>
            <c:extLst>
              <c:ext xmlns:c16="http://schemas.microsoft.com/office/drawing/2014/chart" uri="{C3380CC4-5D6E-409C-BE32-E72D297353CC}">
                <c16:uniqueId val="{00000001-4115-43B1-A398-6BDC6AEC148C}"/>
              </c:ext>
            </c:extLst>
          </c:dPt>
          <c:dPt>
            <c:idx val="1"/>
            <c:bubble3D val="0"/>
            <c:spPr>
              <a:solidFill>
                <a:srgbClr val="FF0066"/>
              </a:solidFill>
            </c:spPr>
            <c:extLst>
              <c:ext xmlns:c16="http://schemas.microsoft.com/office/drawing/2014/chart" uri="{C3380CC4-5D6E-409C-BE32-E72D297353CC}">
                <c16:uniqueId val="{00000002-4115-43B1-A398-6BDC6AEC148C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3-4115-43B1-A398-6BDC6AEC148C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4-4115-43B1-A398-6BDC6AEC148C}"/>
              </c:ext>
            </c:extLst>
          </c:dPt>
          <c:dPt>
            <c:idx val="4"/>
            <c:bubble3D val="0"/>
            <c:spPr>
              <a:solidFill>
                <a:srgbClr val="B2B2B2"/>
              </a:solidFill>
            </c:spPr>
            <c:extLst>
              <c:ext xmlns:c16="http://schemas.microsoft.com/office/drawing/2014/chart" uri="{C3380CC4-5D6E-409C-BE32-E72D297353CC}">
                <c16:uniqueId val="{00000007-4115-43B1-A398-6BDC6AEC148C}"/>
              </c:ext>
            </c:extLst>
          </c:dPt>
          <c:dPt>
            <c:idx val="5"/>
            <c:bubble3D val="0"/>
            <c:spPr>
              <a:solidFill>
                <a:srgbClr val="5F5F5F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5-4115-43B1-A398-6BDC6AEC148C}"/>
              </c:ext>
            </c:extLst>
          </c:dPt>
          <c:dPt>
            <c:idx val="6"/>
            <c:bubble3D val="0"/>
            <c:spPr>
              <a:solidFill>
                <a:srgbClr val="969696"/>
              </a:solidFill>
            </c:spPr>
            <c:extLst>
              <c:ext xmlns:c16="http://schemas.microsoft.com/office/drawing/2014/chart" uri="{C3380CC4-5D6E-409C-BE32-E72D297353CC}">
                <c16:uniqueId val="{00000006-4115-43B1-A398-6BDC6AEC148C}"/>
              </c:ext>
            </c:extLst>
          </c:dPt>
          <c:cat>
            <c:strRef>
              <c:f>Лист1!$A$2:$A$8</c:f>
              <c:strCache>
                <c:ptCount val="7"/>
                <c:pt idx="0">
                  <c:v>Физики</c:v>
                </c:pt>
                <c:pt idx="1">
                  <c:v>Инженеры</c:v>
                </c:pt>
                <c:pt idx="2">
                  <c:v>IT-инженеры</c:v>
                </c:pt>
                <c:pt idx="3">
                  <c:v>Техники</c:v>
                </c:pt>
                <c:pt idx="4">
                  <c:v>Рабочие</c:v>
                </c:pt>
                <c:pt idx="5">
                  <c:v>Администрация</c:v>
                </c:pt>
                <c:pt idx="6">
                  <c:v>Ассистенты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0.14000000000000001</c:v>
                </c:pt>
                <c:pt idx="1">
                  <c:v>0.2</c:v>
                </c:pt>
                <c:pt idx="2">
                  <c:v>0.11</c:v>
                </c:pt>
                <c:pt idx="3">
                  <c:v>0.35</c:v>
                </c:pt>
                <c:pt idx="4">
                  <c:v>0.05</c:v>
                </c:pt>
                <c:pt idx="5">
                  <c:v>0.05</c:v>
                </c:pt>
                <c:pt idx="6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15-43B1-A398-6BDC6AEC14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2525361462663731"/>
          <c:y val="5.6703980210841665E-2"/>
          <c:w val="0.37474638537336263"/>
          <c:h val="0.88645291570809204"/>
        </c:manualLayout>
      </c:layout>
      <c:overlay val="0"/>
      <c:txPr>
        <a:bodyPr/>
        <a:lstStyle/>
        <a:p>
          <a:pPr>
            <a:defRPr sz="1600" kern="0" spc="0" baseline="0">
              <a:latin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FD788-78CA-42E7-9B48-C90527F0BF46}" type="datetimeFigureOut">
              <a:rPr lang="ru-RU" smtClean="0"/>
              <a:t>06.08.2018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C3B72-22BC-4661-BB16-156626CD3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97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CDC4D-4036-4179-BC32-01C6BF3B4F42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6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6C0A5-59DA-41E9-AD5C-3E85895062E2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89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C6D7-27DA-4119-991E-C9E1459B0097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0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89D2-EF2F-41D4-8C33-87C04CE97E64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29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1705-7701-467E-A5CF-55CB701CC25E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38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D3D0A-EDDF-4B29-A9DC-A166B22B40E0}" type="datetime1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8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DACAD-288C-481A-96C7-2F57393FCC72}" type="datetime1">
              <a:rPr lang="ru-RU" smtClean="0"/>
              <a:t>06.08.2018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1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F8D91-0A8F-45B0-97A2-1D625D30D32C}" type="datetime1">
              <a:rPr lang="ru-RU" smtClean="0"/>
              <a:t>06.08.2018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41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B5DDE-048D-46B5-B0A4-A6D44FF3CD55}" type="datetime1">
              <a:rPr lang="ru-RU" smtClean="0"/>
              <a:t>06.08.2018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056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A470-F3E7-471A-9FD2-E3212593AFA2}" type="datetime1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1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2149-311A-46F8-A240-003BA731118B}" type="datetime1">
              <a:rPr lang="ru-RU" smtClean="0"/>
              <a:t>06.08.2018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7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284D-3136-4DDD-ABDA-2B16EEE5A43F}" type="datetime1">
              <a:rPr lang="ru-RU" smtClean="0"/>
              <a:t>06.08.2018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52307-9167-4A15-9B4F-48A46A4FA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0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jpeg"/><Relationship Id="rId27" Type="http://schemas.openxmlformats.org/officeDocument/2006/relationships/image" Target="../media/image2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g"/><Relationship Id="rId11" Type="http://schemas.openxmlformats.org/officeDocument/2006/relationships/image" Target="../media/image46.pn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/>
              <a:t>Образовательная программа проекта </a:t>
            </a:r>
            <a:r>
              <a:rPr lang="ru-RU" sz="3600" b="1" dirty="0"/>
              <a:t>«</a:t>
            </a:r>
            <a:r>
              <a:rPr lang="en-US" sz="3600" b="1" dirty="0" err="1"/>
              <a:t>Develoment</a:t>
            </a:r>
            <a:r>
              <a:rPr lang="en-US" sz="3600" b="1" dirty="0"/>
              <a:t> of new technologies for experiments at CERN</a:t>
            </a:r>
            <a:r>
              <a:rPr lang="ru-RU" sz="3600" b="1" dirty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544" y="4437112"/>
            <a:ext cx="7448872" cy="175260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Владимир Шевченко</a:t>
            </a:r>
          </a:p>
          <a:p>
            <a:endParaRPr lang="ru-RU" sz="28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НИЦ «Курчатовский институт»</a:t>
            </a:r>
            <a:endParaRPr lang="en-US" sz="2400" i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ru-RU" sz="2400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НИТУ </a:t>
            </a:r>
            <a:r>
              <a:rPr lang="ru-RU" sz="2400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МИСиС</a:t>
            </a:r>
            <a:endParaRPr lang="ru-RU" sz="2400" i="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9" name="Picture 5" descr="https://mipt.ru/upload/medialibrary/8dc/logotip_nitu_misi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23" y="332656"/>
            <a:ext cx="252378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cern logo">
            <a:extLst>
              <a:ext uri="{FF2B5EF4-FFF2-40B4-BE49-F238E27FC236}">
                <a16:creationId xmlns:a16="http://schemas.microsoft.com/office/drawing/2014/main" id="{EC5D125C-CE1C-434F-A0DB-250F80713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37968"/>
            <a:ext cx="2016224" cy="170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640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B57D7C-FB7C-4BE1-98DE-6990385EF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70638"/>
            <a:ext cx="8352928" cy="4698522"/>
          </a:xfrm>
          <a:prstGeom prst="rect">
            <a:avLst/>
          </a:prstGeom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44709C8B-5817-4E41-85A6-9CCCA8C45F77}"/>
              </a:ext>
            </a:extLst>
          </p:cNvPr>
          <p:cNvCxnSpPr/>
          <p:nvPr/>
        </p:nvCxnSpPr>
        <p:spPr>
          <a:xfrm flipV="1">
            <a:off x="971600" y="4005064"/>
            <a:ext cx="4032448" cy="1224136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E65FDC4-1CBB-4990-8574-CD9FF4B39A73}"/>
              </a:ext>
            </a:extLst>
          </p:cNvPr>
          <p:cNvSpPr txBox="1"/>
          <p:nvPr/>
        </p:nvSpPr>
        <p:spPr>
          <a:xfrm>
            <a:off x="323528" y="5301208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</a:rPr>
              <a:t>41097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4A842B-0E48-435D-9A9A-14C8ACC9AAAB}"/>
              </a:ext>
            </a:extLst>
          </p:cNvPr>
          <p:cNvSpPr txBox="1"/>
          <p:nvPr/>
        </p:nvSpPr>
        <p:spPr>
          <a:xfrm>
            <a:off x="2013983" y="5117122"/>
            <a:ext cx="447667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0000FF"/>
                </a:solidFill>
                <a:latin typeface="Arial" panose="020B0604020202020204" pitchFamily="34" charset="0"/>
              </a:rPr>
              <a:t>Другие лекции:</a:t>
            </a:r>
          </a:p>
          <a:p>
            <a:r>
              <a:rPr lang="ru-RU" sz="2000" dirty="0">
                <a:latin typeface="Arial" panose="020B0604020202020204" pitchFamily="34" charset="0"/>
              </a:rPr>
              <a:t>                            </a:t>
            </a:r>
            <a:r>
              <a:rPr lang="ru-RU" sz="2000" dirty="0" err="1">
                <a:solidFill>
                  <a:srgbClr val="C00000"/>
                </a:solidFill>
                <a:latin typeface="Arial" panose="020B0604020202020204" pitchFamily="34" charset="0"/>
              </a:rPr>
              <a:t>ДеЛеллис</a:t>
            </a:r>
            <a:r>
              <a:rPr lang="ru-RU" sz="2000" dirty="0">
                <a:latin typeface="Arial" panose="020B0604020202020204" pitchFamily="34" charset="0"/>
              </a:rPr>
              <a:t> – </a:t>
            </a:r>
            <a:r>
              <a:rPr lang="ru-RU" sz="2000" b="1" dirty="0">
                <a:latin typeface="Arial" panose="020B0604020202020204" pitchFamily="34" charset="0"/>
              </a:rPr>
              <a:t>32425 </a:t>
            </a:r>
          </a:p>
          <a:p>
            <a:r>
              <a:rPr lang="ru-RU" sz="2000" dirty="0">
                <a:latin typeface="Arial" panose="020B0604020202020204" pitchFamily="34" charset="0"/>
              </a:rPr>
              <a:t>                           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</a:rPr>
              <a:t>Якобсон </a:t>
            </a:r>
            <a:r>
              <a:rPr lang="ru-RU" sz="2000" dirty="0">
                <a:latin typeface="Arial" panose="020B0604020202020204" pitchFamily="34" charset="0"/>
              </a:rPr>
              <a:t>–</a:t>
            </a:r>
            <a:r>
              <a:rPr lang="ru-RU" sz="2000" b="1" dirty="0">
                <a:latin typeface="Arial" panose="020B0604020202020204" pitchFamily="34" charset="0"/>
              </a:rPr>
              <a:t> 28007</a:t>
            </a:r>
          </a:p>
          <a:p>
            <a:r>
              <a:rPr lang="ru-RU" sz="2000" dirty="0">
                <a:latin typeface="Arial" panose="020B0604020202020204" pitchFamily="34" charset="0"/>
              </a:rPr>
              <a:t>                           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</a:rPr>
              <a:t>Устюжанин</a:t>
            </a:r>
            <a:r>
              <a:rPr lang="ru-RU" sz="2000" dirty="0">
                <a:latin typeface="Arial" panose="020B0604020202020204" pitchFamily="34" charset="0"/>
              </a:rPr>
              <a:t> –</a:t>
            </a:r>
            <a:r>
              <a:rPr lang="ru-RU" sz="2000" b="1" dirty="0">
                <a:latin typeface="Arial" panose="020B0604020202020204" pitchFamily="34" charset="0"/>
              </a:rPr>
              <a:t> 23599</a:t>
            </a:r>
          </a:p>
          <a:p>
            <a:r>
              <a:rPr lang="ru-RU" sz="2000" dirty="0">
                <a:latin typeface="Arial" panose="020B0604020202020204" pitchFamily="34" charset="0"/>
              </a:rPr>
              <a:t>                            </a:t>
            </a:r>
            <a:r>
              <a:rPr lang="ru-RU" sz="2000" dirty="0">
                <a:solidFill>
                  <a:srgbClr val="C00000"/>
                </a:solidFill>
                <a:latin typeface="Arial" panose="020B0604020202020204" pitchFamily="34" charset="0"/>
              </a:rPr>
              <a:t>Сера </a:t>
            </a:r>
            <a:r>
              <a:rPr lang="ru-RU" sz="2000" dirty="0">
                <a:latin typeface="Arial" panose="020B0604020202020204" pitchFamily="34" charset="0"/>
              </a:rPr>
              <a:t>–</a:t>
            </a:r>
            <a:r>
              <a:rPr lang="ru-RU" sz="2000" b="1" dirty="0">
                <a:latin typeface="Arial" panose="020B0604020202020204" pitchFamily="34" charset="0"/>
              </a:rPr>
              <a:t> 73290</a:t>
            </a:r>
          </a:p>
        </p:txBody>
      </p:sp>
    </p:spTree>
    <p:extLst>
      <p:ext uri="{BB962C8B-B14F-4D97-AF65-F5344CB8AC3E}">
        <p14:creationId xmlns:p14="http://schemas.microsoft.com/office/powerpoint/2010/main" val="89370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2A7F01-1A5A-45C2-B8C6-9B470ED70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44824"/>
            <a:ext cx="8320925" cy="468052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DACF548-FE51-43FE-AE47-8C6EC8BC366C}"/>
              </a:ext>
            </a:extLst>
          </p:cNvPr>
          <p:cNvSpPr/>
          <p:nvPr/>
        </p:nvSpPr>
        <p:spPr>
          <a:xfrm>
            <a:off x="144016" y="116632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 марта 2018 года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 </a:t>
            </a:r>
            <a:r>
              <a:rPr lang="ru-RU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МИСиС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проходит мастер-класс для школьников с телемостом из ЦЕРН, посвящённый анализу данных в физике высоких энергий на примере эксперимента </a:t>
            </a:r>
            <a:r>
              <a:rPr 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endParaRPr lang="ru-RU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Овал 1" title="44063">
            <a:extLst>
              <a:ext uri="{FF2B5EF4-FFF2-40B4-BE49-F238E27FC236}">
                <a16:creationId xmlns:a16="http://schemas.microsoft.com/office/drawing/2014/main" id="{09FA89D9-8DBF-49EA-9B3F-A2A416EEE52B}"/>
              </a:ext>
            </a:extLst>
          </p:cNvPr>
          <p:cNvSpPr/>
          <p:nvPr/>
        </p:nvSpPr>
        <p:spPr>
          <a:xfrm>
            <a:off x="6228184" y="5445224"/>
            <a:ext cx="1368152" cy="792088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44063</a:t>
            </a:r>
            <a:endParaRPr lang="ru-RU" b="1" dirty="0"/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289E12E9-0CC0-4A90-831E-B4C609489AC7}"/>
              </a:ext>
            </a:extLst>
          </p:cNvPr>
          <p:cNvCxnSpPr>
            <a:cxnSpLocks/>
            <a:stCxn id="2" idx="2"/>
          </p:cNvCxnSpPr>
          <p:nvPr/>
        </p:nvCxnSpPr>
        <p:spPr>
          <a:xfrm flipH="1" flipV="1">
            <a:off x="5652120" y="5661248"/>
            <a:ext cx="576064" cy="180020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36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B001F0-7794-4CBC-B261-A2C544575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814" y="44624"/>
            <a:ext cx="6144681" cy="34563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27BF05-EA5D-4A4B-9742-37EAFCF3C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3645024"/>
            <a:ext cx="7092280" cy="30511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A522D9-659B-43C5-94DA-4B2F8F8365F4}"/>
              </a:ext>
            </a:extLst>
          </p:cNvPr>
          <p:cNvSpPr txBox="1"/>
          <p:nvPr/>
        </p:nvSpPr>
        <p:spPr>
          <a:xfrm>
            <a:off x="7308304" y="4881934"/>
            <a:ext cx="1744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Courier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Magazine, 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сентябрь 2018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F3B0B1-39BD-46A9-A0CA-24DCB6C6DC25}"/>
              </a:ext>
            </a:extLst>
          </p:cNvPr>
          <p:cNvSpPr txBox="1"/>
          <p:nvPr/>
        </p:nvSpPr>
        <p:spPr>
          <a:xfrm>
            <a:off x="611560" y="1486525"/>
            <a:ext cx="1530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 «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N+1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июнь 2018</a:t>
            </a:r>
          </a:p>
        </p:txBody>
      </p:sp>
    </p:spTree>
    <p:extLst>
      <p:ext uri="{BB962C8B-B14F-4D97-AF65-F5344CB8AC3E}">
        <p14:creationId xmlns:p14="http://schemas.microsoft.com/office/powerpoint/2010/main" val="955499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6BB6178F-286B-4D25-8BB9-AB6C1AFC5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064" y="332656"/>
            <a:ext cx="8028384" cy="451596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FD74A1F-AFDC-4916-87EF-155750CC2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088" y="4621632"/>
            <a:ext cx="7632848" cy="200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8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5736FB-DFF3-468B-9CA0-507FAB01FC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694529"/>
            <a:ext cx="5544616" cy="3118847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5A37AEB-42FB-4DCB-9AF9-BF44DAF96352}"/>
              </a:ext>
            </a:extLst>
          </p:cNvPr>
          <p:cNvSpPr/>
          <p:nvPr/>
        </p:nvSpPr>
        <p:spPr>
          <a:xfrm>
            <a:off x="1907704" y="159023"/>
            <a:ext cx="5364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Фаза </a:t>
            </a:r>
            <a:r>
              <a:rPr lang="en-US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образовательного проекта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BA82C1E-9FAB-49ED-8025-95D4F3CDE460}"/>
              </a:ext>
            </a:extLst>
          </p:cNvPr>
          <p:cNvSpPr/>
          <p:nvPr/>
        </p:nvSpPr>
        <p:spPr>
          <a:xfrm>
            <a:off x="323528" y="620688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идеи: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специализированных курса по </a:t>
            </a: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лекций и семинаров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Язык: английский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Время: раз в неделю,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:30 – 20:30</a:t>
            </a: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слушатели – магистры и аспиранты проекта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 </a:t>
            </a: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слайдов лекций и семинаров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On-line 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off-line 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публикация (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lecture notes)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Аттестация и специальные дипломы по итогам 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39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FEDE03-58A6-408C-9E1E-2CCF63F91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4872"/>
            <a:ext cx="8568952" cy="539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096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90809B2-E089-45DB-8AD1-968153357C45}"/>
              </a:ext>
            </a:extLst>
          </p:cNvPr>
          <p:cNvSpPr/>
          <p:nvPr/>
        </p:nvSpPr>
        <p:spPr>
          <a:xfrm>
            <a:off x="323528" y="605001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задачи: </a:t>
            </a:r>
          </a:p>
          <a:p>
            <a:endParaRPr lang="ru-RU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Август 2018: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согласование расписания лекторов и ассистентов, согласование подбора материалов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Сентябрь 2018: 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интенсивная реклама (в том числе, по существующей базе Фазы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Август-сентябрь 2018: </a:t>
            </a: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отработка общей логистики (визы, трансфер, аудитории и т.п.)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Аудитория курса = «ядро» (1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-15 мотивированных студента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аспиранта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постдока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+ «оболочка» (15-20 вольнослушателей, в диапазоне от студентов младших курсов до сложившихся специалистов)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Конкретный набор предложений по профилю дальнейшей трудовой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образовательной траектории в случае успешной сдачи итоговых экзаменов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23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822C73A-B65B-447B-B315-CFFC0159AC56}"/>
              </a:ext>
            </a:extLst>
          </p:cNvPr>
          <p:cNvSpPr/>
          <p:nvPr/>
        </p:nvSpPr>
        <p:spPr>
          <a:xfrm>
            <a:off x="1547664" y="231031"/>
            <a:ext cx="6912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Связь с национальным проектом </a:t>
            </a:r>
            <a:r>
              <a:rPr lang="ru-RU" sz="24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«Наука»</a:t>
            </a:r>
            <a:endParaRPr lang="ru-RU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23DCA9B-3ECA-4659-8E76-7B0FCFA0D8C6}"/>
              </a:ext>
            </a:extLst>
          </p:cNvPr>
          <p:cNvSpPr/>
          <p:nvPr/>
        </p:nvSpPr>
        <p:spPr>
          <a:xfrm>
            <a:off x="323528" y="836712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научной и научно-производственной кооперации</a:t>
            </a:r>
          </a:p>
          <a:p>
            <a:pPr marL="457200" indent="-457200" algn="just">
              <a:buAutoNum type="arabicPeriod"/>
            </a:pPr>
            <a:endParaRPr lang="ru-RU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передовой инфраструктуры для проведения исследований и разработок  Российской Федерации</a:t>
            </a:r>
          </a:p>
          <a:p>
            <a:pPr marL="457200" indent="-457200" algn="just">
              <a:buAutoNum type="arabicPeriod"/>
            </a:pPr>
            <a:endParaRPr lang="ru-RU" sz="24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кадрового потенциала в сфере исследований и разработок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D5A92FA-7237-47D2-AB7E-BC6AC37B922A}"/>
              </a:ext>
            </a:extLst>
          </p:cNvPr>
          <p:cNvSpPr/>
          <p:nvPr/>
        </p:nvSpPr>
        <p:spPr>
          <a:xfrm>
            <a:off x="323528" y="3933056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2.4. С участием ведущих зарубежных экспертов и рекомендаций мировых научных комитетов на основе открытого конкурса отобраны для проведения на уникальных научных установках не менее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масштабных научных эксперимента мирового уровня, обеспечивающих решение ключевых исследовательских задач в мировой научной повестке</a:t>
            </a:r>
          </a:p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2.5. Начата реализация не менее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масштабных научных экспериментов мирового уровня</a:t>
            </a:r>
          </a:p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557635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9A8C48D-C84B-4A16-BAF3-7FC75C44B9D2}"/>
              </a:ext>
            </a:extLst>
          </p:cNvPr>
          <p:cNvSpPr/>
          <p:nvPr/>
        </p:nvSpPr>
        <p:spPr>
          <a:xfrm>
            <a:off x="251520" y="251931"/>
            <a:ext cx="87849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Разработаны с участием научного и экспертного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сообщества формализованные критерии и правила, в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соответствии с которыми отобраны организации для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создания научных центров мирового уровня. Созданы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Международные советы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…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в которые вошли ведущие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российские и зарубежные ученые. На принципах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открытости и конкурентности отобраны ...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международных математических центра мирового уровня;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– центра геномных исследований мирового уровня; </a:t>
            </a: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научные центры мирового уровня, выполняющих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исследования и разработки по приоритетным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направлениям научно-технологического развития.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D586767-9461-4717-B743-77B48158616F}"/>
              </a:ext>
            </a:extLst>
          </p:cNvPr>
          <p:cNvSpPr/>
          <p:nvPr/>
        </p:nvSpPr>
        <p:spPr>
          <a:xfrm>
            <a:off x="251520" y="3429000"/>
            <a:ext cx="878497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Созданные центры должны к 2024 году обеспечить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достижение следующих показателей, в том числе:</a:t>
            </a:r>
          </a:p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- не менее 20% российских и зарубежных ведущих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ученых, работающих в центре на постоянной основе;</a:t>
            </a:r>
          </a:p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- доля молодых перспективных исследователей от общего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количества исследователей, вовлеченных в работу центра,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составляет не менее 40%;</a:t>
            </a:r>
          </a:p>
          <a:p>
            <a:pPr algn="just"/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- не менее чем в два раза увеличено количество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публикаций в изданиях, индексируемых в международных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базах данных, в том числе в первой и второй квартили.</a:t>
            </a:r>
          </a:p>
        </p:txBody>
      </p:sp>
    </p:spTree>
    <p:extLst>
      <p:ext uri="{BB962C8B-B14F-4D97-AF65-F5344CB8AC3E}">
        <p14:creationId xmlns:p14="http://schemas.microsoft.com/office/powerpoint/2010/main" val="900548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td1.mycdn.me/image?id=865580490085&amp;t=20&amp;plc=WEB&amp;tkn=*wEX17C7C5binPDHQ2ld_yZA3qxA">
            <a:extLst>
              <a:ext uri="{FF2B5EF4-FFF2-40B4-BE49-F238E27FC236}">
                <a16:creationId xmlns:a16="http://schemas.microsoft.com/office/drawing/2014/main" id="{3E683B2D-8545-4BAB-BD51-906C2518C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44417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463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>
            <a:extLst>
              <a:ext uri="{FF2B5EF4-FFF2-40B4-BE49-F238E27FC236}">
                <a16:creationId xmlns:a16="http://schemas.microsoft.com/office/drawing/2014/main" id="{4BDD74FA-9CB9-48FF-BD10-37F5F1B83E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35" y="1933476"/>
            <a:ext cx="870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/>
              <a:t>200</a:t>
            </a:r>
            <a:r>
              <a:rPr lang="ru-RU" altLang="ru-RU" sz="2400" b="1" dirty="0"/>
              <a:t>8</a:t>
            </a:r>
          </a:p>
        </p:txBody>
      </p:sp>
      <p:sp>
        <p:nvSpPr>
          <p:cNvPr id="6147" name="TextBox 5">
            <a:extLst>
              <a:ext uri="{FF2B5EF4-FFF2-40B4-BE49-F238E27FC236}">
                <a16:creationId xmlns:a16="http://schemas.microsoft.com/office/drawing/2014/main" id="{4C95FD17-C333-4E59-BCD0-AD451FF1E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072" y="4271863"/>
            <a:ext cx="870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/>
              <a:t>201</a:t>
            </a:r>
            <a:r>
              <a:rPr lang="ru-RU" altLang="ru-RU" sz="2400" b="1" dirty="0"/>
              <a:t>8</a:t>
            </a:r>
          </a:p>
        </p:txBody>
      </p:sp>
      <p:sp>
        <p:nvSpPr>
          <p:cNvPr id="6148" name="Стрелка вниз 11">
            <a:extLst>
              <a:ext uri="{FF2B5EF4-FFF2-40B4-BE49-F238E27FC236}">
                <a16:creationId xmlns:a16="http://schemas.microsoft.com/office/drawing/2014/main" id="{D4446B2C-7359-4DA0-9A08-EB0EDF679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186" y="2760563"/>
            <a:ext cx="215900" cy="107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FF33"/>
          </a:solidFill>
          <a:ln w="9525" algn="ctr">
            <a:solidFill>
              <a:srgbClr val="339966"/>
            </a:solidFill>
            <a:round/>
            <a:headEnd/>
            <a:tailEnd/>
          </a:ln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49" name="Скругленный прямоугольник 12">
            <a:extLst>
              <a:ext uri="{FF2B5EF4-FFF2-40B4-BE49-F238E27FC236}">
                <a16:creationId xmlns:a16="http://schemas.microsoft.com/office/drawing/2014/main" id="{51730161-45EF-427E-B00D-37E29C68C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348" y="1412776"/>
            <a:ext cx="1511300" cy="1655762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50" name="TextBox 15">
            <a:extLst>
              <a:ext uri="{FF2B5EF4-FFF2-40B4-BE49-F238E27FC236}">
                <a16:creationId xmlns:a16="http://schemas.microsoft.com/office/drawing/2014/main" id="{4A4F5D10-1A4C-4197-9E55-C72E159E58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4188" y="3068538"/>
            <a:ext cx="4860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КИ</a:t>
            </a:r>
          </a:p>
        </p:txBody>
      </p:sp>
      <p:sp>
        <p:nvSpPr>
          <p:cNvPr id="6151" name="Скругленный прямоугольник 16">
            <a:extLst>
              <a:ext uri="{FF2B5EF4-FFF2-40B4-BE49-F238E27FC236}">
                <a16:creationId xmlns:a16="http://schemas.microsoft.com/office/drawing/2014/main" id="{E15AF923-EB75-40F3-B8B1-9C3C5EA0C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011" y="1412776"/>
            <a:ext cx="1512887" cy="1655762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52" name="TextBox 17">
            <a:extLst>
              <a:ext uri="{FF2B5EF4-FFF2-40B4-BE49-F238E27FC236}">
                <a16:creationId xmlns:a16="http://schemas.microsoft.com/office/drawing/2014/main" id="{CD105BE8-9DF2-4985-B6A7-C4C734130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6949" y="3068538"/>
            <a:ext cx="1085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Росатом</a:t>
            </a:r>
          </a:p>
        </p:txBody>
      </p:sp>
      <p:sp>
        <p:nvSpPr>
          <p:cNvPr id="6153" name="Скругленный прямоугольник 18">
            <a:extLst>
              <a:ext uri="{FF2B5EF4-FFF2-40B4-BE49-F238E27FC236}">
                <a16:creationId xmlns:a16="http://schemas.microsoft.com/office/drawing/2014/main" id="{756746F2-E67F-4DBB-BC4B-79376CEDC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698" y="1412776"/>
            <a:ext cx="1511300" cy="1655762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54" name="TextBox 19">
            <a:extLst>
              <a:ext uri="{FF2B5EF4-FFF2-40B4-BE49-F238E27FC236}">
                <a16:creationId xmlns:a16="http://schemas.microsoft.com/office/drawing/2014/main" id="{D6E20170-FEDA-477E-95D9-492B59F0B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054" y="3068538"/>
            <a:ext cx="6437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РАН</a:t>
            </a:r>
          </a:p>
        </p:txBody>
      </p:sp>
      <p:sp>
        <p:nvSpPr>
          <p:cNvPr id="6155" name="Скругленный прямоугольник 20">
            <a:extLst>
              <a:ext uri="{FF2B5EF4-FFF2-40B4-BE49-F238E27FC236}">
                <a16:creationId xmlns:a16="http://schemas.microsoft.com/office/drawing/2014/main" id="{23C33D6C-B3D1-43A5-ADC7-3E4E6025C0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61" y="1412776"/>
            <a:ext cx="1512887" cy="1655762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56" name="TextBox 21">
            <a:extLst>
              <a:ext uri="{FF2B5EF4-FFF2-40B4-BE49-F238E27FC236}">
                <a16:creationId xmlns:a16="http://schemas.microsoft.com/office/drawing/2014/main" id="{D6B38635-1A98-40CC-B6F0-65E50A2EB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3813" y="3068538"/>
            <a:ext cx="1693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Университеты</a:t>
            </a:r>
          </a:p>
        </p:txBody>
      </p:sp>
      <p:sp>
        <p:nvSpPr>
          <p:cNvPr id="6157" name="Скругленный прямоугольник 22">
            <a:extLst>
              <a:ext uri="{FF2B5EF4-FFF2-40B4-BE49-F238E27FC236}">
                <a16:creationId xmlns:a16="http://schemas.microsoft.com/office/drawing/2014/main" id="{AC55E8C8-24EF-4966-B5B5-189FB6B9A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348" y="3716238"/>
            <a:ext cx="1511300" cy="1657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58" name="TextBox 23">
            <a:extLst>
              <a:ext uri="{FF2B5EF4-FFF2-40B4-BE49-F238E27FC236}">
                <a16:creationId xmlns:a16="http://schemas.microsoft.com/office/drawing/2014/main" id="{24465CE1-818F-4B04-A890-B246F3938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100" y="5392638"/>
            <a:ext cx="1055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НИЦ КИ</a:t>
            </a:r>
            <a:endParaRPr lang="en-US" altLang="ru-RU" dirty="0"/>
          </a:p>
        </p:txBody>
      </p:sp>
      <p:sp>
        <p:nvSpPr>
          <p:cNvPr id="6159" name="Скругленный прямоугольник 24">
            <a:extLst>
              <a:ext uri="{FF2B5EF4-FFF2-40B4-BE49-F238E27FC236}">
                <a16:creationId xmlns:a16="http://schemas.microsoft.com/office/drawing/2014/main" id="{5A0B7DFA-3593-4051-A1C5-F3AD53F13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011" y="3725763"/>
            <a:ext cx="1512887" cy="1655763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60" name="TextBox 25">
            <a:extLst>
              <a:ext uri="{FF2B5EF4-FFF2-40B4-BE49-F238E27FC236}">
                <a16:creationId xmlns:a16="http://schemas.microsoft.com/office/drawing/2014/main" id="{FB90DF3D-754C-4B46-8CD1-BC6ED4767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2674" y="5381526"/>
            <a:ext cx="1085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Росатом</a:t>
            </a:r>
          </a:p>
        </p:txBody>
      </p:sp>
      <p:sp>
        <p:nvSpPr>
          <p:cNvPr id="6161" name="Скругленный прямоугольник 26">
            <a:extLst>
              <a:ext uri="{FF2B5EF4-FFF2-40B4-BE49-F238E27FC236}">
                <a16:creationId xmlns:a16="http://schemas.microsoft.com/office/drawing/2014/main" id="{63BC7127-56C0-4C0E-A2A3-BB9A759DD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698" y="3725763"/>
            <a:ext cx="1511300" cy="1655763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62" name="TextBox 27">
            <a:extLst>
              <a:ext uri="{FF2B5EF4-FFF2-40B4-BE49-F238E27FC236}">
                <a16:creationId xmlns:a16="http://schemas.microsoft.com/office/drawing/2014/main" id="{C8F8C98D-7371-4004-A6C5-7603892A2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6941" y="5381526"/>
            <a:ext cx="6437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РАН</a:t>
            </a:r>
          </a:p>
        </p:txBody>
      </p:sp>
      <p:sp>
        <p:nvSpPr>
          <p:cNvPr id="6163" name="Скругленный прямоугольник 28">
            <a:extLst>
              <a:ext uri="{FF2B5EF4-FFF2-40B4-BE49-F238E27FC236}">
                <a16:creationId xmlns:a16="http://schemas.microsoft.com/office/drawing/2014/main" id="{369F2667-6924-49A8-9E5E-A54FDE4C8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61" y="3716238"/>
            <a:ext cx="1512887" cy="165735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6164" name="TextBox 29">
            <a:extLst>
              <a:ext uri="{FF2B5EF4-FFF2-40B4-BE49-F238E27FC236}">
                <a16:creationId xmlns:a16="http://schemas.microsoft.com/office/drawing/2014/main" id="{C9F2FBF5-5CB7-4ED1-B11F-0D6C74543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3813" y="5381526"/>
            <a:ext cx="1693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dirty="0"/>
              <a:t>Университеты</a:t>
            </a:r>
          </a:p>
        </p:txBody>
      </p:sp>
      <p:pic>
        <p:nvPicPr>
          <p:cNvPr id="6165" name="Рисунок 2">
            <a:extLst>
              <a:ext uri="{FF2B5EF4-FFF2-40B4-BE49-F238E27FC236}">
                <a16:creationId xmlns:a16="http://schemas.microsoft.com/office/drawing/2014/main" id="{8880ECF6-EFDA-4B44-B45A-315824D914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873" y="4905276"/>
            <a:ext cx="412750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6" name="Picture 8" descr="http://www.sinp.msu.ru/sites/all/themes/sinp/logo.png">
            <a:extLst>
              <a:ext uri="{FF2B5EF4-FFF2-40B4-BE49-F238E27FC236}">
                <a16:creationId xmlns:a16="http://schemas.microsoft.com/office/drawing/2014/main" id="{7DF71E51-2FEB-4739-B33A-945601D6E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511" y="4592538"/>
            <a:ext cx="4953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7" name="Picture 6" descr="http://www.ssti.ru/images/f_style/logo_mephi2.jpg">
            <a:extLst>
              <a:ext uri="{FF2B5EF4-FFF2-40B4-BE49-F238E27FC236}">
                <a16:creationId xmlns:a16="http://schemas.microsoft.com/office/drawing/2014/main" id="{3AFB0CFF-2239-44D7-A527-B93359665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698" y="1593751"/>
            <a:ext cx="528638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8" name="Picture 10" descr="http://abali.ru/wp-content/uploads/2013/03/emblema_gerb_spbgu.png">
            <a:extLst>
              <a:ext uri="{FF2B5EF4-FFF2-40B4-BE49-F238E27FC236}">
                <a16:creationId xmlns:a16="http://schemas.microsoft.com/office/drawing/2014/main" id="{16609697-1560-4FFF-A47C-7A6919EC1B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473" y="1484213"/>
            <a:ext cx="59531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9" name="Picture 22" descr="https://habrastorage.org/getpro/moikrug/uploads/company/604/886/242/logo/medium_193ea5be318e4658a7571d32a2c3b966.png">
            <a:extLst>
              <a:ext uri="{FF2B5EF4-FFF2-40B4-BE49-F238E27FC236}">
                <a16:creationId xmlns:a16="http://schemas.microsoft.com/office/drawing/2014/main" id="{DFC6C3E4-1B3F-47E8-B89D-AEF5273B1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823" y="4964013"/>
            <a:ext cx="446088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0" name="Рисунок 13">
            <a:extLst>
              <a:ext uri="{FF2B5EF4-FFF2-40B4-BE49-F238E27FC236}">
                <a16:creationId xmlns:a16="http://schemas.microsoft.com/office/drawing/2014/main" id="{657605AC-743A-4172-8A53-E23AEDA976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461" y="4925913"/>
            <a:ext cx="5413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1" name="Рисунок 39">
            <a:extLst>
              <a:ext uri="{FF2B5EF4-FFF2-40B4-BE49-F238E27FC236}">
                <a16:creationId xmlns:a16="http://schemas.microsoft.com/office/drawing/2014/main" id="{04BF2896-DEAA-490C-8A5C-430AF0FDCD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223" y="3832126"/>
            <a:ext cx="5699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2" name="Picture 2" descr="http://www.itep.ru/art/logo_big.gif">
            <a:extLst>
              <a:ext uri="{FF2B5EF4-FFF2-40B4-BE49-F238E27FC236}">
                <a16:creationId xmlns:a16="http://schemas.microsoft.com/office/drawing/2014/main" id="{1259DC43-5452-443E-8125-37294F209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523" y="3798788"/>
            <a:ext cx="6461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3" name="Picture 4" descr="http://img.findtm.ru/img/tz_registered_img/5/59620.gif">
            <a:extLst>
              <a:ext uri="{FF2B5EF4-FFF2-40B4-BE49-F238E27FC236}">
                <a16:creationId xmlns:a16="http://schemas.microsoft.com/office/drawing/2014/main" id="{139F824B-8ED4-40D4-AB73-4DBCEB9BD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711" y="4589363"/>
            <a:ext cx="6127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4" name="Picture 6" descr="http://www.inr.ru/rus/logo.jpg">
            <a:extLst>
              <a:ext uri="{FF2B5EF4-FFF2-40B4-BE49-F238E27FC236}">
                <a16:creationId xmlns:a16="http://schemas.microsoft.com/office/drawing/2014/main" id="{72C56FBE-8B77-4022-9723-E45D33294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598" y="2492276"/>
            <a:ext cx="48895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5" name="Picture 2" descr="http://www.inp.nsk.su/~belikov/data/_uploaded/image/logo.png">
            <a:extLst>
              <a:ext uri="{FF2B5EF4-FFF2-40B4-BE49-F238E27FC236}">
                <a16:creationId xmlns:a16="http://schemas.microsoft.com/office/drawing/2014/main" id="{642F40E6-98A1-4421-9E53-6F38B5C58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986" y="2578001"/>
            <a:ext cx="6286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6" name="Picture 4" descr="http://www.atomic-energy.ru/files/styles/front/public/images/IHEP_1.jpg?itok=SMvtUFYT">
            <a:extLst>
              <a:ext uri="{FF2B5EF4-FFF2-40B4-BE49-F238E27FC236}">
                <a16:creationId xmlns:a16="http://schemas.microsoft.com/office/drawing/2014/main" id="{FB6C5245-3C80-4A16-A64F-D0B26232B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11" y="4619526"/>
            <a:ext cx="576262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7" name="Picture 8" descr="http://innovation.jinr.ru/admin/images/JINR_blue.gif">
            <a:extLst>
              <a:ext uri="{FF2B5EF4-FFF2-40B4-BE49-F238E27FC236}">
                <a16:creationId xmlns:a16="http://schemas.microsoft.com/office/drawing/2014/main" id="{DDC698EB-02D4-430E-BE51-9046C10E0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978" y="5877272"/>
            <a:ext cx="8953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8" name="Picture 12" descr="http://lebed.com/wp-content/uploads/2013-07-14/fian-hochet-spasti-ran_1.jpg">
            <a:extLst>
              <a:ext uri="{FF2B5EF4-FFF2-40B4-BE49-F238E27FC236}">
                <a16:creationId xmlns:a16="http://schemas.microsoft.com/office/drawing/2014/main" id="{BC2DE17E-6CB5-40F6-A4DE-B319C423E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61" y="1557238"/>
            <a:ext cx="62230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79" name="Picture 14" descr="http://www.ioffe.ru/labmsc/pics/logo_ioffe_en.png">
            <a:extLst>
              <a:ext uri="{FF2B5EF4-FFF2-40B4-BE49-F238E27FC236}">
                <a16:creationId xmlns:a16="http://schemas.microsoft.com/office/drawing/2014/main" id="{0E441956-6E36-40C6-8716-111C80319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598" y="2123976"/>
            <a:ext cx="825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0" name="Picture 18" descr="http://www.nsu.ru/images/facebook-nsu-icon.png">
            <a:extLst>
              <a:ext uri="{FF2B5EF4-FFF2-40B4-BE49-F238E27FC236}">
                <a16:creationId xmlns:a16="http://schemas.microsoft.com/office/drawing/2014/main" id="{772DB8DF-5DAD-447E-80EE-ADBFF8824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36" y="4630638"/>
            <a:ext cx="554037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1" name="Picture 20" descr="http://www.tadviser.ru/images/a/ac/Logo-%D0%A0%D0%A4%D0%AF%D0%A6-%D0%92%D0%9D%D0%98%D0%98%D0%AD%D0%A4-%D0%9D-%D0%9D%D0%BE%D0%B2%D0%B3%D0%BE%D1%80%D0%BE%D0%B4.jpg">
            <a:extLst>
              <a:ext uri="{FF2B5EF4-FFF2-40B4-BE49-F238E27FC236}">
                <a16:creationId xmlns:a16="http://schemas.microsoft.com/office/drawing/2014/main" id="{01F0BFB9-1192-4851-8259-EB9C60897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711" y="2260501"/>
            <a:ext cx="958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2" name="Рисунок 56">
            <a:extLst>
              <a:ext uri="{FF2B5EF4-FFF2-40B4-BE49-F238E27FC236}">
                <a16:creationId xmlns:a16="http://schemas.microsoft.com/office/drawing/2014/main" id="{430723CE-92C9-4CD1-B166-E2507E3A8C9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936" y="1968401"/>
            <a:ext cx="569912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3" name="Picture 4" descr="http://img.findtm.ru/img/tz_registered_img/5/59620.gif">
            <a:extLst>
              <a:ext uri="{FF2B5EF4-FFF2-40B4-BE49-F238E27FC236}">
                <a16:creationId xmlns:a16="http://schemas.microsoft.com/office/drawing/2014/main" id="{D6C6C026-CF41-4333-B370-492D745B4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873" y="1574701"/>
            <a:ext cx="5175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4" name="Picture 4" descr="http://www.atomic-energy.ru/files/styles/front/public/images/IHEP_1.jpg?itok=SMvtUFYT">
            <a:extLst>
              <a:ext uri="{FF2B5EF4-FFF2-40B4-BE49-F238E27FC236}">
                <a16:creationId xmlns:a16="http://schemas.microsoft.com/office/drawing/2014/main" id="{8A1A7FE3-F934-482C-A852-F6FADED6F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161" y="1593751"/>
            <a:ext cx="576262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5" name="Picture 2" descr="http://www.itep.ru/art/logo_big.gif">
            <a:extLst>
              <a:ext uri="{FF2B5EF4-FFF2-40B4-BE49-F238E27FC236}">
                <a16:creationId xmlns:a16="http://schemas.microsoft.com/office/drawing/2014/main" id="{678816DB-72AF-47BA-A9E5-830A9F356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136" y="1547713"/>
            <a:ext cx="646112" cy="59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6" name="Picture 20" descr="http://www.tadviser.ru/images/a/ac/Logo-%D0%A0%D0%A4%D0%AF%D0%A6-%D0%92%D0%9D%D0%98%D0%98%D0%AD%D0%A4-%D0%9D-%D0%9D%D0%BE%D0%B2%D0%B3%D0%BE%D1%80%D0%BE%D0%B4.jpg">
            <a:extLst>
              <a:ext uri="{FF2B5EF4-FFF2-40B4-BE49-F238E27FC236}">
                <a16:creationId xmlns:a16="http://schemas.microsoft.com/office/drawing/2014/main" id="{FDD8250A-EEA9-40B4-ACCD-63101DD45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373" y="4262338"/>
            <a:ext cx="958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87" name="TextBox 61">
            <a:extLst>
              <a:ext uri="{FF2B5EF4-FFF2-40B4-BE49-F238E27FC236}">
                <a16:creationId xmlns:a16="http://schemas.microsoft.com/office/drawing/2014/main" id="{76E7B3B1-DDC4-4C42-9317-A8CF83DFE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5797" y="6084004"/>
            <a:ext cx="42989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i="1" dirty="0"/>
              <a:t>+ международная организация ОИЯИ</a:t>
            </a:r>
          </a:p>
        </p:txBody>
      </p:sp>
      <p:pic>
        <p:nvPicPr>
          <p:cNvPr id="6188" name="Picture 6" descr="http://www.inr.ru/rus/logo.jpg">
            <a:extLst>
              <a:ext uri="{FF2B5EF4-FFF2-40B4-BE49-F238E27FC236}">
                <a16:creationId xmlns:a16="http://schemas.microsoft.com/office/drawing/2014/main" id="{73A7CA12-BEBA-4C3D-8543-6C3D3365A8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573" y="4430613"/>
            <a:ext cx="49053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89" name="Picture 2" descr="http://www.inp.nsk.su/~belikov/data/_uploaded/image/logo.png">
            <a:extLst>
              <a:ext uri="{FF2B5EF4-FFF2-40B4-BE49-F238E27FC236}">
                <a16:creationId xmlns:a16="http://schemas.microsoft.com/office/drawing/2014/main" id="{145F8171-385F-4C41-8E40-59765C963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136" y="3941663"/>
            <a:ext cx="628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0" name="Picture 12" descr="http://lebed.com/wp-content/uploads/2013-07-14/fian-hochet-spasti-ran_1.jpg">
            <a:extLst>
              <a:ext uri="{FF2B5EF4-FFF2-40B4-BE49-F238E27FC236}">
                <a16:creationId xmlns:a16="http://schemas.microsoft.com/office/drawing/2014/main" id="{7045D468-B992-43AC-B9B4-1881FE27E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861" y="3870226"/>
            <a:ext cx="620712" cy="50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1" name="Picture 6" descr="http://www.ssti.ru/images/f_style/logo_mephi2.jpg">
            <a:extLst>
              <a:ext uri="{FF2B5EF4-FFF2-40B4-BE49-F238E27FC236}">
                <a16:creationId xmlns:a16="http://schemas.microsoft.com/office/drawing/2014/main" id="{7E7BECC4-F2A9-4905-B1A3-E19498A15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261" y="3840063"/>
            <a:ext cx="37782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2" name="Picture 10" descr="http://abali.ru/wp-content/uploads/2013/03/emblema_gerb_spbgu.png">
            <a:extLst>
              <a:ext uri="{FF2B5EF4-FFF2-40B4-BE49-F238E27FC236}">
                <a16:creationId xmlns:a16="http://schemas.microsoft.com/office/drawing/2014/main" id="{95A44B73-7D4B-44BA-AA17-16F9BF17B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961" y="3798788"/>
            <a:ext cx="388937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3" name="Picture 2" descr="Image result for tomsk polytechnic logo">
            <a:extLst>
              <a:ext uri="{FF2B5EF4-FFF2-40B4-BE49-F238E27FC236}">
                <a16:creationId xmlns:a16="http://schemas.microsoft.com/office/drawing/2014/main" id="{F1C01370-ABFC-419D-8EB8-7AE20F594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861" y="4240113"/>
            <a:ext cx="2889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4" name="Picture 8" descr="http://www.sinp.msu.ru/sites/all/themes/sinp/logo.png">
            <a:extLst>
              <a:ext uri="{FF2B5EF4-FFF2-40B4-BE49-F238E27FC236}">
                <a16:creationId xmlns:a16="http://schemas.microsoft.com/office/drawing/2014/main" id="{7681927C-2CBB-4114-B684-D5B918C83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161" y="2276376"/>
            <a:ext cx="709612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5" name="Picture 4" descr="Image result for tomsk state  university logo">
            <a:extLst>
              <a:ext uri="{FF2B5EF4-FFF2-40B4-BE49-F238E27FC236}">
                <a16:creationId xmlns:a16="http://schemas.microsoft.com/office/drawing/2014/main" id="{D0DFE39A-2725-42C7-9A91-A8DF2EE66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8061" y="4230588"/>
            <a:ext cx="3143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6" name="Picture 6" descr="Image result for saint petersburg polytechnic  university logo">
            <a:extLst>
              <a:ext uri="{FF2B5EF4-FFF2-40B4-BE49-F238E27FC236}">
                <a16:creationId xmlns:a16="http://schemas.microsoft.com/office/drawing/2014/main" id="{6F41386F-B88E-4BB9-910B-3B74A2CFC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723" y="4238526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97" name="Picture 14" descr="http://www.ioffe.ru/labmsc/pics/logo_ioffe_en.png">
            <a:extLst>
              <a:ext uri="{FF2B5EF4-FFF2-40B4-BE49-F238E27FC236}">
                <a16:creationId xmlns:a16="http://schemas.microsoft.com/office/drawing/2014/main" id="{9752E3FC-39A6-4FE7-92FA-0AC1A5D245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623" y="4949726"/>
            <a:ext cx="823913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98" name="TextBox 1">
            <a:extLst>
              <a:ext uri="{FF2B5EF4-FFF2-40B4-BE49-F238E27FC236}">
                <a16:creationId xmlns:a16="http://schemas.microsoft.com/office/drawing/2014/main" id="{544A4C88-A941-4D2B-84E3-45EE0B274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404664"/>
            <a:ext cx="56526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0000FF"/>
                </a:solidFill>
              </a:rPr>
              <a:t>Российские организации в ЦЕРН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22B59-D5C5-48F0-9142-446301EA4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93513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C522100A-D377-4C80-B09A-933C8A7F5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19" y="260648"/>
            <a:ext cx="85883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dirty="0"/>
              <a:t>Большинство ведущих университетов активно используют</a:t>
            </a:r>
          </a:p>
          <a:p>
            <a:pPr algn="just" eaLnBrk="1" hangingPunct="1"/>
            <a:r>
              <a:rPr lang="ru-RU" altLang="ru-RU" sz="2400" dirty="0"/>
              <a:t>преимущества работы на установках </a:t>
            </a:r>
            <a:r>
              <a:rPr lang="en-US" altLang="ru-RU" sz="2400" dirty="0"/>
              <a:t>mega</a:t>
            </a:r>
            <a:r>
              <a:rPr lang="ru-RU" altLang="ru-RU" sz="2400" dirty="0"/>
              <a:t>-</a:t>
            </a:r>
            <a:r>
              <a:rPr lang="en-US" altLang="ru-RU" sz="2400" dirty="0"/>
              <a:t>science</a:t>
            </a:r>
            <a:r>
              <a:rPr lang="ru-RU" altLang="ru-RU" sz="2400" dirty="0"/>
              <a:t> </a:t>
            </a:r>
            <a:r>
              <a:rPr lang="en-US" altLang="ru-RU" sz="2400" dirty="0"/>
              <a:t>:</a:t>
            </a:r>
            <a:endParaRPr lang="ru-RU" altLang="ru-RU" sz="2400" dirty="0"/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3D3ED1E3-86CC-4548-A5FE-B134ADDE3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431" y="1358825"/>
            <a:ext cx="8457893" cy="334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ru-RU" sz="2400" dirty="0">
                <a:solidFill>
                  <a:srgbClr val="0000FF"/>
                </a:solidFill>
              </a:rPr>
              <a:t> </a:t>
            </a:r>
            <a:r>
              <a:rPr lang="ru-RU" altLang="ru-RU" sz="2400" dirty="0">
                <a:solidFill>
                  <a:srgbClr val="0000FF"/>
                </a:solidFill>
              </a:rPr>
              <a:t>академическое превосходство и передовые технологии</a:t>
            </a:r>
            <a:r>
              <a:rPr lang="en-US" altLang="ru-RU" sz="2400" dirty="0">
                <a:solidFill>
                  <a:srgbClr val="0000FF"/>
                </a:solidFill>
              </a:rPr>
              <a:t> </a:t>
            </a: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ru-RU" sz="2400" dirty="0">
                <a:solidFill>
                  <a:srgbClr val="0000FF"/>
                </a:solidFill>
              </a:rPr>
              <a:t> </a:t>
            </a:r>
            <a:r>
              <a:rPr lang="ru-RU" altLang="ru-RU" sz="2400" dirty="0">
                <a:solidFill>
                  <a:srgbClr val="0000FF"/>
                </a:solidFill>
              </a:rPr>
              <a:t>работа в международной мультикультурной среде</a:t>
            </a:r>
            <a:endParaRPr lang="en-US" altLang="ru-RU" sz="2400" dirty="0">
              <a:solidFill>
                <a:srgbClr val="0000FF"/>
              </a:solidFill>
            </a:endParaRP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ru-RU" sz="2400" dirty="0">
                <a:solidFill>
                  <a:srgbClr val="0000FF"/>
                </a:solidFill>
              </a:rPr>
              <a:t> </a:t>
            </a:r>
            <a:r>
              <a:rPr lang="ru-RU" altLang="ru-RU" sz="2400" dirty="0">
                <a:solidFill>
                  <a:srgbClr val="0000FF"/>
                </a:solidFill>
              </a:rPr>
              <a:t>доступ к лучшим практикам других университетов </a:t>
            </a:r>
            <a:r>
              <a:rPr lang="en-US" altLang="ru-RU" sz="2400" dirty="0">
                <a:solidFill>
                  <a:srgbClr val="0000FF"/>
                </a:solidFill>
              </a:rPr>
              <a:t> </a:t>
            </a: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ru-RU" sz="2400" dirty="0">
                <a:solidFill>
                  <a:srgbClr val="0000FF"/>
                </a:solidFill>
              </a:rPr>
              <a:t> </a:t>
            </a:r>
            <a:r>
              <a:rPr lang="ru-RU" altLang="ru-RU" sz="2400" dirty="0">
                <a:solidFill>
                  <a:srgbClr val="0000FF"/>
                </a:solidFill>
              </a:rPr>
              <a:t>соревновательность в рамках </a:t>
            </a:r>
            <a:r>
              <a:rPr lang="ru-RU" altLang="ru-RU" sz="2400" dirty="0" err="1">
                <a:solidFill>
                  <a:srgbClr val="0000FF"/>
                </a:solidFill>
              </a:rPr>
              <a:t>коллаборационности</a:t>
            </a:r>
            <a:endParaRPr lang="en-US" altLang="ru-RU" sz="2400" dirty="0">
              <a:solidFill>
                <a:srgbClr val="0000FF"/>
              </a:solidFill>
            </a:endParaRP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ru-RU" sz="2400" dirty="0">
                <a:solidFill>
                  <a:srgbClr val="0000FF"/>
                </a:solidFill>
              </a:rPr>
              <a:t> </a:t>
            </a:r>
            <a:r>
              <a:rPr lang="ru-RU" altLang="ru-RU" sz="2400" dirty="0">
                <a:solidFill>
                  <a:srgbClr val="0000FF"/>
                </a:solidFill>
              </a:rPr>
              <a:t>право доступа к уникальному оборудованию</a:t>
            </a:r>
          </a:p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FF"/>
                </a:solidFill>
              </a:rPr>
              <a:t>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71136B-E82A-4815-BC3C-B5254C35C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5057889"/>
            <a:ext cx="858837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i="1" dirty="0">
                <a:solidFill>
                  <a:srgbClr val="C00000"/>
                </a:solidFill>
              </a:rPr>
              <a:t>В узко </a:t>
            </a:r>
            <a:r>
              <a:rPr lang="ru-RU" altLang="ru-RU" sz="2000" i="1" dirty="0" err="1">
                <a:solidFill>
                  <a:srgbClr val="C00000"/>
                </a:solidFill>
              </a:rPr>
              <a:t>наукометрическом</a:t>
            </a:r>
            <a:r>
              <a:rPr lang="ru-RU" altLang="ru-RU" sz="2000" i="1" dirty="0">
                <a:solidFill>
                  <a:srgbClr val="C00000"/>
                </a:solidFill>
              </a:rPr>
              <a:t> смысле, крупные проекты, подобные Большому адронному коллайдеру, сопровождаются сотнями публикаций в высокорейтинговых журналах, стажировками студентов, получением степеней </a:t>
            </a:r>
            <a:r>
              <a:rPr lang="en-US" altLang="ru-RU" sz="2000" i="1" dirty="0">
                <a:solidFill>
                  <a:srgbClr val="C00000"/>
                </a:solidFill>
              </a:rPr>
              <a:t>PhD</a:t>
            </a:r>
            <a:r>
              <a:rPr lang="ru-RU" altLang="ru-RU" sz="2000" i="1" dirty="0">
                <a:solidFill>
                  <a:srgbClr val="C00000"/>
                </a:solidFill>
              </a:rPr>
              <a:t>, международным </a:t>
            </a:r>
            <a:r>
              <a:rPr lang="en-US" altLang="ru-RU" sz="2000" i="1" dirty="0">
                <a:solidFill>
                  <a:srgbClr val="C00000"/>
                </a:solidFill>
              </a:rPr>
              <a:t>PR </a:t>
            </a:r>
            <a:r>
              <a:rPr lang="ru-RU" altLang="ru-RU" sz="2000" i="1" dirty="0">
                <a:solidFill>
                  <a:srgbClr val="C00000"/>
                </a:solidFill>
              </a:rPr>
              <a:t>и т.д.</a:t>
            </a:r>
            <a:endParaRPr lang="en-US" altLang="ru-RU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58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C833EDF9-3FFD-488C-B55B-27D9BE4B8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208" y="188640"/>
            <a:ext cx="33434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0000FF"/>
                </a:solidFill>
              </a:rPr>
              <a:t>Кадры решают всё</a:t>
            </a:r>
          </a:p>
        </p:txBody>
      </p:sp>
      <p:sp>
        <p:nvSpPr>
          <p:cNvPr id="7" name="Скругленный прямоугольник 4">
            <a:extLst>
              <a:ext uri="{FF2B5EF4-FFF2-40B4-BE49-F238E27FC236}">
                <a16:creationId xmlns:a16="http://schemas.microsoft.com/office/drawing/2014/main" id="{FA7FA161-617B-462A-9642-600849EE9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3684092"/>
            <a:ext cx="5731147" cy="2985268"/>
          </a:xfrm>
          <a:prstGeom prst="roundRect">
            <a:avLst>
              <a:gd name="adj" fmla="val 6120"/>
            </a:avLst>
          </a:prstGeom>
          <a:solidFill>
            <a:srgbClr val="FFFF66"/>
          </a:solidFill>
          <a:ln w="22225" algn="ctr">
            <a:solidFill>
              <a:srgbClr val="996633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dirty="0"/>
              <a:t>МГУ (НИИЯФ МГУ)</a:t>
            </a:r>
            <a:r>
              <a:rPr lang="en-US" altLang="ru-RU" dirty="0"/>
              <a:t>: </a:t>
            </a:r>
            <a:r>
              <a:rPr lang="en-US" altLang="ru-RU" b="1" dirty="0">
                <a:solidFill>
                  <a:srgbClr val="006600"/>
                </a:solidFill>
              </a:rPr>
              <a:t>ATLAS, CMS, </a:t>
            </a:r>
            <a:r>
              <a:rPr lang="en-US" altLang="ru-RU" b="1" dirty="0" err="1">
                <a:solidFill>
                  <a:srgbClr val="006600"/>
                </a:solidFill>
              </a:rPr>
              <a:t>LHCb</a:t>
            </a:r>
            <a:r>
              <a:rPr lang="en-US" altLang="ru-RU" b="1" dirty="0">
                <a:solidFill>
                  <a:srgbClr val="006600"/>
                </a:solidFill>
              </a:rPr>
              <a:t>, </a:t>
            </a:r>
            <a:r>
              <a:rPr lang="en-US" altLang="ru-RU" b="1" dirty="0" err="1">
                <a:solidFill>
                  <a:srgbClr val="006600"/>
                </a:solidFill>
              </a:rPr>
              <a:t>SHiP</a:t>
            </a:r>
            <a:endParaRPr lang="en-US" altLang="ru-RU" b="1" dirty="0">
              <a:solidFill>
                <a:srgbClr val="006600"/>
              </a:solidFill>
            </a:endParaRPr>
          </a:p>
          <a:p>
            <a:pPr algn="l" eaLnBrk="1" hangingPunct="1"/>
            <a:r>
              <a:rPr lang="ru-RU" altLang="ru-RU" dirty="0"/>
              <a:t>СПбГУ</a:t>
            </a:r>
            <a:r>
              <a:rPr lang="en-US" altLang="ru-RU" dirty="0"/>
              <a:t>: </a:t>
            </a:r>
            <a:r>
              <a:rPr lang="en-US" altLang="ru-RU" b="1" dirty="0">
                <a:solidFill>
                  <a:srgbClr val="006600"/>
                </a:solidFill>
              </a:rPr>
              <a:t>ALICE, NA61</a:t>
            </a:r>
          </a:p>
          <a:p>
            <a:pPr algn="l" eaLnBrk="1" hangingPunct="1"/>
            <a:r>
              <a:rPr lang="ru-RU" altLang="ru-RU" dirty="0"/>
              <a:t>НИЯУ МИФИ</a:t>
            </a:r>
            <a:r>
              <a:rPr lang="en-US" altLang="ru-RU" dirty="0"/>
              <a:t>: </a:t>
            </a:r>
            <a:r>
              <a:rPr lang="en-US" altLang="ru-RU" b="1" dirty="0">
                <a:solidFill>
                  <a:srgbClr val="006600"/>
                </a:solidFill>
              </a:rPr>
              <a:t>ATLAS, ALICE, CMS, NA61, </a:t>
            </a:r>
            <a:r>
              <a:rPr lang="en-US" altLang="ru-RU" b="1" dirty="0" err="1">
                <a:solidFill>
                  <a:srgbClr val="006600"/>
                </a:solidFill>
              </a:rPr>
              <a:t>SHiP</a:t>
            </a:r>
            <a:endParaRPr lang="en-US" altLang="ru-RU" b="1" dirty="0">
              <a:solidFill>
                <a:srgbClr val="006600"/>
              </a:solidFill>
            </a:endParaRPr>
          </a:p>
          <a:p>
            <a:pPr algn="l" eaLnBrk="1" hangingPunct="1"/>
            <a:endParaRPr lang="ru-RU" altLang="ru-RU" dirty="0"/>
          </a:p>
          <a:p>
            <a:pPr algn="l" eaLnBrk="1" hangingPunct="1"/>
            <a:r>
              <a:rPr lang="ru-RU" altLang="ru-RU" dirty="0"/>
              <a:t>НГУ</a:t>
            </a:r>
            <a:r>
              <a:rPr lang="en-US" altLang="ru-RU" dirty="0"/>
              <a:t>: </a:t>
            </a:r>
            <a:r>
              <a:rPr lang="en-US" altLang="ru-RU" b="1" dirty="0">
                <a:solidFill>
                  <a:srgbClr val="006600"/>
                </a:solidFill>
              </a:rPr>
              <a:t>CMS, ATLAS</a:t>
            </a:r>
          </a:p>
          <a:p>
            <a:pPr algn="l" eaLnBrk="1" hangingPunct="1"/>
            <a:r>
              <a:rPr lang="ru-RU" altLang="ru-RU" dirty="0"/>
              <a:t>ТГУ</a:t>
            </a:r>
            <a:r>
              <a:rPr lang="en-US" altLang="ru-RU" dirty="0"/>
              <a:t>: </a:t>
            </a:r>
            <a:r>
              <a:rPr lang="en-US" altLang="ru-RU" b="1" dirty="0">
                <a:solidFill>
                  <a:srgbClr val="006600"/>
                </a:solidFill>
              </a:rPr>
              <a:t>ATLAS</a:t>
            </a:r>
          </a:p>
          <a:p>
            <a:pPr algn="l" eaLnBrk="1" hangingPunct="1"/>
            <a:r>
              <a:rPr lang="ru-RU" altLang="ru-RU" dirty="0"/>
              <a:t>ТПУ</a:t>
            </a:r>
            <a:r>
              <a:rPr lang="en-US" altLang="ru-RU" dirty="0"/>
              <a:t>:</a:t>
            </a:r>
            <a:r>
              <a:rPr lang="en-US" altLang="ru-RU" b="1" dirty="0">
                <a:solidFill>
                  <a:srgbClr val="006600"/>
                </a:solidFill>
              </a:rPr>
              <a:t> CMS, </a:t>
            </a:r>
            <a:r>
              <a:rPr lang="en-US" altLang="ru-RU" b="1" dirty="0" err="1">
                <a:solidFill>
                  <a:srgbClr val="006600"/>
                </a:solidFill>
              </a:rPr>
              <a:t>LHCb</a:t>
            </a:r>
            <a:r>
              <a:rPr lang="en-US" altLang="ru-RU" b="1" dirty="0">
                <a:solidFill>
                  <a:srgbClr val="006600"/>
                </a:solidFill>
              </a:rPr>
              <a:t>, NA58, NA64, RD51</a:t>
            </a:r>
          </a:p>
          <a:p>
            <a:pPr algn="l" eaLnBrk="1" hangingPunct="1"/>
            <a:r>
              <a:rPr lang="ru-RU" altLang="ru-RU" dirty="0" err="1"/>
              <a:t>СПбПГУ</a:t>
            </a:r>
            <a:r>
              <a:rPr lang="en-US" altLang="ru-RU" dirty="0"/>
              <a:t>: </a:t>
            </a:r>
            <a:r>
              <a:rPr lang="en-US" altLang="ru-RU" b="1" dirty="0" err="1">
                <a:solidFill>
                  <a:srgbClr val="006600"/>
                </a:solidFill>
              </a:rPr>
              <a:t>SHiP</a:t>
            </a:r>
            <a:endParaRPr lang="en-US" altLang="ru-RU" b="1" dirty="0">
              <a:solidFill>
                <a:srgbClr val="006600"/>
              </a:solidFill>
            </a:endParaRPr>
          </a:p>
          <a:p>
            <a:pPr algn="l" eaLnBrk="1" hangingPunct="1"/>
            <a:r>
              <a:rPr lang="ru-RU" altLang="ru-RU" dirty="0"/>
              <a:t>ШАД</a:t>
            </a:r>
            <a:r>
              <a:rPr lang="en-US" altLang="ru-RU" dirty="0"/>
              <a:t> – </a:t>
            </a:r>
            <a:r>
              <a:rPr lang="ru-RU" altLang="ru-RU" dirty="0"/>
              <a:t>ВШЭ</a:t>
            </a:r>
            <a:r>
              <a:rPr lang="en-US" altLang="ru-RU" dirty="0"/>
              <a:t>: </a:t>
            </a:r>
            <a:r>
              <a:rPr lang="en-US" altLang="ru-RU" b="1" dirty="0" err="1">
                <a:solidFill>
                  <a:srgbClr val="006600"/>
                </a:solidFill>
              </a:rPr>
              <a:t>LHCb</a:t>
            </a:r>
            <a:r>
              <a:rPr lang="en-US" altLang="ru-RU" b="1" dirty="0">
                <a:solidFill>
                  <a:srgbClr val="006600"/>
                </a:solidFill>
              </a:rPr>
              <a:t>, </a:t>
            </a:r>
            <a:r>
              <a:rPr lang="en-US" altLang="ru-RU" b="1" dirty="0" err="1">
                <a:solidFill>
                  <a:srgbClr val="006600"/>
                </a:solidFill>
              </a:rPr>
              <a:t>SHiP</a:t>
            </a:r>
            <a:endParaRPr lang="ru-RU" altLang="ru-RU" b="1" dirty="0">
              <a:solidFill>
                <a:srgbClr val="006600"/>
              </a:solidFill>
            </a:endParaRPr>
          </a:p>
          <a:p>
            <a:pPr algn="l" eaLnBrk="1" hangingPunct="1"/>
            <a:r>
              <a:rPr lang="en-US" altLang="ru-RU" dirty="0">
                <a:solidFill>
                  <a:srgbClr val="C00000"/>
                </a:solidFill>
              </a:rPr>
              <a:t>NUST </a:t>
            </a:r>
            <a:r>
              <a:rPr lang="en-US" altLang="ru-RU" dirty="0" err="1">
                <a:solidFill>
                  <a:srgbClr val="C00000"/>
                </a:solidFill>
              </a:rPr>
              <a:t>MISiS</a:t>
            </a:r>
            <a:r>
              <a:rPr lang="en-US" altLang="ru-RU" dirty="0">
                <a:solidFill>
                  <a:srgbClr val="C00000"/>
                </a:solidFill>
              </a:rPr>
              <a:t> : </a:t>
            </a:r>
            <a:r>
              <a:rPr lang="en-US" altLang="ru-RU" b="1" dirty="0" err="1">
                <a:solidFill>
                  <a:srgbClr val="006600"/>
                </a:solidFill>
              </a:rPr>
              <a:t>LHCb</a:t>
            </a:r>
            <a:r>
              <a:rPr lang="en-US" altLang="ru-RU" b="1" dirty="0">
                <a:solidFill>
                  <a:srgbClr val="006600"/>
                </a:solidFill>
              </a:rPr>
              <a:t>, </a:t>
            </a:r>
            <a:r>
              <a:rPr lang="en-US" altLang="ru-RU" b="1" dirty="0" err="1">
                <a:solidFill>
                  <a:srgbClr val="006600"/>
                </a:solidFill>
              </a:rPr>
              <a:t>SHiP</a:t>
            </a:r>
            <a:endParaRPr lang="en-US" altLang="ru-RU" b="1" dirty="0">
              <a:solidFill>
                <a:srgbClr val="006600"/>
              </a:solidFill>
            </a:endParaRPr>
          </a:p>
          <a:p>
            <a:pPr algn="l" eaLnBrk="1" hangingPunct="1"/>
            <a:endParaRPr lang="en-US" altLang="ru-RU" dirty="0"/>
          </a:p>
          <a:p>
            <a:pPr algn="l" eaLnBrk="1" hangingPunct="1"/>
            <a:endParaRPr lang="en-US" altLang="ru-RU" dirty="0"/>
          </a:p>
          <a:p>
            <a:pPr algn="l" eaLnBrk="1" hangingPunct="1"/>
            <a:endParaRPr lang="en-US" altLang="ru-RU" dirty="0"/>
          </a:p>
          <a:p>
            <a:pPr algn="l" eaLnBrk="1" hangingPunct="1"/>
            <a:endParaRPr lang="ru-RU" altLang="ru-RU" dirty="0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5DA9A610-5B03-4D7B-938B-DFD1FC146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103239"/>
            <a:ext cx="35568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sz="2400" b="1" dirty="0"/>
              <a:t>201</a:t>
            </a:r>
            <a:r>
              <a:rPr lang="ru-RU" altLang="ru-RU" sz="2400" b="1" dirty="0"/>
              <a:t>3 </a:t>
            </a:r>
            <a:r>
              <a:rPr lang="ru-RU" altLang="ru-RU" dirty="0"/>
              <a:t>(МГУ, СПбГУ, МИФИ)</a:t>
            </a:r>
            <a:endParaRPr lang="ru-RU" altLang="ru-RU" sz="2400" b="1" dirty="0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69024556-8E4C-4E50-A18D-623F6F784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4221088"/>
            <a:ext cx="870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/>
              <a:t>201</a:t>
            </a:r>
            <a:r>
              <a:rPr lang="ru-RU" altLang="ru-RU" sz="2400" b="1" dirty="0"/>
              <a:t>8</a:t>
            </a:r>
          </a:p>
        </p:txBody>
      </p:sp>
      <p:sp>
        <p:nvSpPr>
          <p:cNvPr id="10" name="Стрелка вниз 7">
            <a:extLst>
              <a:ext uri="{FF2B5EF4-FFF2-40B4-BE49-F238E27FC236}">
                <a16:creationId xmlns:a16="http://schemas.microsoft.com/office/drawing/2014/main" id="{88E5770B-3BBB-4372-8076-2D08EC9FC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2925564"/>
            <a:ext cx="215900" cy="107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FF33"/>
          </a:solidFill>
          <a:ln w="9525" algn="ctr">
            <a:solidFill>
              <a:srgbClr val="339966"/>
            </a:solidFill>
            <a:round/>
            <a:headEnd/>
            <a:tailEnd/>
          </a:ln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4306ADB8-5CD1-492C-A0C0-E13DC01BB6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4396493"/>
              </p:ext>
            </p:extLst>
          </p:nvPr>
        </p:nvGraphicFramePr>
        <p:xfrm>
          <a:off x="4211960" y="747936"/>
          <a:ext cx="4599991" cy="2681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Стрелка вниз 7">
            <a:extLst>
              <a:ext uri="{FF2B5EF4-FFF2-40B4-BE49-F238E27FC236}">
                <a16:creationId xmlns:a16="http://schemas.microsoft.com/office/drawing/2014/main" id="{06DAB30D-B73A-44EB-8B13-7F5A18A1B0A2}"/>
              </a:ext>
            </a:extLst>
          </p:cNvPr>
          <p:cNvSpPr>
            <a:spLocks noChangeArrowheads="1"/>
          </p:cNvSpPr>
          <p:nvPr/>
        </p:nvSpPr>
        <p:spPr bwMode="auto">
          <a:xfrm rot="13967533">
            <a:off x="3996845" y="2692906"/>
            <a:ext cx="215900" cy="1079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66FF33"/>
          </a:solidFill>
          <a:ln w="9525" algn="ctr">
            <a:solidFill>
              <a:srgbClr val="339966"/>
            </a:solidFill>
            <a:round/>
            <a:headEnd/>
            <a:tailEnd/>
          </a:ln>
        </p:spPr>
        <p:txBody>
          <a:bodyPr/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B7A30B6-ECB7-4D25-B574-A94AA4726C81}"/>
              </a:ext>
            </a:extLst>
          </p:cNvPr>
          <p:cNvSpPr/>
          <p:nvPr/>
        </p:nvSpPr>
        <p:spPr>
          <a:xfrm>
            <a:off x="3634684" y="2348880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?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1B06FD6A-37F4-4E53-8D4E-E587A93C8344}"/>
              </a:ext>
            </a:extLst>
          </p:cNvPr>
          <p:cNvSpPr/>
          <p:nvPr/>
        </p:nvSpPr>
        <p:spPr>
          <a:xfrm>
            <a:off x="971600" y="866949"/>
            <a:ext cx="3096344" cy="977875"/>
          </a:xfrm>
          <a:prstGeom prst="roundRect">
            <a:avLst/>
          </a:prstGeom>
          <a:solidFill>
            <a:srgbClr val="FFFF66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excellence &amp;</a:t>
            </a:r>
          </a:p>
          <a:p>
            <a:pPr algn="ctr"/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reputation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4">
            <a:extLst>
              <a:ext uri="{FF2B5EF4-FFF2-40B4-BE49-F238E27FC236}">
                <a16:creationId xmlns:a16="http://schemas.microsoft.com/office/drawing/2014/main" id="{C0B8265E-697A-4703-8EC6-829B2B666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476672"/>
            <a:ext cx="5885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  <a:latin typeface="Arial" panose="020B0604020202020204" pitchFamily="34" charset="0"/>
              </a:rPr>
              <a:t>Модель ЦЕРН и модель Сколково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63D917E9-86A4-48B0-8E62-07E454520DE3}"/>
              </a:ext>
            </a:extLst>
          </p:cNvPr>
          <p:cNvSpPr/>
          <p:nvPr/>
        </p:nvSpPr>
        <p:spPr>
          <a:xfrm>
            <a:off x="1447800" y="2057400"/>
            <a:ext cx="2743200" cy="2667000"/>
          </a:xfrm>
          <a:prstGeom prst="ellipse">
            <a:avLst/>
          </a:prstGeom>
          <a:gradFill>
            <a:gsLst>
              <a:gs pos="0">
                <a:srgbClr val="0000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Basic Science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1E3802B9-6339-418E-8AED-9A044C17DB6E}"/>
              </a:ext>
            </a:extLst>
          </p:cNvPr>
          <p:cNvSpPr/>
          <p:nvPr/>
        </p:nvSpPr>
        <p:spPr>
          <a:xfrm>
            <a:off x="4030216" y="4619600"/>
            <a:ext cx="685800" cy="609600"/>
          </a:xfrm>
          <a:prstGeom prst="ellipse">
            <a:avLst/>
          </a:prstGeom>
          <a:gradFill>
            <a:gsLst>
              <a:gs pos="0">
                <a:srgbClr val="FFC000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A2D1D10-59B3-4B37-9591-3C9FC8CA4105}"/>
              </a:ext>
            </a:extLst>
          </p:cNvPr>
          <p:cNvSpPr/>
          <p:nvPr/>
        </p:nvSpPr>
        <p:spPr>
          <a:xfrm>
            <a:off x="838200" y="1524000"/>
            <a:ext cx="685800" cy="6096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015A83E3-B7CE-4BFC-BD63-4FA8794B3E2C}"/>
              </a:ext>
            </a:extLst>
          </p:cNvPr>
          <p:cNvSpPr/>
          <p:nvPr/>
        </p:nvSpPr>
        <p:spPr>
          <a:xfrm>
            <a:off x="192475" y="3065039"/>
            <a:ext cx="685800" cy="609600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E4A19AD4-ADA6-4854-91E0-6D9683EC5874}"/>
              </a:ext>
            </a:extLst>
          </p:cNvPr>
          <p:cNvCxnSpPr/>
          <p:nvPr/>
        </p:nvCxnSpPr>
        <p:spPr>
          <a:xfrm rot="16200000" flipV="1">
            <a:off x="1524000" y="2133600"/>
            <a:ext cx="228600" cy="2286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B017232C-B7B3-47D3-8CED-06908502B2C5}"/>
              </a:ext>
            </a:extLst>
          </p:cNvPr>
          <p:cNvCxnSpPr>
            <a:cxnSpLocks/>
          </p:cNvCxnSpPr>
          <p:nvPr/>
        </p:nvCxnSpPr>
        <p:spPr>
          <a:xfrm flipV="1">
            <a:off x="3995936" y="2310408"/>
            <a:ext cx="228600" cy="1824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63942B31-64A4-43C8-A651-9DC3E71FA366}"/>
              </a:ext>
            </a:extLst>
          </p:cNvPr>
          <p:cNvCxnSpPr/>
          <p:nvPr/>
        </p:nvCxnSpPr>
        <p:spPr>
          <a:xfrm>
            <a:off x="3851920" y="4424536"/>
            <a:ext cx="228600" cy="2286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2905B0F-F4C0-42B0-A2EF-3F2F52F303C9}"/>
              </a:ext>
            </a:extLst>
          </p:cNvPr>
          <p:cNvCxnSpPr>
            <a:cxnSpLocks/>
          </p:cNvCxnSpPr>
          <p:nvPr/>
        </p:nvCxnSpPr>
        <p:spPr>
          <a:xfrm flipH="1">
            <a:off x="983456" y="3352800"/>
            <a:ext cx="311944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57">
            <a:extLst>
              <a:ext uri="{FF2B5EF4-FFF2-40B4-BE49-F238E27FC236}">
                <a16:creationId xmlns:a16="http://schemas.microsoft.com/office/drawing/2014/main" id="{AC8A4649-60A2-45C4-BC51-C48A7AF60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6" y="3717032"/>
            <a:ext cx="1052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spin-offs</a:t>
            </a:r>
            <a:endParaRPr lang="ru-RU" dirty="0"/>
          </a:p>
        </p:txBody>
      </p:sp>
      <p:pic>
        <p:nvPicPr>
          <p:cNvPr id="17" name="Рисунок 61" descr="cern.jpg">
            <a:extLst>
              <a:ext uri="{FF2B5EF4-FFF2-40B4-BE49-F238E27FC236}">
                <a16:creationId xmlns:a16="http://schemas.microsoft.com/office/drawing/2014/main" id="{084B2853-F3A6-4628-AB0F-D76195DE209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5143500"/>
            <a:ext cx="1676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172AE632-B40B-47A1-9D95-E5B88CC90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" y="214312"/>
            <a:ext cx="105251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D7BAC2E1-F400-4466-A2FC-C937CF5C1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1930" y="260648"/>
            <a:ext cx="136456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Овал 19">
            <a:extLst>
              <a:ext uri="{FF2B5EF4-FFF2-40B4-BE49-F238E27FC236}">
                <a16:creationId xmlns:a16="http://schemas.microsoft.com/office/drawing/2014/main" id="{175BE97D-B7FB-43C8-A820-0FDE156C642C}"/>
              </a:ext>
            </a:extLst>
          </p:cNvPr>
          <p:cNvSpPr/>
          <p:nvPr/>
        </p:nvSpPr>
        <p:spPr>
          <a:xfrm>
            <a:off x="6019800" y="2438400"/>
            <a:ext cx="685800" cy="609600"/>
          </a:xfrm>
          <a:prstGeom prst="ellipse">
            <a:avLst/>
          </a:prstGeom>
          <a:gradFill>
            <a:gsLst>
              <a:gs pos="0">
                <a:srgbClr val="FFC000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255BEE28-CCBD-4A20-89C7-BB211EABABD2}"/>
              </a:ext>
            </a:extLst>
          </p:cNvPr>
          <p:cNvSpPr/>
          <p:nvPr/>
        </p:nvSpPr>
        <p:spPr>
          <a:xfrm>
            <a:off x="6781800" y="2209800"/>
            <a:ext cx="685800" cy="609600"/>
          </a:xfrm>
          <a:prstGeom prst="ellipse">
            <a:avLst/>
          </a:prstGeom>
          <a:gradFill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F4E88E2D-F82F-442A-842C-7F2CC06E0A57}"/>
              </a:ext>
            </a:extLst>
          </p:cNvPr>
          <p:cNvSpPr/>
          <p:nvPr/>
        </p:nvSpPr>
        <p:spPr>
          <a:xfrm>
            <a:off x="7010400" y="2895600"/>
            <a:ext cx="1066800" cy="990600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D88894BF-A20B-4241-9712-AE86B5C5CBEC}"/>
              </a:ext>
            </a:extLst>
          </p:cNvPr>
          <p:cNvSpPr/>
          <p:nvPr/>
        </p:nvSpPr>
        <p:spPr>
          <a:xfrm>
            <a:off x="5791200" y="3124200"/>
            <a:ext cx="685800" cy="609600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C4114171-3BF8-4DBC-8DD3-F7A75B97D7C8}"/>
              </a:ext>
            </a:extLst>
          </p:cNvPr>
          <p:cNvSpPr/>
          <p:nvPr/>
        </p:nvSpPr>
        <p:spPr>
          <a:xfrm>
            <a:off x="7315200" y="4038600"/>
            <a:ext cx="381000" cy="381000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7216950A-39FA-4297-91A9-54B4B34DFC14}"/>
              </a:ext>
            </a:extLst>
          </p:cNvPr>
          <p:cNvSpPr/>
          <p:nvPr/>
        </p:nvSpPr>
        <p:spPr>
          <a:xfrm>
            <a:off x="6553200" y="3048000"/>
            <a:ext cx="381000" cy="381000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F06EDADA-B20B-47DB-8208-DFF42EC519E3}"/>
              </a:ext>
            </a:extLst>
          </p:cNvPr>
          <p:cNvSpPr/>
          <p:nvPr/>
        </p:nvSpPr>
        <p:spPr>
          <a:xfrm>
            <a:off x="6400800" y="3733800"/>
            <a:ext cx="381000" cy="381000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17ED5B43-77C5-47A4-A1B1-8EB80C5538C9}"/>
              </a:ext>
            </a:extLst>
          </p:cNvPr>
          <p:cNvSpPr/>
          <p:nvPr/>
        </p:nvSpPr>
        <p:spPr>
          <a:xfrm>
            <a:off x="5562600" y="2057400"/>
            <a:ext cx="2743200" cy="2667000"/>
          </a:xfrm>
          <a:prstGeom prst="ellipse">
            <a:avLst/>
          </a:prstGeom>
          <a:noFill/>
          <a:ln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0CCB62-43DB-481C-927D-E0BDDA3D3F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5158" y="5029200"/>
            <a:ext cx="332603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Экосистема из небольших</a:t>
            </a:r>
          </a:p>
          <a:p>
            <a:pPr algn="ctr"/>
            <a:r>
              <a:rPr lang="ru-RU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бизнес-ориентированных</a:t>
            </a: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</a:t>
            </a:r>
            <a:endParaRPr lang="en-US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92E87A49-8A55-49AA-B146-AC534444EDFD}"/>
              </a:ext>
            </a:extLst>
          </p:cNvPr>
          <p:cNvCxnSpPr/>
          <p:nvPr/>
        </p:nvCxnSpPr>
        <p:spPr>
          <a:xfrm rot="5400000">
            <a:off x="2171700" y="4838700"/>
            <a:ext cx="304800" cy="76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>
            <a:extLst>
              <a:ext uri="{FF2B5EF4-FFF2-40B4-BE49-F238E27FC236}">
                <a16:creationId xmlns:a16="http://schemas.microsoft.com/office/drawing/2014/main" id="{BBE7B298-5FBB-49DF-9EAF-EA1A992133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5466" y="5413958"/>
            <a:ext cx="1436574" cy="967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>
            <a:extLst>
              <a:ext uri="{FF2B5EF4-FFF2-40B4-BE49-F238E27FC236}">
                <a16:creationId xmlns:a16="http://schemas.microsoft.com/office/drawing/2014/main" id="{0F006866-66EB-4E85-B905-DAD5A692E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77" y="4869160"/>
            <a:ext cx="1024663" cy="1536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57">
            <a:extLst>
              <a:ext uri="{FF2B5EF4-FFF2-40B4-BE49-F238E27FC236}">
                <a16:creationId xmlns:a16="http://schemas.microsoft.com/office/drawing/2014/main" id="{0CC15CB4-7BEF-4E61-9D58-7073D5188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304" y="6443489"/>
            <a:ext cx="1332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Питер </a:t>
            </a:r>
            <a:r>
              <a:rPr lang="ru-RU" dirty="0" err="1"/>
              <a:t>Хиггс</a:t>
            </a:r>
            <a:endParaRPr lang="ru-RU" dirty="0"/>
          </a:p>
        </p:txBody>
      </p:sp>
      <p:sp>
        <p:nvSpPr>
          <p:cNvPr id="34" name="TextBox 57">
            <a:extLst>
              <a:ext uri="{FF2B5EF4-FFF2-40B4-BE49-F238E27FC236}">
                <a16:creationId xmlns:a16="http://schemas.microsoft.com/office/drawing/2014/main" id="{162BF25F-DE15-4142-B6E8-8A992BA5A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7864" y="6453336"/>
            <a:ext cx="17695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Тим </a:t>
            </a:r>
            <a:r>
              <a:rPr lang="ru-RU" dirty="0" err="1"/>
              <a:t>Бернерс</a:t>
            </a:r>
            <a:r>
              <a:rPr lang="ru-RU" dirty="0"/>
              <a:t>-Ли</a:t>
            </a:r>
          </a:p>
        </p:txBody>
      </p:sp>
      <p:pic>
        <p:nvPicPr>
          <p:cNvPr id="2050" name="Picture 2" descr="https://cerncourier.com/objects/ccr/cern/45/5/25/CCEpet2_06-05.jpg">
            <a:extLst>
              <a:ext uri="{FF2B5EF4-FFF2-40B4-BE49-F238E27FC236}">
                <a16:creationId xmlns:a16="http://schemas.microsoft.com/office/drawing/2014/main" id="{C5BE1BEE-2038-45FC-BED1-31C165E1B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40768"/>
            <a:ext cx="98982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453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>
            <a:extLst>
              <a:ext uri="{FF2B5EF4-FFF2-40B4-BE49-F238E27FC236}">
                <a16:creationId xmlns:a16="http://schemas.microsoft.com/office/drawing/2014/main" id="{FEF93EB7-D441-4AB9-A218-24E251EDF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60648"/>
            <a:ext cx="8424936" cy="427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 eaLnBrk="1" hangingPunct="1">
              <a:lnSpc>
                <a:spcPct val="105000"/>
              </a:lnSpc>
            </a:pPr>
            <a:r>
              <a:rPr lang="ru-RU" altLang="ru-RU" sz="2000" b="1" dirty="0">
                <a:solidFill>
                  <a:srgbClr val="FF0000"/>
                </a:solidFill>
              </a:rPr>
              <a:t>2013: </a:t>
            </a:r>
            <a:r>
              <a:rPr lang="ru-RU" altLang="ru-RU" sz="2000" dirty="0" err="1">
                <a:solidFill>
                  <a:srgbClr val="0000FF"/>
                </a:solidFill>
              </a:rPr>
              <a:t>МИСиС</a:t>
            </a:r>
            <a:r>
              <a:rPr lang="ru-RU" altLang="ru-RU" sz="2000" dirty="0">
                <a:solidFill>
                  <a:srgbClr val="0000FF"/>
                </a:solidFill>
              </a:rPr>
              <a:t> вступает в Национальную научно-образовательную ассоциацию «Исследовательские установки мега-класса»</a:t>
            </a:r>
          </a:p>
          <a:p>
            <a:pPr marL="0" indent="0" algn="just" eaLnBrk="1" hangingPunct="1">
              <a:lnSpc>
                <a:spcPct val="105000"/>
              </a:lnSpc>
            </a:pPr>
            <a:r>
              <a:rPr lang="ru-RU" altLang="ru-RU" sz="2000" b="1" dirty="0">
                <a:solidFill>
                  <a:srgbClr val="FF0000"/>
                </a:solidFill>
              </a:rPr>
              <a:t>2014:</a:t>
            </a:r>
            <a:r>
              <a:rPr lang="ru-RU" altLang="ru-RU" sz="2000" dirty="0">
                <a:solidFill>
                  <a:srgbClr val="00B050"/>
                </a:solidFill>
              </a:rPr>
              <a:t> </a:t>
            </a:r>
            <a:r>
              <a:rPr lang="ru-RU" altLang="ru-RU" sz="2000" dirty="0" err="1">
                <a:solidFill>
                  <a:srgbClr val="C00000"/>
                </a:solidFill>
              </a:rPr>
              <a:t>МИСиС</a:t>
            </a:r>
            <a:r>
              <a:rPr lang="ru-RU" altLang="ru-RU" sz="2000" dirty="0">
                <a:solidFill>
                  <a:srgbClr val="C00000"/>
                </a:solidFill>
              </a:rPr>
              <a:t> начинает сотрудничество с экспериментами </a:t>
            </a:r>
            <a:r>
              <a:rPr lang="en-US" altLang="ru-RU" sz="2000" dirty="0" err="1">
                <a:solidFill>
                  <a:srgbClr val="C00000"/>
                </a:solidFill>
              </a:rPr>
              <a:t>LHCb</a:t>
            </a:r>
            <a:r>
              <a:rPr lang="en-US" altLang="ru-RU" sz="2000" dirty="0">
                <a:solidFill>
                  <a:srgbClr val="C00000"/>
                </a:solidFill>
              </a:rPr>
              <a:t> </a:t>
            </a:r>
            <a:r>
              <a:rPr lang="ru-RU" altLang="ru-RU" sz="2000" dirty="0">
                <a:solidFill>
                  <a:srgbClr val="C00000"/>
                </a:solidFill>
              </a:rPr>
              <a:t>и </a:t>
            </a:r>
            <a:r>
              <a:rPr lang="en-US" altLang="ru-RU" sz="2000" dirty="0" err="1">
                <a:solidFill>
                  <a:srgbClr val="C00000"/>
                </a:solidFill>
              </a:rPr>
              <a:t>SHiP</a:t>
            </a:r>
            <a:r>
              <a:rPr lang="en-US" altLang="ru-RU" sz="2000" dirty="0">
                <a:solidFill>
                  <a:srgbClr val="C00000"/>
                </a:solidFill>
              </a:rPr>
              <a:t> </a:t>
            </a:r>
            <a:r>
              <a:rPr lang="ru-RU" altLang="ru-RU" sz="2000" dirty="0">
                <a:solidFill>
                  <a:srgbClr val="C00000"/>
                </a:solidFill>
              </a:rPr>
              <a:t>в ЦЕРН</a:t>
            </a:r>
          </a:p>
          <a:p>
            <a:pPr marL="0" indent="0" algn="just" eaLnBrk="1" hangingPunct="1">
              <a:lnSpc>
                <a:spcPct val="105000"/>
              </a:lnSpc>
            </a:pPr>
            <a:r>
              <a:rPr lang="ru-RU" altLang="ru-RU" sz="2000" b="1" dirty="0">
                <a:solidFill>
                  <a:srgbClr val="FF0000"/>
                </a:solidFill>
              </a:rPr>
              <a:t>2015-2017:</a:t>
            </a:r>
            <a:r>
              <a:rPr lang="ru-RU" altLang="ru-RU" sz="2000" dirty="0">
                <a:solidFill>
                  <a:srgbClr val="0000FF"/>
                </a:solidFill>
              </a:rPr>
              <a:t> </a:t>
            </a:r>
            <a:r>
              <a:rPr lang="ru-RU" altLang="ru-RU" sz="2000" dirty="0" err="1">
                <a:solidFill>
                  <a:srgbClr val="0000FF"/>
                </a:solidFill>
              </a:rPr>
              <a:t>МИСиС</a:t>
            </a:r>
            <a:r>
              <a:rPr lang="ru-RU" altLang="ru-RU" sz="2000" dirty="0">
                <a:solidFill>
                  <a:srgbClr val="0000FF"/>
                </a:solidFill>
              </a:rPr>
              <a:t> становится официальным членом </a:t>
            </a:r>
            <a:r>
              <a:rPr lang="ru-RU" altLang="ru-RU" sz="2000" dirty="0" err="1">
                <a:solidFill>
                  <a:srgbClr val="0000FF"/>
                </a:solidFill>
              </a:rPr>
              <a:t>коллабораций</a:t>
            </a:r>
            <a:r>
              <a:rPr lang="ru-RU" altLang="ru-RU" sz="2000" dirty="0">
                <a:solidFill>
                  <a:srgbClr val="0000FF"/>
                </a:solidFill>
              </a:rPr>
              <a:t> </a:t>
            </a:r>
            <a:r>
              <a:rPr lang="en-US" altLang="ru-RU" sz="2000" dirty="0" err="1">
                <a:solidFill>
                  <a:srgbClr val="0000FF"/>
                </a:solidFill>
              </a:rPr>
              <a:t>LHCb</a:t>
            </a:r>
            <a:r>
              <a:rPr lang="en-US" altLang="ru-RU" sz="2000" dirty="0">
                <a:solidFill>
                  <a:srgbClr val="0000FF"/>
                </a:solidFill>
              </a:rPr>
              <a:t> </a:t>
            </a:r>
            <a:r>
              <a:rPr lang="ru-RU" altLang="ru-RU" sz="2000" dirty="0">
                <a:solidFill>
                  <a:srgbClr val="0000FF"/>
                </a:solidFill>
              </a:rPr>
              <a:t>и </a:t>
            </a:r>
            <a:r>
              <a:rPr lang="en-US" altLang="ru-RU" sz="2000" dirty="0" err="1">
                <a:solidFill>
                  <a:srgbClr val="0000FF"/>
                </a:solidFill>
              </a:rPr>
              <a:t>SHiP</a:t>
            </a:r>
            <a:endParaRPr lang="en-US" altLang="ru-RU" sz="2000" dirty="0">
              <a:solidFill>
                <a:srgbClr val="0000FF"/>
              </a:solidFill>
            </a:endParaRPr>
          </a:p>
          <a:p>
            <a:pPr marL="0" indent="0" algn="just" eaLnBrk="1" hangingPunct="1">
              <a:lnSpc>
                <a:spcPct val="105000"/>
              </a:lnSpc>
            </a:pPr>
            <a:r>
              <a:rPr lang="en-US" altLang="ru-RU" sz="2000" b="1" dirty="0">
                <a:solidFill>
                  <a:srgbClr val="FF0000"/>
                </a:solidFill>
              </a:rPr>
              <a:t>2017:  </a:t>
            </a:r>
            <a:r>
              <a:rPr lang="ru-RU" altLang="ru-RU" sz="2000" dirty="0" err="1">
                <a:solidFill>
                  <a:srgbClr val="0000FF"/>
                </a:solidFill>
              </a:rPr>
              <a:t>МИСиС</a:t>
            </a:r>
            <a:r>
              <a:rPr lang="ru-RU" altLang="ru-RU" sz="2000" dirty="0">
                <a:solidFill>
                  <a:srgbClr val="0000FF"/>
                </a:solidFill>
              </a:rPr>
              <a:t> подписывает соглашение о сотрудничестве с ЦЕРН</a:t>
            </a:r>
          </a:p>
          <a:p>
            <a:pPr marL="0" indent="0" algn="just" eaLnBrk="1" hangingPunct="1">
              <a:lnSpc>
                <a:spcPct val="105000"/>
              </a:lnSpc>
            </a:pPr>
            <a:r>
              <a:rPr lang="ru-RU" altLang="ru-RU" sz="2000" b="1" dirty="0">
                <a:solidFill>
                  <a:srgbClr val="FF0000"/>
                </a:solidFill>
              </a:rPr>
              <a:t>2017:</a:t>
            </a:r>
            <a:r>
              <a:rPr lang="en-US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dirty="0" err="1">
                <a:solidFill>
                  <a:srgbClr val="C00000"/>
                </a:solidFill>
              </a:rPr>
              <a:t>МИСиС</a:t>
            </a:r>
            <a:r>
              <a:rPr lang="ru-RU" altLang="ru-RU" sz="2000" dirty="0">
                <a:solidFill>
                  <a:srgbClr val="C00000"/>
                </a:solidFill>
              </a:rPr>
              <a:t> подписывает соглашение о сотрудничестве с НИЦ «Курчатовский институт»</a:t>
            </a:r>
            <a:endParaRPr lang="en-US" altLang="ru-RU" sz="2000" dirty="0">
              <a:solidFill>
                <a:srgbClr val="C00000"/>
              </a:solidFill>
            </a:endParaRPr>
          </a:p>
          <a:p>
            <a:pPr marL="0" indent="0" algn="just" eaLnBrk="1" hangingPunct="1">
              <a:lnSpc>
                <a:spcPct val="105000"/>
              </a:lnSpc>
            </a:pPr>
            <a:r>
              <a:rPr lang="ru-RU" altLang="ru-RU" sz="2000" b="1" dirty="0">
                <a:solidFill>
                  <a:srgbClr val="FF0000"/>
                </a:solidFill>
              </a:rPr>
              <a:t>2016-2018:</a:t>
            </a:r>
            <a:r>
              <a:rPr lang="ru-RU" altLang="ru-RU" sz="2000" dirty="0">
                <a:solidFill>
                  <a:srgbClr val="C00000"/>
                </a:solidFill>
              </a:rPr>
              <a:t> </a:t>
            </a:r>
            <a:r>
              <a:rPr lang="ru-RU" altLang="ru-RU" sz="2000" dirty="0" err="1">
                <a:solidFill>
                  <a:srgbClr val="0000FF"/>
                </a:solidFill>
              </a:rPr>
              <a:t>МИСиС</a:t>
            </a:r>
            <a:r>
              <a:rPr lang="ru-RU" altLang="ru-RU" sz="2000" dirty="0">
                <a:solidFill>
                  <a:srgbClr val="0000FF"/>
                </a:solidFill>
              </a:rPr>
              <a:t> проводит на своей площадке ряд мероприятий с участием ведущих учёных ЦЕРН </a:t>
            </a:r>
            <a:r>
              <a:rPr lang="en-US" altLang="ru-RU" sz="2000" dirty="0">
                <a:solidFill>
                  <a:srgbClr val="0000FF"/>
                </a:solidFill>
              </a:rPr>
              <a:t>(</a:t>
            </a:r>
            <a:r>
              <a:rPr lang="en-US" altLang="ru-RU" sz="2000" dirty="0" err="1">
                <a:solidFill>
                  <a:srgbClr val="0000FF"/>
                </a:solidFill>
              </a:rPr>
              <a:t>R.Jacobsson</a:t>
            </a:r>
            <a:r>
              <a:rPr lang="en-US" altLang="ru-RU" sz="2000" dirty="0">
                <a:solidFill>
                  <a:srgbClr val="0000FF"/>
                </a:solidFill>
              </a:rPr>
              <a:t>, </a:t>
            </a:r>
            <a:r>
              <a:rPr lang="en-US" altLang="ru-RU" sz="2000" dirty="0" err="1">
                <a:solidFill>
                  <a:srgbClr val="0000FF"/>
                </a:solidFill>
              </a:rPr>
              <a:t>F.Bordry</a:t>
            </a:r>
            <a:r>
              <a:rPr lang="en-US" altLang="ru-RU" sz="2000" dirty="0">
                <a:solidFill>
                  <a:srgbClr val="0000FF"/>
                </a:solidFill>
              </a:rPr>
              <a:t>, </a:t>
            </a:r>
            <a:r>
              <a:rPr lang="en-US" altLang="ru-RU" sz="2000" dirty="0" err="1">
                <a:solidFill>
                  <a:srgbClr val="0000FF"/>
                </a:solidFill>
              </a:rPr>
              <a:t>G.Wilkinson</a:t>
            </a:r>
            <a:r>
              <a:rPr lang="en-US" altLang="ru-RU" sz="2000" dirty="0">
                <a:solidFill>
                  <a:srgbClr val="0000FF"/>
                </a:solidFill>
              </a:rPr>
              <a:t>, </a:t>
            </a:r>
            <a:r>
              <a:rPr lang="en-US" altLang="ru-RU" sz="2000" dirty="0" err="1">
                <a:solidFill>
                  <a:srgbClr val="0000FF"/>
                </a:solidFill>
              </a:rPr>
              <a:t>G.Passaleva</a:t>
            </a:r>
            <a:r>
              <a:rPr lang="en-US" altLang="ru-RU" sz="2000" dirty="0">
                <a:solidFill>
                  <a:srgbClr val="0000FF"/>
                </a:solidFill>
              </a:rPr>
              <a:t>, </a:t>
            </a:r>
            <a:r>
              <a:rPr lang="en-US" altLang="ru-RU" sz="2000" dirty="0" err="1">
                <a:solidFill>
                  <a:srgbClr val="0000FF"/>
                </a:solidFill>
              </a:rPr>
              <a:t>R.Lindner</a:t>
            </a:r>
            <a:r>
              <a:rPr lang="ru-RU" altLang="ru-RU" sz="2000" dirty="0">
                <a:solidFill>
                  <a:srgbClr val="0000FF"/>
                </a:solidFill>
              </a:rPr>
              <a:t>, </a:t>
            </a:r>
            <a:r>
              <a:rPr lang="ru-RU" altLang="ru-RU" sz="2000" dirty="0" err="1">
                <a:solidFill>
                  <a:srgbClr val="0000FF"/>
                </a:solidFill>
              </a:rPr>
              <a:t>А.Голутвин</a:t>
            </a:r>
            <a:r>
              <a:rPr lang="en-US" altLang="ru-RU" sz="2000" dirty="0">
                <a:solidFill>
                  <a:srgbClr val="0000FF"/>
                </a:solidFill>
              </a:rPr>
              <a:t> </a:t>
            </a:r>
            <a:r>
              <a:rPr lang="ru-RU" altLang="ru-RU" sz="2000" dirty="0">
                <a:solidFill>
                  <a:srgbClr val="0000FF"/>
                </a:solidFill>
              </a:rPr>
              <a:t>и другие</a:t>
            </a:r>
            <a:r>
              <a:rPr lang="en-US" altLang="ru-RU" sz="2000" dirty="0">
                <a:solidFill>
                  <a:srgbClr val="0000FF"/>
                </a:solidFill>
              </a:rPr>
              <a:t>)</a:t>
            </a:r>
            <a:r>
              <a:rPr lang="ru-RU" altLang="ru-RU" sz="2000" dirty="0">
                <a:solidFill>
                  <a:srgbClr val="0000FF"/>
                </a:solidFill>
              </a:rPr>
              <a:t>, в том числе 14-е </a:t>
            </a:r>
            <a:r>
              <a:rPr lang="ru-RU" altLang="ru-RU" sz="2000" dirty="0" err="1">
                <a:solidFill>
                  <a:srgbClr val="0000FF"/>
                </a:solidFill>
              </a:rPr>
              <a:t>коллаборационное</a:t>
            </a:r>
            <a:r>
              <a:rPr lang="ru-RU" altLang="ru-RU" sz="2000" dirty="0">
                <a:solidFill>
                  <a:srgbClr val="0000FF"/>
                </a:solidFill>
              </a:rPr>
              <a:t> совещание </a:t>
            </a:r>
            <a:r>
              <a:rPr lang="en-US" altLang="ru-RU" sz="2000" dirty="0" err="1">
                <a:solidFill>
                  <a:srgbClr val="0000FF"/>
                </a:solidFill>
              </a:rPr>
              <a:t>SHiP</a:t>
            </a:r>
            <a:r>
              <a:rPr lang="en-US" altLang="ru-RU" sz="2000" dirty="0">
                <a:solidFill>
                  <a:srgbClr val="0000FF"/>
                </a:solidFill>
              </a:rPr>
              <a:t> </a:t>
            </a:r>
            <a:r>
              <a:rPr lang="ru-RU" altLang="ru-RU" sz="2000" dirty="0">
                <a:solidFill>
                  <a:srgbClr val="0000FF"/>
                </a:solidFill>
              </a:rPr>
              <a:t>(</a:t>
            </a:r>
            <a:r>
              <a:rPr lang="en-US" altLang="ru-RU" sz="2000" dirty="0">
                <a:solidFill>
                  <a:srgbClr val="0000FF"/>
                </a:solidFill>
              </a:rPr>
              <a:t>&gt; 50 </a:t>
            </a:r>
            <a:r>
              <a:rPr lang="ru-RU" altLang="ru-RU" sz="2000" dirty="0">
                <a:solidFill>
                  <a:srgbClr val="0000FF"/>
                </a:solidFill>
              </a:rPr>
              <a:t>участников) в июне 2018.</a:t>
            </a:r>
            <a:endParaRPr lang="en-US" altLang="ru-RU" sz="2000" dirty="0">
              <a:solidFill>
                <a:srgbClr val="0000FF"/>
              </a:solidFill>
            </a:endParaRPr>
          </a:p>
        </p:txBody>
      </p:sp>
      <p:sp>
        <p:nvSpPr>
          <p:cNvPr id="7" name="Rectangle 141">
            <a:extLst>
              <a:ext uri="{FF2B5EF4-FFF2-40B4-BE49-F238E27FC236}">
                <a16:creationId xmlns:a16="http://schemas.microsoft.com/office/drawing/2014/main" id="{5E721106-1D4B-4FDE-9FEA-B069AA03D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00" y="3692525"/>
            <a:ext cx="31892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300"/>
              </a:spcAft>
            </a:pPr>
            <a:endParaRPr lang="en-US" altLang="ru-RU" sz="140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Picture 11" descr="33364729361_376cca6754_o">
            <a:extLst>
              <a:ext uri="{FF2B5EF4-FFF2-40B4-BE49-F238E27FC236}">
                <a16:creationId xmlns:a16="http://schemas.microsoft.com/office/drawing/2014/main" id="{EB9ACB66-7363-4404-AF3C-591346322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200" y="4653136"/>
            <a:ext cx="3525646" cy="187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 descr="29964018830_41a75c976c_o-2">
            <a:extLst>
              <a:ext uri="{FF2B5EF4-FFF2-40B4-BE49-F238E27FC236}">
                <a16:creationId xmlns:a16="http://schemas.microsoft.com/office/drawing/2014/main" id="{79612EB3-3924-4023-AD13-4757E3EC3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53136"/>
            <a:ext cx="3528219" cy="187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333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19FC19D2-8D54-46A9-B89F-4D52DB0EA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04664"/>
            <a:ext cx="864235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ctr" eaLnBrk="0" hangingPunct="0"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 eaLnBrk="0" hangingPunct="0"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 eaLnBrk="0" hangingPunct="0"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 eaLnBrk="0" hangingPunct="0"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 eaLnBrk="0" hangingPunct="0"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2386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В </a:t>
            </a:r>
            <a:r>
              <a:rPr lang="ru-RU" altLang="ru-RU" sz="2000" b="1" dirty="0">
                <a:solidFill>
                  <a:srgbClr val="FF0000"/>
                </a:solidFill>
                <a:ea typeface="Times New Roman" panose="02020603050405020304" pitchFamily="18" charset="0"/>
              </a:rPr>
              <a:t>2017</a:t>
            </a:r>
            <a:r>
              <a:rPr lang="ru-RU" alt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году </a:t>
            </a:r>
            <a:r>
              <a:rPr lang="ru-RU" altLang="ru-RU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МИСиС</a:t>
            </a:r>
            <a:r>
              <a:rPr lang="ru-RU" alt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объявляет о запуске проекта</a:t>
            </a:r>
            <a:r>
              <a:rPr lang="ru-RU" alt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«Prospective Technological, Methodical and Material Solutions for New Physical Effects Searches»</a:t>
            </a:r>
            <a:r>
              <a:rPr lang="ru-RU" altLang="ru-RU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как одного из трёх приоритетных научно-исследовательских «больших» проектов университета. Проект получает поддержку Международного научного совета НИТУ «</a:t>
            </a:r>
            <a:r>
              <a:rPr lang="ru-RU" altLang="ru-RU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МИСиС</a:t>
            </a:r>
            <a:r>
              <a:rPr lang="ru-RU" altLang="ru-RU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». Руководитель проекта – Андрей Голутвин.</a:t>
            </a:r>
          </a:p>
          <a:p>
            <a:pPr algn="just" eaLnBrk="1" hangingPunct="1"/>
            <a:endParaRPr lang="ru-RU" altLang="ru-RU" sz="2000" b="1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2000" dirty="0">
                <a:solidFill>
                  <a:srgbClr val="C00000"/>
                </a:solidFill>
                <a:ea typeface="Times New Roman" panose="02020603050405020304" pitchFamily="18" charset="0"/>
              </a:rPr>
              <a:t>Основная цель – разработка новых технологий и материалов для поиска новых физических эффектов в экспериментах ЦЕРН (в первую очередь, </a:t>
            </a:r>
            <a:r>
              <a:rPr lang="en-US" altLang="ru-RU" sz="2000" dirty="0" err="1">
                <a:solidFill>
                  <a:srgbClr val="C00000"/>
                </a:solidFill>
                <a:ea typeface="Times New Roman" panose="02020603050405020304" pitchFamily="18" charset="0"/>
              </a:rPr>
              <a:t>LHCb</a:t>
            </a:r>
            <a:r>
              <a:rPr lang="en-US" altLang="ru-RU" sz="2000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ru-RU" altLang="ru-RU" sz="2000" dirty="0">
                <a:solidFill>
                  <a:srgbClr val="C00000"/>
                </a:solidFill>
                <a:ea typeface="Times New Roman" panose="02020603050405020304" pitchFamily="18" charset="0"/>
              </a:rPr>
              <a:t>и </a:t>
            </a:r>
            <a:r>
              <a:rPr lang="en-US" altLang="ru-RU" sz="2000" dirty="0" err="1">
                <a:solidFill>
                  <a:srgbClr val="C00000"/>
                </a:solidFill>
                <a:ea typeface="Times New Roman" panose="02020603050405020304" pitchFamily="18" charset="0"/>
              </a:rPr>
              <a:t>SHiP</a:t>
            </a:r>
            <a:r>
              <a:rPr lang="ru-RU" altLang="ru-RU" sz="2000" dirty="0">
                <a:solidFill>
                  <a:srgbClr val="C00000"/>
                </a:solidFill>
                <a:ea typeface="Times New Roman" panose="02020603050405020304" pitchFamily="18" charset="0"/>
              </a:rPr>
              <a:t>), а также для приложений за рамками физики высоких энергий.</a:t>
            </a:r>
            <a:endParaRPr lang="en-US" altLang="ru-RU" sz="2000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algn="just" eaLnBrk="1" hangingPunct="1"/>
            <a:endParaRPr lang="ru-RU" altLang="ru-RU" sz="2000" dirty="0">
              <a:ea typeface="Times New Roman" panose="02020603050405020304" pitchFamily="18" charset="0"/>
            </a:endParaRPr>
          </a:p>
          <a:p>
            <a:pPr algn="just"/>
            <a:r>
              <a:rPr lang="ru-RU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Партнёры проекта: </a:t>
            </a:r>
            <a:r>
              <a:rPr lang="en-US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CERN, INFN, University «Federico II» of Naples, University of Zurich, Imperial College of London, </a:t>
            </a:r>
            <a:r>
              <a:rPr lang="ru-RU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а также ряд других организаций и компаний, в частности, ФОМОС-</a:t>
            </a:r>
            <a:r>
              <a:rPr lang="en-US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materials</a:t>
            </a:r>
            <a:r>
              <a:rPr lang="ru-RU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 (Россия)</a:t>
            </a:r>
            <a:r>
              <a:rPr lang="en-US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, Hamamatsu, Kuraray, Fujifilm (</a:t>
            </a:r>
            <a:r>
              <a:rPr lang="ru-RU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Япония</a:t>
            </a:r>
            <a:r>
              <a:rPr lang="en-US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), CAEN (</a:t>
            </a:r>
            <a:r>
              <a:rPr lang="ru-RU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Италия</a:t>
            </a:r>
            <a:r>
              <a:rPr lang="en-US" altLang="ru-RU" sz="2000" dirty="0">
                <a:solidFill>
                  <a:srgbClr val="0000FF"/>
                </a:solidFill>
                <a:ea typeface="Times New Roman" panose="02020603050405020304" pitchFamily="18" charset="0"/>
              </a:rPr>
              <a:t>). </a:t>
            </a:r>
            <a:endParaRPr lang="ru-RU" altLang="ru-RU" sz="2000" dirty="0">
              <a:solidFill>
                <a:srgbClr val="0000FF"/>
              </a:solidFill>
              <a:ea typeface="Times New Roman" panose="02020603050405020304" pitchFamily="18" charset="0"/>
            </a:endParaRPr>
          </a:p>
          <a:p>
            <a:pPr algn="just"/>
            <a:endParaRPr lang="ru-RU" altLang="ru-RU" sz="2000" dirty="0">
              <a:solidFill>
                <a:srgbClr val="0000FF"/>
              </a:solidFill>
            </a:endParaRPr>
          </a:p>
          <a:p>
            <a:pPr algn="just"/>
            <a:r>
              <a:rPr lang="ru-RU" altLang="ru-RU" sz="2000" b="1" dirty="0"/>
              <a:t>Образовательная программа проекта: </a:t>
            </a:r>
          </a:p>
          <a:p>
            <a:pPr algn="just"/>
            <a:r>
              <a:rPr lang="ru-RU" altLang="ru-RU" sz="2000" b="1" dirty="0"/>
              <a:t>Фаза </a:t>
            </a:r>
            <a:r>
              <a:rPr lang="en-US" altLang="ru-RU" sz="2000" b="1" dirty="0"/>
              <a:t>I </a:t>
            </a:r>
            <a:r>
              <a:rPr lang="ru-RU" altLang="ru-RU" sz="2000" b="1" dirty="0"/>
              <a:t>(весна 2018) </a:t>
            </a:r>
            <a:r>
              <a:rPr lang="en-US" altLang="ru-RU" sz="2000" b="1" dirty="0"/>
              <a:t>– </a:t>
            </a:r>
            <a:r>
              <a:rPr lang="ru-RU" altLang="ru-RU" sz="2000" b="1" dirty="0"/>
              <a:t>Фаза </a:t>
            </a:r>
            <a:r>
              <a:rPr lang="en-US" altLang="ru-RU" sz="2000" b="1" dirty="0"/>
              <a:t>II </a:t>
            </a:r>
            <a:r>
              <a:rPr lang="ru-RU" altLang="ru-RU" sz="2000" b="1" dirty="0"/>
              <a:t> (осень 2018 </a:t>
            </a:r>
            <a:r>
              <a:rPr lang="en-US" altLang="ru-RU" sz="2000" b="1" dirty="0"/>
              <a:t>/ </a:t>
            </a:r>
            <a:r>
              <a:rPr lang="ru-RU" altLang="ru-RU" sz="2000" b="1" dirty="0"/>
              <a:t>весна 2019) </a:t>
            </a:r>
            <a:r>
              <a:rPr lang="en-US" altLang="ru-RU" sz="2000" b="1" dirty="0"/>
              <a:t>– </a:t>
            </a:r>
            <a:r>
              <a:rPr lang="ru-RU" altLang="ru-RU" sz="2000" b="1" dirty="0"/>
              <a:t>Фаза </a:t>
            </a:r>
            <a:r>
              <a:rPr lang="en-US" altLang="ru-RU" sz="2000" b="1" dirty="0"/>
              <a:t>III </a:t>
            </a:r>
          </a:p>
        </p:txBody>
      </p:sp>
    </p:spTree>
    <p:extLst>
      <p:ext uri="{BB962C8B-B14F-4D97-AF65-F5344CB8AC3E}">
        <p14:creationId xmlns:p14="http://schemas.microsoft.com/office/powerpoint/2010/main" val="4094150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B7B6660-4F7E-4798-B0E2-A1248378B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52307-9167-4A15-9B4F-48A46A4FAA38}" type="slidenum">
              <a:rPr lang="ru-RU" smtClean="0"/>
              <a:t>8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8A7F4A-B2F1-469D-943E-5FC68A1403A8}"/>
              </a:ext>
            </a:extLst>
          </p:cNvPr>
          <p:cNvSpPr txBox="1"/>
          <p:nvPr/>
        </p:nvSpPr>
        <p:spPr>
          <a:xfrm>
            <a:off x="245732" y="289093"/>
            <a:ext cx="865253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New Phenomena </a:t>
            </a: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at the Intensity Frontier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Andrey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Golutvin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+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Federico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Redi</a:t>
            </a:r>
            <a:endParaRPr lang="en-US" sz="24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 for Light Dark Matter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Giovanni De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Lellis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Sergey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Shirobokov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Exploration of the Neutrino Sector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Richard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Jacobsson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Katya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Govorkova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Searching for Dark </a:t>
            </a:r>
            <a:r>
              <a:rPr 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Datter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</a:t>
            </a: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Learning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Andrey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Ustyuzhanin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Olga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Mineeva</a:t>
            </a:r>
            <a:endParaRPr lang="en-US" sz="24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Flavor physics </a:t>
            </a: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 the </a:t>
            </a:r>
            <a:r>
              <a:rPr 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upgraded detector)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Nico Sera +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Iaroslava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Bezshyiko</a:t>
            </a:r>
            <a:r>
              <a:rPr lang="en-US" sz="24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E7CD2D-4171-42C3-A096-41E732EA94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63465"/>
            <a:ext cx="831177" cy="100811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D40124-A7BA-4CDA-ABFD-3EE62EAD52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97" y="2955752"/>
            <a:ext cx="800988" cy="10801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113237-E10F-4FCA-BBEB-63B95ECD6A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127" y="1659608"/>
            <a:ext cx="835161" cy="115212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ED8E80-6757-4333-8B01-0164AEC2B1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64" y="5445224"/>
            <a:ext cx="981148" cy="11454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A259299-340D-4364-A440-9575D8036B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659608"/>
            <a:ext cx="1152128" cy="115212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2F6F42-DFF8-4220-B7EE-C95248EFEBD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48010"/>
            <a:ext cx="1119800" cy="102356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46D8CBD-9A10-4D4F-9FF1-4075BD8738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410" y="2981200"/>
            <a:ext cx="980022" cy="105467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4F302AE-320A-4121-9899-5C2EDCAD62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84" y="4248472"/>
            <a:ext cx="1052736" cy="105273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F270958-CA9D-4DE1-A72B-BCB4D9AD8C4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221088"/>
            <a:ext cx="980022" cy="102943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F84F077-CD54-4AE2-8D29-C08F3522538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5457192"/>
            <a:ext cx="1119800" cy="11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4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4">
            <a:extLst>
              <a:ext uri="{FF2B5EF4-FFF2-40B4-BE49-F238E27FC236}">
                <a16:creationId xmlns:a16="http://schemas.microsoft.com/office/drawing/2014/main" id="{4E39F578-7AA1-4261-819D-8A5E0403D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3004" y="332656"/>
            <a:ext cx="40257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FF"/>
                </a:solidFill>
                <a:latin typeface="Arial" panose="020B0604020202020204" pitchFamily="34" charset="0"/>
              </a:rPr>
              <a:t>Отличительные черты: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33A591-95A2-40F0-9212-AB46FB86D40B}"/>
              </a:ext>
            </a:extLst>
          </p:cNvPr>
          <p:cNvSpPr txBox="1"/>
          <p:nvPr/>
        </p:nvSpPr>
        <p:spPr>
          <a:xfrm>
            <a:off x="251520" y="876776"/>
            <a:ext cx="8856984" cy="2239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Междисциплинарность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 физика высоких энергий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физика материалов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информационные технологии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Открытость для всех желающих, </a:t>
            </a:r>
            <a:r>
              <a:rPr lang="en-US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</a:t>
            </a:r>
            <a:r>
              <a:rPr lang="ru-RU" sz="2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видео-трансляция</a:t>
            </a:r>
            <a:endParaRPr lang="en-US" sz="2000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Английский язык с синхронным переводом на русский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5D7877-87B3-4A6D-844D-8E4A3A15E2BA}"/>
              </a:ext>
            </a:extLst>
          </p:cNvPr>
          <p:cNvSpPr txBox="1"/>
          <p:nvPr/>
        </p:nvSpPr>
        <p:spPr>
          <a:xfrm>
            <a:off x="576740" y="3645024"/>
            <a:ext cx="83302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Заинтересованность в участии проявили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&gt; 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</a:rPr>
              <a:t>200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человек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,</a:t>
            </a:r>
            <a:endParaRPr lang="ru-RU" sz="24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их база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 (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ФИО, возраст,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email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адреса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)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 сформирована</a:t>
            </a:r>
          </a:p>
          <a:p>
            <a:endParaRPr lang="ru-RU" sz="24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</a:rPr>
              <a:t>Посещаемость лекций – порядка </a:t>
            </a: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</a:rPr>
              <a:t>50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</a:rPr>
              <a:t> человек</a:t>
            </a:r>
          </a:p>
          <a:p>
            <a:endParaRPr lang="ru-RU" sz="2400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</a:rPr>
              <a:t>On-line </a:t>
            </a:r>
            <a:r>
              <a:rPr lang="ru-RU" sz="2400" dirty="0">
                <a:solidFill>
                  <a:srgbClr val="0000FF"/>
                </a:solidFill>
                <a:latin typeface="Arial" panose="020B0604020202020204" pitchFamily="34" charset="0"/>
              </a:rPr>
              <a:t>трансляции…</a:t>
            </a:r>
          </a:p>
        </p:txBody>
      </p:sp>
    </p:spTree>
    <p:extLst>
      <p:ext uri="{BB962C8B-B14F-4D97-AF65-F5344CB8AC3E}">
        <p14:creationId xmlns:p14="http://schemas.microsoft.com/office/powerpoint/2010/main" val="1885429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3408</TotalTime>
  <Words>1078</Words>
  <Application>Microsoft Office PowerPoint</Application>
  <PresentationFormat>Экран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Образовательная программа проекта «Develoment of new technologies for experiments at CERN»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НИТУ МИСиС в эксперименте SHiP</dc:title>
  <dc:creator>TOSHIBA</dc:creator>
  <cp:lastModifiedBy>Vladimir Shevchenko</cp:lastModifiedBy>
  <cp:revision>65</cp:revision>
  <dcterms:created xsi:type="dcterms:W3CDTF">2018-08-01T10:42:24Z</dcterms:created>
  <dcterms:modified xsi:type="dcterms:W3CDTF">2018-08-06T11:17:38Z</dcterms:modified>
</cp:coreProperties>
</file>