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30"/>
  </p:notesMasterIdLst>
  <p:sldIdLst>
    <p:sldId id="256" r:id="rId2"/>
    <p:sldId id="260" r:id="rId3"/>
    <p:sldId id="262" r:id="rId4"/>
    <p:sldId id="261" r:id="rId5"/>
    <p:sldId id="257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2" r:id="rId15"/>
    <p:sldId id="273" r:id="rId16"/>
    <p:sldId id="280" r:id="rId17"/>
    <p:sldId id="274" r:id="rId18"/>
    <p:sldId id="271" r:id="rId19"/>
    <p:sldId id="276" r:id="rId20"/>
    <p:sldId id="277" r:id="rId21"/>
    <p:sldId id="278" r:id="rId22"/>
    <p:sldId id="281" r:id="rId23"/>
    <p:sldId id="279" r:id="rId24"/>
    <p:sldId id="282" r:id="rId25"/>
    <p:sldId id="283" r:id="rId26"/>
    <p:sldId id="275" r:id="rId27"/>
    <p:sldId id="259" r:id="rId28"/>
    <p:sldId id="284" r:id="rId2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D1D19"/>
    <a:srgbClr val="1E2542"/>
    <a:srgbClr val="00054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7407"/>
    <p:restoredTop sz="95680"/>
  </p:normalViewPr>
  <p:slideViewPr>
    <p:cSldViewPr snapToGrid="0" snapToObjects="1">
      <p:cViewPr>
        <p:scale>
          <a:sx n="100" d="100"/>
          <a:sy n="100" d="100"/>
        </p:scale>
        <p:origin x="264" y="4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0306FC6-C8F6-A541-A47A-BAFCECBAFD91}" type="datetimeFigureOut">
              <a:rPr lang="en-US" smtClean="0"/>
              <a:t>9/7/18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D806022-3968-394D-9459-FB96B7ADD2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79564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806022-3968-394D-9459-FB96B7ADD239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63103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174D04A0-0EA2-B341-B226-F00D803656B5}"/>
              </a:ext>
            </a:extLst>
          </p:cNvPr>
          <p:cNvSpPr/>
          <p:nvPr userDrawn="1"/>
        </p:nvSpPr>
        <p:spPr>
          <a:xfrm>
            <a:off x="7493000" y="4572000"/>
            <a:ext cx="4699000" cy="14224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2BEA1F03-E843-774C-8B14-BB96C91843E3}"/>
              </a:ext>
            </a:extLst>
          </p:cNvPr>
          <p:cNvSpPr/>
          <p:nvPr userDrawn="1"/>
        </p:nvSpPr>
        <p:spPr>
          <a:xfrm>
            <a:off x="0" y="4572000"/>
            <a:ext cx="7454900" cy="14224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55600" y="4782206"/>
            <a:ext cx="6667500" cy="964406"/>
          </a:xfrm>
        </p:spPr>
        <p:txBody>
          <a:bodyPr anchor="ctr">
            <a:noAutofit/>
          </a:bodyPr>
          <a:lstStyle>
            <a:lvl1pPr algn="l">
              <a:defRPr sz="4000">
                <a:solidFill>
                  <a:schemeClr val="bg1"/>
                </a:solidFill>
                <a:latin typeface="Chalkduster" panose="03050602040202020205" pitchFamily="66" charset="77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58100" y="4782206"/>
            <a:ext cx="4279900" cy="964406"/>
          </a:xfrm>
        </p:spPr>
        <p:txBody>
          <a:bodyPr/>
          <a:lstStyle>
            <a:lvl1pPr marL="0" indent="0" algn="r">
              <a:buNone/>
              <a:defRPr sz="2400">
                <a:solidFill>
                  <a:schemeClr val="accent5">
                    <a:lumMod val="40000"/>
                    <a:lumOff val="60000"/>
                  </a:schemeClr>
                </a:solidFill>
                <a:latin typeface="Chalkboard" panose="03050602040202020205" pitchFamily="66" charset="77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F565CB51-9BE7-634E-8384-069411D209D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239500" y="6066292"/>
            <a:ext cx="825500" cy="740908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2050" name="Picture 2" descr="university of seoul에 대한 이미지 검색결과">
            <a:extLst>
              <a:ext uri="{FF2B5EF4-FFF2-40B4-BE49-F238E27FC236}">
                <a16:creationId xmlns:a16="http://schemas.microsoft.com/office/drawing/2014/main" id="{555AFCC3-199C-DB44-8F9E-3DB823E24BA6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77942" y="6066292"/>
            <a:ext cx="740908" cy="7409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240147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74577" y="220792"/>
            <a:ext cx="9115582" cy="656153"/>
          </a:xfrm>
        </p:spPr>
        <p:txBody>
          <a:bodyPr>
            <a:normAutofit/>
          </a:bodyPr>
          <a:lstStyle>
            <a:lvl1pPr>
              <a:defRPr sz="3600" b="0" i="0">
                <a:latin typeface="Helvetica Light" panose="020B0403020202020204" pitchFamily="34" charset="0"/>
                <a:ea typeface="Helvetica Light" panose="020B0403020202020204" pitchFamily="34" charset="0"/>
                <a:cs typeface="Helvetica Light" panose="020B0403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231900"/>
            <a:ext cx="10109200" cy="5124450"/>
          </a:xfrm>
        </p:spPr>
        <p:txBody>
          <a:bodyPr/>
          <a:lstStyle>
            <a:lvl1pPr>
              <a:defRPr b="0" i="0">
                <a:latin typeface="Helvetica Light" panose="020B0403020202020204" pitchFamily="34" charset="0"/>
                <a:ea typeface="Helvetica Light" panose="020B0403020202020204" pitchFamily="34" charset="0"/>
                <a:cs typeface="Helvetica Light" panose="020B0403020202020204" pitchFamily="34" charset="0"/>
              </a:defRPr>
            </a:lvl1pPr>
            <a:lvl2pPr>
              <a:defRPr b="0" i="0">
                <a:latin typeface="Helvetica Light" panose="020B0403020202020204" pitchFamily="34" charset="0"/>
                <a:ea typeface="Helvetica Light" panose="020B0403020202020204" pitchFamily="34" charset="0"/>
                <a:cs typeface="Helvetica Light" panose="020B0403020202020204" pitchFamily="34" charset="0"/>
              </a:defRPr>
            </a:lvl2pPr>
            <a:lvl3pPr>
              <a:defRPr b="0" i="0">
                <a:latin typeface="Helvetica Light" panose="020B0403020202020204" pitchFamily="34" charset="0"/>
                <a:ea typeface="Helvetica Light" panose="020B0403020202020204" pitchFamily="34" charset="0"/>
                <a:cs typeface="Helvetica Light" panose="020B0403020202020204" pitchFamily="34" charset="0"/>
              </a:defRPr>
            </a:lvl3pPr>
            <a:lvl4pPr>
              <a:defRPr b="0" i="0">
                <a:latin typeface="Helvetica Light" panose="020B0403020202020204" pitchFamily="34" charset="0"/>
                <a:ea typeface="Helvetica Light" panose="020B0403020202020204" pitchFamily="34" charset="0"/>
                <a:cs typeface="Helvetica Light" panose="020B0403020202020204" pitchFamily="34" charset="0"/>
              </a:defRPr>
            </a:lvl4pPr>
            <a:lvl5pPr>
              <a:defRPr b="0" i="0">
                <a:latin typeface="Helvetica Light" panose="020B0403020202020204" pitchFamily="34" charset="0"/>
                <a:ea typeface="Helvetica Light" panose="020B0403020202020204" pitchFamily="34" charset="0"/>
                <a:cs typeface="Helvetica Light" panose="020B0403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CC3FCA40-B9E5-F54F-94EA-CAC12407C16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232199" y="15498"/>
            <a:ext cx="959801" cy="861447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B5ABF8BD-F3EE-B742-B942-25C160EEB04C}"/>
              </a:ext>
            </a:extLst>
          </p:cNvPr>
          <p:cNvSpPr/>
          <p:nvPr userDrawn="1"/>
        </p:nvSpPr>
        <p:spPr>
          <a:xfrm>
            <a:off x="11137900" y="1028700"/>
            <a:ext cx="1054100" cy="58293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i="0">
              <a:latin typeface="Helvetica Light" panose="020B0403020202020204" pitchFamily="34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E208A85-D9FD-1441-85A3-F6569B3EB20B}"/>
              </a:ext>
            </a:extLst>
          </p:cNvPr>
          <p:cNvSpPr/>
          <p:nvPr userDrawn="1"/>
        </p:nvSpPr>
        <p:spPr>
          <a:xfrm>
            <a:off x="0" y="0"/>
            <a:ext cx="1028700" cy="10287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i="0">
              <a:latin typeface="Helvetica Light" panose="020B0403020202020204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125200" y="6145626"/>
            <a:ext cx="1066800" cy="421447"/>
          </a:xfrm>
        </p:spPr>
        <p:txBody>
          <a:bodyPr/>
          <a:lstStyle>
            <a:lvl1pPr algn="ctr">
              <a:defRPr sz="3200" b="0" i="0">
                <a:solidFill>
                  <a:schemeClr val="accent4">
                    <a:lumMod val="75000"/>
                  </a:schemeClr>
                </a:solidFill>
                <a:latin typeface="Impact" panose="020B0806030902050204" pitchFamily="34" charset="0"/>
                <a:ea typeface="Impact" panose="020B0806030902050204" pitchFamily="34" charset="0"/>
                <a:cs typeface="Impact" panose="020B0806030902050204" pitchFamily="34" charset="0"/>
              </a:defRPr>
            </a:lvl1pPr>
          </a:lstStyle>
          <a:p>
            <a:fld id="{705AD06C-2144-6B48-9D47-7D13FD42AD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38F6DE93-F60A-FB44-AFCC-640C9B793DCA}"/>
              </a:ext>
            </a:extLst>
          </p:cNvPr>
          <p:cNvSpPr/>
          <p:nvPr userDrawn="1"/>
        </p:nvSpPr>
        <p:spPr>
          <a:xfrm>
            <a:off x="838200" y="-11751"/>
            <a:ext cx="215900" cy="1040451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i="0">
              <a:latin typeface="Helvetica Light" panose="020B04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751868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extLst>
              <a:ext uri="{FF2B5EF4-FFF2-40B4-BE49-F238E27FC236}">
                <a16:creationId xmlns:a16="http://schemas.microsoft.com/office/drawing/2014/main" id="{1CB78164-2C73-1941-98E3-3C9818F2A3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74577" y="220792"/>
            <a:ext cx="9115582" cy="656153"/>
          </a:xfrm>
        </p:spPr>
        <p:txBody>
          <a:bodyPr>
            <a:normAutofit/>
          </a:bodyPr>
          <a:lstStyle>
            <a:lvl1pPr>
              <a:defRPr sz="3600" b="0" i="0">
                <a:latin typeface="Helvetica Light" panose="020B0403020202020204" pitchFamily="34" charset="0"/>
                <a:ea typeface="Helvetica Light" panose="020B0403020202020204" pitchFamily="34" charset="0"/>
                <a:cs typeface="Helvetica Light" panose="020B0403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68A6698A-7208-DE41-9F2F-559E8F6132A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232199" y="15498"/>
            <a:ext cx="959801" cy="861447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33178F85-25A1-1242-BFFE-7E03C5E5C675}"/>
              </a:ext>
            </a:extLst>
          </p:cNvPr>
          <p:cNvSpPr/>
          <p:nvPr userDrawn="1"/>
        </p:nvSpPr>
        <p:spPr>
          <a:xfrm>
            <a:off x="11137900" y="1028700"/>
            <a:ext cx="1054100" cy="58293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i="0">
              <a:latin typeface="Helvetica Light" panose="020B0403020202020204" pitchFamily="34" charset="0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0EEE9FCC-9606-B94B-A6A9-C8DB33B818F7}"/>
              </a:ext>
            </a:extLst>
          </p:cNvPr>
          <p:cNvSpPr/>
          <p:nvPr userDrawn="1"/>
        </p:nvSpPr>
        <p:spPr>
          <a:xfrm>
            <a:off x="0" y="0"/>
            <a:ext cx="1028700" cy="10287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i="0">
              <a:latin typeface="Helvetica Light" panose="020B0403020202020204" pitchFamily="34" charset="0"/>
            </a:endParaRPr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B308CA27-EB8B-B843-B3CB-A660401263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25200" y="6145626"/>
            <a:ext cx="1066800" cy="421447"/>
          </a:xfrm>
        </p:spPr>
        <p:txBody>
          <a:bodyPr/>
          <a:lstStyle>
            <a:lvl1pPr algn="ctr">
              <a:defRPr sz="3200" b="0" i="0">
                <a:solidFill>
                  <a:schemeClr val="accent4">
                    <a:lumMod val="75000"/>
                  </a:schemeClr>
                </a:solidFill>
                <a:latin typeface="Impact" panose="020B0806030902050204" pitchFamily="34" charset="0"/>
                <a:ea typeface="Impact" panose="020B0806030902050204" pitchFamily="34" charset="0"/>
                <a:cs typeface="Impact" panose="020B0806030902050204" pitchFamily="34" charset="0"/>
              </a:defRPr>
            </a:lvl1pPr>
          </a:lstStyle>
          <a:p>
            <a:fld id="{705AD06C-2144-6B48-9D47-7D13FD42AD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BB663FA3-D563-9440-AC34-346B2BC899C3}"/>
              </a:ext>
            </a:extLst>
          </p:cNvPr>
          <p:cNvSpPr/>
          <p:nvPr userDrawn="1"/>
        </p:nvSpPr>
        <p:spPr>
          <a:xfrm>
            <a:off x="838200" y="-11751"/>
            <a:ext cx="215900" cy="1040451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i="0">
              <a:latin typeface="Helvetica Light" panose="020B04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834656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97960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48562" y="163244"/>
            <a:ext cx="9847997" cy="65615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926276"/>
            <a:ext cx="10515600" cy="543007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463229"/>
            <a:ext cx="2743200" cy="29391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 i="0">
                <a:solidFill>
                  <a:schemeClr val="tx1"/>
                </a:solidFill>
                <a:latin typeface="Helvetica Light" panose="020B0403020202020204" pitchFamily="34" charset="0"/>
                <a:ea typeface="Helvetica Light" panose="020B0403020202020204" pitchFamily="34" charset="0"/>
                <a:cs typeface="Arial" charset="0"/>
              </a:defRPr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463229"/>
            <a:ext cx="4114800" cy="2939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tx1"/>
                </a:solidFill>
                <a:latin typeface="Helvetica Light" panose="020B0403020202020204" pitchFamily="34" charset="0"/>
                <a:ea typeface="Helvetica Light" panose="020B0403020202020204" pitchFamily="34" charset="0"/>
                <a:cs typeface="Arial" charset="0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463229"/>
            <a:ext cx="2743200" cy="29391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 i="0">
                <a:solidFill>
                  <a:schemeClr val="tx1"/>
                </a:solidFill>
                <a:latin typeface="Helvetica Light" panose="020B0403020202020204" pitchFamily="34" charset="0"/>
                <a:ea typeface="Helvetica Light" panose="020B0403020202020204" pitchFamily="34" charset="0"/>
                <a:cs typeface="Arial" charset="0"/>
              </a:defRPr>
            </a:lvl1pPr>
          </a:lstStyle>
          <a:p>
            <a:fld id="{705AD06C-2144-6B48-9D47-7D13FD42ADA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77142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4" r:id="rId3"/>
    <p:sldLayoutId id="2147483655" r:id="rId4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b="0" i="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Helvetica Light" panose="020B0403020202020204" pitchFamily="34" charset="0"/>
          <a:ea typeface="Helvetica Light" panose="020B0403020202020204" pitchFamily="34" charset="0"/>
          <a:cs typeface="Arial" charset="0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Font typeface="Arial"/>
        <a:buChar char="•"/>
        <a:defRPr sz="2400" b="0" i="0" kern="1200">
          <a:solidFill>
            <a:schemeClr val="tx1"/>
          </a:solidFill>
          <a:latin typeface="Helvetica Light" panose="020B0403020202020204" pitchFamily="34" charset="0"/>
          <a:ea typeface="Helvetica Light" panose="020B0403020202020204" pitchFamily="34" charset="0"/>
          <a:cs typeface="Arial" charset="0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Font typeface="Arial"/>
        <a:buChar char="•"/>
        <a:defRPr sz="2000" b="0" i="0" kern="1200">
          <a:solidFill>
            <a:schemeClr val="tx1"/>
          </a:solidFill>
          <a:latin typeface="Helvetica Light" panose="020B0403020202020204" pitchFamily="34" charset="0"/>
          <a:ea typeface="Helvetica Light" panose="020B0403020202020204" pitchFamily="34" charset="0"/>
          <a:cs typeface="Arial" charset="0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Font typeface="Arial"/>
        <a:buChar char="•"/>
        <a:defRPr sz="1800" b="0" i="0" kern="1200">
          <a:solidFill>
            <a:schemeClr val="tx1"/>
          </a:solidFill>
          <a:latin typeface="Helvetica Light" panose="020B0403020202020204" pitchFamily="34" charset="0"/>
          <a:ea typeface="Helvetica Light" panose="020B0403020202020204" pitchFamily="34" charset="0"/>
          <a:cs typeface="Arial" charset="0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Font typeface="Arial"/>
        <a:buChar char="•"/>
        <a:defRPr sz="1600" b="0" i="0" kern="1200">
          <a:solidFill>
            <a:schemeClr val="tx1"/>
          </a:solidFill>
          <a:latin typeface="Helvetica Light" panose="020B0403020202020204" pitchFamily="34" charset="0"/>
          <a:ea typeface="Helvetica Light" panose="020B0403020202020204" pitchFamily="34" charset="0"/>
          <a:cs typeface="Arial" charset="0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Font typeface="Arial"/>
        <a:buChar char="•"/>
        <a:defRPr sz="1600" b="0" i="0" kern="1200">
          <a:solidFill>
            <a:schemeClr val="tx1"/>
          </a:solidFill>
          <a:latin typeface="Helvetica Light" panose="020B0403020202020204" pitchFamily="34" charset="0"/>
          <a:ea typeface="Helvetica Light" panose="020B0403020202020204" pitchFamily="34" charset="0"/>
          <a:cs typeface="Arial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7" Type="http://schemas.openxmlformats.org/officeDocument/2006/relationships/image" Target="../media/image33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4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2.png"/><Relationship Id="rId13" Type="http://schemas.openxmlformats.org/officeDocument/2006/relationships/image" Target="../media/image57.png"/><Relationship Id="rId3" Type="http://schemas.openxmlformats.org/officeDocument/2006/relationships/image" Target="../media/image47.png"/><Relationship Id="rId7" Type="http://schemas.openxmlformats.org/officeDocument/2006/relationships/image" Target="../media/image51.png"/><Relationship Id="rId12" Type="http://schemas.openxmlformats.org/officeDocument/2006/relationships/image" Target="../media/image56.pn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0.png"/><Relationship Id="rId11" Type="http://schemas.openxmlformats.org/officeDocument/2006/relationships/image" Target="../media/image55.jpeg"/><Relationship Id="rId5" Type="http://schemas.openxmlformats.org/officeDocument/2006/relationships/image" Target="../media/image49.png"/><Relationship Id="rId10" Type="http://schemas.openxmlformats.org/officeDocument/2006/relationships/image" Target="../media/image54.png"/><Relationship Id="rId4" Type="http://schemas.openxmlformats.org/officeDocument/2006/relationships/image" Target="../media/image48.jpeg"/><Relationship Id="rId9" Type="http://schemas.openxmlformats.org/officeDocument/2006/relationships/image" Target="../media/image53.png"/><Relationship Id="rId14" Type="http://schemas.openxmlformats.org/officeDocument/2006/relationships/image" Target="../media/image58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6.pn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65.png"/><Relationship Id="rId3" Type="http://schemas.openxmlformats.org/officeDocument/2006/relationships/image" Target="../media/image60.png"/><Relationship Id="rId7" Type="http://schemas.openxmlformats.org/officeDocument/2006/relationships/image" Target="../media/image64.png"/><Relationship Id="rId12" Type="http://schemas.openxmlformats.org/officeDocument/2006/relationships/image" Target="../media/image69.pn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63.png"/><Relationship Id="rId11" Type="http://schemas.openxmlformats.org/officeDocument/2006/relationships/image" Target="../media/image68.png"/><Relationship Id="rId5" Type="http://schemas.openxmlformats.org/officeDocument/2006/relationships/image" Target="../media/image62.png"/><Relationship Id="rId10" Type="http://schemas.openxmlformats.org/officeDocument/2006/relationships/image" Target="../media/image67.png"/><Relationship Id="rId4" Type="http://schemas.openxmlformats.org/officeDocument/2006/relationships/image" Target="../media/image61.png"/><Relationship Id="rId9" Type="http://schemas.openxmlformats.org/officeDocument/2006/relationships/image" Target="../media/image66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image" Target="../media/image70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72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2" Type="http://schemas.openxmlformats.org/officeDocument/2006/relationships/image" Target="../media/image75.jpeg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7.jpeg"/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6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image" Target="../media/image19.png"/><Relationship Id="rId7" Type="http://schemas.openxmlformats.org/officeDocument/2006/relationships/image" Target="../media/image23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10" Type="http://schemas.openxmlformats.org/officeDocument/2006/relationships/image" Target="../media/image26.jpeg"/><Relationship Id="rId4" Type="http://schemas.openxmlformats.org/officeDocument/2006/relationships/image" Target="../media/image20.png"/><Relationship Id="rId9" Type="http://schemas.openxmlformats.org/officeDocument/2006/relationships/image" Target="../media/image2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1A98A9D2-1C1E-C940-881A-8FD97F6EBA58}"/>
              </a:ext>
            </a:extLst>
          </p:cNvPr>
          <p:cNvSpPr/>
          <p:nvPr/>
        </p:nvSpPr>
        <p:spPr>
          <a:xfrm>
            <a:off x="7493000" y="4572000"/>
            <a:ext cx="4699000" cy="14224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74CE4BB-85B5-A24D-9FFA-6DB56209E18D}"/>
              </a:ext>
            </a:extLst>
          </p:cNvPr>
          <p:cNvSpPr/>
          <p:nvPr/>
        </p:nvSpPr>
        <p:spPr>
          <a:xfrm>
            <a:off x="0" y="4572000"/>
            <a:ext cx="7454900" cy="14224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제목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kumimoji="1" lang="en-US" altLang="ko-KR" sz="4000" dirty="0">
                <a:solidFill>
                  <a:schemeClr val="bg1"/>
                </a:solidFill>
              </a:rPr>
              <a:t>Deep Learning Basics</a:t>
            </a:r>
            <a:endParaRPr kumimoji="1" lang="ko-KR" altLang="en-US" sz="4000" dirty="0">
              <a:solidFill>
                <a:schemeClr val="bg1"/>
              </a:solidFill>
            </a:endParaRPr>
          </a:p>
        </p:txBody>
      </p:sp>
      <p:sp>
        <p:nvSpPr>
          <p:cNvPr id="3" name="부제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r"/>
            <a:r>
              <a:rPr kumimoji="1" lang="en-US" altLang="ko-KR" sz="1800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Junghwan Goh </a:t>
            </a:r>
            <a:r>
              <a:rPr kumimoji="1" lang="en-US" altLang="ko-KR" sz="1600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(Kyung </a:t>
            </a:r>
            <a:r>
              <a:rPr kumimoji="1" lang="en-US" altLang="ko-KR" sz="1600" dirty="0" err="1">
                <a:solidFill>
                  <a:schemeClr val="accent5">
                    <a:lumMod val="60000"/>
                    <a:lumOff val="40000"/>
                  </a:schemeClr>
                </a:solidFill>
              </a:rPr>
              <a:t>Hee</a:t>
            </a:r>
            <a:r>
              <a:rPr kumimoji="1" lang="en-US" altLang="ko-KR" sz="1600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 University)</a:t>
            </a:r>
            <a:endParaRPr kumimoji="1" lang="en-US" altLang="ko-KR" sz="1800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  <a:p>
            <a:pPr algn="r"/>
            <a:r>
              <a:rPr kumimoji="1" lang="en-US" altLang="ko-KR" sz="1400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2018.09.07  2</a:t>
            </a:r>
            <a:r>
              <a:rPr kumimoji="1" lang="en-US" altLang="ko-KR" sz="1400" baseline="30000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nd</a:t>
            </a:r>
            <a:r>
              <a:rPr kumimoji="1" lang="en-US" altLang="ko-KR" sz="1400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 Deep Neural Network Workshop</a:t>
            </a:r>
          </a:p>
        </p:txBody>
      </p:sp>
      <p:pic>
        <p:nvPicPr>
          <p:cNvPr id="1028" name="Picture 4" descr="Debugger">
            <a:extLst>
              <a:ext uri="{FF2B5EF4-FFF2-40B4-BE49-F238E27FC236}">
                <a16:creationId xmlns:a16="http://schemas.microsoft.com/office/drawing/2014/main" id="{E8F3A3B3-39BB-2F43-8B69-3BF81CF9C15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6900" y="1154425"/>
            <a:ext cx="5918200" cy="2717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84E1EEF3-F338-7F4E-86FA-9815F87AF3FA}"/>
              </a:ext>
            </a:extLst>
          </p:cNvPr>
          <p:cNvSpPr/>
          <p:nvPr/>
        </p:nvSpPr>
        <p:spPr>
          <a:xfrm>
            <a:off x="6592070" y="3850093"/>
            <a:ext cx="2513830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sz="1050" dirty="0">
                <a:latin typeface="American Typewriter" panose="02090604020004020304" pitchFamily="18" charset="77"/>
              </a:rPr>
              <a:t>“Debugger” https://</a:t>
            </a:r>
            <a:r>
              <a:rPr lang="en-US" sz="1050" dirty="0" err="1">
                <a:latin typeface="American Typewriter" panose="02090604020004020304" pitchFamily="18" charset="77"/>
              </a:rPr>
              <a:t>xkcd.com</a:t>
            </a:r>
            <a:r>
              <a:rPr lang="en-US" sz="1050" dirty="0">
                <a:latin typeface="American Typewriter" panose="02090604020004020304" pitchFamily="18" charset="77"/>
              </a:rPr>
              <a:t>/1163/</a:t>
            </a:r>
          </a:p>
        </p:txBody>
      </p:sp>
    </p:spTree>
    <p:extLst>
      <p:ext uri="{BB962C8B-B14F-4D97-AF65-F5344CB8AC3E}">
        <p14:creationId xmlns:p14="http://schemas.microsoft.com/office/powerpoint/2010/main" val="124068573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5291F2-4C64-994E-9EDA-F57C7FB589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(single layer) </a:t>
            </a:r>
            <a:r>
              <a:rPr lang="en-US" dirty="0"/>
              <a:t>Perceptron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3533751-DB5F-AA46-8BBF-246EFA2AE0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5AD06C-2144-6B48-9D47-7D13FD42ADAE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13314" name="Picture 2" descr="https://upload.wikimedia.org/wikipedia/commons/thumb/8/8a/Perceptron_example.svg/500px-Perceptron_example.svg.png">
            <a:extLst>
              <a:ext uri="{FF2B5EF4-FFF2-40B4-BE49-F238E27FC236}">
                <a16:creationId xmlns:a16="http://schemas.microsoft.com/office/drawing/2014/main" id="{B90C4D9A-2E8A-B341-BA38-23AB4E3CBFC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43854" y="1352854"/>
            <a:ext cx="5200346" cy="52003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307A8E67-9F68-1F45-B3B0-E1A6A9B128C9}"/>
              </a:ext>
            </a:extLst>
          </p:cNvPr>
          <p:cNvSpPr txBox="1"/>
          <p:nvPr/>
        </p:nvSpPr>
        <p:spPr>
          <a:xfrm>
            <a:off x="266700" y="1380798"/>
            <a:ext cx="477246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/>
              <a:t>문제</a:t>
            </a:r>
            <a:r>
              <a:rPr lang="en-US" altLang="ko-KR" dirty="0"/>
              <a:t>:</a:t>
            </a:r>
            <a:r>
              <a:rPr lang="ko-KR" altLang="en-US" dirty="0"/>
              <a:t> 크기와 가축화 두 개 변수가 주어졌을 때</a:t>
            </a:r>
            <a:br>
              <a:rPr lang="en-US" altLang="ko-KR" dirty="0"/>
            </a:br>
            <a:r>
              <a:rPr lang="ko-KR" altLang="en-US" dirty="0"/>
              <a:t>개와 고양이를 </a:t>
            </a:r>
            <a:r>
              <a:rPr lang="ko-KR" altLang="en-US" dirty="0" err="1"/>
              <a:t>구분하시오</a:t>
            </a:r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AF89F71-FFFE-D34D-83B6-3ED78F59A4F2}"/>
              </a:ext>
            </a:extLst>
          </p:cNvPr>
          <p:cNvSpPr txBox="1"/>
          <p:nvPr/>
        </p:nvSpPr>
        <p:spPr>
          <a:xfrm>
            <a:off x="266700" y="2312918"/>
            <a:ext cx="26613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err="1"/>
              <a:t>퍼셉트론을</a:t>
            </a:r>
            <a:r>
              <a:rPr lang="ko-KR" altLang="en-US" dirty="0"/>
              <a:t> 이용한 풀이</a:t>
            </a:r>
            <a:r>
              <a:rPr lang="en-US" altLang="ko-KR" dirty="0"/>
              <a:t>: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42D714F-26E5-454B-B665-530B189DCDC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33803" y="2796848"/>
            <a:ext cx="2959100" cy="6985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293BB6F0-814B-8F4B-AA16-210F040EF1D4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6922"/>
          <a:stretch/>
        </p:blipFill>
        <p:spPr>
          <a:xfrm>
            <a:off x="2817620" y="3495348"/>
            <a:ext cx="791999" cy="6731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7ABB9F75-6EE9-8742-9F48-DDC504897A7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033450" y="3673148"/>
            <a:ext cx="571500" cy="31750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1372D9AA-3D2E-1645-BE94-3F699B90F9D5}"/>
              </a:ext>
            </a:extLst>
          </p:cNvPr>
          <p:cNvSpPr txBox="1"/>
          <p:nvPr/>
        </p:nvSpPr>
        <p:spPr>
          <a:xfrm>
            <a:off x="2538144" y="3673148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=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FD36102-B0F8-6E49-A142-AA110E465D58}"/>
              </a:ext>
            </a:extLst>
          </p:cNvPr>
          <p:cNvSpPr txBox="1"/>
          <p:nvPr/>
        </p:nvSpPr>
        <p:spPr>
          <a:xfrm>
            <a:off x="623510" y="4265067"/>
            <a:ext cx="4791633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400" dirty="0"/>
              <a:t>이고</a:t>
            </a:r>
            <a:r>
              <a:rPr lang="en-US" altLang="ko-KR" sz="1400" dirty="0"/>
              <a:t>,</a:t>
            </a:r>
            <a:r>
              <a:rPr lang="ko-KR" altLang="en-US" sz="1400" dirty="0"/>
              <a:t> 이 때 적절한 </a:t>
            </a:r>
            <a:r>
              <a:rPr lang="en-US" altLang="ko-KR" sz="1400" dirty="0" err="1"/>
              <a:t>w</a:t>
            </a:r>
            <a:r>
              <a:rPr lang="en-US" altLang="ko-KR" sz="1400" baseline="-25000" dirty="0" err="1"/>
              <a:t>i</a:t>
            </a:r>
            <a:r>
              <a:rPr lang="en-US" altLang="ko-KR" sz="1400" dirty="0"/>
              <a:t> (weight)</a:t>
            </a:r>
            <a:r>
              <a:rPr lang="ko-KR" altLang="en-US" sz="1400" dirty="0"/>
              <a:t>와 </a:t>
            </a:r>
            <a:r>
              <a:rPr lang="en-US" altLang="ko-KR" sz="1400" dirty="0"/>
              <a:t>b(bias)</a:t>
            </a:r>
            <a:r>
              <a:rPr lang="ko-KR" altLang="en-US" sz="1400" dirty="0" err="1"/>
              <a:t>를</a:t>
            </a:r>
            <a:r>
              <a:rPr lang="ko-KR" altLang="en-US" sz="1400" dirty="0"/>
              <a:t> 찾는다</a:t>
            </a:r>
            <a:r>
              <a:rPr lang="en-US" altLang="ko-KR" sz="1400" dirty="0"/>
              <a:t>.</a:t>
            </a:r>
          </a:p>
          <a:p>
            <a:endParaRPr lang="en-US" altLang="ko-KR" sz="1400" dirty="0"/>
          </a:p>
          <a:p>
            <a:r>
              <a:rPr lang="ko-KR" altLang="en-US" sz="1400" dirty="0"/>
              <a:t>어떻게</a:t>
            </a:r>
            <a:r>
              <a:rPr lang="en-US" altLang="ko-KR" sz="1400" dirty="0"/>
              <a:t>?</a:t>
            </a:r>
            <a:r>
              <a:rPr lang="ko-KR" altLang="en-US" sz="1400" dirty="0"/>
              <a:t> </a:t>
            </a:r>
            <a:br>
              <a:rPr lang="en-US" altLang="ko-KR" sz="1400" dirty="0"/>
            </a:br>
            <a:r>
              <a:rPr lang="en-US" altLang="ko-KR" sz="1400" dirty="0"/>
              <a:t>1.</a:t>
            </a:r>
            <a:r>
              <a:rPr lang="ko-KR" altLang="en-US" sz="1400" dirty="0"/>
              <a:t> 아무 값으로나 초기화 한다</a:t>
            </a:r>
            <a:endParaRPr lang="en-US" altLang="ko-KR" sz="1400" dirty="0"/>
          </a:p>
          <a:p>
            <a:r>
              <a:rPr lang="en-US" altLang="ko-KR" sz="1400" dirty="0"/>
              <a:t>2.</a:t>
            </a:r>
            <a:r>
              <a:rPr lang="ko-KR" altLang="en-US" sz="1400" dirty="0"/>
              <a:t> 데이터를 대입해 </a:t>
            </a:r>
            <a:r>
              <a:rPr lang="en-US" altLang="ko-KR" sz="1400" dirty="0"/>
              <a:t>f(x)</a:t>
            </a:r>
            <a:r>
              <a:rPr lang="ko-KR" altLang="en-US" sz="1400" dirty="0" err="1"/>
              <a:t>를</a:t>
            </a:r>
            <a:r>
              <a:rPr lang="ko-KR" altLang="en-US" sz="1400" dirty="0"/>
              <a:t> 구하고 </a:t>
            </a:r>
            <a:r>
              <a:rPr lang="en-US" altLang="ko-KR" sz="1400" dirty="0"/>
              <a:t>weight</a:t>
            </a:r>
            <a:r>
              <a:rPr lang="ko-KR" altLang="en-US" sz="1400" dirty="0"/>
              <a:t>값을 변경해 나간다 </a:t>
            </a:r>
            <a:endParaRPr lang="en-US" altLang="ko-KR" sz="1400" dirty="0"/>
          </a:p>
          <a:p>
            <a:endParaRPr lang="en-US" altLang="ko-KR" sz="1400" dirty="0"/>
          </a:p>
          <a:p>
            <a:endParaRPr lang="en-US" altLang="ko-KR" sz="1400" dirty="0"/>
          </a:p>
          <a:p>
            <a:r>
              <a:rPr lang="en-US" altLang="ko-KR" sz="1400" dirty="0"/>
              <a:t>3.</a:t>
            </a:r>
            <a:r>
              <a:rPr lang="ko-KR" altLang="en-US" sz="1400" dirty="0"/>
              <a:t> 에러가 주어진 값보다 작아질 때 까지 반복</a:t>
            </a:r>
            <a:r>
              <a:rPr lang="en-US" altLang="ko-KR" sz="1400" dirty="0"/>
              <a:t>.</a:t>
            </a:r>
            <a:br>
              <a:rPr lang="en-US" altLang="ko-KR" sz="1400" dirty="0"/>
            </a:br>
            <a:r>
              <a:rPr lang="ko-KR" altLang="en-US" sz="1400" dirty="0"/>
              <a:t> </a:t>
            </a:r>
            <a:endParaRPr lang="en-US" sz="1400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795F6EAD-4E8A-884C-A66E-EE6E1289E1B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54100" y="5409397"/>
            <a:ext cx="3594100" cy="35560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A26E6CAF-827A-7E48-998E-6C7271D98D8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170031" y="6039584"/>
            <a:ext cx="1180416" cy="5136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92492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3921E8-50A3-474D-9F10-6E394E0E70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(single layer) Perceptron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045EA43-83D6-3641-ACB6-02237AD373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5AD06C-2144-6B48-9D47-7D13FD42ADAE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B2EDBA9-0B05-2A4C-ACF7-4762E12999A3}"/>
              </a:ext>
            </a:extLst>
          </p:cNvPr>
          <p:cNvSpPr txBox="1"/>
          <p:nvPr/>
        </p:nvSpPr>
        <p:spPr>
          <a:xfrm>
            <a:off x="266700" y="1380798"/>
            <a:ext cx="477246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/>
              <a:t>문제</a:t>
            </a:r>
            <a:r>
              <a:rPr lang="en-US" altLang="ko-KR" dirty="0"/>
              <a:t>:</a:t>
            </a:r>
            <a:r>
              <a:rPr lang="ko-KR" altLang="en-US" dirty="0"/>
              <a:t> 크기와 가축화 두 개 변수가 주어졌을 때</a:t>
            </a:r>
            <a:br>
              <a:rPr lang="en-US" altLang="ko-KR" dirty="0"/>
            </a:br>
            <a:r>
              <a:rPr lang="ko-KR" altLang="en-US" dirty="0"/>
              <a:t>개와 고양이를 </a:t>
            </a:r>
            <a:r>
              <a:rPr lang="ko-KR" altLang="en-US" dirty="0" err="1"/>
              <a:t>구분하시오</a:t>
            </a:r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DAA529C-D193-F04C-A4E8-09895360D9FE}"/>
              </a:ext>
            </a:extLst>
          </p:cNvPr>
          <p:cNvSpPr txBox="1"/>
          <p:nvPr/>
        </p:nvSpPr>
        <p:spPr>
          <a:xfrm>
            <a:off x="266700" y="2312918"/>
            <a:ext cx="26613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err="1"/>
              <a:t>퍼셉트론을</a:t>
            </a:r>
            <a:r>
              <a:rPr lang="ko-KR" altLang="en-US" dirty="0"/>
              <a:t> 이용한 풀이</a:t>
            </a:r>
            <a:r>
              <a:rPr lang="en-US" altLang="ko-KR" dirty="0"/>
              <a:t>: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C8396C0-5665-7F46-838A-B2CE6F106202}"/>
              </a:ext>
            </a:extLst>
          </p:cNvPr>
          <p:cNvSpPr txBox="1"/>
          <p:nvPr/>
        </p:nvSpPr>
        <p:spPr>
          <a:xfrm>
            <a:off x="6314968" y="2435472"/>
            <a:ext cx="337143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i="1" dirty="0">
                <a:latin typeface="Times" pitchFamily="2" charset="0"/>
              </a:rPr>
              <a:t>f(x) = </a:t>
            </a:r>
            <a:r>
              <a:rPr lang="en-US" sz="2400" dirty="0">
                <a:latin typeface="Times" pitchFamily="2" charset="0"/>
              </a:rPr>
              <a:t>𝚯[</a:t>
            </a:r>
            <a:r>
              <a:rPr lang="en-US" sz="2400" i="1" dirty="0">
                <a:latin typeface="Times" pitchFamily="2" charset="0"/>
              </a:rPr>
              <a:t>w</a:t>
            </a:r>
            <a:r>
              <a:rPr lang="en-US" sz="2400" i="1" baseline="-25000" dirty="0">
                <a:latin typeface="Times" pitchFamily="2" charset="0"/>
              </a:rPr>
              <a:t>1</a:t>
            </a:r>
            <a:r>
              <a:rPr lang="en-US" sz="2400" i="1" dirty="0">
                <a:latin typeface="Times" pitchFamily="2" charset="0"/>
              </a:rPr>
              <a:t>x</a:t>
            </a:r>
            <a:r>
              <a:rPr lang="en-US" sz="2400" i="1" baseline="-25000" dirty="0">
                <a:latin typeface="Times" pitchFamily="2" charset="0"/>
              </a:rPr>
              <a:t>1</a:t>
            </a:r>
            <a:r>
              <a:rPr lang="en-US" sz="2400" i="1" dirty="0">
                <a:latin typeface="Times" pitchFamily="2" charset="0"/>
              </a:rPr>
              <a:t> + w</a:t>
            </a:r>
            <a:r>
              <a:rPr lang="en-US" sz="2400" i="1" baseline="-25000" dirty="0">
                <a:latin typeface="Times" pitchFamily="2" charset="0"/>
              </a:rPr>
              <a:t>2</a:t>
            </a:r>
            <a:r>
              <a:rPr lang="en-US" sz="2400" i="1" dirty="0">
                <a:latin typeface="Times" pitchFamily="2" charset="0"/>
              </a:rPr>
              <a:t>x</a:t>
            </a:r>
            <a:r>
              <a:rPr lang="en-US" sz="2400" i="1" baseline="-25000" dirty="0">
                <a:latin typeface="Times" pitchFamily="2" charset="0"/>
              </a:rPr>
              <a:t>2</a:t>
            </a:r>
            <a:r>
              <a:rPr lang="en-US" sz="2400" i="1" dirty="0">
                <a:latin typeface="Times" pitchFamily="2" charset="0"/>
              </a:rPr>
              <a:t> + b</a:t>
            </a:r>
            <a:r>
              <a:rPr lang="en-US" sz="2400" dirty="0">
                <a:latin typeface="Times" pitchFamily="2" charset="0"/>
              </a:rPr>
              <a:t>]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C00CDED1-2958-DA4F-808D-F869F0026DE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14968" y="3009239"/>
            <a:ext cx="3291503" cy="3135103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07E5E1D6-EC84-A74A-83E5-8CAE326341C3}"/>
              </a:ext>
            </a:extLst>
          </p:cNvPr>
          <p:cNvSpPr/>
          <p:nvPr/>
        </p:nvSpPr>
        <p:spPr>
          <a:xfrm>
            <a:off x="8547560" y="3818159"/>
            <a:ext cx="819685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i="1" dirty="0">
                <a:latin typeface="Times" pitchFamily="2" charset="0"/>
              </a:rPr>
              <a:t>w</a:t>
            </a:r>
            <a:r>
              <a:rPr lang="en-US" sz="1400" i="1" baseline="-25000" dirty="0">
                <a:latin typeface="Times" pitchFamily="2" charset="0"/>
              </a:rPr>
              <a:t>1</a:t>
            </a:r>
            <a:r>
              <a:rPr lang="en-US" sz="1400" i="1" dirty="0">
                <a:latin typeface="Times" pitchFamily="2" charset="0"/>
              </a:rPr>
              <a:t> = -1</a:t>
            </a:r>
          </a:p>
          <a:p>
            <a:r>
              <a:rPr lang="en-US" sz="1400" i="1" dirty="0">
                <a:latin typeface="Times" pitchFamily="2" charset="0"/>
              </a:rPr>
              <a:t>w</a:t>
            </a:r>
            <a:r>
              <a:rPr lang="en-US" sz="1400" i="1" baseline="-25000" dirty="0">
                <a:latin typeface="Times" pitchFamily="2" charset="0"/>
              </a:rPr>
              <a:t>2</a:t>
            </a:r>
            <a:r>
              <a:rPr lang="en-US" sz="1400" i="1" dirty="0">
                <a:latin typeface="Times" pitchFamily="2" charset="0"/>
              </a:rPr>
              <a:t> = -1</a:t>
            </a:r>
          </a:p>
          <a:p>
            <a:r>
              <a:rPr lang="en-US" sz="1400" i="1" dirty="0">
                <a:latin typeface="Times" pitchFamily="2" charset="0"/>
              </a:rPr>
              <a:t>b = 1.25</a:t>
            </a:r>
            <a:endParaRPr lang="en-US" sz="1400" dirty="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DF3BBB04-FBAF-1B42-9644-C63AFDAF8E57}"/>
              </a:ext>
            </a:extLst>
          </p:cNvPr>
          <p:cNvSpPr/>
          <p:nvPr/>
        </p:nvSpPr>
        <p:spPr>
          <a:xfrm>
            <a:off x="7141034" y="4999221"/>
            <a:ext cx="819685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i="1" dirty="0">
                <a:latin typeface="Times" pitchFamily="2" charset="0"/>
              </a:rPr>
              <a:t>w</a:t>
            </a:r>
            <a:r>
              <a:rPr lang="en-US" sz="1400" i="1" baseline="-25000" dirty="0">
                <a:latin typeface="Times" pitchFamily="2" charset="0"/>
              </a:rPr>
              <a:t>1</a:t>
            </a:r>
            <a:r>
              <a:rPr lang="en-US" sz="1400" i="1" dirty="0">
                <a:latin typeface="Times" pitchFamily="2" charset="0"/>
              </a:rPr>
              <a:t> = -1</a:t>
            </a:r>
          </a:p>
          <a:p>
            <a:r>
              <a:rPr lang="en-US" sz="1400" i="1" dirty="0">
                <a:latin typeface="Times" pitchFamily="2" charset="0"/>
              </a:rPr>
              <a:t>w</a:t>
            </a:r>
            <a:r>
              <a:rPr lang="en-US" sz="1400" i="1" baseline="-25000" dirty="0">
                <a:latin typeface="Times" pitchFamily="2" charset="0"/>
              </a:rPr>
              <a:t>2</a:t>
            </a:r>
            <a:r>
              <a:rPr lang="en-US" sz="1400" i="1" dirty="0">
                <a:latin typeface="Times" pitchFamily="2" charset="0"/>
              </a:rPr>
              <a:t> = -1</a:t>
            </a:r>
          </a:p>
          <a:p>
            <a:r>
              <a:rPr lang="en-US" sz="1400" i="1" dirty="0">
                <a:latin typeface="Times" pitchFamily="2" charset="0"/>
              </a:rPr>
              <a:t>b = 0.7</a:t>
            </a:r>
            <a:endParaRPr lang="en-US" sz="1400" dirty="0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EA23012F-091B-FB4C-A106-F3C3A38D2FE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58610" y="3155944"/>
            <a:ext cx="757456" cy="701348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1792A622-1A62-2A44-A60C-1F26AB44574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81251" y="4428791"/>
            <a:ext cx="711200" cy="67310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CEE70F57-27DF-D448-97A8-48D4A5896FD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40607" y="3424497"/>
            <a:ext cx="850900" cy="736600"/>
          </a:xfrm>
          <a:prstGeom prst="rect">
            <a:avLst/>
          </a:prstGeom>
        </p:spPr>
      </p:pic>
      <p:sp>
        <p:nvSpPr>
          <p:cNvPr id="22" name="Oval 21">
            <a:extLst>
              <a:ext uri="{FF2B5EF4-FFF2-40B4-BE49-F238E27FC236}">
                <a16:creationId xmlns:a16="http://schemas.microsoft.com/office/drawing/2014/main" id="{FEA129CA-DBD9-F74D-9ECE-2F60A72513C7}"/>
              </a:ext>
            </a:extLst>
          </p:cNvPr>
          <p:cNvSpPr/>
          <p:nvPr/>
        </p:nvSpPr>
        <p:spPr>
          <a:xfrm>
            <a:off x="1157332" y="3387354"/>
            <a:ext cx="512676" cy="512676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i="1" dirty="0">
                <a:solidFill>
                  <a:schemeClr val="tx1"/>
                </a:solidFill>
                <a:latin typeface="Times" pitchFamily="2" charset="0"/>
              </a:rPr>
              <a:t>x</a:t>
            </a:r>
            <a:r>
              <a:rPr lang="en-US" i="1" baseline="-25000" dirty="0">
                <a:solidFill>
                  <a:schemeClr val="tx1"/>
                </a:solidFill>
                <a:latin typeface="Times" pitchFamily="2" charset="0"/>
              </a:rPr>
              <a:t>1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8C9C99D8-5BC2-994D-8936-A0A52278B85D}"/>
              </a:ext>
            </a:extLst>
          </p:cNvPr>
          <p:cNvSpPr/>
          <p:nvPr/>
        </p:nvSpPr>
        <p:spPr>
          <a:xfrm>
            <a:off x="1157332" y="4543620"/>
            <a:ext cx="512676" cy="512676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i="1" dirty="0">
                <a:solidFill>
                  <a:schemeClr val="tx1"/>
                </a:solidFill>
                <a:latin typeface="Times" pitchFamily="2" charset="0"/>
              </a:rPr>
              <a:t>x</a:t>
            </a:r>
            <a:r>
              <a:rPr lang="en-US" i="1" baseline="-25000" dirty="0">
                <a:solidFill>
                  <a:schemeClr val="tx1"/>
                </a:solidFill>
                <a:latin typeface="Times" pitchFamily="2" charset="0"/>
              </a:rPr>
              <a:t>2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B1ED2458-6EA4-1E46-9498-F0FBD4C816E1}"/>
              </a:ext>
            </a:extLst>
          </p:cNvPr>
          <p:cNvSpPr/>
          <p:nvPr/>
        </p:nvSpPr>
        <p:spPr>
          <a:xfrm>
            <a:off x="2467974" y="3300858"/>
            <a:ext cx="689225" cy="689225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CE8BCE3C-9366-A04C-997C-4C9B816895AC}"/>
              </a:ext>
            </a:extLst>
          </p:cNvPr>
          <p:cNvSpPr/>
          <p:nvPr/>
        </p:nvSpPr>
        <p:spPr>
          <a:xfrm>
            <a:off x="1142295" y="5631666"/>
            <a:ext cx="512676" cy="512676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i="1" dirty="0">
                <a:solidFill>
                  <a:srgbClr val="C00000"/>
                </a:solidFill>
                <a:latin typeface="Times" pitchFamily="2" charset="0"/>
              </a:rPr>
              <a:t>b</a:t>
            </a:r>
            <a:endParaRPr lang="en-US" b="1" dirty="0">
              <a:solidFill>
                <a:srgbClr val="C00000"/>
              </a:solidFill>
            </a:endParaRPr>
          </a:p>
        </p:txBody>
      </p: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9ABB0460-D373-8547-B720-5BE747CA36AD}"/>
              </a:ext>
            </a:extLst>
          </p:cNvPr>
          <p:cNvCxnSpPr>
            <a:cxnSpLocks/>
            <a:stCxn id="22" idx="6"/>
            <a:endCxn id="25" idx="2"/>
          </p:cNvCxnSpPr>
          <p:nvPr/>
        </p:nvCxnSpPr>
        <p:spPr>
          <a:xfrm>
            <a:off x="1670008" y="3643692"/>
            <a:ext cx="797966" cy="177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32D7329D-507E-F944-AE10-FD75850D1838}"/>
              </a:ext>
            </a:extLst>
          </p:cNvPr>
          <p:cNvCxnSpPr>
            <a:cxnSpLocks/>
            <a:stCxn id="24" idx="7"/>
            <a:endCxn id="25" idx="3"/>
          </p:cNvCxnSpPr>
          <p:nvPr/>
        </p:nvCxnSpPr>
        <p:spPr>
          <a:xfrm flipV="1">
            <a:off x="1594928" y="3889148"/>
            <a:ext cx="973981" cy="72955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74CF908A-51BC-2049-BE55-B198B9F2C13B}"/>
              </a:ext>
            </a:extLst>
          </p:cNvPr>
          <p:cNvCxnSpPr>
            <a:cxnSpLocks/>
            <a:stCxn id="27" idx="7"/>
            <a:endCxn id="25" idx="4"/>
          </p:cNvCxnSpPr>
          <p:nvPr/>
        </p:nvCxnSpPr>
        <p:spPr>
          <a:xfrm flipV="1">
            <a:off x="1579891" y="3990083"/>
            <a:ext cx="1232696" cy="171666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>
            <a:extLst>
              <a:ext uri="{FF2B5EF4-FFF2-40B4-BE49-F238E27FC236}">
                <a16:creationId xmlns:a16="http://schemas.microsoft.com/office/drawing/2014/main" id="{AB14B100-FC04-9C46-89B0-753B44070345}"/>
              </a:ext>
            </a:extLst>
          </p:cNvPr>
          <p:cNvCxnSpPr>
            <a:cxnSpLocks/>
            <a:stCxn id="25" idx="6"/>
          </p:cNvCxnSpPr>
          <p:nvPr/>
        </p:nvCxnSpPr>
        <p:spPr>
          <a:xfrm>
            <a:off x="3157199" y="3645471"/>
            <a:ext cx="694902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Rectangle 57">
            <a:extLst>
              <a:ext uri="{FF2B5EF4-FFF2-40B4-BE49-F238E27FC236}">
                <a16:creationId xmlns:a16="http://schemas.microsoft.com/office/drawing/2014/main" id="{2A8D8881-4F79-EC4C-B6F7-3E5CCEC66F9B}"/>
              </a:ext>
            </a:extLst>
          </p:cNvPr>
          <p:cNvSpPr/>
          <p:nvPr/>
        </p:nvSpPr>
        <p:spPr>
          <a:xfrm>
            <a:off x="1929214" y="3340169"/>
            <a:ext cx="41549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i="1" dirty="0">
                <a:solidFill>
                  <a:srgbClr val="C00000"/>
                </a:solidFill>
                <a:latin typeface="Times" pitchFamily="2" charset="0"/>
              </a:rPr>
              <a:t>w</a:t>
            </a:r>
            <a:r>
              <a:rPr lang="en-US" b="1" i="1" baseline="-25000" dirty="0">
                <a:solidFill>
                  <a:srgbClr val="C00000"/>
                </a:solidFill>
                <a:latin typeface="Times" pitchFamily="2" charset="0"/>
              </a:rPr>
              <a:t>1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3715DDAC-1C63-F049-9E89-22E1CEF9EECE}"/>
              </a:ext>
            </a:extLst>
          </p:cNvPr>
          <p:cNvSpPr/>
          <p:nvPr/>
        </p:nvSpPr>
        <p:spPr>
          <a:xfrm>
            <a:off x="1728232" y="3962431"/>
            <a:ext cx="41549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i="1" dirty="0">
                <a:solidFill>
                  <a:srgbClr val="C00000"/>
                </a:solidFill>
                <a:latin typeface="Times" pitchFamily="2" charset="0"/>
              </a:rPr>
              <a:t>w</a:t>
            </a:r>
            <a:r>
              <a:rPr lang="en-US" b="1" i="1" baseline="-25000" dirty="0">
                <a:solidFill>
                  <a:srgbClr val="C00000"/>
                </a:solidFill>
                <a:latin typeface="Times" pitchFamily="2" charset="0"/>
              </a:rPr>
              <a:t>2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id="{28E89152-8EDA-7F46-8806-F46914E00115}"/>
              </a:ext>
            </a:extLst>
          </p:cNvPr>
          <p:cNvSpPr/>
          <p:nvPr/>
        </p:nvSpPr>
        <p:spPr>
          <a:xfrm>
            <a:off x="2483617" y="3473505"/>
            <a:ext cx="6735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>
                <a:latin typeface="Times" pitchFamily="2" charset="0"/>
              </a:rPr>
              <a:t>𝚺</a:t>
            </a:r>
            <a:r>
              <a:rPr lang="en-US" i="1" dirty="0" err="1">
                <a:latin typeface="Times" pitchFamily="2" charset="0"/>
              </a:rPr>
              <a:t>w</a:t>
            </a:r>
            <a:r>
              <a:rPr lang="en-US" i="1" baseline="-25000" dirty="0" err="1">
                <a:latin typeface="Times" pitchFamily="2" charset="0"/>
              </a:rPr>
              <a:t>i</a:t>
            </a:r>
            <a:r>
              <a:rPr lang="en-US" i="1" dirty="0" err="1">
                <a:latin typeface="Times" pitchFamily="2" charset="0"/>
              </a:rPr>
              <a:t>x</a:t>
            </a:r>
            <a:r>
              <a:rPr lang="en-US" i="1" baseline="-25000" dirty="0" err="1">
                <a:latin typeface="Times" pitchFamily="2" charset="0"/>
              </a:rPr>
              <a:t>i</a:t>
            </a:r>
            <a:endParaRPr lang="en-US" dirty="0"/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B1140881-0AB1-BB4F-BB01-BFBE996C00BE}"/>
              </a:ext>
            </a:extLst>
          </p:cNvPr>
          <p:cNvSpPr txBox="1"/>
          <p:nvPr/>
        </p:nvSpPr>
        <p:spPr>
          <a:xfrm>
            <a:off x="3775515" y="2662922"/>
            <a:ext cx="81624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 if ≥ 0</a:t>
            </a:r>
          </a:p>
          <a:p>
            <a:r>
              <a:rPr lang="en-US" dirty="0"/>
              <a:t>0 if &lt; 0</a:t>
            </a: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1BCE28E6-1F78-E440-A7FA-546C6A192CEE}"/>
              </a:ext>
            </a:extLst>
          </p:cNvPr>
          <p:cNvSpPr txBox="1"/>
          <p:nvPr/>
        </p:nvSpPr>
        <p:spPr>
          <a:xfrm>
            <a:off x="2568909" y="4877250"/>
            <a:ext cx="249042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/>
              <a:t>데이터를 대입해</a:t>
            </a:r>
            <a:endParaRPr lang="en-US" altLang="ko-KR" dirty="0"/>
          </a:p>
          <a:p>
            <a:r>
              <a:rPr lang="ko-KR" altLang="en-US" dirty="0"/>
              <a:t>오류가 가장 작아지는</a:t>
            </a:r>
            <a:br>
              <a:rPr lang="en-US" altLang="ko-KR" dirty="0"/>
            </a:br>
            <a:r>
              <a:rPr lang="en-US" dirty="0"/>
              <a:t>Weight</a:t>
            </a:r>
            <a:r>
              <a:rPr lang="ko-KR" altLang="en-US" dirty="0"/>
              <a:t>와 </a:t>
            </a:r>
            <a:r>
              <a:rPr lang="en-US" altLang="ko-KR" dirty="0"/>
              <a:t>bias</a:t>
            </a:r>
            <a:r>
              <a:rPr lang="ko-KR" altLang="en-US" dirty="0" err="1"/>
              <a:t>를</a:t>
            </a:r>
            <a:r>
              <a:rPr lang="ko-KR" altLang="en-US" dirty="0"/>
              <a:t> 알아냄</a:t>
            </a:r>
            <a:endParaRPr lang="en-US" dirty="0"/>
          </a:p>
        </p:txBody>
      </p:sp>
      <p:sp>
        <p:nvSpPr>
          <p:cNvPr id="84" name="Oval 83">
            <a:extLst>
              <a:ext uri="{FF2B5EF4-FFF2-40B4-BE49-F238E27FC236}">
                <a16:creationId xmlns:a16="http://schemas.microsoft.com/office/drawing/2014/main" id="{5AEB0035-EFA9-6E46-8A20-C95A01189238}"/>
              </a:ext>
            </a:extLst>
          </p:cNvPr>
          <p:cNvSpPr/>
          <p:nvPr/>
        </p:nvSpPr>
        <p:spPr>
          <a:xfrm>
            <a:off x="3867003" y="3313558"/>
            <a:ext cx="689225" cy="689225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cxnSp>
        <p:nvCxnSpPr>
          <p:cNvPr id="87" name="Elbow Connector 86">
            <a:extLst>
              <a:ext uri="{FF2B5EF4-FFF2-40B4-BE49-F238E27FC236}">
                <a16:creationId xmlns:a16="http://schemas.microsoft.com/office/drawing/2014/main" id="{CB7883F6-6561-5E42-B809-F45E9B4606E9}"/>
              </a:ext>
            </a:extLst>
          </p:cNvPr>
          <p:cNvCxnSpPr/>
          <p:nvPr/>
        </p:nvCxnSpPr>
        <p:spPr>
          <a:xfrm flipV="1">
            <a:off x="4013076" y="3532018"/>
            <a:ext cx="384068" cy="223729"/>
          </a:xfrm>
          <a:prstGeom prst="bentConnector3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8" name="TextBox 87">
            <a:extLst>
              <a:ext uri="{FF2B5EF4-FFF2-40B4-BE49-F238E27FC236}">
                <a16:creationId xmlns:a16="http://schemas.microsoft.com/office/drawing/2014/main" id="{38CB5CC6-08B2-AE49-BB83-8784143431B4}"/>
              </a:ext>
            </a:extLst>
          </p:cNvPr>
          <p:cNvSpPr txBox="1"/>
          <p:nvPr/>
        </p:nvSpPr>
        <p:spPr>
          <a:xfrm>
            <a:off x="7683500" y="2108200"/>
            <a:ext cx="14638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400" dirty="0"/>
              <a:t>↓평면의 방정식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18875429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28B23B-4581-5E43-A3BD-EC6C86A9AB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그런데 간단한 문제를 풀 수 없다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9681A35-9C77-1E40-9871-A2B8812D6E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5AD06C-2144-6B48-9D47-7D13FD42ADAE}" type="slidenum">
              <a:rPr lang="en-US" smtClean="0"/>
              <a:pPr/>
              <a:t>12</a:t>
            </a:fld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D720C45-EAFE-6549-93E7-9F50FAB7A4C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7550" y="2813050"/>
            <a:ext cx="2019300" cy="25019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0E1F3B8F-55D5-9F47-9FA6-F5DFD5D34A3D}"/>
              </a:ext>
            </a:extLst>
          </p:cNvPr>
          <p:cNvSpPr txBox="1"/>
          <p:nvPr/>
        </p:nvSpPr>
        <p:spPr>
          <a:xfrm>
            <a:off x="717550" y="1930400"/>
            <a:ext cx="10903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XOR</a:t>
            </a:r>
            <a:r>
              <a:rPr lang="ko-KR" altLang="en-US" dirty="0"/>
              <a:t> 문제</a:t>
            </a:r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DD5CA20-23D2-ED42-8632-A6F5367E3269}"/>
              </a:ext>
            </a:extLst>
          </p:cNvPr>
          <p:cNvSpPr txBox="1"/>
          <p:nvPr/>
        </p:nvSpPr>
        <p:spPr>
          <a:xfrm>
            <a:off x="717550" y="2299732"/>
            <a:ext cx="19623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/>
              <a:t>같으면 </a:t>
            </a:r>
            <a:r>
              <a:rPr lang="en-US" altLang="ko-KR" dirty="0"/>
              <a:t>0</a:t>
            </a:r>
            <a:r>
              <a:rPr lang="ko-KR" altLang="en-US" dirty="0"/>
              <a:t> 다르면 </a:t>
            </a:r>
            <a:r>
              <a:rPr lang="en-US" altLang="ko-KR" dirty="0"/>
              <a:t>1</a:t>
            </a:r>
            <a:endParaRPr lang="en-US" dirty="0"/>
          </a:p>
        </p:txBody>
      </p:sp>
      <p:pic>
        <p:nvPicPr>
          <p:cNvPr id="17410" name="Picture 2" descr="xor problem에 대한 이미지 검색결과">
            <a:extLst>
              <a:ext uri="{FF2B5EF4-FFF2-40B4-BE49-F238E27FC236}">
                <a16:creationId xmlns:a16="http://schemas.microsoft.com/office/drawing/2014/main" id="{07054361-2A99-5B45-A215-4226CB8BE80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8623" y="2299732"/>
            <a:ext cx="2723745" cy="284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15BDAB07-B787-524B-8A60-2488F3ABA54B}"/>
              </a:ext>
            </a:extLst>
          </p:cNvPr>
          <p:cNvSpPr txBox="1"/>
          <p:nvPr/>
        </p:nvSpPr>
        <p:spPr>
          <a:xfrm>
            <a:off x="6730944" y="2504996"/>
            <a:ext cx="337143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i="1" dirty="0">
                <a:latin typeface="Times" pitchFamily="2" charset="0"/>
              </a:rPr>
              <a:t>f(x) = </a:t>
            </a:r>
            <a:r>
              <a:rPr lang="en-US" sz="2400" dirty="0">
                <a:latin typeface="Times" pitchFamily="2" charset="0"/>
              </a:rPr>
              <a:t>𝚯[</a:t>
            </a:r>
            <a:r>
              <a:rPr lang="en-US" sz="2400" i="1" dirty="0">
                <a:latin typeface="Times" pitchFamily="2" charset="0"/>
              </a:rPr>
              <a:t>w</a:t>
            </a:r>
            <a:r>
              <a:rPr lang="en-US" sz="2400" i="1" baseline="-25000" dirty="0">
                <a:latin typeface="Times" pitchFamily="2" charset="0"/>
              </a:rPr>
              <a:t>1</a:t>
            </a:r>
            <a:r>
              <a:rPr lang="en-US" sz="2400" i="1" dirty="0">
                <a:latin typeface="Times" pitchFamily="2" charset="0"/>
              </a:rPr>
              <a:t>x</a:t>
            </a:r>
            <a:r>
              <a:rPr lang="en-US" sz="2400" i="1" baseline="-25000" dirty="0">
                <a:latin typeface="Times" pitchFamily="2" charset="0"/>
              </a:rPr>
              <a:t>1</a:t>
            </a:r>
            <a:r>
              <a:rPr lang="en-US" sz="2400" i="1" dirty="0">
                <a:latin typeface="Times" pitchFamily="2" charset="0"/>
              </a:rPr>
              <a:t> + w</a:t>
            </a:r>
            <a:r>
              <a:rPr lang="en-US" sz="2400" i="1" baseline="-25000" dirty="0">
                <a:latin typeface="Times" pitchFamily="2" charset="0"/>
              </a:rPr>
              <a:t>2</a:t>
            </a:r>
            <a:r>
              <a:rPr lang="en-US" sz="2400" i="1" dirty="0">
                <a:latin typeface="Times" pitchFamily="2" charset="0"/>
              </a:rPr>
              <a:t>x</a:t>
            </a:r>
            <a:r>
              <a:rPr lang="en-US" sz="2400" i="1" baseline="-25000" dirty="0">
                <a:latin typeface="Times" pitchFamily="2" charset="0"/>
              </a:rPr>
              <a:t>2</a:t>
            </a:r>
            <a:r>
              <a:rPr lang="en-US" sz="2400" i="1" dirty="0">
                <a:latin typeface="Times" pitchFamily="2" charset="0"/>
              </a:rPr>
              <a:t> + b</a:t>
            </a:r>
            <a:r>
              <a:rPr lang="en-US" sz="2400" dirty="0">
                <a:latin typeface="Times" pitchFamily="2" charset="0"/>
              </a:rPr>
              <a:t>]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11BC233-A586-E14D-BE8C-C98831260357}"/>
              </a:ext>
            </a:extLst>
          </p:cNvPr>
          <p:cNvSpPr txBox="1"/>
          <p:nvPr/>
        </p:nvSpPr>
        <p:spPr>
          <a:xfrm>
            <a:off x="6413444" y="3210531"/>
            <a:ext cx="443743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/>
              <a:t>3</a:t>
            </a:r>
            <a:r>
              <a:rPr lang="ko-KR" altLang="en-US" dirty="0"/>
              <a:t>차원 공간에서 평면을 아무리 회전시켜도</a:t>
            </a:r>
            <a:br>
              <a:rPr lang="en-US" altLang="ko-KR" dirty="0"/>
            </a:br>
            <a:r>
              <a:rPr lang="en-US" altLang="ko-KR" dirty="0"/>
              <a:t>z=0</a:t>
            </a:r>
            <a:r>
              <a:rPr lang="ko-KR" altLang="en-US" dirty="0"/>
              <a:t>과 만나는 접선은 언제나 직선</a:t>
            </a:r>
            <a:endParaRPr lang="en-US" altLang="ko-KR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2AC124A-3102-7D48-9C72-876AB2F1E399}"/>
              </a:ext>
            </a:extLst>
          </p:cNvPr>
          <p:cNvSpPr txBox="1"/>
          <p:nvPr/>
        </p:nvSpPr>
        <p:spPr>
          <a:xfrm>
            <a:off x="6712486" y="5758648"/>
            <a:ext cx="36776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.. and the First AI Winter came in 70’s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0005ACB-1FFC-4946-8BB4-E61BBCB39E30}"/>
              </a:ext>
            </a:extLst>
          </p:cNvPr>
          <p:cNvSpPr txBox="1"/>
          <p:nvPr/>
        </p:nvSpPr>
        <p:spPr>
          <a:xfrm>
            <a:off x="7374549" y="4546373"/>
            <a:ext cx="20842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/>
              <a:t>비선형이 필요하다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08472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E41978-B688-0D45-9B77-96D6F65381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Multi layer perceptron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54B6802-110D-A74F-A90B-3EA3603909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5AD06C-2144-6B48-9D47-7D13FD42ADAE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94C4522F-7106-684A-B62C-7764BD1F63D5}"/>
              </a:ext>
            </a:extLst>
          </p:cNvPr>
          <p:cNvSpPr/>
          <p:nvPr/>
        </p:nvSpPr>
        <p:spPr>
          <a:xfrm>
            <a:off x="1398631" y="2180853"/>
            <a:ext cx="773037" cy="773037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i="1" dirty="0">
                <a:solidFill>
                  <a:schemeClr val="tx1"/>
                </a:solidFill>
                <a:latin typeface="Times" pitchFamily="2" charset="0"/>
              </a:rPr>
              <a:t>x</a:t>
            </a:r>
            <a:r>
              <a:rPr lang="en-US" i="1" baseline="-25000" dirty="0">
                <a:solidFill>
                  <a:schemeClr val="tx1"/>
                </a:solidFill>
                <a:latin typeface="Times" pitchFamily="2" charset="0"/>
              </a:rPr>
              <a:t>1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64D8F9D0-B7A7-9A4B-AE35-20D49A036CF3}"/>
              </a:ext>
            </a:extLst>
          </p:cNvPr>
          <p:cNvSpPr/>
          <p:nvPr/>
        </p:nvSpPr>
        <p:spPr>
          <a:xfrm>
            <a:off x="1398630" y="3531472"/>
            <a:ext cx="773037" cy="773037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i="1" dirty="0">
                <a:solidFill>
                  <a:schemeClr val="tx1"/>
                </a:solidFill>
                <a:latin typeface="Times" pitchFamily="2" charset="0"/>
              </a:rPr>
              <a:t>x</a:t>
            </a:r>
            <a:r>
              <a:rPr lang="en-US" i="1" baseline="-25000" dirty="0">
                <a:solidFill>
                  <a:schemeClr val="tx1"/>
                </a:solidFill>
                <a:latin typeface="Times" pitchFamily="2" charset="0"/>
              </a:rPr>
              <a:t>2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26404146-D081-6441-9F07-149F2C519014}"/>
              </a:ext>
            </a:extLst>
          </p:cNvPr>
          <p:cNvSpPr/>
          <p:nvPr/>
        </p:nvSpPr>
        <p:spPr>
          <a:xfrm>
            <a:off x="1398630" y="4895065"/>
            <a:ext cx="773037" cy="773037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i="1" dirty="0">
                <a:solidFill>
                  <a:schemeClr val="tx1"/>
                </a:solidFill>
                <a:latin typeface="Times" pitchFamily="2" charset="0"/>
              </a:rPr>
              <a:t>1</a:t>
            </a:r>
            <a:endParaRPr lang="en-US" dirty="0">
              <a:solidFill>
                <a:schemeClr val="tx1"/>
              </a:solidFill>
            </a:endParaRP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18594169-E2BE-764D-8E0A-2BD696F1A0B9}"/>
              </a:ext>
            </a:extLst>
          </p:cNvPr>
          <p:cNvCxnSpPr>
            <a:cxnSpLocks/>
            <a:stCxn id="4" idx="6"/>
            <a:endCxn id="17" idx="2"/>
          </p:cNvCxnSpPr>
          <p:nvPr/>
        </p:nvCxnSpPr>
        <p:spPr>
          <a:xfrm>
            <a:off x="2171668" y="2567372"/>
            <a:ext cx="1020205" cy="568927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AC45BF28-1338-7E46-8BA2-2FBCD039C19B}"/>
              </a:ext>
            </a:extLst>
          </p:cNvPr>
          <p:cNvCxnSpPr>
            <a:cxnSpLocks/>
            <a:stCxn id="5" idx="6"/>
            <a:endCxn id="17" idx="2"/>
          </p:cNvCxnSpPr>
          <p:nvPr/>
        </p:nvCxnSpPr>
        <p:spPr>
          <a:xfrm flipV="1">
            <a:off x="2171667" y="3136299"/>
            <a:ext cx="1020206" cy="78169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3437D719-3917-134B-A99E-16E5663921BA}"/>
              </a:ext>
            </a:extLst>
          </p:cNvPr>
          <p:cNvCxnSpPr>
            <a:cxnSpLocks/>
            <a:stCxn id="7" idx="6"/>
            <a:endCxn id="18" idx="2"/>
          </p:cNvCxnSpPr>
          <p:nvPr/>
        </p:nvCxnSpPr>
        <p:spPr>
          <a:xfrm flipV="1">
            <a:off x="2171667" y="4367773"/>
            <a:ext cx="1020206" cy="91381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F74FD66C-EF2C-2C4C-9AFB-6CC975B3064D}"/>
              </a:ext>
            </a:extLst>
          </p:cNvPr>
          <p:cNvCxnSpPr>
            <a:cxnSpLocks/>
            <a:stCxn id="4" idx="6"/>
            <a:endCxn id="18" idx="2"/>
          </p:cNvCxnSpPr>
          <p:nvPr/>
        </p:nvCxnSpPr>
        <p:spPr>
          <a:xfrm>
            <a:off x="2171668" y="2567372"/>
            <a:ext cx="1020205" cy="180040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Oval 16">
            <a:extLst>
              <a:ext uri="{FF2B5EF4-FFF2-40B4-BE49-F238E27FC236}">
                <a16:creationId xmlns:a16="http://schemas.microsoft.com/office/drawing/2014/main" id="{485EC9EA-32EF-4D4E-8AC5-4C3705D54CE8}"/>
              </a:ext>
            </a:extLst>
          </p:cNvPr>
          <p:cNvSpPr/>
          <p:nvPr/>
        </p:nvSpPr>
        <p:spPr>
          <a:xfrm>
            <a:off x="3191873" y="2749780"/>
            <a:ext cx="773037" cy="773037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EA9AD2FF-7828-0F41-9B10-4384BD9BAF42}"/>
              </a:ext>
            </a:extLst>
          </p:cNvPr>
          <p:cNvSpPr/>
          <p:nvPr/>
        </p:nvSpPr>
        <p:spPr>
          <a:xfrm>
            <a:off x="3191873" y="3981254"/>
            <a:ext cx="773037" cy="773037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94742F8B-CDA4-7F4B-B638-1C49A66516FD}"/>
              </a:ext>
            </a:extLst>
          </p:cNvPr>
          <p:cNvSpPr/>
          <p:nvPr/>
        </p:nvSpPr>
        <p:spPr>
          <a:xfrm>
            <a:off x="4598596" y="3331143"/>
            <a:ext cx="773037" cy="773037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7E8B62C5-FF19-5149-A26C-5065772D4413}"/>
              </a:ext>
            </a:extLst>
          </p:cNvPr>
          <p:cNvCxnSpPr>
            <a:cxnSpLocks/>
            <a:stCxn id="7" idx="6"/>
            <a:endCxn id="17" idx="2"/>
          </p:cNvCxnSpPr>
          <p:nvPr/>
        </p:nvCxnSpPr>
        <p:spPr>
          <a:xfrm flipV="1">
            <a:off x="2171667" y="3136299"/>
            <a:ext cx="1020206" cy="214528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01ABBF7D-610D-A348-9BD5-1D8215478CD9}"/>
              </a:ext>
            </a:extLst>
          </p:cNvPr>
          <p:cNvCxnSpPr>
            <a:cxnSpLocks/>
            <a:stCxn id="5" idx="6"/>
            <a:endCxn id="18" idx="2"/>
          </p:cNvCxnSpPr>
          <p:nvPr/>
        </p:nvCxnSpPr>
        <p:spPr>
          <a:xfrm>
            <a:off x="2171667" y="3917991"/>
            <a:ext cx="1020206" cy="44978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>
            <a:extLst>
              <a:ext uri="{FF2B5EF4-FFF2-40B4-BE49-F238E27FC236}">
                <a16:creationId xmlns:a16="http://schemas.microsoft.com/office/drawing/2014/main" id="{7DEB1BFE-0D85-8B4A-8EDC-371595E8214A}"/>
              </a:ext>
            </a:extLst>
          </p:cNvPr>
          <p:cNvCxnSpPr>
            <a:cxnSpLocks/>
            <a:stCxn id="18" idx="6"/>
            <a:endCxn id="19" idx="2"/>
          </p:cNvCxnSpPr>
          <p:nvPr/>
        </p:nvCxnSpPr>
        <p:spPr>
          <a:xfrm flipV="1">
            <a:off x="3964910" y="3717662"/>
            <a:ext cx="633686" cy="65011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0E293B87-BC62-814E-B425-9E5B3466742F}"/>
              </a:ext>
            </a:extLst>
          </p:cNvPr>
          <p:cNvCxnSpPr>
            <a:cxnSpLocks/>
            <a:stCxn id="17" idx="6"/>
            <a:endCxn id="19" idx="2"/>
          </p:cNvCxnSpPr>
          <p:nvPr/>
        </p:nvCxnSpPr>
        <p:spPr>
          <a:xfrm>
            <a:off x="3964910" y="3136299"/>
            <a:ext cx="633686" cy="58136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Rectangle 55">
            <a:extLst>
              <a:ext uri="{FF2B5EF4-FFF2-40B4-BE49-F238E27FC236}">
                <a16:creationId xmlns:a16="http://schemas.microsoft.com/office/drawing/2014/main" id="{0155AD6D-A90A-5642-8EFC-E124C080FA68}"/>
              </a:ext>
            </a:extLst>
          </p:cNvPr>
          <p:cNvSpPr/>
          <p:nvPr/>
        </p:nvSpPr>
        <p:spPr>
          <a:xfrm>
            <a:off x="2474021" y="2501851"/>
            <a:ext cx="4840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i="1" dirty="0">
                <a:latin typeface="Times" pitchFamily="2" charset="0"/>
              </a:rPr>
              <a:t>w</a:t>
            </a:r>
            <a:r>
              <a:rPr lang="en-US" i="1" baseline="-25000" dirty="0">
                <a:latin typeface="Times" pitchFamily="2" charset="0"/>
              </a:rPr>
              <a:t>11</a:t>
            </a:r>
            <a:endParaRPr lang="en-US" dirty="0"/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AD10EAB0-6A2B-554D-BCB9-7D3E6A2FF5A2}"/>
              </a:ext>
            </a:extLst>
          </p:cNvPr>
          <p:cNvSpPr/>
          <p:nvPr/>
        </p:nvSpPr>
        <p:spPr>
          <a:xfrm>
            <a:off x="2080823" y="2934447"/>
            <a:ext cx="4924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i="1" dirty="0">
                <a:latin typeface="Times" pitchFamily="2" charset="0"/>
              </a:rPr>
              <a:t>w</a:t>
            </a:r>
            <a:r>
              <a:rPr lang="en-US" i="1" baseline="-25000" dirty="0">
                <a:latin typeface="Times" pitchFamily="2" charset="0"/>
              </a:rPr>
              <a:t>12</a:t>
            </a:r>
            <a:endParaRPr lang="en-US" dirty="0"/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7AA000A3-0C00-7343-AC11-738F9E5AFA56}"/>
              </a:ext>
            </a:extLst>
          </p:cNvPr>
          <p:cNvSpPr/>
          <p:nvPr/>
        </p:nvSpPr>
        <p:spPr>
          <a:xfrm>
            <a:off x="2148966" y="3366250"/>
            <a:ext cx="4924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i="1" dirty="0">
                <a:latin typeface="Times" pitchFamily="2" charset="0"/>
              </a:rPr>
              <a:t>w</a:t>
            </a:r>
            <a:r>
              <a:rPr lang="en-US" i="1" baseline="-25000" dirty="0">
                <a:latin typeface="Times" pitchFamily="2" charset="0"/>
              </a:rPr>
              <a:t>21</a:t>
            </a:r>
            <a:endParaRPr lang="en-US" dirty="0"/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75C6BA4D-E6C7-464C-BD8A-CE4A7CDB0DA3}"/>
              </a:ext>
            </a:extLst>
          </p:cNvPr>
          <p:cNvSpPr/>
          <p:nvPr/>
        </p:nvSpPr>
        <p:spPr>
          <a:xfrm>
            <a:off x="2148966" y="3897515"/>
            <a:ext cx="4924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i="1" dirty="0">
                <a:latin typeface="Times" pitchFamily="2" charset="0"/>
              </a:rPr>
              <a:t>w</a:t>
            </a:r>
            <a:r>
              <a:rPr lang="en-US" i="1" baseline="-25000" dirty="0">
                <a:latin typeface="Times" pitchFamily="2" charset="0"/>
              </a:rPr>
              <a:t>22</a:t>
            </a:r>
            <a:endParaRPr lang="en-US" dirty="0"/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77CD61EC-4B4B-0940-A14F-28C3197437E2}"/>
              </a:ext>
            </a:extLst>
          </p:cNvPr>
          <p:cNvSpPr/>
          <p:nvPr/>
        </p:nvSpPr>
        <p:spPr>
          <a:xfrm>
            <a:off x="2552198" y="4752034"/>
            <a:ext cx="4924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i="1" dirty="0">
                <a:latin typeface="Times" pitchFamily="2" charset="0"/>
              </a:rPr>
              <a:t>w</a:t>
            </a:r>
            <a:r>
              <a:rPr lang="en-US" i="1" baseline="-25000" dirty="0">
                <a:latin typeface="Times" pitchFamily="2" charset="0"/>
              </a:rPr>
              <a:t>02</a:t>
            </a:r>
            <a:endParaRPr lang="en-US" dirty="0"/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77AED6A6-19C0-9E47-B7AC-E9E63410F3D8}"/>
              </a:ext>
            </a:extLst>
          </p:cNvPr>
          <p:cNvSpPr/>
          <p:nvPr/>
        </p:nvSpPr>
        <p:spPr>
          <a:xfrm>
            <a:off x="2068154" y="4420017"/>
            <a:ext cx="4924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i="1" dirty="0">
                <a:latin typeface="Times" pitchFamily="2" charset="0"/>
              </a:rPr>
              <a:t>w</a:t>
            </a:r>
            <a:r>
              <a:rPr lang="en-US" i="1" baseline="-25000" dirty="0">
                <a:latin typeface="Times" pitchFamily="2" charset="0"/>
              </a:rPr>
              <a:t>01</a:t>
            </a:r>
            <a:endParaRPr lang="en-US" dirty="0"/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27A870DF-F8BB-2F46-BE70-23D69BDF7598}"/>
              </a:ext>
            </a:extLst>
          </p:cNvPr>
          <p:cNvSpPr/>
          <p:nvPr/>
        </p:nvSpPr>
        <p:spPr>
          <a:xfrm>
            <a:off x="4107874" y="3037081"/>
            <a:ext cx="38985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i="1" dirty="0">
                <a:latin typeface="Times" pitchFamily="2" charset="0"/>
              </a:rPr>
              <a:t>σ</a:t>
            </a:r>
            <a:r>
              <a:rPr lang="en-US" i="1" baseline="-25000" dirty="0">
                <a:latin typeface="Times" pitchFamily="2" charset="0"/>
              </a:rPr>
              <a:t>1</a:t>
            </a:r>
            <a:endParaRPr lang="en-US" dirty="0"/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9B5C4C2A-7415-7244-806B-BE739A3BB8E6}"/>
              </a:ext>
            </a:extLst>
          </p:cNvPr>
          <p:cNvSpPr/>
          <p:nvPr/>
        </p:nvSpPr>
        <p:spPr>
          <a:xfrm>
            <a:off x="4081438" y="4087719"/>
            <a:ext cx="38985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i="1" dirty="0">
                <a:latin typeface="Times" pitchFamily="2" charset="0"/>
              </a:rPr>
              <a:t>σ</a:t>
            </a:r>
            <a:r>
              <a:rPr lang="en-US" i="1" baseline="-25000" dirty="0">
                <a:latin typeface="Times" pitchFamily="2" charset="0"/>
              </a:rPr>
              <a:t>2</a:t>
            </a:r>
            <a:endParaRPr lang="en-US" dirty="0"/>
          </a:p>
        </p:txBody>
      </p:sp>
      <p:cxnSp>
        <p:nvCxnSpPr>
          <p:cNvPr id="64" name="Elbow Connector 63">
            <a:extLst>
              <a:ext uri="{FF2B5EF4-FFF2-40B4-BE49-F238E27FC236}">
                <a16:creationId xmlns:a16="http://schemas.microsoft.com/office/drawing/2014/main" id="{1A8DA69F-D410-9C4D-8D85-69D7914CA5DE}"/>
              </a:ext>
            </a:extLst>
          </p:cNvPr>
          <p:cNvCxnSpPr/>
          <p:nvPr/>
        </p:nvCxnSpPr>
        <p:spPr>
          <a:xfrm flipV="1">
            <a:off x="3366669" y="3024433"/>
            <a:ext cx="384068" cy="223729"/>
          </a:xfrm>
          <a:prstGeom prst="bentConnector3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Elbow Connector 64">
            <a:extLst>
              <a:ext uri="{FF2B5EF4-FFF2-40B4-BE49-F238E27FC236}">
                <a16:creationId xmlns:a16="http://schemas.microsoft.com/office/drawing/2014/main" id="{B2116726-3561-B94A-BD2C-268E5E6A4D0A}"/>
              </a:ext>
            </a:extLst>
          </p:cNvPr>
          <p:cNvCxnSpPr/>
          <p:nvPr/>
        </p:nvCxnSpPr>
        <p:spPr>
          <a:xfrm flipV="1">
            <a:off x="3380368" y="4233322"/>
            <a:ext cx="384068" cy="223729"/>
          </a:xfrm>
          <a:prstGeom prst="bentConnector3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Elbow Connector 65">
            <a:extLst>
              <a:ext uri="{FF2B5EF4-FFF2-40B4-BE49-F238E27FC236}">
                <a16:creationId xmlns:a16="http://schemas.microsoft.com/office/drawing/2014/main" id="{C7C77516-9CF5-5C4F-992D-5ED2901B5011}"/>
              </a:ext>
            </a:extLst>
          </p:cNvPr>
          <p:cNvCxnSpPr/>
          <p:nvPr/>
        </p:nvCxnSpPr>
        <p:spPr>
          <a:xfrm flipV="1">
            <a:off x="4770992" y="3568548"/>
            <a:ext cx="384068" cy="223729"/>
          </a:xfrm>
          <a:prstGeom prst="bentConnector3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TextBox 66">
            <a:extLst>
              <a:ext uri="{FF2B5EF4-FFF2-40B4-BE49-F238E27FC236}">
                <a16:creationId xmlns:a16="http://schemas.microsoft.com/office/drawing/2014/main" id="{F5D7AAF2-3FC4-E54B-A6F2-29C5956F16F4}"/>
              </a:ext>
            </a:extLst>
          </p:cNvPr>
          <p:cNvSpPr txBox="1"/>
          <p:nvPr/>
        </p:nvSpPr>
        <p:spPr>
          <a:xfrm>
            <a:off x="1345304" y="1399161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err="1"/>
              <a:t>입력층</a:t>
            </a:r>
            <a:endParaRPr lang="en-US" dirty="0"/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2E8CB90A-D1EA-4D4D-9A09-0B4DBF1969A0}"/>
              </a:ext>
            </a:extLst>
          </p:cNvPr>
          <p:cNvSpPr txBox="1"/>
          <p:nvPr/>
        </p:nvSpPr>
        <p:spPr>
          <a:xfrm>
            <a:off x="3095441" y="1415100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err="1"/>
              <a:t>은닉층</a:t>
            </a:r>
            <a:endParaRPr lang="en-US" dirty="0"/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0A57A1D5-0C8A-0140-B0F4-53E27CAEA218}"/>
              </a:ext>
            </a:extLst>
          </p:cNvPr>
          <p:cNvSpPr txBox="1"/>
          <p:nvPr/>
        </p:nvSpPr>
        <p:spPr>
          <a:xfrm>
            <a:off x="4535824" y="1437957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err="1"/>
              <a:t>출력층</a:t>
            </a:r>
            <a:endParaRPr lang="en-US" dirty="0"/>
          </a:p>
        </p:txBody>
      </p:sp>
      <p:cxnSp>
        <p:nvCxnSpPr>
          <p:cNvPr id="71" name="Elbow Connector 70">
            <a:extLst>
              <a:ext uri="{FF2B5EF4-FFF2-40B4-BE49-F238E27FC236}">
                <a16:creationId xmlns:a16="http://schemas.microsoft.com/office/drawing/2014/main" id="{3D3BAA1D-96A4-BC49-B8FE-8979CFD2B2BC}"/>
              </a:ext>
            </a:extLst>
          </p:cNvPr>
          <p:cNvCxnSpPr/>
          <p:nvPr/>
        </p:nvCxnSpPr>
        <p:spPr>
          <a:xfrm flipV="1">
            <a:off x="6112615" y="1817800"/>
            <a:ext cx="384068" cy="223729"/>
          </a:xfrm>
          <a:prstGeom prst="bentConnector3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TextBox 71">
            <a:extLst>
              <a:ext uri="{FF2B5EF4-FFF2-40B4-BE49-F238E27FC236}">
                <a16:creationId xmlns:a16="http://schemas.microsoft.com/office/drawing/2014/main" id="{0B6860E0-DAAA-F643-9AAA-E0052B3407FE}"/>
              </a:ext>
            </a:extLst>
          </p:cNvPr>
          <p:cNvSpPr txBox="1"/>
          <p:nvPr/>
        </p:nvSpPr>
        <p:spPr>
          <a:xfrm>
            <a:off x="6899011" y="1526861"/>
            <a:ext cx="3345083" cy="14157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/>
              <a:t>활성화 함수 </a:t>
            </a:r>
            <a:r>
              <a:rPr lang="en-US" altLang="ko-KR" dirty="0"/>
              <a:t>(activation function)</a:t>
            </a:r>
          </a:p>
          <a:p>
            <a:pPr marL="285750" indent="-285750">
              <a:buFontTx/>
              <a:buChar char="-"/>
            </a:pPr>
            <a:r>
              <a:rPr lang="ko-KR" altLang="en-US" sz="1600" dirty="0"/>
              <a:t>특정 값 이상이면 </a:t>
            </a:r>
            <a:r>
              <a:rPr lang="en-US" altLang="ko-KR" sz="1600" dirty="0"/>
              <a:t>1</a:t>
            </a:r>
            <a:r>
              <a:rPr lang="ko-KR" altLang="en-US" sz="1600" dirty="0"/>
              <a:t> 아니면 </a:t>
            </a:r>
            <a:r>
              <a:rPr lang="en-US" altLang="ko-KR" sz="1600" dirty="0"/>
              <a:t>0</a:t>
            </a:r>
          </a:p>
          <a:p>
            <a:pPr marL="285750" indent="-285750">
              <a:buFontTx/>
              <a:buChar char="-"/>
            </a:pPr>
            <a:r>
              <a:rPr lang="ko-KR" altLang="en-US" sz="1600" dirty="0"/>
              <a:t>완화해서 </a:t>
            </a:r>
            <a:r>
              <a:rPr lang="en-US" altLang="ko-KR" sz="1600" dirty="0"/>
              <a:t>sigmoid</a:t>
            </a:r>
          </a:p>
          <a:p>
            <a:pPr marL="285750" indent="-285750">
              <a:buFontTx/>
              <a:buChar char="-"/>
            </a:pPr>
            <a:r>
              <a:rPr lang="ko-KR" altLang="en-US" sz="1600" dirty="0"/>
              <a:t>변형해서 </a:t>
            </a:r>
            <a:r>
              <a:rPr lang="en-US" altLang="ko-KR" sz="1600" dirty="0"/>
              <a:t>tanh, </a:t>
            </a:r>
            <a:r>
              <a:rPr lang="en-US" altLang="ko-KR" sz="1600" dirty="0" err="1"/>
              <a:t>ReLU</a:t>
            </a:r>
            <a:r>
              <a:rPr lang="en-US" altLang="ko-KR" sz="1600" dirty="0"/>
              <a:t>, ELU, …</a:t>
            </a:r>
            <a:endParaRPr lang="en-US" altLang="ko-KR" dirty="0"/>
          </a:p>
          <a:p>
            <a:r>
              <a:rPr lang="ko-KR" altLang="en-US" dirty="0"/>
              <a:t>비선형 함수를 사용</a:t>
            </a:r>
            <a:endParaRPr lang="en-US" dirty="0"/>
          </a:p>
        </p:txBody>
      </p:sp>
      <p:sp>
        <p:nvSpPr>
          <p:cNvPr id="73" name="Oval 72">
            <a:extLst>
              <a:ext uri="{FF2B5EF4-FFF2-40B4-BE49-F238E27FC236}">
                <a16:creationId xmlns:a16="http://schemas.microsoft.com/office/drawing/2014/main" id="{8878A287-28F7-B342-8C82-01D11A251B6F}"/>
              </a:ext>
            </a:extLst>
          </p:cNvPr>
          <p:cNvSpPr/>
          <p:nvPr/>
        </p:nvSpPr>
        <p:spPr>
          <a:xfrm>
            <a:off x="5918130" y="1553323"/>
            <a:ext cx="773037" cy="773037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6806D6E5-1C9A-1D4A-8B82-A32E8FDF8703}"/>
              </a:ext>
            </a:extLst>
          </p:cNvPr>
          <p:cNvSpPr txBox="1"/>
          <p:nvPr/>
        </p:nvSpPr>
        <p:spPr>
          <a:xfrm>
            <a:off x="5709962" y="3297350"/>
            <a:ext cx="5842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/>
              <a:t>은닉 층을 추가하면 더 일반적인 문제들을 </a:t>
            </a:r>
            <a:br>
              <a:rPr lang="en-US" altLang="ko-KR" dirty="0"/>
            </a:br>
            <a:r>
              <a:rPr lang="ko-KR" altLang="en-US" dirty="0"/>
              <a:t>풀 수 있다 </a:t>
            </a:r>
            <a:r>
              <a:rPr lang="en-US" altLang="ko-KR" dirty="0"/>
              <a:t>-</a:t>
            </a:r>
            <a:r>
              <a:rPr lang="ko-KR" altLang="en-US" dirty="0"/>
              <a:t> </a:t>
            </a:r>
            <a:r>
              <a:rPr lang="en-US" altLang="ko-KR" dirty="0"/>
              <a:t>single layer</a:t>
            </a:r>
            <a:r>
              <a:rPr lang="ko-KR" altLang="en-US" dirty="0"/>
              <a:t>로 못 풀던 문제가 풀림</a:t>
            </a:r>
            <a:endParaRPr lang="en-US" altLang="ko-KR" dirty="0"/>
          </a:p>
          <a:p>
            <a:endParaRPr lang="en-US" altLang="ko-KR" dirty="0"/>
          </a:p>
          <a:p>
            <a:r>
              <a:rPr lang="ko-KR" altLang="en-US" dirty="0"/>
              <a:t>은닉 층이 </a:t>
            </a:r>
            <a:r>
              <a:rPr lang="en-US" altLang="ko-KR" dirty="0"/>
              <a:t>2</a:t>
            </a:r>
            <a:r>
              <a:rPr lang="ko-KR" altLang="en-US" dirty="0"/>
              <a:t>개 이상</a:t>
            </a:r>
            <a:r>
              <a:rPr lang="en-US" altLang="ko-KR" dirty="0"/>
              <a:t> = Deep Learning</a:t>
            </a:r>
            <a:endParaRPr lang="en-US" dirty="0"/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649BDE42-431A-8A4D-8DA1-9F92D3441474}"/>
              </a:ext>
            </a:extLst>
          </p:cNvPr>
          <p:cNvSpPr txBox="1"/>
          <p:nvPr/>
        </p:nvSpPr>
        <p:spPr>
          <a:xfrm>
            <a:off x="4276363" y="5093203"/>
            <a:ext cx="6258445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/>
              <a:t>은닉 층의 노드의 </a:t>
            </a:r>
            <a:r>
              <a:rPr lang="ko-KR" altLang="en-US" dirty="0" err="1"/>
              <a:t>갯수를</a:t>
            </a:r>
            <a:r>
              <a:rPr lang="ko-KR" altLang="en-US" dirty="0"/>
              <a:t> 조정할 수 있다</a:t>
            </a:r>
            <a:endParaRPr lang="en-US" altLang="ko-KR" dirty="0"/>
          </a:p>
          <a:p>
            <a:endParaRPr lang="en-US" altLang="ko-KR" dirty="0"/>
          </a:p>
          <a:p>
            <a:r>
              <a:rPr lang="ko-KR" altLang="en-US" dirty="0"/>
              <a:t>은닉 층을 몇 개 쌓을지</a:t>
            </a:r>
            <a:r>
              <a:rPr lang="en-US" altLang="ko-KR" dirty="0"/>
              <a:t>,</a:t>
            </a:r>
            <a:r>
              <a:rPr lang="ko-KR" altLang="en-US" dirty="0"/>
              <a:t> 몇 개 노드를 사용할 지</a:t>
            </a:r>
            <a:r>
              <a:rPr lang="en-US" altLang="ko-KR" dirty="0"/>
              <a:t>,</a:t>
            </a:r>
            <a:br>
              <a:rPr lang="en-US" altLang="ko-KR" dirty="0"/>
            </a:br>
            <a:r>
              <a:rPr lang="ko-KR" altLang="en-US" dirty="0"/>
              <a:t>각 노드의 활성화 함수를 어떻게 결정할지</a:t>
            </a:r>
            <a:r>
              <a:rPr lang="en-US" altLang="ko-KR" dirty="0"/>
              <a:t>,</a:t>
            </a:r>
            <a:r>
              <a:rPr lang="ko-KR" altLang="en-US" dirty="0"/>
              <a:t> 그 외 등등에 따라</a:t>
            </a:r>
            <a:br>
              <a:rPr lang="en-US" altLang="ko-KR" dirty="0"/>
            </a:br>
            <a:r>
              <a:rPr lang="ko-KR" altLang="en-US" dirty="0"/>
              <a:t>신경망의 성질이 달라진다 </a:t>
            </a:r>
            <a:r>
              <a:rPr lang="en-US" altLang="ko-KR" dirty="0"/>
              <a:t>–</a:t>
            </a:r>
            <a:r>
              <a:rPr lang="ko-KR" altLang="en-US" dirty="0"/>
              <a:t> </a:t>
            </a:r>
            <a:r>
              <a:rPr lang="en-US" altLang="ko-KR" dirty="0"/>
              <a:t>Hyperparameter tuning</a:t>
            </a:r>
          </a:p>
        </p:txBody>
      </p:sp>
      <p:sp>
        <p:nvSpPr>
          <p:cNvPr id="76" name="Rectangle 75">
            <a:extLst>
              <a:ext uri="{FF2B5EF4-FFF2-40B4-BE49-F238E27FC236}">
                <a16:creationId xmlns:a16="http://schemas.microsoft.com/office/drawing/2014/main" id="{9E48461C-D537-0941-8C7B-F3643267623F}"/>
              </a:ext>
            </a:extLst>
          </p:cNvPr>
          <p:cNvSpPr/>
          <p:nvPr/>
        </p:nvSpPr>
        <p:spPr>
          <a:xfrm>
            <a:off x="1155700" y="1168400"/>
            <a:ext cx="1396498" cy="4714327"/>
          </a:xfrm>
          <a:prstGeom prst="rect">
            <a:avLst/>
          </a:prstGeom>
          <a:noFill/>
          <a:ln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id="{09BDF7B3-E2CF-ED4C-8B1C-618DDB8A71A2}"/>
              </a:ext>
            </a:extLst>
          </p:cNvPr>
          <p:cNvSpPr/>
          <p:nvPr/>
        </p:nvSpPr>
        <p:spPr>
          <a:xfrm>
            <a:off x="3042269" y="1165654"/>
            <a:ext cx="1039169" cy="3729412"/>
          </a:xfrm>
          <a:prstGeom prst="rect">
            <a:avLst/>
          </a:prstGeom>
          <a:noFill/>
          <a:ln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Rectangle 77">
            <a:extLst>
              <a:ext uri="{FF2B5EF4-FFF2-40B4-BE49-F238E27FC236}">
                <a16:creationId xmlns:a16="http://schemas.microsoft.com/office/drawing/2014/main" id="{0C59773E-2BFE-674E-8ACD-7022369D8246}"/>
              </a:ext>
            </a:extLst>
          </p:cNvPr>
          <p:cNvSpPr/>
          <p:nvPr/>
        </p:nvSpPr>
        <p:spPr>
          <a:xfrm>
            <a:off x="4497724" y="1151329"/>
            <a:ext cx="954809" cy="3153180"/>
          </a:xfrm>
          <a:prstGeom prst="rect">
            <a:avLst/>
          </a:prstGeom>
          <a:noFill/>
          <a:ln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667873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7C41C6-F0E1-3643-9061-0DF475AFE4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XOR</a:t>
            </a:r>
            <a:r>
              <a:rPr lang="ko-KR" altLang="en-US" dirty="0"/>
              <a:t>문제 풀기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5229E6E-6A0E-6346-B51A-84D283570F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5AD06C-2144-6B48-9D47-7D13FD42ADAE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BCAF9A8-1158-0542-A15C-BFFCB86466D3}"/>
              </a:ext>
            </a:extLst>
          </p:cNvPr>
          <p:cNvSpPr txBox="1"/>
          <p:nvPr/>
        </p:nvSpPr>
        <p:spPr>
          <a:xfrm>
            <a:off x="1318014" y="4939977"/>
            <a:ext cx="302461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XOR = ( X</a:t>
            </a:r>
            <a:r>
              <a:rPr lang="en-US" sz="2400" baseline="-25000" dirty="0"/>
              <a:t>1</a:t>
            </a:r>
            <a:r>
              <a:rPr lang="en-US" sz="2400" dirty="0"/>
              <a:t> and not X</a:t>
            </a:r>
            <a:r>
              <a:rPr lang="en-US" sz="2400" baseline="-25000" dirty="0"/>
              <a:t>2</a:t>
            </a:r>
            <a:r>
              <a:rPr lang="en-US" sz="2400" dirty="0"/>
              <a:t> ) </a:t>
            </a:r>
            <a:br>
              <a:rPr lang="en-US" sz="2400" dirty="0"/>
            </a:br>
            <a:r>
              <a:rPr lang="en-US" sz="2400" dirty="0"/>
              <a:t>     OR ( not X</a:t>
            </a:r>
            <a:r>
              <a:rPr lang="en-US" sz="2400" baseline="-25000" dirty="0"/>
              <a:t>1</a:t>
            </a:r>
            <a:r>
              <a:rPr lang="en-US" sz="2400" dirty="0"/>
              <a:t> and X</a:t>
            </a:r>
            <a:r>
              <a:rPr lang="en-US" sz="2400" baseline="-25000" dirty="0"/>
              <a:t>2 </a:t>
            </a:r>
            <a:r>
              <a:rPr lang="en-US" sz="2400" dirty="0"/>
              <a:t>)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3D7E2F0-A24F-B249-A028-394AE28C8E3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74577" y="1270748"/>
            <a:ext cx="1358900" cy="7747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D3C62A2-3E4A-E545-B56E-AC420C8F676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74577" y="2273299"/>
            <a:ext cx="2019300" cy="2501900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3BA69D59-3FEB-7541-A144-8C111430A2E7}"/>
              </a:ext>
            </a:extLst>
          </p:cNvPr>
          <p:cNvSpPr/>
          <p:nvPr/>
        </p:nvSpPr>
        <p:spPr>
          <a:xfrm>
            <a:off x="2199904" y="4939977"/>
            <a:ext cx="2104621" cy="41549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477FD3F1-E824-C646-912A-3A952A9A6E55}"/>
              </a:ext>
            </a:extLst>
          </p:cNvPr>
          <p:cNvSpPr/>
          <p:nvPr/>
        </p:nvSpPr>
        <p:spPr>
          <a:xfrm>
            <a:off x="2180854" y="5395679"/>
            <a:ext cx="2104621" cy="41549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FE93FAD-3AA7-5640-BC50-75B5BB27954F}"/>
              </a:ext>
            </a:extLst>
          </p:cNvPr>
          <p:cNvSpPr txBox="1"/>
          <p:nvPr/>
        </p:nvSpPr>
        <p:spPr>
          <a:xfrm>
            <a:off x="3744727" y="4616449"/>
            <a:ext cx="6014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:= Z</a:t>
            </a:r>
            <a:r>
              <a:rPr lang="en-US" baseline="-25000" dirty="0"/>
              <a:t>1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1BD6B5B-28A5-374B-931E-C68DC1312EE5}"/>
              </a:ext>
            </a:extLst>
          </p:cNvPr>
          <p:cNvSpPr txBox="1"/>
          <p:nvPr/>
        </p:nvSpPr>
        <p:spPr>
          <a:xfrm>
            <a:off x="3768755" y="5748447"/>
            <a:ext cx="6014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:= Z</a:t>
            </a:r>
            <a:r>
              <a:rPr lang="en-US" baseline="-25000" dirty="0"/>
              <a:t>2</a:t>
            </a: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8C81CEC5-D9F5-954B-9AA4-2206F3BA3DC8}"/>
              </a:ext>
            </a:extLst>
          </p:cNvPr>
          <p:cNvSpPr/>
          <p:nvPr/>
        </p:nvSpPr>
        <p:spPr>
          <a:xfrm>
            <a:off x="5305948" y="2273299"/>
            <a:ext cx="773037" cy="773037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i="1" dirty="0">
                <a:solidFill>
                  <a:schemeClr val="tx1"/>
                </a:solidFill>
                <a:latin typeface="Times" pitchFamily="2" charset="0"/>
              </a:rPr>
              <a:t>x</a:t>
            </a:r>
            <a:r>
              <a:rPr lang="en-US" i="1" baseline="-25000" dirty="0">
                <a:solidFill>
                  <a:schemeClr val="tx1"/>
                </a:solidFill>
                <a:latin typeface="Times" pitchFamily="2" charset="0"/>
              </a:rPr>
              <a:t>1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BEDC82F9-C501-7245-87E1-2147690206EF}"/>
              </a:ext>
            </a:extLst>
          </p:cNvPr>
          <p:cNvSpPr/>
          <p:nvPr/>
        </p:nvSpPr>
        <p:spPr>
          <a:xfrm>
            <a:off x="5305947" y="3623918"/>
            <a:ext cx="773037" cy="773037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i="1" dirty="0">
                <a:solidFill>
                  <a:schemeClr val="tx1"/>
                </a:solidFill>
                <a:latin typeface="Times" pitchFamily="2" charset="0"/>
              </a:rPr>
              <a:t>x</a:t>
            </a:r>
            <a:r>
              <a:rPr lang="en-US" i="1" baseline="-25000" dirty="0">
                <a:solidFill>
                  <a:schemeClr val="tx1"/>
                </a:solidFill>
                <a:latin typeface="Times" pitchFamily="2" charset="0"/>
              </a:rPr>
              <a:t>2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96CEF05E-8FD3-4642-B88A-EEB0564E151E}"/>
              </a:ext>
            </a:extLst>
          </p:cNvPr>
          <p:cNvSpPr/>
          <p:nvPr/>
        </p:nvSpPr>
        <p:spPr>
          <a:xfrm>
            <a:off x="5305947" y="4987511"/>
            <a:ext cx="773037" cy="773037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  <a:latin typeface="Times" pitchFamily="2" charset="0"/>
              </a:rPr>
              <a:t>1</a:t>
            </a: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3BEB7598-5EBD-E145-89A3-EBA6C4D584AB}"/>
              </a:ext>
            </a:extLst>
          </p:cNvPr>
          <p:cNvCxnSpPr>
            <a:cxnSpLocks/>
            <a:stCxn id="12" idx="6"/>
            <a:endCxn id="19" idx="2"/>
          </p:cNvCxnSpPr>
          <p:nvPr/>
        </p:nvCxnSpPr>
        <p:spPr>
          <a:xfrm>
            <a:off x="6078985" y="2659818"/>
            <a:ext cx="1009425" cy="887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7BD95812-9210-5E48-B7DB-7446663D72BB}"/>
              </a:ext>
            </a:extLst>
          </p:cNvPr>
          <p:cNvCxnSpPr>
            <a:cxnSpLocks/>
            <a:stCxn id="13" idx="6"/>
            <a:endCxn id="19" idx="2"/>
          </p:cNvCxnSpPr>
          <p:nvPr/>
        </p:nvCxnSpPr>
        <p:spPr>
          <a:xfrm flipV="1">
            <a:off x="6078984" y="2668688"/>
            <a:ext cx="1009426" cy="134174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A5D9F345-CBE2-BA4E-8278-3AC9DE2B4C93}"/>
              </a:ext>
            </a:extLst>
          </p:cNvPr>
          <p:cNvCxnSpPr>
            <a:cxnSpLocks/>
            <a:stCxn id="14" idx="6"/>
            <a:endCxn id="20" idx="2"/>
          </p:cNvCxnSpPr>
          <p:nvPr/>
        </p:nvCxnSpPr>
        <p:spPr>
          <a:xfrm flipV="1">
            <a:off x="6078984" y="4013605"/>
            <a:ext cx="983568" cy="136042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5BF34FCA-CADA-9D4F-8AAA-9F1365CB80DC}"/>
              </a:ext>
            </a:extLst>
          </p:cNvPr>
          <p:cNvCxnSpPr>
            <a:cxnSpLocks/>
            <a:stCxn id="12" idx="6"/>
            <a:endCxn id="20" idx="2"/>
          </p:cNvCxnSpPr>
          <p:nvPr/>
        </p:nvCxnSpPr>
        <p:spPr>
          <a:xfrm>
            <a:off x="6078985" y="2659818"/>
            <a:ext cx="983567" cy="1353787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Oval 18">
            <a:extLst>
              <a:ext uri="{FF2B5EF4-FFF2-40B4-BE49-F238E27FC236}">
                <a16:creationId xmlns:a16="http://schemas.microsoft.com/office/drawing/2014/main" id="{17FEE14E-2E51-DD46-8F3F-BCF3D0A6DF91}"/>
              </a:ext>
            </a:extLst>
          </p:cNvPr>
          <p:cNvSpPr/>
          <p:nvPr/>
        </p:nvSpPr>
        <p:spPr>
          <a:xfrm>
            <a:off x="7088410" y="2282169"/>
            <a:ext cx="773037" cy="773037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i="1" dirty="0">
                <a:solidFill>
                  <a:schemeClr val="tx1"/>
                </a:solidFill>
                <a:latin typeface="Times" pitchFamily="2" charset="0"/>
              </a:rPr>
              <a:t>z</a:t>
            </a:r>
            <a:r>
              <a:rPr lang="en-US" i="1" baseline="-25000" dirty="0">
                <a:solidFill>
                  <a:schemeClr val="tx1"/>
                </a:solidFill>
                <a:latin typeface="Times" pitchFamily="2" charset="0"/>
              </a:rPr>
              <a:t>1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030EB811-DC08-B140-A5E6-D032B91D63A2}"/>
              </a:ext>
            </a:extLst>
          </p:cNvPr>
          <p:cNvSpPr/>
          <p:nvPr/>
        </p:nvSpPr>
        <p:spPr>
          <a:xfrm>
            <a:off x="7062552" y="3627086"/>
            <a:ext cx="773037" cy="773037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i="1" dirty="0">
                <a:solidFill>
                  <a:schemeClr val="tx1"/>
                </a:solidFill>
                <a:latin typeface="Times" pitchFamily="2" charset="0"/>
              </a:rPr>
              <a:t>z</a:t>
            </a:r>
            <a:r>
              <a:rPr lang="en-US" i="1" baseline="-25000" dirty="0">
                <a:solidFill>
                  <a:schemeClr val="tx1"/>
                </a:solidFill>
                <a:latin typeface="Times" pitchFamily="2" charset="0"/>
              </a:rPr>
              <a:t>2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8A89DB5D-5BFE-7D42-9F53-39FBD6980026}"/>
              </a:ext>
            </a:extLst>
          </p:cNvPr>
          <p:cNvSpPr/>
          <p:nvPr/>
        </p:nvSpPr>
        <p:spPr>
          <a:xfrm>
            <a:off x="8570966" y="3623918"/>
            <a:ext cx="773037" cy="773037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B05430A6-565E-E04A-81ED-882962E890FE}"/>
              </a:ext>
            </a:extLst>
          </p:cNvPr>
          <p:cNvCxnSpPr>
            <a:cxnSpLocks/>
            <a:stCxn id="14" idx="6"/>
            <a:endCxn id="19" idx="2"/>
          </p:cNvCxnSpPr>
          <p:nvPr/>
        </p:nvCxnSpPr>
        <p:spPr>
          <a:xfrm flipV="1">
            <a:off x="6078984" y="2668688"/>
            <a:ext cx="1009426" cy="270534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CC77FB0A-3296-014C-8680-A89697035026}"/>
              </a:ext>
            </a:extLst>
          </p:cNvPr>
          <p:cNvCxnSpPr>
            <a:cxnSpLocks/>
            <a:stCxn id="13" idx="6"/>
            <a:endCxn id="20" idx="2"/>
          </p:cNvCxnSpPr>
          <p:nvPr/>
        </p:nvCxnSpPr>
        <p:spPr>
          <a:xfrm>
            <a:off x="6078984" y="4010437"/>
            <a:ext cx="983568" cy="316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DF604F6E-566B-0B45-98C3-59978E61E184}"/>
              </a:ext>
            </a:extLst>
          </p:cNvPr>
          <p:cNvCxnSpPr>
            <a:cxnSpLocks/>
            <a:stCxn id="20" idx="6"/>
            <a:endCxn id="21" idx="2"/>
          </p:cNvCxnSpPr>
          <p:nvPr/>
        </p:nvCxnSpPr>
        <p:spPr>
          <a:xfrm flipV="1">
            <a:off x="7835589" y="4010437"/>
            <a:ext cx="735377" cy="316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42994FFB-E7C2-3046-949A-4DC6E8A4CC19}"/>
              </a:ext>
            </a:extLst>
          </p:cNvPr>
          <p:cNvCxnSpPr>
            <a:cxnSpLocks/>
            <a:stCxn id="19" idx="6"/>
            <a:endCxn id="21" idx="2"/>
          </p:cNvCxnSpPr>
          <p:nvPr/>
        </p:nvCxnSpPr>
        <p:spPr>
          <a:xfrm>
            <a:off x="7861447" y="2668688"/>
            <a:ext cx="709519" cy="134174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Rectangle 25">
            <a:extLst>
              <a:ext uri="{FF2B5EF4-FFF2-40B4-BE49-F238E27FC236}">
                <a16:creationId xmlns:a16="http://schemas.microsoft.com/office/drawing/2014/main" id="{361B74EA-FB5F-1F43-8C10-ACF72688A891}"/>
              </a:ext>
            </a:extLst>
          </p:cNvPr>
          <p:cNvSpPr/>
          <p:nvPr/>
        </p:nvSpPr>
        <p:spPr>
          <a:xfrm>
            <a:off x="6341676" y="2289153"/>
            <a:ext cx="3129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Helvetica" pitchFamily="2" charset="0"/>
              </a:rPr>
              <a:t>1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B74E724B-4E6B-6642-BE3C-641A6B87BD8F}"/>
              </a:ext>
            </a:extLst>
          </p:cNvPr>
          <p:cNvSpPr/>
          <p:nvPr/>
        </p:nvSpPr>
        <p:spPr>
          <a:xfrm>
            <a:off x="6053127" y="2937090"/>
            <a:ext cx="38985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Helvetica" pitchFamily="2" charset="0"/>
              </a:rPr>
              <a:t>-1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ABF64662-7F9A-6F46-8FA8-DE198F1B544B}"/>
              </a:ext>
            </a:extLst>
          </p:cNvPr>
          <p:cNvSpPr/>
          <p:nvPr/>
        </p:nvSpPr>
        <p:spPr>
          <a:xfrm>
            <a:off x="6056283" y="3433296"/>
            <a:ext cx="38985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Helvetica" pitchFamily="2" charset="0"/>
              </a:rPr>
              <a:t>-1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A79C0043-1E05-D04C-858D-AD624C9181E9}"/>
              </a:ext>
            </a:extLst>
          </p:cNvPr>
          <p:cNvSpPr/>
          <p:nvPr/>
        </p:nvSpPr>
        <p:spPr>
          <a:xfrm>
            <a:off x="6324333" y="3720813"/>
            <a:ext cx="3129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Helvetica" pitchFamily="2" charset="0"/>
              </a:rPr>
              <a:t>1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AF7517D3-AF66-404D-BEEE-AFE83909A80E}"/>
              </a:ext>
            </a:extLst>
          </p:cNvPr>
          <p:cNvSpPr/>
          <p:nvPr/>
        </p:nvSpPr>
        <p:spPr>
          <a:xfrm>
            <a:off x="6319087" y="4857464"/>
            <a:ext cx="58221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Helvetica" pitchFamily="2" charset="0"/>
              </a:rPr>
              <a:t>-0.5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6E765CD5-1A62-0B47-8815-8F46EF9ADA7B}"/>
              </a:ext>
            </a:extLst>
          </p:cNvPr>
          <p:cNvSpPr/>
          <p:nvPr/>
        </p:nvSpPr>
        <p:spPr>
          <a:xfrm>
            <a:off x="5720590" y="4631025"/>
            <a:ext cx="58221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Helvetica" pitchFamily="2" charset="0"/>
              </a:rPr>
              <a:t>-0.5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E49FDF85-CC1E-9040-A194-867E09760870}"/>
              </a:ext>
            </a:extLst>
          </p:cNvPr>
          <p:cNvSpPr/>
          <p:nvPr/>
        </p:nvSpPr>
        <p:spPr>
          <a:xfrm>
            <a:off x="8032876" y="2837193"/>
            <a:ext cx="3129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Helvetica" pitchFamily="2" charset="0"/>
              </a:rPr>
              <a:t>1</a:t>
            </a: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3B253A36-B81E-2740-8147-1DB8E0E8EDE5}"/>
              </a:ext>
            </a:extLst>
          </p:cNvPr>
          <p:cNvSpPr/>
          <p:nvPr/>
        </p:nvSpPr>
        <p:spPr>
          <a:xfrm>
            <a:off x="8189329" y="4598808"/>
            <a:ext cx="58221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Helvetica" pitchFamily="2" charset="0"/>
              </a:rPr>
              <a:t>-0.5</a:t>
            </a:r>
          </a:p>
        </p:txBody>
      </p:sp>
      <p:cxnSp>
        <p:nvCxnSpPr>
          <p:cNvPr id="36" name="Elbow Connector 35">
            <a:extLst>
              <a:ext uri="{FF2B5EF4-FFF2-40B4-BE49-F238E27FC236}">
                <a16:creationId xmlns:a16="http://schemas.microsoft.com/office/drawing/2014/main" id="{814134F2-DD8C-EE4F-B159-0C55C40D432D}"/>
              </a:ext>
            </a:extLst>
          </p:cNvPr>
          <p:cNvCxnSpPr/>
          <p:nvPr/>
        </p:nvCxnSpPr>
        <p:spPr>
          <a:xfrm flipV="1">
            <a:off x="8743362" y="3861323"/>
            <a:ext cx="384068" cy="223729"/>
          </a:xfrm>
          <a:prstGeom prst="bentConnector3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Oval 60">
            <a:extLst>
              <a:ext uri="{FF2B5EF4-FFF2-40B4-BE49-F238E27FC236}">
                <a16:creationId xmlns:a16="http://schemas.microsoft.com/office/drawing/2014/main" id="{1D41139E-44EB-1C4C-9102-65A7FBE7BD86}"/>
              </a:ext>
            </a:extLst>
          </p:cNvPr>
          <p:cNvSpPr/>
          <p:nvPr/>
        </p:nvSpPr>
        <p:spPr>
          <a:xfrm>
            <a:off x="7073694" y="4965383"/>
            <a:ext cx="773037" cy="773037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  <a:latin typeface="Times" pitchFamily="2" charset="0"/>
              </a:rPr>
              <a:t>1</a:t>
            </a:r>
          </a:p>
        </p:txBody>
      </p:sp>
      <p:cxnSp>
        <p:nvCxnSpPr>
          <p:cNvPr id="64" name="Straight Arrow Connector 63">
            <a:extLst>
              <a:ext uri="{FF2B5EF4-FFF2-40B4-BE49-F238E27FC236}">
                <a16:creationId xmlns:a16="http://schemas.microsoft.com/office/drawing/2014/main" id="{AFA0B76A-9FA1-2241-BFFC-7C3E89572AE3}"/>
              </a:ext>
            </a:extLst>
          </p:cNvPr>
          <p:cNvCxnSpPr>
            <a:cxnSpLocks/>
            <a:stCxn id="61" idx="6"/>
            <a:endCxn id="21" idx="2"/>
          </p:cNvCxnSpPr>
          <p:nvPr/>
        </p:nvCxnSpPr>
        <p:spPr>
          <a:xfrm flipV="1">
            <a:off x="7846731" y="4010437"/>
            <a:ext cx="724235" cy="134146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Rectangle 68">
            <a:extLst>
              <a:ext uri="{FF2B5EF4-FFF2-40B4-BE49-F238E27FC236}">
                <a16:creationId xmlns:a16="http://schemas.microsoft.com/office/drawing/2014/main" id="{1FD47AF9-CD70-BC48-BD9D-E5A4BBE5F665}"/>
              </a:ext>
            </a:extLst>
          </p:cNvPr>
          <p:cNvSpPr/>
          <p:nvPr/>
        </p:nvSpPr>
        <p:spPr>
          <a:xfrm>
            <a:off x="7909201" y="3574755"/>
            <a:ext cx="3129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Helvetica" pitchFamily="2" charset="0"/>
              </a:rPr>
              <a:t>1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4E86C0B8-74F9-6643-A3B5-D5E07E4196E3}"/>
              </a:ext>
            </a:extLst>
          </p:cNvPr>
          <p:cNvSpPr txBox="1"/>
          <p:nvPr/>
        </p:nvSpPr>
        <p:spPr>
          <a:xfrm>
            <a:off x="5032578" y="1538697"/>
            <a:ext cx="560602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Times" pitchFamily="2" charset="0"/>
              </a:rPr>
              <a:t>𝚯[ 𝚯</a:t>
            </a:r>
            <a:r>
              <a:rPr lang="en-US" sz="2400" i="1" dirty="0">
                <a:latin typeface="Times" pitchFamily="2" charset="0"/>
              </a:rPr>
              <a:t>(x</a:t>
            </a:r>
            <a:r>
              <a:rPr lang="en-US" sz="2400" i="1" baseline="-25000" dirty="0">
                <a:latin typeface="Times" pitchFamily="2" charset="0"/>
              </a:rPr>
              <a:t>1 </a:t>
            </a:r>
            <a:r>
              <a:rPr lang="en-US" sz="2400" i="1" dirty="0">
                <a:latin typeface="Times" pitchFamily="2" charset="0"/>
              </a:rPr>
              <a:t>- x</a:t>
            </a:r>
            <a:r>
              <a:rPr lang="en-US" sz="2400" i="1" baseline="-25000" dirty="0">
                <a:latin typeface="Times" pitchFamily="2" charset="0"/>
              </a:rPr>
              <a:t>2</a:t>
            </a:r>
            <a:r>
              <a:rPr lang="en-US" sz="2400" i="1" dirty="0">
                <a:latin typeface="Times" pitchFamily="2" charset="0"/>
              </a:rPr>
              <a:t> - 0.5) + </a:t>
            </a:r>
            <a:r>
              <a:rPr lang="en-US" sz="2400" dirty="0">
                <a:latin typeface="Times" pitchFamily="2" charset="0"/>
              </a:rPr>
              <a:t>𝚯</a:t>
            </a:r>
            <a:r>
              <a:rPr lang="en-US" sz="2400" i="1" dirty="0">
                <a:latin typeface="Times" pitchFamily="2" charset="0"/>
              </a:rPr>
              <a:t>(-x</a:t>
            </a:r>
            <a:r>
              <a:rPr lang="en-US" sz="2400" i="1" baseline="-25000" dirty="0">
                <a:latin typeface="Times" pitchFamily="2" charset="0"/>
              </a:rPr>
              <a:t>1 </a:t>
            </a:r>
            <a:r>
              <a:rPr lang="en-US" sz="2400" i="1" dirty="0">
                <a:latin typeface="Times" pitchFamily="2" charset="0"/>
              </a:rPr>
              <a:t> + x</a:t>
            </a:r>
            <a:r>
              <a:rPr lang="en-US" sz="2400" i="1" baseline="-25000" dirty="0">
                <a:latin typeface="Times" pitchFamily="2" charset="0"/>
              </a:rPr>
              <a:t>2</a:t>
            </a:r>
            <a:r>
              <a:rPr lang="en-US" sz="2400" i="1" dirty="0">
                <a:latin typeface="Times" pitchFamily="2" charset="0"/>
              </a:rPr>
              <a:t> - 0.5) - 0.5</a:t>
            </a:r>
            <a:r>
              <a:rPr lang="en-US" sz="2400" dirty="0">
                <a:latin typeface="Times" pitchFamily="2" charset="0"/>
              </a:rPr>
              <a:t> ]</a:t>
            </a:r>
            <a:endParaRPr lang="en-US" sz="2400" dirty="0"/>
          </a:p>
        </p:txBody>
      </p:sp>
      <p:cxnSp>
        <p:nvCxnSpPr>
          <p:cNvPr id="78" name="Elbow Connector 77">
            <a:extLst>
              <a:ext uri="{FF2B5EF4-FFF2-40B4-BE49-F238E27FC236}">
                <a16:creationId xmlns:a16="http://schemas.microsoft.com/office/drawing/2014/main" id="{D5F204DD-BD92-D141-814E-63A5502A3116}"/>
              </a:ext>
            </a:extLst>
          </p:cNvPr>
          <p:cNvCxnSpPr>
            <a:cxnSpLocks/>
          </p:cNvCxnSpPr>
          <p:nvPr/>
        </p:nvCxnSpPr>
        <p:spPr>
          <a:xfrm flipV="1">
            <a:off x="7268365" y="3759421"/>
            <a:ext cx="290119" cy="111865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Elbow Connector 80">
            <a:extLst>
              <a:ext uri="{FF2B5EF4-FFF2-40B4-BE49-F238E27FC236}">
                <a16:creationId xmlns:a16="http://schemas.microsoft.com/office/drawing/2014/main" id="{A7846AAF-FA75-084C-8D29-3F26D0811E47}"/>
              </a:ext>
            </a:extLst>
          </p:cNvPr>
          <p:cNvCxnSpPr>
            <a:cxnSpLocks/>
          </p:cNvCxnSpPr>
          <p:nvPr/>
        </p:nvCxnSpPr>
        <p:spPr>
          <a:xfrm flipV="1">
            <a:off x="7281065" y="2425921"/>
            <a:ext cx="290119" cy="111865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6566954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B24598-8084-EA4B-B1D2-B9BB181B5C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Universal approximation theorem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7DD1674-E903-6D42-82C4-D426A36E86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5AD06C-2144-6B48-9D47-7D13FD42ADAE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351F8F6-AC77-6846-863F-010180FD3B48}"/>
              </a:ext>
            </a:extLst>
          </p:cNvPr>
          <p:cNvSpPr txBox="1"/>
          <p:nvPr/>
        </p:nvSpPr>
        <p:spPr>
          <a:xfrm>
            <a:off x="927100" y="1689100"/>
            <a:ext cx="827181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1</a:t>
            </a:r>
            <a:r>
              <a:rPr lang="ko-KR" altLang="en-US" sz="2000" dirty="0"/>
              <a:t>개의 </a:t>
            </a:r>
            <a:r>
              <a:rPr lang="ko-KR" altLang="en-US" sz="2000" dirty="0" err="1"/>
              <a:t>은닉층을</a:t>
            </a:r>
            <a:r>
              <a:rPr lang="ko-KR" altLang="en-US" sz="2000" dirty="0"/>
              <a:t> 가진 신경망을 이용하면 어떠한 </a:t>
            </a:r>
            <a:r>
              <a:rPr lang="ko-KR" altLang="en-US" sz="2000" dirty="0" err="1"/>
              <a:t>함수든</a:t>
            </a:r>
            <a:r>
              <a:rPr lang="ko-KR" altLang="en-US" sz="2000" dirty="0"/>
              <a:t> </a:t>
            </a:r>
            <a:r>
              <a:rPr lang="ko-KR" altLang="en-US" sz="2000" dirty="0" err="1"/>
              <a:t>근사시킬</a:t>
            </a:r>
            <a:r>
              <a:rPr lang="ko-KR" altLang="en-US" sz="2000" dirty="0"/>
              <a:t> 수 있다</a:t>
            </a:r>
            <a:endParaRPr lang="en-US" sz="2000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556ABBD-1BDF-544C-BF76-79E1C527F580}"/>
              </a:ext>
            </a:extLst>
          </p:cNvPr>
          <p:cNvSpPr/>
          <p:nvPr/>
        </p:nvSpPr>
        <p:spPr>
          <a:xfrm>
            <a:off x="1274577" y="2444165"/>
            <a:ext cx="85471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i="1" dirty="0">
                <a:latin typeface="Times" pitchFamily="2" charset="0"/>
              </a:rPr>
              <a:t>“</a:t>
            </a:r>
            <a:r>
              <a:rPr lang="en-US" sz="4800" dirty="0">
                <a:latin typeface="Times" pitchFamily="2" charset="0"/>
              </a:rPr>
              <a:t>T</a:t>
            </a:r>
            <a:r>
              <a:rPr lang="en-US" sz="2400" i="1" dirty="0">
                <a:latin typeface="Times" pitchFamily="2" charset="0"/>
              </a:rPr>
              <a:t>he standard multilayer feed-forward network with a single hidden layer, which contains finite number of hidden neurons, </a:t>
            </a:r>
            <a:br>
              <a:rPr lang="en-US" sz="2400" i="1" dirty="0">
                <a:latin typeface="Times" pitchFamily="2" charset="0"/>
              </a:rPr>
            </a:br>
            <a:r>
              <a:rPr lang="en-US" sz="2400" i="1" dirty="0">
                <a:latin typeface="Times" pitchFamily="2" charset="0"/>
              </a:rPr>
              <a:t>is a </a:t>
            </a:r>
            <a:r>
              <a:rPr lang="en-US" sz="2400" b="1" i="1" dirty="0">
                <a:solidFill>
                  <a:srgbClr val="C00000"/>
                </a:solidFill>
                <a:latin typeface="Times" pitchFamily="2" charset="0"/>
              </a:rPr>
              <a:t>universal approximator among continuous functions </a:t>
            </a:r>
            <a:r>
              <a:rPr lang="en-US" sz="2400" i="1" dirty="0">
                <a:latin typeface="Times" pitchFamily="2" charset="0"/>
              </a:rPr>
              <a:t>on compact subsets of R</a:t>
            </a:r>
            <a:r>
              <a:rPr lang="en-US" sz="2400" i="1" baseline="-25000" dirty="0">
                <a:latin typeface="Times" pitchFamily="2" charset="0"/>
              </a:rPr>
              <a:t>n</a:t>
            </a:r>
            <a:r>
              <a:rPr lang="en-US" sz="2400" i="1" dirty="0">
                <a:latin typeface="Times" pitchFamily="2" charset="0"/>
              </a:rPr>
              <a:t>, under mild assumptions on the activation function."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9529BC3-6BF1-2C4E-9F65-559DB075D60B}"/>
              </a:ext>
            </a:extLst>
          </p:cNvPr>
          <p:cNvSpPr txBox="1"/>
          <p:nvPr/>
        </p:nvSpPr>
        <p:spPr>
          <a:xfrm>
            <a:off x="3534595" y="5107444"/>
            <a:ext cx="40270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/>
              <a:t>단</a:t>
            </a:r>
            <a:r>
              <a:rPr lang="en-US" altLang="ko-KR" dirty="0"/>
              <a:t>,</a:t>
            </a:r>
            <a:r>
              <a:rPr lang="ko-KR" altLang="en-US" dirty="0"/>
              <a:t> 적절한 </a:t>
            </a:r>
            <a:r>
              <a:rPr lang="ko-KR" altLang="en-US" dirty="0" err="1"/>
              <a:t>갯수의</a:t>
            </a:r>
            <a:r>
              <a:rPr lang="ko-KR" altLang="en-US" dirty="0"/>
              <a:t> 노드가 주어져야 함</a:t>
            </a:r>
            <a:r>
              <a:rPr lang="en-US" altLang="ko-KR" dirty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529918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395C58-D4C1-9244-BC5F-4FEC042ABD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성능 평가하기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0ACF8E4-35B0-164F-A526-60A51F62A4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5AD06C-2144-6B48-9D47-7D13FD42ADAE}" type="slidenum">
              <a:rPr lang="en-US" smtClean="0"/>
              <a:pPr/>
              <a:t>16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A2ECAE1-C098-7C45-840A-24F06D9FC65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2905"/>
          <a:stretch/>
        </p:blipFill>
        <p:spPr>
          <a:xfrm>
            <a:off x="0" y="2921290"/>
            <a:ext cx="10934700" cy="3290183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62DEA68A-1D83-5040-A327-E609D9038497}"/>
              </a:ext>
            </a:extLst>
          </p:cNvPr>
          <p:cNvSpPr/>
          <p:nvPr/>
        </p:nvSpPr>
        <p:spPr>
          <a:xfrm>
            <a:off x="7249332" y="2856301"/>
            <a:ext cx="368536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/>
              <a:t>https://</a:t>
            </a:r>
            <a:r>
              <a:rPr lang="en-US" sz="1400" dirty="0" err="1"/>
              <a:t>en.wikipedia.org</a:t>
            </a:r>
            <a:r>
              <a:rPr lang="en-US" sz="1400" dirty="0"/>
              <a:t>/wiki/</a:t>
            </a:r>
            <a:r>
              <a:rPr lang="en-US" sz="1400" dirty="0" err="1"/>
              <a:t>Confusion_matrix</a:t>
            </a:r>
            <a:endParaRPr lang="en-US" sz="14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5D7B09E-3306-EF41-AC88-FD3E9D01F68E}"/>
              </a:ext>
            </a:extLst>
          </p:cNvPr>
          <p:cNvSpPr txBox="1"/>
          <p:nvPr/>
        </p:nvSpPr>
        <p:spPr>
          <a:xfrm>
            <a:off x="571500" y="1206306"/>
            <a:ext cx="10053073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000" dirty="0"/>
              <a:t>가장 기초적인 평가 기준</a:t>
            </a:r>
            <a:r>
              <a:rPr lang="en-US" altLang="ko-KR" sz="2000" dirty="0"/>
              <a:t>:</a:t>
            </a:r>
            <a:r>
              <a:rPr lang="ko-KR" altLang="en-US" sz="2000" dirty="0"/>
              <a:t> </a:t>
            </a:r>
            <a:r>
              <a:rPr lang="en-US" altLang="ko-KR" sz="2000" dirty="0"/>
              <a:t>accuracy = (</a:t>
            </a:r>
            <a:r>
              <a:rPr lang="ko-KR" altLang="en-US" sz="2000" dirty="0"/>
              <a:t>맞춘 </a:t>
            </a:r>
            <a:r>
              <a:rPr lang="ko-KR" altLang="en-US" sz="2000" dirty="0" err="1"/>
              <a:t>갯수</a:t>
            </a:r>
            <a:r>
              <a:rPr lang="en-US" altLang="ko-KR" sz="2000" dirty="0"/>
              <a:t>)/(</a:t>
            </a:r>
            <a:r>
              <a:rPr lang="ko-KR" altLang="en-US" sz="2000" dirty="0"/>
              <a:t>전체 </a:t>
            </a:r>
            <a:r>
              <a:rPr lang="ko-KR" altLang="en-US" sz="2000" dirty="0" err="1"/>
              <a:t>갯수</a:t>
            </a:r>
            <a:r>
              <a:rPr lang="en-US" altLang="ko-KR" sz="2000" dirty="0"/>
              <a:t>)</a:t>
            </a:r>
          </a:p>
          <a:p>
            <a:r>
              <a:rPr lang="ko-KR" altLang="en-US" sz="2000" dirty="0"/>
              <a:t>고에너지에서 자주 사용되는 기준</a:t>
            </a:r>
            <a:r>
              <a:rPr lang="en-US" altLang="ko-KR" sz="2000" dirty="0"/>
              <a:t>: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ko-KR" sz="2000" dirty="0"/>
              <a:t>Efficiency = TPR = (signal</a:t>
            </a:r>
            <a:r>
              <a:rPr lang="ko-KR" altLang="en-US" sz="2000" dirty="0"/>
              <a:t> 맞춘 </a:t>
            </a:r>
            <a:r>
              <a:rPr lang="ko-KR" altLang="en-US" sz="2000" dirty="0" err="1"/>
              <a:t>갯수</a:t>
            </a:r>
            <a:r>
              <a:rPr lang="en-US" altLang="ko-KR" sz="2000" dirty="0"/>
              <a:t>)/(signal</a:t>
            </a:r>
            <a:r>
              <a:rPr lang="ko-KR" altLang="en-US" sz="2000" dirty="0"/>
              <a:t>전체</a:t>
            </a:r>
            <a:r>
              <a:rPr lang="en-US" altLang="ko-KR" sz="2000" dirty="0"/>
              <a:t>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Background rejection = 1-FPR = 1-(background</a:t>
            </a:r>
            <a:r>
              <a:rPr lang="ko-KR" altLang="en-US" sz="2000" dirty="0" err="1"/>
              <a:t>를</a:t>
            </a:r>
            <a:r>
              <a:rPr lang="ko-KR" altLang="en-US" sz="2000" dirty="0"/>
              <a:t> </a:t>
            </a:r>
            <a:r>
              <a:rPr lang="en-US" altLang="ko-KR" sz="2000" dirty="0"/>
              <a:t>signal</a:t>
            </a:r>
            <a:r>
              <a:rPr lang="ko-KR" altLang="en-US" sz="2000" dirty="0"/>
              <a:t>로 오인한 </a:t>
            </a:r>
            <a:r>
              <a:rPr lang="ko-KR" altLang="en-US" sz="2000" dirty="0" err="1"/>
              <a:t>갯수</a:t>
            </a:r>
            <a:r>
              <a:rPr lang="en-US" altLang="ko-KR" sz="2000" dirty="0"/>
              <a:t>)/(background</a:t>
            </a:r>
            <a:r>
              <a:rPr lang="ko-KR" altLang="en-US" sz="2000" dirty="0"/>
              <a:t> 전체</a:t>
            </a:r>
            <a:r>
              <a:rPr lang="en-US" altLang="ko-KR" sz="2000" dirty="0"/>
              <a:t>)</a:t>
            </a:r>
          </a:p>
          <a:p>
            <a:r>
              <a:rPr lang="en-US" sz="2000" dirty="0"/>
              <a:t>TPR</a:t>
            </a:r>
            <a:r>
              <a:rPr lang="ko-KR" altLang="en-US" sz="2000" dirty="0"/>
              <a:t>은 높게</a:t>
            </a:r>
            <a:r>
              <a:rPr lang="en-US" altLang="ko-KR" sz="2000" dirty="0"/>
              <a:t>,</a:t>
            </a:r>
            <a:r>
              <a:rPr lang="ko-KR" altLang="en-US" sz="2000" dirty="0"/>
              <a:t> </a:t>
            </a:r>
            <a:r>
              <a:rPr lang="en-US" altLang="ko-KR" sz="2000" dirty="0"/>
              <a:t>FPR</a:t>
            </a:r>
            <a:r>
              <a:rPr lang="ko-KR" altLang="en-US" sz="2000" dirty="0"/>
              <a:t>은 낮게 </a:t>
            </a:r>
            <a:r>
              <a:rPr lang="en-US" altLang="ko-KR" sz="2000" dirty="0"/>
              <a:t>-&gt; ROC curve</a:t>
            </a:r>
            <a:r>
              <a:rPr lang="en-US" altLang="ko-KR" sz="1400" dirty="0"/>
              <a:t> (Receiver Operating Characteristic)</a:t>
            </a:r>
            <a:r>
              <a:rPr lang="ko-KR" altLang="en-US" sz="1400" dirty="0"/>
              <a:t> </a:t>
            </a:r>
            <a:r>
              <a:rPr lang="ko-KR" altLang="en-US" sz="2000" dirty="0"/>
              <a:t> 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429332404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BDA652-2216-F046-B145-EC20F91CAD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Overfitting</a:t>
            </a:r>
            <a:r>
              <a:rPr lang="ko-KR" altLang="en-US" dirty="0"/>
              <a:t> </a:t>
            </a:r>
            <a:r>
              <a:rPr lang="ko-KR" altLang="en-US" dirty="0" err="1"/>
              <a:t>과적합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97BC43D-D546-944B-AE61-9E10E07615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5AD06C-2144-6B48-9D47-7D13FD42ADAE}" type="slidenum">
              <a:rPr lang="en-US" smtClean="0"/>
              <a:pPr/>
              <a:t>17</a:t>
            </a:fld>
            <a:endParaRPr lang="en-US" dirty="0"/>
          </a:p>
        </p:txBody>
      </p:sp>
      <p:pic>
        <p:nvPicPr>
          <p:cNvPr id="19458" name="Picture 2" descr="https://upload.wikimedia.org/wikipedia/commons/thumb/1/19/Overfitting.svg/300px-Overfitting.svg.png">
            <a:extLst>
              <a:ext uri="{FF2B5EF4-FFF2-40B4-BE49-F238E27FC236}">
                <a16:creationId xmlns:a16="http://schemas.microsoft.com/office/drawing/2014/main" id="{33834A01-5DBD-A548-B6DA-E296F0BC840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000" y="1435100"/>
            <a:ext cx="3810000" cy="381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434DB8EB-3997-5D45-A77C-BD8A667D2749}"/>
              </a:ext>
            </a:extLst>
          </p:cNvPr>
          <p:cNvSpPr txBox="1"/>
          <p:nvPr/>
        </p:nvSpPr>
        <p:spPr>
          <a:xfrm>
            <a:off x="2692400" y="1447800"/>
            <a:ext cx="7335663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400" dirty="0"/>
              <a:t>너무 많은 변수를 사용해서 입력 데이터 각각을 학습</a:t>
            </a:r>
            <a:endParaRPr lang="en-US" altLang="ko-KR" sz="2400" dirty="0"/>
          </a:p>
          <a:p>
            <a:r>
              <a:rPr lang="ko-KR" altLang="en-US" sz="2400" dirty="0"/>
              <a:t>학습에 사용한 데이터</a:t>
            </a:r>
            <a:r>
              <a:rPr lang="ko-KR" altLang="en-US" sz="4000" b="1" dirty="0"/>
              <a:t>만</a:t>
            </a:r>
            <a:r>
              <a:rPr lang="ko-KR" altLang="en-US" sz="2400" dirty="0"/>
              <a:t> 잘 맞추는 결과를 만들어 냄</a:t>
            </a:r>
            <a:endParaRPr lang="en-US" altLang="ko-KR" sz="2400" dirty="0"/>
          </a:p>
          <a:p>
            <a:r>
              <a:rPr lang="ko-KR" altLang="en-US" sz="2400" dirty="0"/>
              <a:t>결국 실전에 적용했을 때 오히려 정확도가 떨어짐</a:t>
            </a:r>
            <a:endParaRPr lang="en-US" sz="2400" dirty="0"/>
          </a:p>
        </p:txBody>
      </p:sp>
      <p:pic>
        <p:nvPicPr>
          <p:cNvPr id="19460" name="Picture 4" descr="https://upload.wikimedia.org/wikipedia/commons/6/68/Overfitted_Data.png">
            <a:extLst>
              <a:ext uri="{FF2B5EF4-FFF2-40B4-BE49-F238E27FC236}">
                <a16:creationId xmlns:a16="http://schemas.microsoft.com/office/drawing/2014/main" id="{A545DDE9-0154-4649-BF9A-23369354CC8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4550" y="3148545"/>
            <a:ext cx="2914650" cy="19791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85453666-A056-5C4A-9A61-B302EC0F4566}"/>
              </a:ext>
            </a:extLst>
          </p:cNvPr>
          <p:cNvSpPr txBox="1"/>
          <p:nvPr/>
        </p:nvSpPr>
        <p:spPr>
          <a:xfrm>
            <a:off x="2083360" y="5499295"/>
            <a:ext cx="741735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/>
              <a:t>너무 적게 주면 </a:t>
            </a:r>
            <a:r>
              <a:rPr lang="en-US" altLang="ko-KR" dirty="0"/>
              <a:t>underfitting – </a:t>
            </a:r>
            <a:r>
              <a:rPr lang="ko-KR" altLang="en-US" dirty="0"/>
              <a:t>적절한 변수의 </a:t>
            </a:r>
            <a:r>
              <a:rPr lang="ko-KR" altLang="en-US" dirty="0" err="1"/>
              <a:t>갯수를</a:t>
            </a:r>
            <a:r>
              <a:rPr lang="ko-KR" altLang="en-US" dirty="0"/>
              <a:t> 어떻게 정할 것인가</a:t>
            </a:r>
            <a:r>
              <a:rPr lang="en-US" altLang="ko-KR" dirty="0"/>
              <a:t>?</a:t>
            </a:r>
          </a:p>
          <a:p>
            <a:r>
              <a:rPr lang="ko-KR" altLang="en-US" dirty="0" err="1"/>
              <a:t>딥러닝의</a:t>
            </a:r>
            <a:r>
              <a:rPr lang="ko-KR" altLang="en-US" dirty="0"/>
              <a:t> 경우는 단순하지 않다 </a:t>
            </a:r>
            <a:r>
              <a:rPr lang="en-US" altLang="ko-KR" dirty="0"/>
              <a:t>–</a:t>
            </a:r>
            <a:r>
              <a:rPr lang="ko-KR" altLang="en-US" dirty="0"/>
              <a:t> 여러 해결책이 제안됨</a:t>
            </a:r>
            <a:r>
              <a:rPr lang="en-US" altLang="ko-KR" dirty="0"/>
              <a:t> ex: dropout</a:t>
            </a:r>
            <a:r>
              <a:rPr lang="ko-KR" altLang="en-US" dirty="0"/>
              <a:t> </a:t>
            </a:r>
            <a:endParaRPr lang="en-US" altLang="ko-KR" dirty="0"/>
          </a:p>
          <a:p>
            <a:r>
              <a:rPr lang="ko-KR" altLang="en-US" dirty="0" err="1"/>
              <a:t>딥러닝에서</a:t>
            </a:r>
            <a:r>
              <a:rPr lang="ko-KR" altLang="en-US" dirty="0"/>
              <a:t> 노드의 수에 비해 데이터가 적을 때는 계속해서 문제가 된다</a:t>
            </a:r>
            <a:r>
              <a:rPr lang="en-US" altLang="ko-KR" dirty="0"/>
              <a:t>.</a:t>
            </a:r>
            <a:endParaRPr lang="en-US" dirty="0"/>
          </a:p>
        </p:txBody>
      </p:sp>
      <p:pic>
        <p:nvPicPr>
          <p:cNvPr id="19462" name="Picture 6" descr="overfitting에 대한 이미지 검색결과">
            <a:extLst>
              <a:ext uri="{FF2B5EF4-FFF2-40B4-BE49-F238E27FC236}">
                <a16:creationId xmlns:a16="http://schemas.microsoft.com/office/drawing/2014/main" id="{CA6F32C7-5374-C146-82B7-385CF87530A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8750" y="3163755"/>
            <a:ext cx="3091059" cy="19639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7867079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5A35E2-CEF3-694E-B9A6-1AE0C73688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은닉 층을 많이 넣으면 </a:t>
            </a:r>
            <a:r>
              <a:rPr lang="en-US" altLang="ko-KR" dirty="0"/>
              <a:t>profit?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75D56E5-D82C-BF43-92BA-81E201E851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5AD06C-2144-6B48-9D47-7D13FD42ADAE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641D211-350A-854D-AAC7-3D12FD4AF02C}"/>
              </a:ext>
            </a:extLst>
          </p:cNvPr>
          <p:cNvSpPr txBox="1"/>
          <p:nvPr/>
        </p:nvSpPr>
        <p:spPr>
          <a:xfrm>
            <a:off x="1007877" y="1916379"/>
            <a:ext cx="2649380" cy="34470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/>
              <a:t>Overfitting</a:t>
            </a:r>
          </a:p>
          <a:p>
            <a:endParaRPr lang="en-US" dirty="0"/>
          </a:p>
          <a:p>
            <a:r>
              <a:rPr lang="en-US" sz="4400" dirty="0"/>
              <a:t>Vanishing </a:t>
            </a:r>
            <a:br>
              <a:rPr lang="en-US" sz="4400" dirty="0"/>
            </a:br>
            <a:r>
              <a:rPr lang="en-US" sz="4400" dirty="0"/>
              <a:t>gradient</a:t>
            </a:r>
          </a:p>
          <a:p>
            <a:endParaRPr lang="en-US" sz="1600" dirty="0"/>
          </a:p>
          <a:p>
            <a:r>
              <a:rPr lang="en-US" sz="4400" dirty="0" err="1"/>
              <a:t>Sloooow</a:t>
            </a:r>
            <a:endParaRPr lang="en-US" sz="4400" dirty="0"/>
          </a:p>
        </p:txBody>
      </p:sp>
      <p:pic>
        <p:nvPicPr>
          <p:cNvPr id="16386" name="Picture 2" descr="deep learning에 대한 이미지 검색결과">
            <a:extLst>
              <a:ext uri="{FF2B5EF4-FFF2-40B4-BE49-F238E27FC236}">
                <a16:creationId xmlns:a16="http://schemas.microsoft.com/office/drawing/2014/main" id="{C6982623-E63A-2049-9547-5D15F3F3AC9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03231" y="1569138"/>
            <a:ext cx="6212369" cy="41415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AFF73746-36C7-5D4D-A9EB-5A1ACFF75608}"/>
              </a:ext>
            </a:extLst>
          </p:cNvPr>
          <p:cNvSpPr txBox="1"/>
          <p:nvPr/>
        </p:nvSpPr>
        <p:spPr>
          <a:xfrm>
            <a:off x="2829097" y="5941245"/>
            <a:ext cx="79528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400" dirty="0"/>
              <a:t>최근 여러 문제가 해결되어 은닉 층을 많이 넣을 수 있게 됨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02639712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E4D231-616D-1445-8884-D422D00FE1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무엇이 바뀌었나</a:t>
            </a:r>
            <a:r>
              <a:rPr lang="en-US" altLang="ko-KR" dirty="0"/>
              <a:t>?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0EDE989-609D-6F45-98E8-C78573FEAC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5AD06C-2144-6B48-9D47-7D13FD42ADAE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748BDD6-9705-8E42-8B6A-85CEEAA24B23}"/>
              </a:ext>
            </a:extLst>
          </p:cNvPr>
          <p:cNvSpPr txBox="1"/>
          <p:nvPr/>
        </p:nvSpPr>
        <p:spPr>
          <a:xfrm>
            <a:off x="7829976" y="3108120"/>
            <a:ext cx="134934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>
                <a:latin typeface="Impact" panose="020B0806030902050204" pitchFamily="34" charset="0"/>
              </a:rPr>
              <a:t>Big</a:t>
            </a:r>
            <a:r>
              <a:rPr lang="en-US" sz="2800" dirty="0"/>
              <a:t> </a:t>
            </a:r>
            <a:r>
              <a:rPr lang="en-US" sz="2000" dirty="0"/>
              <a:t>data</a:t>
            </a:r>
            <a:endParaRPr lang="en-US" sz="28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E8C37E2-6F36-E548-826A-2138ADD1317F}"/>
              </a:ext>
            </a:extLst>
          </p:cNvPr>
          <p:cNvSpPr txBox="1"/>
          <p:nvPr/>
        </p:nvSpPr>
        <p:spPr>
          <a:xfrm>
            <a:off x="7801099" y="4208836"/>
            <a:ext cx="3242106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High performance computing</a:t>
            </a:r>
            <a:br>
              <a:rPr lang="en-US" sz="2000" dirty="0"/>
            </a:br>
            <a:r>
              <a:rPr lang="en-US" sz="2000" b="1" dirty="0">
                <a:solidFill>
                  <a:srgbClr val="C00000"/>
                </a:solidFill>
              </a:rPr>
              <a:t>GPU</a:t>
            </a:r>
            <a:r>
              <a:rPr lang="en-US" sz="2000" dirty="0"/>
              <a:t> acceleration</a:t>
            </a:r>
          </a:p>
          <a:p>
            <a:r>
              <a:rPr lang="en-US" sz="2000" dirty="0"/>
              <a:t>Software frameworks</a:t>
            </a:r>
          </a:p>
          <a:p>
            <a:r>
              <a:rPr lang="en-US" sz="2000" dirty="0"/>
              <a:t>Educational resources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91AE489-4375-1A43-8004-F3729B7601AA}"/>
              </a:ext>
            </a:extLst>
          </p:cNvPr>
          <p:cNvSpPr txBox="1"/>
          <p:nvPr/>
        </p:nvSpPr>
        <p:spPr>
          <a:xfrm>
            <a:off x="297003" y="1442903"/>
            <a:ext cx="250395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Multi layer </a:t>
            </a:r>
            <a:br>
              <a:rPr lang="en-US" sz="2000" dirty="0"/>
            </a:br>
            <a:r>
              <a:rPr lang="en-US" sz="2000" dirty="0"/>
              <a:t>with </a:t>
            </a:r>
            <a:r>
              <a:rPr lang="en-US" sz="2000" b="1" dirty="0"/>
              <a:t>Backpropagation</a:t>
            </a:r>
            <a:endParaRPr lang="en-US" sz="2800" b="1" dirty="0"/>
          </a:p>
        </p:txBody>
      </p:sp>
      <p:pic>
        <p:nvPicPr>
          <p:cNvPr id="20482" name="Picture 2" descr="machine learning history에 대한 이미지 검색결과">
            <a:extLst>
              <a:ext uri="{FF2B5EF4-FFF2-40B4-BE49-F238E27FC236}">
                <a16:creationId xmlns:a16="http://schemas.microsoft.com/office/drawing/2014/main" id="{3AA5E7EE-8D19-9C47-8DBC-9800E38D4A8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8801" y="3040484"/>
            <a:ext cx="7143801" cy="33532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C1C67798-2E49-FE4B-996B-995A818C15E0}"/>
              </a:ext>
            </a:extLst>
          </p:cNvPr>
          <p:cNvCxnSpPr>
            <a:cxnSpLocks/>
          </p:cNvCxnSpPr>
          <p:nvPr/>
        </p:nvCxnSpPr>
        <p:spPr>
          <a:xfrm flipH="1" flipV="1">
            <a:off x="1694442" y="2102152"/>
            <a:ext cx="2455860" cy="125064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77E8EA67-AF3B-7947-944B-41BF578DED74}"/>
              </a:ext>
            </a:extLst>
          </p:cNvPr>
          <p:cNvSpPr txBox="1"/>
          <p:nvPr/>
        </p:nvSpPr>
        <p:spPr>
          <a:xfrm>
            <a:off x="3621104" y="1195390"/>
            <a:ext cx="3719929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Convolutional NN</a:t>
            </a:r>
          </a:p>
          <a:p>
            <a:r>
              <a:rPr lang="en-US" sz="2000" dirty="0"/>
              <a:t>2006 Rebranding</a:t>
            </a:r>
            <a:br>
              <a:rPr lang="en-US" sz="2000" dirty="0"/>
            </a:br>
            <a:r>
              <a:rPr lang="en-US" sz="2000" dirty="0"/>
              <a:t>Neural Network → </a:t>
            </a:r>
            <a:r>
              <a:rPr lang="en-US" sz="2000" b="1" dirty="0"/>
              <a:t>Deep Learning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95E9D8C7-A211-AB49-AD34-B8EA26221F40}"/>
              </a:ext>
            </a:extLst>
          </p:cNvPr>
          <p:cNvCxnSpPr>
            <a:cxnSpLocks/>
          </p:cNvCxnSpPr>
          <p:nvPr/>
        </p:nvCxnSpPr>
        <p:spPr>
          <a:xfrm flipH="1" flipV="1">
            <a:off x="5994402" y="2286818"/>
            <a:ext cx="340316" cy="81393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" name="Picture 16">
            <a:extLst>
              <a:ext uri="{FF2B5EF4-FFF2-40B4-BE49-F238E27FC236}">
                <a16:creationId xmlns:a16="http://schemas.microsoft.com/office/drawing/2014/main" id="{1CC2356B-BB29-6D4F-BB0F-6B74ACE0FA2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36897" y="3651878"/>
            <a:ext cx="1663700" cy="421018"/>
          </a:xfrm>
          <a:prstGeom prst="rect">
            <a:avLst/>
          </a:prstGeom>
        </p:spPr>
      </p:pic>
      <p:pic>
        <p:nvPicPr>
          <p:cNvPr id="20484" name="Picture 4" descr="mnist에 대한 이미지 검색결과">
            <a:extLst>
              <a:ext uri="{FF2B5EF4-FFF2-40B4-BE49-F238E27FC236}">
                <a16:creationId xmlns:a16="http://schemas.microsoft.com/office/drawing/2014/main" id="{76045D0B-23AA-A548-AC6F-ECC5DDC9E2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79320" y="3208391"/>
            <a:ext cx="631767" cy="473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925D75A6-91C9-8440-8E4C-9EA021ADF28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867147" y="3192200"/>
            <a:ext cx="975873" cy="472446"/>
          </a:xfrm>
          <a:prstGeom prst="rect">
            <a:avLst/>
          </a:prstGeom>
        </p:spPr>
      </p:pic>
      <p:pic>
        <p:nvPicPr>
          <p:cNvPr id="20486" name="Picture 6" descr="nvidia에 대한 이미지 검색결과">
            <a:extLst>
              <a:ext uri="{FF2B5EF4-FFF2-40B4-BE49-F238E27FC236}">
                <a16:creationId xmlns:a16="http://schemas.microsoft.com/office/drawing/2014/main" id="{E29F901C-5FF8-664C-8285-9E84AABD9B0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90071" y="5507612"/>
            <a:ext cx="521233" cy="4063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488" name="Picture 8" descr="intel에 대한 이미지 검색결과">
            <a:extLst>
              <a:ext uri="{FF2B5EF4-FFF2-40B4-BE49-F238E27FC236}">
                <a16:creationId xmlns:a16="http://schemas.microsoft.com/office/drawing/2014/main" id="{05226BE3-E753-7F42-95DF-CAD330D3993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1712" y="5532275"/>
            <a:ext cx="538408" cy="3569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923283D4-3AF2-D047-A3D5-1630166E111F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125575" y="5442081"/>
            <a:ext cx="709242" cy="281020"/>
          </a:xfrm>
          <a:prstGeom prst="rect">
            <a:avLst/>
          </a:prstGeom>
        </p:spPr>
      </p:pic>
      <p:pic>
        <p:nvPicPr>
          <p:cNvPr id="20492" name="Picture 12" descr="facebook에 대한 이미지 검색결과">
            <a:extLst>
              <a:ext uri="{FF2B5EF4-FFF2-40B4-BE49-F238E27FC236}">
                <a16:creationId xmlns:a16="http://schemas.microsoft.com/office/drawing/2014/main" id="{660E2C2E-F18D-7948-93EE-D9145FE6C12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37448" y="5975057"/>
            <a:ext cx="357998" cy="3579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494" name="Picture 14" descr="youtube에 대한 이미지 검색결과">
            <a:extLst>
              <a:ext uri="{FF2B5EF4-FFF2-40B4-BE49-F238E27FC236}">
                <a16:creationId xmlns:a16="http://schemas.microsoft.com/office/drawing/2014/main" id="{5B8659AE-7BB1-1941-BCF4-EA5B9921C88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214" b="31990"/>
          <a:stretch/>
        </p:blipFill>
        <p:spPr bwMode="auto">
          <a:xfrm>
            <a:off x="8437671" y="5941869"/>
            <a:ext cx="1113474" cy="4208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496" name="Picture 16" descr="cs231n에 대한 이미지 검색결과">
            <a:extLst>
              <a:ext uri="{FF2B5EF4-FFF2-40B4-BE49-F238E27FC236}">
                <a16:creationId xmlns:a16="http://schemas.microsoft.com/office/drawing/2014/main" id="{0143F5DC-1700-6B47-9463-4A22B2B4A69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33440" y="5792729"/>
            <a:ext cx="501377" cy="5013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498" name="Picture 18" descr="mxnet에 대한 이미지 검색결과">
            <a:extLst>
              <a:ext uri="{FF2B5EF4-FFF2-40B4-BE49-F238E27FC236}">
                <a16:creationId xmlns:a16="http://schemas.microsoft.com/office/drawing/2014/main" id="{71CAD93C-2378-7B45-8DFF-DE67A00AA32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14470" y="6040132"/>
            <a:ext cx="803399" cy="2740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0" name="Picture 20" descr="pytorch에 대한 이미지 검색결과">
            <a:extLst>
              <a:ext uri="{FF2B5EF4-FFF2-40B4-BE49-F238E27FC236}">
                <a16:creationId xmlns:a16="http://schemas.microsoft.com/office/drawing/2014/main" id="{67697605-6F01-7A47-9059-C09B5166B63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468" t="5534" r="15049" b="-575"/>
          <a:stretch/>
        </p:blipFill>
        <p:spPr bwMode="auto">
          <a:xfrm>
            <a:off x="10407545" y="5507611"/>
            <a:ext cx="435475" cy="4063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490" name="Picture 10" descr="tensorflow에 대한 이미지 검색결과">
            <a:extLst>
              <a:ext uri="{FF2B5EF4-FFF2-40B4-BE49-F238E27FC236}">
                <a16:creationId xmlns:a16="http://schemas.microsoft.com/office/drawing/2014/main" id="{A414799E-0F06-A642-BB57-54671ADAFB7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33645" y="5446356"/>
            <a:ext cx="612001" cy="510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1E88859A-80A0-5A4E-98E5-A1582C64B82F}"/>
              </a:ext>
            </a:extLst>
          </p:cNvPr>
          <p:cNvSpPr txBox="1"/>
          <p:nvPr/>
        </p:nvSpPr>
        <p:spPr>
          <a:xfrm>
            <a:off x="7801099" y="1181293"/>
            <a:ext cx="2873479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Initial condition</a:t>
            </a:r>
          </a:p>
          <a:p>
            <a:r>
              <a:rPr lang="en-US" sz="2000" dirty="0"/>
              <a:t>Activation functions</a:t>
            </a:r>
          </a:p>
          <a:p>
            <a:r>
              <a:rPr lang="en-US" sz="2000" dirty="0"/>
              <a:t>Regularization techniques</a:t>
            </a:r>
          </a:p>
          <a:p>
            <a:r>
              <a:rPr lang="en-US" sz="2000" dirty="0"/>
              <a:t>Robust optimizers</a:t>
            </a:r>
          </a:p>
          <a:p>
            <a:endParaRPr lang="en-US" sz="2000" dirty="0"/>
          </a:p>
          <a:p>
            <a:r>
              <a:rPr lang="en-US" sz="2000" dirty="0"/>
              <a:t>… and more:</a:t>
            </a:r>
          </a:p>
        </p:txBody>
      </p:sp>
    </p:spTree>
    <p:extLst>
      <p:ext uri="{BB962C8B-B14F-4D97-AF65-F5344CB8AC3E}">
        <p14:creationId xmlns:p14="http://schemas.microsoft.com/office/powerpoint/2010/main" val="4801209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73C0C2-C17C-694E-B6CF-512483416F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err="1"/>
              <a:t>딥러닝이</a:t>
            </a:r>
            <a:r>
              <a:rPr lang="ko-KR" altLang="en-US" dirty="0"/>
              <a:t> </a:t>
            </a:r>
            <a:r>
              <a:rPr lang="ko-KR" altLang="en-US" dirty="0" err="1"/>
              <a:t>대세라는데</a:t>
            </a:r>
            <a:r>
              <a:rPr lang="en-US" altLang="ko-KR" dirty="0"/>
              <a:t>…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623AEDC-7B1B-EC48-BD59-6F453AE91E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5AD06C-2144-6B48-9D47-7D13FD42ADAE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4B5E03E-FE94-734A-9B22-8A00BAC12BE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9951" y="1514397"/>
            <a:ext cx="4035313" cy="2833166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01494367-4110-FD43-8FC7-7D05F872F2B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24308" y="2318703"/>
            <a:ext cx="3732944" cy="3781502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13C9BFD6-A1CD-4D47-8D79-690434396D98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21397"/>
          <a:stretch/>
        </p:blipFill>
        <p:spPr>
          <a:xfrm>
            <a:off x="5516820" y="2318703"/>
            <a:ext cx="4873339" cy="4296364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82693C49-BEF2-6C47-9605-44D57E49C234}"/>
              </a:ext>
            </a:extLst>
          </p:cNvPr>
          <p:cNvSpPr txBox="1"/>
          <p:nvPr/>
        </p:nvSpPr>
        <p:spPr>
          <a:xfrm>
            <a:off x="330200" y="1195865"/>
            <a:ext cx="15392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/>
              <a:t>신경망 </a:t>
            </a:r>
            <a:r>
              <a:rPr lang="en-US" altLang="ko-KR" dirty="0"/>
              <a:t>(</a:t>
            </a:r>
            <a:r>
              <a:rPr lang="en-US" dirty="0"/>
              <a:t>1990</a:t>
            </a:r>
            <a:r>
              <a:rPr lang="en-US" altLang="ko-KR" dirty="0"/>
              <a:t>)</a:t>
            </a:r>
            <a:endParaRPr lang="en-US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BF2AA82-7F9E-E64A-96DC-BF0315FC2194}"/>
              </a:ext>
            </a:extLst>
          </p:cNvPr>
          <p:cNvSpPr txBox="1"/>
          <p:nvPr/>
        </p:nvSpPr>
        <p:spPr>
          <a:xfrm>
            <a:off x="2224308" y="6145626"/>
            <a:ext cx="15392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err="1"/>
              <a:t>딥러닝</a:t>
            </a:r>
            <a:r>
              <a:rPr lang="ko-KR" altLang="en-US" dirty="0"/>
              <a:t> </a:t>
            </a:r>
            <a:r>
              <a:rPr lang="en-US" altLang="ko-KR" dirty="0"/>
              <a:t>(2013)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6E4E761-5CF7-B640-ACF4-B0B3045DEC58}"/>
              </a:ext>
            </a:extLst>
          </p:cNvPr>
          <p:cNvSpPr txBox="1"/>
          <p:nvPr/>
        </p:nvSpPr>
        <p:spPr>
          <a:xfrm>
            <a:off x="5490019" y="1980463"/>
            <a:ext cx="16169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err="1"/>
              <a:t>딥러닝</a:t>
            </a:r>
            <a:r>
              <a:rPr lang="ko-KR" altLang="en-US" dirty="0"/>
              <a:t> </a:t>
            </a:r>
            <a:r>
              <a:rPr lang="en-US" altLang="ko-KR" dirty="0"/>
              <a:t>(Today)</a:t>
            </a:r>
            <a:endParaRPr lang="en-US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D6222B3-FB3C-CF4E-9E51-9384DC74F245}"/>
              </a:ext>
            </a:extLst>
          </p:cNvPr>
          <p:cNvSpPr txBox="1"/>
          <p:nvPr/>
        </p:nvSpPr>
        <p:spPr>
          <a:xfrm>
            <a:off x="7852285" y="1145065"/>
            <a:ext cx="25378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3</a:t>
            </a:r>
            <a:r>
              <a:rPr lang="ko-KR" altLang="en-US" dirty="0"/>
              <a:t>만개가 넘는 뉴스 기사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842345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8BB7BE-F28F-C34C-AA1D-54A522B7C8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Backpropagation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6EDBD40-F34D-A743-8871-FFCCEEC6AF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5AD06C-2144-6B48-9D47-7D13FD42ADAE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2ECC298-4281-634C-99B2-59B94B782680}"/>
              </a:ext>
            </a:extLst>
          </p:cNvPr>
          <p:cNvSpPr txBox="1"/>
          <p:nvPr/>
        </p:nvSpPr>
        <p:spPr>
          <a:xfrm>
            <a:off x="342900" y="1308100"/>
            <a:ext cx="8585042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/>
              <a:t>어떻게 </a:t>
            </a:r>
            <a:r>
              <a:rPr lang="en-US" altLang="ko-KR" dirty="0"/>
              <a:t>“</a:t>
            </a:r>
            <a:r>
              <a:rPr lang="ko-KR" altLang="en-US" dirty="0"/>
              <a:t>학습</a:t>
            </a:r>
            <a:r>
              <a:rPr lang="en-US" altLang="ko-KR" dirty="0"/>
              <a:t>”</a:t>
            </a:r>
            <a:r>
              <a:rPr lang="ko-KR" altLang="en-US" dirty="0"/>
              <a:t> 할 것인가</a:t>
            </a:r>
            <a:r>
              <a:rPr lang="en-US" altLang="ko-KR" dirty="0"/>
              <a:t>?</a:t>
            </a:r>
          </a:p>
          <a:p>
            <a:pPr marL="285750" indent="-285750">
              <a:buFontTx/>
              <a:buChar char="-"/>
            </a:pPr>
            <a:r>
              <a:rPr lang="ko-KR" altLang="en-US" u="sng" dirty="0"/>
              <a:t>오차</a:t>
            </a:r>
            <a:r>
              <a:rPr lang="ko-KR" altLang="en-US" dirty="0"/>
              <a:t>가 줄어드는 방향으로 </a:t>
            </a:r>
            <a:r>
              <a:rPr lang="en-US" altLang="ko-KR" dirty="0"/>
              <a:t>Weight</a:t>
            </a:r>
            <a:r>
              <a:rPr lang="ko-KR" altLang="en-US" dirty="0" err="1"/>
              <a:t>를</a:t>
            </a:r>
            <a:r>
              <a:rPr lang="ko-KR" altLang="en-US" dirty="0"/>
              <a:t> 바꿔가면서 반복한다</a:t>
            </a:r>
            <a:r>
              <a:rPr lang="en-US" altLang="ko-KR" dirty="0"/>
              <a:t>…</a:t>
            </a:r>
          </a:p>
          <a:p>
            <a:pPr marL="285750" indent="-285750">
              <a:buFontTx/>
              <a:buChar char="-"/>
            </a:pPr>
            <a:r>
              <a:rPr lang="ko-KR" altLang="en-US" dirty="0"/>
              <a:t>단점 </a:t>
            </a:r>
            <a:r>
              <a:rPr lang="en-US" altLang="ko-KR" dirty="0"/>
              <a:t>:</a:t>
            </a:r>
            <a:r>
              <a:rPr lang="ko-KR" altLang="en-US" dirty="0"/>
              <a:t> </a:t>
            </a:r>
            <a:r>
              <a:rPr lang="ko-KR" altLang="en-US" dirty="0" err="1"/>
              <a:t>최소점을</a:t>
            </a:r>
            <a:r>
              <a:rPr lang="ko-KR" altLang="en-US" dirty="0"/>
              <a:t> 찾기 힘들어 학습이 잘 되지 않음</a:t>
            </a:r>
            <a:endParaRPr lang="en-US" altLang="ko-KR" dirty="0"/>
          </a:p>
          <a:p>
            <a:pPr marL="285750" indent="-285750">
              <a:buFontTx/>
              <a:buChar char="-"/>
            </a:pPr>
            <a:endParaRPr lang="en-US" altLang="ko-KR" dirty="0"/>
          </a:p>
          <a:p>
            <a:r>
              <a:rPr lang="ko-KR" altLang="en-US" dirty="0"/>
              <a:t>해결책</a:t>
            </a:r>
            <a:r>
              <a:rPr lang="en-US" altLang="ko-KR" dirty="0"/>
              <a:t>:</a:t>
            </a:r>
            <a:r>
              <a:rPr lang="ko-KR" altLang="en-US" dirty="0"/>
              <a:t> </a:t>
            </a:r>
            <a:r>
              <a:rPr lang="en-US" altLang="ko-KR" dirty="0"/>
              <a:t>Gradient decent</a:t>
            </a:r>
            <a:r>
              <a:rPr lang="ko-KR" altLang="en-US" dirty="0"/>
              <a:t>에서 미분을 해 가장 기울기가 큰 방향으로 이동 하게 되는데</a:t>
            </a:r>
            <a:r>
              <a:rPr lang="en-US" altLang="ko-KR" dirty="0"/>
              <a:t>,</a:t>
            </a:r>
            <a:br>
              <a:rPr lang="en-US" altLang="ko-KR" dirty="0"/>
            </a:br>
            <a:r>
              <a:rPr lang="ko-KR" altLang="en-US" dirty="0"/>
              <a:t>               이 때 각 </a:t>
            </a:r>
            <a:r>
              <a:rPr lang="ko-KR" altLang="en-US" dirty="0" err="1"/>
              <a:t>레이어마다</a:t>
            </a:r>
            <a:r>
              <a:rPr lang="ko-KR" altLang="en-US" dirty="0"/>
              <a:t> 미분 공식을 직접 사용</a:t>
            </a:r>
            <a:r>
              <a:rPr lang="en-US" altLang="ko-KR" dirty="0"/>
              <a:t>,</a:t>
            </a:r>
            <a:r>
              <a:rPr lang="ko-KR" altLang="en-US" dirty="0"/>
              <a:t> </a:t>
            </a:r>
            <a:r>
              <a:rPr lang="ko-KR" altLang="en-US" dirty="0" err="1"/>
              <a:t>체인룰을</a:t>
            </a:r>
            <a:r>
              <a:rPr lang="ko-KR" altLang="en-US" dirty="0"/>
              <a:t> 적용</a:t>
            </a:r>
            <a:endParaRPr lang="en-US" altLang="ko-KR" dirty="0"/>
          </a:p>
          <a:p>
            <a:pPr marL="285750" indent="-285750">
              <a:buFontTx/>
              <a:buChar char="-"/>
            </a:pPr>
            <a:r>
              <a:rPr lang="ko-KR" altLang="en-US" dirty="0"/>
              <a:t>자주 사용하는 </a:t>
            </a:r>
            <a:r>
              <a:rPr lang="en-US" altLang="ko-KR" dirty="0"/>
              <a:t>activation function</a:t>
            </a:r>
            <a:r>
              <a:rPr lang="ko-KR" altLang="en-US" dirty="0"/>
              <a:t>들에 대해서 의외로 공식이 간단해진다</a:t>
            </a:r>
            <a:r>
              <a:rPr lang="en-US" altLang="ko-KR" dirty="0"/>
              <a:t>!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7BAC7A1-43CC-474D-ADE9-B7BF92B6A3E5}"/>
              </a:ext>
            </a:extLst>
          </p:cNvPr>
          <p:cNvSpPr txBox="1"/>
          <p:nvPr/>
        </p:nvSpPr>
        <p:spPr>
          <a:xfrm>
            <a:off x="7047138" y="1106100"/>
            <a:ext cx="3761607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600" dirty="0"/>
              <a:t>오차</a:t>
            </a:r>
            <a:r>
              <a:rPr lang="en-US" altLang="ko-KR" sz="1600" dirty="0"/>
              <a:t> → cost function</a:t>
            </a:r>
            <a:r>
              <a:rPr lang="ko-KR" altLang="en-US" sz="1600" dirty="0"/>
              <a:t> </a:t>
            </a:r>
            <a:r>
              <a:rPr lang="en-US" altLang="ko-KR" sz="1600" dirty="0"/>
              <a:t>= loss </a:t>
            </a:r>
            <a:r>
              <a:rPr lang="en-US" altLang="ko-KR" sz="1600" dirty="0" err="1"/>
              <a:t>ftn</a:t>
            </a:r>
            <a:r>
              <a:rPr lang="en-US" altLang="ko-KR" sz="1600" dirty="0"/>
              <a:t>. = error </a:t>
            </a:r>
            <a:r>
              <a:rPr lang="en-US" altLang="ko-KR" sz="1600" dirty="0" err="1"/>
              <a:t>ftn</a:t>
            </a:r>
            <a:r>
              <a:rPr lang="en-US" altLang="ko-KR" sz="1600" dirty="0"/>
              <a:t>.</a:t>
            </a:r>
          </a:p>
          <a:p>
            <a:pPr marL="285750" indent="-285750">
              <a:buFontTx/>
              <a:buChar char="-"/>
            </a:pPr>
            <a:r>
              <a:rPr lang="ko-KR" altLang="en-US" sz="1600" dirty="0"/>
              <a:t>평균제곱오차 </a:t>
            </a:r>
            <a:r>
              <a:rPr lang="en-US" altLang="ko-KR" sz="1600" i="1" dirty="0" err="1">
                <a:latin typeface="Times" pitchFamily="2" charset="0"/>
              </a:rPr>
              <a:t>ε</a:t>
            </a:r>
            <a:r>
              <a:rPr lang="ko-KR" altLang="en-US" sz="1600" i="1" dirty="0">
                <a:latin typeface="Times" pitchFamily="2" charset="0"/>
              </a:rPr>
              <a:t> </a:t>
            </a:r>
            <a:r>
              <a:rPr lang="en-US" altLang="ko-KR" sz="1600" i="1" dirty="0">
                <a:latin typeface="Times" pitchFamily="2" charset="0"/>
              </a:rPr>
              <a:t>= </a:t>
            </a:r>
            <a:r>
              <a:rPr lang="en-US" altLang="ko-KR" sz="1600" dirty="0">
                <a:latin typeface="Times" pitchFamily="2" charset="0"/>
              </a:rPr>
              <a:t>½𝚺</a:t>
            </a:r>
            <a:r>
              <a:rPr lang="en-US" altLang="ko-KR" sz="1600" baseline="-25000" dirty="0">
                <a:latin typeface="Times" pitchFamily="2" charset="0"/>
              </a:rPr>
              <a:t>k</a:t>
            </a:r>
            <a:r>
              <a:rPr lang="en-US" altLang="ko-KR" sz="1600" i="1" dirty="0">
                <a:latin typeface="Times" pitchFamily="2" charset="0"/>
              </a:rPr>
              <a:t>(</a:t>
            </a:r>
            <a:r>
              <a:rPr lang="en-US" altLang="ko-KR" sz="1600" i="1" dirty="0" err="1">
                <a:latin typeface="Times" pitchFamily="2" charset="0"/>
              </a:rPr>
              <a:t>y</a:t>
            </a:r>
            <a:r>
              <a:rPr lang="en-US" altLang="ko-KR" sz="1600" i="1" baseline="-25000" dirty="0" err="1">
                <a:latin typeface="Times" pitchFamily="2" charset="0"/>
              </a:rPr>
              <a:t>k</a:t>
            </a:r>
            <a:r>
              <a:rPr lang="en-US" altLang="ko-KR" sz="1600" i="1" dirty="0" err="1">
                <a:latin typeface="Times" pitchFamily="2" charset="0"/>
              </a:rPr>
              <a:t>-t</a:t>
            </a:r>
            <a:r>
              <a:rPr lang="en-US" altLang="ko-KR" sz="1600" i="1" baseline="-25000" dirty="0" err="1">
                <a:latin typeface="Times" pitchFamily="2" charset="0"/>
              </a:rPr>
              <a:t>k</a:t>
            </a:r>
            <a:r>
              <a:rPr lang="en-US" altLang="ko-KR" sz="1600" i="1" dirty="0">
                <a:latin typeface="Times" pitchFamily="2" charset="0"/>
              </a:rPr>
              <a:t>)</a:t>
            </a:r>
            <a:r>
              <a:rPr lang="en-US" altLang="ko-KR" sz="1600" i="1" baseline="30000" dirty="0">
                <a:latin typeface="Times" pitchFamily="2" charset="0"/>
              </a:rPr>
              <a:t>2</a:t>
            </a:r>
          </a:p>
          <a:p>
            <a:pPr marL="285750" indent="-285750">
              <a:buFontTx/>
              <a:buChar char="-"/>
            </a:pPr>
            <a:r>
              <a:rPr lang="ko-KR" altLang="en-US" sz="1600" dirty="0">
                <a:latin typeface="Helvetica" pitchFamily="2" charset="0"/>
              </a:rPr>
              <a:t>크로스 엔트로피</a:t>
            </a:r>
            <a:br>
              <a:rPr lang="en-US" altLang="ko-KR" sz="1600" dirty="0">
                <a:latin typeface="Helvetica" pitchFamily="2" charset="0"/>
              </a:rPr>
            </a:br>
            <a:r>
              <a:rPr lang="en-US" altLang="ko-KR" sz="1600" i="1" dirty="0" err="1">
                <a:latin typeface="Times" pitchFamily="2" charset="0"/>
              </a:rPr>
              <a:t>ε</a:t>
            </a:r>
            <a:r>
              <a:rPr lang="en-US" altLang="ko-KR" sz="1600" i="1" dirty="0">
                <a:latin typeface="Times" pitchFamily="2" charset="0"/>
              </a:rPr>
              <a:t> = -</a:t>
            </a:r>
            <a:r>
              <a:rPr lang="en-US" altLang="ko-KR" sz="1600" dirty="0">
                <a:latin typeface="Times" pitchFamily="2" charset="0"/>
              </a:rPr>
              <a:t> 𝚺</a:t>
            </a:r>
            <a:r>
              <a:rPr lang="en-US" altLang="ko-KR" sz="1600" baseline="-25000" dirty="0">
                <a:latin typeface="Times" pitchFamily="2" charset="0"/>
              </a:rPr>
              <a:t>k</a:t>
            </a:r>
            <a:r>
              <a:rPr lang="en-US" altLang="ko-KR" sz="1600" dirty="0">
                <a:latin typeface="Times" pitchFamily="2" charset="0"/>
              </a:rPr>
              <a:t> </a:t>
            </a:r>
            <a:r>
              <a:rPr lang="en-US" altLang="ko-KR" sz="1600" dirty="0" err="1">
                <a:latin typeface="Times" pitchFamily="2" charset="0"/>
              </a:rPr>
              <a:t>t</a:t>
            </a:r>
            <a:r>
              <a:rPr lang="en-US" altLang="ko-KR" sz="1600" baseline="-25000" dirty="0" err="1">
                <a:latin typeface="Times" pitchFamily="2" charset="0"/>
              </a:rPr>
              <a:t>k</a:t>
            </a:r>
            <a:r>
              <a:rPr lang="en-US" altLang="ko-KR" sz="1600" baseline="-25000" dirty="0">
                <a:latin typeface="Times" pitchFamily="2" charset="0"/>
              </a:rPr>
              <a:t> </a:t>
            </a:r>
            <a:r>
              <a:rPr lang="en-US" altLang="ko-KR" sz="1600" dirty="0">
                <a:latin typeface="Times" pitchFamily="2" charset="0"/>
              </a:rPr>
              <a:t>log(</a:t>
            </a:r>
            <a:r>
              <a:rPr lang="en-US" altLang="ko-KR" sz="1600" dirty="0" err="1">
                <a:latin typeface="Times" pitchFamily="2" charset="0"/>
              </a:rPr>
              <a:t>y</a:t>
            </a:r>
            <a:r>
              <a:rPr lang="en-US" altLang="ko-KR" sz="1600" baseline="-25000" dirty="0" err="1">
                <a:latin typeface="Times" pitchFamily="2" charset="0"/>
              </a:rPr>
              <a:t>k</a:t>
            </a:r>
            <a:r>
              <a:rPr lang="en-US" altLang="ko-KR" sz="1600" dirty="0">
                <a:latin typeface="Times" pitchFamily="2" charset="0"/>
              </a:rPr>
              <a:t>)</a:t>
            </a:r>
            <a:endParaRPr lang="en-US" sz="1600" baseline="-25000" dirty="0">
              <a:latin typeface="Helvetica" pitchFamily="2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3AB434C-C002-204D-B68C-D320C0C3FE7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6900" y="3424269"/>
            <a:ext cx="2984500" cy="8509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988F33E8-F774-4A43-B6C1-E61C57A3186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35400" y="3420775"/>
            <a:ext cx="1447800" cy="8382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4F23D148-DAF8-CF4A-9904-E143525A46D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83538" y="3503826"/>
            <a:ext cx="1727200" cy="6223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D68C02FE-17AC-934E-9B2B-A6F1F0F0D94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083550" y="3379020"/>
            <a:ext cx="2425700" cy="8128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05FF22DF-7B00-5940-872D-CC93D47408C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22350" y="5550256"/>
            <a:ext cx="3206750" cy="550478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34CBE87D-03FE-A443-B163-8E1656193CB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96900" y="4243964"/>
            <a:ext cx="2527300" cy="8001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6E60C5BA-7735-0641-A7FD-2647A746CAAC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022350" y="6097511"/>
            <a:ext cx="2940050" cy="536031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6D40F82D-B143-AF49-ABDE-902D99ABD375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022350" y="5044064"/>
            <a:ext cx="2508250" cy="547255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EC651720-63FB-D247-9836-0AE090A9D8B4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835400" y="4259331"/>
            <a:ext cx="1244600" cy="69850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94954178-2B5B-ED44-B23E-2B4D7B6F275C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787821" y="4802655"/>
            <a:ext cx="4889579" cy="615863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8D44403E-19F3-864B-9B93-69617532446E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650973" y="5691181"/>
            <a:ext cx="2641600" cy="685800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79AAEA5C-796F-5A40-B4C8-FE884EC5CC27}"/>
              </a:ext>
            </a:extLst>
          </p:cNvPr>
          <p:cNvSpPr txBox="1"/>
          <p:nvPr/>
        </p:nvSpPr>
        <p:spPr>
          <a:xfrm>
            <a:off x="7437053" y="5573931"/>
            <a:ext cx="340792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Gradient</a:t>
            </a:r>
            <a:r>
              <a:rPr lang="ko-KR" altLang="en-US" dirty="0"/>
              <a:t>에</a:t>
            </a:r>
            <a:r>
              <a:rPr lang="en-US" altLang="ko-KR" dirty="0"/>
              <a:t> </a:t>
            </a:r>
            <a:r>
              <a:rPr lang="ko-KR" altLang="en-US" dirty="0"/>
              <a:t>따라 변수를 얼마나 </a:t>
            </a:r>
            <a:br>
              <a:rPr lang="en-US" altLang="ko-KR" dirty="0"/>
            </a:br>
            <a:r>
              <a:rPr lang="ko-KR" altLang="en-US" dirty="0"/>
              <a:t>변화시킬지 쉽게 계산된다</a:t>
            </a:r>
            <a:r>
              <a:rPr lang="en-US" altLang="ko-KR" dirty="0"/>
              <a:t>.</a:t>
            </a:r>
          </a:p>
          <a:p>
            <a:r>
              <a:rPr lang="en-US" b="1" dirty="0"/>
              <a:t>Learning rate </a:t>
            </a:r>
            <a:r>
              <a:rPr lang="en-US" b="1" i="1" dirty="0" err="1">
                <a:latin typeface="Times" pitchFamily="2" charset="0"/>
              </a:rPr>
              <a:t>η</a:t>
            </a:r>
            <a:r>
              <a:rPr lang="ko-KR" altLang="en-US" dirty="0" err="1"/>
              <a:t>를</a:t>
            </a:r>
            <a:r>
              <a:rPr lang="ko-KR" altLang="en-US" dirty="0"/>
              <a:t> 조정할 수 있다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15136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08DD7B-6F03-D04A-8359-2944DE94EE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Choice of activation function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61C05A9-8C03-DF43-839F-0B75B72CEA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5AD06C-2144-6B48-9D47-7D13FD42ADAE}" type="slidenum">
              <a:rPr lang="en-US" smtClean="0"/>
              <a:pPr/>
              <a:t>21</a:t>
            </a:fld>
            <a:endParaRPr lang="en-US" dirty="0"/>
          </a:p>
        </p:txBody>
      </p:sp>
      <p:pic>
        <p:nvPicPr>
          <p:cNvPr id="21506" name="Picture 2" descr="관련 이미지">
            <a:extLst>
              <a:ext uri="{FF2B5EF4-FFF2-40B4-BE49-F238E27FC236}">
                <a16:creationId xmlns:a16="http://schemas.microsoft.com/office/drawing/2014/main" id="{43D75D69-C260-4047-99B5-9BBB5216402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8045" y="2120520"/>
            <a:ext cx="5164323" cy="21547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D7855E24-BE93-8441-BAC6-93C70D3F6D19}"/>
              </a:ext>
            </a:extLst>
          </p:cNvPr>
          <p:cNvSpPr txBox="1"/>
          <p:nvPr/>
        </p:nvSpPr>
        <p:spPr>
          <a:xfrm>
            <a:off x="6248399" y="2388598"/>
            <a:ext cx="468959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000" dirty="0"/>
              <a:t>대부분 </a:t>
            </a:r>
            <a:r>
              <a:rPr lang="ko-KR" altLang="en-US" sz="2000" dirty="0" err="1"/>
              <a:t>은닉층에서</a:t>
            </a:r>
            <a:r>
              <a:rPr lang="ko-KR" altLang="en-US" sz="2000" dirty="0"/>
              <a:t> </a:t>
            </a:r>
            <a:r>
              <a:rPr lang="en-US" sz="2000" dirty="0" err="1"/>
              <a:t>ReLU</a:t>
            </a:r>
            <a:r>
              <a:rPr lang="ko-KR" altLang="en-US" sz="2000" dirty="0" err="1"/>
              <a:t>를</a:t>
            </a:r>
            <a:r>
              <a:rPr lang="ko-KR" altLang="en-US" sz="2000" dirty="0"/>
              <a:t> 사용하면 됨</a:t>
            </a:r>
            <a:r>
              <a:rPr lang="en-US" altLang="ko-KR" sz="2000" dirty="0"/>
              <a:t>.</a:t>
            </a:r>
            <a:r>
              <a:rPr lang="ko-KR" altLang="en-US" sz="2000" dirty="0"/>
              <a:t> </a:t>
            </a:r>
            <a:endParaRPr lang="en-US" altLang="ko-KR" sz="2000" dirty="0"/>
          </a:p>
          <a:p>
            <a:r>
              <a:rPr lang="ko-KR" altLang="en-US" sz="2000" dirty="0"/>
              <a:t>먼저 적용 해 보고 다른 것을 시도</a:t>
            </a:r>
            <a:r>
              <a:rPr lang="en-US" altLang="ko-KR" sz="2000" dirty="0"/>
              <a:t>.</a:t>
            </a:r>
            <a:endParaRPr lang="en-US" sz="2000" dirty="0"/>
          </a:p>
          <a:p>
            <a:r>
              <a:rPr lang="en-US" sz="2000" dirty="0"/>
              <a:t>Sigmoid</a:t>
            </a:r>
            <a:r>
              <a:rPr lang="ko-KR" altLang="en-US" sz="2000" dirty="0"/>
              <a:t>는 전통적으로 많이 사용되어 왔지만 </a:t>
            </a:r>
            <a:r>
              <a:rPr lang="en-US" altLang="ko-KR" sz="2000" dirty="0"/>
              <a:t>vanishing gradient</a:t>
            </a:r>
            <a:r>
              <a:rPr lang="ko-KR" altLang="en-US" sz="2000" dirty="0" err="1"/>
              <a:t>를</a:t>
            </a:r>
            <a:r>
              <a:rPr lang="ko-KR" altLang="en-US" sz="2000" dirty="0"/>
              <a:t> 주기 쉬움</a:t>
            </a:r>
            <a:endParaRPr lang="en-US" altLang="ko-KR" sz="20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EC0597C-75F5-AC4B-841A-1CDE479639F7}"/>
              </a:ext>
            </a:extLst>
          </p:cNvPr>
          <p:cNvSpPr txBox="1"/>
          <p:nvPr/>
        </p:nvSpPr>
        <p:spPr>
          <a:xfrm>
            <a:off x="952263" y="1229508"/>
            <a:ext cx="783124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Backpropagation</a:t>
            </a:r>
            <a:r>
              <a:rPr lang="ko-KR" altLang="en-US" sz="2000" dirty="0"/>
              <a:t>을 위해 미분 가능한 </a:t>
            </a:r>
            <a:r>
              <a:rPr lang="en-US" altLang="ko-KR" sz="2000" dirty="0"/>
              <a:t>activation function</a:t>
            </a:r>
            <a:r>
              <a:rPr lang="ko-KR" altLang="en-US" sz="2000" dirty="0"/>
              <a:t>을 사용해야 함</a:t>
            </a:r>
            <a:endParaRPr lang="en-US" sz="2000" dirty="0"/>
          </a:p>
        </p:txBody>
      </p:sp>
      <p:pic>
        <p:nvPicPr>
          <p:cNvPr id="21508" name="Picture 4" descr="https://t1.daumcdn.net/cfile/tistory/2421814C57A0076327">
            <a:extLst>
              <a:ext uri="{FF2B5EF4-FFF2-40B4-BE49-F238E27FC236}">
                <a16:creationId xmlns:a16="http://schemas.microsoft.com/office/drawing/2014/main" id="{AB5536E0-7258-1D42-B613-99FEE6A32F3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345"/>
          <a:stretch/>
        </p:blipFill>
        <p:spPr bwMode="auto">
          <a:xfrm>
            <a:off x="470497" y="4766151"/>
            <a:ext cx="5643691" cy="12445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510" name="Picture 6" descr="https://t1.daumcdn.net/cfile/tistory/26191A4C57A007642D">
            <a:extLst>
              <a:ext uri="{FF2B5EF4-FFF2-40B4-BE49-F238E27FC236}">
                <a16:creationId xmlns:a16="http://schemas.microsoft.com/office/drawing/2014/main" id="{0396E558-AB63-E941-B56A-461F4F38EF9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96008" y="3863776"/>
            <a:ext cx="3994151" cy="22876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4743073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2CD9F3-74DC-F74A-9B75-E65E64C3FD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Stochastic Gradient Descent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B4072C2-ABAA-5C40-99CC-A667D86564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5AD06C-2144-6B48-9D47-7D13FD42ADAE}" type="slidenum">
              <a:rPr lang="en-US" smtClean="0"/>
              <a:pPr/>
              <a:t>22</a:t>
            </a:fld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FE17DC8-CB74-CB43-8222-76AD1307BDF3}"/>
              </a:ext>
            </a:extLst>
          </p:cNvPr>
          <p:cNvSpPr txBox="1"/>
          <p:nvPr/>
        </p:nvSpPr>
        <p:spPr>
          <a:xfrm>
            <a:off x="393700" y="1346200"/>
            <a:ext cx="751398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000" dirty="0"/>
              <a:t>어떻게 해야 </a:t>
            </a:r>
            <a:r>
              <a:rPr lang="en-US" sz="2000" dirty="0"/>
              <a:t>Gradient</a:t>
            </a:r>
            <a:r>
              <a:rPr lang="ko-KR" altLang="en-US" sz="2000" dirty="0" err="1"/>
              <a:t>를</a:t>
            </a:r>
            <a:r>
              <a:rPr lang="ko-KR" altLang="en-US" sz="2000" dirty="0"/>
              <a:t> 계산 해 </a:t>
            </a:r>
            <a:r>
              <a:rPr lang="ko-KR" altLang="en-US" sz="2000" dirty="0" err="1"/>
              <a:t>최적점을</a:t>
            </a:r>
            <a:r>
              <a:rPr lang="ko-KR" altLang="en-US" sz="2000" dirty="0"/>
              <a:t> 빠르게 찾아갈 수 있을까</a:t>
            </a:r>
            <a:endParaRPr lang="en-US" sz="20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A7DFB62-EBD7-EA4B-9241-1AF10EDB4E58}"/>
              </a:ext>
            </a:extLst>
          </p:cNvPr>
          <p:cNvSpPr txBox="1"/>
          <p:nvPr/>
        </p:nvSpPr>
        <p:spPr>
          <a:xfrm>
            <a:off x="533400" y="1846233"/>
            <a:ext cx="10004918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/>
              <a:t>SGD: </a:t>
            </a:r>
            <a:r>
              <a:rPr lang="ko-KR" altLang="en-US" dirty="0"/>
              <a:t>무작위로 데이터를 일부 골라 낸 다음 </a:t>
            </a:r>
            <a:r>
              <a:rPr lang="en-US" altLang="ko-KR" dirty="0"/>
              <a:t>Grad</a:t>
            </a:r>
            <a:r>
              <a:rPr lang="ko-KR" altLang="en-US" dirty="0" err="1"/>
              <a:t>를</a:t>
            </a:r>
            <a:r>
              <a:rPr lang="ko-KR" altLang="en-US" dirty="0"/>
              <a:t> 계산</a:t>
            </a:r>
            <a:endParaRPr lang="en-US" altLang="ko-KR" dirty="0"/>
          </a:p>
          <a:p>
            <a:r>
              <a:rPr lang="ko-KR" altLang="en-US" dirty="0"/>
              <a:t>계산을 위해 몇 개 데이터를 사용할까</a:t>
            </a:r>
            <a:r>
              <a:rPr lang="en-US" altLang="ko-KR" dirty="0"/>
              <a:t>?</a:t>
            </a:r>
            <a:r>
              <a:rPr lang="ko-KR" altLang="en-US" dirty="0"/>
              <a:t> </a:t>
            </a:r>
            <a:endParaRPr lang="en-US" altLang="ko-KR" dirty="0"/>
          </a:p>
          <a:p>
            <a:pPr marL="285750" indent="-285750">
              <a:buFontTx/>
              <a:buChar char="-"/>
            </a:pPr>
            <a:r>
              <a:rPr lang="ko-KR" altLang="en-US" dirty="0"/>
              <a:t>전체 다 이용</a:t>
            </a:r>
            <a:r>
              <a:rPr lang="en-US" altLang="ko-KR" dirty="0"/>
              <a:t>:</a:t>
            </a:r>
            <a:r>
              <a:rPr lang="ko-KR" altLang="en-US" dirty="0"/>
              <a:t> 한 스텝 계산이 오래 걸림</a:t>
            </a:r>
            <a:endParaRPr lang="en-US" altLang="ko-KR" dirty="0"/>
          </a:p>
          <a:p>
            <a:pPr marL="285750" indent="-285750">
              <a:buFontTx/>
              <a:buChar char="-"/>
            </a:pPr>
            <a:r>
              <a:rPr lang="ko-KR" altLang="en-US" dirty="0"/>
              <a:t>하나씩 사용</a:t>
            </a:r>
            <a:r>
              <a:rPr lang="en-US" altLang="ko-KR" dirty="0"/>
              <a:t>:</a:t>
            </a:r>
            <a:r>
              <a:rPr lang="ko-KR" altLang="en-US" dirty="0"/>
              <a:t> 수렴하지 </a:t>
            </a:r>
            <a:r>
              <a:rPr lang="ko-KR" altLang="en-US" dirty="0" err="1"/>
              <a:t>않을수도</a:t>
            </a:r>
            <a:r>
              <a:rPr lang="ko-KR" altLang="en-US" dirty="0"/>
              <a:t> 있음</a:t>
            </a:r>
            <a:endParaRPr lang="en-US" altLang="ko-KR" dirty="0"/>
          </a:p>
          <a:p>
            <a:pPr marL="285750" indent="-285750">
              <a:buFontTx/>
              <a:buChar char="-"/>
            </a:pPr>
            <a:r>
              <a:rPr lang="ko-KR" altLang="en-US" dirty="0"/>
              <a:t>몇 개씩 모아서 사용</a:t>
            </a:r>
            <a:r>
              <a:rPr lang="en-US" altLang="ko-KR" dirty="0"/>
              <a:t> mini batch</a:t>
            </a:r>
          </a:p>
          <a:p>
            <a:endParaRPr lang="en-US" altLang="ko-KR" dirty="0"/>
          </a:p>
          <a:p>
            <a:r>
              <a:rPr lang="ko-KR" altLang="en-US" dirty="0"/>
              <a:t>여기에 </a:t>
            </a:r>
            <a:r>
              <a:rPr lang="en-US" altLang="ko-KR" dirty="0"/>
              <a:t>learning rate</a:t>
            </a:r>
            <a:r>
              <a:rPr lang="ko-KR" altLang="en-US" dirty="0" err="1"/>
              <a:t>를</a:t>
            </a:r>
            <a:r>
              <a:rPr lang="ko-KR" altLang="en-US" dirty="0"/>
              <a:t> </a:t>
            </a:r>
            <a:r>
              <a:rPr lang="ko-KR" altLang="en-US" dirty="0" err="1"/>
              <a:t>스텝마다</a:t>
            </a:r>
            <a:r>
              <a:rPr lang="ko-KR" altLang="en-US" dirty="0"/>
              <a:t> 조절</a:t>
            </a:r>
            <a:r>
              <a:rPr lang="en-US" altLang="ko-KR" dirty="0"/>
              <a:t>,</a:t>
            </a:r>
            <a:r>
              <a:rPr lang="ko-KR" altLang="en-US" dirty="0"/>
              <a:t> 이전 스텝에서의 </a:t>
            </a:r>
            <a:r>
              <a:rPr lang="ko-KR" altLang="en-US" dirty="0" err="1"/>
              <a:t>변화량</a:t>
            </a:r>
            <a:r>
              <a:rPr lang="en-US" altLang="ko-KR" dirty="0"/>
              <a:t>(</a:t>
            </a:r>
            <a:r>
              <a:rPr lang="ko-KR" altLang="en-US" dirty="0"/>
              <a:t>운동량</a:t>
            </a:r>
            <a:r>
              <a:rPr lang="en-US" altLang="ko-KR" dirty="0"/>
              <a:t>)</a:t>
            </a:r>
            <a:r>
              <a:rPr lang="ko-KR" altLang="en-US" dirty="0"/>
              <a:t>을 고려해 더 잘 동작하게 함</a:t>
            </a:r>
            <a:endParaRPr lang="en-US" altLang="ko-KR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0C8E02DD-98B7-504A-A2BA-E31CB6D9813A}"/>
              </a:ext>
            </a:extLst>
          </p:cNvPr>
          <p:cNvSpPr/>
          <p:nvPr/>
        </p:nvSpPr>
        <p:spPr>
          <a:xfrm>
            <a:off x="1790700" y="4662180"/>
            <a:ext cx="14351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SGD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B2A55E2-1EDA-8643-B208-D795C00CD80A}"/>
              </a:ext>
            </a:extLst>
          </p:cNvPr>
          <p:cNvSpPr txBox="1"/>
          <p:nvPr/>
        </p:nvSpPr>
        <p:spPr>
          <a:xfrm>
            <a:off x="3644900" y="4657626"/>
            <a:ext cx="29772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Learning rate</a:t>
            </a:r>
            <a:r>
              <a:rPr lang="ko-KR" altLang="en-US" dirty="0" err="1"/>
              <a:t>를</a:t>
            </a:r>
            <a:r>
              <a:rPr lang="ko-KR" altLang="en-US" dirty="0"/>
              <a:t> </a:t>
            </a:r>
            <a:r>
              <a:rPr lang="en-US" altLang="ko-KR" dirty="0"/>
              <a:t>adaptive</a:t>
            </a:r>
            <a:r>
              <a:rPr lang="ko-KR" altLang="en-US" dirty="0"/>
              <a:t>하게</a:t>
            </a:r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C4EC203-2743-0F43-9873-76F22528EEA4}"/>
              </a:ext>
            </a:extLst>
          </p:cNvPr>
          <p:cNvSpPr txBox="1"/>
          <p:nvPr/>
        </p:nvSpPr>
        <p:spPr>
          <a:xfrm>
            <a:off x="3644900" y="5207248"/>
            <a:ext cx="17679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Momentum</a:t>
            </a:r>
            <a:r>
              <a:rPr lang="ko-KR" altLang="en-US" dirty="0"/>
              <a:t>고려</a:t>
            </a:r>
            <a:endParaRPr lang="en-US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19B3302-103D-AB49-B073-A7593F5E1F99}"/>
              </a:ext>
            </a:extLst>
          </p:cNvPr>
          <p:cNvSpPr/>
          <p:nvPr/>
        </p:nvSpPr>
        <p:spPr>
          <a:xfrm>
            <a:off x="7251700" y="4657626"/>
            <a:ext cx="13462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ADAM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1429D44-0AD3-DA43-8740-E1051B34974E}"/>
              </a:ext>
            </a:extLst>
          </p:cNvPr>
          <p:cNvSpPr txBox="1"/>
          <p:nvPr/>
        </p:nvSpPr>
        <p:spPr>
          <a:xfrm>
            <a:off x="6622190" y="5705763"/>
            <a:ext cx="311335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/>
              <a:t>가장 보편적이고 우수한 성능</a:t>
            </a:r>
            <a:endParaRPr lang="en-US" altLang="ko-KR" dirty="0"/>
          </a:p>
          <a:p>
            <a:r>
              <a:rPr lang="ko-KR" altLang="en-US" dirty="0"/>
              <a:t>일단 이거 쓰세요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093269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FCEE7E-CE00-4647-9A77-1907EF2601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err="1"/>
              <a:t>과적합</a:t>
            </a:r>
            <a:r>
              <a:rPr lang="ko-KR" altLang="en-US" dirty="0"/>
              <a:t> 해결하기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8ED41F6-D228-A340-8579-FE0C9177EE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5AD06C-2144-6B48-9D47-7D13FD42ADAE}" type="slidenum">
              <a:rPr lang="en-US" smtClean="0"/>
              <a:pPr/>
              <a:t>23</a:t>
            </a:fld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6CA1907-C55D-7042-A635-7FAA76757711}"/>
              </a:ext>
            </a:extLst>
          </p:cNvPr>
          <p:cNvSpPr txBox="1"/>
          <p:nvPr/>
        </p:nvSpPr>
        <p:spPr>
          <a:xfrm>
            <a:off x="431800" y="1409700"/>
            <a:ext cx="562917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000" dirty="0"/>
              <a:t>기본</a:t>
            </a:r>
            <a:r>
              <a:rPr lang="en-US" altLang="ko-KR" sz="2000" dirty="0"/>
              <a:t>:</a:t>
            </a:r>
            <a:r>
              <a:rPr lang="ko-KR" altLang="en-US" sz="2000" dirty="0"/>
              <a:t> 데이터를 훨씬 많이 준비한다</a:t>
            </a:r>
            <a:r>
              <a:rPr lang="en-US" altLang="ko-KR" sz="2000" dirty="0"/>
              <a:t>.</a:t>
            </a:r>
          </a:p>
          <a:p>
            <a:r>
              <a:rPr lang="ko-KR" altLang="en-US" sz="2000" dirty="0"/>
              <a:t>도움을 주는 해결책들이 많이 알려짐 예</a:t>
            </a:r>
            <a:r>
              <a:rPr lang="en-US" altLang="ko-KR" sz="2000" dirty="0"/>
              <a:t>:</a:t>
            </a:r>
            <a:r>
              <a:rPr lang="ko-KR" altLang="en-US" sz="2000" dirty="0"/>
              <a:t> </a:t>
            </a:r>
            <a:r>
              <a:rPr lang="en-US" altLang="ko-KR" sz="2000" dirty="0"/>
              <a:t>Dropout</a:t>
            </a:r>
            <a:r>
              <a:rPr lang="ko-KR" altLang="en-US" sz="2000" dirty="0"/>
              <a:t> </a:t>
            </a:r>
            <a:endParaRPr lang="en-US" sz="2000" dirty="0"/>
          </a:p>
        </p:txBody>
      </p:sp>
      <p:pic>
        <p:nvPicPr>
          <p:cNvPr id="22530" name="Picture 2" descr="dropout에 대한 이미지 검색결과">
            <a:extLst>
              <a:ext uri="{FF2B5EF4-FFF2-40B4-BE49-F238E27FC236}">
                <a16:creationId xmlns:a16="http://schemas.microsoft.com/office/drawing/2014/main" id="{57C1019A-56A8-4242-BBE5-DCFDFFD6A61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32368" y="2294741"/>
            <a:ext cx="4618824" cy="34456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532" name="Picture 4" descr="dropout에 대한 이미지 검색결과">
            <a:extLst>
              <a:ext uri="{FF2B5EF4-FFF2-40B4-BE49-F238E27FC236}">
                <a16:creationId xmlns:a16="http://schemas.microsoft.com/office/drawing/2014/main" id="{481D039B-E230-CE4E-AAF3-E42D38A24D5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762" y="2294741"/>
            <a:ext cx="4993238" cy="25881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5ECB300E-FFC7-4B43-A0AB-30B9E4CB21F3}"/>
              </a:ext>
            </a:extLst>
          </p:cNvPr>
          <p:cNvSpPr txBox="1"/>
          <p:nvPr/>
        </p:nvSpPr>
        <p:spPr>
          <a:xfrm>
            <a:off x="762859" y="5085458"/>
            <a:ext cx="465704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/>
              <a:t>학습 중 노드를 일정 확률로 비활성화 시킨다</a:t>
            </a:r>
            <a:endParaRPr lang="en-US" altLang="ko-KR" dirty="0"/>
          </a:p>
          <a:p>
            <a:r>
              <a:rPr lang="ko-KR" altLang="en-US" dirty="0"/>
              <a:t>모델 </a:t>
            </a:r>
            <a:r>
              <a:rPr lang="ko-KR" altLang="en-US" dirty="0" err="1"/>
              <a:t>적용시에는</a:t>
            </a:r>
            <a:r>
              <a:rPr lang="ko-KR" altLang="en-US" dirty="0"/>
              <a:t> </a:t>
            </a:r>
            <a:r>
              <a:rPr lang="en-US" altLang="ko-KR" dirty="0"/>
              <a:t>dropout</a:t>
            </a:r>
            <a:r>
              <a:rPr lang="ko-KR" altLang="en-US" dirty="0"/>
              <a:t>을 하지 않는다</a:t>
            </a:r>
            <a:endParaRPr lang="en-US" altLang="ko-KR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7360C6A-1E5E-D340-9EA4-3A989A24668A}"/>
              </a:ext>
            </a:extLst>
          </p:cNvPr>
          <p:cNvSpPr txBox="1"/>
          <p:nvPr/>
        </p:nvSpPr>
        <p:spPr>
          <a:xfrm>
            <a:off x="3246385" y="6079363"/>
            <a:ext cx="517802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400" dirty="0"/>
              <a:t>하지만 많은 데이터</a:t>
            </a:r>
            <a:r>
              <a:rPr lang="en-US" altLang="ko-KR" sz="2400" dirty="0"/>
              <a:t> </a:t>
            </a:r>
            <a:r>
              <a:rPr lang="ko-KR" altLang="en-US" sz="2400" dirty="0" err="1"/>
              <a:t>확보로부터</a:t>
            </a:r>
            <a:r>
              <a:rPr lang="ko-KR" altLang="en-US" sz="2400" dirty="0"/>
              <a:t> 시작</a:t>
            </a:r>
            <a:r>
              <a:rPr lang="en-US" altLang="ko-KR" sz="2400" dirty="0"/>
              <a:t>!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35302725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E4643D-09D7-8D47-93AD-10E16C91D8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데이터 늘리기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79E8AFA-80CD-E843-92FD-7B4E7D9332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5AD06C-2144-6B48-9D47-7D13FD42ADAE}" type="slidenum">
              <a:rPr lang="en-US" smtClean="0"/>
              <a:pPr/>
              <a:t>24</a:t>
            </a:fld>
            <a:endParaRPr lang="en-US" dirty="0"/>
          </a:p>
        </p:txBody>
      </p:sp>
      <p:pic>
        <p:nvPicPr>
          <p:cNvPr id="23556" name="Picture 4" descr="data augmentation에 대한 이미지 검색결과">
            <a:extLst>
              <a:ext uri="{FF2B5EF4-FFF2-40B4-BE49-F238E27FC236}">
                <a16:creationId xmlns:a16="http://schemas.microsoft.com/office/drawing/2014/main" id="{D42C2F59-C60E-5F4C-8E04-6FF1524AE08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0" y="1907361"/>
            <a:ext cx="7845532" cy="27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558" name="Picture 6" descr="deep learning noise panda에 대한 이미지 검색결과">
            <a:extLst>
              <a:ext uri="{FF2B5EF4-FFF2-40B4-BE49-F238E27FC236}">
                <a16:creationId xmlns:a16="http://schemas.microsoft.com/office/drawing/2014/main" id="{E3C74A57-6592-4445-8352-F9FE6473819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4980750"/>
            <a:ext cx="3632200" cy="13755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AA2FE4DE-908A-C84B-AEC6-182BA70308B6}"/>
              </a:ext>
            </a:extLst>
          </p:cNvPr>
          <p:cNvSpPr txBox="1"/>
          <p:nvPr/>
        </p:nvSpPr>
        <p:spPr>
          <a:xfrm>
            <a:off x="4854585" y="4976075"/>
            <a:ext cx="5732660" cy="14157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/>
              <a:t>더 </a:t>
            </a:r>
            <a:r>
              <a:rPr lang="en-US" altLang="ko-KR" dirty="0"/>
              <a:t>robust</a:t>
            </a:r>
            <a:r>
              <a:rPr lang="ko-KR" altLang="en-US" dirty="0"/>
              <a:t>한 학습 결과를 얻을 수 있음</a:t>
            </a:r>
            <a:endParaRPr lang="en-US" altLang="ko-KR" dirty="0"/>
          </a:p>
          <a:p>
            <a:endParaRPr lang="en-US" altLang="ko-KR" dirty="0"/>
          </a:p>
          <a:p>
            <a:r>
              <a:rPr lang="en-US" altLang="ko-KR" dirty="0"/>
              <a:t>Augmentation</a:t>
            </a:r>
            <a:r>
              <a:rPr lang="ko-KR" altLang="en-US" dirty="0"/>
              <a:t>하지 않을 때 문제</a:t>
            </a:r>
            <a:r>
              <a:rPr lang="en-US" altLang="ko-KR" dirty="0"/>
              <a:t>:</a:t>
            </a:r>
            <a:br>
              <a:rPr lang="en-US" altLang="ko-KR" dirty="0"/>
            </a:br>
            <a:r>
              <a:rPr lang="ko-KR" altLang="en-US" sz="1600" dirty="0"/>
              <a:t>글자 인식에서  색칠 된 부분이 어느 쪽으로 </a:t>
            </a:r>
            <a:r>
              <a:rPr lang="ko-KR" altLang="en-US" sz="1600" dirty="0" err="1"/>
              <a:t>치우쳤느냐를</a:t>
            </a:r>
            <a:r>
              <a:rPr lang="ko-KR" altLang="en-US" sz="1600" dirty="0"/>
              <a:t> 학습</a:t>
            </a:r>
            <a:endParaRPr lang="en-US" altLang="ko-KR" sz="1600" dirty="0"/>
          </a:p>
          <a:p>
            <a:r>
              <a:rPr lang="en-US" altLang="ko-KR" sz="1600" dirty="0"/>
              <a:t>Noise</a:t>
            </a:r>
            <a:r>
              <a:rPr lang="ko-KR" altLang="en-US" sz="1600" dirty="0"/>
              <a:t>에 심각하게 영향을 받을 수 있음</a:t>
            </a:r>
            <a:endParaRPr lang="en-US" altLang="ko-KR" sz="16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8BD0F36-3192-FD4B-8B74-28F311F5E236}"/>
              </a:ext>
            </a:extLst>
          </p:cNvPr>
          <p:cNvSpPr txBox="1"/>
          <p:nvPr/>
        </p:nvSpPr>
        <p:spPr>
          <a:xfrm>
            <a:off x="533400" y="1371600"/>
            <a:ext cx="697819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000" dirty="0"/>
              <a:t>데이터는 </a:t>
            </a:r>
            <a:r>
              <a:rPr lang="ko-KR" altLang="en-US" sz="2000" dirty="0" err="1"/>
              <a:t>유한한데</a:t>
            </a:r>
            <a:r>
              <a:rPr lang="ko-KR" altLang="en-US" sz="2000" dirty="0"/>
              <a:t> 고려할 변수는 많을 때 어떻게 해야 할까</a:t>
            </a:r>
            <a:r>
              <a:rPr lang="en-US" altLang="ko-KR" sz="2000" dirty="0"/>
              <a:t>?</a:t>
            </a:r>
            <a:r>
              <a:rPr lang="ko-KR" altLang="en-US" sz="2000" dirty="0"/>
              <a:t> </a:t>
            </a:r>
            <a:endParaRPr lang="en-US" altLang="ko-KR" sz="2000" dirty="0"/>
          </a:p>
          <a:p>
            <a:r>
              <a:rPr lang="ko-KR" altLang="en-US" sz="2000" dirty="0"/>
              <a:t> 답</a:t>
            </a:r>
            <a:r>
              <a:rPr lang="en-US" altLang="ko-KR" sz="2000" dirty="0"/>
              <a:t>:</a:t>
            </a:r>
            <a:r>
              <a:rPr lang="ko-KR" altLang="en-US" sz="2000" dirty="0"/>
              <a:t> </a:t>
            </a:r>
            <a:r>
              <a:rPr lang="en-US" altLang="ko-KR" sz="2000" dirty="0"/>
              <a:t>data augmentation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03725937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0BB263-283C-FD4A-BEB5-4DDE44ABCF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소프트웨어 프레임워크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5BF49AD-5A52-2146-9062-E5BAF5C721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5AD06C-2144-6B48-9D47-7D13FD42ADAE}" type="slidenum">
              <a:rPr lang="en-US" smtClean="0"/>
              <a:pPr/>
              <a:t>25</a:t>
            </a:fld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AFE8A70-C57D-BC46-8C09-A87CCDE60387}"/>
              </a:ext>
            </a:extLst>
          </p:cNvPr>
          <p:cNvSpPr txBox="1"/>
          <p:nvPr/>
        </p:nvSpPr>
        <p:spPr>
          <a:xfrm>
            <a:off x="533400" y="1371600"/>
            <a:ext cx="10014280" cy="22467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000" dirty="0"/>
              <a:t>시중에 많은 소프트웨어가 등장 해 경쟁하고 있다</a:t>
            </a:r>
            <a:r>
              <a:rPr lang="en-US" altLang="ko-KR" sz="2000" dirty="0"/>
              <a:t>.</a:t>
            </a:r>
          </a:p>
          <a:p>
            <a:r>
              <a:rPr lang="ko-KR" altLang="en-US" sz="2000" dirty="0"/>
              <a:t>어느 것을 선택 할 것인가</a:t>
            </a:r>
            <a:r>
              <a:rPr lang="en-US" altLang="ko-KR" sz="2000" dirty="0"/>
              <a:t>?</a:t>
            </a:r>
            <a:r>
              <a:rPr lang="ko-KR" altLang="en-US" sz="2000" dirty="0"/>
              <a:t> </a:t>
            </a:r>
            <a:endParaRPr lang="en-US" altLang="ko-KR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ko-KR" altLang="en-US" sz="2000" dirty="0"/>
              <a:t>빨리 배워서 적용 할 수 있는 것 </a:t>
            </a:r>
            <a:r>
              <a:rPr lang="en-US" altLang="ko-KR" sz="2000" dirty="0"/>
              <a:t>= </a:t>
            </a:r>
            <a:r>
              <a:rPr lang="ko-KR" altLang="en-US" sz="2000" dirty="0"/>
              <a:t>예제가 많은 것 </a:t>
            </a:r>
            <a:r>
              <a:rPr lang="en-US" altLang="ko-KR" sz="2000" dirty="0"/>
              <a:t>= </a:t>
            </a:r>
            <a:r>
              <a:rPr lang="ko-KR" altLang="en-US" sz="2000" dirty="0"/>
              <a:t>남들이 많이 쓰는 것</a:t>
            </a:r>
            <a:endParaRPr lang="en-US" altLang="ko-KR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ko-KR" altLang="en-US" sz="2000" dirty="0"/>
              <a:t>그냥 내가 쓰고 싶은 것</a:t>
            </a:r>
            <a:endParaRPr lang="en-US" altLang="ko-KR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altLang="ko-KR" sz="2000" dirty="0"/>
          </a:p>
          <a:p>
            <a:r>
              <a:rPr lang="ko-KR" altLang="en-US" sz="2000" dirty="0" err="1"/>
              <a:t>딥러닝을</a:t>
            </a:r>
            <a:r>
              <a:rPr lang="ko-KR" altLang="en-US" sz="2000" dirty="0"/>
              <a:t> 사용하고 싶은 물리학자에게 </a:t>
            </a:r>
            <a:r>
              <a:rPr lang="en-US" altLang="ko-KR" sz="2000" dirty="0" err="1"/>
              <a:t>Keras</a:t>
            </a:r>
            <a:r>
              <a:rPr lang="ko-KR" altLang="en-US" sz="2000" dirty="0"/>
              <a:t>는 좋은 선택</a:t>
            </a:r>
            <a:endParaRPr lang="en-US" altLang="ko-KR" sz="2000" dirty="0"/>
          </a:p>
          <a:p>
            <a:r>
              <a:rPr lang="en-US" altLang="ko-KR" sz="2000" dirty="0" err="1"/>
              <a:t>Keras</a:t>
            </a:r>
            <a:r>
              <a:rPr lang="ko-KR" altLang="en-US" sz="2000" dirty="0"/>
              <a:t>는 일반적인 사용자를 위한 인터페이스</a:t>
            </a:r>
            <a:r>
              <a:rPr lang="en-US" altLang="ko-KR" sz="2000" dirty="0"/>
              <a:t>,</a:t>
            </a:r>
            <a:r>
              <a:rPr lang="ko-KR" altLang="en-US" sz="2000" dirty="0"/>
              <a:t> 실제 </a:t>
            </a:r>
            <a:r>
              <a:rPr lang="ko-KR" altLang="en-US" sz="2000" dirty="0" err="1"/>
              <a:t>백엔드는</a:t>
            </a:r>
            <a:r>
              <a:rPr lang="ko-KR" altLang="en-US" sz="2000" dirty="0"/>
              <a:t> </a:t>
            </a:r>
            <a:r>
              <a:rPr lang="en-US" altLang="ko-KR" sz="2000" dirty="0"/>
              <a:t>TensorFlow</a:t>
            </a:r>
            <a:r>
              <a:rPr lang="ko-KR" altLang="en-US" sz="2000" dirty="0"/>
              <a:t>가 가장 잘 지원됨</a:t>
            </a:r>
            <a:endParaRPr lang="en-US" altLang="ko-KR" sz="2000" dirty="0"/>
          </a:p>
        </p:txBody>
      </p:sp>
      <p:pic>
        <p:nvPicPr>
          <p:cNvPr id="24578" name="Picture 2" descr="keras tensorflow에 대한 이미지 검색결과">
            <a:extLst>
              <a:ext uri="{FF2B5EF4-FFF2-40B4-BE49-F238E27FC236}">
                <a16:creationId xmlns:a16="http://schemas.microsoft.com/office/drawing/2014/main" id="{E820A3CC-66E6-8C4B-81F8-2DEB2DA4A5C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6900" y="3752849"/>
            <a:ext cx="5387868" cy="21659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2DE07CD5-24BA-E644-B3FE-F8091331978D}"/>
              </a:ext>
            </a:extLst>
          </p:cNvPr>
          <p:cNvSpPr txBox="1"/>
          <p:nvPr/>
        </p:nvSpPr>
        <p:spPr>
          <a:xfrm>
            <a:off x="6997700" y="6382407"/>
            <a:ext cx="39760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/>
              <a:t>다른 조합도 가능함 </a:t>
            </a:r>
            <a:r>
              <a:rPr lang="en-US" altLang="ko-KR" dirty="0"/>
              <a:t>(ex. </a:t>
            </a:r>
            <a:r>
              <a:rPr lang="en-US" altLang="ko-KR" dirty="0" err="1"/>
              <a:t>Keras</a:t>
            </a:r>
            <a:r>
              <a:rPr lang="en-US" altLang="ko-KR" dirty="0"/>
              <a:t> + </a:t>
            </a:r>
            <a:r>
              <a:rPr lang="en-US" altLang="ko-KR" dirty="0" err="1"/>
              <a:t>mxnet</a:t>
            </a:r>
            <a:r>
              <a:rPr lang="en-US" altLang="ko-KR" dirty="0"/>
              <a:t>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34049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6AD5A7A-0954-C042-8A65-6A7EABEC3C80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11125200" y="6145213"/>
            <a:ext cx="1066800" cy="422275"/>
          </a:xfrm>
        </p:spPr>
        <p:txBody>
          <a:bodyPr/>
          <a:lstStyle/>
          <a:p>
            <a:fld id="{705AD06C-2144-6B48-9D47-7D13FD42ADAE}" type="slidenum">
              <a:rPr lang="en-US" smtClean="0"/>
              <a:pPr/>
              <a:t>26</a:t>
            </a:fld>
            <a:endParaRPr lang="en-US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4235A36C-74C3-CA4F-82C4-81624D4849A1}"/>
              </a:ext>
            </a:extLst>
          </p:cNvPr>
          <p:cNvSpPr/>
          <p:nvPr/>
        </p:nvSpPr>
        <p:spPr>
          <a:xfrm>
            <a:off x="3238500" y="2635935"/>
            <a:ext cx="6096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2400" i="1" dirty="0">
                <a:latin typeface="Times" pitchFamily="2" charset="0"/>
              </a:rPr>
              <a:t>… neural networks are the second best way of doing just about anything … </a:t>
            </a:r>
          </a:p>
          <a:p>
            <a:pPr algn="r"/>
            <a:r>
              <a:rPr lang="en-US" sz="2400" i="1" dirty="0">
                <a:latin typeface="Times" pitchFamily="2" charset="0"/>
              </a:rPr>
              <a:t>– John </a:t>
            </a:r>
            <a:r>
              <a:rPr lang="en-US" sz="2400" i="1" dirty="0" err="1">
                <a:latin typeface="Times" pitchFamily="2" charset="0"/>
              </a:rPr>
              <a:t>Denker</a:t>
            </a:r>
            <a:endParaRPr lang="en-US" sz="2400" i="1" dirty="0">
              <a:latin typeface="Times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0907136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C41669-119C-F14F-9781-FAB617566B56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11125200" y="6145213"/>
            <a:ext cx="1066800" cy="422275"/>
          </a:xfrm>
        </p:spPr>
        <p:txBody>
          <a:bodyPr/>
          <a:lstStyle/>
          <a:p>
            <a:fld id="{705AD06C-2144-6B48-9D47-7D13FD42ADAE}" type="slidenum">
              <a:rPr lang="en-US" smtClean="0"/>
              <a:pPr/>
              <a:t>27</a:t>
            </a:fld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ECF123E-21A7-B848-90E1-18F82D439BC8}"/>
              </a:ext>
            </a:extLst>
          </p:cNvPr>
          <p:cNvSpPr txBox="1"/>
          <p:nvPr/>
        </p:nvSpPr>
        <p:spPr>
          <a:xfrm>
            <a:off x="2758005" y="2235522"/>
            <a:ext cx="16721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Neural Network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854BAFE-BC44-5748-AC94-8C051A4A1772}"/>
              </a:ext>
            </a:extLst>
          </p:cNvPr>
          <p:cNvSpPr txBox="1"/>
          <p:nvPr/>
        </p:nvSpPr>
        <p:spPr>
          <a:xfrm>
            <a:off x="7035016" y="3074432"/>
            <a:ext cx="9519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Softmax</a:t>
            </a:r>
            <a:endParaRPr lang="en-US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B8D0847-C555-AF40-9FE5-2DC36CA6C685}"/>
              </a:ext>
            </a:extLst>
          </p:cNvPr>
          <p:cNvSpPr txBox="1"/>
          <p:nvPr/>
        </p:nvSpPr>
        <p:spPr>
          <a:xfrm>
            <a:off x="7315200" y="2044700"/>
            <a:ext cx="6614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ReLU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614A76D-027C-434A-AA39-5EFCBBFA1299}"/>
              </a:ext>
            </a:extLst>
          </p:cNvPr>
          <p:cNvSpPr txBox="1"/>
          <p:nvPr/>
        </p:nvSpPr>
        <p:spPr>
          <a:xfrm>
            <a:off x="5130800" y="2362200"/>
            <a:ext cx="8867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pooling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9836244-D44E-1648-9692-22E98699819B}"/>
              </a:ext>
            </a:extLst>
          </p:cNvPr>
          <p:cNvSpPr txBox="1"/>
          <p:nvPr/>
        </p:nvSpPr>
        <p:spPr>
          <a:xfrm>
            <a:off x="3962400" y="2819400"/>
            <a:ext cx="9471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dropout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8D00AB0C-3A09-BA48-9C17-96B026048125}"/>
              </a:ext>
            </a:extLst>
          </p:cNvPr>
          <p:cNvSpPr txBox="1"/>
          <p:nvPr/>
        </p:nvSpPr>
        <p:spPr>
          <a:xfrm>
            <a:off x="2781300" y="4241800"/>
            <a:ext cx="14208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Learning rate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93029AC-7C61-F14A-AB7F-56080576CBF3}"/>
              </a:ext>
            </a:extLst>
          </p:cNvPr>
          <p:cNvSpPr txBox="1"/>
          <p:nvPr/>
        </p:nvSpPr>
        <p:spPr>
          <a:xfrm>
            <a:off x="2400300" y="3251200"/>
            <a:ext cx="18144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Back propagation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63BE5D5-D14F-4749-B024-EB8F04987CF5}"/>
              </a:ext>
            </a:extLst>
          </p:cNvPr>
          <p:cNvSpPr txBox="1"/>
          <p:nvPr/>
        </p:nvSpPr>
        <p:spPr>
          <a:xfrm>
            <a:off x="4368800" y="2133600"/>
            <a:ext cx="12934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momentum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E84F59E6-CAD8-0449-8FAE-E7C1D137CADE}"/>
              </a:ext>
            </a:extLst>
          </p:cNvPr>
          <p:cNvSpPr txBox="1"/>
          <p:nvPr/>
        </p:nvSpPr>
        <p:spPr>
          <a:xfrm>
            <a:off x="7645400" y="4191000"/>
            <a:ext cx="19665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Activation function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25798BB6-CC4B-6A47-8758-7D98D8328A00}"/>
              </a:ext>
            </a:extLst>
          </p:cNvPr>
          <p:cNvSpPr txBox="1"/>
          <p:nvPr/>
        </p:nvSpPr>
        <p:spPr>
          <a:xfrm>
            <a:off x="5435600" y="4064000"/>
            <a:ext cx="14221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Loss function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522E48DD-631C-5842-AE2B-A8ACCD1889CD}"/>
              </a:ext>
            </a:extLst>
          </p:cNvPr>
          <p:cNvSpPr txBox="1"/>
          <p:nvPr/>
        </p:nvSpPr>
        <p:spPr>
          <a:xfrm>
            <a:off x="8559800" y="2895600"/>
            <a:ext cx="9172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sigmoid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CE1DE8B0-46C0-4042-8927-CE5811CE802C}"/>
              </a:ext>
            </a:extLst>
          </p:cNvPr>
          <p:cNvSpPr txBox="1"/>
          <p:nvPr/>
        </p:nvSpPr>
        <p:spPr>
          <a:xfrm>
            <a:off x="5967627" y="4521200"/>
            <a:ext cx="12296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perceptron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18C250E1-1AAE-A440-A529-5676A9F368A2}"/>
              </a:ext>
            </a:extLst>
          </p:cNvPr>
          <p:cNvSpPr txBox="1"/>
          <p:nvPr/>
        </p:nvSpPr>
        <p:spPr>
          <a:xfrm>
            <a:off x="5561490" y="2159000"/>
            <a:ext cx="26667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Stochastic gradient decent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596FD133-8D79-454D-9EAB-777531E409DA}"/>
              </a:ext>
            </a:extLst>
          </p:cNvPr>
          <p:cNvSpPr txBox="1"/>
          <p:nvPr/>
        </p:nvSpPr>
        <p:spPr>
          <a:xfrm>
            <a:off x="4102100" y="4692134"/>
            <a:ext cx="11548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regression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8CAA36E3-88E7-4F47-9BDF-7F737B6489A4}"/>
              </a:ext>
            </a:extLst>
          </p:cNvPr>
          <p:cNvSpPr txBox="1"/>
          <p:nvPr/>
        </p:nvSpPr>
        <p:spPr>
          <a:xfrm>
            <a:off x="4864100" y="3441700"/>
            <a:ext cx="20588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Batch normalization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DEA5FCA6-E0C6-7149-9084-DD7222F40B35}"/>
              </a:ext>
            </a:extLst>
          </p:cNvPr>
          <p:cNvSpPr txBox="1"/>
          <p:nvPr/>
        </p:nvSpPr>
        <p:spPr>
          <a:xfrm>
            <a:off x="6172200" y="2628900"/>
            <a:ext cx="31251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Generative adversarial network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DEBA1838-275C-D245-A641-7621A5A4BF25}"/>
              </a:ext>
            </a:extLst>
          </p:cNvPr>
          <p:cNvSpPr txBox="1"/>
          <p:nvPr/>
        </p:nvSpPr>
        <p:spPr>
          <a:xfrm>
            <a:off x="8115300" y="3683000"/>
            <a:ext cx="7380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LeNet</a:t>
            </a:r>
            <a:endParaRPr lang="en-US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13F081DC-92A2-6E4D-B83A-210C8C729444}"/>
              </a:ext>
            </a:extLst>
          </p:cNvPr>
          <p:cNvSpPr txBox="1"/>
          <p:nvPr/>
        </p:nvSpPr>
        <p:spPr>
          <a:xfrm>
            <a:off x="4559300" y="1765300"/>
            <a:ext cx="6050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VGG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57D026C1-46D5-2F48-909D-A76FEE36E2EF}"/>
              </a:ext>
            </a:extLst>
          </p:cNvPr>
          <p:cNvSpPr txBox="1"/>
          <p:nvPr/>
        </p:nvSpPr>
        <p:spPr>
          <a:xfrm>
            <a:off x="4470400" y="4114800"/>
            <a:ext cx="12148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Tensorflow</a:t>
            </a:r>
            <a:endParaRPr lang="en-US" dirty="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094E0937-36EA-BB46-B1B5-32B0F3251A08}"/>
              </a:ext>
            </a:extLst>
          </p:cNvPr>
          <p:cNvSpPr txBox="1"/>
          <p:nvPr/>
        </p:nvSpPr>
        <p:spPr>
          <a:xfrm>
            <a:off x="6959600" y="4025900"/>
            <a:ext cx="7792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mxnet</a:t>
            </a:r>
            <a:endParaRPr lang="en-US" dirty="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D49B2726-DF6B-9046-931E-0BD3497BE2F4}"/>
              </a:ext>
            </a:extLst>
          </p:cNvPr>
          <p:cNvSpPr txBox="1"/>
          <p:nvPr/>
        </p:nvSpPr>
        <p:spPr>
          <a:xfrm>
            <a:off x="5422900" y="3009900"/>
            <a:ext cx="6726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keras</a:t>
            </a:r>
            <a:endParaRPr lang="en-US" dirty="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D42045DF-0FB6-774A-B69D-F707DE8B3ADB}"/>
              </a:ext>
            </a:extLst>
          </p:cNvPr>
          <p:cNvSpPr txBox="1"/>
          <p:nvPr/>
        </p:nvSpPr>
        <p:spPr>
          <a:xfrm>
            <a:off x="3579928" y="2578100"/>
            <a:ext cx="13796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classification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F755A0BD-B791-6F45-AB0A-7049979177E8}"/>
              </a:ext>
            </a:extLst>
          </p:cNvPr>
          <p:cNvSpPr txBox="1"/>
          <p:nvPr/>
        </p:nvSpPr>
        <p:spPr>
          <a:xfrm>
            <a:off x="6995391" y="4895334"/>
            <a:ext cx="13244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overtraining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4ECA6080-5A07-9F4C-A4FF-A61B4FCF3A59}"/>
              </a:ext>
            </a:extLst>
          </p:cNvPr>
          <p:cNvSpPr txBox="1"/>
          <p:nvPr/>
        </p:nvSpPr>
        <p:spPr>
          <a:xfrm>
            <a:off x="5168900" y="4876800"/>
            <a:ext cx="10006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accuracy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538009D2-87FD-E148-8E98-AA1B2D34FE84}"/>
              </a:ext>
            </a:extLst>
          </p:cNvPr>
          <p:cNvSpPr txBox="1"/>
          <p:nvPr/>
        </p:nvSpPr>
        <p:spPr>
          <a:xfrm>
            <a:off x="3594100" y="3797300"/>
            <a:ext cx="6894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recall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7B1730C4-4622-0E4D-8717-ED4687736D1D}"/>
              </a:ext>
            </a:extLst>
          </p:cNvPr>
          <p:cNvSpPr txBox="1"/>
          <p:nvPr/>
        </p:nvSpPr>
        <p:spPr>
          <a:xfrm>
            <a:off x="8039100" y="3517900"/>
            <a:ext cx="7191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stride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F070F972-97EE-344F-83DD-1051E96EDF61}"/>
              </a:ext>
            </a:extLst>
          </p:cNvPr>
          <p:cNvSpPr txBox="1"/>
          <p:nvPr/>
        </p:nvSpPr>
        <p:spPr>
          <a:xfrm>
            <a:off x="6769100" y="3898900"/>
            <a:ext cx="29694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Convolutional neural network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9E29C379-474D-FF47-A03D-568ED5D0B81C}"/>
              </a:ext>
            </a:extLst>
          </p:cNvPr>
          <p:cNvSpPr txBox="1"/>
          <p:nvPr/>
        </p:nvSpPr>
        <p:spPr>
          <a:xfrm>
            <a:off x="4141491" y="3135868"/>
            <a:ext cx="25628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Recursive neural network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1A3B14AE-F618-4041-B0D3-606E5B1E3395}"/>
              </a:ext>
            </a:extLst>
          </p:cNvPr>
          <p:cNvSpPr txBox="1"/>
          <p:nvPr/>
        </p:nvSpPr>
        <p:spPr>
          <a:xfrm>
            <a:off x="4546600" y="3822700"/>
            <a:ext cx="25959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Recurrent neural network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9CE625A4-0319-4845-A809-6FF06ACD1A76}"/>
              </a:ext>
            </a:extLst>
          </p:cNvPr>
          <p:cNvSpPr txBox="1"/>
          <p:nvPr/>
        </p:nvSpPr>
        <p:spPr>
          <a:xfrm>
            <a:off x="4395006" y="3517900"/>
            <a:ext cx="9035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pytorch</a:t>
            </a:r>
            <a:endParaRPr lang="en-US" dirty="0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AB621948-30A7-4D45-A7A9-9E7F4F65D085}"/>
              </a:ext>
            </a:extLst>
          </p:cNvPr>
          <p:cNvSpPr txBox="1"/>
          <p:nvPr/>
        </p:nvSpPr>
        <p:spPr>
          <a:xfrm>
            <a:off x="5332329" y="2781300"/>
            <a:ext cx="8531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python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8511DA90-9A71-F248-B548-C0C697427668}"/>
              </a:ext>
            </a:extLst>
          </p:cNvPr>
          <p:cNvSpPr txBox="1"/>
          <p:nvPr/>
        </p:nvSpPr>
        <p:spPr>
          <a:xfrm>
            <a:off x="6107863" y="1955800"/>
            <a:ext cx="8375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numpy</a:t>
            </a:r>
            <a:endParaRPr lang="en-US" dirty="0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FC4462D5-2773-414A-A3C4-68D516AC3A15}"/>
              </a:ext>
            </a:extLst>
          </p:cNvPr>
          <p:cNvSpPr txBox="1"/>
          <p:nvPr/>
        </p:nvSpPr>
        <p:spPr>
          <a:xfrm>
            <a:off x="7467642" y="3379232"/>
            <a:ext cx="7872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ADAM</a:t>
            </a:r>
          </a:p>
        </p:txBody>
      </p:sp>
    </p:spTree>
    <p:extLst>
      <p:ext uri="{BB962C8B-B14F-4D97-AF65-F5344CB8AC3E}">
        <p14:creationId xmlns:p14="http://schemas.microsoft.com/office/powerpoint/2010/main" val="32626466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data:image/png;base64,iVBORw0KGgoAAAANSUhEUgAAANgAAADpCAMAAABx2AnXAAAAxlBMVEUAAADy8vIREiT////19fX4+Pj7+/sHBw5mZmZpaWnx8fGtra3T09Pp6emXl5dWVlbl5eXf39/Hx8e4uLhvb284ODjb29uDg4Ofn58tLS3AwMCqqqq0tLTFxcWPj4/Q0NBCQkJ6enpNTU1eXl4mJiaZmZmAgIAfHx8SEhJJSUk+Pj4ZGRk1NTUAABcNDQ0AABtbW2R5eYGMjZRBQUwhIjCVlZxub3YsLDllZW8AAB8AABIdHSxRUVxIR1GkpKpra3U1NECEhI0QF43DAAAdCUlEQVR4nO1dCXuqOBcOJckogrIVERTEfet+u0zvMu3//1NfEhZDABWunc7M13OfzliBkDc5OXtSAL7oi77oi77oi77oi77oi77oE2gQjBzdCN3xZ3fkzDRXEKSEYOezu3JW8rCUEvY+uzNnJFdWpT2y7md352y0k60OzIBBZfbZHToXdeBO28+YhP4zU6b4U8wBg85nd+hMNJUnXcQBk+TP7tGZKJCBBXlgqPXZXToPjQwwygP7jywydQTMPDD/s7t0HtKHIMwBg/8NHb1U5kDNAws/u09noYEcAScP7L8h73fyFOh5YMZn9+ksNJbHKylHUP/sPjGaBpY3nzR/fiLvluifB8x2MPGkEDKXTVtoScsZzgP7B7Cii5PVgbTLhk1EOriU88A+X3gsZGXPP9tmbQQGWWZ5YOp5e1mfVpq6N4aQ1awR1wFrAZh53m7Wp0ieKPv+yOtGjQzNArBPtzxGYQ//9kB7VoEVh2fuZ21ygjkvqGGjKQtdoqMRlBSEEWKM/elG8EqaDHlgyG3SihGAazuwFGi17LmnQNiwnTPSEg083hZqpn9gRHxoqzWbuobqttb2UEPzc/e0Ji2lZd6Rwk14UW4DH0GMNcOQEMIYfb6juVRm5u+7vnJP8Fok1D97V+vRtXbp5c3yBnJxhwYgb1FJKDp/X+uRMclHYSSpfhtTCKZIADY9f1frkdry832Sd7XbWCggEIA1WqpnpVGQDwhKaFG7ja4OhgIw+dNj3H6nl18eDTSQbwqBAQLs+gP6Wov6IyC4iKPabVhDoEsCsA/oaj2y1VzgDEKo1W5DdVeaAAx9QFfr0VRnC59YQRDpCnZGmrKq24YWbBQBmPIRfa1FYwWMJYRDS/H64ajlaxKsLakVeyIssX9AZGAJVyD0ex1v6od9V0ENjIYlXItq7PMdaDLcl6BlKp6JJA2x7qG6ufGxvJoKhsfnO9AA6FPgIbrGGo/2VC4YHp/vQANgBmLYXa8pPWwZ9ERgDYMn56SOL2pXuKnXQl8Da0Eo/hNKPeYjYOSB4Zpi0VXBTtBjnx4ZAGy8BWAoqNeC5QFRQX+6n0moDUVgdSNMIVlQGg3lEO85DuV8vp9JaAy3IrCastohfNe1QgWNgsgPGbaT/cxd7+P8GzwR3Pq6ZoMRgKkytFeD/jDsblYLE0rYPunJQCOmmPJRggbbQ8EgwrWeXyo26CCIsGP5c99AoTXU8UnVEGqcDkH6x/g4WiC6v/Wc6J08iRUGTUVB5iCcJliHqpGImo/ReqHfEgMW7TrPr+XdQGhAwr3jzy1RlD4Gxw37fpCsEAisWE9Yt+HWxg2Aub6fvreugjmNfAP8lnrtGsAXRkaST8j7qq0sovkxNnOg5+ugyBqpZcIOVaHcSDotHQX3NurH5D9bWhw8I0tfc3SsjKx68n40EmecsOL46GMDyNmoSsNU6kHaoMFOJqgc3w7MMLp0YT3H3nCBXAB23I6e6JzFgxvn9Q/QUh4DxZkPBkFnsem5Gp29Oo6LvJiJskPCx9P0LZWbaDxo3v9KuoY9ELlDHSGFzBuTwPAEoZaR3BLVBRE/xzWhPbrm1uRHAKM+9AhDfv3XSSms8bhfAAaPA4usLf5gYI4tFBvWUmSRdN0tAJOOd7Tvz/ZL80NYEYRicOBYyGLcd103mMaSbK4AtwBMOd7RbrDjgH1IqN90Cx4Zr1c2vWmP46xBR5MRJYxDyrFDB3RENSZpx6Vcx97sgaGPkIq0mEFURFo6gu2OoWCMlTA11/vKfnogDmfAsYAnAjulxMfrccA+RI+B4QiIEerE1gu01CWGOHar5zgf0dKWiitUzdKvjeOOiDoeQOKx6MQwgFCrHVY/hdywAIy59mudR8F24rSxcCfUYSAy8mkmkrPbua3+0LdbXU/6mIh4QFSlGHsnKFooz6CYmOCaW1hOqFV4+qSYa7gNZGioBoaaLn1MrVxkFMacWIsD2BdnZxXpdkEAEmuIuM0IEu2eNXJCqfMypEsz0Z4NS6MvJ5OD0rStieKeaMyV1xH1LvLDwC8aGW3guhPb8tyupydL8gQ3ZKdy/N/IbZmZtLLkUERtCkUFTReZdF2QCQociCUGLLV7jaHZnkWd7no8V6kNc0KEe6xypnODLCoxvplLohzg+gkuCmxJ8QoShcjAkhvpaLsIImUU2K45b0/mDjwhj90bcfH+JjmMbmyQGVa19z3GJSoW90uAOaA4Y9R521LxARGGoYSwFOr4uKtvuxynNwn1J84c7lVL1AEqsfbgtASYCsRIXVKv3U6ej1eYhI8b0d0+984GlQqpBY0WZqX5tlUGURHYpAhM0ovRjaQQvZ/zNU+Ilw5tzsJsEMxJK1pRd1gdw9TG+VoPsmCoS1YEhrdiCJJNI/Uq+3wLJ+we86adfVMnzLBIqd5Brlv9sDbdJPqE/mDFmzsSbAubOijJu1bBWZY0XXZI2xFfVHE8Xjpa88BOi4jztEiZ319UT7cRbTU6T9DSITai5ZwoW69fIgHl9bgIjLaO1A3RGvv7j0ffwiWnEk+LiOcoFT3QmlbXfBKHzEFIC9aONGpvWOmA4nbBvGhlTLNEGMyjhmgOdnr6gHLcgdZ5L65uqpEH5o2rRarlAstZbLsIGqESG75a5BP9JgJDNrVRyNQqhuEIVUZYHQAzedsJ7pgCuigbHlR/X03Giuag2hpwfdALLBaeSudB6RG9q0lxpkHRlCyfN0R6aHU6vuuK1gpUbODGY3G8ammlgQgTvUcHkrRTP0mWCg8Ybqu1e2ABYmnnuzkjUtyHxGJxF4FveSGz4IlYDrCiOVaS3xOQYRfEeuM4sI0Kuu408t32xHUUpWY6nxCtLKF5HUSM6cqbFqPCekIrAqyH9VDFuukG/aCjkvkjC2mhd1zXLZiRCTuaMbLjwGzitSNsmJ6pOCPjhDUp0gRDxRyGkhmAala0HSBa7fJWnYGtjjR30ou6nmMYhsIshD6mWbByXOQGZ7WQT9k8FrjrOKUGWcFd/SDVRg7djuN3LQNYle53TymYSvLMJAs69HxVcYbdPuFGJwZWjEjl2VHbdfEJDrQfRJxo0uoHqQZycniIDLzKYdmhgnGLN16biEusmBb1spI5Iou9VI/xyKSJhY/7jV6LH0qtfixnmdpwyB5WrtAVKihj1HL7VHoocM92NM0cRFVcmN2ltIzj7pUx4JdpgyT0KuUcNHerlQVaFoD1baL3uFElK0vt0jVeITd4ZMFx9ypfXNJkQ2dqyUKvX223wLW4xpA7IfyUJfQgcvqJ0hUr+MqQHS0E32rX/ANNgKWWLHTs6moZZSq6I8gfEGBpKARZXPqlkOUrItOOmUgTdcDvWmsCLMsa6tNqb06zRWEHLaCu0oeVXFap6GsWkcGKuoPtIJZ/tsdb040KbbMloa2rjUUnEv0sGJL1TUxjYmeISaWiU1pCaJzcvelN049TT5IJOd0VCHLV/o2AZRadtqyOVKn9hQhMB2YPOF575yMd8Ey8LPdcxDljfR37BsQYOYwz/SSuDJG28QM+QNkot56KO9LTalllBsVAKJjHxopGJo8LcXWV1SkzxsIYVhJDhXTOOWaHut7jWaRRabSVFAGRIaxWm95cLOqVEIiGAzLHUwRNkLju18RXw+r18TVGSVl1uIjoZmwa3EV5NsfMcoivNomXDhER1aYDjSGonnDLvRT7BVc9c0aA2dRA8rATmqZqICThYHAKK1JPYMu15rl9XpriWc931XBkYFZ91aSWytc6QdS3+x3nwIxZHSDiwjugATZjxA1cJse6QSR7oJhxLiUyDRwU6PT4iSYsoKv9ySLoBSoZ+SaFti49H4EsYIinw0rnYGjxISnqWqr+jDi5FvUIIc1QqFQIKHpnDAbF4FU5YT5wDtV1LnvvgwUmFpo/Cn3XbFRoGzta1DKfzytNj6GXWTi0kqXT2gTEkxhNrBmTPoisgbVtT4kVPegqpy0xuo44rQ/NcQ4Y4QWTVvszA71RoW0Wb4VmdZyq4zHpSThNs6IB2HUUhGbEtQiInqXHPiC9OyaCvtUNFZ4PK92yuPMtTodAY8bPNGM+I7Nj6+/FA/s9htCZVrJyx6RaRhkFM3r8o4MRq9SYmlu6qheYzSNhRSEcgKxCkiZ3OeKr/bScKQZDa34NwjToWT+sCLilrmwqFRkBFvnRume7ZiynWIibLDLmw/VLZwYpQWGDxEFgueQi4UAtIv5efGeTnap7AwgPKuU9AWZrGpUPGQZaZToKlkzDTBwsQoOyRwPb/gHRj9q88aWsLMRCXtl3EHlgzp5vdMDB3gPHGwZsthkU3DoKTNzI3Gchg37MvpED9x4n6Z3kJX2xqpHhDRFcUNE0WqotKbsAGebQdzlfHWnrFpVFsEldzr7DuOetBkONmKGKx5zppR1EsfPZCUFPBEYDx2EHBFb81suRYShkTjHUHT/au/KBUozDxSQTiWx41rBjmXR5jSNt5HbD3N1EHu40InWbFEPsswjI7vS15FAKhUh+WyOaBBndGJhw5k1s5lziFph4VmDbfYvuGjAm095YiPIOXENmQZFCYpcsQW0YLQKXIoMTWzH0gq5AnR2B1wBX4vBSRsL9eTZcSng9TQ1UZwA6KrgWgTHnz5ZbVMwHgU3gTKqk1yxy/c4wLIzMVrVUz/etkUHTUuXxLTSaQtgEGGExsiYMVTWHvb2ERPN+ppEtjwITK7mTsPMCW+N4YmxPLnqqy/FkMhlvxpOoIxYeUF7WFYcZYywOVCgcTu4zg0YzNpaQ6vYJL3kGF2PD7Uw7Slq0JoZkYYt2Yg70HFlXzdBRZL0wX4GqM0kqIVyMoWKyfI20XsnoTEGxgCdF1mh74EBTTU0lAyf3uQATbu0/K5tZxwCFAFxWVNIaGpKidgq6pqVViQ32uA5m1ywhA6EVi9Aq67lZDfdWZ1FkCXcAV6aCpxznLEFHB8UQLz6c2wlw2q1SeEQqLAYafbeXyrxZlTpHTpPit5gB8BC0+nswaL03cJTra18vCasdrgPKPFPYKUUGpzt3gHRT4SrCC/U/WXealBwxYHhOjGnOfFD2zgc0ljNfI+NZCKsd9CaywjBoFGudY6FqXXbBGndSC3cTFXO/KZ1QGFIgMp5Qatvp4lYMQ9ckg/lfzJpA/nrt0nrBokV7oOaZC1mg7rxofqD+ZOlNp8DF7tydrZa7qSd3i9Uv+4GoD0yFUN/sM/SKOnItzbwmmkVTPU/V8LQ1dWkNrxiokg6VNfCjgALxNA/a0dFgOG0RYzLcYkXXJRnDYnEW10Z9z8VE2jjkQ0KSaqod4h05wy4xKDQF2JMu3ed0XXSNq0O0uVIJNBTnAnVW3ta128RURdMJNeMMt7ALPPem+iLfg1OhYIPY2GqP6C/VsjzyDywGAds9VGIaVB2ksswvSKQb+efgsq8PbOLZzohgJPqPmN3rYcqwpbKmfsx0OC8UgJLx6egyi8/oZKjmoC9TLVUSV0MVWyYGhwP4aLiSpd2lGzA3FTnmKNRS0QVhGUc2CN9HRVwS8ftX047EygQ84BOTkFkV3WL9QzNgcDZEaAO8SURrkSDn8jD7u6RH9YGty1pJApR9YnQjE3RnEzmW7AWjp2obauHElfxw+DtI9bvbnhNv9NKEscFF3UyN2puTokteG9igLKiUKSgbqYa6DdozOY7rixqpIva83ZXUWfGPUfsM22CmEmzk/p3lOEhRdLWTmJvUJRfWfd0od6mERVFsp+9sjayv8aIL5GQOBRUKi+GfXWASPdg7FMZB3TWKg/d9D7Tm/X7XBi1vtuPtppZlEINhL4frxkzLoy2opcFhEPWdnqYC254MgZLYocKhuAUN3VJZrAd1i+V9+9HQmafA+H0eMl995+c4bTWbbcH1buEp1W86QsWia/bq4SZERLfMbeyBtgssoKJt2QPC5tixmWaC1Ek1MGTHcRbmZdmGrqqaMuSc/7apYeLsYMw7B7hmdKBgdiYdG46Xk9aup8gRWLhgBDw5KSnY5YHlwkfRXgOhjXgQ1f4Nacw+MSYmtt3jmXDIBkcQPrWXmCjmkJcUbCDF9ByEQzCYukBbd+XUpMktnpznEvA5SK+SF9Eytd9KC4/igB0UjIHaQW5x+5QBJmoikKjwJbIwsiOgdXtymsdd8LqMZ8VcbSyReRUCP5YcySgWO5SwMAwFZHUdshwrEg+dBjnbI00m/C0rwzFZAz2LqARvmdXlj3Mh9v2SFheVVrLNLx66/WCWnJeUrmHk8wIY1T6jNqunV0h/w8yCHkxb6nK6iIL+oLsAPawAJ1PFvIbiysZFxQWdck3S4wHLhc21Gacjk/vLPPVDwZkroln2Zjee7KuOLtVoQOWwy4yesSunMY3cSXAZMxUNZKiVJMpQZ5sz+wtLZ986p8Qa7ADZhxkgpgkTycheNeiojmpSh4uYPEEPpyXDOYGf+vUnZvvogXh8oOAQMB5/g9g9v8gQrefFHN9vmfIgEh46IFtkOXGXbq0/UsyX3T6l24f3vx9gRX44moTfuJAXGrLBlEUdz74dDNONsLkgWWrplEeiCiPPBm3vrect28vAC93iTouGOYm9WwzDmMlEXejRb1F/KidVQrkIQbJ58rRCgQTHPnXJlzlMRmwvZrskPNLsEOiMifSMvXPXk9h+CNIdQfnQR+wInFRlJKFpMMu9kuOxJG0Ao4L6q30iW0JcnC39f+56kj/Dy2HinAsmBatDLjc5xR56IN4hMea+SShNo0GzUGLWKE8LSjuVu5ykmYhcTMxFQfEyzj2Ya856SLy0vL+asWInY0Doihs/Gx++IgafoBENaQ1AQklYhlgMWlA6EFQinCLsaXmNFU9RahakERp+p48iJF1g8834eSOPOI8hRrKRRQyT4cU7P44zF8K1xN45iRM3dEcSayLjZhwnhXPRCZgbJfw7Z6nlZTVm0gFiP38V2T255G52yTkFF2WpVVym2M6AsfVzoEbp9/6EUs6NhmGyYFJNncwYcQuVNvd77vUnAItlQMjYOdvtE0uPAwFg2PQPqsTELxslEwQJF8QeIx1wv1MB7BSKna8FU5L7Uk20Kct2ZPRbjLjvfAyMGy7WifgLGraZMgVbmes5SMnRhdcKTb3vKxCoeVvcrZVd/e2d+NPCMUSUmPJN9DH7LFEJdZJoL7aVaCN2PAZXrooCEFUCa7DRT6RO2fplA5ZMELPDWa9OKNIu62PyoojOHK/jcVRmHsbvP8NhwqvSAKdyndW3sA27HfqfEw35ij7OQrEJVLnEzvJXDEpjL3CySpccs0SjUdWdR4Flvr25O3lslLMcq1gSwicLKxOBzOOYUEuhJP93nPZ5u34flOxaLX3mPKcqlo4idwIHect6QA3tsozyUdrH6TadUyf9TH9PY1cqGDOivOQDnfDRZSNW3Cva8FQv51x/xOBgfoSy4pYAo8GH06rP86TvK8dMcDAnu6f6fzCgnA6LcSI8WhEwaKiqgbjnNW1nB2aHuSN55lznkB8ulyd6LJjQw9Ia2VS8RpoTi/MUYLVPn68isdIyT3gK5jugUjXdwPTggQXBaZN+tlOtLw8CI+6zP4uN82LRxnFgnPcRzU+b9EY16WU0OPgyvATDVQysgenBA7Pd0ya9wVEX5TQ76N8rKzC8joGduHclB4xjxbYLSk7W+UBgB6PUVKwRYPTAEVDcSnYcGCcV6YydMuln+3tXOxlXk0x65i0BKyINDt1Y8TgX8g3IGvNPaEI+l/DYtlsHiCiwyQq0qEM2PnhjxeN7K2JMnObJCU20x2cC9kVf9EVf9EVf9K+ibatNiE8Xbuw2R0Qnj3NfELKphp6MVD3JKYHlwvdMy13kdxovJ3Y/oBSNhZeuIpfcPy85HGLTJ1c8P2BlF2v6siROMmCdqGE5buhRDLnTu+cyTxo1fUSir+1mz12a2QWda6jHPYA9Lq9wOcq+F+oP+1p2heabOvRD4kLHV2okoi+xCKybw0D3s5QCo71j5nrEA+Da6eWfCUrb50/sayncBVo7woDF4Tf2Ua6T17xEDYHp5P+R2H++eEYAJids1BG+ziLzQe5rMwdsyr6rFdg5AVgpK86SUU14RLOGHoHKJ3wYMOj2+66RzUHWuuq6VtLYLo8LmpalYjbBGbBrNpcn/KWG48D41M01JWCz1ya/xAxI64/isYz5bDvnU8W9/SDHQzMG9C/9sc7H0xTGGNnnSQwrTEoEp5c8MIuf8vMBiykBlpJHRpAC7FfyCAcMsBHvx48RSgscnXT+AVDZx7xwSIG12bWahc5NgeGkF8Geyw4Ac5JpncnpJMQvZ79Subdmn4T6thQYKu/RhwBryXK8GTSWiV5JIJoHpifzFPCrCiTzRHOmQ7aIhKKHBBjTJrXPuq8AZlyOY8qi0nlgi04Q81M8B7I0L9RwccAYejoQjBP5CIGcvJ2JIFGaM2DDVo57fxeYjOMOZ+XNIitmlMlMU9h42ktBLGN9QZeYLvQ/FhlElMgJrxaBWXpx8f0OsJSOAgN7u8PJyWNBj7G1j5NVk9IueUe82ESxx6m8+n+u9/eB8Qqcn7QcMD22C9lnLhy/S+ZyfQxY/Sk7BixTudXAwM7KbufM4Dyw2FZkM8YlUDYJoFi9iTHEnJFSt4ilqbgXKIqtC379MGDYcBILkLEpWy9cpDsWDGOwLZ2VGBjeIOGpvxMYLWmk17ma/0x4TGAGmUlFrmLQTxtlt4gbFTvJPPZLGfXvApa8fl9qvRf3dsalsXjfr0QtfZcnXNgDo0pbF8bj7wUWr5f9PhdOj7H5oMJ8Kecaj7U7vRBbTYLsy2zFmGPr5QBjYPyxIjWBZaPMZoOrmOSAjfK8mC6mePFA9vLYSdBzCmPvtpgCN5wMbB4kNEmAaYt+QuMjwLDm01DBIBb6XKaIAxZkz8YKS2bnIi1gNmHplBEctLGd3enlgO3Exk8FllEgivtM3lcAE9TwVLgSAxvvuXSR3CilUYBUjgrubM4f28uRMwJLNXQFsLzfywts3gjW9hfzIRVOiueRDfPAYgu/ziEslzjXXlB485EZC8VhLgXGNHgizW2Je4I/Xr+tcRc0AViQwT0VGMzl2diM5b7Zzxj9tfD8KgiTodHc/MlGPXmf65vSh1FqPAR6+oTgi9hmOswOHSOaGcywGKw79Y+8/x3aTW27V2snw3Wv6okBaWv6ezXAX/RFX/RFX/RFX/RFX/RFe/rjP0rg4j9KX8D+bfT/CezmJvdb8vPvoATYA/l5/h5/fkuvXd3eXj1nv138vLn4dvt28S+hGNjNy8vN1f3V69XF1Su4/37z+np18wr8X79+PbngFYCLGwCeQwDe3h8+ub8nUzJj3+9fv7/fPb6Du8en98fnx8e7n79+OD8A+Eu7vVfD5wfH+Tl6UJ8fPnPGytdBtkJucmslAfZ6f/HX09PV09MLAO9/3l+Ap7vbPx5C4+7pkczUS8d7A8+aevN3L7Gb24eXb9+uvn1/u3q+uXi6+/l88+3m+8PP7xc3z+Tf94tvVy/vf7293z38eru/+3H38+79/ucND+zm9vb99vHlr7ufhCX/dF/J/T9v/gB/OnfdH0PwZpmvr896+O3vlx3vd++/7u5+PD493T3evv91d/f+4/7l148/7m/vnp5+Pd6//fVy9/j2eOHevt39unu+e3h6v+KBXdz8uvt+f/P8/EgExMvT7cXj7Y+bx6d788F5dp68u0fr7sH86bz+3bhef93e35KZen8n//9x9/50f/fy/vL+dPHr4fHlfvF0+/TjxztZQwTt+/07ufbt9vE1D+zp283z/R39eX0BL/ffnp9vfnQXV6+3P/98vH19fbp/fgJPf7/o+H5x9fPq7dvzzcPNtwvy6eLt6u354vn54oF+8+37w8X3tz8eLr69vT5c3DwQuf6QcFWmx+jvVzfsh/xj03lzdcW+p1+Tb27+RVrs/9Xy+DfTF7B/G/0Pd5k56RLp0xAAAAAASUVORK5CYII=">
            <a:extLst>
              <a:ext uri="{FF2B5EF4-FFF2-40B4-BE49-F238E27FC236}">
                <a16:creationId xmlns:a16="http://schemas.microsoft.com/office/drawing/2014/main" id="{BF226DC3-88F5-CF47-A8C7-6A6E2335238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1949450"/>
            <a:ext cx="2743200" cy="2959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869327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DB447F-9B96-1E4E-A2EE-6803905137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err="1"/>
              <a:t>딥러닝이</a:t>
            </a:r>
            <a:r>
              <a:rPr lang="ko-KR" altLang="en-US" dirty="0"/>
              <a:t> </a:t>
            </a:r>
            <a:r>
              <a:rPr lang="ko-KR" altLang="en-US" dirty="0" err="1"/>
              <a:t>대세라는데</a:t>
            </a:r>
            <a:r>
              <a:rPr lang="en-US" altLang="ko-KR" dirty="0"/>
              <a:t>…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98ECDAB-B940-9E4F-9F13-731BAC27E6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5AD06C-2144-6B48-9D47-7D13FD42ADAE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A7CE76F-9CCE-5444-8B65-41A60D9B575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660"/>
          <a:stretch/>
        </p:blipFill>
        <p:spPr>
          <a:xfrm>
            <a:off x="2180943" y="2938877"/>
            <a:ext cx="6537832" cy="3417472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84D00608-5B19-2542-B1E4-51644C860CB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9559" y="1193799"/>
            <a:ext cx="9880600" cy="1506689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594D29AB-9374-2E42-BA17-9053106995C7}"/>
              </a:ext>
            </a:extLst>
          </p:cNvPr>
          <p:cNvSpPr/>
          <p:nvPr/>
        </p:nvSpPr>
        <p:spPr>
          <a:xfrm>
            <a:off x="8153625" y="1648693"/>
            <a:ext cx="1257300" cy="520700"/>
          </a:xfrm>
          <a:prstGeom prst="rect">
            <a:avLst/>
          </a:prstGeom>
          <a:noFill/>
          <a:ln w="5715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170" name="Picture 2" descr="shocked troll face에 대한 이미지 검색결과">
            <a:extLst>
              <a:ext uri="{FF2B5EF4-FFF2-40B4-BE49-F238E27FC236}">
                <a16:creationId xmlns:a16="http://schemas.microsoft.com/office/drawing/2014/main" id="{A4F0D98C-D24D-8E48-BE1D-A23F6BDA30D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462"/>
          <a:stretch/>
        </p:blipFill>
        <p:spPr bwMode="auto">
          <a:xfrm>
            <a:off x="9461725" y="1635993"/>
            <a:ext cx="1568450" cy="1155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994040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76421F-4D22-C646-9BC6-0C1D7055D2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err="1"/>
              <a:t>딥러닝</a:t>
            </a:r>
            <a:r>
              <a:rPr lang="ko-KR" altLang="en-US" dirty="0"/>
              <a:t> 우리도 할 수 있다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BD64311-638F-4C49-B0AD-B6587FDF98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5AD06C-2144-6B48-9D47-7D13FD42ADAE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4B823DBF-7EA5-4D4F-834B-69CE659CC18F}"/>
              </a:ext>
            </a:extLst>
          </p:cNvPr>
          <p:cNvSpPr/>
          <p:nvPr/>
        </p:nvSpPr>
        <p:spPr>
          <a:xfrm>
            <a:off x="646651" y="1789135"/>
            <a:ext cx="5639849" cy="36009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200" dirty="0">
                <a:latin typeface="PCMyungjo" pitchFamily="2" charset="-127"/>
                <a:ea typeface="PCMyungjo" pitchFamily="2" charset="-127"/>
                <a:cs typeface="Mongolian Baiti" panose="03000500000000000000" pitchFamily="66" charset="0"/>
              </a:rPr>
              <a:t>…</a:t>
            </a:r>
          </a:p>
          <a:p>
            <a:r>
              <a:rPr lang="ko-KR" altLang="en-US" sz="1200" dirty="0">
                <a:latin typeface="PCMyungjo" pitchFamily="2" charset="-127"/>
                <a:ea typeface="PCMyungjo" pitchFamily="2" charset="-127"/>
                <a:cs typeface="Mongolian Baiti" panose="03000500000000000000" pitchFamily="66" charset="0"/>
              </a:rPr>
              <a:t>이번에 한국통신 </a:t>
            </a:r>
            <a:r>
              <a:rPr lang="ko-KR" altLang="en-US" sz="1200" dirty="0" err="1">
                <a:latin typeface="PCMyungjo" pitchFamily="2" charset="-127"/>
                <a:ea typeface="PCMyungjo" pitchFamily="2" charset="-127"/>
                <a:cs typeface="Mongolian Baiti" panose="03000500000000000000" pitchFamily="66" charset="0"/>
              </a:rPr>
              <a:t>연구개발단</a:t>
            </a:r>
            <a:r>
              <a:rPr lang="ko-KR" altLang="en-US" sz="1200" dirty="0">
                <a:latin typeface="PCMyungjo" pitchFamily="2" charset="-127"/>
                <a:ea typeface="PCMyungjo" pitchFamily="2" charset="-127"/>
                <a:cs typeface="Mongolian Baiti" panose="03000500000000000000" pitchFamily="66" charset="0"/>
              </a:rPr>
              <a:t> </a:t>
            </a:r>
            <a:r>
              <a:rPr lang="ko-KR" altLang="en-US" sz="1200" dirty="0" err="1">
                <a:latin typeface="PCMyungjo" pitchFamily="2" charset="-127"/>
                <a:ea typeface="PCMyungjo" pitchFamily="2" charset="-127"/>
                <a:cs typeface="Mongolian Baiti" panose="03000500000000000000" pitchFamily="66" charset="0"/>
              </a:rPr>
              <a:t>韓一松박사팀이</a:t>
            </a:r>
            <a:r>
              <a:rPr lang="ko-KR" altLang="en-US" sz="1200" dirty="0">
                <a:latin typeface="PCMyungjo" pitchFamily="2" charset="-127"/>
                <a:ea typeface="PCMyungjo" pitchFamily="2" charset="-127"/>
                <a:cs typeface="Mongolian Baiti" panose="03000500000000000000" pitchFamily="66" charset="0"/>
              </a:rPr>
              <a:t> 개발한 신경망칩은 </a:t>
            </a:r>
            <a:r>
              <a:rPr lang="en-US" altLang="ko-KR" sz="1200" dirty="0">
                <a:latin typeface="PCMyungjo" pitchFamily="2" charset="-127"/>
                <a:ea typeface="PCMyungjo" pitchFamily="2" charset="-127"/>
                <a:cs typeface="Mongolian Baiti" panose="03000500000000000000" pitchFamily="66" charset="0"/>
              </a:rPr>
              <a:t>20</a:t>
            </a:r>
            <a:r>
              <a:rPr lang="ko-KR" altLang="en-US" sz="1200" dirty="0">
                <a:latin typeface="PCMyungjo" pitchFamily="2" charset="-127"/>
                <a:ea typeface="PCMyungjo" pitchFamily="2" charset="-127"/>
                <a:cs typeface="Mongolian Baiti" panose="03000500000000000000" pitchFamily="66" charset="0"/>
              </a:rPr>
              <a:t>개의 </a:t>
            </a:r>
            <a:r>
              <a:rPr lang="ko-KR" altLang="en-US" sz="1200" dirty="0" err="1">
                <a:latin typeface="PCMyungjo" pitchFamily="2" charset="-127"/>
                <a:ea typeface="PCMyungjo" pitchFamily="2" charset="-127"/>
                <a:cs typeface="Mongolian Baiti" panose="03000500000000000000" pitchFamily="66" charset="0"/>
              </a:rPr>
              <a:t>뉴런소자에</a:t>
            </a:r>
            <a:r>
              <a:rPr lang="ko-KR" altLang="en-US" sz="1200" dirty="0">
                <a:latin typeface="PCMyungjo" pitchFamily="2" charset="-127"/>
                <a:ea typeface="PCMyungjo" pitchFamily="2" charset="-127"/>
                <a:cs typeface="Mongolian Baiti" panose="03000500000000000000" pitchFamily="66" charset="0"/>
              </a:rPr>
              <a:t> </a:t>
            </a:r>
            <a:r>
              <a:rPr lang="en-US" altLang="ko-KR" sz="1200" dirty="0">
                <a:latin typeface="PCMyungjo" pitchFamily="2" charset="-127"/>
                <a:ea typeface="PCMyungjo" pitchFamily="2" charset="-127"/>
                <a:cs typeface="Mongolian Baiti" panose="03000500000000000000" pitchFamily="66" charset="0"/>
              </a:rPr>
              <a:t>6</a:t>
            </a:r>
            <a:r>
              <a:rPr lang="ko-KR" altLang="en-US" sz="1200" dirty="0">
                <a:latin typeface="PCMyungjo" pitchFamily="2" charset="-127"/>
                <a:ea typeface="PCMyungjo" pitchFamily="2" charset="-127"/>
                <a:cs typeface="Mongolian Baiti" panose="03000500000000000000" pitchFamily="66" charset="0"/>
              </a:rPr>
              <a:t>백</a:t>
            </a:r>
            <a:r>
              <a:rPr lang="en-US" altLang="ko-KR" sz="1200" dirty="0">
                <a:latin typeface="PCMyungjo" pitchFamily="2" charset="-127"/>
                <a:ea typeface="PCMyungjo" pitchFamily="2" charset="-127"/>
                <a:cs typeface="Mongolian Baiti" panose="03000500000000000000" pitchFamily="66" charset="0"/>
              </a:rPr>
              <a:t>40</a:t>
            </a:r>
            <a:r>
              <a:rPr lang="ko-KR" altLang="en-US" sz="1200" dirty="0">
                <a:latin typeface="PCMyungjo" pitchFamily="2" charset="-127"/>
                <a:ea typeface="PCMyungjo" pitchFamily="2" charset="-127"/>
                <a:cs typeface="Mongolian Baiti" panose="03000500000000000000" pitchFamily="66" charset="0"/>
              </a:rPr>
              <a:t>개의 연결고리를 갖고 처리속도가 </a:t>
            </a:r>
            <a:r>
              <a:rPr lang="en-US" altLang="ko-KR" sz="1200" dirty="0">
                <a:latin typeface="PCMyungjo" pitchFamily="2" charset="-127"/>
                <a:ea typeface="PCMyungjo" pitchFamily="2" charset="-127"/>
                <a:cs typeface="Mongolian Baiti" panose="03000500000000000000" pitchFamily="66" charset="0"/>
              </a:rPr>
              <a:t>10</a:t>
            </a:r>
            <a:r>
              <a:rPr lang="ko-KR" altLang="en-US" sz="1200" dirty="0">
                <a:latin typeface="PCMyungjo" pitchFamily="2" charset="-127"/>
                <a:ea typeface="PCMyungjo" pitchFamily="2" charset="-127"/>
                <a:cs typeface="Mongolian Baiti" panose="03000500000000000000" pitchFamily="66" charset="0"/>
              </a:rPr>
              <a:t>억</a:t>
            </a:r>
            <a:r>
              <a:rPr lang="en-US" sz="1200" dirty="0">
                <a:latin typeface="PCMyungjo" pitchFamily="2" charset="-127"/>
                <a:ea typeface="PCMyungjo" pitchFamily="2" charset="-127"/>
                <a:cs typeface="Mongolian Baiti" panose="03000500000000000000" pitchFamily="66" charset="0"/>
              </a:rPr>
              <a:t>CPS(</a:t>
            </a:r>
            <a:r>
              <a:rPr lang="ko-KR" altLang="en-US" sz="1200" dirty="0">
                <a:latin typeface="PCMyungjo" pitchFamily="2" charset="-127"/>
                <a:ea typeface="PCMyungjo" pitchFamily="2" charset="-127"/>
                <a:cs typeface="Mongolian Baiti" panose="03000500000000000000" pitchFamily="66" charset="0"/>
              </a:rPr>
              <a:t>초당 연결고리연산수</a:t>
            </a:r>
            <a:r>
              <a:rPr lang="en-US" altLang="ko-KR" sz="1200" dirty="0">
                <a:latin typeface="PCMyungjo" pitchFamily="2" charset="-127"/>
                <a:ea typeface="PCMyungjo" pitchFamily="2" charset="-127"/>
                <a:cs typeface="Mongolian Baiti" panose="03000500000000000000" pitchFamily="66" charset="0"/>
              </a:rPr>
              <a:t>)</a:t>
            </a:r>
            <a:r>
              <a:rPr lang="ko-KR" altLang="en-US" sz="1200" dirty="0">
                <a:latin typeface="PCMyungjo" pitchFamily="2" charset="-127"/>
                <a:ea typeface="PCMyungjo" pitchFamily="2" charset="-127"/>
                <a:cs typeface="Mongolian Baiti" panose="03000500000000000000" pitchFamily="66" charset="0"/>
              </a:rPr>
              <a:t>에 달하는 것으로 지난 </a:t>
            </a:r>
            <a:r>
              <a:rPr lang="en-US" altLang="ko-KR" sz="1200" dirty="0">
                <a:latin typeface="PCMyungjo" pitchFamily="2" charset="-127"/>
                <a:ea typeface="PCMyungjo" pitchFamily="2" charset="-127"/>
                <a:cs typeface="Mongolian Baiti" panose="03000500000000000000" pitchFamily="66" charset="0"/>
              </a:rPr>
              <a:t>10</a:t>
            </a:r>
            <a:r>
              <a:rPr lang="ko-KR" altLang="en-US" sz="1200" dirty="0">
                <a:latin typeface="PCMyungjo" pitchFamily="2" charset="-127"/>
                <a:ea typeface="PCMyungjo" pitchFamily="2" charset="-127"/>
                <a:cs typeface="Mongolian Baiti" panose="03000500000000000000" pitchFamily="66" charset="0"/>
              </a:rPr>
              <a:t>월말 시제품이 제작됐다</a:t>
            </a:r>
            <a:r>
              <a:rPr lang="en-US" altLang="ko-KR" sz="1200" dirty="0">
                <a:latin typeface="PCMyungjo" pitchFamily="2" charset="-127"/>
                <a:ea typeface="PCMyungjo" pitchFamily="2" charset="-127"/>
                <a:cs typeface="Mongolian Baiti" panose="03000500000000000000" pitchFamily="66" charset="0"/>
              </a:rPr>
              <a:t>.</a:t>
            </a:r>
            <a:br>
              <a:rPr lang="en-US" altLang="ko-KR" sz="1200" dirty="0">
                <a:latin typeface="PCMyungjo" pitchFamily="2" charset="-127"/>
                <a:ea typeface="PCMyungjo" pitchFamily="2" charset="-127"/>
                <a:cs typeface="Mongolian Baiti" panose="03000500000000000000" pitchFamily="66" charset="0"/>
              </a:rPr>
            </a:br>
            <a:r>
              <a:rPr lang="en-US" altLang="ko-KR" sz="1200" dirty="0">
                <a:latin typeface="PCMyungjo" pitchFamily="2" charset="-127"/>
                <a:ea typeface="PCMyungjo" pitchFamily="2" charset="-127"/>
                <a:cs typeface="Mongolian Baiti" panose="03000500000000000000" pitchFamily="66" charset="0"/>
              </a:rPr>
              <a:t>…</a:t>
            </a:r>
          </a:p>
          <a:p>
            <a:r>
              <a:rPr lang="ko-KR" altLang="en-US" sz="1200" dirty="0">
                <a:latin typeface="PCMyungjo" pitchFamily="2" charset="-127"/>
                <a:ea typeface="PCMyungjo" pitchFamily="2" charset="-127"/>
                <a:cs typeface="Mongolian Baiti" panose="03000500000000000000" pitchFamily="66" charset="0"/>
              </a:rPr>
              <a:t>개발이 끝난 연결고리 </a:t>
            </a:r>
            <a:r>
              <a:rPr lang="en-US" altLang="ko-KR" sz="1200" dirty="0">
                <a:latin typeface="PCMyungjo" pitchFamily="2" charset="-127"/>
                <a:ea typeface="PCMyungjo" pitchFamily="2" charset="-127"/>
                <a:cs typeface="Mongolian Baiti" panose="03000500000000000000" pitchFamily="66" charset="0"/>
              </a:rPr>
              <a:t>6</a:t>
            </a:r>
            <a:r>
              <a:rPr lang="ko-KR" altLang="en-US" sz="1200" dirty="0">
                <a:latin typeface="PCMyungjo" pitchFamily="2" charset="-127"/>
                <a:ea typeface="PCMyungjo" pitchFamily="2" charset="-127"/>
                <a:cs typeface="Mongolian Baiti" panose="03000500000000000000" pitchFamily="66" charset="0"/>
              </a:rPr>
              <a:t>백</a:t>
            </a:r>
            <a:r>
              <a:rPr lang="en-US" altLang="ko-KR" sz="1200" dirty="0">
                <a:latin typeface="PCMyungjo" pitchFamily="2" charset="-127"/>
                <a:ea typeface="PCMyungjo" pitchFamily="2" charset="-127"/>
                <a:cs typeface="Mongolian Baiti" panose="03000500000000000000" pitchFamily="66" charset="0"/>
              </a:rPr>
              <a:t>40</a:t>
            </a:r>
            <a:r>
              <a:rPr lang="ko-KR" altLang="en-US" sz="1200" dirty="0" err="1">
                <a:latin typeface="PCMyungjo" pitchFamily="2" charset="-127"/>
                <a:ea typeface="PCMyungjo" pitchFamily="2" charset="-127"/>
                <a:cs typeface="Mongolian Baiti" panose="03000500000000000000" pitchFamily="66" charset="0"/>
              </a:rPr>
              <a:t>개짜리는</a:t>
            </a:r>
            <a:r>
              <a:rPr lang="ko-KR" altLang="en-US" sz="1200" dirty="0">
                <a:latin typeface="PCMyungjo" pitchFamily="2" charset="-127"/>
                <a:ea typeface="PCMyungjo" pitchFamily="2" charset="-127"/>
                <a:cs typeface="Mongolian Baiti" panose="03000500000000000000" pitchFamily="66" charset="0"/>
              </a:rPr>
              <a:t> 지능이 ‘거머리와 지렁이의 </a:t>
            </a:r>
            <a:r>
              <a:rPr lang="ko-KR" altLang="en-US" sz="1200" dirty="0" err="1">
                <a:latin typeface="PCMyungjo" pitchFamily="2" charset="-127"/>
                <a:ea typeface="PCMyungjo" pitchFamily="2" charset="-127"/>
                <a:cs typeface="Mongolian Baiti" panose="03000500000000000000" pitchFamily="66" charset="0"/>
              </a:rPr>
              <a:t>중간’정도이고</a:t>
            </a:r>
            <a:r>
              <a:rPr lang="ko-KR" altLang="en-US" sz="1200" dirty="0">
                <a:latin typeface="PCMyungjo" pitchFamily="2" charset="-127"/>
                <a:ea typeface="PCMyungjo" pitchFamily="2" charset="-127"/>
                <a:cs typeface="Mongolian Baiti" panose="03000500000000000000" pitchFamily="66" charset="0"/>
              </a:rPr>
              <a:t> 금년말까지 제작될 </a:t>
            </a:r>
            <a:r>
              <a:rPr lang="en-US" altLang="ko-KR" sz="1200" dirty="0">
                <a:latin typeface="PCMyungjo" pitchFamily="2" charset="-127"/>
                <a:ea typeface="PCMyungjo" pitchFamily="2" charset="-127"/>
                <a:cs typeface="Mongolian Baiti" panose="03000500000000000000" pitchFamily="66" charset="0"/>
              </a:rPr>
              <a:t>3</a:t>
            </a:r>
            <a:r>
              <a:rPr lang="ko-KR" altLang="en-US" sz="1200" dirty="0">
                <a:latin typeface="PCMyungjo" pitchFamily="2" charset="-127"/>
                <a:ea typeface="PCMyungjo" pitchFamily="2" charset="-127"/>
                <a:cs typeface="Mongolian Baiti" panose="03000500000000000000" pitchFamily="66" charset="0"/>
              </a:rPr>
              <a:t>천</a:t>
            </a:r>
            <a:r>
              <a:rPr lang="en-US" altLang="ko-KR" sz="1200" dirty="0">
                <a:latin typeface="PCMyungjo" pitchFamily="2" charset="-127"/>
                <a:ea typeface="PCMyungjo" pitchFamily="2" charset="-127"/>
                <a:cs typeface="Mongolian Baiti" panose="03000500000000000000" pitchFamily="66" charset="0"/>
              </a:rPr>
              <a:t>5</a:t>
            </a:r>
            <a:r>
              <a:rPr lang="ko-KR" altLang="en-US" sz="1200" dirty="0" err="1">
                <a:latin typeface="PCMyungjo" pitchFamily="2" charset="-127"/>
                <a:ea typeface="PCMyungjo" pitchFamily="2" charset="-127"/>
                <a:cs typeface="Mongolian Baiti" panose="03000500000000000000" pitchFamily="66" charset="0"/>
              </a:rPr>
              <a:t>백개짜리는</a:t>
            </a:r>
            <a:r>
              <a:rPr lang="ko-KR" altLang="en-US" sz="1200" dirty="0">
                <a:latin typeface="PCMyungjo" pitchFamily="2" charset="-127"/>
                <a:ea typeface="PCMyungjo" pitchFamily="2" charset="-127"/>
                <a:cs typeface="Mongolian Baiti" panose="03000500000000000000" pitchFamily="66" charset="0"/>
              </a:rPr>
              <a:t> ‘지렁이’ 수준이며 내년 </a:t>
            </a:r>
            <a:r>
              <a:rPr lang="en-US" altLang="ko-KR" sz="1200" dirty="0">
                <a:latin typeface="PCMyungjo" pitchFamily="2" charset="-127"/>
                <a:ea typeface="PCMyungjo" pitchFamily="2" charset="-127"/>
                <a:cs typeface="Mongolian Baiti" panose="03000500000000000000" pitchFamily="66" charset="0"/>
              </a:rPr>
              <a:t>4</a:t>
            </a:r>
            <a:r>
              <a:rPr lang="ko-KR" altLang="en-US" sz="1200" dirty="0">
                <a:latin typeface="PCMyungjo" pitchFamily="2" charset="-127"/>
                <a:ea typeface="PCMyungjo" pitchFamily="2" charset="-127"/>
                <a:cs typeface="Mongolian Baiti" panose="03000500000000000000" pitchFamily="66" charset="0"/>
              </a:rPr>
              <a:t>월까지 개발될 칩은 ‘지렁이와 파리의 중간’ 정도가 되는데 현재 이 분야에서 세계 최고수준인 </a:t>
            </a:r>
            <a:r>
              <a:rPr lang="ko-KR" altLang="en-US" sz="1200" dirty="0" err="1">
                <a:latin typeface="PCMyungjo" pitchFamily="2" charset="-127"/>
                <a:ea typeface="PCMyungjo" pitchFamily="2" charset="-127"/>
                <a:cs typeface="Mongolian Baiti" panose="03000500000000000000" pitchFamily="66" charset="0"/>
              </a:rPr>
              <a:t>日本의</a:t>
            </a:r>
            <a:r>
              <a:rPr lang="ko-KR" altLang="en-US" sz="1200" dirty="0">
                <a:latin typeface="PCMyungjo" pitchFamily="2" charset="-127"/>
                <a:ea typeface="PCMyungjo" pitchFamily="2" charset="-127"/>
                <a:cs typeface="Mongolian Baiti" panose="03000500000000000000" pitchFamily="66" charset="0"/>
              </a:rPr>
              <a:t> 경우도 뉴런 </a:t>
            </a:r>
            <a:r>
              <a:rPr lang="en-US" altLang="ko-KR" sz="1200" dirty="0">
                <a:latin typeface="PCMyungjo" pitchFamily="2" charset="-127"/>
                <a:ea typeface="PCMyungjo" pitchFamily="2" charset="-127"/>
                <a:cs typeface="Mongolian Baiti" panose="03000500000000000000" pitchFamily="66" charset="0"/>
              </a:rPr>
              <a:t>5</a:t>
            </a:r>
            <a:r>
              <a:rPr lang="ko-KR" altLang="en-US" sz="1200" dirty="0" err="1">
                <a:latin typeface="PCMyungjo" pitchFamily="2" charset="-127"/>
                <a:ea typeface="PCMyungjo" pitchFamily="2" charset="-127"/>
                <a:cs typeface="Mongolian Baiti" panose="03000500000000000000" pitchFamily="66" charset="0"/>
              </a:rPr>
              <a:t>백개</a:t>
            </a:r>
            <a:r>
              <a:rPr lang="en-US" altLang="ko-KR" sz="1200" dirty="0">
                <a:latin typeface="PCMyungjo" pitchFamily="2" charset="-127"/>
                <a:ea typeface="PCMyungjo" pitchFamily="2" charset="-127"/>
                <a:cs typeface="Mongolian Baiti" panose="03000500000000000000" pitchFamily="66" charset="0"/>
              </a:rPr>
              <a:t>, </a:t>
            </a:r>
            <a:r>
              <a:rPr lang="ko-KR" altLang="en-US" sz="1200" dirty="0">
                <a:latin typeface="PCMyungjo" pitchFamily="2" charset="-127"/>
                <a:ea typeface="PCMyungjo" pitchFamily="2" charset="-127"/>
                <a:cs typeface="Mongolian Baiti" panose="03000500000000000000" pitchFamily="66" charset="0"/>
              </a:rPr>
              <a:t>연결고리 </a:t>
            </a:r>
            <a:r>
              <a:rPr lang="en-US" altLang="ko-KR" sz="1200" dirty="0">
                <a:latin typeface="PCMyungjo" pitchFamily="2" charset="-127"/>
                <a:ea typeface="PCMyungjo" pitchFamily="2" charset="-127"/>
                <a:cs typeface="Mongolian Baiti" panose="03000500000000000000" pitchFamily="66" charset="0"/>
              </a:rPr>
              <a:t>3</a:t>
            </a:r>
            <a:r>
              <a:rPr lang="ko-KR" altLang="en-US" sz="1200" dirty="0" err="1">
                <a:latin typeface="PCMyungjo" pitchFamily="2" charset="-127"/>
                <a:ea typeface="PCMyungjo" pitchFamily="2" charset="-127"/>
                <a:cs typeface="Mongolian Baiti" panose="03000500000000000000" pitchFamily="66" charset="0"/>
              </a:rPr>
              <a:t>만개정도로</a:t>
            </a:r>
            <a:r>
              <a:rPr lang="ko-KR" altLang="en-US" sz="1200" dirty="0">
                <a:latin typeface="PCMyungjo" pitchFamily="2" charset="-127"/>
                <a:ea typeface="PCMyungjo" pitchFamily="2" charset="-127"/>
                <a:cs typeface="Mongolian Baiti" panose="03000500000000000000" pitchFamily="66" charset="0"/>
              </a:rPr>
              <a:t> 이 수준에 속한다</a:t>
            </a:r>
            <a:r>
              <a:rPr lang="en-US" altLang="ko-KR" sz="1200" dirty="0">
                <a:latin typeface="PCMyungjo" pitchFamily="2" charset="-127"/>
                <a:ea typeface="PCMyungjo" pitchFamily="2" charset="-127"/>
                <a:cs typeface="Mongolian Baiti" panose="03000500000000000000" pitchFamily="66" charset="0"/>
              </a:rPr>
              <a:t>.</a:t>
            </a:r>
          </a:p>
          <a:p>
            <a:r>
              <a:rPr lang="en-US" sz="1200" dirty="0">
                <a:latin typeface="PCMyungjo" pitchFamily="2" charset="-127"/>
                <a:ea typeface="PCMyungjo" pitchFamily="2" charset="-127"/>
                <a:cs typeface="Mongolian Baiti" panose="03000500000000000000" pitchFamily="66" charset="0"/>
              </a:rPr>
              <a:t>…</a:t>
            </a:r>
          </a:p>
          <a:p>
            <a:r>
              <a:rPr lang="ko-KR" altLang="en-US" sz="1200" dirty="0">
                <a:latin typeface="PCMyungjo" pitchFamily="2" charset="-127"/>
                <a:ea typeface="PCMyungjo" pitchFamily="2" charset="-127"/>
                <a:cs typeface="Mongolian Baiti" panose="03000500000000000000" pitchFamily="66" charset="0"/>
              </a:rPr>
              <a:t>신경망칩은 △칩당 </a:t>
            </a:r>
            <a:r>
              <a:rPr lang="en-US" altLang="ko-KR" sz="1200" dirty="0">
                <a:latin typeface="PCMyungjo" pitchFamily="2" charset="-127"/>
                <a:ea typeface="PCMyungjo" pitchFamily="2" charset="-127"/>
                <a:cs typeface="Mongolian Baiti" panose="03000500000000000000" pitchFamily="66" charset="0"/>
              </a:rPr>
              <a:t>6</a:t>
            </a:r>
            <a:r>
              <a:rPr lang="ko-KR" altLang="en-US" sz="1200" dirty="0">
                <a:latin typeface="PCMyungjo" pitchFamily="2" charset="-127"/>
                <a:ea typeface="PCMyungjo" pitchFamily="2" charset="-127"/>
                <a:cs typeface="Mongolian Baiti" panose="03000500000000000000" pitchFamily="66" charset="0"/>
              </a:rPr>
              <a:t>백</a:t>
            </a:r>
            <a:r>
              <a:rPr lang="en-US" altLang="ko-KR" sz="1200" dirty="0">
                <a:latin typeface="PCMyungjo" pitchFamily="2" charset="-127"/>
                <a:ea typeface="PCMyungjo" pitchFamily="2" charset="-127"/>
                <a:cs typeface="Mongolian Baiti" panose="03000500000000000000" pitchFamily="66" charset="0"/>
              </a:rPr>
              <a:t>-1</a:t>
            </a:r>
            <a:r>
              <a:rPr lang="ko-KR" altLang="en-US" sz="1200" dirty="0">
                <a:latin typeface="PCMyungjo" pitchFamily="2" charset="-127"/>
                <a:ea typeface="PCMyungjo" pitchFamily="2" charset="-127"/>
                <a:cs typeface="Mongolian Baiti" panose="03000500000000000000" pitchFamily="66" charset="0"/>
              </a:rPr>
              <a:t>천개의 연결고리규모로는 </a:t>
            </a:r>
            <a:r>
              <a:rPr lang="ko-KR" altLang="en-US" b="1" dirty="0" err="1">
                <a:solidFill>
                  <a:srgbClr val="C00000"/>
                </a:solidFill>
                <a:latin typeface="PCMyungjo" pitchFamily="2" charset="-127"/>
                <a:ea typeface="PCMyungjo" pitchFamily="2" charset="-127"/>
                <a:cs typeface="Mongolian Baiti" panose="03000500000000000000" pitchFamily="66" charset="0"/>
              </a:rPr>
              <a:t>인쇄체인식</a:t>
            </a:r>
            <a:r>
              <a:rPr lang="en-US" altLang="ko-KR" b="1" dirty="0">
                <a:solidFill>
                  <a:srgbClr val="C00000"/>
                </a:solidFill>
                <a:latin typeface="PCMyungjo" pitchFamily="2" charset="-127"/>
                <a:ea typeface="PCMyungjo" pitchFamily="2" charset="-127"/>
                <a:cs typeface="Mongolian Baiti" panose="03000500000000000000" pitchFamily="66" charset="0"/>
              </a:rPr>
              <a:t>, </a:t>
            </a:r>
            <a:r>
              <a:rPr lang="ko-KR" altLang="en-US" b="1" dirty="0" err="1">
                <a:solidFill>
                  <a:srgbClr val="C00000"/>
                </a:solidFill>
                <a:latin typeface="PCMyungjo" pitchFamily="2" charset="-127"/>
                <a:ea typeface="PCMyungjo" pitchFamily="2" charset="-127"/>
                <a:cs typeface="Mongolian Baiti" panose="03000500000000000000" pitchFamily="66" charset="0"/>
              </a:rPr>
              <a:t>자연음합성</a:t>
            </a:r>
            <a:r>
              <a:rPr lang="en-US" altLang="ko-KR" b="1" dirty="0">
                <a:solidFill>
                  <a:srgbClr val="C00000"/>
                </a:solidFill>
                <a:latin typeface="PCMyungjo" pitchFamily="2" charset="-127"/>
                <a:ea typeface="PCMyungjo" pitchFamily="2" charset="-127"/>
                <a:cs typeface="Mongolian Baiti" panose="03000500000000000000" pitchFamily="66" charset="0"/>
              </a:rPr>
              <a:t>, </a:t>
            </a:r>
            <a:r>
              <a:rPr lang="ko-KR" altLang="en-US" b="1" dirty="0" err="1">
                <a:solidFill>
                  <a:srgbClr val="C00000"/>
                </a:solidFill>
                <a:latin typeface="PCMyungjo" pitchFamily="2" charset="-127"/>
                <a:ea typeface="PCMyungjo" pitchFamily="2" charset="-127"/>
                <a:cs typeface="Mongolian Baiti" panose="03000500000000000000" pitchFamily="66" charset="0"/>
              </a:rPr>
              <a:t>로봇제어</a:t>
            </a:r>
            <a:r>
              <a:rPr lang="ko-KR" altLang="en-US" sz="1200" dirty="0">
                <a:latin typeface="PCMyungjo" pitchFamily="2" charset="-127"/>
                <a:ea typeface="PCMyungjo" pitchFamily="2" charset="-127"/>
                <a:cs typeface="Mongolian Baiti" panose="03000500000000000000" pitchFamily="66" charset="0"/>
              </a:rPr>
              <a:t> △칩당 </a:t>
            </a:r>
            <a:r>
              <a:rPr lang="en-US" altLang="ko-KR" sz="1200" dirty="0">
                <a:latin typeface="PCMyungjo" pitchFamily="2" charset="-127"/>
                <a:ea typeface="PCMyungjo" pitchFamily="2" charset="-127"/>
                <a:cs typeface="Mongolian Baiti" panose="03000500000000000000" pitchFamily="66" charset="0"/>
              </a:rPr>
              <a:t>3</a:t>
            </a:r>
            <a:r>
              <a:rPr lang="ko-KR" altLang="en-US" sz="1200" dirty="0">
                <a:latin typeface="PCMyungjo" pitchFamily="2" charset="-127"/>
                <a:ea typeface="PCMyungjo" pitchFamily="2" charset="-127"/>
                <a:cs typeface="Mongolian Baiti" panose="03000500000000000000" pitchFamily="66" charset="0"/>
              </a:rPr>
              <a:t>천</a:t>
            </a:r>
            <a:r>
              <a:rPr lang="en-US" altLang="ko-KR" sz="1200" dirty="0">
                <a:latin typeface="PCMyungjo" pitchFamily="2" charset="-127"/>
                <a:ea typeface="PCMyungjo" pitchFamily="2" charset="-127"/>
                <a:cs typeface="Mongolian Baiti" panose="03000500000000000000" pitchFamily="66" charset="0"/>
              </a:rPr>
              <a:t>5</a:t>
            </a:r>
            <a:r>
              <a:rPr lang="ko-KR" altLang="en-US" sz="1200" dirty="0">
                <a:latin typeface="PCMyungjo" pitchFamily="2" charset="-127"/>
                <a:ea typeface="PCMyungjo" pitchFamily="2" charset="-127"/>
                <a:cs typeface="Mongolian Baiti" panose="03000500000000000000" pitchFamily="66" charset="0"/>
              </a:rPr>
              <a:t>백</a:t>
            </a:r>
            <a:r>
              <a:rPr lang="en-US" altLang="ko-KR" sz="1200" dirty="0">
                <a:latin typeface="PCMyungjo" pitchFamily="2" charset="-127"/>
                <a:ea typeface="PCMyungjo" pitchFamily="2" charset="-127"/>
                <a:cs typeface="Mongolian Baiti" panose="03000500000000000000" pitchFamily="66" charset="0"/>
              </a:rPr>
              <a:t>-5</a:t>
            </a:r>
            <a:r>
              <a:rPr lang="ko-KR" altLang="en-US" sz="1200" dirty="0">
                <a:latin typeface="PCMyungjo" pitchFamily="2" charset="-127"/>
                <a:ea typeface="PCMyungjo" pitchFamily="2" charset="-127"/>
                <a:cs typeface="Mongolian Baiti" panose="03000500000000000000" pitchFamily="66" charset="0"/>
              </a:rPr>
              <a:t>천개의 연결고리로는 </a:t>
            </a:r>
            <a:r>
              <a:rPr lang="ko-KR" altLang="en-US" b="1" dirty="0" err="1">
                <a:solidFill>
                  <a:srgbClr val="C00000"/>
                </a:solidFill>
                <a:latin typeface="PCMyungjo" pitchFamily="2" charset="-127"/>
                <a:ea typeface="PCMyungjo" pitchFamily="2" charset="-127"/>
                <a:cs typeface="Mongolian Baiti" panose="03000500000000000000" pitchFamily="66" charset="0"/>
              </a:rPr>
              <a:t>무인차량</a:t>
            </a:r>
            <a:r>
              <a:rPr lang="en-US" altLang="ko-KR" b="1" dirty="0">
                <a:solidFill>
                  <a:srgbClr val="C00000"/>
                </a:solidFill>
                <a:latin typeface="PCMyungjo" pitchFamily="2" charset="-127"/>
                <a:ea typeface="PCMyungjo" pitchFamily="2" charset="-127"/>
                <a:cs typeface="Mongolian Baiti" panose="03000500000000000000" pitchFamily="66" charset="0"/>
              </a:rPr>
              <a:t>, </a:t>
            </a:r>
            <a:r>
              <a:rPr lang="ko-KR" altLang="en-US" b="1" dirty="0">
                <a:solidFill>
                  <a:srgbClr val="C00000"/>
                </a:solidFill>
                <a:latin typeface="PCMyungjo" pitchFamily="2" charset="-127"/>
                <a:ea typeface="PCMyungjo" pitchFamily="2" charset="-127"/>
                <a:cs typeface="Mongolian Baiti" panose="03000500000000000000" pitchFamily="66" charset="0"/>
              </a:rPr>
              <a:t>음성인식</a:t>
            </a:r>
            <a:r>
              <a:rPr lang="en-US" altLang="ko-KR" b="1" dirty="0">
                <a:solidFill>
                  <a:srgbClr val="C00000"/>
                </a:solidFill>
                <a:latin typeface="PCMyungjo" pitchFamily="2" charset="-127"/>
                <a:ea typeface="PCMyungjo" pitchFamily="2" charset="-127"/>
                <a:cs typeface="Mongolian Baiti" panose="03000500000000000000" pitchFamily="66" charset="0"/>
              </a:rPr>
              <a:t>, </a:t>
            </a:r>
            <a:r>
              <a:rPr lang="ko-KR" altLang="en-US" b="1" dirty="0" err="1">
                <a:solidFill>
                  <a:srgbClr val="C00000"/>
                </a:solidFill>
                <a:latin typeface="PCMyungjo" pitchFamily="2" charset="-127"/>
                <a:ea typeface="PCMyungjo" pitchFamily="2" charset="-127"/>
                <a:cs typeface="Mongolian Baiti" panose="03000500000000000000" pitchFamily="66" charset="0"/>
              </a:rPr>
              <a:t>필기체인식</a:t>
            </a:r>
            <a:r>
              <a:rPr lang="ko-KR" altLang="en-US" sz="1200" dirty="0">
                <a:latin typeface="PCMyungjo" pitchFamily="2" charset="-127"/>
                <a:ea typeface="PCMyungjo" pitchFamily="2" charset="-127"/>
                <a:cs typeface="Mongolian Baiti" panose="03000500000000000000" pitchFamily="66" charset="0"/>
              </a:rPr>
              <a:t> △칩당 </a:t>
            </a:r>
            <a:r>
              <a:rPr lang="en-US" altLang="ko-KR" sz="1200" dirty="0">
                <a:latin typeface="PCMyungjo" pitchFamily="2" charset="-127"/>
                <a:ea typeface="PCMyungjo" pitchFamily="2" charset="-127"/>
                <a:cs typeface="Mongolian Baiti" panose="03000500000000000000" pitchFamily="66" charset="0"/>
              </a:rPr>
              <a:t>1</a:t>
            </a:r>
            <a:r>
              <a:rPr lang="ko-KR" altLang="en-US" sz="1200" dirty="0">
                <a:latin typeface="PCMyungjo" pitchFamily="2" charset="-127"/>
                <a:ea typeface="PCMyungjo" pitchFamily="2" charset="-127"/>
                <a:cs typeface="Mongolian Baiti" panose="03000500000000000000" pitchFamily="66" charset="0"/>
              </a:rPr>
              <a:t>만개 이상의 연결고리로는 </a:t>
            </a:r>
            <a:r>
              <a:rPr lang="ko-KR" altLang="en-US" b="1" dirty="0">
                <a:solidFill>
                  <a:srgbClr val="C00000"/>
                </a:solidFill>
                <a:latin typeface="PCMyungjo" pitchFamily="2" charset="-127"/>
                <a:ea typeface="PCMyungjo" pitchFamily="2" charset="-127"/>
                <a:cs typeface="Mongolian Baiti" panose="03000500000000000000" pitchFamily="66" charset="0"/>
              </a:rPr>
              <a:t>자동번역</a:t>
            </a:r>
            <a:r>
              <a:rPr lang="en-US" altLang="ko-KR" b="1" dirty="0">
                <a:solidFill>
                  <a:srgbClr val="C00000"/>
                </a:solidFill>
                <a:latin typeface="PCMyungjo" pitchFamily="2" charset="-127"/>
                <a:ea typeface="PCMyungjo" pitchFamily="2" charset="-127"/>
                <a:cs typeface="Mongolian Baiti" panose="03000500000000000000" pitchFamily="66" charset="0"/>
              </a:rPr>
              <a:t>, </a:t>
            </a:r>
            <a:r>
              <a:rPr lang="ko-KR" altLang="en-US" b="1" dirty="0">
                <a:solidFill>
                  <a:srgbClr val="C00000"/>
                </a:solidFill>
                <a:latin typeface="PCMyungjo" pitchFamily="2" charset="-127"/>
                <a:ea typeface="PCMyungjo" pitchFamily="2" charset="-127"/>
                <a:cs typeface="Mongolian Baiti" panose="03000500000000000000" pitchFamily="66" charset="0"/>
              </a:rPr>
              <a:t>고선명연상</a:t>
            </a:r>
            <a:r>
              <a:rPr lang="ko-KR" altLang="en-US" b="1" strike="sngStrike" dirty="0">
                <a:solidFill>
                  <a:srgbClr val="C00000"/>
                </a:solidFill>
                <a:latin typeface="PCMyungjo" pitchFamily="2" charset="-127"/>
                <a:ea typeface="PCMyungjo" pitchFamily="2" charset="-127"/>
                <a:cs typeface="Mongolian Baiti" panose="03000500000000000000" pitchFamily="66" charset="0"/>
              </a:rPr>
              <a:t>압축</a:t>
            </a:r>
            <a:r>
              <a:rPr lang="en-US" altLang="ko-KR" b="1" dirty="0">
                <a:solidFill>
                  <a:srgbClr val="C00000"/>
                </a:solidFill>
                <a:latin typeface="PCMyungjo" pitchFamily="2" charset="-127"/>
                <a:ea typeface="PCMyungjo" pitchFamily="2" charset="-127"/>
                <a:cs typeface="Mongolian Baiti" panose="03000500000000000000" pitchFamily="66" charset="0"/>
              </a:rPr>
              <a:t>, </a:t>
            </a:r>
            <a:r>
              <a:rPr lang="ko-KR" altLang="en-US" b="1" dirty="0">
                <a:solidFill>
                  <a:srgbClr val="C00000"/>
                </a:solidFill>
                <a:latin typeface="PCMyungjo" pitchFamily="2" charset="-127"/>
                <a:ea typeface="PCMyungjo" pitchFamily="2" charset="-127"/>
                <a:cs typeface="Mongolian Baiti" panose="03000500000000000000" pitchFamily="66" charset="0"/>
              </a:rPr>
              <a:t>지능형컴퓨터</a:t>
            </a:r>
            <a:r>
              <a:rPr lang="ko-KR" altLang="en-US" sz="1200" dirty="0">
                <a:latin typeface="PCMyungjo" pitchFamily="2" charset="-127"/>
                <a:ea typeface="PCMyungjo" pitchFamily="2" charset="-127"/>
                <a:cs typeface="Mongolian Baiti" panose="03000500000000000000" pitchFamily="66" charset="0"/>
              </a:rPr>
              <a:t>등에 적용할 수 있을 것으로 예상되고 있다</a:t>
            </a:r>
            <a:r>
              <a:rPr lang="en-US" altLang="ko-KR" sz="1200" dirty="0">
                <a:latin typeface="PCMyungjo" pitchFamily="2" charset="-127"/>
                <a:ea typeface="PCMyungjo" pitchFamily="2" charset="-127"/>
                <a:cs typeface="Mongolian Baiti" panose="03000500000000000000" pitchFamily="66" charset="0"/>
              </a:rPr>
              <a:t>.</a:t>
            </a:r>
            <a:endParaRPr lang="en-US" sz="1200" dirty="0">
              <a:latin typeface="PCMyungjo" pitchFamily="2" charset="-127"/>
              <a:ea typeface="PCMyungjo" pitchFamily="2" charset="-127"/>
              <a:cs typeface="Mongolian Baiti" panose="03000500000000000000" pitchFamily="66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3E4261C-CD6A-C044-8D46-5E35CBA497A0}"/>
              </a:ext>
            </a:extLst>
          </p:cNvPr>
          <p:cNvSpPr txBox="1"/>
          <p:nvPr/>
        </p:nvSpPr>
        <p:spPr>
          <a:xfrm>
            <a:off x="6711647" y="5123477"/>
            <a:ext cx="346105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400" dirty="0">
                <a:latin typeface="Chalkboard" panose="03050602040202020205" pitchFamily="66" charset="77"/>
                <a:ea typeface="GungSeo" pitchFamily="2" charset="-127"/>
              </a:rPr>
              <a:t>오늘 워크샵이 끝나면 </a:t>
            </a:r>
            <a:br>
              <a:rPr lang="en-US" altLang="ko-KR" sz="2400" dirty="0">
                <a:latin typeface="Chalkboard" panose="03050602040202020205" pitchFamily="66" charset="77"/>
                <a:ea typeface="GungSeo" pitchFamily="2" charset="-127"/>
              </a:rPr>
            </a:br>
            <a:r>
              <a:rPr lang="ko-KR" altLang="en-US" sz="2400" dirty="0">
                <a:latin typeface="Chalkboard" panose="03050602040202020205" pitchFamily="66" charset="77"/>
                <a:ea typeface="GungSeo" pitchFamily="2" charset="-127"/>
              </a:rPr>
              <a:t>당신도 할 수 있다</a:t>
            </a:r>
            <a:r>
              <a:rPr lang="en-US" altLang="ko-KR" sz="2400" dirty="0">
                <a:latin typeface="Chalkboard" panose="03050602040202020205" pitchFamily="66" charset="77"/>
                <a:ea typeface="GungSeo" pitchFamily="2" charset="-127"/>
              </a:rPr>
              <a:t>!</a:t>
            </a:r>
            <a:endParaRPr lang="en-US" sz="2400" dirty="0">
              <a:latin typeface="Chalkboard" panose="03050602040202020205" pitchFamily="66" charset="77"/>
              <a:ea typeface="GungSeo" pitchFamily="2" charset="-127"/>
            </a:endParaRPr>
          </a:p>
        </p:txBody>
      </p:sp>
      <p:pic>
        <p:nvPicPr>
          <p:cNvPr id="6150" name="Picture 6" descr="참 쉽죠에 대한 이미지 검색결과">
            <a:extLst>
              <a:ext uri="{FF2B5EF4-FFF2-40B4-BE49-F238E27FC236}">
                <a16:creationId xmlns:a16="http://schemas.microsoft.com/office/drawing/2014/main" id="{AF11C61C-1BBB-F24D-BD31-0AC9F9AA231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1647" y="1789135"/>
            <a:ext cx="3461054" cy="32962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A1F5E9B2-207C-B340-98A7-57AAC11400A5}"/>
              </a:ext>
            </a:extLst>
          </p:cNvPr>
          <p:cNvSpPr txBox="1"/>
          <p:nvPr/>
        </p:nvSpPr>
        <p:spPr>
          <a:xfrm>
            <a:off x="4140200" y="5335950"/>
            <a:ext cx="19848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dirty="0"/>
              <a:t>-</a:t>
            </a:r>
            <a:r>
              <a:rPr lang="ko-KR" altLang="en-US" sz="1400" dirty="0"/>
              <a:t> </a:t>
            </a:r>
            <a:r>
              <a:rPr lang="en-US" altLang="ko-KR" sz="1400" dirty="0"/>
              <a:t>1991</a:t>
            </a:r>
            <a:r>
              <a:rPr lang="ko-KR" altLang="en-US" sz="1400" dirty="0"/>
              <a:t>년 </a:t>
            </a:r>
            <a:r>
              <a:rPr lang="en-US" altLang="ko-KR" sz="1400" dirty="0"/>
              <a:t>11</a:t>
            </a:r>
            <a:r>
              <a:rPr lang="ko-KR" altLang="en-US" sz="1400" dirty="0"/>
              <a:t>월 연합뉴스</a:t>
            </a:r>
            <a:endParaRPr lang="en-US" sz="1400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E644FEF-5AC1-C04C-8972-FBE756517A74}"/>
              </a:ext>
            </a:extLst>
          </p:cNvPr>
          <p:cNvSpPr txBox="1"/>
          <p:nvPr/>
        </p:nvSpPr>
        <p:spPr>
          <a:xfrm>
            <a:off x="646651" y="1320085"/>
            <a:ext cx="25298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/>
              <a:t>27</a:t>
            </a:r>
            <a:r>
              <a:rPr lang="ko-KR" altLang="en-US" dirty="0"/>
              <a:t>년 전에는 이랬지만</a:t>
            </a:r>
            <a:r>
              <a:rPr lang="en-US" altLang="ko-KR" dirty="0"/>
              <a:t>…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09677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BAA92F-9FC3-E248-9D93-45302D9F69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기본 아이디어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3E1CDB8-BAC5-E94F-BDED-5194B6BCED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5AD06C-2144-6B48-9D47-7D13FD42ADAE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6DD714E-856D-2542-B2F0-639A6ADB18F6}"/>
              </a:ext>
            </a:extLst>
          </p:cNvPr>
          <p:cNvSpPr txBox="1"/>
          <p:nvPr/>
        </p:nvSpPr>
        <p:spPr>
          <a:xfrm>
            <a:off x="1185677" y="4660900"/>
            <a:ext cx="313900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800" dirty="0"/>
              <a:t>인공지능을 만들자</a:t>
            </a:r>
            <a:endParaRPr lang="en-US" altLang="ko-KR" sz="28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14BBB17-1E60-A345-8EE4-0071948187A0}"/>
              </a:ext>
            </a:extLst>
          </p:cNvPr>
          <p:cNvSpPr txBox="1"/>
          <p:nvPr/>
        </p:nvSpPr>
        <p:spPr>
          <a:xfrm>
            <a:off x="6759468" y="4660900"/>
            <a:ext cx="25026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800" dirty="0"/>
              <a:t>뇌를 모방하자</a:t>
            </a:r>
            <a:endParaRPr lang="en-US" altLang="ko-KR" sz="2800" dirty="0"/>
          </a:p>
        </p:txBody>
      </p:sp>
      <p:pic>
        <p:nvPicPr>
          <p:cNvPr id="8194" name="Picture 2" descr="자비스에 대한 이미지 검색결과">
            <a:extLst>
              <a:ext uri="{FF2B5EF4-FFF2-40B4-BE49-F238E27FC236}">
                <a16:creationId xmlns:a16="http://schemas.microsoft.com/office/drawing/2014/main" id="{A5F2059B-A4E6-564A-B872-AC8F5EF9028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3877" y="2136368"/>
            <a:ext cx="4021323" cy="22609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BE07EB97-EBE3-7E4F-B25E-04288D87513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99656" y="1993899"/>
            <a:ext cx="3177761" cy="2403453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35EEE207-174F-C142-B39D-F4A82300551B}"/>
              </a:ext>
            </a:extLst>
          </p:cNvPr>
          <p:cNvSpPr/>
          <p:nvPr/>
        </p:nvSpPr>
        <p:spPr>
          <a:xfrm>
            <a:off x="7891733" y="4329668"/>
            <a:ext cx="271099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sz="800" i="1" dirty="0">
                <a:solidFill>
                  <a:schemeClr val="tx2">
                    <a:lumMod val="60000"/>
                    <a:lumOff val="40000"/>
                  </a:schemeClr>
                </a:solidFill>
                <a:latin typeface="Times" pitchFamily="2" charset="0"/>
              </a:rPr>
              <a:t>Three-dimensional network of Drosophila brain hemisphere</a:t>
            </a:r>
            <a:r>
              <a:rPr lang="en-US" altLang="ko-KR" sz="800" i="1" dirty="0">
                <a:solidFill>
                  <a:schemeClr val="tx2">
                    <a:lumMod val="60000"/>
                    <a:lumOff val="40000"/>
                  </a:schemeClr>
                </a:solidFill>
                <a:latin typeface="Times" pitchFamily="2" charset="0"/>
              </a:rPr>
              <a:t>, </a:t>
            </a:r>
            <a:br>
              <a:rPr lang="en-US" altLang="ko-KR" sz="800" i="1" dirty="0">
                <a:solidFill>
                  <a:schemeClr val="tx2">
                    <a:lumMod val="60000"/>
                    <a:lumOff val="40000"/>
                  </a:schemeClr>
                </a:solidFill>
                <a:latin typeface="Times" pitchFamily="2" charset="0"/>
              </a:rPr>
            </a:br>
            <a:r>
              <a:rPr lang="en-US" altLang="ko-KR" sz="800" i="1" dirty="0">
                <a:solidFill>
                  <a:schemeClr val="tx2">
                    <a:lumMod val="60000"/>
                    <a:lumOff val="40000"/>
                  </a:schemeClr>
                </a:solidFill>
                <a:latin typeface="Times" pitchFamily="2" charset="0"/>
              </a:rPr>
              <a:t>R. </a:t>
            </a:r>
            <a:r>
              <a:rPr lang="en-US" altLang="ko-KR" sz="800" i="1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Times" pitchFamily="2" charset="0"/>
              </a:rPr>
              <a:t>Mizutani</a:t>
            </a:r>
            <a:r>
              <a:rPr lang="en-US" altLang="ko-KR" sz="800" i="1" dirty="0">
                <a:solidFill>
                  <a:schemeClr val="tx2">
                    <a:lumMod val="60000"/>
                    <a:lumOff val="40000"/>
                  </a:schemeClr>
                </a:solidFill>
                <a:latin typeface="Times" pitchFamily="2" charset="0"/>
              </a:rPr>
              <a:t> et. al.</a:t>
            </a:r>
            <a:endParaRPr lang="en-US" sz="800" i="1" dirty="0">
              <a:solidFill>
                <a:schemeClr val="tx2">
                  <a:lumMod val="60000"/>
                  <a:lumOff val="40000"/>
                </a:schemeClr>
              </a:solidFill>
              <a:latin typeface="Times" pitchFamily="2" charset="0"/>
            </a:endParaRPr>
          </a:p>
        </p:txBody>
      </p:sp>
      <p:pic>
        <p:nvPicPr>
          <p:cNvPr id="8196" name="Picture 4" descr="neuron에 대한 이미지 검색결과">
            <a:extLst>
              <a:ext uri="{FF2B5EF4-FFF2-40B4-BE49-F238E27FC236}">
                <a16:creationId xmlns:a16="http://schemas.microsoft.com/office/drawing/2014/main" id="{D2C8273B-A9B2-C74D-B727-0BE5D4C6425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5383513" y="2388885"/>
            <a:ext cx="2377475" cy="15875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AE9E16A1-485B-544E-BB6A-EC718F447CD4}"/>
              </a:ext>
            </a:extLst>
          </p:cNvPr>
          <p:cNvSpPr txBox="1"/>
          <p:nvPr/>
        </p:nvSpPr>
        <p:spPr>
          <a:xfrm>
            <a:off x="4775200" y="5686873"/>
            <a:ext cx="16209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800" dirty="0"/>
              <a:t>컴퓨터로</a:t>
            </a:r>
            <a:endParaRPr lang="en-US" altLang="ko-KR" sz="2800" dirty="0"/>
          </a:p>
        </p:txBody>
      </p:sp>
    </p:spTree>
    <p:extLst>
      <p:ext uri="{BB962C8B-B14F-4D97-AF65-F5344CB8AC3E}">
        <p14:creationId xmlns:p14="http://schemas.microsoft.com/office/powerpoint/2010/main" val="4765593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6" name="Picture 10" descr="https://upload.wikimedia.org/wikipedia/commons/thumb/e/e2/Purkinje_cell_by_Cajal.png/220px-Purkinje_cell_by_Cajal.png">
            <a:extLst>
              <a:ext uri="{FF2B5EF4-FFF2-40B4-BE49-F238E27FC236}">
                <a16:creationId xmlns:a16="http://schemas.microsoft.com/office/drawing/2014/main" id="{B747C63C-A97C-9843-8ACC-31DC84E3851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7701715" y="-40843"/>
            <a:ext cx="1859150" cy="25859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217B91D-1676-0C4F-94CD-92F7B96413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신경망의 구조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81F79D5-8D0D-A349-AE19-44FE978993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5AD06C-2144-6B48-9D47-7D13FD42ADAE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9222" name="Picture 6" descr="https://upload.wikimedia.org/wikipedia/commons/thumb/a/a9/Complete_neuron_cell_diagram_en.svg/1200px-Complete_neuron_cell_diagram_en.svg.png">
            <a:extLst>
              <a:ext uri="{FF2B5EF4-FFF2-40B4-BE49-F238E27FC236}">
                <a16:creationId xmlns:a16="http://schemas.microsoft.com/office/drawing/2014/main" id="{AE7DFCBF-A960-2347-B4CA-2A8BB490DD7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049" y="1341011"/>
            <a:ext cx="7259451" cy="52813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4" name="Picture 8" descr="https://upload.wikimedia.org/wikipedia/commons/thumb/a/a4/Axon_Propagation.svg/274px-Axon_Propagation.svg.png">
            <a:extLst>
              <a:ext uri="{FF2B5EF4-FFF2-40B4-BE49-F238E27FC236}">
                <a16:creationId xmlns:a16="http://schemas.microsoft.com/office/drawing/2014/main" id="{F0602A09-94BF-1C42-BEA4-BD95D24ABFB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47977" y="2283430"/>
            <a:ext cx="2111226" cy="43389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9548016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F579F9-9250-DE46-8192-04F0CB8991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소프트웨어로 구현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9DFE306-502B-334A-9E55-DBA2981BDD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5AD06C-2144-6B48-9D47-7D13FD42ADAE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10242" name="Picture 2" descr="https://cdn-images-1.medium.com/max/2000/1*eBMwpBBboAXgqsawwOKkPw.png">
            <a:extLst>
              <a:ext uri="{FF2B5EF4-FFF2-40B4-BE49-F238E27FC236}">
                <a16:creationId xmlns:a16="http://schemas.microsoft.com/office/drawing/2014/main" id="{18266A34-6453-504E-8A54-144E55FC0D8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16099" y="1344509"/>
            <a:ext cx="7522977" cy="49027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7846021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73AFEC-D049-8E49-81DC-5BE4E5F543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이 나뭇가지와 인공지능이 무슨 관련이</a:t>
            </a:r>
            <a:r>
              <a:rPr lang="en-US" altLang="ko-KR" dirty="0"/>
              <a:t>…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94C1B9E-967B-C34D-B396-7A414AB498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5AD06C-2144-6B48-9D47-7D13FD42ADAE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0D07696-A8FB-E74B-ACCA-D38A010F06C6}"/>
              </a:ext>
            </a:extLst>
          </p:cNvPr>
          <p:cNvSpPr txBox="1"/>
          <p:nvPr/>
        </p:nvSpPr>
        <p:spPr>
          <a:xfrm>
            <a:off x="424087" y="1498600"/>
            <a:ext cx="72266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/>
              <a:t>조금 비슷한 예</a:t>
            </a:r>
            <a:r>
              <a:rPr lang="en-US" altLang="ko-KR" dirty="0"/>
              <a:t>:</a:t>
            </a:r>
            <a:r>
              <a:rPr lang="ko-KR" altLang="en-US" dirty="0"/>
              <a:t> </a:t>
            </a:r>
            <a:r>
              <a:rPr lang="en-US" altLang="ko-KR" dirty="0"/>
              <a:t>NAND</a:t>
            </a:r>
            <a:r>
              <a:rPr lang="ko-KR" altLang="en-US" dirty="0"/>
              <a:t>게이트만 있으면 잘 조합해서 </a:t>
            </a:r>
            <a:r>
              <a:rPr lang="en-US" altLang="ko-KR" dirty="0"/>
              <a:t>CPU</a:t>
            </a:r>
            <a:r>
              <a:rPr lang="ko-KR" altLang="en-US" dirty="0" err="1"/>
              <a:t>를</a:t>
            </a:r>
            <a:r>
              <a:rPr lang="ko-KR" altLang="en-US" dirty="0"/>
              <a:t> 만들 수 있다</a:t>
            </a:r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973CF63-2661-F042-999F-0F773AB6288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19595" y="2266534"/>
            <a:ext cx="2370564" cy="2450771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80C4A782-81FA-FC43-B86E-5F6F0E4AFFC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1132" y="2273223"/>
            <a:ext cx="1517519" cy="1827768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EBF6126E-BF11-194A-A156-6DE877E9F4E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39710" y="2202431"/>
            <a:ext cx="2390841" cy="896565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AB508FF4-0080-E14F-BAB0-4EA66E3CCB5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79149" y="2179672"/>
            <a:ext cx="2551067" cy="930223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443CA089-2DDB-A545-920E-01AA4A67D39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167060" y="3187107"/>
            <a:ext cx="2282987" cy="119921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F85A9A8C-9E64-654C-850B-DA23433C9A3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89963" y="3187107"/>
            <a:ext cx="2589132" cy="1183113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14B54B67-5F25-0144-BF73-87DA846C002D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167060" y="4474428"/>
            <a:ext cx="2553740" cy="1019256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C5CEDF97-4DCE-AB4E-9C8B-A472A26C3E0D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847759" y="4474428"/>
            <a:ext cx="2531336" cy="1210410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2E24A9C6-BE71-654F-A582-1903DE8725C7}"/>
              </a:ext>
            </a:extLst>
          </p:cNvPr>
          <p:cNvSpPr txBox="1"/>
          <p:nvPr/>
        </p:nvSpPr>
        <p:spPr>
          <a:xfrm>
            <a:off x="8469760" y="1838104"/>
            <a:ext cx="18533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/>
              <a:t>그리고 만들었다</a:t>
            </a:r>
            <a:endParaRPr lang="en-US" dirty="0"/>
          </a:p>
        </p:txBody>
      </p:sp>
      <p:pic>
        <p:nvPicPr>
          <p:cNvPr id="11268" name="Picture 4" descr="관련 이미지">
            <a:extLst>
              <a:ext uri="{FF2B5EF4-FFF2-40B4-BE49-F238E27FC236}">
                <a16:creationId xmlns:a16="http://schemas.microsoft.com/office/drawing/2014/main" id="{54B7AFCA-541D-BA43-8165-94AE9363C6C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52522" y="4695604"/>
            <a:ext cx="2270630" cy="17029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5642936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80799F-2950-6445-AFBC-0FB6AD517A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Mark 1 perceptron</a:t>
            </a:r>
            <a:r>
              <a:rPr lang="ko-KR" altLang="en-US" dirty="0"/>
              <a:t> </a:t>
            </a:r>
            <a:r>
              <a:rPr lang="en-US" altLang="ko-KR" dirty="0"/>
              <a:t>(1957)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D76312E-2088-9448-81A2-C13BA14E00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5AD06C-2144-6B48-9D47-7D13FD42ADAE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12290" name="Picture 2" descr="https://upload.wikimedia.org/wikipedia/en/5/52/Mark_I_perceptron.jpeg">
            <a:extLst>
              <a:ext uri="{FF2B5EF4-FFF2-40B4-BE49-F238E27FC236}">
                <a16:creationId xmlns:a16="http://schemas.microsoft.com/office/drawing/2014/main" id="{C8AF8974-20D1-6443-9832-1C0EEA8E089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29218" y="1051061"/>
            <a:ext cx="3619500" cy="444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10" descr="https://upload.wikimedia.org/wikipedia/commons/thumb/e/e2/Purkinje_cell_by_Cajal.png/220px-Purkinje_cell_by_Cajal.png">
            <a:extLst>
              <a:ext uri="{FF2B5EF4-FFF2-40B4-BE49-F238E27FC236}">
                <a16:creationId xmlns:a16="http://schemas.microsoft.com/office/drawing/2014/main" id="{C3E6892C-C9DE-0E4F-A3B1-02FBB4E2D58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5777" y="1462686"/>
            <a:ext cx="2775785" cy="38608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E3B41363-29C0-5849-93E0-F3A26B70902F}"/>
              </a:ext>
            </a:extLst>
          </p:cNvPr>
          <p:cNvSpPr/>
          <p:nvPr/>
        </p:nvSpPr>
        <p:spPr>
          <a:xfrm>
            <a:off x="593618" y="5688854"/>
            <a:ext cx="102616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tx2"/>
                </a:solidFill>
              </a:rPr>
              <a:t>The Mark I Perceptron machine was the first implementation of the perceptron algorithm. The machine was connected to a camera that used 20×20 cadmium sulfide photocells to produce a 400-pixel image. The main visible feature is a </a:t>
            </a:r>
            <a:r>
              <a:rPr lang="en-US" sz="1400" dirty="0" err="1">
                <a:solidFill>
                  <a:schemeClr val="tx2"/>
                </a:solidFill>
              </a:rPr>
              <a:t>patchboard</a:t>
            </a:r>
            <a:r>
              <a:rPr lang="en-US" sz="1400" dirty="0">
                <a:solidFill>
                  <a:schemeClr val="tx2"/>
                </a:solidFill>
              </a:rPr>
              <a:t> that allowed experimentation with different combinations of input features. To the right of that are arrays of potentiometers that implemented the adaptive weights.</a:t>
            </a:r>
          </a:p>
        </p:txBody>
      </p:sp>
    </p:spTree>
    <p:extLst>
      <p:ext uri="{BB962C8B-B14F-4D97-AF65-F5344CB8AC3E}">
        <p14:creationId xmlns:p14="http://schemas.microsoft.com/office/powerpoint/2010/main" val="194916221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Red Orange">
      <a:dk1>
        <a:sysClr val="windowText" lastClr="000000"/>
      </a:dk1>
      <a:lt1>
        <a:sysClr val="window" lastClr="FFFFFF"/>
      </a:lt1>
      <a:dk2>
        <a:srgbClr val="505046"/>
      </a:dk2>
      <a:lt2>
        <a:srgbClr val="EEECE1"/>
      </a:lt2>
      <a:accent1>
        <a:srgbClr val="E84C22"/>
      </a:accent1>
      <a:accent2>
        <a:srgbClr val="FFBD47"/>
      </a:accent2>
      <a:accent3>
        <a:srgbClr val="B64926"/>
      </a:accent3>
      <a:accent4>
        <a:srgbClr val="FF8427"/>
      </a:accent4>
      <a:accent5>
        <a:srgbClr val="CC9900"/>
      </a:accent5>
      <a:accent6>
        <a:srgbClr val="B22600"/>
      </a:accent6>
      <a:hlink>
        <a:srgbClr val="CC9900"/>
      </a:hlink>
      <a:folHlink>
        <a:srgbClr val="666699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30057</TotalTime>
  <Words>1143</Words>
  <Application>Microsoft Macintosh PowerPoint</Application>
  <PresentationFormat>Widescreen</PresentationFormat>
  <Paragraphs>271</Paragraphs>
  <Slides>28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13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42" baseType="lpstr">
      <vt:lpstr>GungSeo</vt:lpstr>
      <vt:lpstr>맑은 고딕</vt:lpstr>
      <vt:lpstr>PCMyungjo</vt:lpstr>
      <vt:lpstr>American Typewriter</vt:lpstr>
      <vt:lpstr>Arial</vt:lpstr>
      <vt:lpstr>Calibri</vt:lpstr>
      <vt:lpstr>Chalkboard</vt:lpstr>
      <vt:lpstr>Chalkduster</vt:lpstr>
      <vt:lpstr>Helvetica</vt:lpstr>
      <vt:lpstr>Helvetica Light</vt:lpstr>
      <vt:lpstr>Impact</vt:lpstr>
      <vt:lpstr>Mongolian Baiti</vt:lpstr>
      <vt:lpstr>Times</vt:lpstr>
      <vt:lpstr>Office Theme</vt:lpstr>
      <vt:lpstr>Deep Learning Basics</vt:lpstr>
      <vt:lpstr>딥러닝이 대세라는데…</vt:lpstr>
      <vt:lpstr>딥러닝이 대세라는데…</vt:lpstr>
      <vt:lpstr>딥러닝 우리도 할 수 있다</vt:lpstr>
      <vt:lpstr>기본 아이디어</vt:lpstr>
      <vt:lpstr>신경망의 구조</vt:lpstr>
      <vt:lpstr>소프트웨어로 구현</vt:lpstr>
      <vt:lpstr>이 나뭇가지와 인공지능이 무슨 관련이…</vt:lpstr>
      <vt:lpstr>Mark 1 perceptron (1957)</vt:lpstr>
      <vt:lpstr>(single layer) Perceptron</vt:lpstr>
      <vt:lpstr>(single layer) Perceptron</vt:lpstr>
      <vt:lpstr>그런데 간단한 문제를 풀 수 없다</vt:lpstr>
      <vt:lpstr>Multi layer perceptron</vt:lpstr>
      <vt:lpstr>XOR문제 풀기</vt:lpstr>
      <vt:lpstr>Universal approximation theorem</vt:lpstr>
      <vt:lpstr>성능 평가하기</vt:lpstr>
      <vt:lpstr>Overfitting 과적합</vt:lpstr>
      <vt:lpstr>은닉 층을 많이 넣으면 profit?</vt:lpstr>
      <vt:lpstr>무엇이 바뀌었나?</vt:lpstr>
      <vt:lpstr>Backpropagation</vt:lpstr>
      <vt:lpstr>Choice of activation function</vt:lpstr>
      <vt:lpstr>Stochastic Gradient Descent</vt:lpstr>
      <vt:lpstr>과적합 해결하기</vt:lpstr>
      <vt:lpstr>데이터 늘리기</vt:lpstr>
      <vt:lpstr>소프트웨어 프레임워크</vt:lpstr>
      <vt:lpstr>PowerPoint Presentation</vt:lpstr>
      <vt:lpstr>PowerPoint Presentation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Junghwan Goh</dc:creator>
  <cp:keywords/>
  <dc:description/>
  <cp:lastModifiedBy>Junghwan  Goh</cp:lastModifiedBy>
  <cp:revision>327</cp:revision>
  <dcterms:created xsi:type="dcterms:W3CDTF">2016-12-16T06:10:10Z</dcterms:created>
  <dcterms:modified xsi:type="dcterms:W3CDTF">2018-09-07T00:42:28Z</dcterms:modified>
  <cp:category/>
</cp:coreProperties>
</file>