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3" r:id="rId1"/>
  </p:sldMasterIdLst>
  <p:sldIdLst>
    <p:sldId id="256" r:id="rId2"/>
    <p:sldId id="272" r:id="rId3"/>
    <p:sldId id="257" r:id="rId4"/>
    <p:sldId id="258" r:id="rId5"/>
    <p:sldId id="265" r:id="rId6"/>
    <p:sldId id="261" r:id="rId7"/>
    <p:sldId id="263" r:id="rId8"/>
    <p:sldId id="264" r:id="rId9"/>
    <p:sldId id="259" r:id="rId10"/>
    <p:sldId id="267" r:id="rId11"/>
    <p:sldId id="260" r:id="rId12"/>
    <p:sldId id="266" r:id="rId13"/>
    <p:sldId id="273" r:id="rId14"/>
    <p:sldId id="274" r:id="rId15"/>
    <p:sldId id="277" r:id="rId16"/>
    <p:sldId id="276" r:id="rId17"/>
    <p:sldId id="271" r:id="rId18"/>
    <p:sldId id="275" r:id="rId19"/>
    <p:sldId id="278" r:id="rId20"/>
    <p:sldId id="269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8D4"/>
    <a:srgbClr val="FFBF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8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FEE0333-2878-46D4-97F3-091C171A158C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6" descr="전통 문양 타일에 대한 이미지 검색결과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4565695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전통 문양 타일에 대한 이미지 검색결과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93" y="0"/>
            <a:ext cx="4565695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전통 문양 타일에 대한 이미지 검색결과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65"/>
          <a:stretch/>
        </p:blipFill>
        <p:spPr bwMode="auto">
          <a:xfrm>
            <a:off x="9131388" y="0"/>
            <a:ext cx="3060612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4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A85CE-2110-492E-83B9-C0794BAEF5EA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8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B011-9532-43A7-8E5C-158C530CDADE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926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6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 flipV="1">
            <a:off x="1" y="781285"/>
            <a:ext cx="711199" cy="3564"/>
          </a:xfrm>
          <a:prstGeom prst="line">
            <a:avLst/>
          </a:prstGeom>
          <a:ln w="228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제목 1"/>
          <p:cNvSpPr>
            <a:spLocks noGrp="1"/>
          </p:cNvSpPr>
          <p:nvPr>
            <p:ph type="title"/>
          </p:nvPr>
        </p:nvSpPr>
        <p:spPr>
          <a:xfrm>
            <a:off x="0" y="66283"/>
            <a:ext cx="12192000" cy="648093"/>
          </a:xfrm>
        </p:spPr>
        <p:txBody>
          <a:bodyPr>
            <a:noAutofit/>
          </a:bodyPr>
          <a:lstStyle>
            <a:lvl1pPr algn="ctr">
              <a:defRPr sz="32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kumimoji="0" lang="en-US" altLang="ko-KR"/>
              <a:t>Click to edit Master title style</a:t>
            </a:r>
            <a:endParaRPr kumimoji="0" lang="en-US" dirty="0"/>
          </a:p>
        </p:txBody>
      </p:sp>
      <p:cxnSp>
        <p:nvCxnSpPr>
          <p:cNvPr id="10" name="직선 연결선 9"/>
          <p:cNvCxnSpPr>
            <a:stCxn id="15" idx="3"/>
          </p:cNvCxnSpPr>
          <p:nvPr/>
        </p:nvCxnSpPr>
        <p:spPr>
          <a:xfrm>
            <a:off x="711199" y="776288"/>
            <a:ext cx="11507540" cy="15829"/>
          </a:xfrm>
          <a:prstGeom prst="line">
            <a:avLst/>
          </a:prstGeom>
          <a:ln w="2222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슬라이드 번호 개체 틀 4"/>
          <p:cNvSpPr txBox="1">
            <a:spLocks/>
          </p:cNvSpPr>
          <p:nvPr/>
        </p:nvSpPr>
        <p:spPr>
          <a:xfrm>
            <a:off x="1" y="638175"/>
            <a:ext cx="711199" cy="276225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E166D3-14D9-4241-8772-8CEA59CD94EC}" type="slidenum">
              <a:rPr kumimoji="0" lang="ko-KR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맑은 고딕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78974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BA05-04ED-4E4C-A4C1-A42088DCD8F9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7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E2EB-357E-4E74-ACC5-AE809E617A61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 descr="전통 문양 타일에 대한 이미지 검색결과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6306"/>
            <a:ext cx="4565695" cy="456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전통 문양 타일에 대한 이미지 검색결과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93" y="6306"/>
            <a:ext cx="4565695" cy="456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전통 문양 타일에 대한 이미지 검색결과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65"/>
          <a:stretch/>
        </p:blipFill>
        <p:spPr bwMode="auto">
          <a:xfrm>
            <a:off x="9131388" y="6306"/>
            <a:ext cx="3060612" cy="456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1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457C-DB96-417F-B4A8-182C07746E4B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2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D684-9D0B-4E58-81BB-3CF98D7D88D4}" type="datetime1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2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3394-79C5-4EAD-9E6C-B58B647A88B1}" type="datetime1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9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B548-72C0-4EA3-B244-990E28E979AF}" type="datetime1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8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92BD3-0576-4F6A-8610-0D8821F50D3B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7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AC-DA52-4990-9141-C0366651E137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6" descr="전통 문양 타일에 대한 이미지 검색결과">
            <a:extLst>
              <a:ext uri="{FF2B5EF4-FFF2-40B4-BE49-F238E27FC236}">
                <a16:creationId xmlns:a16="http://schemas.microsoft.com/office/drawing/2014/main" id="{BC557FE8-7B68-46FE-BC55-80B631743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4565695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전통 문양 타일에 대한 이미지 검색결과">
            <a:extLst>
              <a:ext uri="{FF2B5EF4-FFF2-40B4-BE49-F238E27FC236}">
                <a16:creationId xmlns:a16="http://schemas.microsoft.com/office/drawing/2014/main" id="{D4C6A7A5-8D6F-462E-B5EB-30367A08D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93" y="0"/>
            <a:ext cx="4565695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전통 문양 타일에 대한 이미지 검색결과">
            <a:extLst>
              <a:ext uri="{FF2B5EF4-FFF2-40B4-BE49-F238E27FC236}">
                <a16:creationId xmlns:a16="http://schemas.microsoft.com/office/drawing/2014/main" id="{BA1FEF7D-8CEC-4E21-BF5D-80F6A4582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65"/>
          <a:stretch/>
        </p:blipFill>
        <p:spPr bwMode="auto">
          <a:xfrm>
            <a:off x="9131388" y="0"/>
            <a:ext cx="3060612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99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86D24-7604-4AD3-B705-D2619B5B1B73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4EC4462-C002-4ADF-9CA6-764EBEB308C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5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35" r:id="rId12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87A93-3686-4D6F-85A7-BF803795B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Generative methods for Backgrounds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D55B8D-206C-44F9-80E3-82988EC6EB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Suyong Choi</a:t>
            </a:r>
          </a:p>
          <a:p>
            <a:r>
              <a:rPr lang="en-US" dirty="0"/>
              <a:t>Korea University</a:t>
            </a:r>
          </a:p>
        </p:txBody>
      </p:sp>
    </p:spTree>
    <p:extLst>
      <p:ext uri="{BB962C8B-B14F-4D97-AF65-F5344CB8AC3E}">
        <p14:creationId xmlns:p14="http://schemas.microsoft.com/office/powerpoint/2010/main" val="529107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92777-40A7-4E58-B9BB-A12C41A1F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In WGAN</a:t>
            </a:r>
          </a:p>
        </p:txBody>
      </p:sp>
      <p:pic>
        <p:nvPicPr>
          <p:cNvPr id="5" name="Devolution">
            <a:hlinkClick r:id="" action="ppaction://media"/>
            <a:extLst>
              <a:ext uri="{FF2B5EF4-FFF2-40B4-BE49-F238E27FC236}">
                <a16:creationId xmlns:a16="http://schemas.microsoft.com/office/drawing/2014/main" id="{8A24F3A3-9D47-49E7-B0C9-E229199DCA14}"/>
              </a:ext>
            </a:extLst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23938" y="2514600"/>
            <a:ext cx="4754562" cy="35655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186A65-C6AD-4033-835C-864B27CB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63161B-35E2-41AA-858D-7CEE4B5E9717}"/>
              </a:ext>
            </a:extLst>
          </p:cNvPr>
          <p:cNvSpPr txBox="1"/>
          <p:nvPr/>
        </p:nvSpPr>
        <p:spPr>
          <a:xfrm>
            <a:off x="1111469" y="1976551"/>
            <a:ext cx="4163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Discriminator and generator, each a</a:t>
            </a:r>
            <a:br>
              <a:rPr lang="en-US" dirty="0"/>
            </a:br>
            <a:r>
              <a:rPr lang="en-US" dirty="0"/>
              <a:t>DNN with [2048, 2048, 256] hidden nodes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321EA62A-49E0-4AEF-BC29-DCAFB0E9FC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989638" y="2377982"/>
            <a:ext cx="4754562" cy="38387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7E1A681-8550-4C59-B56C-7DDAAB4C270F}"/>
                  </a:ext>
                </a:extLst>
              </p:cNvPr>
              <p:cNvSpPr txBox="1"/>
              <p:nvPr/>
            </p:nvSpPr>
            <p:spPr>
              <a:xfrm>
                <a:off x="5610895" y="1582451"/>
                <a:ext cx="6424708" cy="1004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 a WGAN, two losses are defined</a:t>
                </a:r>
              </a:p>
              <a:p>
                <a:r>
                  <a:rPr lang="en-US" dirty="0"/>
                  <a:t>Generator loss: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⟨"/>
                        <m:endChr m:val="⟩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𝑓𝑎𝑘𝑒</m:t>
                            </m:r>
                          </m:sub>
                        </m:sSub>
                      </m:e>
                    </m:d>
                  </m:oMath>
                </a14:m>
                <a:br>
                  <a:rPr lang="en-US" dirty="0"/>
                </a:br>
                <a:r>
                  <a:rPr lang="en-US" dirty="0"/>
                  <a:t>Discriminator loss: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𝑓𝑎𝑘𝑒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⟨"/>
                        <m:endChr m:val="⟩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𝑡𝑟𝑢𝑒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penalty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for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large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gradients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7E1A681-8550-4C59-B56C-7DDAAB4C27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895" y="1582451"/>
                <a:ext cx="6424708" cy="1004762"/>
              </a:xfrm>
              <a:prstGeom prst="rect">
                <a:avLst/>
              </a:prstGeom>
              <a:blipFill>
                <a:blip r:embed="rId6"/>
                <a:stretch>
                  <a:fillRect l="-759" t="-3659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769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C1983-2DD4-4142-94DF-84607BEC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Generated data vs Trained data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4360DF9-2D62-49C2-BE8B-9CCF76E9C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2214" y="1903257"/>
            <a:ext cx="7243899" cy="438587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73505-0B82-486C-ACF8-A59BAC0E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608421-016B-45A6-8519-A20DBFB192EE}"/>
              </a:ext>
            </a:extLst>
          </p:cNvPr>
          <p:cNvSpPr txBox="1"/>
          <p:nvPr/>
        </p:nvSpPr>
        <p:spPr>
          <a:xfrm>
            <a:off x="9967543" y="2084832"/>
            <a:ext cx="1200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BF86"/>
                </a:solidFill>
              </a:rPr>
              <a:t>Generated</a:t>
            </a:r>
          </a:p>
          <a:p>
            <a:r>
              <a:rPr lang="en-US" dirty="0">
                <a:solidFill>
                  <a:srgbClr val="8EB8D4"/>
                </a:solidFill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301204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EB13E5-E756-41ED-8E5A-0A81F1DDE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834" y="2286000"/>
            <a:ext cx="6531166" cy="3933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C4798E-D54A-4EBC-B45E-DCF10397C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Generated Data vs Trained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3DD1A-3BC4-4674-85CB-11B9F788F1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 can combine several generators together for a better performing generator</a:t>
            </a:r>
          </a:p>
          <a:p>
            <a:r>
              <a:rPr lang="en-US" dirty="0"/>
              <a:t>Overall correlations can be reproduced</a:t>
            </a:r>
          </a:p>
          <a:p>
            <a:r>
              <a:rPr lang="en-US" dirty="0"/>
              <a:t>Still, “sharp” features not reproduced and smoothing occurs</a:t>
            </a:r>
          </a:p>
          <a:p>
            <a:pPr lvl="1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976125-29E8-44FD-9A8C-9A21EDD63E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2BADA-C4B5-4A1E-810C-471E7E42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71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7B108-BB91-40D8-A706-C006C02B4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Reweighting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2244DF-665F-4B62-BFA9-0B39C3DB8A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“Sharp” features can be obtained through event selection, but won’t be able to fill the missing parts</a:t>
                </a:r>
              </a:p>
              <a:p>
                <a:r>
                  <a:rPr lang="en-US" dirty="0"/>
                  <a:t>If certain distribution is deemed to be important to get right it is possible to reweight without spoiling other distributions</a:t>
                </a:r>
              </a:p>
              <a:p>
                <a:r>
                  <a:rPr lang="en-US" dirty="0"/>
                  <a:t>Reweighting using DNN</a:t>
                </a:r>
              </a:p>
              <a:p>
                <a:pPr lvl="1"/>
                <a:r>
                  <a:rPr lang="en-US" dirty="0"/>
                  <a:t>Augment data to include the additional feature input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US" dirty="0"/>
                  <a:t> etc)</a:t>
                </a:r>
              </a:p>
              <a:p>
                <a:pPr lvl="1"/>
                <a:r>
                  <a:rPr lang="en-US" dirty="0"/>
                  <a:t>Fit a weighting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dirty="0"/>
                  <a:t> such that the loss function</a:t>
                </a: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It will learn the new feature without spoiling too much other distributions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2244DF-665F-4B62-BFA9-0B39C3DB8A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 r="-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CAC34-CBCC-484C-9D8C-0566916D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B19371-DFB3-4C07-ABA6-F3C00073E5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361"/>
          <a:stretch/>
        </p:blipFill>
        <p:spPr>
          <a:xfrm>
            <a:off x="8059008" y="4297680"/>
            <a:ext cx="1957350" cy="18676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20BE4C-E2C3-4637-83E3-D2D68E615022}"/>
              </a:ext>
            </a:extLst>
          </p:cNvPr>
          <p:cNvSpPr txBox="1"/>
          <p:nvPr/>
        </p:nvSpPr>
        <p:spPr>
          <a:xfrm>
            <a:off x="10310648" y="4918841"/>
            <a:ext cx="1395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 weight </a:t>
            </a:r>
            <a:br>
              <a:rPr lang="en-US" dirty="0"/>
            </a:br>
            <a:r>
              <a:rPr lang="en-US" dirty="0"/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val="326060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26E1D7-38F2-48B4-8A20-ACBB9849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Reweighted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E4528-E315-4991-BC5A-41FB3052B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14</a:t>
            </a:fld>
            <a:endParaRPr lang="en-US"/>
          </a:p>
        </p:txBody>
      </p:sp>
      <p:pic>
        <p:nvPicPr>
          <p:cNvPr id="12" name="Content Placeholder 11" descr="Figure 2">
            <a:extLst>
              <a:ext uri="{FF2B5EF4-FFF2-40B4-BE49-F238E27FC236}">
                <a16:creationId xmlns:a16="http://schemas.microsoft.com/office/drawing/2014/main" id="{BC7535BB-BEAE-49DE-9DF3-E6D3ECFF06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" t="6662" r="666" b="7117"/>
          <a:stretch/>
        </p:blipFill>
        <p:spPr>
          <a:xfrm>
            <a:off x="1447800" y="2084832"/>
            <a:ext cx="8758457" cy="425668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99AC70-B932-4F30-93EB-872F23FD8A91}"/>
              </a:ext>
            </a:extLst>
          </p:cNvPr>
          <p:cNvSpPr txBox="1"/>
          <p:nvPr/>
        </p:nvSpPr>
        <p:spPr>
          <a:xfrm>
            <a:off x="978408" y="6470704"/>
            <a:ext cx="4084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Reweighting in multidimensional space</a:t>
            </a:r>
          </a:p>
        </p:txBody>
      </p:sp>
    </p:spTree>
    <p:extLst>
      <p:ext uri="{BB962C8B-B14F-4D97-AF65-F5344CB8AC3E}">
        <p14:creationId xmlns:p14="http://schemas.microsoft.com/office/powerpoint/2010/main" val="400328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D245F1D-95DA-4373-9D7D-4CBD2F812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Generative method</a:t>
            </a:r>
            <a:br>
              <a:rPr lang="en-US" dirty="0"/>
            </a:br>
            <a:r>
              <a:rPr lang="en-US" dirty="0"/>
              <a:t>Data-driven background estimation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8A4D39-6931-4DE4-B621-82D99EAEF6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12329-DA7A-4981-8FAA-2F492A210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33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502A8-7E05-45FD-B480-062146A95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DNN Interpolate/Extrapolate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FE10E-BCD7-4C0C-999D-A06FEBCAF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data-driven background estimation methods we frequently need to interpolate or extrapolate</a:t>
            </a:r>
          </a:p>
          <a:p>
            <a:pPr lvl="1"/>
            <a:r>
              <a:rPr lang="en-US" dirty="0"/>
              <a:t>Data in signal deficient or background dominant region used</a:t>
            </a:r>
          </a:p>
          <a:p>
            <a:pPr lvl="1"/>
            <a:r>
              <a:rPr lang="en-US" dirty="0"/>
              <a:t>In a side-band method – interpolation to signal region from surrounding region</a:t>
            </a:r>
          </a:p>
          <a:p>
            <a:pPr lvl="1"/>
            <a:endParaRPr lang="en-US" dirty="0"/>
          </a:p>
          <a:p>
            <a:r>
              <a:rPr lang="en-US" dirty="0"/>
              <a:t>Seeing that DNN tries to smooth sharp distributions, can it interpolate?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1A782-E75C-4519-BC6B-6BDEB85B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52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5A9AE-127A-4C2D-AACD-8408DE580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Removing one bin for training</a:t>
            </a:r>
          </a:p>
        </p:txBody>
      </p:sp>
      <p:pic>
        <p:nvPicPr>
          <p:cNvPr id="7" name="Content Placeholder 6" descr="A close up of a map&#10;&#10;Description generated with high confidence">
            <a:extLst>
              <a:ext uri="{FF2B5EF4-FFF2-40B4-BE49-F238E27FC236}">
                <a16:creationId xmlns:a16="http://schemas.microsoft.com/office/drawing/2014/main" id="{F4AA940F-C2E6-4662-A3CC-3384EFFA0E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56" y="2286000"/>
            <a:ext cx="4022725" cy="4022725"/>
          </a:xfrm>
        </p:spPr>
      </p:pic>
      <p:pic>
        <p:nvPicPr>
          <p:cNvPr id="6" name="Content Placeholder 5" descr="A close up of a map&#10;&#10;Description generated with high confidence">
            <a:extLst>
              <a:ext uri="{FF2B5EF4-FFF2-40B4-BE49-F238E27FC236}">
                <a16:creationId xmlns:a16="http://schemas.microsoft.com/office/drawing/2014/main" id="{B656EBF9-774C-475F-A89B-9713E06A67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8" b="49777"/>
          <a:stretch/>
        </p:blipFill>
        <p:spPr>
          <a:xfrm>
            <a:off x="6481354" y="2286001"/>
            <a:ext cx="3896927" cy="402272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FA26FF-92F3-466C-8FB6-ACBD6A315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17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39DFC0-8590-4AB4-8EF2-0D63855EFC29}"/>
              </a:ext>
            </a:extLst>
          </p:cNvPr>
          <p:cNvCxnSpPr>
            <a:cxnSpLocks/>
          </p:cNvCxnSpPr>
          <p:nvPr/>
        </p:nvCxnSpPr>
        <p:spPr>
          <a:xfrm flipH="1">
            <a:off x="7760044" y="3188043"/>
            <a:ext cx="778475" cy="302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A4C14E7-3456-4360-B592-24399F42D262}"/>
              </a:ext>
            </a:extLst>
          </p:cNvPr>
          <p:cNvSpPr/>
          <p:nvPr/>
        </p:nvSpPr>
        <p:spPr>
          <a:xfrm>
            <a:off x="7562336" y="3416643"/>
            <a:ext cx="197708" cy="148281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B322F8-7F9F-42FB-8DAE-650D5B898900}"/>
              </a:ext>
            </a:extLst>
          </p:cNvPr>
          <p:cNvSpPr txBox="1"/>
          <p:nvPr/>
        </p:nvSpPr>
        <p:spPr>
          <a:xfrm>
            <a:off x="8538519" y="2832094"/>
            <a:ext cx="163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True distribution</a:t>
            </a:r>
          </a:p>
          <a:p>
            <a:r>
              <a:rPr lang="en-US" dirty="0"/>
              <a:t>overlaid</a:t>
            </a:r>
          </a:p>
        </p:txBody>
      </p:sp>
    </p:spTree>
    <p:extLst>
      <p:ext uri="{BB962C8B-B14F-4D97-AF65-F5344CB8AC3E}">
        <p14:creationId xmlns:p14="http://schemas.microsoft.com/office/powerpoint/2010/main" val="923039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7225-3797-42EC-B0A8-E205C958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Sideband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FF7666-DC55-4ABB-BAF5-03CB18BB3E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a realistic side-band method, signal region is in a multidimensional phase space</a:t>
                </a:r>
              </a:p>
              <a:p>
                <a:pPr lvl="1"/>
                <a:r>
                  <a:rPr lang="en-US" dirty="0"/>
                  <a:t>Assumption is that signal is localized compared to backgrounds</a:t>
                </a:r>
              </a:p>
              <a:p>
                <a:pPr lvl="1"/>
                <a:r>
                  <a:rPr lang="en-US" dirty="0"/>
                  <a:t>Complex correlation among selection variables usually exist</a:t>
                </a:r>
              </a:p>
              <a:p>
                <a:r>
                  <a:rPr lang="en-US" dirty="0"/>
                  <a:t>A toy example</a:t>
                </a:r>
              </a:p>
              <a:p>
                <a:pPr lvl="1"/>
                <a:r>
                  <a:rPr lang="en-US" dirty="0"/>
                  <a:t>Two variables: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𝑗𝑒𝑡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) </a:t>
                </a:r>
              </a:p>
              <a:p>
                <a:pPr lvl="1"/>
                <a:r>
                  <a:rPr lang="en-US" dirty="0"/>
                  <a:t>Distribution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𝑗𝑒𝑡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For this example, we don’t generate four vectors, but generate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𝑗𝑒𝑡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)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FF7666-DC55-4ABB-BAF5-03CB18BB3E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813BB-99CC-4AFF-9018-97B179BE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21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E5DF8-CDE1-4385-B951-9AFD0E85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GAN as an interpolator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879BBE-C28C-422E-A16D-8DDFEC354D2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Signal: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/>
                  <a:t> &amp;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100&lt;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&lt;150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US" dirty="0"/>
              </a:p>
              <a:p>
                <a:r>
                  <a:rPr lang="en-US" dirty="0"/>
                  <a:t>“Real” data or “generated” data falling into this region is not used to calculate the losses. </a:t>
                </a:r>
              </a:p>
              <a:p>
                <a:pPr lvl="1"/>
                <a:r>
                  <a:rPr lang="en-US" dirty="0"/>
                  <a:t>The network did not see data in the signal region</a:t>
                </a:r>
              </a:p>
              <a:p>
                <a:r>
                  <a:rPr lang="en-US" dirty="0"/>
                  <a:t>The DNN filled in the signal region with the correct shape, it seems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879BBE-C28C-422E-A16D-8DDFEC354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641" t="-1667" r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3ED77B-3ED7-4B8D-96C2-F3DCC43F55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E5012-D0F6-4536-9639-F02F754BB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8917FB-8419-4E33-A34F-C0D2D0F6D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122" y="1601459"/>
            <a:ext cx="5091750" cy="5072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F671D5-46A5-4E9B-B0B9-DD9E9C5B5CFE}"/>
                  </a:ext>
                </a:extLst>
              </p:cNvPr>
              <p:cNvSpPr txBox="1"/>
              <p:nvPr/>
            </p:nvSpPr>
            <p:spPr>
              <a:xfrm>
                <a:off x="7630093" y="4366109"/>
                <a:ext cx="900888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FF671D5-46A5-4E9B-B0B9-DD9E9C5B5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093" y="4366109"/>
                <a:ext cx="900888" cy="391646"/>
              </a:xfrm>
              <a:prstGeom prst="rect">
                <a:avLst/>
              </a:prstGeom>
              <a:blipFill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7179A1-9D3B-490D-9B14-9980B0E6AA75}"/>
              </a:ext>
            </a:extLst>
          </p:cNvPr>
          <p:cNvCxnSpPr/>
          <p:nvPr/>
        </p:nvCxnSpPr>
        <p:spPr>
          <a:xfrm>
            <a:off x="7418143" y="4868726"/>
            <a:ext cx="56922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AF4744-6374-45FB-ADD0-67C1FC756A9C}"/>
              </a:ext>
            </a:extLst>
          </p:cNvPr>
          <p:cNvCxnSpPr/>
          <p:nvPr/>
        </p:nvCxnSpPr>
        <p:spPr>
          <a:xfrm>
            <a:off x="7418143" y="4366109"/>
            <a:ext cx="0" cy="180457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BD6B281-1FE0-495B-9405-C2203AE6C250}"/>
              </a:ext>
            </a:extLst>
          </p:cNvPr>
          <p:cNvCxnSpPr/>
          <p:nvPr/>
        </p:nvCxnSpPr>
        <p:spPr>
          <a:xfrm>
            <a:off x="7970214" y="4366109"/>
            <a:ext cx="0" cy="180457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CE3B290-BD50-4ADE-B06C-1DC2F42FA9EF}"/>
              </a:ext>
            </a:extLst>
          </p:cNvPr>
          <p:cNvSpPr txBox="1"/>
          <p:nvPr/>
        </p:nvSpPr>
        <p:spPr>
          <a:xfrm>
            <a:off x="7630093" y="199183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data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AF03D8-5DB5-4FF1-93A1-D0319B403755}"/>
              </a:ext>
            </a:extLst>
          </p:cNvPr>
          <p:cNvSpPr txBox="1"/>
          <p:nvPr/>
        </p:nvSpPr>
        <p:spPr>
          <a:xfrm>
            <a:off x="9810931" y="199183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data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0B1CAD-104A-49CC-887A-F9774B417315}"/>
                  </a:ext>
                </a:extLst>
              </p:cNvPr>
              <p:cNvSpPr txBox="1"/>
              <p:nvPr/>
            </p:nvSpPr>
            <p:spPr>
              <a:xfrm>
                <a:off x="9851891" y="4366109"/>
                <a:ext cx="900888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0B1CAD-104A-49CC-887A-F9774B417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891" y="4366109"/>
                <a:ext cx="900888" cy="391646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772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8C198-4364-41A1-9251-2BA90ED37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217ED-5ACD-456B-8C47-2F5EA3F2E7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Introduction: generating data-like distribution using GAN</a:t>
                </a:r>
              </a:p>
              <a:p>
                <a:r>
                  <a:rPr lang="en-US" b="0" dirty="0"/>
                  <a:t>Exercise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endParaRPr lang="en-US" dirty="0"/>
              </a:p>
              <a:p>
                <a:r>
                  <a:rPr lang="en-US" dirty="0"/>
                  <a:t>GAN as an interpolator for data-driven background estimation</a:t>
                </a:r>
              </a:p>
              <a:p>
                <a:r>
                  <a:rPr lang="en-US" dirty="0"/>
                  <a:t>Summary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217ED-5ACD-456B-8C47-2F5EA3F2E7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B2207-AACD-455A-8D6F-F7E25FEFA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17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2F1B1-5ABC-40E9-B995-66045798D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A2756-38B0-4D7E-A405-7834442A7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Generative methods usage for HEP explored</a:t>
            </a:r>
          </a:p>
          <a:p>
            <a:r>
              <a:rPr lang="en-US" dirty="0"/>
              <a:t>Generating fake data</a:t>
            </a:r>
          </a:p>
          <a:p>
            <a:pPr lvl="1"/>
            <a:r>
              <a:rPr lang="en-US" dirty="0"/>
              <a:t>Momentum vector components as feature. And correlations among feature inputs reasonable</a:t>
            </a:r>
          </a:p>
          <a:p>
            <a:pPr lvl="1"/>
            <a:r>
              <a:rPr lang="en-US" dirty="0"/>
              <a:t>WGAN training seems work well for this purpose</a:t>
            </a:r>
          </a:p>
          <a:p>
            <a:pPr lvl="1"/>
            <a:r>
              <a:rPr lang="en-US" dirty="0"/>
              <a:t>Can be used for data augmentation</a:t>
            </a:r>
          </a:p>
          <a:p>
            <a:r>
              <a:rPr lang="en-US" dirty="0"/>
              <a:t>Background estimation by interpolation</a:t>
            </a:r>
          </a:p>
          <a:p>
            <a:pPr lvl="1"/>
            <a:r>
              <a:rPr lang="en-US" dirty="0"/>
              <a:t>Data-driven estimation by DNN</a:t>
            </a:r>
          </a:p>
          <a:p>
            <a:pPr lvl="1"/>
            <a:r>
              <a:rPr lang="en-US" dirty="0"/>
              <a:t>Possibly could be used for multi variables case</a:t>
            </a:r>
          </a:p>
          <a:p>
            <a:pPr lvl="1"/>
            <a:r>
              <a:rPr lang="en-US" dirty="0"/>
              <a:t>Toy example indicates </a:t>
            </a:r>
            <a:r>
              <a:rPr lang="en-US"/>
              <a:t>it works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2D870-A70C-4F0A-8CB4-037E7730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84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A650E-82F5-471C-80ED-9AA85F61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95360-EF27-46DD-86BD-ADE5F6323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in an era where more statistics do not translate to better sensitivity. Systematic uncertainties must be reduced</a:t>
            </a:r>
          </a:p>
          <a:p>
            <a:r>
              <a:rPr lang="en-US" dirty="0"/>
              <a:t>Theoretical uncertainties</a:t>
            </a:r>
          </a:p>
          <a:p>
            <a:pPr lvl="1"/>
            <a:r>
              <a:rPr lang="en-US" dirty="0"/>
              <a:t>Renormalization and factorization scale uncertainties- Multi-particle calculation has different mass scales and higher order calculation does not decrease the uncertainty to our desire</a:t>
            </a:r>
          </a:p>
          <a:p>
            <a:pPr lvl="1"/>
            <a:r>
              <a:rPr lang="en-US" dirty="0"/>
              <a:t>Uncertainties from </a:t>
            </a:r>
            <a:r>
              <a:rPr lang="en-US" dirty="0" err="1"/>
              <a:t>parton</a:t>
            </a:r>
            <a:r>
              <a:rPr lang="en-US" dirty="0"/>
              <a:t> distribution functions</a:t>
            </a:r>
          </a:p>
          <a:p>
            <a:r>
              <a:rPr lang="en-US" dirty="0"/>
              <a:t>Experimental uncertainties</a:t>
            </a:r>
          </a:p>
          <a:p>
            <a:pPr lvl="1"/>
            <a:r>
              <a:rPr lang="en-US" dirty="0"/>
              <a:t>Understanding the detector is the key</a:t>
            </a:r>
          </a:p>
          <a:p>
            <a:pPr lvl="1"/>
            <a:r>
              <a:rPr lang="en-US" dirty="0"/>
              <a:t>Difference between data and simulation in detector response, resolutions etc.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45352-19E4-4CDC-A10E-0D407026D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5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BCD2C-46C1-4ED5-AFDF-AF9659A08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driven method for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0F2F4-8104-4317-A8A3-8E7AD10C43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Data-driven approach used where</a:t>
            </a:r>
          </a:p>
          <a:p>
            <a:pPr lvl="1"/>
            <a:r>
              <a:rPr lang="en-US" dirty="0"/>
              <a:t>Simulation of backgrounds with sufficient accuracy is not easy</a:t>
            </a:r>
          </a:p>
          <a:p>
            <a:pPr lvl="1"/>
            <a:r>
              <a:rPr lang="en-US" dirty="0"/>
              <a:t>Background samples are difficult to produce in large quantity</a:t>
            </a:r>
          </a:p>
          <a:p>
            <a:pPr lvl="1"/>
            <a:endParaRPr lang="en-US" dirty="0"/>
          </a:p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Real detector response, resolutions, and efficiencies already in</a:t>
            </a:r>
          </a:p>
          <a:p>
            <a:pPr lvl="1"/>
            <a:r>
              <a:rPr lang="en-US" dirty="0"/>
              <a:t>No theoretical uncertainty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0E7E640-FE84-42C6-99A1-0A9DA23A164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Data-driven method</a:t>
                </a:r>
                <a:br>
                  <a:rPr lang="en-US" dirty="0"/>
                </a:b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𝑑𝑎𝑡𝑎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Find approximation to background distribution using real data in a signal diminished region</a:t>
                </a:r>
              </a:p>
              <a:p>
                <a:pPr lvl="1"/>
                <a:r>
                  <a:rPr lang="en-US" dirty="0"/>
                  <a:t>Interpolation or extrapolation may be involved</a:t>
                </a:r>
              </a:p>
              <a:p>
                <a:pPr lvl="1"/>
                <a:r>
                  <a:rPr lang="en-US" dirty="0"/>
                  <a:t>Simple methods may not take into account correlations among variables</a:t>
                </a:r>
              </a:p>
              <a:p>
                <a:r>
                  <a:rPr lang="en-US" dirty="0"/>
                  <a:t>Once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dirty="0"/>
                  <a:t> is learned, we could use it to produce fake data</a:t>
                </a:r>
              </a:p>
              <a:p>
                <a:pPr lvl="1"/>
                <a:r>
                  <a:rPr lang="en-US" dirty="0"/>
                  <a:t>Data augmentation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0E7E640-FE84-42C6-99A1-0A9DA23A16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769" t="-1818" r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BA29B-ED93-4C4E-B606-F78F6609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4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A7F8E-CDD7-495A-B5A1-51CA5A14B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adversarial network (GAN)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202423-7A4A-4E82-B538-6E08A02210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a classical GAN, two networks compete against each other</a:t>
                </a:r>
              </a:p>
              <a:p>
                <a:pPr lvl="1"/>
                <a:r>
                  <a:rPr lang="en-US" b="0" dirty="0"/>
                  <a:t>Discriminator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a learned differentiable scalar function that tells the probability that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/>
                  <a:t> is from real data</a:t>
                </a:r>
              </a:p>
              <a:p>
                <a:pPr lvl="1"/>
                <a:r>
                  <a:rPr lang="en-US" dirty="0"/>
                  <a:t>Generator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a learned differentiable function such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distributed like data</a:t>
                </a:r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dirty="0"/>
                  <a:t> (latent variable) distributed randomly (could be flat or Gaussian)</a:t>
                </a:r>
              </a:p>
              <a:p>
                <a:pPr lvl="1"/>
                <a:r>
                  <a:rPr lang="en-US" dirty="0"/>
                  <a:t>Goal in a GAN: </a:t>
                </a:r>
                <a:br>
                  <a:rPr lang="en-US" dirty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lim>
                        </m:limLow>
                      </m:fName>
                      <m:e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e>
                              <m:li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lim>
                            </m:limLow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𝔼</m:t>
                                    </m:r>
                                  </m:e>
                                  <m:sub>
                                    <m:acc>
                                      <m:accPr>
                                        <m:chr m:val="⃗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~</m:t>
                                    </m:r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  <m:d>
                                      <m:dPr>
                                        <m:ctrlP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log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e>
                                    </m:func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𝔼</m:t>
                                    </m:r>
                                  </m:e>
                                  <m:sub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e>
                                    </m:acc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~</m:t>
                                    </m:r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  <m:d>
                                      <m:dPr>
                                        <m:ctrlPr>
                                          <a:rPr lang="en-US" i="1" dirty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i="1" dirty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log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𝐺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acc>
                                                      <m:accPr>
                                                        <m:chr m:val="⃗"/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accPr>
                                                      <m:e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𝑧</m:t>
                                                        </m:r>
                                                      </m:e>
                                                    </m:acc>
                                                  </m:e>
                                                </m:d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</m:func>
                                  </m:e>
                                </m:d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lang="en-US" dirty="0"/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Adjust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to maximize loss, i.e. make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→1</m:t>
                    </m:r>
                  </m:oMath>
                </a14:m>
                <a:r>
                  <a:rPr lang="en-US" dirty="0"/>
                  <a:t> for real data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dirty="0"/>
                  <a:t> for fake data. Make better discrimination.</a:t>
                </a:r>
              </a:p>
              <a:p>
                <a:pPr lvl="1"/>
                <a:r>
                  <a:rPr lang="en-US" dirty="0"/>
                  <a:t>Adjust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to minimize loss, i.e. make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→1</m:t>
                    </m:r>
                  </m:oMath>
                </a14:m>
                <a:r>
                  <a:rPr lang="en-US" dirty="0"/>
                  <a:t> for fake data.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202423-7A4A-4E82-B538-6E08A02210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 r="-1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622E0-C41C-40F1-93B6-9D092A70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9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09909-3DCB-4149-B095-07E92781D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GAN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90B69-8DB5-4C25-A2CE-A83E3D413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 GAN (arXiv:1406.2661)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4F1E1-85A6-4553-88CF-01DE9F59D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798FA6-7A91-43E0-B462-7A368F3A874D}"/>
              </a:ext>
            </a:extLst>
          </p:cNvPr>
          <p:cNvSpPr/>
          <p:nvPr/>
        </p:nvSpPr>
        <p:spPr>
          <a:xfrm>
            <a:off x="979272" y="3411042"/>
            <a:ext cx="1431498" cy="494270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Generator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31FC3D9-2AF9-42CC-BBA0-E2E6328B5EE4}"/>
              </a:ext>
            </a:extLst>
          </p:cNvPr>
          <p:cNvSpPr/>
          <p:nvPr/>
        </p:nvSpPr>
        <p:spPr>
          <a:xfrm>
            <a:off x="3194705" y="4005064"/>
            <a:ext cx="1431496" cy="977001"/>
          </a:xfrm>
          <a:prstGeom prst="roundRect">
            <a:avLst>
              <a:gd name="adj" fmla="val 10000"/>
            </a:avLst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Discriminator</a:t>
            </a:r>
          </a:p>
          <a:p>
            <a:pPr algn="ctr"/>
            <a:r>
              <a:rPr lang="en-US" dirty="0"/>
              <a:t>Step 1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BC11077E-3698-4AE3-8A30-355D7F9D7B4B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315129" y="3285204"/>
            <a:ext cx="259470" cy="14996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3732BD5-01A2-4D23-A358-539DBE7EE9E8}"/>
              </a:ext>
            </a:extLst>
          </p:cNvPr>
          <p:cNvSpPr txBox="1"/>
          <p:nvPr/>
        </p:nvSpPr>
        <p:spPr>
          <a:xfrm>
            <a:off x="2134129" y="4147126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fake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967AFA0-29A2-41AE-A57C-71A55A5A1004}"/>
              </a:ext>
            </a:extLst>
          </p:cNvPr>
          <p:cNvSpPr/>
          <p:nvPr/>
        </p:nvSpPr>
        <p:spPr>
          <a:xfrm>
            <a:off x="962457" y="5065630"/>
            <a:ext cx="1431498" cy="494270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 data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95E67ED-17AA-42CC-92E5-6E2BE5FFE0C4}"/>
              </a:ext>
            </a:extLst>
          </p:cNvPr>
          <p:cNvCxnSpPr>
            <a:cxnSpLocks/>
            <a:stCxn id="9" idx="0"/>
          </p:cNvCxnSpPr>
          <p:nvPr/>
        </p:nvCxnSpPr>
        <p:spPr>
          <a:xfrm rot="5400000" flipH="1" flipV="1">
            <a:off x="2322666" y="4193590"/>
            <a:ext cx="227580" cy="15165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E225917-56B9-4183-9967-6ACDAF84F1FC}"/>
              </a:ext>
            </a:extLst>
          </p:cNvPr>
          <p:cNvSpPr txBox="1"/>
          <p:nvPr/>
        </p:nvSpPr>
        <p:spPr>
          <a:xfrm>
            <a:off x="2134128" y="451249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6956F44-0FD0-47BA-A624-F45F26A50DFC}"/>
              </a:ext>
            </a:extLst>
          </p:cNvPr>
          <p:cNvSpPr/>
          <p:nvPr/>
        </p:nvSpPr>
        <p:spPr>
          <a:xfrm>
            <a:off x="5543777" y="4005064"/>
            <a:ext cx="1431496" cy="977001"/>
          </a:xfrm>
          <a:prstGeom prst="roundRect">
            <a:avLst>
              <a:gd name="adj" fmla="val 10000"/>
            </a:avLst>
          </a:prstGeom>
          <a:solidFill>
            <a:srgbClr val="FFA2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Discriminator</a:t>
            </a:r>
          </a:p>
          <a:p>
            <a:pPr algn="ctr"/>
            <a:r>
              <a:rPr lang="en-US" dirty="0"/>
              <a:t>Step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173468-F706-4AB4-8ED9-859772122093}"/>
                  </a:ext>
                </a:extLst>
              </p:cNvPr>
              <p:cNvSpPr txBox="1"/>
              <p:nvPr/>
            </p:nvSpPr>
            <p:spPr>
              <a:xfrm>
                <a:off x="3382929" y="5335223"/>
                <a:ext cx="2414122" cy="5136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Update discriminator network</a:t>
                </a:r>
                <a:endParaRPr lang="en-US" sz="16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173468-F706-4AB4-8ED9-859772122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929" y="5335223"/>
                <a:ext cx="2414122" cy="513602"/>
              </a:xfrm>
              <a:prstGeom prst="rect">
                <a:avLst/>
              </a:prstGeom>
              <a:blipFill>
                <a:blip r:embed="rId2"/>
                <a:stretch>
                  <a:fillRect l="-5303" t="-10714" r="-3788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521ECC9-1865-46AC-949E-0928D80645F8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4626201" y="4493565"/>
            <a:ext cx="91757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A40F1A7-DE05-40C4-A7DB-B05D88E39D88}"/>
              </a:ext>
            </a:extLst>
          </p:cNvPr>
          <p:cNvSpPr/>
          <p:nvPr/>
        </p:nvSpPr>
        <p:spPr>
          <a:xfrm>
            <a:off x="7916466" y="4005064"/>
            <a:ext cx="1431496" cy="977001"/>
          </a:xfrm>
          <a:prstGeom prst="roundRect">
            <a:avLst>
              <a:gd name="adj" fmla="val 10000"/>
            </a:avLst>
          </a:prstGeom>
          <a:solidFill>
            <a:srgbClr val="FF7A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Discriminator</a:t>
            </a:r>
          </a:p>
          <a:p>
            <a:pPr algn="ctr"/>
            <a:r>
              <a:rPr lang="en-US" dirty="0"/>
              <a:t>Step 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8EA2DE-CCC3-4D61-9408-E6425786FFDE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>
            <a:off x="6975273" y="4493565"/>
            <a:ext cx="941193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7A0FC8E-747D-4EEF-BA13-C45C10F878CC}"/>
              </a:ext>
            </a:extLst>
          </p:cNvPr>
          <p:cNvSpPr txBox="1"/>
          <p:nvPr/>
        </p:nvSpPr>
        <p:spPr>
          <a:xfrm>
            <a:off x="7061357" y="4112458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repeat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294AF08-9AA0-4118-BCD3-AB48096B6646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2410770" y="3656799"/>
            <a:ext cx="7153783" cy="1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FB2D7D2-3BCC-4097-9E8E-99854C1CEE90}"/>
              </a:ext>
            </a:extLst>
          </p:cNvPr>
          <p:cNvSpPr/>
          <p:nvPr/>
        </p:nvSpPr>
        <p:spPr>
          <a:xfrm>
            <a:off x="9564553" y="3409664"/>
            <a:ext cx="1431498" cy="494270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3C3AC3-DA44-4D69-AE7C-CD6788E29DCB}"/>
                  </a:ext>
                </a:extLst>
              </p:cNvPr>
              <p:cNvSpPr txBox="1"/>
              <p:nvPr/>
            </p:nvSpPr>
            <p:spPr>
              <a:xfrm>
                <a:off x="9062927" y="2721079"/>
                <a:ext cx="2194832" cy="5151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Update generator network</a:t>
                </a:r>
                <a:endParaRPr lang="en-US" sz="1600" b="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3C3AC3-DA44-4D69-AE7C-CD6788E29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2927" y="2721079"/>
                <a:ext cx="2194832" cy="515141"/>
              </a:xfrm>
              <a:prstGeom prst="rect">
                <a:avLst/>
              </a:prstGeom>
              <a:blipFill>
                <a:blip r:embed="rId3"/>
                <a:stretch>
                  <a:fillRect l="-5833" t="-11765" r="-4444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E16C1D8-CB4D-456A-898E-D056A80BDC7C}"/>
                  </a:ext>
                </a:extLst>
              </p:cNvPr>
              <p:cNvSpPr txBox="1"/>
              <p:nvPr/>
            </p:nvSpPr>
            <p:spPr>
              <a:xfrm>
                <a:off x="6885924" y="5528757"/>
                <a:ext cx="1676869" cy="233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E16C1D8-CB4D-456A-898E-D056A80BD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924" y="5528757"/>
                <a:ext cx="1676869" cy="233910"/>
              </a:xfrm>
              <a:prstGeom prst="rect">
                <a:avLst/>
              </a:prstGeom>
              <a:blipFill>
                <a:blip r:embed="rId4"/>
                <a:stretch>
                  <a:fillRect l="-2182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7E5B642B-F80F-4BA5-98FF-31DA717C39D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891738" y="3285204"/>
            <a:ext cx="259470" cy="14996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078AF2B-8835-4C0B-92C5-AA449D5CB07F}"/>
              </a:ext>
            </a:extLst>
          </p:cNvPr>
          <p:cNvSpPr txBox="1"/>
          <p:nvPr/>
        </p:nvSpPr>
        <p:spPr>
          <a:xfrm>
            <a:off x="10710738" y="4147126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fake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115A587-A9D2-4016-A716-73224F1DECA3}"/>
              </a:ext>
            </a:extLst>
          </p:cNvPr>
          <p:cNvSpPr/>
          <p:nvPr/>
        </p:nvSpPr>
        <p:spPr>
          <a:xfrm>
            <a:off x="9564553" y="5106201"/>
            <a:ext cx="1431498" cy="494270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 data</a:t>
            </a: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262F3E2-D6C7-44F9-A004-993D0F010F9F}"/>
              </a:ext>
            </a:extLst>
          </p:cNvPr>
          <p:cNvCxnSpPr>
            <a:cxnSpLocks/>
            <a:stCxn id="27" idx="0"/>
          </p:cNvCxnSpPr>
          <p:nvPr/>
        </p:nvCxnSpPr>
        <p:spPr>
          <a:xfrm rot="5400000" flipH="1" flipV="1">
            <a:off x="10924762" y="4234161"/>
            <a:ext cx="227580" cy="15165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A333986-BB12-4B35-A410-3CC8E8805D70}"/>
              </a:ext>
            </a:extLst>
          </p:cNvPr>
          <p:cNvSpPr txBox="1"/>
          <p:nvPr/>
        </p:nvSpPr>
        <p:spPr>
          <a:xfrm>
            <a:off x="10731378" y="451588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</a:t>
            </a:r>
          </a:p>
        </p:txBody>
      </p:sp>
    </p:spTree>
    <p:extLst>
      <p:ext uri="{BB962C8B-B14F-4D97-AF65-F5344CB8AC3E}">
        <p14:creationId xmlns:p14="http://schemas.microsoft.com/office/powerpoint/2010/main" val="817733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9A75C-2E8D-46D8-933E-BA44C3016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case study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106BAB-B8FD-4CA9-B5DA-4804F71988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Compare the following</a:t>
                </a:r>
              </a:p>
              <a:p>
                <a:pPr lvl="1"/>
                <a:r>
                  <a:rPr lang="en-US" dirty="0"/>
                  <a:t>Original GAN</a:t>
                </a:r>
              </a:p>
              <a:p>
                <a:pPr lvl="1"/>
                <a:r>
                  <a:rPr lang="en-US" dirty="0"/>
                  <a:t>Wasserstein GAN (arXiv:1701.07875</a:t>
                </a:r>
                <a:r>
                  <a:rPr lang="en-US" b="1" dirty="0"/>
                  <a:t>)</a:t>
                </a:r>
                <a:endParaRPr lang="en-US" dirty="0"/>
              </a:p>
              <a:p>
                <a:pPr lvl="1"/>
                <a:r>
                  <a:rPr lang="en-US" dirty="0"/>
                  <a:t>MMD GAN (arXiv:1705.08584)</a:t>
                </a:r>
              </a:p>
              <a:p>
                <a:pPr lvl="1"/>
                <a:r>
                  <a:rPr lang="en-US" dirty="0"/>
                  <a:t>Variational Auto-Encoder (VAE)</a:t>
                </a:r>
              </a:p>
              <a:p>
                <a:r>
                  <a:rPr lang="en-US" dirty="0"/>
                  <a:t>Sample</a:t>
                </a:r>
              </a:p>
              <a:p>
                <a:pPr lvl="1"/>
                <a:r>
                  <a:rPr lang="en-US" dirty="0"/>
                  <a:t>Four top </a:t>
                </a:r>
                <a:r>
                  <a:rPr lang="en-US" dirty="0" err="1"/>
                  <a:t>Madgraph</a:t>
                </a:r>
                <a:r>
                  <a:rPr lang="en-US" dirty="0"/>
                  <a:t> sample decayed/hadronized by PYTHIA and with </a:t>
                </a:r>
                <a:r>
                  <a:rPr lang="en-US" dirty="0" err="1"/>
                  <a:t>Delphes</a:t>
                </a:r>
                <a:r>
                  <a:rPr lang="en-US" dirty="0"/>
                  <a:t> detector simulation</a:t>
                </a:r>
              </a:p>
              <a:p>
                <a:pPr lvl="1"/>
                <a:r>
                  <a:rPr lang="en-US" dirty="0"/>
                  <a:t>Hadronic jet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used as feature inputs for correct combinations</a:t>
                </a:r>
              </a:p>
              <a:p>
                <a:r>
                  <a:rPr lang="en-US" dirty="0"/>
                  <a:t>Latent variable</a:t>
                </a:r>
              </a:p>
              <a:p>
                <a:pPr lvl="1"/>
                <a:r>
                  <a:rPr lang="en-US" dirty="0"/>
                  <a:t>Fixed the dimensions to be the same for all 4 algorithms</a:t>
                </a:r>
              </a:p>
              <a:p>
                <a:pPr lvl="1"/>
                <a:r>
                  <a:rPr lang="en-US" dirty="0"/>
                  <a:t>The network architectures are the same for all [2048,2048,256]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106BAB-B8FD-4CA9-B5DA-4804F71988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13" t="-1818" b="-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2B8A1-8F32-4D62-A4BB-7037F4E71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29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DA5DF-402B-4FFF-A5D5-39B86DEE0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72E026-BC52-4F04-96DA-CC97D86A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35866A-AD4A-445B-9E39-5CF116B7F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3178352" cy="23877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DC6917-109C-4C84-9129-DA7C11E81BE6}"/>
              </a:ext>
            </a:extLst>
          </p:cNvPr>
          <p:cNvSpPr txBox="1"/>
          <p:nvPr/>
        </p:nvSpPr>
        <p:spPr>
          <a:xfrm>
            <a:off x="3870633" y="2135556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489386-80ED-44D2-89DE-B6B162234183}"/>
              </a:ext>
            </a:extLst>
          </p:cNvPr>
          <p:cNvSpPr txBox="1"/>
          <p:nvPr/>
        </p:nvSpPr>
        <p:spPr>
          <a:xfrm>
            <a:off x="9609736" y="2135556"/>
            <a:ext cx="1814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Wasserstein GAN</a:t>
            </a:r>
          </a:p>
        </p:txBody>
      </p:sp>
      <p:pic>
        <p:nvPicPr>
          <p:cNvPr id="13" name="Picture 12" descr="A picture containing sitting&#10;&#10;Description generated with very high confidence">
            <a:extLst>
              <a:ext uri="{FF2B5EF4-FFF2-40B4-BE49-F238E27FC236}">
                <a16:creationId xmlns:a16="http://schemas.microsoft.com/office/drawing/2014/main" id="{33EBD6D6-EE92-465F-916B-C9321E44B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14" y="4357287"/>
            <a:ext cx="3210403" cy="23877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FB5506-DD76-4F05-8A37-C715DF45F1B2}"/>
              </a:ext>
            </a:extLst>
          </p:cNvPr>
          <p:cNvSpPr txBox="1"/>
          <p:nvPr/>
        </p:nvSpPr>
        <p:spPr>
          <a:xfrm>
            <a:off x="3870633" y="4504003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MMD GAN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1E592C-40ED-4F30-AEC0-AF38C8555CE7}"/>
              </a:ext>
            </a:extLst>
          </p:cNvPr>
          <p:cNvSpPr txBox="1"/>
          <p:nvPr/>
        </p:nvSpPr>
        <p:spPr>
          <a:xfrm>
            <a:off x="9609736" y="4504003"/>
            <a:ext cx="54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VAE</a:t>
            </a: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19741648-D29D-4CEE-83DC-EDE45D1EC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84" y="1993324"/>
            <a:ext cx="3178352" cy="2387737"/>
          </a:xfrm>
          <a:prstGeom prst="rect">
            <a:avLst/>
          </a:prstGeom>
        </p:spPr>
      </p:pic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2DAA8A2-6305-4849-ACFE-BC0D9F6F93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84" y="4333208"/>
            <a:ext cx="3210402" cy="24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2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0BBC4B-DB9B-4423-9AD1-9BD67001480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0" dirty="0"/>
                  <a:t>Exercise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0BBC4B-DB9B-4423-9AD1-9BD6700148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E2D7B-2FE2-4019-93A2-4D8525E3D5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Non-resonant production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/>
                  <a:t> is a background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Di-Higgs is important in probing the Higgs self coupling</a:t>
                </a:r>
              </a:p>
              <a:p>
                <a:pPr lvl="1"/>
                <a:r>
                  <a:rPr lang="en-US" dirty="0"/>
                  <a:t>It would be desirable to reduce background uncertainty</a:t>
                </a:r>
              </a:p>
              <a:p>
                <a:r>
                  <a:rPr lang="en-US" dirty="0"/>
                  <a:t>Generative method for learning from data</a:t>
                </a:r>
              </a:p>
              <a:p>
                <a:pPr lvl="1"/>
                <a:r>
                  <a:rPr lang="en-US" dirty="0"/>
                  <a:t>Use as feature inputs px, </a:t>
                </a:r>
                <a:r>
                  <a:rPr lang="en-US" dirty="0" err="1"/>
                  <a:t>py</a:t>
                </a:r>
                <a:r>
                  <a:rPr lang="en-US" dirty="0"/>
                  <a:t>, </a:t>
                </a:r>
                <a:r>
                  <a:rPr lang="en-US" dirty="0" err="1"/>
                  <a:t>pz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’s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-jets – 12 inputs</a:t>
                </a:r>
              </a:p>
              <a:p>
                <a:pPr lvl="1"/>
                <a:r>
                  <a:rPr lang="en-US" dirty="0"/>
                  <a:t>Wasserstein GAN – outputs px, </a:t>
                </a:r>
                <a:r>
                  <a:rPr lang="en-US" dirty="0" err="1"/>
                  <a:t>py</a:t>
                </a:r>
                <a:r>
                  <a:rPr lang="en-US" dirty="0"/>
                  <a:t>, </a:t>
                </a:r>
                <a:r>
                  <a:rPr lang="en-US" dirty="0" err="1"/>
                  <a:t>pz</a:t>
                </a:r>
                <a:r>
                  <a:rPr lang="en-US" dirty="0"/>
                  <a:t> of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’s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-jets</a:t>
                </a:r>
              </a:p>
              <a:p>
                <a:pPr lvl="1"/>
                <a:r>
                  <a:rPr lang="en-US" dirty="0"/>
                  <a:t>We can use these vectors to calculate various quantities</a:t>
                </a:r>
              </a:p>
              <a:p>
                <a:r>
                  <a:rPr lang="en-US" dirty="0"/>
                  <a:t>Sample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/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=14 </m:t>
                    </m:r>
                  </m:oMath>
                </a14:m>
                <a:r>
                  <a:rPr lang="en-US" dirty="0"/>
                  <a:t> TeV</a:t>
                </a:r>
              </a:p>
              <a:p>
                <a:pPr lvl="1"/>
                <a:r>
                  <a:rPr lang="en-US" dirty="0"/>
                  <a:t>Generated with </a:t>
                </a:r>
                <a:r>
                  <a:rPr lang="en-US" dirty="0" err="1"/>
                  <a:t>Madgraph</a:t>
                </a:r>
                <a:r>
                  <a:rPr lang="en-US" dirty="0"/>
                  <a:t> 5 + PYTHIA 8 + </a:t>
                </a:r>
                <a:r>
                  <a:rPr lang="en-US" dirty="0" err="1"/>
                  <a:t>Delphes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E2D7B-2FE2-4019-93A2-4D8525E3D5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13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77B7F-E8E2-4A43-A1FE-C79A7E46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4462-C002-4ADF-9CA6-764EBEB308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712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oreanBlue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oreanBlue" id="{6F2BBA38-1745-41C7-B164-6D95A72DB462}" vid="{2D308352-3DBE-4D80-BC40-A49FA5DF35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KoreanBlue</Template>
  <TotalTime>4652</TotalTime>
  <Words>893</Words>
  <Application>Microsoft Office PowerPoint</Application>
  <PresentationFormat>Widescreen</PresentationFormat>
  <Paragraphs>169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맑은 고딕</vt:lpstr>
      <vt:lpstr>Cambria Math</vt:lpstr>
      <vt:lpstr>Tw Cen MT</vt:lpstr>
      <vt:lpstr>Tw Cen MT Condensed</vt:lpstr>
      <vt:lpstr>Wingdings 3</vt:lpstr>
      <vt:lpstr>KoreanBlue</vt:lpstr>
      <vt:lpstr>Generative methods for Backgrounds</vt:lpstr>
      <vt:lpstr>Contents</vt:lpstr>
      <vt:lpstr>Introduction</vt:lpstr>
      <vt:lpstr>Data driven method for backgrounds</vt:lpstr>
      <vt:lpstr>generative adversarial network (GAN)</vt:lpstr>
      <vt:lpstr>How GAN works</vt:lpstr>
      <vt:lpstr>A case study</vt:lpstr>
      <vt:lpstr>Comparisons</vt:lpstr>
      <vt:lpstr>Exercise with bb ̅γγ</vt:lpstr>
      <vt:lpstr>Training In WGAN</vt:lpstr>
      <vt:lpstr>Generated data vs Trained data</vt:lpstr>
      <vt:lpstr>Generated Data vs Trained Data</vt:lpstr>
      <vt:lpstr>Reweighting</vt:lpstr>
      <vt:lpstr>Reweighted</vt:lpstr>
      <vt:lpstr>Generative method Data-driven background estimation</vt:lpstr>
      <vt:lpstr>Can DNN Interpolate/Extrapolate ?</vt:lpstr>
      <vt:lpstr>Removing one bin for training</vt:lpstr>
      <vt:lpstr>Complex Sideband method</vt:lpstr>
      <vt:lpstr>Testing GAN as an interpolator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Mimicking HEP data</dc:title>
  <dc:creator>Choi Suyong</dc:creator>
  <cp:lastModifiedBy>Choi Suyong</cp:lastModifiedBy>
  <cp:revision>47</cp:revision>
  <dcterms:created xsi:type="dcterms:W3CDTF">2018-09-03T10:33:39Z</dcterms:created>
  <dcterms:modified xsi:type="dcterms:W3CDTF">2018-09-07T04:54:53Z</dcterms:modified>
</cp:coreProperties>
</file>