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3"/>
    <p:restoredTop sz="94637"/>
  </p:normalViewPr>
  <p:slideViewPr>
    <p:cSldViewPr snapToGrid="0" snapToObjects="1">
      <p:cViewPr varScale="1">
        <p:scale>
          <a:sx n="144" d="100"/>
          <a:sy n="144" d="100"/>
        </p:scale>
        <p:origin x="224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C9F48-71E2-1040-8055-0920DA5C4119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A6FE0-ACDC-1E4E-8E7B-7B5B194EF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657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20B4A-3085-F14D-9EE7-C0758A70B5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Taking accelerator’s references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C98F17-B1CC-2D43-83DB-6B707D014C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BCWG#13 – Aug. </a:t>
            </a:r>
            <a:r>
              <a:rPr lang="en-GB" baseline="30000" dirty="0"/>
              <a:t>31st</a:t>
            </a:r>
            <a:r>
              <a:rPr lang="en-GB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612157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ECED1-5AB1-1941-8DCB-E95EBE56D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E3EA6-6878-0248-9B40-69FE9E76A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Need your input</a:t>
            </a:r>
          </a:p>
          <a:p>
            <a:pPr lvl="1"/>
            <a:r>
              <a:rPr lang="en-GB" dirty="0"/>
              <a:t>Tags and checklist</a:t>
            </a:r>
          </a:p>
          <a:p>
            <a:pPr lvl="1"/>
            <a:r>
              <a:rPr lang="en-GB" dirty="0"/>
              <a:t>Experience</a:t>
            </a:r>
          </a:p>
          <a:p>
            <a:pPr lvl="1"/>
            <a:r>
              <a:rPr lang="en-GB" dirty="0"/>
              <a:t>New ideas?</a:t>
            </a:r>
          </a:p>
          <a:p>
            <a:r>
              <a:rPr lang="en-GB" dirty="0"/>
              <a:t>Thanks a lot to operators and EIC for their help and their work DESPITE their own workload and being on shift </a:t>
            </a:r>
          </a:p>
          <a:p>
            <a:pPr lvl="1"/>
            <a:r>
              <a:rPr lang="en-GB" dirty="0"/>
              <a:t>J.C. Dumont </a:t>
            </a:r>
          </a:p>
          <a:p>
            <a:pPr lvl="1"/>
            <a:r>
              <a:rPr lang="en-GB" dirty="0"/>
              <a:t>K. </a:t>
            </a:r>
            <a:r>
              <a:rPr lang="en-GB" dirty="0" err="1"/>
              <a:t>FuchsBerger</a:t>
            </a:r>
            <a:endParaRPr lang="en-GB" dirty="0"/>
          </a:p>
          <a:p>
            <a:pPr lvl="1"/>
            <a:r>
              <a:rPr lang="en-GB" dirty="0"/>
              <a:t>R. </a:t>
            </a:r>
            <a:r>
              <a:rPr lang="en-GB" dirty="0" err="1"/>
              <a:t>Maillet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2C652-B785-0840-BCEE-51D7E7208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7B597-097D-0B4F-80C4-7800BB98F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C347C-BA53-C440-9DD2-4657C6A5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737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5DE2963-1B57-5B40-92A1-52758F003B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B5EEF05-CF02-F94A-961C-29E02EDF92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It’s almost week-end!</a:t>
            </a:r>
          </a:p>
        </p:txBody>
      </p:sp>
    </p:spTree>
    <p:extLst>
      <p:ext uri="{BB962C8B-B14F-4D97-AF65-F5344CB8AC3E}">
        <p14:creationId xmlns:p14="http://schemas.microsoft.com/office/powerpoint/2010/main" val="951143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CBDB9A6-4027-DA42-9E3B-967F5660B5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758471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A994C-A71E-7E41-B95F-96E90C4C7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F.A.Q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25F72-99E6-8D4D-AD0F-AC1B75DC0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Why this project does not use Logging / Timber?</a:t>
            </a:r>
          </a:p>
          <a:p>
            <a:pPr lvl="1"/>
            <a:r>
              <a:rPr lang="en-GB" dirty="0"/>
              <a:t>Need to store pictures / files / Java object</a:t>
            </a:r>
          </a:p>
          <a:p>
            <a:pPr lvl="1"/>
            <a:r>
              <a:rPr lang="en-GB" dirty="0"/>
              <a:t>Timber search is mostly timestamp driven -&gt; no keyword / tags to help search</a:t>
            </a:r>
          </a:p>
          <a:p>
            <a:r>
              <a:rPr lang="en-GB" dirty="0"/>
              <a:t>Why not CO / </a:t>
            </a:r>
            <a:r>
              <a:rPr lang="en-GB" dirty="0" err="1"/>
              <a:t>NxCals</a:t>
            </a:r>
            <a:r>
              <a:rPr lang="en-GB" dirty="0"/>
              <a:t>?</a:t>
            </a:r>
          </a:p>
          <a:p>
            <a:pPr lvl="1"/>
            <a:r>
              <a:rPr lang="en-GB" dirty="0"/>
              <a:t>NXCALS architecture would meet most of our requirement</a:t>
            </a:r>
          </a:p>
          <a:p>
            <a:pPr lvl="1"/>
            <a:r>
              <a:rPr lang="en-GB" dirty="0"/>
              <a:t>Project not ready, data persistency was not guaranteed</a:t>
            </a:r>
          </a:p>
          <a:p>
            <a:pPr lvl="1"/>
            <a:r>
              <a:rPr lang="en-GB" dirty="0"/>
              <a:t>CO would not commit into giving support </a:t>
            </a:r>
            <a:r>
              <a:rPr lang="en-GB"/>
              <a:t>before </a:t>
            </a:r>
            <a:r>
              <a:rPr lang="en-GB" dirty="0"/>
              <a:t>e</a:t>
            </a:r>
            <a:r>
              <a:rPr lang="en-GB"/>
              <a:t>nd </a:t>
            </a:r>
            <a:r>
              <a:rPr lang="en-GB" dirty="0"/>
              <a:t>of LS2</a:t>
            </a:r>
          </a:p>
          <a:p>
            <a:r>
              <a:rPr lang="en-GB" dirty="0"/>
              <a:t>Can I use python?</a:t>
            </a:r>
          </a:p>
          <a:p>
            <a:pPr lvl="1"/>
            <a:r>
              <a:rPr lang="en-GB" dirty="0"/>
              <a:t>Web-based solution so, nothings opposes the use of any other language, but you’ll have to do it yourself.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44C58-BF9C-9A40-A71F-D27749CA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165FC-90F4-0C4A-872E-AF639A238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DC6A9-54BD-F741-90BD-9E8C4B56E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604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E12B9-DC07-764F-B838-AB672DBF1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943BCA-F5AA-5D49-9808-548C5ED38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932307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Header</a:t>
            </a:r>
          </a:p>
          <a:p>
            <a:pPr lvl="1"/>
            <a:r>
              <a:rPr lang="en-GB" dirty="0"/>
              <a:t>Beam characteristics (Particle type, optic, integer tune part, etc…)</a:t>
            </a:r>
          </a:p>
          <a:p>
            <a:pPr lvl="1"/>
            <a:r>
              <a:rPr lang="en-GB" dirty="0"/>
              <a:t>TGM User Name</a:t>
            </a:r>
          </a:p>
          <a:p>
            <a:pPr lvl="1"/>
            <a:r>
              <a:rPr lang="en-GB" dirty="0"/>
              <a:t>LSA/Inca context name</a:t>
            </a:r>
          </a:p>
          <a:p>
            <a:pPr lvl="1"/>
            <a:r>
              <a:rPr lang="en-GB" dirty="0"/>
              <a:t>Etc…</a:t>
            </a:r>
          </a:p>
          <a:p>
            <a:r>
              <a:rPr lang="en-GB" dirty="0"/>
              <a:t>Data</a:t>
            </a:r>
          </a:p>
          <a:p>
            <a:pPr lvl="1"/>
            <a:r>
              <a:rPr lang="en-GB" dirty="0"/>
              <a:t>Screenshots</a:t>
            </a:r>
          </a:p>
          <a:p>
            <a:pPr lvl="1"/>
            <a:r>
              <a:rPr lang="en-GB" dirty="0"/>
              <a:t>Set of LSA/Inca settings</a:t>
            </a:r>
          </a:p>
          <a:p>
            <a:pPr lvl="1"/>
            <a:r>
              <a:rPr lang="en-GB" dirty="0"/>
              <a:t>JAPC Acquired Parameter Values</a:t>
            </a:r>
          </a:p>
          <a:p>
            <a:pPr lvl="1"/>
            <a:r>
              <a:rPr lang="en-GB" dirty="0"/>
              <a:t>Oasis signals</a:t>
            </a:r>
          </a:p>
          <a:p>
            <a:pPr lvl="1"/>
            <a:r>
              <a:rPr lang="en-GB" dirty="0"/>
              <a:t>Extra type of data (Java object or external files?)</a:t>
            </a:r>
          </a:p>
          <a:p>
            <a:pPr lvl="1"/>
            <a:r>
              <a:rPr lang="en-GB" dirty="0"/>
              <a:t>Tags/Keyword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8106E-FA34-BE41-8AAC-E864EF08E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0988DB-3CED-0A42-8168-D0048230B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37251-2B5E-394B-B78D-FC7AF7BF9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76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64242-58B6-A545-9480-7D2BC1E6F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B0351-145F-BD4B-BDC4-B240263C14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Capture a set of relevant data </a:t>
            </a:r>
          </a:p>
          <a:p>
            <a:pPr lvl="1"/>
            <a:r>
              <a:rPr lang="en-GB" dirty="0"/>
              <a:t>Grouped by beam specifications</a:t>
            </a:r>
          </a:p>
          <a:p>
            <a:pPr lvl="1"/>
            <a:r>
              <a:rPr lang="en-GB" dirty="0"/>
              <a:t>Characterised with deterministic keywords</a:t>
            </a:r>
          </a:p>
          <a:p>
            <a:pPr lvl="1"/>
            <a:r>
              <a:rPr lang="en-GB" dirty="0"/>
              <a:t>Timestamped</a:t>
            </a:r>
          </a:p>
          <a:p>
            <a:pPr lvl="1"/>
            <a:r>
              <a:rPr lang="en-GB" dirty="0"/>
              <a:t>Support for multiple formats (java objects)</a:t>
            </a:r>
          </a:p>
          <a:p>
            <a:pPr lvl="1"/>
            <a:r>
              <a:rPr lang="en-GB" dirty="0"/>
              <a:t>Simple Java-API that can be added to any application</a:t>
            </a:r>
          </a:p>
          <a:p>
            <a:pPr lvl="1"/>
            <a:r>
              <a:rPr lang="en-GB" dirty="0"/>
              <a:t>Check-list to ensure all required data is present</a:t>
            </a:r>
          </a:p>
          <a:p>
            <a:r>
              <a:rPr lang="en-GB" dirty="0"/>
              <a:t>Ability to reload reference data</a:t>
            </a:r>
          </a:p>
          <a:p>
            <a:pPr lvl="1"/>
            <a:r>
              <a:rPr lang="en-GB" dirty="0"/>
              <a:t>Directly from the application it has been taken</a:t>
            </a:r>
          </a:p>
          <a:p>
            <a:pPr lvl="1"/>
            <a:r>
              <a:rPr lang="en-GB" dirty="0"/>
              <a:t>Immediate comparison with real-time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C9ED7-81EF-0D40-93FF-154DE3778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BAB42-C4E7-FB4B-B31A-2A7F0C4C2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23DDA-4A7E-7F4E-B507-3E6762135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72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B7AE0-FCB4-0749-9EE3-6A6CA5404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3B592-8AE5-B441-981D-8EB23C2DAF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r>
              <a:rPr lang="en-GB" dirty="0"/>
              <a:t>eLogbook-like infrastructure</a:t>
            </a:r>
          </a:p>
          <a:p>
            <a:pPr lvl="1"/>
            <a:r>
              <a:rPr lang="en-GB" dirty="0"/>
              <a:t>Oracle database</a:t>
            </a:r>
          </a:p>
          <a:p>
            <a:pPr lvl="1"/>
            <a:r>
              <a:rPr lang="en-GB" dirty="0"/>
              <a:t>Application server</a:t>
            </a:r>
          </a:p>
          <a:p>
            <a:pPr lvl="1"/>
            <a:r>
              <a:rPr lang="en-GB" dirty="0"/>
              <a:t>Java client for API and browser tool (development ongoing)</a:t>
            </a:r>
          </a:p>
          <a:p>
            <a:pPr lvl="1"/>
            <a:r>
              <a:rPr lang="en-GB" dirty="0"/>
              <a:t>Web page for browsing (implementation to come later)</a:t>
            </a:r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8A7D71B4-CE05-4D48-B3AF-3B15957BF9B1}"/>
              </a:ext>
            </a:extLst>
          </p:cNvPr>
          <p:cNvSpPr/>
          <p:nvPr/>
        </p:nvSpPr>
        <p:spPr>
          <a:xfrm>
            <a:off x="10575752" y="4263994"/>
            <a:ext cx="1589103" cy="119848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eLogbook-Refs DB</a:t>
            </a:r>
          </a:p>
        </p:txBody>
      </p:sp>
      <p:sp>
        <p:nvSpPr>
          <p:cNvPr id="6" name="Bevel 5">
            <a:extLst>
              <a:ext uri="{FF2B5EF4-FFF2-40B4-BE49-F238E27FC236}">
                <a16:creationId xmlns:a16="http://schemas.microsoft.com/office/drawing/2014/main" id="{78326365-623C-B34F-9AA4-D85C2A2AA405}"/>
              </a:ext>
            </a:extLst>
          </p:cNvPr>
          <p:cNvSpPr/>
          <p:nvPr/>
        </p:nvSpPr>
        <p:spPr>
          <a:xfrm>
            <a:off x="9460089" y="2010878"/>
            <a:ext cx="710214" cy="391940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Oracle Application Server</a:t>
            </a:r>
          </a:p>
        </p:txBody>
      </p:sp>
      <p:sp>
        <p:nvSpPr>
          <p:cNvPr id="7" name="Snip and Round Single Corner Rectangle 6">
            <a:extLst>
              <a:ext uri="{FF2B5EF4-FFF2-40B4-BE49-F238E27FC236}">
                <a16:creationId xmlns:a16="http://schemas.microsoft.com/office/drawing/2014/main" id="{98A4F550-7499-F74D-B373-615D6D48D134}"/>
              </a:ext>
            </a:extLst>
          </p:cNvPr>
          <p:cNvSpPr/>
          <p:nvPr/>
        </p:nvSpPr>
        <p:spPr>
          <a:xfrm>
            <a:off x="7936089" y="2190044"/>
            <a:ext cx="1095022" cy="945888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Java API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7B4D47-90E5-424D-8D17-B123F6317E45}"/>
              </a:ext>
            </a:extLst>
          </p:cNvPr>
          <p:cNvGrpSpPr/>
          <p:nvPr/>
        </p:nvGrpSpPr>
        <p:grpSpPr>
          <a:xfrm>
            <a:off x="5787876" y="2190044"/>
            <a:ext cx="1677661" cy="1352288"/>
            <a:chOff x="5787876" y="2190044"/>
            <a:chExt cx="1677661" cy="135228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9B6675E-40C7-0043-9B79-D9901E9F9C63}"/>
                </a:ext>
              </a:extLst>
            </p:cNvPr>
            <p:cNvSpPr/>
            <p:nvPr/>
          </p:nvSpPr>
          <p:spPr>
            <a:xfrm>
              <a:off x="6402371" y="2190044"/>
              <a:ext cx="1063166" cy="9458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AC5DBBF-BE7C-0446-AD8F-BE8807DFD477}"/>
                </a:ext>
              </a:extLst>
            </p:cNvPr>
            <p:cNvSpPr/>
            <p:nvPr/>
          </p:nvSpPr>
          <p:spPr>
            <a:xfrm>
              <a:off x="6241706" y="2407363"/>
              <a:ext cx="1063166" cy="9458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3379174-FDFA-6B41-9A52-77FD7499E693}"/>
                </a:ext>
              </a:extLst>
            </p:cNvPr>
            <p:cNvSpPr/>
            <p:nvPr/>
          </p:nvSpPr>
          <p:spPr>
            <a:xfrm>
              <a:off x="5787876" y="2596444"/>
              <a:ext cx="1352558" cy="9458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Java applications</a:t>
              </a:r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477D647-B0B5-734C-94ED-9317E411663C}"/>
              </a:ext>
            </a:extLst>
          </p:cNvPr>
          <p:cNvCxnSpPr>
            <a:stCxn id="9" idx="3"/>
            <a:endCxn id="7" idx="2"/>
          </p:cNvCxnSpPr>
          <p:nvPr/>
        </p:nvCxnSpPr>
        <p:spPr>
          <a:xfrm>
            <a:off x="7465537" y="2662988"/>
            <a:ext cx="468000" cy="0"/>
          </a:xfrm>
          <a:prstGeom prst="straightConnector1">
            <a:avLst/>
          </a:prstGeom>
          <a:ln w="5080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2EBCEF3-C34B-0C4A-B63D-8ECAE05C1D03}"/>
              </a:ext>
            </a:extLst>
          </p:cNvPr>
          <p:cNvSpPr/>
          <p:nvPr/>
        </p:nvSpPr>
        <p:spPr>
          <a:xfrm>
            <a:off x="6570133" y="5192889"/>
            <a:ext cx="1444978" cy="8466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Web client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4488BFB-5E15-D74A-A4D6-10FF393E4945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8015111" y="4975570"/>
            <a:ext cx="1444978" cy="640653"/>
          </a:xfrm>
          <a:prstGeom prst="straightConnector1">
            <a:avLst/>
          </a:prstGeom>
          <a:ln w="5080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2691329-1BF0-CB4E-B60C-87A9847DBD32}"/>
              </a:ext>
            </a:extLst>
          </p:cNvPr>
          <p:cNvCxnSpPr>
            <a:cxnSpLocks/>
          </p:cNvCxnSpPr>
          <p:nvPr/>
        </p:nvCxnSpPr>
        <p:spPr>
          <a:xfrm flipV="1">
            <a:off x="9031111" y="2662988"/>
            <a:ext cx="428978" cy="15744"/>
          </a:xfrm>
          <a:prstGeom prst="straightConnector1">
            <a:avLst/>
          </a:prstGeom>
          <a:ln w="5080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2CAD040A-EC0C-514A-BD5E-B00F248BB553}"/>
              </a:ext>
            </a:extLst>
          </p:cNvPr>
          <p:cNvCxnSpPr>
            <a:endCxn id="5" idx="1"/>
          </p:cNvCxnSpPr>
          <p:nvPr/>
        </p:nvCxnSpPr>
        <p:spPr>
          <a:xfrm>
            <a:off x="10170303" y="3239911"/>
            <a:ext cx="1200001" cy="1024083"/>
          </a:xfrm>
          <a:prstGeom prst="bentConnector2">
            <a:avLst/>
          </a:prstGeom>
          <a:ln w="5080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861F1E66-9EBC-D947-9FD2-D7E300C8420F}"/>
              </a:ext>
            </a:extLst>
          </p:cNvPr>
          <p:cNvSpPr/>
          <p:nvPr/>
        </p:nvSpPr>
        <p:spPr>
          <a:xfrm>
            <a:off x="6690821" y="3735175"/>
            <a:ext cx="1609441" cy="1240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References Java UI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ACB333B-C972-2744-91B0-E49A95F9E37C}"/>
              </a:ext>
            </a:extLst>
          </p:cNvPr>
          <p:cNvCxnSpPr>
            <a:cxnSpLocks/>
            <a:stCxn id="29" idx="3"/>
            <a:endCxn id="6" idx="4"/>
          </p:cNvCxnSpPr>
          <p:nvPr/>
        </p:nvCxnSpPr>
        <p:spPr>
          <a:xfrm flipV="1">
            <a:off x="8300262" y="3970581"/>
            <a:ext cx="1159827" cy="384792"/>
          </a:xfrm>
          <a:prstGeom prst="straightConnector1">
            <a:avLst/>
          </a:prstGeom>
          <a:ln w="5080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83EF5-304A-A444-8418-E2F76C98E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9CECEA-8F8D-3543-B310-4E7CA54C1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8D6ADE1-98B8-1A40-82E6-4359FE6F9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091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4E740-A150-124A-9236-17C20991D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Principle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9AE40-3505-B14B-AAC7-0778A8163F1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From eLogbook U.I.</a:t>
            </a:r>
          </a:p>
          <a:p>
            <a:pPr lvl="1"/>
            <a:r>
              <a:rPr lang="en-GB" dirty="0"/>
              <a:t>One entry per reference</a:t>
            </a:r>
          </a:p>
          <a:p>
            <a:pPr lvl="2"/>
            <a:r>
              <a:rPr lang="en-GB" dirty="0"/>
              <a:t>Header with beam definition and meta-data (to be completed)</a:t>
            </a:r>
          </a:p>
          <a:p>
            <a:pPr lvl="2"/>
            <a:r>
              <a:rPr lang="en-GB" dirty="0"/>
              <a:t>Tags to ease identification and search process</a:t>
            </a:r>
          </a:p>
          <a:p>
            <a:pPr lvl="1"/>
            <a:r>
              <a:rPr lang="en-GB" dirty="0"/>
              <a:t>Attachments linked to the reference</a:t>
            </a:r>
          </a:p>
          <a:p>
            <a:pPr lvl="2"/>
            <a:r>
              <a:rPr lang="en-GB" dirty="0"/>
              <a:t>ANY kind of object</a:t>
            </a:r>
          </a:p>
          <a:p>
            <a:pPr lvl="2"/>
            <a:r>
              <a:rPr lang="en-GB" dirty="0"/>
              <a:t>Tags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2FB39A6-357B-844B-96B0-183E1598B8D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26159" y="2017713"/>
            <a:ext cx="4619706" cy="3441700"/>
          </a:xfr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AC593F82-36BA-1843-95E2-30088759A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23DC079-5A85-1D4A-BDDF-1B5AA41FF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BD66B7D-77DD-E649-83F1-0783D4656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083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D17EE9-A141-564D-8AB7-853F91AE4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Principle (II)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D0DF07-4252-D04B-953B-774741C8B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From operational applications</a:t>
            </a:r>
          </a:p>
          <a:p>
            <a:pPr lvl="1"/>
            <a:r>
              <a:rPr lang="en-GB" dirty="0"/>
              <a:t>A simple Java API with only 1 line of code “</a:t>
            </a:r>
            <a:r>
              <a:rPr lang="en-GB" dirty="0" err="1"/>
              <a:t>SpsReferencesApp.saveReference</a:t>
            </a:r>
            <a:r>
              <a:rPr lang="en-GB" dirty="0"/>
              <a:t>(…)”</a:t>
            </a:r>
          </a:p>
          <a:p>
            <a:pPr lvl="2"/>
            <a:r>
              <a:rPr lang="en-GB" dirty="0"/>
              <a:t>Saving and tagging process included</a:t>
            </a:r>
          </a:p>
          <a:p>
            <a:pPr lvl="2"/>
            <a:r>
              <a:rPr lang="en-GB" dirty="0"/>
              <a:t>Window for reference selection included</a:t>
            </a:r>
          </a:p>
          <a:p>
            <a:pPr lvl="1"/>
            <a:r>
              <a:rPr lang="en-GB" dirty="0"/>
              <a:t>GUI components to integrate shall be available soon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Content Placeholder 9">
            <a:extLst>
              <a:ext uri="{FF2B5EF4-FFF2-40B4-BE49-F238E27FC236}">
                <a16:creationId xmlns:a16="http://schemas.microsoft.com/office/drawing/2014/main" id="{A4C8040F-0238-E14F-93E4-341732394F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7975" y="3921018"/>
            <a:ext cx="2819400" cy="1155700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95DA33F-F6FA-E241-B6A2-E2C46F2AA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433011F-A6CE-2248-9127-6346B11BE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9764D8D-673A-7246-BE82-11E4368F8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501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327BC-3F61-0E4C-96D8-0B67F85B9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status &amp; perspectives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79BEA9-0F3A-5B42-AC37-4A773943B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Works now</a:t>
            </a:r>
          </a:p>
          <a:p>
            <a:pPr lvl="1"/>
            <a:r>
              <a:rPr lang="en-GB" dirty="0"/>
              <a:t>Saving mechanism and API are operational</a:t>
            </a:r>
          </a:p>
          <a:p>
            <a:pPr lvl="1"/>
            <a:r>
              <a:rPr lang="en-GB" dirty="0"/>
              <a:t>Browsing available via eLogbook</a:t>
            </a:r>
          </a:p>
          <a:p>
            <a:pPr lvl="1"/>
            <a:r>
              <a:rPr lang="en-GB" dirty="0"/>
              <a:t>Advanced java search methods for retrieving data available</a:t>
            </a:r>
          </a:p>
          <a:p>
            <a:r>
              <a:rPr lang="en-GB" dirty="0"/>
              <a:t>In progress</a:t>
            </a:r>
          </a:p>
          <a:p>
            <a:pPr lvl="1"/>
            <a:r>
              <a:rPr lang="en-GB" dirty="0"/>
              <a:t>Generic U.I. for reference capture (screenshot, file import).</a:t>
            </a:r>
          </a:p>
          <a:p>
            <a:pPr lvl="1"/>
            <a:r>
              <a:rPr lang="en-GB" dirty="0"/>
              <a:t>Checklist and reference completion tool</a:t>
            </a:r>
          </a:p>
          <a:p>
            <a:pPr lvl="1"/>
            <a:r>
              <a:rPr lang="en-GB" dirty="0"/>
              <a:t>Tags definition AND requirement identification for checklist by accelerator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496F07-B723-F94B-B473-CCD47B458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CFF1C-8D12-5C4D-AEB5-25739D2A5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C5362-9B90-684B-B871-4B495F131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235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AC1E-24DD-A742-894B-A47D79654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A66C2E-3F01-874C-9152-0746E2BD8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Web based solution for browsing and search</a:t>
            </a:r>
          </a:p>
          <a:p>
            <a:pPr lvl="1"/>
            <a:r>
              <a:rPr lang="en-GB" dirty="0"/>
              <a:t>Study available technologies from eLogbook team</a:t>
            </a:r>
          </a:p>
          <a:p>
            <a:pPr lvl="1"/>
            <a:r>
              <a:rPr lang="en-GB" dirty="0"/>
              <a:t>Spring rest, elastic search [etc…]</a:t>
            </a:r>
          </a:p>
          <a:p>
            <a:r>
              <a:rPr lang="en-GB" dirty="0"/>
              <a:t>Depending on previous progression, might move out from database driven solution.</a:t>
            </a:r>
          </a:p>
          <a:p>
            <a:r>
              <a:rPr lang="en-GB" dirty="0"/>
              <a:t>Offline accelerator data storage?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D00C5-6E83-7A4C-A587-F578479E6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4603D-4E8E-EB40-A004-7DFC34D62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551465-A1B8-5148-A679-974F68BD9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467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86351-8761-1240-B0FC-658756A3E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BC13E-CAF2-494C-B5BF-4C760C01A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Reference</a:t>
            </a:r>
          </a:p>
          <a:p>
            <a:pPr lvl="1"/>
            <a:r>
              <a:rPr lang="en-GB" dirty="0"/>
              <a:t>Simple</a:t>
            </a:r>
          </a:p>
          <a:p>
            <a:pPr lvl="1"/>
            <a:r>
              <a:rPr lang="en-GB" dirty="0"/>
              <a:t>Configurable</a:t>
            </a:r>
          </a:p>
          <a:p>
            <a:pPr lvl="1"/>
            <a:r>
              <a:rPr lang="en-GB" dirty="0"/>
              <a:t>Supports multiple data format</a:t>
            </a:r>
          </a:p>
          <a:p>
            <a:r>
              <a:rPr lang="en-GB" dirty="0"/>
              <a:t>In progress</a:t>
            </a:r>
          </a:p>
          <a:p>
            <a:pPr lvl="1"/>
            <a:r>
              <a:rPr lang="en-GB" dirty="0"/>
              <a:t>Storage solution available</a:t>
            </a:r>
          </a:p>
          <a:p>
            <a:pPr lvl="1"/>
            <a:r>
              <a:rPr lang="en-GB" dirty="0"/>
              <a:t>More tools to come</a:t>
            </a:r>
          </a:p>
          <a:p>
            <a:pPr lvl="1"/>
            <a:r>
              <a:rPr lang="en-GB" dirty="0"/>
              <a:t>Need feedback and return from experience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7440F-64CF-5945-9DF2-B8E171AD7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8/31/18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B2AD2-224D-A04E-A80B-71E9C2986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Rey - BE/OP/SPS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323E6-A7B5-7949-B2C9-FD6B9ACBE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890599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1719</TotalTime>
  <Words>627</Words>
  <Application>Microsoft Macintosh PowerPoint</Application>
  <PresentationFormat>Widescreen</PresentationFormat>
  <Paragraphs>128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Gill Sans MT</vt:lpstr>
      <vt:lpstr>Gallery</vt:lpstr>
      <vt:lpstr>Taking accelerator’s references</vt:lpstr>
      <vt:lpstr>Reference ?</vt:lpstr>
      <vt:lpstr>Requirement</vt:lpstr>
      <vt:lpstr>Implementation</vt:lpstr>
      <vt:lpstr>Principle</vt:lpstr>
      <vt:lpstr>Principle (II)</vt:lpstr>
      <vt:lpstr>Project status &amp; perspectives</vt:lpstr>
      <vt:lpstr>More?</vt:lpstr>
      <vt:lpstr>Conclusion</vt:lpstr>
      <vt:lpstr>Conclusion (ii)</vt:lpstr>
      <vt:lpstr>Thank you for your attention</vt:lpstr>
      <vt:lpstr>Questions</vt:lpstr>
      <vt:lpstr>F.A.Q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Taking accelerator’s references</dc:title>
  <dc:creator>Microsoft Office User</dc:creator>
  <cp:lastModifiedBy>Microsoft Office User</cp:lastModifiedBy>
  <cp:revision>15</cp:revision>
  <dcterms:created xsi:type="dcterms:W3CDTF">2018-08-22T13:15:09Z</dcterms:created>
  <dcterms:modified xsi:type="dcterms:W3CDTF">2018-08-31T14:13:54Z</dcterms:modified>
</cp:coreProperties>
</file>