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7549" r:id="rId1"/>
    <p:sldMasterId id="2147487639" r:id="rId2"/>
  </p:sldMasterIdLst>
  <p:notesMasterIdLst>
    <p:notesMasterId r:id="rId10"/>
  </p:notesMasterIdLst>
  <p:handoutMasterIdLst>
    <p:handoutMasterId r:id="rId11"/>
  </p:handoutMasterIdLst>
  <p:sldIdLst>
    <p:sldId id="1238" r:id="rId3"/>
    <p:sldId id="1240" r:id="rId4"/>
    <p:sldId id="1241" r:id="rId5"/>
    <p:sldId id="1239" r:id="rId6"/>
    <p:sldId id="1242" r:id="rId7"/>
    <p:sldId id="1243" r:id="rId8"/>
    <p:sldId id="1244" r:id="rId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C53"/>
    <a:srgbClr val="0C377B"/>
    <a:srgbClr val="000000"/>
    <a:srgbClr val="000099"/>
    <a:srgbClr val="0000FF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6" autoAdjust="0"/>
    <p:restoredTop sz="91573"/>
  </p:normalViewPr>
  <p:slideViewPr>
    <p:cSldViewPr>
      <p:cViewPr>
        <p:scale>
          <a:sx n="120" d="100"/>
          <a:sy n="120" d="100"/>
        </p:scale>
        <p:origin x="53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89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29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93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61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6B216-4122-7F43-876C-7CA22D4F1AC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783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19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35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822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189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44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50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5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2958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686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5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86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10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4441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57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6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10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83" y="2296364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40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3" y="2878275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808" y="4394942"/>
            <a:ext cx="2891883" cy="369279"/>
          </a:xfrm>
          <a:prstGeom prst="rect">
            <a:avLst/>
          </a:prstGeom>
          <a:noFill/>
        </p:spPr>
        <p:txBody>
          <a:bodyPr wrap="none" lIns="91388" tIns="45694" rIns="91388" bIns="45694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srgbClr val="0C377B"/>
                </a:solidFill>
                <a:latin typeface="Arial"/>
                <a:ea typeface="ＭＳ Ｐゴシック" charset="-128"/>
              </a:rPr>
              <a:t>cern.ch</a:t>
            </a:r>
            <a:r>
              <a:rPr lang="en-US" dirty="0" smtClean="0">
                <a:solidFill>
                  <a:srgbClr val="0C377B"/>
                </a:solidFill>
                <a:latin typeface="Arial"/>
                <a:ea typeface="ＭＳ Ｐゴシック" charset="-128"/>
              </a:rPr>
              <a:t>/</a:t>
            </a:r>
            <a:r>
              <a:rPr lang="en-US" dirty="0" err="1" smtClean="0">
                <a:solidFill>
                  <a:srgbClr val="0C377B"/>
                </a:solidFill>
                <a:latin typeface="Arial"/>
                <a:ea typeface="ＭＳ Ｐゴシック" charset="-128"/>
              </a:rPr>
              <a:t>knowledgetransfer</a:t>
            </a:r>
            <a:endParaRPr lang="en-US" dirty="0">
              <a:solidFill>
                <a:srgbClr val="0C377B"/>
              </a:solidFill>
              <a:latin typeface="Arial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5699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975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94" tIns="0" rIns="45694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205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38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16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8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101968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90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26990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055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23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997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94" tIns="0" rIns="45694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524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694" rIns="45694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588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268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43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61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6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933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52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29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6629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4296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583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1573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3683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779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75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703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4074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779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1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949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249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573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715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195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4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202611"/>
            <a:ext cx="9153137" cy="6737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1007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550" r:id="rId1"/>
    <p:sldLayoutId id="2147487551" r:id="rId2"/>
    <p:sldLayoutId id="2147487552" r:id="rId3"/>
    <p:sldLayoutId id="2147487553" r:id="rId4"/>
    <p:sldLayoutId id="2147487554" r:id="rId5"/>
    <p:sldLayoutId id="2147487555" r:id="rId6"/>
    <p:sldLayoutId id="2147487556" r:id="rId7"/>
    <p:sldLayoutId id="2147487557" r:id="rId8"/>
    <p:sldLayoutId id="2147487558" r:id="rId9"/>
    <p:sldLayoutId id="2147487559" r:id="rId10"/>
    <p:sldLayoutId id="2147487560" r:id="rId11"/>
    <p:sldLayoutId id="2147487561" r:id="rId12"/>
    <p:sldLayoutId id="2147487562" r:id="rId13"/>
    <p:sldLayoutId id="2147487563" r:id="rId14"/>
    <p:sldLayoutId id="2147487506" r:id="rId15"/>
    <p:sldLayoutId id="2147487507" r:id="rId16"/>
    <p:sldLayoutId id="2147487508" r:id="rId17"/>
    <p:sldLayoutId id="2147487516" r:id="rId18"/>
    <p:sldLayoutId id="2147487626" r:id="rId19"/>
    <p:sldLayoutId id="2147487627" r:id="rId20"/>
    <p:sldLayoutId id="2147487628" r:id="rId21"/>
    <p:sldLayoutId id="2147487629" r:id="rId22"/>
    <p:sldLayoutId id="2147487630" r:id="rId23"/>
    <p:sldLayoutId id="2147487631" r:id="rId24"/>
    <p:sldLayoutId id="2147487632" r:id="rId25"/>
    <p:sldLayoutId id="2147487633" r:id="rId26"/>
    <p:sldLayoutId id="2147487634" r:id="rId27"/>
    <p:sldLayoutId id="2147487635" r:id="rId28"/>
    <p:sldLayoutId id="2147487636" r:id="rId29"/>
    <p:sldLayoutId id="2147487637" r:id="rId30"/>
    <p:sldLayoutId id="2147487638" r:id="rId3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D7A9E178-F58A-5444-A728-F09457B9F7ED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8/24/18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884D031B-BAE8-BF48-A0F0-C01BD0CFD1D1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446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640" r:id="rId1"/>
    <p:sldLayoutId id="2147487641" r:id="rId2"/>
    <p:sldLayoutId id="2147487642" r:id="rId3"/>
    <p:sldLayoutId id="2147487643" r:id="rId4"/>
    <p:sldLayoutId id="2147487644" r:id="rId5"/>
    <p:sldLayoutId id="2147487645" r:id="rId6"/>
    <p:sldLayoutId id="2147487646" r:id="rId7"/>
    <p:sldLayoutId id="2147487647" r:id="rId8"/>
    <p:sldLayoutId id="2147487648" r:id="rId9"/>
    <p:sldLayoutId id="2147487649" r:id="rId10"/>
    <p:sldLayoutId id="214748765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nupecc.org/lrp2016/Documents/lrp2017.pdf)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1"/>
            <a:ext cx="7467600" cy="685799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sz="2700" dirty="0" smtClean="0">
                <a:solidFill>
                  <a:schemeClr val="accent1">
                    <a:lumMod val="10000"/>
                  </a:schemeClr>
                </a:solidFill>
              </a:rPr>
              <a:t/>
            </a:r>
            <a:br>
              <a:rPr lang="en-US" sz="2700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2700" dirty="0" smtClean="0">
                <a:solidFill>
                  <a:schemeClr val="accent1">
                    <a:lumMod val="10000"/>
                  </a:schemeClr>
                </a:solidFill>
              </a:rPr>
              <a:t>Accelerator issues </a:t>
            </a:r>
            <a:r>
              <a:rPr lang="mr-IN" sz="2700" dirty="0" smtClean="0">
                <a:solidFill>
                  <a:schemeClr val="accent1">
                    <a:lumMod val="10000"/>
                  </a:schemeClr>
                </a:solidFill>
              </a:rPr>
              <a:t>–</a:t>
            </a:r>
            <a:r>
              <a:rPr lang="en-US" sz="2700" dirty="0" smtClean="0">
                <a:solidFill>
                  <a:schemeClr val="accent1">
                    <a:lumMod val="10000"/>
                  </a:schemeClr>
                </a:solidFill>
              </a:rPr>
              <a:t> discussion points 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Erik </a:t>
            </a:r>
            <a:r>
              <a:rPr lang="en-US" sz="1800" dirty="0" err="1" smtClean="0">
                <a:solidFill>
                  <a:schemeClr val="accent1">
                    <a:lumMod val="10000"/>
                  </a:schemeClr>
                </a:solidFill>
              </a:rPr>
              <a:t>Adli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, 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>Steinar Stapnes</a:t>
            </a: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10000"/>
                  </a:schemeClr>
                </a:solidFill>
              </a:rPr>
            </a:br>
            <a:endParaRPr lang="en-US" sz="18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001000" cy="28194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</a:rPr>
              <a:t>Two aspects addressed: </a:t>
            </a:r>
          </a:p>
          <a:p>
            <a:endParaRPr lang="en-US" sz="20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lvl="1"/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One: What accelerators are being prepared (world-wide) where the Norwegian community is or could be involved (Steinar) ? </a:t>
            </a:r>
          </a:p>
          <a:p>
            <a:pPr lvl="2"/>
            <a:r>
              <a:rPr lang="en-US" sz="1400" dirty="0" smtClean="0">
                <a:solidFill>
                  <a:schemeClr val="accent1">
                    <a:lumMod val="10000"/>
                  </a:schemeClr>
                </a:solidFill>
              </a:rPr>
              <a:t>How are they/can they be related to the European Strategy and “our” national CERN </a:t>
            </a:r>
            <a:r>
              <a:rPr lang="en-US" sz="1400" dirty="0" err="1" smtClean="0">
                <a:solidFill>
                  <a:schemeClr val="accent1">
                    <a:lumMod val="10000"/>
                  </a:schemeClr>
                </a:solidFill>
              </a:rPr>
              <a:t>programme</a:t>
            </a:r>
            <a:r>
              <a:rPr lang="en-US" sz="1400" dirty="0" smtClean="0">
                <a:solidFill>
                  <a:schemeClr val="accent1">
                    <a:lumMod val="10000"/>
                  </a:schemeClr>
                </a:solidFill>
              </a:rPr>
              <a:t> ?</a:t>
            </a:r>
          </a:p>
          <a:p>
            <a:pPr lvl="2"/>
            <a:endParaRPr lang="en-US" sz="14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lvl="1"/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Two: What are the natural next goals for the thriving Norwegian accelerator activities (Erik) ?</a:t>
            </a:r>
          </a:p>
          <a:p>
            <a:pPr lvl="2"/>
            <a:r>
              <a:rPr lang="en-US" sz="1400" dirty="0" smtClean="0">
                <a:solidFill>
                  <a:schemeClr val="accent1">
                    <a:lumMod val="10000"/>
                  </a:schemeClr>
                </a:solidFill>
              </a:rPr>
              <a:t>Are there links to potential Norwegian installations in th</a:t>
            </a:r>
            <a:r>
              <a:rPr lang="en-US" sz="1400" dirty="0" smtClean="0">
                <a:solidFill>
                  <a:schemeClr val="accent1">
                    <a:lumMod val="10000"/>
                  </a:schemeClr>
                </a:solidFill>
              </a:rPr>
              <a:t>e coming decade ?</a:t>
            </a:r>
          </a:p>
          <a:p>
            <a:pPr lvl="2"/>
            <a:endParaRPr lang="en-US" sz="1400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In red </a:t>
            </a:r>
            <a:r>
              <a:rPr lang="mr-IN" sz="2000" dirty="0" smtClean="0">
                <a:solidFill>
                  <a:srgbClr val="FF0000"/>
                </a:solidFill>
              </a:rPr>
              <a:t>–</a:t>
            </a:r>
            <a:r>
              <a:rPr lang="en-US" sz="2000" dirty="0" smtClean="0">
                <a:solidFill>
                  <a:srgbClr val="FF0000"/>
                </a:solidFill>
              </a:rPr>
              <a:t> points worth mentioning in a Norwegian European Strategy Update (ESU) document (for discussion) </a:t>
            </a:r>
          </a:p>
          <a:p>
            <a:pPr lvl="2"/>
            <a:endParaRPr lang="en-US" sz="120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スライド番号プレースホルダー 4"/>
          <p:cNvSpPr txBox="1">
            <a:spLocks/>
          </p:cNvSpPr>
          <p:nvPr/>
        </p:nvSpPr>
        <p:spPr>
          <a:xfrm>
            <a:off x="8763000" y="6356350"/>
            <a:ext cx="381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550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4"/>
          <p:cNvSpPr txBox="1">
            <a:spLocks/>
          </p:cNvSpPr>
          <p:nvPr/>
        </p:nvSpPr>
        <p:spPr>
          <a:xfrm>
            <a:off x="8763000" y="6356350"/>
            <a:ext cx="381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2</a:t>
            </a:r>
            <a:endParaRPr lang="en-US" altLang="ja-JP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28600"/>
            <a:ext cx="8077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venir Book" charset="0"/>
                <a:ea typeface="Avenir Book" charset="0"/>
                <a:cs typeface="Avenir Book" charset="0"/>
              </a:rPr>
              <a:t>The CERN complex/</a:t>
            </a:r>
            <a:r>
              <a:rPr lang="en-US" sz="2000" dirty="0" err="1" smtClean="0">
                <a:latin typeface="Avenir Book" charset="0"/>
                <a:ea typeface="Avenir Book" charset="0"/>
                <a:cs typeface="Avenir Book" charset="0"/>
              </a:rPr>
              <a:t>programme</a:t>
            </a:r>
            <a:r>
              <a:rPr lang="en-US" sz="2000" dirty="0" smtClean="0">
                <a:latin typeface="Avenir Book" charset="0"/>
                <a:ea typeface="Avenir Book" charset="0"/>
                <a:cs typeface="Avenir Book" charset="0"/>
              </a:rPr>
              <a:t> is well defined for the coming ~decade </a:t>
            </a:r>
          </a:p>
          <a:p>
            <a:endParaRPr lang="en-US" sz="16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600" dirty="0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LHC running, </a:t>
            </a:r>
            <a:r>
              <a:rPr lang="en-US" sz="1600" dirty="0" err="1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HiLumi</a:t>
            </a:r>
            <a:r>
              <a:rPr lang="en-US" sz="1600" dirty="0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 is being constructed -&gt; perspective for physics ~2035 (at least)</a:t>
            </a:r>
          </a:p>
          <a:p>
            <a:r>
              <a:rPr lang="en-US" sz="1600" dirty="0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Fixed target, AD, ISOLDE, </a:t>
            </a:r>
            <a:r>
              <a:rPr lang="en-US" sz="1600" dirty="0" err="1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etc</a:t>
            </a:r>
            <a:r>
              <a:rPr lang="en-US" sz="1600" dirty="0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 -&gt; we are in ISOLDE and AEGIS </a:t>
            </a:r>
            <a:endParaRPr lang="en-US" sz="1600" dirty="0">
              <a:solidFill>
                <a:srgbClr val="051C53"/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600" dirty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S</a:t>
            </a:r>
            <a:r>
              <a:rPr lang="en-US" sz="1600" dirty="0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everal R&amp;D opportunities for </a:t>
            </a:r>
            <a:r>
              <a:rPr lang="en-US" sz="1600" dirty="0" err="1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e+e</a:t>
            </a:r>
            <a:r>
              <a:rPr lang="en-US" sz="1600" dirty="0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- machine studies in CLEAR, AWAKE, </a:t>
            </a:r>
            <a:r>
              <a:rPr lang="en-US" sz="1600" dirty="0" err="1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etc</a:t>
            </a:r>
            <a:r>
              <a:rPr lang="en-US" sz="1600" dirty="0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  -&gt; we are in both </a:t>
            </a:r>
            <a:r>
              <a:rPr lang="mr-IN" sz="1600" dirty="0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600" dirty="0" smtClean="0">
                <a:solidFill>
                  <a:srgbClr val="051C53"/>
                </a:solidFill>
                <a:latin typeface="Avenir Book" charset="0"/>
                <a:ea typeface="Avenir Book" charset="0"/>
                <a:cs typeface="Avenir Book" charset="0"/>
              </a:rPr>
              <a:t> some uncertainty on how these evolve but likely to remain for quite some years </a:t>
            </a:r>
          </a:p>
          <a:p>
            <a:r>
              <a:rPr lang="en-US" sz="1600" dirty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O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ur current Norwegian </a:t>
            </a:r>
            <a:r>
              <a:rPr lang="en-US" sz="1600" dirty="0" err="1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programme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is well anchored in these facilities (make a sub-point about value of small acc. facilities for R&amp;D) </a:t>
            </a:r>
          </a:p>
          <a:p>
            <a:endParaRPr lang="en-US" sz="1600" dirty="0" smtClean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Studies for new facilities, what is new since last Strategy Update: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With </a:t>
            </a:r>
            <a:r>
              <a:rPr lang="en-US" sz="1600" dirty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no BSM guidance not obvious choice </a:t>
            </a:r>
            <a:r>
              <a:rPr lang="mr-IN" sz="1600" dirty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600" dirty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a tendency to wait for more LHC and </a:t>
            </a:r>
            <a:r>
              <a:rPr lang="en-US" sz="1600" dirty="0" err="1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HiLumi</a:t>
            </a:r>
            <a:r>
              <a:rPr lang="en-US" sz="1600" dirty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data for big decisions ?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Is BSM physics necessarily best accessed at the Energy Frontier (is higher energy our highest or only priority) </a:t>
            </a:r>
            <a:r>
              <a:rPr lang="mr-IN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a tendency towards </a:t>
            </a:r>
            <a:r>
              <a:rPr lang="en-US" sz="1600" dirty="0" err="1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e+e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- for detailed SM and “creative” lower energy precision measurements and searches (neutrino and </a:t>
            </a:r>
            <a:r>
              <a:rPr lang="en-US" sz="1600" dirty="0" err="1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flavour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physics already pursuing this avenue)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Competing </a:t>
            </a:r>
            <a:r>
              <a:rPr lang="en-US" sz="1600" dirty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projects in Japan and China 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(SM with </a:t>
            </a:r>
            <a:r>
              <a:rPr lang="en-US" sz="1600" dirty="0" err="1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e+e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-) that </a:t>
            </a:r>
            <a:r>
              <a:rPr lang="en-US" sz="1600" dirty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can be implemented 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faster than CERN can (more slide 4) </a:t>
            </a:r>
            <a:endParaRPr lang="en-US" sz="1600" dirty="0">
              <a:solidFill>
                <a:srgbClr val="FF0000"/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en-US" sz="1200" dirty="0" smtClean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50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4"/>
          <p:cNvSpPr txBox="1">
            <a:spLocks/>
          </p:cNvSpPr>
          <p:nvPr/>
        </p:nvSpPr>
        <p:spPr>
          <a:xfrm>
            <a:off x="8763000" y="6356350"/>
            <a:ext cx="381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</a:t>
            </a:r>
            <a:endParaRPr lang="en-US" altLang="ja-JP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286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CLIC and </a:t>
            </a:r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High Energy 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LHC </a:t>
            </a:r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possible as next machine, 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FCC </a:t>
            </a:r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maybe later ( costs very high and timescales very long) </a:t>
            </a:r>
            <a:r>
              <a:rPr lang="mr-IN" sz="1600" dirty="0" smtClean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 other ideas also on table (</a:t>
            </a:r>
            <a:r>
              <a:rPr lang="en-US" sz="1600" dirty="0" err="1" smtClean="0">
                <a:latin typeface="Avenir Book" charset="0"/>
                <a:ea typeface="Avenir Book" charset="0"/>
                <a:cs typeface="Avenir Book" charset="0"/>
              </a:rPr>
              <a:t>LHeC</a:t>
            </a:r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, plasma (beyond AWAKE), muons, </a:t>
            </a:r>
            <a:r>
              <a:rPr lang="en-US" sz="1600" dirty="0" err="1" smtClean="0">
                <a:latin typeface="Avenir Book" charset="0"/>
                <a:ea typeface="Avenir Book" charset="0"/>
                <a:cs typeface="Avenir Book" charset="0"/>
              </a:rPr>
              <a:t>etc</a:t>
            </a:r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) </a:t>
            </a:r>
            <a:r>
              <a:rPr lang="mr-IN" sz="1600" dirty="0" smtClean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 not so clear how to </a:t>
            </a:r>
            <a:r>
              <a:rPr lang="en-US" sz="1600" dirty="0" err="1" smtClean="0">
                <a:latin typeface="Avenir Book" charset="0"/>
                <a:ea typeface="Avenir Book" charset="0"/>
                <a:cs typeface="Avenir Book" charset="0"/>
              </a:rPr>
              <a:t>organise</a:t>
            </a:r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 future studies given the uncertainty on what the next machine should be.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At least four critical areas for R&amp;D (RF, HF magnets, luminosity performance (very wide technical scope), </a:t>
            </a:r>
            <a:r>
              <a:rPr lang="en-US" sz="1600" dirty="0" err="1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physics&amp;detectors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) plus parameter studies for possible machines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Maybe worth thinking about organizing along such topics being flexible on machine implementations, instead of along less flexible machine collaborations ?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To what extend should these directions extend R&amp;D scope beyond CERN sited projects ?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In any </a:t>
            </a:r>
            <a:r>
              <a:rPr lang="en-US" sz="1600" dirty="0" err="1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organisatinal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form we (Norwegian scientists) can participate on the accelerator side and detector/physics side, which form do we prefer ?</a:t>
            </a:r>
          </a:p>
          <a:p>
            <a:endParaRPr lang="en-US" sz="16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600" dirty="0" smtClean="0">
                <a:latin typeface="Avenir Book" charset="0"/>
                <a:ea typeface="Avenir Book" charset="0"/>
                <a:cs typeface="Avenir Book" charset="0"/>
              </a:rPr>
              <a:t>Physics Beyond Collider ideas, increased momentum for these </a:t>
            </a:r>
          </a:p>
          <a:p>
            <a:r>
              <a:rPr lang="mr-IN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6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do we have a view about importance ?</a:t>
            </a:r>
          </a:p>
          <a:p>
            <a:endParaRPr lang="en-US" sz="1200" dirty="0" smtClean="0"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703637"/>
            <a:ext cx="5310630" cy="283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33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4"/>
          <p:cNvSpPr txBox="1">
            <a:spLocks/>
          </p:cNvSpPr>
          <p:nvPr/>
        </p:nvSpPr>
        <p:spPr>
          <a:xfrm>
            <a:off x="8763000" y="6356350"/>
            <a:ext cx="381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4</a:t>
            </a:r>
            <a:endParaRPr lang="en-US" altLang="ja-JP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81000"/>
            <a:ext cx="8229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Outside CERN long baseline </a:t>
            </a:r>
            <a:r>
              <a:rPr lang="en-US" sz="1400" dirty="0" err="1" smtClean="0">
                <a:latin typeface="Avenir Book" charset="0"/>
                <a:ea typeface="Avenir Book" charset="0"/>
                <a:cs typeface="Avenir Book" charset="0"/>
              </a:rPr>
              <a:t>programme</a:t>
            </a:r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 and </a:t>
            </a:r>
            <a:r>
              <a:rPr lang="en-US" sz="1400" dirty="0" err="1" smtClean="0">
                <a:latin typeface="Avenir Book" charset="0"/>
                <a:ea typeface="Avenir Book" charset="0"/>
                <a:cs typeface="Avenir Book" charset="0"/>
              </a:rPr>
              <a:t>SuperKEKb</a:t>
            </a:r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 interesting physics opportunities</a:t>
            </a:r>
          </a:p>
          <a:p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The neutrino platform at CERN provides a possible access to the former, Belle II would require direct involvement with collaboration </a:t>
            </a:r>
            <a:r>
              <a:rPr lang="mr-IN" sz="1400" dirty="0" smtClean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 many European groups do this. </a:t>
            </a:r>
          </a:p>
          <a:p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A question more to our community than to the ESU. </a:t>
            </a:r>
          </a:p>
          <a:p>
            <a:endParaRPr lang="en-US" sz="1400" dirty="0" smtClean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250 GeV </a:t>
            </a:r>
            <a:r>
              <a:rPr lang="en-US" sz="1400" dirty="0" err="1" smtClean="0">
                <a:latin typeface="Avenir Book" charset="0"/>
                <a:ea typeface="Avenir Book" charset="0"/>
                <a:cs typeface="Avenir Book" charset="0"/>
              </a:rPr>
              <a:t>e+e</a:t>
            </a:r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- colliders being pursued in Japan (ILC) </a:t>
            </a:r>
            <a:r>
              <a:rPr lang="mr-IN" sz="1400" dirty="0" smtClean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 upgradable to at least 500 GeV and CEPC in China </a:t>
            </a:r>
            <a:r>
              <a:rPr lang="mr-IN" sz="1400" dirty="0" smtClean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 “upgradable” to a pp machine 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Obviously interesting for Norway (I think), both accelerator, detector and physics </a:t>
            </a:r>
            <a:r>
              <a:rPr lang="mr-IN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we would benefit from CERN providing “access” and European coordination both on accelerator and detector side.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A challenge for CERN </a:t>
            </a:r>
            <a:r>
              <a:rPr lang="mr-IN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but can we imagine CERN not taking on this ? </a:t>
            </a:r>
          </a:p>
          <a:p>
            <a:endParaRPr lang="en-US" sz="14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Concerning nuclear physics it is unlikely that the European Strategy will overlap/interfere much with NUPECC long range </a:t>
            </a:r>
            <a:r>
              <a:rPr lang="en-US" sz="1400" dirty="0">
                <a:latin typeface="Avenir Book" charset="0"/>
                <a:ea typeface="Avenir Book" charset="0"/>
                <a:cs typeface="Avenir Book" charset="0"/>
              </a:rPr>
              <a:t>plan (</a:t>
            </a:r>
            <a:r>
              <a:rPr lang="en-US" sz="1400" dirty="0">
                <a:latin typeface="Avenir Book" charset="0"/>
                <a:ea typeface="Avenir Book" charset="0"/>
                <a:cs typeface="Avenir Book" charset="0"/>
                <a:hlinkClick r:id="rId3"/>
              </a:rPr>
              <a:t>http://</a:t>
            </a:r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  <a:hlinkClick r:id="rId3"/>
              </a:rPr>
              <a:t>nupecc.org/lrp2016/Documents/lrp2017.pdf)</a:t>
            </a:r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 - and certainly not contradict it. 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Overlap related to ALICE (secured with LHC), some fix target experiments at CERN and some mentioning of </a:t>
            </a:r>
            <a:r>
              <a:rPr lang="en-US" sz="1400" dirty="0" err="1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LHeC</a:t>
            </a:r>
            <a:r>
              <a:rPr lang="en-US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(do we comment on this in our document?) </a:t>
            </a:r>
          </a:p>
          <a:p>
            <a:endParaRPr lang="en-US" sz="1400" dirty="0" smtClean="0">
              <a:solidFill>
                <a:srgbClr val="FF0000"/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400" dirty="0" smtClean="0">
                <a:latin typeface="Avenir Book" charset="0"/>
                <a:ea typeface="Avenir Book" charset="0"/>
                <a:cs typeface="Avenir Book" charset="0"/>
              </a:rPr>
              <a:t>Participation in facilities in Europe as FAIR, the US (e.g. JLAB, new e-ion) and JAPAN will fall into “bi-lateral” categories, i.e. directly without CERN in the mix </a:t>
            </a:r>
          </a:p>
          <a:p>
            <a:endParaRPr lang="en-US" sz="1400" dirty="0">
              <a:latin typeface="Avenir Book" charset="0"/>
              <a:ea typeface="Avenir Book" charset="0"/>
              <a:cs typeface="Avenir Book" charset="0"/>
            </a:endParaRPr>
          </a:p>
          <a:p>
            <a:endParaRPr lang="en-US" sz="14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We could also make a comment that participation EU projects with CERN is important for us (isn’t it?) in the areas of accelerator, detectors and various spin-off technologies/projects. Mention also </a:t>
            </a:r>
            <a:r>
              <a:rPr lang="en-US" sz="1400" dirty="0" err="1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EuPRAXIA</a:t>
            </a:r>
            <a:r>
              <a:rPr lang="en-US" sz="1400" dirty="0" smtClean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 ?</a:t>
            </a:r>
            <a:endParaRPr lang="en-US" sz="1400" dirty="0">
              <a:solidFill>
                <a:srgbClr val="FF000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12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-38272" y="5134922"/>
            <a:ext cx="4233849" cy="17230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787" y="1413178"/>
            <a:ext cx="4987477" cy="59869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13153" b="3666"/>
          <a:stretch/>
        </p:blipFill>
        <p:spPr>
          <a:xfrm>
            <a:off x="-38272" y="2158971"/>
            <a:ext cx="4466256" cy="27223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" y="988486"/>
            <a:ext cx="9249263" cy="199047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-56185" y="1059235"/>
            <a:ext cx="4194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Compact Linear Collider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white"/>
                </a:solidFill>
                <a:latin typeface="Calibri"/>
              </a:rPr>
              <a:t>(Option for Multi-</a:t>
            </a:r>
            <a:r>
              <a:rPr lang="en-US" sz="1600" dirty="0" err="1" smtClean="0">
                <a:solidFill>
                  <a:prstClr val="white"/>
                </a:solidFill>
                <a:latin typeface="Calibri"/>
              </a:rPr>
              <a:t>TeV</a:t>
            </a:r>
            <a:r>
              <a:rPr lang="en-US" sz="1600" smtClean="0">
                <a:solidFill>
                  <a:prstClr val="white"/>
                </a:solidFill>
                <a:latin typeface="Calibri"/>
              </a:rPr>
              <a:t> electron positron collider)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56185" y="3017939"/>
            <a:ext cx="3703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smtClean="0">
                <a:solidFill>
                  <a:prstClr val="white"/>
                </a:solidFill>
                <a:latin typeface="Calibri"/>
              </a:rPr>
              <a:t>European Spallation Source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smtClean="0">
                <a:solidFill>
                  <a:prstClr val="white"/>
                </a:solidFill>
                <a:latin typeface="Calibri"/>
              </a:rPr>
              <a:t>(The world’s most powerful proton driver)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8332" y="5134922"/>
            <a:ext cx="3254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smtClean="0">
                <a:solidFill>
                  <a:prstClr val="black"/>
                </a:solidFill>
                <a:latin typeface="Calibri"/>
              </a:rPr>
              <a:t>Compact light sources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smtClean="0">
                <a:solidFill>
                  <a:prstClr val="black"/>
                </a:solidFill>
                <a:latin typeface="Calibri"/>
              </a:rPr>
              <a:t>(X-band technology)</a:t>
            </a:r>
            <a:endParaRPr lang="en-US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4194" y="3460335"/>
            <a:ext cx="39582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smtClean="0">
                <a:solidFill>
                  <a:prstClr val="white"/>
                </a:solidFill>
                <a:latin typeface="Calibri"/>
              </a:rPr>
              <a:t>Plasma wakefield acceleration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smtClean="0">
                <a:solidFill>
                  <a:prstClr val="white"/>
                </a:solidFill>
                <a:latin typeface="Calibri"/>
              </a:rPr>
              <a:t>(Novel acceleration techniques)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0268" y="167155"/>
            <a:ext cx="8263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600">
                <a:solidFill>
                  <a:prstClr val="black"/>
                </a:solidFill>
                <a:latin typeface="Verdana"/>
                <a:cs typeface="Verdana"/>
              </a:rPr>
              <a:t>Oslo accelerator </a:t>
            </a:r>
            <a:r>
              <a:rPr lang="en-US" sz="3600" smtClean="0">
                <a:solidFill>
                  <a:prstClr val="black"/>
                </a:solidFill>
                <a:latin typeface="Verdana"/>
                <a:cs typeface="Verdana"/>
              </a:rPr>
              <a:t>contributions</a:t>
            </a:r>
            <a:endParaRPr lang="en-US" sz="3600">
              <a:solidFill>
                <a:prstClr val="black"/>
              </a:solidFill>
              <a:latin typeface="Verdana"/>
              <a:cs typeface="Verdan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0117" y="1027466"/>
            <a:ext cx="3505061" cy="23820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20116" y="2371608"/>
            <a:ext cx="36279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white"/>
                </a:solidFill>
                <a:latin typeface="Calibri"/>
              </a:rPr>
              <a:t>High gradient X-band technology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white"/>
                </a:solidFill>
                <a:latin typeface="Calibri"/>
              </a:rPr>
              <a:t>Electron test beams demonstrations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white"/>
                </a:solidFill>
                <a:latin typeface="Calibri"/>
              </a:rPr>
              <a:t>at CLEAR@CERN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65400" y="4108833"/>
            <a:ext cx="4601562" cy="281997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494194" y="5685227"/>
            <a:ext cx="3669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black"/>
                </a:solidFill>
                <a:latin typeface="Calibri"/>
              </a:rPr>
              <a:t>3D particle-in-cell plasma simulation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black"/>
                </a:solidFill>
                <a:latin typeface="Calibri"/>
              </a:rPr>
              <a:t>for AWAKE@CERN.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25722" y="2894886"/>
            <a:ext cx="2737871" cy="20276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1041" y="3656272"/>
            <a:ext cx="2124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black"/>
                </a:solidFill>
                <a:latin typeface="Calibri"/>
              </a:rPr>
              <a:t>Target proton beam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black"/>
                </a:solidFill>
                <a:latin typeface="Calibri"/>
              </a:rPr>
              <a:t>instrumentation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2051" y="6331558"/>
            <a:ext cx="375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black"/>
                </a:solidFill>
                <a:latin typeface="Calibri"/>
              </a:rPr>
              <a:t>Associated partner in EU project.</a:t>
            </a:r>
          </a:p>
        </p:txBody>
      </p:sp>
    </p:spTree>
    <p:extLst>
      <p:ext uri="{BB962C8B-B14F-4D97-AF65-F5344CB8AC3E}">
        <p14:creationId xmlns:p14="http://schemas.microsoft.com/office/powerpoint/2010/main" val="108815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  <p:bldP spid="8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28" y="1595840"/>
            <a:ext cx="2814828" cy="2078032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978" y="1857706"/>
            <a:ext cx="3010914" cy="2266483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791" y="4124189"/>
            <a:ext cx="2852256" cy="2141442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061" y="3778222"/>
            <a:ext cx="3098940" cy="2304837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1001" y="3984529"/>
            <a:ext cx="2996977" cy="2234795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223716" y="121896"/>
            <a:ext cx="3006405" cy="147732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smtClean="0">
                <a:solidFill>
                  <a:prstClr val="black"/>
                </a:solidFill>
                <a:latin typeface="Calibri"/>
              </a:rPr>
              <a:t>Accelerator instrumentation: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500" smtClean="0">
                <a:solidFill>
                  <a:prstClr val="black"/>
                </a:solidFill>
                <a:latin typeface="Calibri"/>
              </a:rPr>
              <a:t>Utilizing a </a:t>
            </a:r>
            <a:r>
              <a:rPr lang="en-US" sz="1500" b="1" smtClean="0">
                <a:solidFill>
                  <a:prstClr val="black"/>
                </a:solidFill>
                <a:latin typeface="Calibri"/>
              </a:rPr>
              <a:t>broad spectrum of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smtClean="0">
                <a:solidFill>
                  <a:prstClr val="black"/>
                </a:solidFill>
                <a:latin typeface="Calibri"/>
              </a:rPr>
              <a:t>mostly permanent Oslo resources</a:t>
            </a:r>
            <a:r>
              <a:rPr lang="en-US" sz="1500" smtClean="0">
                <a:solidFill>
                  <a:prstClr val="black"/>
                </a:solidFill>
                <a:latin typeface="Calibri"/>
              </a:rPr>
              <a:t>.  Increasing Oslo competence for future participation in accelerator projects.</a:t>
            </a:r>
            <a:endParaRPr lang="en-US" sz="15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8190" y="509007"/>
            <a:ext cx="62579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smtClean="0">
                <a:solidFill>
                  <a:prstClr val="black"/>
                </a:solidFill>
                <a:latin typeface="Calibri"/>
              </a:rPr>
              <a:t>Local capabilities built up in Oslo through CERN and ESS collaborations.</a:t>
            </a:r>
            <a:endParaRPr lang="en-US" sz="1600" b="1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600" b="1" smtClean="0">
                <a:solidFill>
                  <a:prstClr val="black"/>
                </a:solidFill>
                <a:latin typeface="Calibri"/>
              </a:rPr>
              <a:t>experimental, cross-disciplinary, </a:t>
            </a:r>
            <a:r>
              <a:rPr lang="en-US" sz="1600" smtClean="0">
                <a:solidFill>
                  <a:prstClr val="black"/>
                </a:solidFill>
                <a:latin typeface="Calibri"/>
              </a:rPr>
              <a:t>linking the HEP group with </a:t>
            </a:r>
            <a:r>
              <a:rPr lang="en-US" sz="1600">
                <a:solidFill>
                  <a:prstClr val="black"/>
                </a:solidFill>
                <a:latin typeface="Calibri"/>
              </a:rPr>
              <a:t>many parts of the Physics Department as well as the Chemistry Department.</a:t>
            </a:r>
            <a:endParaRPr lang="en-US" sz="1600" strike="sngStrike" smtClean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en-US" sz="1600" smtClean="0">
              <a:solidFill>
                <a:prstClr val="black"/>
              </a:solidFill>
              <a:latin typeface="Calibri"/>
            </a:endParaRP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en-US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90945" y="1726443"/>
            <a:ext cx="3177153" cy="199960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8190" y="0"/>
            <a:ext cx="8263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600">
                <a:solidFill>
                  <a:prstClr val="black"/>
                </a:solidFill>
                <a:latin typeface="Verdana"/>
                <a:cs typeface="Verdana"/>
              </a:rPr>
              <a:t>Oslo local capabilities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3814" y="4343362"/>
            <a:ext cx="1543380" cy="11171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3222" y="2208131"/>
            <a:ext cx="1479099" cy="11184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3005289" y="1715056"/>
            <a:ext cx="3218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>
                <a:solidFill>
                  <a:prstClr val="black"/>
                </a:solidFill>
                <a:latin typeface="Calibri"/>
              </a:rPr>
              <a:t>We run accelerator and plasma simulations on </a:t>
            </a:r>
            <a:r>
              <a:rPr lang="en-US" sz="1400" b="1">
                <a:solidFill>
                  <a:prstClr val="black"/>
                </a:solidFill>
                <a:latin typeface="Calibri"/>
              </a:rPr>
              <a:t>Norwegian HPC-resources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48442" y="3326623"/>
            <a:ext cx="3250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prstClr val="black"/>
                </a:solidFill>
                <a:latin typeface="Calibri"/>
              </a:rPr>
              <a:t>Routinely allocations ~ </a:t>
            </a:r>
            <a:r>
              <a:rPr lang="en-US" sz="1200" b="1">
                <a:solidFill>
                  <a:prstClr val="black"/>
                </a:solidFill>
                <a:latin typeface="Calibri"/>
              </a:rPr>
              <a:t>1M CPU-hours/year, free</a:t>
            </a:r>
            <a:r>
              <a:rPr lang="en-US" sz="1200">
                <a:solidFill>
                  <a:prstClr val="black"/>
                </a:solidFill>
                <a:latin typeface="Calibri"/>
              </a:rPr>
              <a:t>.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prstClr val="black"/>
                </a:solidFill>
                <a:latin typeface="Calibri"/>
              </a:rPr>
              <a:t>National advantage!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4428" y="6321890"/>
            <a:ext cx="8949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prstClr val="black"/>
                </a:solidFill>
                <a:latin typeface="Calibri"/>
              </a:rPr>
              <a:t>Capabilities puts us </a:t>
            </a:r>
            <a:r>
              <a:rPr lang="en-US" sz="2400" b="1">
                <a:solidFill>
                  <a:prstClr val="black"/>
                </a:solidFill>
                <a:latin typeface="Calibri"/>
              </a:rPr>
              <a:t>in position to contribute </a:t>
            </a:r>
            <a:r>
              <a:rPr lang="en-US" sz="2400">
                <a:solidFill>
                  <a:prstClr val="black"/>
                </a:solidFill>
                <a:latin typeface="Calibri"/>
              </a:rPr>
              <a:t>to any new CERN project</a:t>
            </a:r>
          </a:p>
        </p:txBody>
      </p:sp>
    </p:spTree>
    <p:extLst>
      <p:ext uri="{BB962C8B-B14F-4D97-AF65-F5344CB8AC3E}">
        <p14:creationId xmlns:p14="http://schemas.microsoft.com/office/powerpoint/2010/main" val="169211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954415"/>
            <a:ext cx="8923867" cy="57657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700" dirty="0"/>
              <a:t>Important to be present in CERN </a:t>
            </a:r>
            <a:r>
              <a:rPr lang="en-US" sz="1700" dirty="0" smtClean="0"/>
              <a:t>accelerator R&amp;D developments </a:t>
            </a:r>
            <a:r>
              <a:rPr lang="en-US" sz="1700" dirty="0"/>
              <a:t>the coming years, in order for us to </a:t>
            </a:r>
            <a:r>
              <a:rPr lang="en-US" sz="1700" b="1" dirty="0"/>
              <a:t>participate in the scientific discussions </a:t>
            </a:r>
            <a:r>
              <a:rPr lang="en-US" sz="1700" dirty="0"/>
              <a:t>and strategies about the next machine, and </a:t>
            </a:r>
            <a:r>
              <a:rPr lang="en-US" sz="1700" b="1" dirty="0"/>
              <a:t>to contribute to the next machine</a:t>
            </a:r>
            <a:r>
              <a:rPr lang="en-US" sz="1700" dirty="0"/>
              <a:t> (ensuring student opportunities, industrial return)</a:t>
            </a:r>
          </a:p>
          <a:p>
            <a:pPr marL="0" indent="0">
              <a:buNone/>
            </a:pPr>
            <a:endParaRPr lang="en-US" sz="1700" dirty="0" smtClean="0"/>
          </a:p>
          <a:p>
            <a:pPr marL="0" indent="0">
              <a:buNone/>
            </a:pPr>
            <a:r>
              <a:rPr lang="en-US" sz="1700" dirty="0"/>
              <a:t>Oslo plans to </a:t>
            </a:r>
            <a:r>
              <a:rPr lang="en-US" sz="1700" b="1" dirty="0"/>
              <a:t>continue involvement </a:t>
            </a:r>
            <a:r>
              <a:rPr lang="en-US" sz="1700" dirty="0"/>
              <a:t>of future accelerator projects : </a:t>
            </a:r>
          </a:p>
          <a:p>
            <a:r>
              <a:rPr lang="en-US" sz="1700" dirty="0"/>
              <a:t>Participation in linear colliders (CLIC, ILC), future technology (AWAKE), also LHC(-&gt;FCC)</a:t>
            </a:r>
          </a:p>
          <a:p>
            <a:r>
              <a:rPr lang="en-US" sz="1700" dirty="0"/>
              <a:t>Continued ESS collaboration, ensuring experience with commissioning and operation</a:t>
            </a:r>
          </a:p>
          <a:p>
            <a:r>
              <a:rPr lang="en-US" sz="1700" dirty="0"/>
              <a:t>Follow compact light source developments, link to life science initatives, look into proton therapy technology</a:t>
            </a:r>
          </a:p>
          <a:p>
            <a:pPr marL="0" indent="0">
              <a:buNone/>
            </a:pPr>
            <a:endParaRPr lang="en-US" sz="1700" dirty="0" smtClean="0"/>
          </a:p>
          <a:p>
            <a:pPr marL="0" indent="0">
              <a:buNone/>
            </a:pPr>
            <a:r>
              <a:rPr lang="en-US" sz="1700" dirty="0" smtClean="0"/>
              <a:t>While using </a:t>
            </a:r>
            <a:r>
              <a:rPr lang="en-US" sz="1700" b="1" dirty="0"/>
              <a:t>CERN as a focal point </a:t>
            </a:r>
            <a:r>
              <a:rPr lang="en-US" sz="1700" dirty="0"/>
              <a:t>allows to leverage some resources through CERN student programs, a continuous base activity at Oslo is needed to keep momentum and base accelerator competence.  At least on the level of a couple of researchers, plus students.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b="1" dirty="0" smtClean="0"/>
              <a:t>Most of current funding ends 2018 </a:t>
            </a:r>
            <a:r>
              <a:rPr lang="en-US" sz="1700" dirty="0" smtClean="0"/>
              <a:t>(free projects</a:t>
            </a:r>
            <a:r>
              <a:rPr lang="en-US" sz="1700" b="1" dirty="0" smtClean="0"/>
              <a:t>). </a:t>
            </a:r>
            <a:r>
              <a:rPr lang="en-US" sz="1700" dirty="0" smtClean="0"/>
              <a:t>While we continue apply for free NFR and EU funding, outcomes are very uncertain, and stable national funding would be required to guarantee a continuous activity</a:t>
            </a:r>
          </a:p>
          <a:p>
            <a:endParaRPr lang="en-US" sz="1700" dirty="0" smtClean="0"/>
          </a:p>
          <a:p>
            <a:pPr marL="0" indent="0">
              <a:buNone/>
            </a:pPr>
            <a:r>
              <a:rPr lang="en-US" sz="1700" b="1" dirty="0" smtClean="0"/>
              <a:t>Expertise </a:t>
            </a:r>
            <a:r>
              <a:rPr lang="en-US" sz="1700" dirty="0" smtClean="0"/>
              <a:t>needed to, on the medium term, establish compact </a:t>
            </a:r>
            <a:r>
              <a:rPr lang="en-US" sz="1700" b="1" dirty="0" smtClean="0"/>
              <a:t>research accelerators in Norway. </a:t>
            </a:r>
            <a:r>
              <a:rPr lang="en-US" sz="1700" dirty="0" smtClean="0"/>
              <a:t>For example inverse Compton scattering light sources, linked to life sciences activities.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268" y="167155"/>
            <a:ext cx="8263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prstClr val="black"/>
                </a:solidFill>
                <a:latin typeface="Verdana"/>
                <a:cs typeface="Verdana"/>
              </a:rPr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2092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37776</TotalTime>
  <Words>1115</Words>
  <Application>Microsoft Macintosh PowerPoint</Application>
  <PresentationFormat>On-screen Show (4:3)</PresentationFormat>
  <Paragraphs>94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Avenir Book</vt:lpstr>
      <vt:lpstr>Calibri</vt:lpstr>
      <vt:lpstr>ＭＳ Ｐゴシック</vt:lpstr>
      <vt:lpstr>Verdana</vt:lpstr>
      <vt:lpstr>Arial</vt:lpstr>
      <vt:lpstr>ThèmeCERN</vt:lpstr>
      <vt:lpstr>Office Theme</vt:lpstr>
      <vt:lpstr> Accelerator issues – discussion points  Erik Adli, Steinar Stapnes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subject/>
  <dc:creator>duke</dc:creator>
  <cp:keywords/>
  <dc:description/>
  <cp:lastModifiedBy>Steinar Stapnes</cp:lastModifiedBy>
  <cp:revision>871</cp:revision>
  <cp:lastPrinted>2018-06-12T13:08:28Z</cp:lastPrinted>
  <dcterms:created xsi:type="dcterms:W3CDTF">2008-11-20T16:07:12Z</dcterms:created>
  <dcterms:modified xsi:type="dcterms:W3CDTF">2018-08-24T10:50:08Z</dcterms:modified>
  <cp:category/>
</cp:coreProperties>
</file>