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421" r:id="rId2"/>
    <p:sldId id="484" r:id="rId3"/>
    <p:sldId id="494" r:id="rId4"/>
    <p:sldId id="506" r:id="rId5"/>
    <p:sldId id="511" r:id="rId6"/>
    <p:sldId id="507" r:id="rId7"/>
    <p:sldId id="508" r:id="rId8"/>
    <p:sldId id="514" r:id="rId9"/>
    <p:sldId id="509" r:id="rId10"/>
    <p:sldId id="515" r:id="rId11"/>
    <p:sldId id="510" r:id="rId12"/>
    <p:sldId id="513" r:id="rId13"/>
    <p:sldId id="516" r:id="rId14"/>
    <p:sldId id="517" r:id="rId15"/>
    <p:sldId id="504" r:id="rId16"/>
  </p:sldIdLst>
  <p:sldSz cx="9144000" cy="6858000" type="screen4x3"/>
  <p:notesSz cx="9928225" cy="67976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pos="29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FDEDE"/>
    <a:srgbClr val="7FBF7F"/>
    <a:srgbClr val="DE7FDE"/>
    <a:srgbClr val="0A0AFF"/>
    <a:srgbClr val="ED7D31"/>
    <a:srgbClr val="5B9BD5"/>
    <a:srgbClr val="0053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400" autoAdjust="0"/>
    <p:restoredTop sz="93403" autoAdjust="0"/>
  </p:normalViewPr>
  <p:slideViewPr>
    <p:cSldViewPr snapToGrid="0">
      <p:cViewPr varScale="1">
        <p:scale>
          <a:sx n="107" d="100"/>
          <a:sy n="107" d="100"/>
        </p:scale>
        <p:origin x="1404" y="114"/>
      </p:cViewPr>
      <p:guideLst>
        <p:guide orient="horz" pos="2160"/>
        <p:guide pos="2880"/>
        <p:guide pos="29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403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2231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23697" y="1"/>
            <a:ext cx="4302231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C64C58-C7F4-46DF-877F-89F37E80852E}" type="datetimeFigureOut">
              <a:rPr lang="en-US" smtClean="0"/>
              <a:t>8/31/2018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302231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23697" y="6456612"/>
            <a:ext cx="4302231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7B8596-93B5-45D9-AA7E-794FF3E0F1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57996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2231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3697" y="1"/>
            <a:ext cx="4302231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29D56E-B78E-4961-B86C-F98E5B945B3E}" type="datetimeFigureOut">
              <a:rPr lang="en-US" smtClean="0"/>
              <a:t>8/31/2018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435350" y="849313"/>
            <a:ext cx="3057525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823" y="3271381"/>
            <a:ext cx="7942580" cy="267658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302231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3697" y="6456612"/>
            <a:ext cx="4302231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3CF955-FC90-41D1-8275-F7A2CC83ED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96963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4311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99620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310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99672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43586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197151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64116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04046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57707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02540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76271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21939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14023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1931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1250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08911-81DF-40FF-B8C3-F5DDD91B14CE}" type="datetime1">
              <a:rPr lang="en-US" smtClean="0"/>
              <a:t>8/31/2018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B3C45-6916-4A09-AEE0-4725868A11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418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92B91-5CEF-4B98-A74C-802504CDABF2}" type="datetime1">
              <a:rPr lang="en-US" smtClean="0"/>
              <a:t>8/31/2018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B3C45-6916-4A09-AEE0-4725868A11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3623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3DBE6-FC89-41EE-B231-28A4E3C16F1C}" type="datetime1">
              <a:rPr lang="en-US" smtClean="0"/>
              <a:t>8/31/2018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B3C45-6916-4A09-AEE0-4725868A11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505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451E6-15AF-4B42-8DBD-377A1D01E9B6}" type="datetime1">
              <a:rPr lang="en-US" smtClean="0"/>
              <a:t>8/31/2018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B3C45-6916-4A09-AEE0-4725868A11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4550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FF7EF-7F45-4446-8E0A-8A62475A4F52}" type="datetime1">
              <a:rPr lang="en-US" smtClean="0"/>
              <a:t>8/31/2018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B3C45-6916-4A09-AEE0-4725868A11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572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DB9D7-AD75-40F7-8E08-8A1773C06D56}" type="datetime1">
              <a:rPr lang="en-US" smtClean="0"/>
              <a:t>8/31/2018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B3C45-6916-4A09-AEE0-4725868A11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414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57898-A4DE-4853-85A5-4FF8272B33EF}" type="datetime1">
              <a:rPr lang="en-US" smtClean="0"/>
              <a:t>8/31/2018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B3C45-6916-4A09-AEE0-4725868A11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047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ADF0F-7106-431D-A2BE-908BBED6AE24}" type="datetime1">
              <a:rPr lang="en-US" smtClean="0"/>
              <a:t>8/31/2018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B3C45-6916-4A09-AEE0-4725868A11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963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E53F6-38FD-464C-B1D2-D4CCB228DC18}" type="datetime1">
              <a:rPr lang="en-US" smtClean="0"/>
              <a:t>8/31/2018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B3C45-6916-4A09-AEE0-4725868A11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8674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D4CD9-55F3-44E2-8064-A3C11C15E617}" type="datetime1">
              <a:rPr lang="en-US" smtClean="0"/>
              <a:t>8/31/2018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B3C45-6916-4A09-AEE0-4725868A11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5214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12082-693E-4A0E-BD59-95766A750A6C}" type="datetime1">
              <a:rPr lang="en-US" smtClean="0"/>
              <a:t>8/31/2018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B3C45-6916-4A09-AEE0-4725868A11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2349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2795AC-357D-48FA-AB7B-73D794C89959}" type="datetime1">
              <a:rPr lang="en-US" smtClean="0"/>
              <a:t>8/31/2018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B3C45-6916-4A09-AEE0-4725868A11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041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hyperlink" Target="https://cds.cern.ch/record/1313732/files/cern-ats-note-2010-55-md.pdf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5097353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S. </a:t>
            </a:r>
            <a:r>
              <a:rPr lang="en-US" sz="2800" dirty="0"/>
              <a:t>A</a:t>
            </a:r>
            <a:r>
              <a:rPr lang="en-US" sz="2800" dirty="0" smtClean="0"/>
              <a:t>lbright, A. Lasheen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85800" y="696113"/>
            <a:ext cx="7772400" cy="3463510"/>
          </a:xfrm>
          <a:prstGeom prst="rect">
            <a:avLst/>
          </a:prstGeom>
          <a:ln w="57150" cap="rnd" cmpd="sng" algn="ctr">
            <a:solidFill>
              <a:srgbClr val="0053A1"/>
            </a:solidFill>
            <a:prstDash val="solid"/>
            <a:rou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5400" b="1" dirty="0"/>
              <a:t>Calibration of the RF voltage with tomography in PSB and PS</a:t>
            </a:r>
            <a:r>
              <a:rPr lang="en-GB" sz="5400" b="1" dirty="0" smtClean="0"/>
              <a:t/>
            </a:r>
            <a:br>
              <a:rPr lang="en-GB" sz="5400" b="1" dirty="0" smtClean="0"/>
            </a:br>
            <a:r>
              <a:rPr lang="en-GB" sz="2700" b="1" dirty="0" smtClean="0">
                <a:solidFill>
                  <a:schemeClr val="bg1"/>
                </a:solidFill>
              </a:rPr>
              <a:t>s</a:t>
            </a:r>
            <a:r>
              <a:rPr lang="en-GB" sz="5400" dirty="0" smtClean="0"/>
              <a:t/>
            </a:r>
            <a:br>
              <a:rPr lang="en-GB" sz="5400" dirty="0" smtClean="0"/>
            </a:br>
            <a:r>
              <a:rPr lang="en-GB" sz="3100" i="1" dirty="0" smtClean="0"/>
              <a:t>LIU-PS Beam Dynamics Working Group</a:t>
            </a:r>
            <a:br>
              <a:rPr lang="en-GB" sz="3100" i="1" dirty="0" smtClean="0"/>
            </a:br>
            <a:r>
              <a:rPr lang="en-GB" sz="3100" i="1" dirty="0" smtClean="0"/>
              <a:t>09/08/2018</a:t>
            </a:r>
            <a:endParaRPr lang="en-US" sz="4400" i="1" dirty="0"/>
          </a:p>
        </p:txBody>
      </p:sp>
    </p:spTree>
    <p:extLst>
      <p:ext uri="{BB962C8B-B14F-4D97-AF65-F5344CB8AC3E}">
        <p14:creationId xmlns:p14="http://schemas.microsoft.com/office/powerpoint/2010/main" val="3977214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930" y="522419"/>
            <a:ext cx="4977600" cy="37332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7436" y="553434"/>
            <a:ext cx="4799999" cy="3600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46866" y="6453426"/>
            <a:ext cx="1883710" cy="329010"/>
          </a:xfrm>
        </p:spPr>
        <p:txBody>
          <a:bodyPr/>
          <a:lstStyle/>
          <a:p>
            <a:fld id="{B4BB3C45-6916-4A09-AEE0-4725868A11C8}" type="slidenum">
              <a:rPr lang="en-US" smtClean="0"/>
              <a:t>10</a:t>
            </a:fld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1" y="4509247"/>
            <a:ext cx="9144000" cy="234875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GB" sz="2400" dirty="0" smtClean="0"/>
              <a:t> </a:t>
            </a:r>
            <a:r>
              <a:rPr lang="en-US" sz="2400" dirty="0" smtClean="0"/>
              <a:t>For the BCMS case, the calculated emittance is larger in PSB but only by 1-2% when evaluated from the bunch length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7436" y="552002"/>
            <a:ext cx="4800000" cy="360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30445"/>
          </a:xfrm>
        </p:spPr>
        <p:txBody>
          <a:bodyPr>
            <a:noAutofit/>
          </a:bodyPr>
          <a:lstStyle/>
          <a:p>
            <a:pPr algn="ctr"/>
            <a:r>
              <a:rPr lang="en-US" sz="3400" b="1" dirty="0" smtClean="0"/>
              <a:t>Evaluation of long. emittance from av. bunch length</a:t>
            </a:r>
            <a:endParaRPr lang="en-US" sz="34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144800" y="653650"/>
            <a:ext cx="6858000" cy="0"/>
          </a:xfrm>
          <a:prstGeom prst="line">
            <a:avLst/>
          </a:prstGeom>
          <a:ln w="38100" cap="rnd">
            <a:solidFill>
              <a:srgbClr val="0053A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818763" y="729215"/>
            <a:ext cx="1282723" cy="3385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600" dirty="0" smtClean="0"/>
              <a:t>PS BCMS h=9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679169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695" y="415980"/>
            <a:ext cx="5059200" cy="37944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46866" y="6453426"/>
            <a:ext cx="1883710" cy="329010"/>
          </a:xfrm>
        </p:spPr>
        <p:txBody>
          <a:bodyPr/>
          <a:lstStyle/>
          <a:p>
            <a:fld id="{B4BB3C45-6916-4A09-AEE0-4725868A11C8}" type="slidenum">
              <a:rPr lang="en-US" smtClean="0"/>
              <a:t>11</a:t>
            </a:fld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0" y="4175208"/>
            <a:ext cx="5351929" cy="2537011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GB" sz="2400" dirty="0" smtClean="0"/>
              <a:t> </a:t>
            </a:r>
            <a:r>
              <a:rPr lang="en-US" sz="2400" dirty="0" smtClean="0"/>
              <a:t>The measured extracted bunches from PSB and injected in PS are very similar, except for the tails (baseline was corrected)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24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 smtClean="0"/>
              <a:t> The difference in bunch length is in the order of 1-2%, which may not be sufficient to fully explain the discrepancy in emittance</a:t>
            </a:r>
            <a:endParaRPr lang="en-GB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0971" y="3429000"/>
            <a:ext cx="4107924" cy="308094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2710" y="653650"/>
            <a:ext cx="3944443" cy="2958332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145695" y="381811"/>
            <a:ext cx="5059200" cy="3793397"/>
            <a:chOff x="145695" y="381811"/>
            <a:chExt cx="5059200" cy="3793397"/>
          </a:xfrm>
        </p:grpSpPr>
        <p:sp>
          <p:nvSpPr>
            <p:cNvPr id="12" name="Rectangle 11"/>
            <p:cNvSpPr/>
            <p:nvPr/>
          </p:nvSpPr>
          <p:spPr>
            <a:xfrm>
              <a:off x="145695" y="415980"/>
              <a:ext cx="5059200" cy="375922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7033" y="381811"/>
              <a:ext cx="5057862" cy="3793397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30445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 smtClean="0"/>
              <a:t>Fitting bunch profiles</a:t>
            </a:r>
            <a:endParaRPr lang="en-US" sz="40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144800" y="653650"/>
            <a:ext cx="6858000" cy="0"/>
          </a:xfrm>
          <a:prstGeom prst="line">
            <a:avLst/>
          </a:prstGeom>
          <a:ln w="38100" cap="rnd">
            <a:solidFill>
              <a:srgbClr val="0053A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3895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30445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 smtClean="0"/>
              <a:t>Distribution type</a:t>
            </a:r>
            <a:endParaRPr lang="en-US" sz="40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144800" y="653650"/>
            <a:ext cx="6858000" cy="0"/>
          </a:xfrm>
          <a:prstGeom prst="line">
            <a:avLst/>
          </a:prstGeom>
          <a:ln w="38100" cap="rnd">
            <a:solidFill>
              <a:srgbClr val="0053A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46866" y="6453426"/>
            <a:ext cx="1883710" cy="329010"/>
          </a:xfrm>
        </p:spPr>
        <p:txBody>
          <a:bodyPr/>
          <a:lstStyle/>
          <a:p>
            <a:fld id="{B4BB3C45-6916-4A09-AEE0-4725868A11C8}" type="slidenum">
              <a:rPr lang="en-US" smtClean="0"/>
              <a:t>12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2"/>
              <p:cNvSpPr txBox="1">
                <a:spLocks/>
              </p:cNvSpPr>
              <p:nvPr/>
            </p:nvSpPr>
            <p:spPr>
              <a:xfrm>
                <a:off x="1" y="4491318"/>
                <a:ext cx="9144000" cy="2366682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buFont typeface="Wingdings" panose="05000000000000000000" pitchFamily="2" charset="2"/>
                  <a:buChar char="§"/>
                </a:pPr>
                <a:r>
                  <a:rPr lang="en-GB" sz="2400" dirty="0" smtClean="0"/>
                  <a:t> </a:t>
                </a:r>
                <a:r>
                  <a:rPr lang="en-US" sz="2400" dirty="0" smtClean="0"/>
                  <a:t>The measured distribution is slightly different in the PSB with respect to the PS (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=0.5</m:t>
                    </m:r>
                  </m:oMath>
                </a14:m>
                <a:r>
                  <a:rPr lang="en-US" sz="2400" dirty="0" smtClean="0"/>
                  <a:t> corresponds to parabolic bunches)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endParaRPr lang="en-US" sz="2400" dirty="0"/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sz="2400" dirty="0" smtClean="0"/>
                  <a:t> More tails in PSB, that could be due to the transfer function of the wall current monitors and cables</a:t>
                </a:r>
              </a:p>
            </p:txBody>
          </p:sp>
        </mc:Choice>
        <mc:Fallback xmlns="">
          <p:sp>
            <p:nvSpPr>
              <p:cNvPr id="10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" y="4491318"/>
                <a:ext cx="9144000" cy="2366682"/>
              </a:xfrm>
              <a:prstGeom prst="rect">
                <a:avLst/>
              </a:prstGeom>
              <a:blipFill>
                <a:blip r:embed="rId3"/>
                <a:stretch>
                  <a:fillRect l="-867" t="-3608" r="-2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525" y="431487"/>
            <a:ext cx="5113474" cy="383510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5046817" y="1845344"/>
                <a:ext cx="3729630" cy="117051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𝜆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1−4</m:t>
                              </m:r>
                              <m:sSup>
                                <m:sSup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𝜏</m:t>
                                          </m:r>
                                        </m:num>
                                        <m:den>
                                          <m:sSub>
                                            <m:sSubPr>
                                              <m:ctrlPr>
                                                <a:rPr lang="en-US" sz="2400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24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𝜏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24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𝐿</m:t>
                                              </m:r>
                                            </m:sub>
                                          </m:sSub>
                                        </m:den>
                                      </m:f>
                                    </m:e>
                                  </m:d>
                                </m:e>
                                <m:sup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6817" y="1845344"/>
                <a:ext cx="3729630" cy="117051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87396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46866" y="6453426"/>
            <a:ext cx="1883710" cy="329010"/>
          </a:xfrm>
        </p:spPr>
        <p:txBody>
          <a:bodyPr/>
          <a:lstStyle/>
          <a:p>
            <a:fld id="{B4BB3C45-6916-4A09-AEE0-4725868A11C8}" type="slidenum">
              <a:rPr lang="en-US" smtClean="0"/>
              <a:t>13</a:t>
            </a:fld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0" y="4993341"/>
            <a:ext cx="9144000" cy="171887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GB" sz="2400" dirty="0" smtClean="0"/>
              <a:t> </a:t>
            </a:r>
            <a:r>
              <a:rPr lang="en-US" sz="2400" dirty="0" smtClean="0"/>
              <a:t>The tomographic reconstruction at the last measured slice in PSB vs. the first measured slice in PS shows no obvious difference that would justify a lower longitudinal emittance in PS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30445"/>
          </a:xfrm>
        </p:spPr>
        <p:txBody>
          <a:bodyPr>
            <a:noAutofit/>
          </a:bodyPr>
          <a:lstStyle/>
          <a:p>
            <a:pPr algn="ctr"/>
            <a:r>
              <a:rPr lang="en-US" sz="3900" b="1" dirty="0" err="1" smtClean="0"/>
              <a:t>Tomograghy</a:t>
            </a:r>
            <a:r>
              <a:rPr lang="en-US" sz="3900" b="1" dirty="0" smtClean="0"/>
              <a:t> of extracted vs. injected bunches</a:t>
            </a:r>
            <a:endParaRPr lang="en-US" sz="39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144800" y="653650"/>
            <a:ext cx="6858000" cy="0"/>
          </a:xfrm>
          <a:prstGeom prst="line">
            <a:avLst/>
          </a:prstGeom>
          <a:ln w="38100" cap="rnd">
            <a:solidFill>
              <a:srgbClr val="0053A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547" y="801342"/>
            <a:ext cx="8620906" cy="3942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4079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46866" y="6453426"/>
            <a:ext cx="1883710" cy="329010"/>
          </a:xfrm>
        </p:spPr>
        <p:txBody>
          <a:bodyPr/>
          <a:lstStyle/>
          <a:p>
            <a:fld id="{B4BB3C45-6916-4A09-AEE0-4725868A11C8}" type="slidenum">
              <a:rPr lang="en-US" smtClean="0"/>
              <a:t>14</a:t>
            </a:fld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0" y="4625788"/>
            <a:ext cx="8945150" cy="208643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GB" sz="2400" dirty="0" smtClean="0"/>
              <a:t> </a:t>
            </a:r>
            <a:r>
              <a:rPr lang="en-US" sz="2400" dirty="0" smtClean="0"/>
              <a:t>Taking the difference in phase space, with the densities normalized to 1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30445"/>
          </a:xfrm>
        </p:spPr>
        <p:txBody>
          <a:bodyPr>
            <a:noAutofit/>
          </a:bodyPr>
          <a:lstStyle/>
          <a:p>
            <a:pPr algn="ctr"/>
            <a:r>
              <a:rPr lang="en-US" sz="3900" b="1" dirty="0" err="1" smtClean="0"/>
              <a:t>Tomograghy</a:t>
            </a:r>
            <a:r>
              <a:rPr lang="en-US" sz="3900" b="1" dirty="0" smtClean="0"/>
              <a:t> of extracted vs. injected bunches</a:t>
            </a:r>
            <a:endParaRPr lang="en-US" sz="39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144800" y="653650"/>
            <a:ext cx="6858000" cy="0"/>
          </a:xfrm>
          <a:prstGeom prst="line">
            <a:avLst/>
          </a:prstGeom>
          <a:ln w="38100" cap="rnd">
            <a:solidFill>
              <a:srgbClr val="0053A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12" y="1167825"/>
            <a:ext cx="4213411" cy="316005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278525" y="795630"/>
            <a:ext cx="1853584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Difference PSB-PS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0750" y="1164962"/>
            <a:ext cx="4214400" cy="31608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491936" y="795630"/>
            <a:ext cx="3105915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Difference PSB-PS with tails cut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4567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30445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 smtClean="0"/>
              <a:t>Conclusions</a:t>
            </a:r>
            <a:endParaRPr lang="en-US" sz="24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144800" y="653650"/>
            <a:ext cx="6858000" cy="0"/>
          </a:xfrm>
          <a:prstGeom prst="line">
            <a:avLst/>
          </a:prstGeom>
          <a:ln w="38100" cap="rnd">
            <a:solidFill>
              <a:srgbClr val="0053A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46866" y="6453426"/>
            <a:ext cx="1883710" cy="329010"/>
          </a:xfrm>
        </p:spPr>
        <p:txBody>
          <a:bodyPr/>
          <a:lstStyle/>
          <a:p>
            <a:fld id="{B4BB3C45-6916-4A09-AEE0-4725868A11C8}" type="slidenum">
              <a:rPr lang="en-US" smtClean="0"/>
              <a:t>15</a:t>
            </a:fld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0" y="978794"/>
            <a:ext cx="9144000" cy="5713996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GB" sz="2600" dirty="0" smtClean="0"/>
              <a:t> The effective </a:t>
            </a:r>
            <a:r>
              <a:rPr lang="en-GB" sz="2600" dirty="0" err="1" smtClean="0"/>
              <a:t>rf</a:t>
            </a:r>
            <a:r>
              <a:rPr lang="en-GB" sz="2600" dirty="0" smtClean="0"/>
              <a:t> voltage was calibrated by tomography in PSB and PS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sz="26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600" dirty="0" smtClean="0"/>
              <a:t> PSB h1: 95.0% of the sampled voltage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600" dirty="0"/>
              <a:t> </a:t>
            </a:r>
            <a:r>
              <a:rPr lang="en-GB" sz="2600" dirty="0" smtClean="0"/>
              <a:t>PS LHC25 h7: 94.4% of the sampled voltage</a:t>
            </a:r>
            <a:endParaRPr lang="en-GB" sz="26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600" dirty="0"/>
              <a:t> PS </a:t>
            </a:r>
            <a:r>
              <a:rPr lang="en-GB" sz="2600" dirty="0" smtClean="0"/>
              <a:t>BCMS h9: 98.9% </a:t>
            </a:r>
            <a:r>
              <a:rPr lang="en-GB" sz="2600" dirty="0"/>
              <a:t>of the sampled </a:t>
            </a:r>
            <a:r>
              <a:rPr lang="en-GB" sz="2600" dirty="0" smtClean="0"/>
              <a:t>voltage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GB" sz="2200" dirty="0"/>
          </a:p>
          <a:p>
            <a:pPr lvl="1">
              <a:buFont typeface="Wingdings" panose="05000000000000000000" pitchFamily="2" charset="2"/>
              <a:buChar char="Ø"/>
            </a:pPr>
            <a:endParaRPr lang="en-GB" sz="22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GB" sz="2600" dirty="0"/>
              <a:t> </a:t>
            </a:r>
            <a:r>
              <a:rPr lang="en-GB" sz="2600" dirty="0" smtClean="0"/>
              <a:t>The correction of the </a:t>
            </a:r>
            <a:r>
              <a:rPr lang="en-GB" sz="2600" dirty="0" err="1" smtClean="0"/>
              <a:t>rf</a:t>
            </a:r>
            <a:r>
              <a:rPr lang="en-GB" sz="2600" dirty="0" smtClean="0"/>
              <a:t> voltage for the tomography is not sufficient to match perfectly the emittances in PSB and PS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sz="2600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sz="2600" dirty="0" smtClean="0"/>
              <a:t> The measured bunches in PSB seem to have larger bunch length and tails. The difference is small and may not be sufficient to explain the difference in measured emittance.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sz="2600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sz="2600" dirty="0" smtClean="0"/>
              <a:t> Measurements of the last turn in PSB and first turn in PS were performed and will be </a:t>
            </a:r>
            <a:r>
              <a:rPr lang="en-GB" sz="2600" dirty="0" err="1" smtClean="0"/>
              <a:t>analyzed</a:t>
            </a:r>
            <a:r>
              <a:rPr lang="en-GB" sz="2600" dirty="0" smtClean="0"/>
              <a:t> soon</a:t>
            </a:r>
            <a:endParaRPr lang="en-GB" sz="2600" dirty="0"/>
          </a:p>
          <a:p>
            <a:pPr lvl="1">
              <a:buFont typeface="Wingdings" panose="05000000000000000000" pitchFamily="2" charset="2"/>
              <a:buChar char="§"/>
            </a:pPr>
            <a:endParaRPr lang="en-GB" sz="2200" dirty="0" smtClean="0"/>
          </a:p>
        </p:txBody>
      </p:sp>
    </p:spTree>
    <p:extLst>
      <p:ext uri="{BB962C8B-B14F-4D97-AF65-F5344CB8AC3E}">
        <p14:creationId xmlns:p14="http://schemas.microsoft.com/office/powerpoint/2010/main" val="2897185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30445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 smtClean="0"/>
              <a:t>Outline</a:t>
            </a:r>
            <a:endParaRPr lang="en-US" sz="24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144800" y="653650"/>
            <a:ext cx="6858000" cy="0"/>
          </a:xfrm>
          <a:prstGeom prst="line">
            <a:avLst/>
          </a:prstGeom>
          <a:ln w="38100" cap="rnd">
            <a:solidFill>
              <a:srgbClr val="0053A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46866" y="6453426"/>
            <a:ext cx="1883710" cy="329010"/>
          </a:xfrm>
        </p:spPr>
        <p:txBody>
          <a:bodyPr/>
          <a:lstStyle/>
          <a:p>
            <a:fld id="{B4BB3C45-6916-4A09-AEE0-4725868A11C8}" type="slidenum">
              <a:rPr lang="en-US" smtClean="0"/>
              <a:t>2</a:t>
            </a:fld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0" y="833718"/>
            <a:ext cx="9144000" cy="594871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GB" sz="3000" dirty="0" smtClean="0"/>
              <a:t> Measurement setup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sz="3000" dirty="0"/>
          </a:p>
          <a:p>
            <a:pPr>
              <a:buFont typeface="Wingdings" panose="05000000000000000000" pitchFamily="2" charset="2"/>
              <a:buChar char="§"/>
            </a:pPr>
            <a:endParaRPr lang="en-GB" sz="30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GB" sz="3000" dirty="0"/>
              <a:t> </a:t>
            </a:r>
            <a:r>
              <a:rPr lang="en-GB" sz="3000" dirty="0" smtClean="0"/>
              <a:t>Calibration of the RF voltage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600" i="1" dirty="0"/>
              <a:t> </a:t>
            </a:r>
            <a:r>
              <a:rPr lang="en-GB" sz="2600" i="1" dirty="0" smtClean="0"/>
              <a:t>For LHC25 (h=7) and BCMS (h=9) </a:t>
            </a:r>
            <a:r>
              <a:rPr lang="en-GB" sz="2600" i="1" dirty="0" err="1" smtClean="0"/>
              <a:t>rf</a:t>
            </a:r>
            <a:r>
              <a:rPr lang="en-GB" sz="2600" i="1" dirty="0" smtClean="0"/>
              <a:t> settings in PS</a:t>
            </a:r>
            <a:endParaRPr lang="en-GB" sz="1800" i="1" dirty="0"/>
          </a:p>
          <a:p>
            <a:pPr marL="457200" lvl="1" indent="0">
              <a:buNone/>
            </a:pPr>
            <a:endParaRPr lang="en-GB" sz="3000" dirty="0" smtClean="0"/>
          </a:p>
          <a:p>
            <a:pPr>
              <a:buFont typeface="Wingdings" panose="05000000000000000000" pitchFamily="2" charset="2"/>
              <a:buChar char="§"/>
            </a:pPr>
            <a:endParaRPr lang="en-GB" sz="3000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sz="3000" dirty="0" smtClean="0"/>
              <a:t> Comparison of extracted vs. injected bunch profiles</a:t>
            </a:r>
          </a:p>
        </p:txBody>
      </p:sp>
    </p:spTree>
    <p:extLst>
      <p:ext uri="{BB962C8B-B14F-4D97-AF65-F5344CB8AC3E}">
        <p14:creationId xmlns:p14="http://schemas.microsoft.com/office/powerpoint/2010/main" val="3408335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30445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 smtClean="0"/>
              <a:t>Setup</a:t>
            </a:r>
            <a:endParaRPr lang="en-US" sz="24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144800" y="653650"/>
            <a:ext cx="6858000" cy="0"/>
          </a:xfrm>
          <a:prstGeom prst="line">
            <a:avLst/>
          </a:prstGeom>
          <a:ln w="38100" cap="rnd">
            <a:solidFill>
              <a:srgbClr val="0053A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46866" y="6453426"/>
            <a:ext cx="1883710" cy="329010"/>
          </a:xfrm>
        </p:spPr>
        <p:txBody>
          <a:bodyPr/>
          <a:lstStyle/>
          <a:p>
            <a:fld id="{B4BB3C45-6916-4A09-AEE0-4725868A11C8}" type="slidenum">
              <a:rPr lang="en-US" smtClean="0"/>
              <a:t>3</a:t>
            </a:fld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392706" y="860612"/>
            <a:ext cx="4751295" cy="5997388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GB" sz="2400" dirty="0" smtClean="0"/>
              <a:t> LHCINDIV in PSB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sz="2400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 smtClean="0"/>
              <a:t> Injected in different harmonics in PS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i="1" dirty="0" smtClean="0"/>
              <a:t>LHC25 nominal -&gt; harmonic 7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i="1" dirty="0" smtClean="0"/>
              <a:t>BCMS -&gt; harmonic 9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sz="24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 smtClean="0"/>
              <a:t> The </a:t>
            </a:r>
            <a:r>
              <a:rPr lang="en-GB" sz="2400" dirty="0" err="1" smtClean="0"/>
              <a:t>rf</a:t>
            </a:r>
            <a:r>
              <a:rPr lang="en-GB" sz="2400" dirty="0" smtClean="0"/>
              <a:t> calibration with tomography relies on </a:t>
            </a:r>
            <a:r>
              <a:rPr lang="en-GB" sz="2400" dirty="0" err="1" smtClean="0"/>
              <a:t>quadrupolar</a:t>
            </a:r>
            <a:r>
              <a:rPr lang="en-GB" sz="2400" dirty="0" smtClean="0"/>
              <a:t> oscillations to evaluate the </a:t>
            </a:r>
            <a:r>
              <a:rPr lang="en-GB" sz="2400" dirty="0" err="1" smtClean="0"/>
              <a:t>rf</a:t>
            </a:r>
            <a:r>
              <a:rPr lang="en-GB" sz="2400" dirty="0" smtClean="0"/>
              <a:t> voltage from the quadrupole frequency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sz="2400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 smtClean="0"/>
              <a:t> </a:t>
            </a:r>
            <a:r>
              <a:rPr lang="en-US" sz="2400" dirty="0" smtClean="0"/>
              <a:t>Mismatch is initiated in the PSB by lowering the </a:t>
            </a:r>
            <a:r>
              <a:rPr lang="en-US" sz="2400" dirty="0" err="1" smtClean="0"/>
              <a:t>rf</a:t>
            </a:r>
            <a:r>
              <a:rPr lang="en-US" sz="2400" dirty="0" smtClean="0"/>
              <a:t> voltage and fast increase back to 8 kV (nominal)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24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 smtClean="0"/>
              <a:t> The bunch is still mismatched in the PS -&gt; calibration in both machine with same bunch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724" y="3644789"/>
            <a:ext cx="4183530" cy="313764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893" y="717287"/>
            <a:ext cx="3818487" cy="286386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0107" y="3489974"/>
            <a:ext cx="534121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PSB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0107" y="600594"/>
            <a:ext cx="409086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PS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2412303" y="3489974"/>
            <a:ext cx="1" cy="24564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3367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30445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 smtClean="0"/>
              <a:t>Convergence</a:t>
            </a:r>
            <a:endParaRPr lang="en-US" sz="24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144800" y="653650"/>
            <a:ext cx="6858000" cy="0"/>
          </a:xfrm>
          <a:prstGeom prst="line">
            <a:avLst/>
          </a:prstGeom>
          <a:ln w="38100" cap="rnd">
            <a:solidFill>
              <a:srgbClr val="0053A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46866" y="6453426"/>
            <a:ext cx="1883710" cy="329010"/>
          </a:xfrm>
        </p:spPr>
        <p:txBody>
          <a:bodyPr/>
          <a:lstStyle/>
          <a:p>
            <a:fld id="{B4BB3C45-6916-4A09-AEE0-4725868A11C8}" type="slidenum">
              <a:rPr lang="en-US" smtClean="0"/>
              <a:t>4</a:t>
            </a:fld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1" y="5370144"/>
            <a:ext cx="9144000" cy="1487856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GB" sz="2400" dirty="0" smtClean="0"/>
              <a:t> </a:t>
            </a:r>
            <a:r>
              <a:rPr lang="en-US" sz="2400" dirty="0" smtClean="0"/>
              <a:t>Iterating over the </a:t>
            </a:r>
            <a:r>
              <a:rPr lang="en-US" sz="2400" dirty="0" err="1" smtClean="0"/>
              <a:t>rf</a:t>
            </a:r>
            <a:r>
              <a:rPr lang="en-US" sz="2400" dirty="0" smtClean="0"/>
              <a:t> voltage and the synchronous phase to find the optimal reconstruction (smaller convergence value)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 </a:t>
            </a:r>
            <a:r>
              <a:rPr lang="en-US" sz="2400" dirty="0" smtClean="0"/>
              <a:t>The value is the effective </a:t>
            </a:r>
            <a:r>
              <a:rPr lang="en-US" sz="2400" dirty="0" err="1" smtClean="0"/>
              <a:t>rf</a:t>
            </a:r>
            <a:r>
              <a:rPr lang="en-US" sz="2400" dirty="0" smtClean="0"/>
              <a:t> voltage, which also accounts for possible intensity effects</a:t>
            </a:r>
            <a:endParaRPr lang="en-GB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29746"/>
            <a:ext cx="4640397" cy="464039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729745"/>
            <a:ext cx="4626391" cy="3469793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4608159" y="757091"/>
            <a:ext cx="4544324" cy="34424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8159" y="719924"/>
            <a:ext cx="4560000" cy="3420000"/>
          </a:xfrm>
          <a:prstGeom prst="rect">
            <a:avLst/>
          </a:prstGeom>
        </p:spPr>
      </p:pic>
      <p:grpSp>
        <p:nvGrpSpPr>
          <p:cNvPr id="16" name="Group 15"/>
          <p:cNvGrpSpPr/>
          <p:nvPr/>
        </p:nvGrpSpPr>
        <p:grpSpPr>
          <a:xfrm>
            <a:off x="4562251" y="729744"/>
            <a:ext cx="4580183" cy="3420000"/>
            <a:chOff x="4572300" y="2376420"/>
            <a:chExt cx="4580183" cy="3420000"/>
          </a:xfrm>
        </p:grpSpPr>
        <p:sp>
          <p:nvSpPr>
            <p:cNvPr id="15" name="Rectangle 14"/>
            <p:cNvSpPr/>
            <p:nvPr/>
          </p:nvSpPr>
          <p:spPr>
            <a:xfrm>
              <a:off x="4572300" y="2378280"/>
              <a:ext cx="4571700" cy="341627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92483" y="2376420"/>
              <a:ext cx="4560000" cy="3420000"/>
            </a:xfrm>
            <a:prstGeom prst="rect">
              <a:avLst/>
            </a:prstGeom>
          </p:spPr>
        </p:pic>
      </p:grpSp>
      <p:sp>
        <p:nvSpPr>
          <p:cNvPr id="4" name="Rectangle 3"/>
          <p:cNvSpPr/>
          <p:nvPr/>
        </p:nvSpPr>
        <p:spPr>
          <a:xfrm>
            <a:off x="5036263" y="4379780"/>
            <a:ext cx="372035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i="1" dirty="0" smtClean="0"/>
              <a:t>S. Hancock, </a:t>
            </a:r>
            <a:r>
              <a:rPr lang="en-US" sz="1100" i="1" dirty="0" smtClean="0">
                <a:hlinkClick r:id="rId7"/>
              </a:rPr>
              <a:t>https</a:t>
            </a:r>
            <a:r>
              <a:rPr lang="en-US" sz="1100" i="1" dirty="0">
                <a:hlinkClick r:id="rId7"/>
              </a:rPr>
              <a:t>://</a:t>
            </a:r>
            <a:r>
              <a:rPr lang="en-US" sz="1100" i="1" dirty="0" smtClean="0">
                <a:hlinkClick r:id="rId7"/>
              </a:rPr>
              <a:t>cds.cern.ch/record/1313732/files/cern-ats-note-2010-55-md.pdf</a:t>
            </a:r>
            <a:r>
              <a:rPr lang="en-US" sz="1100" i="1" dirty="0" smtClean="0"/>
              <a:t> </a:t>
            </a:r>
            <a:endParaRPr lang="en-US" sz="1100" i="1" dirty="0"/>
          </a:p>
        </p:txBody>
      </p:sp>
    </p:spTree>
    <p:extLst>
      <p:ext uri="{BB962C8B-B14F-4D97-AF65-F5344CB8AC3E}">
        <p14:creationId xmlns:p14="http://schemas.microsoft.com/office/powerpoint/2010/main" val="124337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30445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 smtClean="0"/>
              <a:t>Calibration in PSB h1</a:t>
            </a:r>
            <a:endParaRPr lang="en-US" sz="24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144800" y="653650"/>
            <a:ext cx="6858000" cy="0"/>
          </a:xfrm>
          <a:prstGeom prst="line">
            <a:avLst/>
          </a:prstGeom>
          <a:ln w="38100" cap="rnd">
            <a:solidFill>
              <a:srgbClr val="0053A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46866" y="6453426"/>
            <a:ext cx="1883710" cy="329010"/>
          </a:xfrm>
        </p:spPr>
        <p:txBody>
          <a:bodyPr/>
          <a:lstStyle/>
          <a:p>
            <a:fld id="{B4BB3C45-6916-4A09-AEE0-4725868A11C8}" type="slidenum">
              <a:rPr lang="en-US" smtClean="0"/>
              <a:t>5</a:t>
            </a:fld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1" y="4312024"/>
            <a:ext cx="9144000" cy="2545976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GB" sz="2400" dirty="0" smtClean="0"/>
              <a:t>Measurements performed over 10 shots in PSB and PS 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sz="24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 smtClean="0"/>
              <a:t>The </a:t>
            </a:r>
            <a:r>
              <a:rPr lang="en-US" sz="2400" dirty="0" err="1" smtClean="0"/>
              <a:t>rf</a:t>
            </a:r>
            <a:r>
              <a:rPr lang="en-US" sz="2400" dirty="0" smtClean="0"/>
              <a:t> voltage obtained from the minimization with tomography is compared with the voltage obtained by the </a:t>
            </a:r>
            <a:r>
              <a:rPr lang="en-US" sz="2400" dirty="0" err="1" smtClean="0"/>
              <a:t>rf</a:t>
            </a:r>
            <a:r>
              <a:rPr lang="en-US" sz="2400" dirty="0" smtClean="0"/>
              <a:t> sampler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24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 smtClean="0"/>
              <a:t> In the PSB the effective </a:t>
            </a:r>
            <a:r>
              <a:rPr lang="en-US" sz="2400" dirty="0" err="1" smtClean="0"/>
              <a:t>rf</a:t>
            </a:r>
            <a:r>
              <a:rPr lang="en-US" sz="2400" dirty="0" smtClean="0"/>
              <a:t> voltage is 95.0% of the sampled value in </a:t>
            </a:r>
            <a:r>
              <a:rPr lang="en-US" sz="2400" dirty="0" err="1" smtClean="0"/>
              <a:t>tomoscope</a:t>
            </a:r>
            <a:endParaRPr lang="en-GB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4766" y="483321"/>
            <a:ext cx="4800000" cy="3600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08"/>
          <a:stretch/>
        </p:blipFill>
        <p:spPr>
          <a:xfrm>
            <a:off x="4643229" y="483321"/>
            <a:ext cx="4602776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162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30445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 smtClean="0"/>
              <a:t>Calibration in PS</a:t>
            </a:r>
            <a:endParaRPr lang="en-US" sz="24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144800" y="653650"/>
            <a:ext cx="6858000" cy="0"/>
          </a:xfrm>
          <a:prstGeom prst="line">
            <a:avLst/>
          </a:prstGeom>
          <a:ln w="38100" cap="rnd">
            <a:solidFill>
              <a:srgbClr val="0053A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46866" y="6453426"/>
            <a:ext cx="1883710" cy="329010"/>
          </a:xfrm>
        </p:spPr>
        <p:txBody>
          <a:bodyPr/>
          <a:lstStyle/>
          <a:p>
            <a:fld id="{B4BB3C45-6916-4A09-AEE0-4725868A11C8}" type="slidenum">
              <a:rPr lang="en-US" smtClean="0"/>
              <a:t>6</a:t>
            </a:fld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1" y="4440890"/>
            <a:ext cx="9144000" cy="241711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GB" sz="2400" dirty="0" smtClean="0"/>
              <a:t> Measurements performed with the </a:t>
            </a:r>
            <a:r>
              <a:rPr lang="en-GB" sz="2400" dirty="0" err="1" smtClean="0"/>
              <a:t>rf</a:t>
            </a:r>
            <a:r>
              <a:rPr lang="en-GB" sz="2400" dirty="0" smtClean="0"/>
              <a:t> settings of the LHC25 and BCMS cycles (different harmonics and </a:t>
            </a:r>
            <a:r>
              <a:rPr lang="en-GB" sz="2400" dirty="0" err="1" smtClean="0"/>
              <a:t>rf</a:t>
            </a:r>
            <a:r>
              <a:rPr lang="en-GB" sz="2400" dirty="0" smtClean="0"/>
              <a:t> voltage at injection)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sz="24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GB" i="1" dirty="0" smtClean="0"/>
              <a:t>LHC25 in harmonic 7: 94.4% </a:t>
            </a:r>
            <a:r>
              <a:rPr lang="en-GB" i="1" dirty="0"/>
              <a:t>of the sampled value in </a:t>
            </a:r>
            <a:r>
              <a:rPr lang="en-GB" i="1" dirty="0" err="1"/>
              <a:t>tomoscope</a:t>
            </a:r>
            <a:endParaRPr lang="en-GB" i="1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GB" i="1" dirty="0" smtClean="0"/>
              <a:t>BCMS in harmonic 9</a:t>
            </a:r>
            <a:r>
              <a:rPr lang="en-GB" i="1" dirty="0"/>
              <a:t>: 98.9</a:t>
            </a:r>
            <a:r>
              <a:rPr lang="en-GB" i="1" dirty="0" smtClean="0"/>
              <a:t>% of </a:t>
            </a:r>
            <a:r>
              <a:rPr lang="en-GB" i="1" dirty="0"/>
              <a:t>the sampled value in </a:t>
            </a:r>
            <a:r>
              <a:rPr lang="en-GB" i="1" dirty="0" err="1"/>
              <a:t>tomoscope</a:t>
            </a:r>
            <a:endParaRPr lang="en-GB" sz="2800" i="1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36"/>
          <a:stretch/>
        </p:blipFill>
        <p:spPr>
          <a:xfrm>
            <a:off x="4833666" y="843865"/>
            <a:ext cx="4591871" cy="3600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2"/>
          <a:stretch/>
        </p:blipFill>
        <p:spPr>
          <a:xfrm>
            <a:off x="403784" y="840890"/>
            <a:ext cx="4611741" cy="36000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833666" y="761681"/>
            <a:ext cx="1143262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BCMS h=9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22248" y="761681"/>
            <a:ext cx="1191352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LHC25 h=7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876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30445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 smtClean="0"/>
              <a:t>Evaluation of long. emittance from tomography</a:t>
            </a:r>
            <a:endParaRPr lang="en-US" sz="36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144800" y="653650"/>
            <a:ext cx="6858000" cy="0"/>
          </a:xfrm>
          <a:prstGeom prst="line">
            <a:avLst/>
          </a:prstGeom>
          <a:ln w="38100" cap="rnd">
            <a:solidFill>
              <a:srgbClr val="0053A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46866" y="6453426"/>
            <a:ext cx="1883710" cy="329010"/>
          </a:xfrm>
        </p:spPr>
        <p:txBody>
          <a:bodyPr/>
          <a:lstStyle/>
          <a:p>
            <a:fld id="{B4BB3C45-6916-4A09-AEE0-4725868A11C8}" type="slidenum">
              <a:rPr lang="en-US" smtClean="0"/>
              <a:t>7</a:t>
            </a:fld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0" y="5647765"/>
            <a:ext cx="9144000" cy="1105742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GB" sz="2400" dirty="0" smtClean="0"/>
              <a:t>Including the correction from the RF calibration is not sufficient to explain the discrepancy in the emittance obtained from tomography, that is still in the order of</a:t>
            </a:r>
            <a:r>
              <a:rPr lang="en-US" sz="2400" dirty="0" smtClean="0"/>
              <a:t> 5-10% smaller in PS (RMS, 90% and matched area)</a:t>
            </a:r>
          </a:p>
          <a:p>
            <a:pPr marL="0" indent="0">
              <a:buNone/>
            </a:pP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83937"/>
            <a:ext cx="9144000" cy="471033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675328" y="783937"/>
            <a:ext cx="1468672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PS LHC25 h=7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0" y="783937"/>
            <a:ext cx="534121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PSB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620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30445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 smtClean="0"/>
              <a:t>Evaluation of long. emittance from tomography</a:t>
            </a:r>
            <a:endParaRPr lang="en-US" sz="36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144800" y="653650"/>
            <a:ext cx="6858000" cy="0"/>
          </a:xfrm>
          <a:prstGeom prst="line">
            <a:avLst/>
          </a:prstGeom>
          <a:ln w="38100" cap="rnd">
            <a:solidFill>
              <a:srgbClr val="0053A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46866" y="6453426"/>
            <a:ext cx="1883710" cy="329010"/>
          </a:xfrm>
        </p:spPr>
        <p:txBody>
          <a:bodyPr/>
          <a:lstStyle/>
          <a:p>
            <a:fld id="{B4BB3C45-6916-4A09-AEE0-4725868A11C8}" type="slidenum">
              <a:rPr lang="en-US" smtClean="0"/>
              <a:t>8</a:t>
            </a:fld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0" y="5647765"/>
            <a:ext cx="9144000" cy="1105742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US" sz="2400" dirty="0" smtClean="0"/>
              <a:t>For the BCMS case with correction of the effective RF voltage, RMS and 90% emittances are larger in PS than in PSB (up to 5%), while the matched area is still larger in PSB than in PS (up to 10%)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 smtClean="0"/>
              <a:t>The phase loop at injection has difficulties with an LHCINDIV bunch, possible degradation of the tomography in particular at large amplitude</a:t>
            </a:r>
          </a:p>
          <a:p>
            <a:pPr marL="0" indent="0">
              <a:buNone/>
            </a:pP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80934"/>
            <a:ext cx="9144000" cy="469313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675328" y="783937"/>
            <a:ext cx="1420582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PS BCMS h=9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0" y="783937"/>
            <a:ext cx="534121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PSB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38160" y="3749144"/>
            <a:ext cx="1905840" cy="1724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0551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7930" y="546087"/>
            <a:ext cx="4832580" cy="3624435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4555892" y="475210"/>
            <a:ext cx="4928510" cy="3624434"/>
            <a:chOff x="1515035" y="2052918"/>
            <a:chExt cx="5857545" cy="4400508"/>
          </a:xfrm>
        </p:grpSpPr>
        <p:sp>
          <p:nvSpPr>
            <p:cNvPr id="11" name="Rectangle 10"/>
            <p:cNvSpPr/>
            <p:nvPr/>
          </p:nvSpPr>
          <p:spPr>
            <a:xfrm>
              <a:off x="1515035" y="2052918"/>
              <a:ext cx="5844989" cy="440050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0408" y="2064297"/>
              <a:ext cx="5852172" cy="4389129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30445"/>
          </a:xfrm>
        </p:spPr>
        <p:txBody>
          <a:bodyPr>
            <a:noAutofit/>
          </a:bodyPr>
          <a:lstStyle/>
          <a:p>
            <a:pPr algn="ctr"/>
            <a:r>
              <a:rPr lang="en-US" sz="3400" b="1" dirty="0" smtClean="0"/>
              <a:t>Evaluation of long. emittance from av. bunch length</a:t>
            </a:r>
            <a:endParaRPr lang="en-US" sz="34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144800" y="653650"/>
            <a:ext cx="6858000" cy="0"/>
          </a:xfrm>
          <a:prstGeom prst="line">
            <a:avLst/>
          </a:prstGeom>
          <a:ln w="38100" cap="rnd">
            <a:solidFill>
              <a:srgbClr val="0053A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46866" y="6453426"/>
            <a:ext cx="1883710" cy="329010"/>
          </a:xfrm>
        </p:spPr>
        <p:txBody>
          <a:bodyPr/>
          <a:lstStyle/>
          <a:p>
            <a:fld id="{B4BB3C45-6916-4A09-AEE0-4725868A11C8}" type="slidenum">
              <a:rPr lang="en-US" smtClean="0"/>
              <a:t>9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2"/>
              <p:cNvSpPr txBox="1">
                <a:spLocks/>
              </p:cNvSpPr>
              <p:nvPr/>
            </p:nvSpPr>
            <p:spPr>
              <a:xfrm>
                <a:off x="1" y="4175208"/>
                <a:ext cx="9144000" cy="2682792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rmAutofit fontScale="85000" lnSpcReduction="1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buFont typeface="Wingdings" panose="05000000000000000000" pitchFamily="2" charset="2"/>
                  <a:buChar char="§"/>
                </a:pPr>
                <a:r>
                  <a:rPr lang="en-GB" sz="2400" dirty="0" smtClean="0"/>
                  <a:t> </a:t>
                </a:r>
                <a:r>
                  <a:rPr lang="en-US" sz="2400" dirty="0" smtClean="0"/>
                  <a:t>Bunch profiles fitted with binomial function and bunch length defined as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4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rms</m:t>
                        </m:r>
                      </m:sub>
                    </m:sSub>
                  </m:oMath>
                </a14:m>
                <a:endParaRPr lang="en-US" sz="2400" b="0" dirty="0" smtClean="0"/>
              </a:p>
              <a:p>
                <a:pPr>
                  <a:buFont typeface="Wingdings" panose="05000000000000000000" pitchFamily="2" charset="2"/>
                  <a:buChar char="§"/>
                </a:pPr>
                <a:endParaRPr lang="en-US" sz="2400" dirty="0"/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sz="2400" b="0" dirty="0" smtClean="0"/>
                  <a:t> The last turn in PSB does not perfectly correspond to the first turn in PS</a:t>
                </a:r>
                <a:br>
                  <a:rPr lang="en-US" sz="2400" b="0" dirty="0" smtClean="0"/>
                </a:br>
                <a:r>
                  <a:rPr lang="en-US" sz="2400" b="0" dirty="0" smtClean="0"/>
                  <a:t>(~10 turns uncertainty), nevertheless the extracted bunch length from PSB </a:t>
                </a:r>
                <a:r>
                  <a:rPr lang="en-US" sz="2400" dirty="0" smtClean="0"/>
                  <a:t>seems larger than the injected one in PS</a:t>
                </a:r>
                <a:endParaRPr lang="en-US" sz="2400" b="0" dirty="0" smtClean="0"/>
              </a:p>
              <a:p>
                <a:pPr>
                  <a:buFont typeface="Wingdings" panose="05000000000000000000" pitchFamily="2" charset="2"/>
                  <a:buChar char="§"/>
                </a:pPr>
                <a:endParaRPr lang="en-US" sz="2400" b="0" dirty="0" smtClean="0"/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sz="2400" dirty="0"/>
                  <a:t> </a:t>
                </a:r>
                <a:r>
                  <a:rPr lang="en-US" sz="2400" dirty="0" smtClean="0"/>
                  <a:t>Longitudinal emittance evaluated analytically from bunch length, the calculated emittance is still 8-9% larger in PSB.</a:t>
                </a:r>
              </a:p>
            </p:txBody>
          </p:sp>
        </mc:Choice>
        <mc:Fallback xmlns="">
          <p:sp>
            <p:nvSpPr>
              <p:cNvPr id="10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" y="4175208"/>
                <a:ext cx="9144000" cy="2682792"/>
              </a:xfrm>
              <a:prstGeom prst="rect">
                <a:avLst/>
              </a:prstGeom>
              <a:blipFill>
                <a:blip r:embed="rId5"/>
                <a:stretch>
                  <a:fillRect l="-600" t="-34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682" y="471709"/>
            <a:ext cx="4976975" cy="373273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818763" y="729215"/>
            <a:ext cx="1324402" cy="3385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600" dirty="0" smtClean="0"/>
              <a:t>PS LHC25 h=7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959272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64816</TotalTime>
  <Words>777</Words>
  <Application>Microsoft Office PowerPoint</Application>
  <PresentationFormat>On-screen Show (4:3)</PresentationFormat>
  <Paragraphs>103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Cambria Math</vt:lpstr>
      <vt:lpstr>Wingdings</vt:lpstr>
      <vt:lpstr>Office Theme</vt:lpstr>
      <vt:lpstr>PowerPoint Presentation</vt:lpstr>
      <vt:lpstr>Outline</vt:lpstr>
      <vt:lpstr>Setup</vt:lpstr>
      <vt:lpstr>Convergence</vt:lpstr>
      <vt:lpstr>Calibration in PSB h1</vt:lpstr>
      <vt:lpstr>Calibration in PS</vt:lpstr>
      <vt:lpstr>Evaluation of long. emittance from tomography</vt:lpstr>
      <vt:lpstr>Evaluation of long. emittance from tomography</vt:lpstr>
      <vt:lpstr>Evaluation of long. emittance from av. bunch length</vt:lpstr>
      <vt:lpstr>Evaluation of long. emittance from av. bunch length</vt:lpstr>
      <vt:lpstr>Fitting bunch profiles</vt:lpstr>
      <vt:lpstr>Distribution type</vt:lpstr>
      <vt:lpstr>Tomograghy of extracted vs. injected bunches</vt:lpstr>
      <vt:lpstr>Tomograghy of extracted vs. injected bunches</vt:lpstr>
      <vt:lpstr>Conclusions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Post acceleration and shaving</dc:title>
  <dc:creator>Alexandre Lasheen</dc:creator>
  <cp:lastModifiedBy>Alexandre Lasheen</cp:lastModifiedBy>
  <cp:revision>5777</cp:revision>
  <cp:lastPrinted>2017-01-11T10:48:33Z</cp:lastPrinted>
  <dcterms:created xsi:type="dcterms:W3CDTF">2014-07-23T07:54:45Z</dcterms:created>
  <dcterms:modified xsi:type="dcterms:W3CDTF">2018-08-31T08:39:50Z</dcterms:modified>
</cp:coreProperties>
</file>