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70" r:id="rId4"/>
    <p:sldMasterId id="2147483663" r:id="rId5"/>
  </p:sldMasterIdLst>
  <p:notesMasterIdLst>
    <p:notesMasterId r:id="rId19"/>
  </p:notesMasterIdLst>
  <p:handoutMasterIdLst>
    <p:handoutMasterId r:id="rId20"/>
  </p:handoutMasterIdLst>
  <p:sldIdLst>
    <p:sldId id="256" r:id="rId6"/>
    <p:sldId id="726" r:id="rId7"/>
    <p:sldId id="728" r:id="rId8"/>
    <p:sldId id="700" r:id="rId9"/>
    <p:sldId id="701" r:id="rId10"/>
    <p:sldId id="725" r:id="rId11"/>
    <p:sldId id="715" r:id="rId12"/>
    <p:sldId id="727" r:id="rId13"/>
    <p:sldId id="719" r:id="rId14"/>
    <p:sldId id="722" r:id="rId15"/>
    <p:sldId id="724" r:id="rId16"/>
    <p:sldId id="717" r:id="rId17"/>
    <p:sldId id="729" r:id="rId18"/>
  </p:sldIdLst>
  <p:sldSz cx="9144000" cy="6858000" type="screen4x3"/>
  <p:notesSz cx="6669088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F24948A-87FE-4CA9-B12B-36D2BA5C0533}">
          <p14:sldIdLst>
            <p14:sldId id="256"/>
            <p14:sldId id="726"/>
            <p14:sldId id="728"/>
            <p14:sldId id="700"/>
            <p14:sldId id="701"/>
            <p14:sldId id="725"/>
            <p14:sldId id="715"/>
            <p14:sldId id="727"/>
            <p14:sldId id="719"/>
            <p14:sldId id="722"/>
            <p14:sldId id="724"/>
            <p14:sldId id="717"/>
            <p14:sldId id="72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6FF"/>
    <a:srgbClr val="FFFFFF"/>
    <a:srgbClr val="3A3A3A"/>
    <a:srgbClr val="FF0000"/>
    <a:srgbClr val="0047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86391" autoAdjust="0"/>
  </p:normalViewPr>
  <p:slideViewPr>
    <p:cSldViewPr>
      <p:cViewPr varScale="1">
        <p:scale>
          <a:sx n="116" d="100"/>
          <a:sy n="116" d="100"/>
        </p:scale>
        <p:origin x="53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5370"/>
    </p:cViewPr>
  </p:sorterViewPr>
  <p:notesViewPr>
    <p:cSldViewPr>
      <p:cViewPr varScale="1">
        <p:scale>
          <a:sx n="95" d="100"/>
          <a:sy n="95" d="100"/>
        </p:scale>
        <p:origin x="-2658" y="-108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458" cy="49633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076" y="0"/>
            <a:ext cx="2890458" cy="496332"/>
          </a:xfrm>
          <a:prstGeom prst="rect">
            <a:avLst/>
          </a:prstGeom>
        </p:spPr>
        <p:txBody>
          <a:bodyPr vert="horz" lIns="91431" tIns="45716" rIns="91431" bIns="457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91033E7-3692-4987-ABF6-59613F191FD1}" type="datetimeFigureOut">
              <a:rPr lang="en-US"/>
              <a:pPr>
                <a:defRPr/>
              </a:pPr>
              <a:t>10/2/2018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720"/>
            <a:ext cx="2890458" cy="49633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076" y="9428720"/>
            <a:ext cx="2890458" cy="496332"/>
          </a:xfrm>
          <a:prstGeom prst="rect">
            <a:avLst/>
          </a:prstGeom>
        </p:spPr>
        <p:txBody>
          <a:bodyPr vert="horz" lIns="91431" tIns="45716" rIns="91431" bIns="457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05E831-A0CF-4973-A980-3A5E4FB72C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441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890458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076" y="0"/>
            <a:ext cx="2890458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C368627-CC95-4DAC-9358-8247E39B9D3A}" type="datetimeFigureOut">
              <a:rPr lang="en-US"/>
              <a:pPr>
                <a:defRPr/>
              </a:pPr>
              <a:t>10/2/2018</a:t>
            </a:fld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40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154"/>
            <a:ext cx="5335270" cy="44669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1" tIns="45716" rIns="91431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720"/>
            <a:ext cx="2890458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076" y="9428720"/>
            <a:ext cx="2890458" cy="49633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31" tIns="45716" rIns="91431" bIns="45716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4BAF77E5-1F9B-4F86-B257-4C78704EEF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899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AF77E5-1F9B-4F86-B257-4C78704EEFF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34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408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362075"/>
            <a:ext cx="3933825" cy="45910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 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24400" y="1362075"/>
            <a:ext cx="3962400" cy="45910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483768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644008" y="6356350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75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33825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362075"/>
            <a:ext cx="3933825" cy="4591050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 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4572000" y="0"/>
            <a:ext cx="4862513" cy="685800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5255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>
            <a:lvl1pPr algn="l">
              <a:defRPr sz="3200">
                <a:latin typeface="+mj-lt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282876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5634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1872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4172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1442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053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0325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7914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r>
              <a:rPr lang="en-GB" sz="2400" smtClean="0">
                <a:solidFill>
                  <a:srgbClr val="000000"/>
                </a:solidFill>
                <a:latin typeface="Arial"/>
              </a:rPr>
              <a:t>GitLab@CERN day - 3 Oct 2018</a:t>
            </a: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lIns="91440" tIns="45720" rIns="91440" bIns="45720"/>
          <a:lstStyle>
            <a:lvl1pPr>
              <a:defRPr/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C476792B-BC3F-764A-975F-442B64B7A803}" type="slidenum">
              <a:rPr lang="en-US" sz="240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1429745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301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085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idx="1"/>
          </p:nvPr>
        </p:nvSpPr>
        <p:spPr bwMode="auto">
          <a:xfrm>
            <a:off x="179388" y="1125538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594670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46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243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388" y="1125538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98988" y="1125538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85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6928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9096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129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55907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4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6271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4488" y="0"/>
            <a:ext cx="2171700" cy="6459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362700" cy="6459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871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5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lIns="0">
            <a:normAutofit/>
          </a:bodyPr>
          <a:lstStyle>
            <a:lvl1pPr algn="l">
              <a:defRPr sz="3200">
                <a:latin typeface="+mj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66700" indent="-266700">
              <a:buFont typeface="Wingdings" panose="05000000000000000000" pitchFamily="2" charset="2"/>
              <a:buChar char="§"/>
              <a:defRPr sz="2200" b="1">
                <a:latin typeface="+mj-lt"/>
              </a:defRPr>
            </a:lvl1pPr>
            <a:lvl2pPr marL="542925" indent="-276225">
              <a:buFont typeface="Arial" panose="020B0604020202020204" pitchFamily="34" charset="0"/>
              <a:buChar char="−"/>
              <a:defRPr sz="1900">
                <a:latin typeface="+mj-lt"/>
              </a:defRPr>
            </a:lvl2pPr>
            <a:lvl3pPr marL="809625" indent="-266700">
              <a:buFont typeface="Arial" panose="020B0604020202020204" pitchFamily="34" charset="0"/>
              <a:buChar char="−"/>
              <a:defRPr sz="1800">
                <a:latin typeface="+mj-lt"/>
              </a:defRPr>
            </a:lvl3pPr>
            <a:lvl4pPr marL="1076325" indent="-266700">
              <a:buFont typeface="Arial" panose="020B0604020202020204" pitchFamily="34" charset="0"/>
              <a:buChar char="−"/>
              <a:defRPr sz="1600">
                <a:latin typeface="+mj-lt"/>
              </a:defRPr>
            </a:lvl4pPr>
            <a:lvl5pPr marL="1343025" indent="-266700">
              <a:buFont typeface="Arial" panose="020B0604020202020204" pitchFamily="34" charset="0"/>
              <a:buChar char="−"/>
              <a:defRPr sz="1400">
                <a:latin typeface="+mj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43808" y="6309320"/>
            <a:ext cx="32903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1967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59832" y="6381328"/>
            <a:ext cx="3600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152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90669"/>
            <a:ext cx="8265984" cy="1826363"/>
          </a:xfrm>
        </p:spPr>
        <p:txBody>
          <a:bodyPr tIns="0" bIns="0" anchor="ctr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903040" y="3933056"/>
            <a:ext cx="6629400" cy="1066688"/>
          </a:xfrm>
        </p:spPr>
        <p:txBody>
          <a:bodyPr lIns="45720" tIns="0" rIns="45720" bIns="0" anchor="ctr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699792" y="6309320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schemeClr val="bg1"/>
                </a:solidFill>
              </a:rPr>
              <a:t>GitLab@CERN day - 3 Oct 2018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5026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5816" y="6328701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16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3951288" cy="838200"/>
          </a:xfrm>
        </p:spPr>
        <p:txBody>
          <a:bodyPr anchor="t">
            <a:norm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724400" y="5101967"/>
            <a:ext cx="3962400" cy="838200"/>
          </a:xfrm>
        </p:spPr>
        <p:txBody>
          <a:bodyPr anchor="t">
            <a:normAutofit/>
          </a:bodyPr>
          <a:lstStyle>
            <a:lvl1pPr marL="0" indent="0">
              <a:buNone/>
              <a:defRPr sz="22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362075"/>
            <a:ext cx="3951288" cy="3594357"/>
          </a:xfrm>
        </p:spPr>
        <p:txBody>
          <a:bodyPr/>
          <a:lstStyle>
            <a:lvl1pPr marL="266700" indent="-266700">
              <a:defRPr kumimoji="0" lang="en-US" sz="2200" kern="1200" dirty="0" smtClean="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1pPr>
            <a:lvl2pPr>
              <a:defRPr sz="19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marL="266700" lvl="0" indent="-266700" algn="l" rtl="0" eaLnBrk="1" latinLnBrk="0" hangingPunct="1">
              <a:spcBef>
                <a:spcPct val="20000"/>
              </a:spcBef>
              <a:buClr>
                <a:schemeClr val="tx2"/>
              </a:buClr>
              <a:buSzPct val="80000"/>
              <a:buFont typeface="Arial"/>
              <a:buChar char="•"/>
            </a:pPr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24400" y="1362075"/>
            <a:ext cx="3962400" cy="3594357"/>
          </a:xfrm>
        </p:spPr>
        <p:txBody>
          <a:bodyPr/>
          <a:lstStyle>
            <a:lvl1pPr>
              <a:defRPr sz="2200"/>
            </a:lvl1pPr>
            <a:lvl2pPr>
              <a:defRPr sz="1900"/>
            </a:lvl2pPr>
            <a:lvl3pPr>
              <a:defRPr sz="1800"/>
            </a:lvl3pPr>
            <a:lvl4pPr>
              <a:defRPr sz="14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445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Relationship Id="rId14" Type="http://schemas.openxmlformats.org/officeDocument/2006/relationships/image" Target="../media/image7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tIns="0" rIns="45720" bIns="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27584" y="6328701"/>
            <a:ext cx="17281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915816" y="6328701"/>
            <a:ext cx="34343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195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71" r:id="rId1"/>
    <p:sldLayoutId id="2147484472" r:id="rId2"/>
    <p:sldLayoutId id="2147484473" r:id="rId3"/>
    <p:sldLayoutId id="2147484474" r:id="rId4"/>
    <p:sldLayoutId id="2147484475" r:id="rId5"/>
    <p:sldLayoutId id="2147484489" r:id="rId6"/>
    <p:sldLayoutId id="2147484476" r:id="rId7"/>
    <p:sldLayoutId id="2147484477" r:id="rId8"/>
    <p:sldLayoutId id="2147484478" r:id="rId9"/>
    <p:sldLayoutId id="2147484479" r:id="rId10"/>
    <p:sldLayoutId id="2147484480" r:id="rId11"/>
    <p:sldLayoutId id="2147484481" r:id="rId12"/>
    <p:sldLayoutId id="2147484482" r:id="rId13"/>
    <p:sldLayoutId id="2147484483" r:id="rId14"/>
    <p:sldLayoutId id="2147484484" r:id="rId15"/>
    <p:sldLayoutId id="2147484485" r:id="rId16"/>
    <p:sldLayoutId id="2147484486" r:id="rId17"/>
    <p:sldLayoutId id="2147484487" r:id="rId18"/>
    <p:sldLayoutId id="2147484488" r:id="rId1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6700" indent="-266700" algn="l" rtl="0" eaLnBrk="1" latinLnBrk="0" hangingPunct="1">
        <a:spcBef>
          <a:spcPct val="20000"/>
        </a:spcBef>
        <a:buClr>
          <a:schemeClr val="tx2"/>
        </a:buClr>
        <a:buSzPct val="80000"/>
        <a:buFont typeface="Arial"/>
        <a:buChar char="•"/>
        <a:defRPr kumimoji="0" sz="2200" b="1" kern="1200">
          <a:solidFill>
            <a:schemeClr val="accent6"/>
          </a:solidFill>
          <a:latin typeface="+mn-lt"/>
          <a:ea typeface="+mn-ea"/>
          <a:cs typeface="+mn-cs"/>
        </a:defRPr>
      </a:lvl1pPr>
      <a:lvl2pPr marL="542925" indent="-276225" algn="l" rtl="0" eaLnBrk="1" latinLnBrk="0" hangingPunct="1">
        <a:spcBef>
          <a:spcPct val="20000"/>
        </a:spcBef>
        <a:buClr>
          <a:schemeClr val="tx2"/>
        </a:buClr>
        <a:buSzPct val="90000"/>
        <a:buFont typeface="Arial"/>
        <a:buChar char="•"/>
        <a:defRPr kumimoji="0" sz="19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809625" indent="-266700" algn="l" rtl="0" eaLnBrk="1" latinLnBrk="0" hangingPunct="1">
        <a:spcBef>
          <a:spcPct val="20000"/>
        </a:spcBef>
        <a:buClr>
          <a:schemeClr val="tx2"/>
        </a:buClr>
        <a:buSzPct val="85000"/>
        <a:buFont typeface="Arial"/>
        <a:buChar char="•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076325" indent="-266700" algn="l" rtl="0" eaLnBrk="1" latinLnBrk="0" hangingPunct="1">
        <a:spcBef>
          <a:spcPct val="20000"/>
        </a:spcBef>
        <a:buClr>
          <a:schemeClr val="tx2"/>
        </a:buClr>
        <a:buSzPct val="90000"/>
        <a:buFont typeface="Arial"/>
        <a:buChar char="•"/>
        <a:defRPr kumimoji="0" sz="14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343025" indent="-266700" algn="l" rtl="0" eaLnBrk="1" latinLnBrk="0" hangingPunct="1">
        <a:spcBef>
          <a:spcPct val="20000"/>
        </a:spcBef>
        <a:buClr>
          <a:schemeClr val="tx2"/>
        </a:buClr>
        <a:buSzPct val="100000"/>
        <a:buFont typeface="Arial"/>
        <a:buChar char="•"/>
        <a:tabLst>
          <a:tab pos="1343025" algn="l"/>
        </a:tabLst>
        <a:defRPr kumimoji="0"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banner-ITonly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187624" y="0"/>
            <a:ext cx="6192688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125538"/>
            <a:ext cx="86868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34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2275" y="64008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 smtClean="0">
                <a:solidFill>
                  <a:srgbClr val="3861AA"/>
                </a:solidFill>
              </a:defRPr>
            </a:lvl1pPr>
          </a:lstStyle>
          <a:p>
            <a:pPr>
              <a:defRPr/>
            </a:pPr>
            <a:r>
              <a:rPr lang="en-GB" smtClean="0"/>
              <a:t>GitLab@CERN day - 3 Oct 2018</a:t>
            </a:r>
            <a:endParaRPr lang="en-US"/>
          </a:p>
        </p:txBody>
      </p:sp>
      <p:graphicFrame>
        <p:nvGraphicFramePr>
          <p:cNvPr id="3078" name="Object 14"/>
          <p:cNvGraphicFramePr>
            <a:graphicFrameLocks noChangeAspect="1"/>
          </p:cNvGraphicFramePr>
          <p:nvPr userDrawn="1"/>
        </p:nvGraphicFramePr>
        <p:xfrm>
          <a:off x="0" y="0"/>
          <a:ext cx="1196975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37" name="Image" r:id="rId15" imgW="2006349" imgH="1422222" progId="Photoshop.Image.8">
                  <p:embed/>
                </p:oleObj>
              </mc:Choice>
              <mc:Fallback>
                <p:oleObj name="Image" r:id="rId15" imgW="2006349" imgH="1422222" progId="Photoshop.Image.8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196975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9" name="Rectangle 7"/>
          <p:cNvSpPr>
            <a:spLocks noChangeArrowheads="1"/>
          </p:cNvSpPr>
          <p:nvPr userDrawn="1"/>
        </p:nvSpPr>
        <p:spPr bwMode="auto">
          <a:xfrm>
            <a:off x="8172450" y="6308725"/>
            <a:ext cx="463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5BF5702D-EB93-4F8E-8B21-91F68CEB5112}" type="slidenum">
              <a:rPr lang="en-US" b="1" i="1">
                <a:solidFill>
                  <a:srgbClr val="3861AA"/>
                </a:solidFill>
              </a:rPr>
              <a:pPr/>
              <a:t>‹#›</a:t>
            </a:fld>
            <a:endParaRPr lang="en-US" b="1" i="1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27" r:id="rId1"/>
    <p:sldLayoutId id="2147484432" r:id="rId2"/>
    <p:sldLayoutId id="2147484428" r:id="rId3"/>
    <p:sldLayoutId id="2147484429" r:id="rId4"/>
    <p:sldLayoutId id="2147484430" r:id="rId5"/>
    <p:sldLayoutId id="2147484431" r:id="rId6"/>
    <p:sldLayoutId id="2147484433" r:id="rId7"/>
    <p:sldLayoutId id="2147484434" r:id="rId8"/>
    <p:sldLayoutId id="2147484435" r:id="rId9"/>
    <p:sldLayoutId id="2147484436" r:id="rId10"/>
    <p:sldLayoutId id="2147484437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panose="020B0604020202020204" pitchFamily="34" charset="0"/>
        <a:buChar char="̶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̶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431800" y="1674645"/>
            <a:ext cx="8028632" cy="1826363"/>
          </a:xfrm>
        </p:spPr>
        <p:txBody>
          <a:bodyPr anchor="ctr">
            <a:normAutofit/>
          </a:bodyPr>
          <a:lstStyle/>
          <a:p>
            <a:pPr algn="ctr"/>
            <a:r>
              <a:rPr lang="en-US" dirty="0"/>
              <a:t>GitLab deployment at CERN</a:t>
            </a:r>
            <a:endParaRPr lang="en-GB" sz="2800" dirty="0" smtClean="0">
              <a:solidFill>
                <a:schemeClr val="tx1"/>
              </a:solidFill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body" idx="1"/>
          </p:nvPr>
        </p:nvSpPr>
        <p:spPr>
          <a:xfrm>
            <a:off x="1777341" y="3429000"/>
            <a:ext cx="6116503" cy="1066688"/>
          </a:xfrm>
        </p:spPr>
        <p:txBody>
          <a:bodyPr anchor="ctr"/>
          <a:lstStyle/>
          <a:p>
            <a:pPr marL="0" indent="0" algn="r" eaLnBrk="1" hangingPunct="1">
              <a:buFontTx/>
              <a:buNone/>
            </a:pPr>
            <a:r>
              <a:rPr lang="en-GB" dirty="0" smtClean="0">
                <a:solidFill>
                  <a:srgbClr val="898989"/>
                </a:solidFill>
              </a:rPr>
              <a:t>Alex Lossent</a:t>
            </a:r>
          </a:p>
          <a:p>
            <a:pPr marL="0" indent="0" algn="r" eaLnBrk="1" hangingPunct="1">
              <a:buFontTx/>
              <a:buNone/>
            </a:pPr>
            <a:r>
              <a:rPr lang="en-GB" dirty="0" smtClean="0">
                <a:solidFill>
                  <a:srgbClr val="898989"/>
                </a:solidFill>
              </a:rPr>
              <a:t>IT-CDA-WF</a:t>
            </a:r>
            <a:endParaRPr lang="en-GB" sz="2400" dirty="0" smtClean="0">
              <a:solidFill>
                <a:srgbClr val="89898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GitLab@CERN day - 3 Oct 2018</a:t>
            </a:r>
            <a:endParaRPr 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 growth of the Docker registry</a:t>
            </a:r>
          </a:p>
          <a:p>
            <a:pPr lvl="1"/>
            <a:r>
              <a:rPr lang="en-US" dirty="0" smtClean="0"/>
              <a:t>Registry design requires downtime to delete any image layer</a:t>
            </a:r>
          </a:p>
          <a:p>
            <a:pPr lvl="1"/>
            <a:r>
              <a:rPr lang="en-US" dirty="0" smtClean="0"/>
              <a:t>Policy to define. Remove old tag versions?</a:t>
            </a:r>
          </a:p>
          <a:p>
            <a:pPr lvl="1"/>
            <a:r>
              <a:rPr lang="en-US" dirty="0" smtClean="0"/>
              <a:t>Few reliable tools available for registry </a:t>
            </a:r>
            <a:r>
              <a:rPr lang="en-US" dirty="0" smtClean="0"/>
              <a:t>GC, but </a:t>
            </a:r>
            <a:r>
              <a:rPr lang="en-US" dirty="0" smtClean="0"/>
              <a:t>GitLab working on </a:t>
            </a:r>
            <a:r>
              <a:rPr lang="en-US" dirty="0" smtClean="0"/>
              <a:t>it</a:t>
            </a:r>
            <a:endParaRPr lang="en-US" dirty="0" smtClean="0"/>
          </a:p>
          <a:p>
            <a:r>
              <a:rPr lang="en-US" dirty="0" smtClean="0"/>
              <a:t>Starter vs. Premium features</a:t>
            </a:r>
          </a:p>
          <a:p>
            <a:pPr lvl="1"/>
            <a:r>
              <a:rPr lang="en-US" dirty="0" smtClean="0"/>
              <a:t>E.g. Jira dashboard, cross-project pipelines</a:t>
            </a:r>
            <a:r>
              <a:rPr lang="en-150" dirty="0" smtClean="0"/>
              <a:t>…</a:t>
            </a:r>
            <a:endParaRPr lang="en-US" dirty="0" smtClean="0"/>
          </a:p>
          <a:p>
            <a:r>
              <a:rPr lang="en-US" dirty="0" smtClean="0"/>
              <a:t>External accounts</a:t>
            </a:r>
          </a:p>
          <a:p>
            <a:pPr lvl="1"/>
            <a:r>
              <a:rPr lang="en-US" dirty="0" smtClean="0"/>
              <a:t>License costs, some technical difficulties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984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Challenges: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4978896" cy="466742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Changes in </a:t>
            </a:r>
            <a:r>
              <a:rPr lang="en-US" dirty="0" err="1" smtClean="0"/>
              <a:t>GitLab’s</a:t>
            </a:r>
            <a:r>
              <a:rPr lang="en-US" dirty="0" smtClean="0"/>
              <a:t> design</a:t>
            </a:r>
          </a:p>
          <a:p>
            <a:pPr lvl="1"/>
            <a:r>
              <a:rPr lang="en-US" dirty="0" smtClean="0"/>
              <a:t>All </a:t>
            </a:r>
            <a:r>
              <a:rPr lang="en-US" dirty="0" err="1" smtClean="0"/>
              <a:t>git</a:t>
            </a:r>
            <a:r>
              <a:rPr lang="en-US" dirty="0" smtClean="0"/>
              <a:t> repository access now handled by a dedicated ‘</a:t>
            </a:r>
            <a:r>
              <a:rPr lang="en-US" dirty="0" err="1" smtClean="0"/>
              <a:t>Gitaly</a:t>
            </a:r>
            <a:r>
              <a:rPr lang="en-US" dirty="0" smtClean="0"/>
              <a:t>’ service</a:t>
            </a:r>
          </a:p>
          <a:p>
            <a:r>
              <a:rPr lang="en-US" dirty="0" smtClean="0"/>
              <a:t>Enables running without shared storage</a:t>
            </a:r>
          </a:p>
          <a:p>
            <a:pPr lvl="1"/>
            <a:r>
              <a:rPr lang="en-US" dirty="0" err="1" smtClean="0"/>
              <a:t>Gitaly</a:t>
            </a:r>
            <a:r>
              <a:rPr lang="en-US" dirty="0" smtClean="0"/>
              <a:t> server rather than a NFS server</a:t>
            </a:r>
          </a:p>
          <a:p>
            <a:r>
              <a:rPr lang="en-US" dirty="0" smtClean="0"/>
              <a:t>Expected benefits:</a:t>
            </a:r>
          </a:p>
          <a:p>
            <a:pPr lvl="1"/>
            <a:r>
              <a:rPr lang="en-US" dirty="0" smtClean="0"/>
              <a:t>An order of magnitude reduction in latency for expansive operations</a:t>
            </a:r>
          </a:p>
          <a:p>
            <a:r>
              <a:rPr lang="en-US" dirty="0" smtClean="0"/>
              <a:t>Drawbacks:</a:t>
            </a:r>
          </a:p>
          <a:p>
            <a:pPr lvl="1"/>
            <a:r>
              <a:rPr lang="en-US" dirty="0" smtClean="0"/>
              <a:t>Need to operate the storage infrastructure ourselves</a:t>
            </a:r>
          </a:p>
          <a:p>
            <a:pPr lvl="1"/>
            <a:r>
              <a:rPr lang="en-US" dirty="0" smtClean="0"/>
              <a:t>Snapshots/Off-site replica from Filer service</a:t>
            </a:r>
          </a:p>
          <a:p>
            <a:pPr lvl="1"/>
            <a:r>
              <a:rPr lang="en-US" dirty="0" smtClean="0"/>
              <a:t>Same </a:t>
            </a:r>
            <a:r>
              <a:rPr lang="en-US" dirty="0" err="1" smtClean="0"/>
              <a:t>SPoF</a:t>
            </a:r>
            <a:r>
              <a:rPr lang="en-US" dirty="0" smtClean="0"/>
              <a:t> as NFS server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276872"/>
            <a:ext cx="3894642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820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Our </a:t>
            </a:r>
            <a:r>
              <a:rPr lang="en-US" dirty="0" err="1" smtClean="0"/>
              <a:t>GitLab</a:t>
            </a:r>
            <a:r>
              <a:rPr lang="en-US" dirty="0" smtClean="0"/>
              <a:t> instance keeps growing steadily</a:t>
            </a:r>
          </a:p>
          <a:p>
            <a:r>
              <a:rPr lang="en-US" dirty="0" smtClean="0"/>
              <a:t>Opportunities for further </a:t>
            </a:r>
            <a:r>
              <a:rPr lang="en-US" smtClean="0"/>
              <a:t>performance improvement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0766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059832" y="2996952"/>
            <a:ext cx="8226854" cy="940443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234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a nutshell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One-stop solution for collaboration on software projects</a:t>
            </a:r>
          </a:p>
          <a:p>
            <a:pPr lvl="1"/>
            <a:r>
              <a:rPr lang="en-US" dirty="0" smtClean="0"/>
              <a:t>Code hosting</a:t>
            </a:r>
          </a:p>
          <a:p>
            <a:pPr lvl="1"/>
            <a:r>
              <a:rPr lang="en-US" dirty="0" smtClean="0"/>
              <a:t>Code review</a:t>
            </a:r>
          </a:p>
          <a:p>
            <a:pPr lvl="1"/>
            <a:r>
              <a:rPr lang="en-US" dirty="0" smtClean="0"/>
              <a:t>Issue tracking</a:t>
            </a:r>
          </a:p>
          <a:p>
            <a:pPr lvl="1"/>
            <a:r>
              <a:rPr lang="en-US" dirty="0" smtClean="0"/>
              <a:t>CI/CD</a:t>
            </a:r>
          </a:p>
          <a:p>
            <a:pPr lvl="1"/>
            <a:r>
              <a:rPr lang="en-US" dirty="0" smtClean="0"/>
              <a:t>Container images</a:t>
            </a:r>
            <a:endParaRPr lang="en-US" dirty="0" smtClean="0"/>
          </a:p>
          <a:p>
            <a:r>
              <a:rPr lang="en-US" dirty="0" smtClean="0"/>
              <a:t>Operated by Version Control Systems team</a:t>
            </a:r>
          </a:p>
          <a:p>
            <a:pPr lvl="1"/>
            <a:r>
              <a:rPr lang="en-US" dirty="0" smtClean="0"/>
              <a:t>Also running Jira, SVN, Jenkins and </a:t>
            </a:r>
            <a:r>
              <a:rPr lang="en-US" dirty="0" err="1" smtClean="0"/>
              <a:t>CERNForge</a:t>
            </a:r>
            <a:r>
              <a:rPr lang="en-US" dirty="0" smtClean="0"/>
              <a:t> portal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GitLab@CERN day - 3 Oct 2018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06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cases (just a few highlights)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ATLAS Athena (offline software)</a:t>
            </a:r>
          </a:p>
          <a:p>
            <a:pPr lvl="1"/>
            <a:r>
              <a:rPr lang="en-US" dirty="0" smtClean="0"/>
              <a:t>1.2GB, 30k commits, 100 branches, 4k tags, 1400 forks</a:t>
            </a:r>
          </a:p>
          <a:p>
            <a:r>
              <a:rPr lang="en-US" dirty="0" smtClean="0"/>
              <a:t>CERN Datacenter Configuration Management</a:t>
            </a:r>
          </a:p>
          <a:p>
            <a:pPr lvl="1"/>
            <a:r>
              <a:rPr lang="en-US" dirty="0" smtClean="0"/>
              <a:t>560 contributors, 700 projects</a:t>
            </a:r>
          </a:p>
          <a:p>
            <a:r>
              <a:rPr lang="en-US" dirty="0"/>
              <a:t>Docker containers</a:t>
            </a:r>
          </a:p>
          <a:p>
            <a:pPr lvl="1"/>
            <a:r>
              <a:rPr lang="en-US" dirty="0"/>
              <a:t>Build and host Docker images</a:t>
            </a:r>
          </a:p>
          <a:p>
            <a:r>
              <a:rPr lang="en-US" dirty="0" smtClean="0"/>
              <a:t>Machine Controls</a:t>
            </a:r>
          </a:p>
          <a:p>
            <a:pPr lvl="1"/>
            <a:r>
              <a:rPr lang="en-US" dirty="0" smtClean="0"/>
              <a:t>1000+ Java projects</a:t>
            </a:r>
          </a:p>
          <a:p>
            <a:r>
              <a:rPr lang="en-US" dirty="0" smtClean="0"/>
              <a:t>Preparing physics papers</a:t>
            </a:r>
          </a:p>
          <a:p>
            <a:pPr lvl="1"/>
            <a:r>
              <a:rPr lang="en-US" dirty="0" smtClean="0"/>
              <a:t>Collaboration on Latex documents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7396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</a:t>
            </a:r>
            <a:r>
              <a:rPr lang="en-US" dirty="0" err="1" smtClean="0"/>
              <a:t>GitLab</a:t>
            </a:r>
            <a:r>
              <a:rPr lang="en-US" dirty="0" smtClean="0"/>
              <a:t> in numbers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GitLab@CERN day - 3 Oct 2018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726350"/>
            <a:ext cx="7787100" cy="4222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87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7 nodes (10 cores, 30GB)</a:t>
            </a:r>
          </a:p>
          <a:p>
            <a:r>
              <a:rPr lang="en-US" dirty="0" smtClean="0"/>
              <a:t>Containerized deployment </a:t>
            </a:r>
          </a:p>
          <a:p>
            <a:pPr lvl="1"/>
            <a:r>
              <a:rPr lang="en-US" dirty="0" smtClean="0"/>
              <a:t>with HA</a:t>
            </a:r>
          </a:p>
          <a:p>
            <a:r>
              <a:rPr lang="en-US" dirty="0" smtClean="0"/>
              <a:t>Storage:</a:t>
            </a:r>
          </a:p>
          <a:p>
            <a:pPr lvl="1"/>
            <a:r>
              <a:rPr lang="en-US" dirty="0" err="1" smtClean="0"/>
              <a:t>Git</a:t>
            </a:r>
            <a:r>
              <a:rPr lang="en-US" dirty="0" smtClean="0"/>
              <a:t> repos: 3TB (NFS)</a:t>
            </a:r>
          </a:p>
          <a:p>
            <a:pPr lvl="2"/>
            <a:r>
              <a:rPr lang="en-US" dirty="0" smtClean="0"/>
              <a:t>3 volumes, each 1000iops</a:t>
            </a:r>
          </a:p>
          <a:p>
            <a:pPr lvl="1"/>
            <a:r>
              <a:rPr lang="en-US" dirty="0" smtClean="0"/>
              <a:t>Object storage: 10TB (S3)</a:t>
            </a:r>
          </a:p>
          <a:p>
            <a:pPr lvl="2"/>
            <a:r>
              <a:rPr lang="en-US" dirty="0" smtClean="0"/>
              <a:t>Docker images: 9.5TB</a:t>
            </a:r>
          </a:p>
          <a:p>
            <a:pPr lvl="2"/>
            <a:r>
              <a:rPr lang="en-US" dirty="0" smtClean="0"/>
              <a:t>CI artifacts, LFS: 0.5TB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700518"/>
            <a:ext cx="3725220" cy="157942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8974" y="2552008"/>
            <a:ext cx="4309530" cy="168900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4495" y="4243647"/>
            <a:ext cx="4536182" cy="174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8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2014: first experimental deployment</a:t>
            </a:r>
          </a:p>
          <a:p>
            <a:pPr lvl="1"/>
            <a:r>
              <a:rPr lang="en-US" dirty="0" smtClean="0"/>
              <a:t>Evaluation of code review capabilities</a:t>
            </a:r>
          </a:p>
          <a:p>
            <a:r>
              <a:rPr lang="en-US" dirty="0" smtClean="0"/>
              <a:t>2015: production deployment</a:t>
            </a:r>
          </a:p>
          <a:p>
            <a:pPr lvl="1"/>
            <a:r>
              <a:rPr lang="en-US" dirty="0" smtClean="0"/>
              <a:t>Using EE for LDAP groups</a:t>
            </a:r>
          </a:p>
          <a:p>
            <a:pPr lvl="1"/>
            <a:r>
              <a:rPr lang="en-US" dirty="0" smtClean="0"/>
              <a:t>Contributed Kerberos, SAML support upstream</a:t>
            </a:r>
          </a:p>
          <a:p>
            <a:r>
              <a:rPr lang="en-US" dirty="0" smtClean="0"/>
              <a:t>2016: introduced </a:t>
            </a:r>
            <a:r>
              <a:rPr lang="en-US" dirty="0" err="1" smtClean="0"/>
              <a:t>GitLab</a:t>
            </a:r>
            <a:r>
              <a:rPr lang="en-US" dirty="0" smtClean="0"/>
              <a:t> CI/CD</a:t>
            </a:r>
          </a:p>
          <a:p>
            <a:pPr lvl="1"/>
            <a:r>
              <a:rPr lang="en-US" dirty="0" smtClean="0"/>
              <a:t>Complete migration of </a:t>
            </a:r>
            <a:r>
              <a:rPr lang="en-US" dirty="0" err="1" smtClean="0"/>
              <a:t>git</a:t>
            </a:r>
            <a:r>
              <a:rPr lang="en-US" dirty="0" smtClean="0"/>
              <a:t> repositories out of </a:t>
            </a:r>
            <a:r>
              <a:rPr lang="en-US" dirty="0" err="1" smtClean="0"/>
              <a:t>gitolite</a:t>
            </a:r>
            <a:endParaRPr lang="en-US" dirty="0" smtClean="0"/>
          </a:p>
          <a:p>
            <a:r>
              <a:rPr lang="en-US" dirty="0" smtClean="0"/>
              <a:t>2017: move </a:t>
            </a:r>
            <a:r>
              <a:rPr lang="en-US" dirty="0"/>
              <a:t>from VMs to Containers in Openshift </a:t>
            </a:r>
            <a:endParaRPr lang="en-US" dirty="0" smtClean="0"/>
          </a:p>
          <a:p>
            <a:pPr lvl="1"/>
            <a:r>
              <a:rPr lang="en-US" dirty="0" smtClean="0"/>
              <a:t>Plan for closing SVN service</a:t>
            </a:r>
          </a:p>
          <a:p>
            <a:r>
              <a:rPr lang="en-US" dirty="0" smtClean="0"/>
              <a:t>2018: scale out</a:t>
            </a:r>
          </a:p>
          <a:p>
            <a:pPr lvl="1"/>
            <a:r>
              <a:rPr lang="en-US" dirty="0" smtClean="0"/>
              <a:t>Infrastructure growing to 200GB RAM, 3 NFS filers</a:t>
            </a:r>
          </a:p>
          <a:p>
            <a:pPr lvl="1"/>
            <a:r>
              <a:rPr lang="en-US" dirty="0" smtClean="0"/>
              <a:t>Fully automated deployment and integration tests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schemeClr val="bg1"/>
                </a:solidFill>
              </a:rPr>
              <a:t>GitLab@CERN day - 3 Oct 2018</a:t>
            </a:r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967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GitLab</a:t>
            </a:r>
            <a:r>
              <a:rPr lang="en-US" dirty="0" smtClean="0"/>
              <a:t> releases minor versions on the 22</a:t>
            </a:r>
            <a:r>
              <a:rPr lang="en-US" baseline="30000" dirty="0" smtClean="0"/>
              <a:t>nd</a:t>
            </a:r>
            <a:r>
              <a:rPr lang="en-US" dirty="0" smtClean="0"/>
              <a:t> of every month</a:t>
            </a:r>
          </a:p>
          <a:p>
            <a:pPr lvl="1"/>
            <a:r>
              <a:rPr lang="en-US" dirty="0" smtClean="0"/>
              <a:t>No LTS branch: new issues as well as fixed issues in </a:t>
            </a:r>
            <a:r>
              <a:rPr lang="en-US" smtClean="0"/>
              <a:t>each release</a:t>
            </a:r>
            <a:endParaRPr lang="en-US" dirty="0" smtClean="0"/>
          </a:p>
          <a:p>
            <a:r>
              <a:rPr lang="en-US" dirty="0" smtClean="0"/>
              <a:t>Usually deployed on gitlab.cern.ch 1-2 month after release</a:t>
            </a:r>
          </a:p>
          <a:p>
            <a:pPr lvl="1"/>
            <a:r>
              <a:rPr lang="en-US" dirty="0" smtClean="0"/>
              <a:t>Wait for patches to minor releases</a:t>
            </a:r>
          </a:p>
          <a:p>
            <a:pPr lvl="1"/>
            <a:r>
              <a:rPr lang="en-150" dirty="0" smtClean="0"/>
              <a:t>…</a:t>
            </a:r>
            <a:r>
              <a:rPr lang="en-US" dirty="0" smtClean="0"/>
              <a:t>but </a:t>
            </a:r>
            <a:r>
              <a:rPr lang="en-US" dirty="0" err="1" smtClean="0"/>
              <a:t>GitLab</a:t>
            </a:r>
            <a:r>
              <a:rPr lang="en-US" dirty="0" smtClean="0"/>
              <a:t> only supports the latest 3 releases</a:t>
            </a:r>
          </a:p>
          <a:p>
            <a:r>
              <a:rPr lang="en-US" dirty="0" smtClean="0"/>
              <a:t>Fully automated process</a:t>
            </a:r>
          </a:p>
          <a:p>
            <a:pPr lvl="1"/>
            <a:r>
              <a:rPr lang="en-US" dirty="0" err="1" smtClean="0"/>
              <a:t>GitLab</a:t>
            </a:r>
            <a:r>
              <a:rPr lang="en-US" dirty="0" smtClean="0"/>
              <a:t> deploys itself via CI/CD</a:t>
            </a:r>
            <a:endParaRPr lang="en-US" dirty="0"/>
          </a:p>
          <a:p>
            <a:r>
              <a:rPr lang="en-US" dirty="0" smtClean="0"/>
              <a:t>Automated tests</a:t>
            </a:r>
          </a:p>
          <a:p>
            <a:pPr lvl="1"/>
            <a:r>
              <a:rPr lang="en-US" dirty="0" smtClean="0"/>
              <a:t>Account/</a:t>
            </a:r>
            <a:r>
              <a:rPr lang="en-US" dirty="0" err="1" smtClean="0"/>
              <a:t>egroup</a:t>
            </a:r>
            <a:r>
              <a:rPr lang="en-US" dirty="0" smtClean="0"/>
              <a:t> integration</a:t>
            </a:r>
          </a:p>
          <a:p>
            <a:pPr lvl="1"/>
            <a:r>
              <a:rPr lang="en-US" dirty="0" smtClean="0"/>
              <a:t>Basic workflow</a:t>
            </a:r>
          </a:p>
          <a:p>
            <a:pPr lvl="1"/>
            <a:r>
              <a:rPr lang="en-US" dirty="0" smtClean="0"/>
              <a:t>ATLAS workflow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2219"/>
          <a:stretch/>
        </p:blipFill>
        <p:spPr>
          <a:xfrm>
            <a:off x="4427984" y="3184715"/>
            <a:ext cx="4392488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63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GitLab</a:t>
            </a:r>
            <a:r>
              <a:rPr lang="en-US" dirty="0" smtClean="0"/>
              <a:t> CI/CD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Rapidly increasing adoption</a:t>
            </a:r>
          </a:p>
          <a:p>
            <a:pPr lvl="1"/>
            <a:r>
              <a:rPr lang="en-US" dirty="0" smtClean="0"/>
              <a:t>140k jobs in 2016</a:t>
            </a:r>
          </a:p>
          <a:p>
            <a:pPr lvl="1"/>
            <a:r>
              <a:rPr lang="en-US" dirty="0" smtClean="0"/>
              <a:t>650k jobs in 2017</a:t>
            </a:r>
          </a:p>
          <a:p>
            <a:pPr lvl="1"/>
            <a:r>
              <a:rPr lang="en-US" dirty="0" smtClean="0"/>
              <a:t>1.3M jobs in 2018 (so far)</a:t>
            </a:r>
          </a:p>
          <a:p>
            <a:r>
              <a:rPr lang="en-US" dirty="0" err="1" smtClean="0"/>
              <a:t>GitLab</a:t>
            </a:r>
            <a:r>
              <a:rPr lang="en-US" dirty="0" smtClean="0"/>
              <a:t> deploys itself via </a:t>
            </a:r>
            <a:r>
              <a:rPr lang="en-US" dirty="0" err="1" smtClean="0"/>
              <a:t>GitLab</a:t>
            </a:r>
            <a:r>
              <a:rPr lang="en-US" dirty="0" smtClean="0"/>
              <a:t> CI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3164161"/>
            <a:ext cx="7587728" cy="2963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9220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Shared runners at CERN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options tried!</a:t>
            </a:r>
          </a:p>
          <a:p>
            <a:pPr lvl="1"/>
            <a:r>
              <a:rPr lang="en-US" dirty="0" smtClean="0"/>
              <a:t>Puppet, Swarm, Kubernetes, </a:t>
            </a:r>
            <a:r>
              <a:rPr lang="en-US" dirty="0" err="1" smtClean="0"/>
              <a:t>Openstack</a:t>
            </a:r>
            <a:r>
              <a:rPr lang="en-US" dirty="0" smtClean="0"/>
              <a:t> VMs via Docker-Machine</a:t>
            </a:r>
            <a:r>
              <a:rPr lang="en-150" dirty="0" smtClean="0"/>
              <a:t>…</a:t>
            </a:r>
            <a:endParaRPr lang="en-US" dirty="0" smtClean="0"/>
          </a:p>
          <a:p>
            <a:pPr lvl="1"/>
            <a:r>
              <a:rPr lang="en-US" dirty="0" smtClean="0"/>
              <a:t>VM </a:t>
            </a:r>
            <a:r>
              <a:rPr lang="en-US" dirty="0"/>
              <a:t>f</a:t>
            </a:r>
            <a:r>
              <a:rPr lang="en-US" dirty="0" smtClean="0"/>
              <a:t>lavors and various options for Docker storage</a:t>
            </a:r>
          </a:p>
          <a:p>
            <a:r>
              <a:rPr lang="en-US" dirty="0" smtClean="0"/>
              <a:t>Now using </a:t>
            </a:r>
            <a:r>
              <a:rPr lang="en-US" dirty="0" err="1" smtClean="0"/>
              <a:t>Openstack</a:t>
            </a:r>
            <a:r>
              <a:rPr lang="en-US" dirty="0" smtClean="0"/>
              <a:t> Magnum Swarm clusters + </a:t>
            </a:r>
            <a:r>
              <a:rPr lang="en-US" dirty="0" err="1" smtClean="0"/>
              <a:t>Ansible</a:t>
            </a:r>
            <a:endParaRPr lang="en-US" dirty="0" smtClean="0"/>
          </a:p>
          <a:p>
            <a:pPr lvl="1"/>
            <a:r>
              <a:rPr lang="en-US" dirty="0" smtClean="0"/>
              <a:t>Easily provision </a:t>
            </a:r>
            <a:r>
              <a:rPr lang="en-US" dirty="0"/>
              <a:t>a set of machines with </a:t>
            </a:r>
            <a:r>
              <a:rPr lang="en-US" dirty="0" smtClean="0"/>
              <a:t>Docker</a:t>
            </a:r>
          </a:p>
          <a:p>
            <a:pPr lvl="1"/>
            <a:r>
              <a:rPr lang="en-US" dirty="0" smtClean="0"/>
              <a:t>Leverage </a:t>
            </a:r>
            <a:r>
              <a:rPr lang="en-US" dirty="0" err="1" smtClean="0"/>
              <a:t>Openshift’s</a:t>
            </a:r>
            <a:r>
              <a:rPr lang="en-US" dirty="0" smtClean="0"/>
              <a:t> </a:t>
            </a:r>
            <a:r>
              <a:rPr lang="en-US" dirty="0" err="1" smtClean="0"/>
              <a:t>Ansible</a:t>
            </a:r>
            <a:r>
              <a:rPr lang="en-US" dirty="0" smtClean="0"/>
              <a:t> Playbook Bundle for automation</a:t>
            </a:r>
          </a:p>
          <a:p>
            <a:r>
              <a:rPr lang="en-US" dirty="0" smtClean="0"/>
              <a:t>Shared runner types:</a:t>
            </a:r>
          </a:p>
          <a:p>
            <a:pPr lvl="1"/>
            <a:r>
              <a:rPr lang="en-US" dirty="0" smtClean="0"/>
              <a:t>Docker + CVMFS (default)</a:t>
            </a:r>
          </a:p>
          <a:p>
            <a:pPr lvl="1"/>
            <a:r>
              <a:rPr lang="en-US" dirty="0" smtClean="0"/>
              <a:t>Docker Builds </a:t>
            </a:r>
            <a:r>
              <a:rPr lang="en-150" dirty="0" smtClean="0"/>
              <a:t>–</a:t>
            </a:r>
            <a:r>
              <a:rPr lang="en-US" dirty="0" smtClean="0"/>
              <a:t> locked on running a custom builder image</a:t>
            </a:r>
          </a:p>
          <a:p>
            <a:pPr lvl="1"/>
            <a:r>
              <a:rPr lang="en-US" dirty="0" smtClean="0"/>
              <a:t>Docker Privileged (prototype) </a:t>
            </a:r>
            <a:r>
              <a:rPr lang="en-150" dirty="0" smtClean="0"/>
              <a:t>–</a:t>
            </a:r>
            <a:r>
              <a:rPr lang="en-US" dirty="0" smtClean="0"/>
              <a:t> using nested </a:t>
            </a:r>
            <a:r>
              <a:rPr lang="en-US" dirty="0" err="1" smtClean="0"/>
              <a:t>VirtualBox</a:t>
            </a:r>
            <a:r>
              <a:rPr lang="en-US" dirty="0" smtClean="0"/>
              <a:t> VM</a:t>
            </a:r>
          </a:p>
          <a:p>
            <a:r>
              <a:rPr lang="en-US" dirty="0" smtClean="0"/>
              <a:t>Several hundreds private runners</a:t>
            </a:r>
          </a:p>
          <a:p>
            <a:pPr lvl="1"/>
            <a:r>
              <a:rPr lang="en-US" dirty="0" smtClean="0"/>
              <a:t>E.g. privileged </a:t>
            </a:r>
            <a:r>
              <a:rPr lang="en-US" dirty="0" err="1" smtClean="0"/>
              <a:t>docker</a:t>
            </a:r>
            <a:r>
              <a:rPr lang="en-US" dirty="0" smtClean="0"/>
              <a:t>, firmware testing</a:t>
            </a:r>
            <a:r>
              <a:rPr lang="en-150" dirty="0" smtClean="0"/>
              <a:t>…</a:t>
            </a:r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GitLab@CERN day - 3 Oct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133062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0055A0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43897AE1C0F3F4C960AE3E15CB9BF38" ma:contentTypeVersion="0" ma:contentTypeDescription="Create a new document." ma:contentTypeScope="" ma:versionID="317f356005ad60afb2efab43bb86752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95b37819b9690aa71a57e3ae3ea514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AFF2201-79D5-49F4-8529-8D051F7076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5A53525-43D6-4349-BA08-D839764DFA22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DBB07ED-99B5-4850-80DC-C0B2CE5AEA2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232352</TotalTime>
  <Words>631</Words>
  <Application>Microsoft Office PowerPoint</Application>
  <PresentationFormat>On-screen Show (4:3)</PresentationFormat>
  <Paragraphs>129</Paragraphs>
  <Slides>13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ＭＳ Ｐゴシック</vt:lpstr>
      <vt:lpstr>Arial</vt:lpstr>
      <vt:lpstr>Calibri</vt:lpstr>
      <vt:lpstr>Wingdings</vt:lpstr>
      <vt:lpstr>CERNCorporate4-3</vt:lpstr>
      <vt:lpstr>Custom Design</vt:lpstr>
      <vt:lpstr>Image</vt:lpstr>
      <vt:lpstr>GitLab deployment at CERN</vt:lpstr>
      <vt:lpstr>In a nutshell</vt:lpstr>
      <vt:lpstr>Use cases (just a few highlights)</vt:lpstr>
      <vt:lpstr>CERN GitLab in numbers</vt:lpstr>
      <vt:lpstr>Infrastructure</vt:lpstr>
      <vt:lpstr>History</vt:lpstr>
      <vt:lpstr>Version updates</vt:lpstr>
      <vt:lpstr>GitLab CI/CD</vt:lpstr>
      <vt:lpstr>Shared runners at CERN</vt:lpstr>
      <vt:lpstr>Challenges</vt:lpstr>
      <vt:lpstr>Challenges: performance</vt:lpstr>
      <vt:lpstr>Conclusion</vt:lpstr>
      <vt:lpstr>Questions?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Technical Users Meeting - Paas Web Application Hosting</dc:title>
  <dc:creator>Denise Heagerty</dc:creator>
  <cp:lastModifiedBy>Alexandre Lossent</cp:lastModifiedBy>
  <cp:revision>2328</cp:revision>
  <cp:lastPrinted>2017-01-26T14:45:40Z</cp:lastPrinted>
  <dcterms:created xsi:type="dcterms:W3CDTF">2010-04-01T12:21:12Z</dcterms:created>
  <dcterms:modified xsi:type="dcterms:W3CDTF">2018-10-02T15:49:53Z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0x010100043897AE1C0F3F4C960AE3E15CB9BF38</vt:lpwstr>
  </property>
</Properties>
</file>