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0" r:id="rId4"/>
    <p:sldId id="258" r:id="rId5"/>
    <p:sldId id="279" r:id="rId6"/>
    <p:sldId id="259" r:id="rId7"/>
    <p:sldId id="261" r:id="rId8"/>
    <p:sldId id="262" r:id="rId9"/>
    <p:sldId id="263" r:id="rId10"/>
    <p:sldId id="277" r:id="rId11"/>
    <p:sldId id="264" r:id="rId12"/>
    <p:sldId id="275" r:id="rId13"/>
    <p:sldId id="266" r:id="rId14"/>
    <p:sldId id="26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8" r:id="rId23"/>
    <p:sldId id="276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9704F-0B80-4E7E-803D-8656BC3B8915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5D5C4-6AB2-4ADD-9F73-EA1C1883D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5D5C4-6AB2-4ADD-9F73-EA1C1883DD4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4AB86-DBFF-41E6-961E-B61F9A3D5B32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C5112-DC08-4A36-A38A-17F855ABA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analytic solutions of 3+1 Relativistic Ideal Hydrodynamical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4478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Shu Lin</a:t>
            </a:r>
          </a:p>
          <a:p>
            <a:r>
              <a:rPr lang="en-US" sz="2400" dirty="0" smtClean="0"/>
              <a:t>Stony Brook University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                                                12/01/2009 Budapest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equations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00200"/>
            <a:ext cx="481242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590800"/>
            <a:ext cx="203616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3352800"/>
            <a:ext cx="643676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4953000"/>
            <a:ext cx="173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5410200"/>
            <a:ext cx="2590800" cy="69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81000" y="49530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ansatz</a:t>
            </a:r>
          </a:p>
          <a:p>
            <a:endParaRPr lang="en-US" dirty="0" smtClean="0"/>
          </a:p>
          <a:p>
            <a:r>
              <a:rPr lang="en-US" dirty="0" smtClean="0"/>
              <a:t>Nonlinear ansatz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57800" y="60314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SL, Liao </a:t>
            </a:r>
            <a:r>
              <a:rPr lang="en-US" b="1" dirty="0" smtClean="0"/>
              <a:t>0909.2284</a:t>
            </a:r>
            <a:r>
              <a:rPr lang="en-US" dirty="0" smtClean="0"/>
              <a:t> [nucl-th]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for general </a:t>
            </a:r>
            <a:r>
              <a:rPr lang="el-GR" dirty="0" smtClean="0"/>
              <a:t>ν</a:t>
            </a:r>
            <a:r>
              <a:rPr lang="en-US" dirty="0" smtClean="0"/>
              <a:t>(EOS)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57225" y="1828800"/>
          <a:ext cx="4484688" cy="2286000"/>
        </p:xfrm>
        <a:graphic>
          <a:graphicData uri="http://schemas.openxmlformats.org/presentationml/2006/ole">
            <p:oleObj spid="_x0000_s26626" name="Equation" r:id="rId4" imgW="1942920" imgH="9903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86400" y="1981200"/>
            <a:ext cx="335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2D Hubble flow(analog of Hwa-Bjorken flow)</a:t>
            </a:r>
          </a:p>
          <a:p>
            <a:endParaRPr lang="en-US" dirty="0" smtClean="0"/>
          </a:p>
          <a:p>
            <a:r>
              <a:rPr lang="en-US" dirty="0" smtClean="0"/>
              <a:t>3D Hubble flow(spherical)  |</a:t>
            </a:r>
            <a:r>
              <a:rPr lang="el-GR" dirty="0" smtClean="0"/>
              <a:t>ξ</a:t>
            </a:r>
            <a:r>
              <a:rPr lang="en-US" dirty="0" smtClean="0"/>
              <a:t>|&lt;1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Anti-Hubble flow                  |</a:t>
            </a:r>
            <a:r>
              <a:rPr lang="el-GR" dirty="0" smtClean="0"/>
              <a:t>ξ</a:t>
            </a:r>
            <a:r>
              <a:rPr lang="en-US" dirty="0" smtClean="0"/>
              <a:t>|&gt;1</a:t>
            </a:r>
            <a:endParaRPr lang="en-US" dirty="0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685800" y="4800600"/>
          <a:ext cx="1349375" cy="498475"/>
        </p:xfrm>
        <a:graphic>
          <a:graphicData uri="http://schemas.openxmlformats.org/presentationml/2006/ole">
            <p:oleObj spid="_x0000_s26627" name="Equation" r:id="rId5" imgW="5839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Hubble flow(spherical)</a:t>
            </a:r>
            <a:endParaRPr lang="en-US" dirty="0"/>
          </a:p>
        </p:txBody>
      </p:sp>
      <p:pic>
        <p:nvPicPr>
          <p:cNvPr id="4" name="Picture 3" descr="3d_hubble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524000"/>
            <a:ext cx="4114800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0" y="2819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Exploding flow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3505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x</a:t>
            </a:r>
            <a:r>
              <a:rPr lang="en-US" dirty="0" smtClean="0"/>
              <a:t>=x/t, v</a:t>
            </a:r>
            <a:r>
              <a:rPr lang="en-US" baseline="-25000" dirty="0" smtClean="0"/>
              <a:t>y</a:t>
            </a:r>
            <a:r>
              <a:rPr lang="en-US" dirty="0" smtClean="0"/>
              <a:t>=y/t, v</a:t>
            </a:r>
            <a:r>
              <a:rPr lang="en-US" baseline="-25000" dirty="0" smtClean="0"/>
              <a:t>z</a:t>
            </a:r>
            <a:r>
              <a:rPr lang="en-US" dirty="0" smtClean="0"/>
              <a:t>=z/t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7150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arrows indicate direction of the flow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darkness of the color indicate the flow magnitude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>
            <a:endCxn id="2" idx="2"/>
          </p:cNvCxnSpPr>
          <p:nvPr/>
        </p:nvCxnSpPr>
        <p:spPr>
          <a:xfrm flipV="1">
            <a:off x="2590800" y="1417638"/>
            <a:ext cx="1981200" cy="140176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38400" y="4343400"/>
            <a:ext cx="1981200" cy="144780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00600" y="1447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lightcone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Anti-Hubble flow</a:t>
            </a:r>
            <a:endParaRPr lang="en-US" dirty="0"/>
          </a:p>
        </p:txBody>
      </p:sp>
      <p:pic>
        <p:nvPicPr>
          <p:cNvPr id="3" name="Picture 2" descr="anti_hubble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47800"/>
            <a:ext cx="3810000" cy="381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0" y="2819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Exploding flow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114800" y="3962400"/>
            <a:ext cx="1752600" cy="2286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9800" y="3962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rapidity gap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743200" y="2103438"/>
            <a:ext cx="2209800" cy="79216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2200" y="3810000"/>
            <a:ext cx="2743200" cy="106680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76800" y="1611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lightcone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for general </a:t>
            </a:r>
            <a:r>
              <a:rPr lang="el-GR" dirty="0" smtClean="0"/>
              <a:t>ν</a:t>
            </a:r>
            <a:r>
              <a:rPr lang="en-US" dirty="0" smtClean="0"/>
              <a:t>(EOS)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371600"/>
            <a:ext cx="314759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524000"/>
            <a:ext cx="413933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5800" y="32004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domain 1 and domain 3, domain 2 and domain 4 are related by parity!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os_genera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828800"/>
            <a:ext cx="4495800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86400" y="3962400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Exploding flow</a:t>
            </a:r>
          </a:p>
          <a:p>
            <a:r>
              <a:rPr lang="en-US" sz="2000" dirty="0" smtClean="0"/>
              <a:t>4 causally disconnected pieces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482025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Solution with 4 domains</a:t>
            </a:r>
            <a:endParaRPr lang="en-US" sz="3200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495800" y="3276600"/>
            <a:ext cx="1981200" cy="533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53200" y="2895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rapidity gap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819400" y="2057400"/>
            <a:ext cx="2362200" cy="124936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43200" y="4953000"/>
            <a:ext cx="2209800" cy="121920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81600" y="1611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lightcone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for specific </a:t>
            </a:r>
            <a:r>
              <a:rPr lang="el-GR" dirty="0" smtClean="0"/>
              <a:t>ν</a:t>
            </a:r>
            <a:r>
              <a:rPr lang="en-US" dirty="0" smtClean="0"/>
              <a:t>(EOS)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00199"/>
            <a:ext cx="3048000" cy="362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419600" y="1905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Also its partiy partner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482025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Flow with </a:t>
            </a:r>
            <a:r>
              <a:rPr lang="el-GR" sz="3200" dirty="0" smtClean="0">
                <a:latin typeface="+mj-lt"/>
              </a:rPr>
              <a:t>ν</a:t>
            </a:r>
            <a:r>
              <a:rPr lang="en-US" sz="3200" dirty="0" smtClean="0">
                <a:latin typeface="+mj-lt"/>
              </a:rPr>
              <a:t>=1/2</a:t>
            </a:r>
            <a:endParaRPr lang="en-US" sz="3200" dirty="0">
              <a:latin typeface="+mj-lt"/>
            </a:endParaRPr>
          </a:p>
        </p:txBody>
      </p:sp>
      <p:pic>
        <p:nvPicPr>
          <p:cNvPr id="5" name="Picture 4" descr="moving_source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447800"/>
            <a:ext cx="3810000" cy="3810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838200" y="1371600"/>
            <a:ext cx="2133600" cy="19050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43400" y="2401669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Impolding flow with a</a:t>
            </a:r>
          </a:p>
          <a:p>
            <a:r>
              <a:rPr lang="en-US" sz="2000" dirty="0" smtClean="0"/>
              <a:t>moving “sink” at </a:t>
            </a:r>
            <a:r>
              <a:rPr lang="el-GR" sz="2000" dirty="0" smtClean="0"/>
              <a:t>ξ</a:t>
            </a:r>
            <a:r>
              <a:rPr lang="en-US" sz="2000" dirty="0" smtClean="0"/>
              <a:t>=2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0" y="1295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for specific </a:t>
            </a:r>
            <a:r>
              <a:rPr lang="el-GR" dirty="0" smtClean="0"/>
              <a:t>ν</a:t>
            </a:r>
            <a:r>
              <a:rPr lang="en-US" dirty="0" smtClean="0"/>
              <a:t>(EOS)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447800"/>
            <a:ext cx="460419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482025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Flow with </a:t>
            </a:r>
            <a:r>
              <a:rPr lang="el-GR" sz="3200" dirty="0" smtClean="0">
                <a:latin typeface="+mj-lt"/>
              </a:rPr>
              <a:t>ν</a:t>
            </a:r>
            <a:r>
              <a:rPr lang="en-US" sz="3200" dirty="0" smtClean="0">
                <a:latin typeface="+mj-lt"/>
              </a:rPr>
              <a:t>=1/5</a:t>
            </a:r>
            <a:endParaRPr lang="en-US" sz="3200" dirty="0">
              <a:latin typeface="+mj-lt"/>
            </a:endParaRPr>
          </a:p>
        </p:txBody>
      </p:sp>
      <p:pic>
        <p:nvPicPr>
          <p:cNvPr id="5" name="Picture 4" descr="eos_hadron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95400"/>
            <a:ext cx="3810000" cy="38100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371600" y="3352800"/>
            <a:ext cx="2971800" cy="15240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8200" y="4572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causally disconnected pieces</a:t>
            </a:r>
          </a:p>
          <a:p>
            <a:r>
              <a:rPr lang="en-US" dirty="0" smtClean="0"/>
              <a:t>Flow discontinuous at </a:t>
            </a:r>
            <a:r>
              <a:rPr lang="el-GR" dirty="0" smtClean="0"/>
              <a:t>ξ</a:t>
            </a:r>
            <a:r>
              <a:rPr lang="en-US" dirty="0" smtClean="0"/>
              <a:t>=1, where flow speed reaches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3124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Non-exploding or imploding, but one-way shock wave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Basics of Relativistic Ideal Hydrodynamics and its applicability to Heavy Ion Collisions</a:t>
            </a:r>
            <a:endParaRPr lang="en-US" dirty="0" smtClean="0"/>
          </a:p>
          <a:p>
            <a:r>
              <a:rPr lang="en-US" dirty="0" smtClean="0"/>
              <a:t>Reduction from 3+1 problem to 1+1 problem by embedding</a:t>
            </a:r>
          </a:p>
          <a:p>
            <a:r>
              <a:rPr lang="en-US" dirty="0" smtClean="0"/>
              <a:t>Flow profile of the embedding solutions and their physical interpretations</a:t>
            </a:r>
          </a:p>
          <a:p>
            <a:r>
              <a:rPr lang="en-US" dirty="0" smtClean="0"/>
              <a:t>Possible connections with heavy ion 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for specific </a:t>
            </a:r>
            <a:r>
              <a:rPr lang="el-GR" dirty="0" smtClean="0"/>
              <a:t>ν</a:t>
            </a:r>
            <a:r>
              <a:rPr lang="en-US" dirty="0" smtClean="0"/>
              <a:t>(EOS)</a:t>
            </a:r>
            <a:endParaRPr lang="en-US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24000"/>
            <a:ext cx="678318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5029200"/>
            <a:ext cx="42858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482025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Flow with </a:t>
            </a:r>
            <a:r>
              <a:rPr lang="el-GR" sz="3200" dirty="0" smtClean="0"/>
              <a:t>ν</a:t>
            </a:r>
            <a:r>
              <a:rPr lang="en-US" sz="3200" dirty="0" smtClean="0"/>
              <a:t>=1/7</a:t>
            </a:r>
            <a:endParaRPr lang="en-US" sz="3200" dirty="0">
              <a:latin typeface="+mj-lt"/>
            </a:endParaRPr>
          </a:p>
        </p:txBody>
      </p:sp>
      <p:pic>
        <p:nvPicPr>
          <p:cNvPr id="5" name="Picture 4" descr="cubic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667000"/>
            <a:ext cx="3810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81600" y="3505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One-way shock wave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4191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Flow reaches speed of light at </a:t>
            </a:r>
            <a:r>
              <a:rPr lang="el-GR" dirty="0" smtClean="0"/>
              <a:t>ξ</a:t>
            </a:r>
            <a:r>
              <a:rPr lang="en-US" dirty="0" smtClean="0"/>
              <a:t>=1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143000"/>
            <a:ext cx="293240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953000" y="1752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 a parity pair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Heavy Ion Collisions</a:t>
            </a:r>
            <a:endParaRPr lang="en-US" dirty="0"/>
          </a:p>
        </p:txBody>
      </p:sp>
      <p:pic>
        <p:nvPicPr>
          <p:cNvPr id="4" name="Picture 3" descr="cubic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524000"/>
            <a:ext cx="3657600" cy="365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54864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One-way shock wave viewed from observer at </a:t>
            </a:r>
            <a:r>
              <a:rPr lang="el-GR" dirty="0" smtClean="0"/>
              <a:t>ξ</a:t>
            </a:r>
            <a:r>
              <a:rPr lang="en-US" dirty="0" smtClean="0"/>
              <a:t>=0</a:t>
            </a:r>
          </a:p>
          <a:p>
            <a:r>
              <a:rPr lang="en-US" dirty="0" smtClean="0"/>
              <a:t>Explosion viewed from observer at </a:t>
            </a:r>
            <a:r>
              <a:rPr lang="el-GR" dirty="0" smtClean="0"/>
              <a:t>ξ</a:t>
            </a:r>
            <a:r>
              <a:rPr lang="en-US" dirty="0" smtClean="0"/>
              <a:t>= -#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28800" y="3200400"/>
            <a:ext cx="25908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25536" y="2983468"/>
            <a:ext cx="503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ξ</a:t>
            </a:r>
            <a:r>
              <a:rPr lang="en-US" dirty="0" smtClean="0"/>
              <a:t>=0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752600" y="3429000"/>
            <a:ext cx="2590800" cy="9906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449336" y="4278868"/>
            <a:ext cx="625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ξ</a:t>
            </a:r>
            <a:r>
              <a:rPr lang="en-US" dirty="0" smtClean="0"/>
              <a:t>= -#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800600" y="5562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change of reference frame from </a:t>
            </a:r>
            <a:r>
              <a:rPr lang="el-GR" dirty="0" smtClean="0"/>
              <a:t>ξ</a:t>
            </a:r>
            <a:r>
              <a:rPr lang="en-US" dirty="0" smtClean="0"/>
              <a:t>=0 to </a:t>
            </a:r>
            <a:r>
              <a:rPr lang="el-GR" dirty="0" smtClean="0"/>
              <a:t>ξ</a:t>
            </a:r>
            <a:r>
              <a:rPr lang="en-US" dirty="0" smtClean="0"/>
              <a:t>= -# may be close to the situation of fireball explosion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105400" y="19050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Flow direction is observer dependent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4305300" y="40005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305300" y="49911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found several longitudinal flow profiles based on prescribed transverse flow(embedding)</a:t>
            </a:r>
          </a:p>
          <a:p>
            <a:r>
              <a:rPr lang="en-US" dirty="0" smtClean="0"/>
              <a:t>Connections to HIC may be </a:t>
            </a:r>
            <a:r>
              <a:rPr lang="en-US" dirty="0" smtClean="0"/>
              <a:t>established by </a:t>
            </a:r>
            <a:r>
              <a:rPr lang="en-US" dirty="0" smtClean="0"/>
              <a:t>applying longitudinal boost to certain solutions</a:t>
            </a:r>
          </a:p>
          <a:p>
            <a:r>
              <a:rPr lang="en-US" dirty="0" smtClean="0"/>
              <a:t>Extension from cylindrical symmetry to ellipsoidal symmetry can be used to gain insight to elliptic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Basics of relativistic hydrodynamics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1828800"/>
            <a:ext cx="1447800" cy="47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96322" y="2286000"/>
            <a:ext cx="54380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416300" y="3733800"/>
          <a:ext cx="1547813" cy="533400"/>
        </p:xfrm>
        <a:graphic>
          <a:graphicData uri="http://schemas.openxmlformats.org/presentationml/2006/ole">
            <p:oleObj spid="_x0000_s35842" name="Equation" r:id="rId6" imgW="736560" imgH="253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18288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Conservation equation</a:t>
            </a:r>
          </a:p>
          <a:p>
            <a:endParaRPr lang="en-US" dirty="0" smtClean="0"/>
          </a:p>
          <a:p>
            <a:r>
              <a:rPr lang="en-US" dirty="0" smtClean="0"/>
              <a:t>Constitutive equation</a:t>
            </a:r>
          </a:p>
          <a:p>
            <a:endParaRPr lang="en-US" dirty="0" smtClean="0"/>
          </a:p>
          <a:p>
            <a:r>
              <a:rPr lang="en-US" dirty="0" smtClean="0"/>
              <a:t>Equation of state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there is a conserved charge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200400" y="2895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p=p(</a:t>
            </a:r>
            <a:r>
              <a:rPr lang="el-GR" dirty="0" smtClean="0"/>
              <a:t>ε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4800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Thermodynamical relations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58200" y="1828800"/>
            <a:ext cx="45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(1)</a:t>
            </a:r>
          </a:p>
          <a:p>
            <a:endParaRPr lang="en-US" dirty="0" smtClean="0"/>
          </a:p>
          <a:p>
            <a:r>
              <a:rPr lang="en-US" dirty="0" smtClean="0"/>
              <a:t>(2)</a:t>
            </a:r>
          </a:p>
          <a:p>
            <a:endParaRPr lang="en-US" dirty="0" smtClean="0"/>
          </a:p>
          <a:p>
            <a:r>
              <a:rPr lang="en-US" dirty="0" smtClean="0"/>
              <a:t>(3)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(4)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(5)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3581399" y="4724400"/>
          <a:ext cx="2106706" cy="762000"/>
        </p:xfrm>
        <a:graphic>
          <a:graphicData uri="http://schemas.openxmlformats.org/presentationml/2006/ole">
            <p:oleObj spid="_x0000_s35843" name="Equation" r:id="rId7" imgW="1193760" imgH="43164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57200" y="57150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(1), (2), (5) lead to conservation of entropy</a:t>
            </a:r>
            <a:endParaRPr lang="en-US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4038600" y="5791200"/>
          <a:ext cx="1520190" cy="533400"/>
        </p:xfrm>
        <a:graphic>
          <a:graphicData uri="http://schemas.openxmlformats.org/presentationml/2006/ole">
            <p:oleObj spid="_x0000_s35844" name="Equation" r:id="rId8" imgW="723600" imgH="25380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248400" y="5867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disspative term</a:t>
            </a:r>
          </a:p>
          <a:p>
            <a:r>
              <a:rPr lang="en-US" dirty="0" smtClean="0"/>
              <a:t>respect </a:t>
            </a:r>
            <a:r>
              <a:rPr lang="en-US" dirty="0" smtClean="0"/>
              <a:t>time reversion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105400" y="2895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Assumption: local equilibrium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5029200" y="27432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Applicability of RIHD to HIC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478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Phenomenology of Heavy Ion Collisions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20574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QGP produced at </a:t>
            </a:r>
            <a:r>
              <a:rPr lang="en-US" dirty="0" smtClean="0"/>
              <a:t>heavy ion collisions is </a:t>
            </a:r>
            <a:r>
              <a:rPr lang="en-US" dirty="0" smtClean="0"/>
              <a:t>believed to be strongly coupled.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28956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bound for general strongly coupled gauge theory: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343400" y="3048000"/>
          <a:ext cx="914400" cy="708660"/>
        </p:xfrm>
        <a:graphic>
          <a:graphicData uri="http://schemas.openxmlformats.org/presentationml/2006/ole">
            <p:oleObj spid="_x0000_s1026" name="Equation" r:id="rId4" imgW="50796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3048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Kovtun, Son, Starinets 2004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48006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lower value for bulk viscosity at T&gt;1.1T</a:t>
            </a:r>
            <a:r>
              <a:rPr lang="en-US" baseline="-25000" dirty="0" smtClean="0"/>
              <a:t>C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4876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Kharzeev, Tuchin    2007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57150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Relativistic Ideal Hydrodynamics applicable in wide region of temperature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191000" y="4800600"/>
          <a:ext cx="1050925" cy="708025"/>
        </p:xfrm>
        <a:graphic>
          <a:graphicData uri="http://schemas.openxmlformats.org/presentationml/2006/ole">
            <p:oleObj spid="_x0000_s1027" name="Equation" r:id="rId5" imgW="5839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and Shear viscosity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752600"/>
            <a:ext cx="39624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1828800"/>
            <a:ext cx="4634690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14400" y="5638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QCD with lattice data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5638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Conjecture for strongly coupled matter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well known solutions to RIHD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Landau, Khalantnikov  1950s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Hwa(1974)-Bjorken(1983)</a:t>
            </a:r>
          </a:p>
          <a:p>
            <a:pPr>
              <a:buNone/>
            </a:pPr>
            <a:r>
              <a:rPr lang="en-US" sz="2400" dirty="0" smtClean="0"/>
              <a:t>Bialas, Janik, Peschanki  2007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Biro 2000</a:t>
            </a:r>
          </a:p>
          <a:p>
            <a:pPr>
              <a:buNone/>
            </a:pPr>
            <a:r>
              <a:rPr lang="en-US" sz="2400" dirty="0" smtClean="0"/>
              <a:t>Csörg</a:t>
            </a:r>
            <a:r>
              <a:rPr lang="hu-HU" sz="2400" dirty="0" smtClean="0"/>
              <a:t>ő</a:t>
            </a:r>
            <a:r>
              <a:rPr lang="en-US" sz="2400" dirty="0" smtClean="0"/>
              <a:t> et al 2004</a:t>
            </a:r>
          </a:p>
          <a:p>
            <a:pPr>
              <a:buNone/>
            </a:pPr>
            <a:r>
              <a:rPr lang="en-US" sz="2400" dirty="0" smtClean="0"/>
              <a:t>Nagy, Csörg</a:t>
            </a:r>
            <a:r>
              <a:rPr lang="hu-HU" sz="2400" dirty="0" smtClean="0"/>
              <a:t>ő</a:t>
            </a:r>
            <a:r>
              <a:rPr lang="en-US" sz="2400" dirty="0" smtClean="0"/>
              <a:t>, Csanád     2008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00600" y="1612880"/>
            <a:ext cx="3962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1+1D rapidity distribution approximately gaussian</a:t>
            </a:r>
          </a:p>
          <a:p>
            <a:endParaRPr lang="en-US" sz="2800" dirty="0" smtClean="0"/>
          </a:p>
          <a:p>
            <a:r>
              <a:rPr lang="en-US" sz="2800" dirty="0" smtClean="0"/>
              <a:t>1+1D boost invariant</a:t>
            </a:r>
          </a:p>
          <a:p>
            <a:r>
              <a:rPr lang="en-US" sz="2800" dirty="0" smtClean="0"/>
              <a:t>1+1D  interpolation between LK and HB</a:t>
            </a:r>
          </a:p>
          <a:p>
            <a:endParaRPr lang="en-US" sz="2800" dirty="0" smtClean="0"/>
          </a:p>
          <a:p>
            <a:r>
              <a:rPr lang="en-US" sz="2800" dirty="0" smtClean="0"/>
              <a:t>generalization to 3+1D solution with spherical, cylindrical and ellipsoidal symmetries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Hubble embedding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8288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Solving hydrodynamical equations with specific Hubble-like transverse flow:</a:t>
            </a:r>
            <a:endParaRPr lang="en-US" sz="2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505200"/>
            <a:ext cx="564692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2590800"/>
            <a:ext cx="573437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4495800"/>
            <a:ext cx="242388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14400" y="5193268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energy, pressure and longtudinal flow independent of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096000" y="5181600"/>
          <a:ext cx="1066800" cy="336550"/>
        </p:xfrm>
        <a:graphic>
          <a:graphicData uri="http://schemas.openxmlformats.org/presentationml/2006/ole">
            <p:oleObj spid="_x0000_s20485" name="Equation" r:id="rId7" imgW="609480" imgH="2156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62600" y="5943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also Jinfeng Liao’s talk for more of embedding method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943600" y="4648200"/>
          <a:ext cx="842211" cy="457200"/>
        </p:xfrm>
        <a:graphic>
          <a:graphicData uri="http://schemas.openxmlformats.org/presentationml/2006/ole">
            <p:oleObj spid="_x0000_s20486" name="Equation" r:id="rId8" imgW="444240" imgH="241200" progId="Equation.3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574111" y="1295400"/>
            <a:ext cx="1102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Fluid flow</a:t>
            </a: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2524125" y="1219200"/>
          <a:ext cx="2573338" cy="533400"/>
        </p:xfrm>
        <a:graphic>
          <a:graphicData uri="http://schemas.openxmlformats.org/presentationml/2006/ole">
            <p:oleObj spid="_x0000_s20487" name="Equation" r:id="rId9" imgW="1218960" imgH="2538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019800" y="1295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flat coordinate (t,x,y,z)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6019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Liao and Koch  </a:t>
            </a:r>
            <a:r>
              <a:rPr lang="en-US" b="1" dirty="0" smtClean="0"/>
              <a:t>0905.3406</a:t>
            </a:r>
            <a:r>
              <a:rPr lang="en-US" dirty="0" smtClean="0"/>
              <a:t> [nucl-th] </a:t>
            </a:r>
          </a:p>
          <a:p>
            <a:r>
              <a:rPr lang="en-US" dirty="0" smtClean="0"/>
              <a:t>SL, Liao </a:t>
            </a:r>
            <a:r>
              <a:rPr lang="en-US" b="1" dirty="0" smtClean="0"/>
              <a:t>0909.2284</a:t>
            </a:r>
            <a:r>
              <a:rPr lang="en-US" dirty="0" smtClean="0"/>
              <a:t> [nucl-th]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ansatz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676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Equation of state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8960" y="2133600"/>
            <a:ext cx="259367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5960" y="2286000"/>
            <a:ext cx="4572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14160" y="2209800"/>
            <a:ext cx="16154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1676400"/>
            <a:ext cx="14630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838200" y="2286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Speed of sound</a:t>
            </a:r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3505200"/>
            <a:ext cx="298160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219200" y="372487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dimensionful</a:t>
            </a:r>
          </a:p>
          <a:p>
            <a:endParaRPr lang="en-US" dirty="0" smtClean="0"/>
          </a:p>
          <a:p>
            <a:r>
              <a:rPr lang="en-US" dirty="0" smtClean="0"/>
              <a:t>dimensionless</a:t>
            </a:r>
            <a:endParaRPr lang="en-US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00400" y="4953000"/>
            <a:ext cx="108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914400" y="4953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scaling variable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Symmetries of the EOM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981200"/>
            <a:ext cx="481242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520" y="2743200"/>
            <a:ext cx="6997480" cy="115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4572000"/>
            <a:ext cx="2743201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810000" y="4572000"/>
          <a:ext cx="4124325" cy="381000"/>
        </p:xfrm>
        <a:graphic>
          <a:graphicData uri="http://schemas.openxmlformats.org/presentationml/2006/ole">
            <p:oleObj spid="_x0000_s25605" name="Equation" r:id="rId7" imgW="2336760" imgH="2156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51816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CC"/>
                </a:solidFill>
              </a:rPr>
              <a:t>The solutions should preserve parity</a:t>
            </a:r>
            <a:endParaRPr lang="en-US" sz="24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623</Words>
  <Application>Microsoft Office PowerPoint</Application>
  <PresentationFormat>On-screen Show (4:3)</PresentationFormat>
  <Paragraphs>163</Paragraphs>
  <Slides>24</Slides>
  <Notes>24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Equation</vt:lpstr>
      <vt:lpstr>On analytic solutions of 3+1 Relativistic Ideal Hydrodynamical Equations</vt:lpstr>
      <vt:lpstr>Outline</vt:lpstr>
      <vt:lpstr>Basics of relativistic hydrodynamics</vt:lpstr>
      <vt:lpstr>Applicability of RIHD to HIC</vt:lpstr>
      <vt:lpstr>Bulk and Shear viscosity</vt:lpstr>
      <vt:lpstr>Some well known solutions to RIHD</vt:lpstr>
      <vt:lpstr>2D Hubble embedding</vt:lpstr>
      <vt:lpstr>scaling ansatz</vt:lpstr>
      <vt:lpstr>Symmetries of the EOM</vt:lpstr>
      <vt:lpstr>Solving the equations</vt:lpstr>
      <vt:lpstr>Solutions for general ν(EOS)</vt:lpstr>
      <vt:lpstr>3D Hubble flow(spherical)</vt:lpstr>
      <vt:lpstr>Anti-Hubble flow</vt:lpstr>
      <vt:lpstr>Solutions for general ν(EOS)</vt:lpstr>
      <vt:lpstr>Slide 15</vt:lpstr>
      <vt:lpstr>Solutions for specific ν(EOS)</vt:lpstr>
      <vt:lpstr>Slide 17</vt:lpstr>
      <vt:lpstr>Solutions for specific ν(EOS)</vt:lpstr>
      <vt:lpstr>Slide 19</vt:lpstr>
      <vt:lpstr>Solutions for specific ν(EOS)</vt:lpstr>
      <vt:lpstr>Slide 21</vt:lpstr>
      <vt:lpstr>Connection to Heavy Ion Collisions</vt:lpstr>
      <vt:lpstr>Summary 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analytic solutions of 3+1 Relativistic Ideal Hydrodynamics Equations</dc:title>
  <dc:creator>forest</dc:creator>
  <cp:lastModifiedBy>forest</cp:lastModifiedBy>
  <cp:revision>109</cp:revision>
  <dcterms:created xsi:type="dcterms:W3CDTF">2009-11-27T21:06:50Z</dcterms:created>
  <dcterms:modified xsi:type="dcterms:W3CDTF">2009-12-01T03:42:40Z</dcterms:modified>
</cp:coreProperties>
</file>