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810" r:id="rId1"/>
  </p:sldMasterIdLst>
  <p:notesMasterIdLst>
    <p:notesMasterId r:id="rId13"/>
  </p:notesMasterIdLst>
  <p:handoutMasterIdLst>
    <p:handoutMasterId r:id="rId14"/>
  </p:handoutMasterIdLst>
  <p:sldIdLst>
    <p:sldId id="517" r:id="rId2"/>
    <p:sldId id="784" r:id="rId3"/>
    <p:sldId id="775" r:id="rId4"/>
    <p:sldId id="777" r:id="rId5"/>
    <p:sldId id="776" r:id="rId6"/>
    <p:sldId id="780" r:id="rId7"/>
    <p:sldId id="779" r:id="rId8"/>
    <p:sldId id="783" r:id="rId9"/>
    <p:sldId id="786" r:id="rId10"/>
    <p:sldId id="785" r:id="rId11"/>
    <p:sldId id="782" r:id="rId12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0066"/>
    <a:srgbClr val="006600"/>
    <a:srgbClr val="CC0099"/>
    <a:srgbClr val="FFCC00"/>
    <a:srgbClr val="E3CEC7"/>
    <a:srgbClr val="008000"/>
    <a:srgbClr val="00CC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045" autoAdjust="0"/>
    <p:restoredTop sz="99896" autoAdjust="0"/>
  </p:normalViewPr>
  <p:slideViewPr>
    <p:cSldViewPr>
      <p:cViewPr varScale="1">
        <p:scale>
          <a:sx n="116" d="100"/>
          <a:sy n="116" d="100"/>
        </p:scale>
        <p:origin x="-5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0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800" y="-72"/>
      </p:cViewPr>
      <p:guideLst>
        <p:guide orient="horz" pos="3108"/>
        <p:guide pos="21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t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335" y="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51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b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0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335" y="937351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8" tIns="47814" rIns="95628" bIns="47814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fld id="{3FEE58F0-C246-4561-A1D9-6BC5F1C3D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335" y="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1363"/>
            <a:ext cx="4929188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30" y="4685225"/>
            <a:ext cx="5375241" cy="444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51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b" anchorCtr="0" compatLnSpc="1">
            <a:prstTxWarp prst="textNoShape">
              <a:avLst/>
            </a:prstTxWarp>
          </a:bodyPr>
          <a:lstStyle>
            <a:lvl1pPr defTabSz="955675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335" y="9373510"/>
            <a:ext cx="2911464" cy="49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11" tIns="47806" rIns="95611" bIns="47806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 smtClean="0"/>
            </a:lvl1pPr>
          </a:lstStyle>
          <a:p>
            <a:pPr>
              <a:defRPr/>
            </a:pPr>
            <a:fld id="{7E92E23D-D5DA-47E7-8F47-8C93F3CD5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BDC1E5-00AF-46DB-801F-71020675325C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IEE-NSS, Dresden 2008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B726731-A6D9-4755-B847-A0CF3869F7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685800"/>
          </a:xfrm>
        </p:spPr>
        <p:txBody>
          <a:bodyPr>
            <a:normAutofit/>
          </a:bodyPr>
          <a:lstStyle>
            <a:lvl1pPr>
              <a:defRPr sz="4000"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92875"/>
            <a:ext cx="26670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IEE-NSS, Dresden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620" y="990600"/>
            <a:ext cx="533400" cy="35814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371600"/>
            <a:ext cx="8531352" cy="5029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37E3E2-8DDA-4B22-8EE7-613B19A855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IEE-NSS, Dresden 2008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4191000" cy="5105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0" y="1371600"/>
            <a:ext cx="4299099" cy="510539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0" y="990600"/>
            <a:ext cx="533400" cy="381000"/>
          </a:xfrm>
          <a:prstGeom prst="rect">
            <a:avLst/>
          </a:prstGeom>
          <a:solidFill>
            <a:schemeClr val="accent2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B96EB75-6A09-4CDC-941C-B17A6555E0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r>
              <a:rPr lang="en-US" dirty="0" smtClean="0"/>
              <a:t>IEE-NSS, Dresden 2008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IEE-NSS, Dresden 2008</a:t>
            </a:r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09600" y="990600"/>
            <a:ext cx="8534400" cy="369332"/>
          </a:xfrm>
          <a:solidFill>
            <a:schemeClr val="accent1"/>
          </a:solidFill>
        </p:spPr>
        <p:txBody>
          <a:bodyPr wrap="none">
            <a:norm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620" y="990600"/>
            <a:ext cx="533400" cy="35814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IEE-NSS, Dresden 2008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F79396-7603-441B-8B51-A6C5D8C825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447800"/>
            <a:ext cx="8531352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92875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492875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IEE-NSS, Dresden 2008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00" y="1051560"/>
            <a:ext cx="8534400" cy="2438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6" r:id="rId5"/>
    <p:sldLayoutId id="2147483821" r:id="rId6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web.cern.ch/record/1207380/files/SPSC-P-339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86106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cap="small" dirty="0" smtClean="0">
                <a:solidFill>
                  <a:srgbClr val="FF0000"/>
                </a:solidFill>
              </a:rPr>
              <a:t>GIF++</a:t>
            </a:r>
            <a:r>
              <a:rPr lang="en-US" sz="3600" b="1" cap="small" dirty="0" smtClean="0"/>
              <a:t> Installation in the </a:t>
            </a:r>
            <a:r>
              <a:rPr lang="en-US" sz="3600" b="1" cap="small" dirty="0" smtClean="0">
                <a:solidFill>
                  <a:srgbClr val="FF0000"/>
                </a:solidFill>
              </a:rPr>
              <a:t>EHN1/H4</a:t>
            </a:r>
            <a:r>
              <a:rPr lang="en-US" sz="3600" b="1" cap="small" dirty="0" smtClean="0"/>
              <a:t> Beam line</a:t>
            </a:r>
            <a:endParaRPr lang="en-US" sz="2000" i="1" cap="small" dirty="0" smtClean="0">
              <a:solidFill>
                <a:srgbClr val="00CC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5562600" cy="914400"/>
          </a:xfrm>
        </p:spPr>
        <p:txBody>
          <a:bodyPr>
            <a:noAutofit/>
          </a:bodyPr>
          <a:lstStyle/>
          <a:p>
            <a:pPr marL="400050" indent="-400050"/>
            <a:r>
              <a:rPr lang="en-US" sz="1600" b="1" cap="small" dirty="0" smtClean="0"/>
              <a:t>Capeans Garrido, M – Fortin, R (PH/DT)</a:t>
            </a:r>
          </a:p>
          <a:p>
            <a:pPr marL="400050" indent="-400050"/>
            <a:r>
              <a:rPr lang="en-US" sz="1600" b="1" cap="small" dirty="0" smtClean="0"/>
              <a:t>Rembser, C – (PH/ADE)</a:t>
            </a:r>
          </a:p>
          <a:p>
            <a:pPr marL="400050" indent="-400050"/>
            <a:r>
              <a:rPr lang="en-US" sz="1600" b="1" cap="small" dirty="0" smtClean="0"/>
              <a:t>Efthymiopoulos, I (EN/MEF)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629400" y="6021388"/>
            <a:ext cx="205740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 smtClean="0"/>
              <a:t>LEAF Meeting</a:t>
            </a:r>
            <a:endParaRPr lang="en-US" sz="1000" dirty="0"/>
          </a:p>
          <a:p>
            <a:pPr>
              <a:lnSpc>
                <a:spcPct val="110000"/>
              </a:lnSpc>
            </a:pPr>
            <a:r>
              <a:rPr lang="en-US" sz="1000" dirty="0" smtClean="0"/>
              <a:t>CERN, November 30, 2009</a:t>
            </a:r>
            <a:endParaRPr lang="en-US" sz="10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52400" y="1981200"/>
            <a:ext cx="8839200" cy="2895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endParaRPr lang="en-US" dirty="0" smtClean="0">
              <a:latin typeface="Calibri" pitchFamily="34" charset="0"/>
            </a:endParaRP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dirty="0" smtClean="0">
                <a:latin typeface="Calibri" pitchFamily="34" charset="0"/>
              </a:rPr>
              <a:t>Layout – the Cs</a:t>
            </a:r>
            <a:r>
              <a:rPr lang="en-US" baseline="30000" dirty="0" smtClean="0">
                <a:latin typeface="Calibri" pitchFamily="34" charset="0"/>
              </a:rPr>
              <a:t>137</a:t>
            </a:r>
            <a:r>
              <a:rPr lang="en-US" dirty="0" smtClean="0">
                <a:latin typeface="Calibri" pitchFamily="34" charset="0"/>
              </a:rPr>
              <a:t> 10TBq source</a:t>
            </a: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endParaRPr lang="en-US" dirty="0" smtClean="0">
              <a:latin typeface="Calibri" pitchFamily="34" charset="0"/>
            </a:endParaRP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dirty="0" smtClean="0">
                <a:latin typeface="Calibri" pitchFamily="34" charset="0"/>
              </a:rPr>
              <a:t>GIF++ organization</a:t>
            </a: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endParaRPr lang="en-US" dirty="0" smtClean="0">
              <a:latin typeface="Calibri" pitchFamily="34" charset="0"/>
            </a:endParaRP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dirty="0" smtClean="0">
                <a:latin typeface="Calibri" pitchFamily="34" charset="0"/>
              </a:rPr>
              <a:t>Schedule</a:t>
            </a:r>
          </a:p>
          <a:p>
            <a:pPr marL="685800" lvl="1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endParaRPr lang="en-US" dirty="0" smtClean="0">
              <a:latin typeface="Calibri" pitchFamily="34" charset="0"/>
            </a:endParaRPr>
          </a:p>
          <a:p>
            <a:pPr marL="228600" indent="-228600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6096000"/>
            <a:ext cx="2057401" cy="24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 dirty="0" smtClean="0"/>
              <a:t>EDMS No :</a:t>
            </a:r>
            <a:endParaRPr lang="en-US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GIF++ Construction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Tentative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458200" cy="498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Facility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600" b="1" dirty="0" smtClean="0"/>
              <a:t>EN-MEF group</a:t>
            </a:r>
          </a:p>
          <a:p>
            <a:pPr lvl="1"/>
            <a:r>
              <a:rPr lang="en-US" sz="1400" dirty="0" smtClean="0"/>
              <a:t>Overall coordination and management</a:t>
            </a:r>
          </a:p>
          <a:p>
            <a:pPr lvl="1"/>
            <a:r>
              <a:rPr lang="en-US" sz="1400" dirty="0" smtClean="0"/>
              <a:t>Maintenance of the GIF++ exp. Area and installed equipment</a:t>
            </a:r>
          </a:p>
          <a:p>
            <a:pPr lvl="1"/>
            <a:r>
              <a:rPr lang="en-US" sz="1400" dirty="0" smtClean="0"/>
              <a:t>Assistance to the users for the installation and integration of their equipment</a:t>
            </a:r>
          </a:p>
          <a:p>
            <a:pPr lvl="1"/>
            <a:r>
              <a:rPr lang="en-US" sz="1400" dirty="0" smtClean="0"/>
              <a:t>Optimization of required beam conditions</a:t>
            </a:r>
          </a:p>
          <a:p>
            <a:pPr lvl="1"/>
            <a:r>
              <a:rPr lang="en-US" sz="1400" dirty="0" smtClean="0"/>
              <a:t>Maintenance of the fixed gas supply installations</a:t>
            </a:r>
          </a:p>
          <a:p>
            <a:pPr>
              <a:spcBef>
                <a:spcPts val="960"/>
              </a:spcBef>
            </a:pPr>
            <a:r>
              <a:rPr lang="en-US" sz="1600" b="1" dirty="0" smtClean="0"/>
              <a:t>PH-DT</a:t>
            </a:r>
          </a:p>
          <a:p>
            <a:pPr lvl="1"/>
            <a:r>
              <a:rPr lang="en-US" sz="1400" dirty="0" smtClean="0"/>
              <a:t>Assistance and liaison with users on a day-to-day basis</a:t>
            </a:r>
          </a:p>
          <a:p>
            <a:pPr lvl="1"/>
            <a:r>
              <a:rPr lang="en-US" sz="1400" dirty="0" smtClean="0"/>
              <a:t>Maintenance of the detector control system of the facility</a:t>
            </a:r>
          </a:p>
          <a:p>
            <a:pPr lvl="1"/>
            <a:r>
              <a:rPr lang="en-US" sz="1400" dirty="0" smtClean="0"/>
              <a:t>Maintenance of the gas mixing and purification plants, shared among the users</a:t>
            </a:r>
          </a:p>
          <a:p>
            <a:pPr lvl="1"/>
            <a:r>
              <a:rPr lang="en-US" sz="1400" dirty="0" smtClean="0"/>
              <a:t>Follow up the annual maintenance of the </a:t>
            </a:r>
            <a:r>
              <a:rPr lang="en-US" sz="1400" baseline="30000" dirty="0" smtClean="0"/>
              <a:t>137</a:t>
            </a:r>
            <a:r>
              <a:rPr lang="en-US" sz="1400" dirty="0" smtClean="0"/>
              <a:t>Cs source by a competent external firm</a:t>
            </a:r>
          </a:p>
          <a:p>
            <a:pPr lvl="1"/>
            <a:r>
              <a:rPr lang="en-US" sz="1400" dirty="0" smtClean="0"/>
              <a:t>TSO of the facility</a:t>
            </a:r>
          </a:p>
          <a:p>
            <a:pPr>
              <a:spcBef>
                <a:spcPts val="960"/>
              </a:spcBef>
            </a:pPr>
            <a:r>
              <a:rPr lang="en-US" sz="1600" b="1" dirty="0" smtClean="0"/>
              <a:t>DG-SCR group</a:t>
            </a:r>
          </a:p>
          <a:p>
            <a:pPr lvl="1"/>
            <a:r>
              <a:rPr lang="en-US" sz="1400" dirty="0" smtClean="0"/>
              <a:t>Monitoring of all ionizing radiation in the area in view of safety regulations</a:t>
            </a:r>
          </a:p>
          <a:p>
            <a:pPr lvl="1"/>
            <a:r>
              <a:rPr lang="en-US" sz="1400" dirty="0" smtClean="0"/>
              <a:t>Radiological risk assessments in view of different test conditions</a:t>
            </a:r>
          </a:p>
          <a:p>
            <a:pPr>
              <a:spcBef>
                <a:spcPts val="960"/>
              </a:spcBef>
            </a:pPr>
            <a:r>
              <a:rPr lang="en-US" sz="1600" b="1" dirty="0" smtClean="0"/>
              <a:t>Users</a:t>
            </a:r>
          </a:p>
          <a:p>
            <a:pPr lvl="1"/>
            <a:r>
              <a:rPr lang="en-US" sz="1400" dirty="0" smtClean="0"/>
              <a:t>Responsible for their specific detectors and peripheral equipment such as user-specific gas equipment, cables, power supplies, readout electronics, DAQ, etc.</a:t>
            </a:r>
          </a:p>
          <a:p>
            <a:pPr lvl="1"/>
            <a:r>
              <a:rPr lang="en-US" sz="1400" dirty="0" smtClean="0"/>
              <a:t>Data taking shifts</a:t>
            </a:r>
          </a:p>
          <a:p>
            <a:pPr>
              <a:spcBef>
                <a:spcPts val="960"/>
              </a:spcBef>
            </a:pPr>
            <a:r>
              <a:rPr lang="en-US" sz="1600" b="1" dirty="0" smtClean="0"/>
              <a:t>PS/SPS Coordinator</a:t>
            </a:r>
          </a:p>
          <a:p>
            <a:pPr lvl="1"/>
            <a:r>
              <a:rPr lang="en-US" sz="1400" dirty="0" smtClean="0"/>
              <a:t>Allocation of particle beam time and its sharing between GIF++ users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Organization – specific tasks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in H4 beam 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GIF </a:t>
            </a:r>
            <a:r>
              <a:rPr lang="en-US" dirty="0" smtClean="0"/>
              <a:t>: is a </a:t>
            </a:r>
            <a:r>
              <a:rPr lang="en-US" b="1" dirty="0" smtClean="0">
                <a:solidFill>
                  <a:srgbClr val="C00000"/>
                </a:solidFill>
              </a:rPr>
              <a:t>G</a:t>
            </a:r>
            <a:r>
              <a:rPr lang="en-US" dirty="0" smtClean="0"/>
              <a:t>amma </a:t>
            </a:r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en-US" dirty="0" smtClean="0"/>
              <a:t>rradiation </a:t>
            </a:r>
            <a:r>
              <a:rPr lang="en-US" b="1" dirty="0" smtClean="0">
                <a:solidFill>
                  <a:srgbClr val="C00000"/>
                </a:solidFill>
              </a:rPr>
              <a:t>F</a:t>
            </a:r>
            <a:r>
              <a:rPr lang="en-US" dirty="0" smtClean="0"/>
              <a:t>acility</a:t>
            </a:r>
          </a:p>
          <a:p>
            <a:pPr lvl="1"/>
            <a:r>
              <a:rPr lang="en-US" dirty="0" smtClean="0"/>
              <a:t>use a powerful source (Cs137, Co60) to irradiate detectors or other equipment for performance, or ageing studies</a:t>
            </a:r>
          </a:p>
          <a:p>
            <a:pPr lvl="1"/>
            <a:r>
              <a:rPr lang="en-US" dirty="0" smtClean="0"/>
              <a:t>strong point: presence of a particle beam to check detector performance, i.e. particle identification, on top of a photon background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++</a:t>
            </a:r>
            <a:r>
              <a:rPr lang="en-US" dirty="0" smtClean="0"/>
              <a:t> : means upgrade </a:t>
            </a:r>
            <a:r>
              <a:rPr lang="en-US" dirty="0" err="1" smtClean="0"/>
              <a:t>wrt</a:t>
            </a:r>
            <a:r>
              <a:rPr lang="en-US" dirty="0" smtClean="0"/>
              <a:t> present installation in b.190</a:t>
            </a:r>
          </a:p>
          <a:p>
            <a:pPr lvl="1"/>
            <a:r>
              <a:rPr lang="en-US" dirty="0" smtClean="0"/>
              <a:t>more powerful source in view of </a:t>
            </a:r>
            <a:r>
              <a:rPr lang="en-US" dirty="0" err="1" smtClean="0"/>
              <a:t>sLHC</a:t>
            </a:r>
            <a:r>
              <a:rPr lang="en-US" dirty="0" smtClean="0"/>
              <a:t> needs</a:t>
            </a:r>
          </a:p>
          <a:p>
            <a:pPr lvl="1"/>
            <a:r>
              <a:rPr lang="en-US" dirty="0" smtClean="0"/>
              <a:t>bigger and better organized irradiation area to cover all needs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Present installation phased out due to the dismantling of the West Area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 no beam ! 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Users: all gaseous detector builders (LHC &amp; FT experiments, machine </a:t>
            </a:r>
            <a:r>
              <a:rPr lang="en-US" dirty="0" err="1" smtClean="0">
                <a:solidFill>
                  <a:srgbClr val="0000FF"/>
                </a:solidFill>
              </a:rPr>
              <a:t>instrumetnation</a:t>
            </a:r>
            <a:r>
              <a:rPr lang="en-US" dirty="0" smtClean="0">
                <a:solidFill>
                  <a:srgbClr val="0000FF"/>
                </a:solidFill>
              </a:rPr>
              <a:t>) plus groups related with radiation studies (EN/STI, RP,…)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If coupled with a neutron source would be a unique facility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could also cover the needs of accelerator installation (R2E)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in North Area/H4 beam 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Implementation proposal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622432"/>
            <a:ext cx="8531225" cy="452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in North Area/H4 beam 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Implementation proposal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9325" y="1371600"/>
            <a:ext cx="71581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in North Area/H4 beam 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Implementation proposal</a:t>
            </a:r>
            <a:endParaRPr lang="en-US" dirty="0"/>
          </a:p>
        </p:txBody>
      </p:sp>
      <p:pic>
        <p:nvPicPr>
          <p:cNvPr id="9" name="Content Placeholder 8" descr="3D_OutsideView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89125" y="1447800"/>
            <a:ext cx="6250075" cy="49789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152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Roof shielding of 0.8m concrete over the irradiation area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rot="16200000" flipH="1">
            <a:off x="2271418" y="1509411"/>
            <a:ext cx="1438867" cy="33147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GIF++ : The Cs</a:t>
            </a:r>
            <a:r>
              <a:rPr lang="en-US" baseline="30000" dirty="0" smtClean="0"/>
              <a:t>137</a:t>
            </a:r>
            <a:r>
              <a:rPr lang="en-US" dirty="0" smtClean="0"/>
              <a:t>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b="1" dirty="0" smtClean="0"/>
              <a:t>Cs</a:t>
            </a:r>
            <a:r>
              <a:rPr lang="en-GB" b="1" baseline="30000" dirty="0" smtClean="0"/>
              <a:t>137</a:t>
            </a:r>
            <a:r>
              <a:rPr lang="en-GB" b="1" dirty="0" smtClean="0"/>
              <a:t>,  </a:t>
            </a:r>
            <a:r>
              <a:rPr lang="en-GB" b="1" dirty="0" smtClean="0">
                <a:solidFill>
                  <a:srgbClr val="C00000"/>
                </a:solidFill>
              </a:rPr>
              <a:t>10 </a:t>
            </a:r>
            <a:r>
              <a:rPr lang="en-GB" b="1" dirty="0" err="1" smtClean="0">
                <a:solidFill>
                  <a:srgbClr val="C00000"/>
                </a:solidFill>
              </a:rPr>
              <a:t>TBq</a:t>
            </a:r>
            <a:endParaRPr lang="en-GB" b="1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× 13 than present GIF source</a:t>
            </a:r>
          </a:p>
          <a:p>
            <a:pPr lvl="1"/>
            <a:r>
              <a:rPr lang="en-US" dirty="0" smtClean="0"/>
              <a:t>half life 30 years</a:t>
            </a:r>
          </a:p>
          <a:p>
            <a:pPr lvl="1"/>
            <a:r>
              <a:rPr lang="en-US" dirty="0" smtClean="0"/>
              <a:t>Radiation field : photons of 662 </a:t>
            </a:r>
            <a:r>
              <a:rPr lang="en-US" dirty="0" err="1" smtClean="0"/>
              <a:t>keV</a:t>
            </a:r>
            <a:r>
              <a:rPr lang="en-US" dirty="0" smtClean="0"/>
              <a:t> (85.1%)</a:t>
            </a:r>
          </a:p>
          <a:p>
            <a:pPr lvl="1"/>
            <a:r>
              <a:rPr lang="en-US" dirty="0" smtClean="0"/>
              <a:t>~1 </a:t>
            </a:r>
            <a:r>
              <a:rPr lang="en-US" dirty="0" err="1" smtClean="0"/>
              <a:t>Sv</a:t>
            </a:r>
            <a:r>
              <a:rPr lang="en-US" dirty="0" smtClean="0"/>
              <a:t>/h at 1m 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The irradiation area will be classified as 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prohibited area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at 30cm distance from the source we have ~10 </a:t>
            </a:r>
            <a:r>
              <a:rPr lang="en-US" dirty="0" err="1" smtClean="0">
                <a:sym typeface="Wingdings" pitchFamily="2" charset="2"/>
              </a:rPr>
              <a:t>Sv</a:t>
            </a:r>
            <a:r>
              <a:rPr lang="en-US" dirty="0" smtClean="0">
                <a:sym typeface="Wingdings" pitchFamily="2" charset="2"/>
              </a:rPr>
              <a:t>/h, i.e. 1000 times the limit of a prohibited area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adequate side and roof shielding is required</a:t>
            </a:r>
          </a:p>
          <a:p>
            <a:endParaRPr lang="en-US" sz="3000" dirty="0" smtClean="0">
              <a:sym typeface="Wingdings" pitchFamily="2" charset="2"/>
            </a:endParaRPr>
          </a:p>
          <a:p>
            <a:r>
              <a:rPr lang="en-US" sz="3000" dirty="0" smtClean="0">
                <a:sym typeface="Wingdings" pitchFamily="2" charset="2"/>
              </a:rPr>
              <a:t>EHN1 is a </a:t>
            </a:r>
            <a:r>
              <a:rPr lang="en-US" sz="3000" b="1" dirty="0" smtClean="0">
                <a:sym typeface="Wingdings" pitchFamily="2" charset="2"/>
              </a:rPr>
              <a:t>Supervised Radiation Area </a:t>
            </a:r>
            <a:r>
              <a:rPr lang="en-US" sz="3000" dirty="0" smtClean="0">
                <a:sym typeface="Wingdings" pitchFamily="2" charset="2"/>
              </a:rPr>
              <a:t>(new limits since 2006)</a:t>
            </a:r>
          </a:p>
          <a:p>
            <a:pPr lvl="1"/>
            <a:r>
              <a:rPr lang="en-US" sz="2500" b="1" dirty="0" smtClean="0">
                <a:sym typeface="Wingdings" pitchFamily="2" charset="2"/>
              </a:rPr>
              <a:t>&lt; 3 </a:t>
            </a:r>
            <a:r>
              <a:rPr lang="en-US" sz="2500" b="1" dirty="0" err="1" smtClean="0">
                <a:sym typeface="Wingdings" pitchFamily="2" charset="2"/>
              </a:rPr>
              <a:t>uSv</a:t>
            </a:r>
            <a:r>
              <a:rPr lang="en-US" sz="2500" b="1" dirty="0" smtClean="0">
                <a:sym typeface="Wingdings" pitchFamily="2" charset="2"/>
              </a:rPr>
              <a:t>/h </a:t>
            </a:r>
            <a:r>
              <a:rPr lang="en-US" sz="2500" dirty="0" smtClean="0">
                <a:sym typeface="Wingdings" pitchFamily="2" charset="2"/>
              </a:rPr>
              <a:t>at permanent workplaces (was 25 </a:t>
            </a:r>
            <a:r>
              <a:rPr lang="en-US" sz="2500" dirty="0" err="1" smtClean="0">
                <a:sym typeface="Wingdings" pitchFamily="2" charset="2"/>
              </a:rPr>
              <a:t>uSv</a:t>
            </a:r>
            <a:r>
              <a:rPr lang="en-US" sz="2500" dirty="0" smtClean="0">
                <a:sym typeface="Wingdings" pitchFamily="2" charset="2"/>
              </a:rPr>
              <a:t>/h) </a:t>
            </a:r>
          </a:p>
          <a:p>
            <a:pPr lvl="1"/>
            <a:r>
              <a:rPr lang="en-US" sz="2500" b="1" dirty="0" smtClean="0">
                <a:sym typeface="Wingdings" pitchFamily="2" charset="2"/>
              </a:rPr>
              <a:t>&lt; 15 </a:t>
            </a:r>
            <a:r>
              <a:rPr lang="en-US" sz="2500" b="1" dirty="0" err="1" smtClean="0">
                <a:sym typeface="Wingdings" pitchFamily="2" charset="2"/>
              </a:rPr>
              <a:t>uSv</a:t>
            </a:r>
            <a:r>
              <a:rPr lang="en-US" sz="2500" b="1" dirty="0" smtClean="0">
                <a:sym typeface="Wingdings" pitchFamily="2" charset="2"/>
              </a:rPr>
              <a:t>/h </a:t>
            </a:r>
            <a:r>
              <a:rPr lang="en-US" sz="2500" dirty="0" smtClean="0">
                <a:sym typeface="Wingdings" pitchFamily="2" charset="2"/>
              </a:rPr>
              <a:t>in low occupancy areas (was 100 </a:t>
            </a:r>
            <a:r>
              <a:rPr lang="en-US" sz="2500" dirty="0" err="1" smtClean="0">
                <a:sym typeface="Wingdings" pitchFamily="2" charset="2"/>
              </a:rPr>
              <a:t>uSv</a:t>
            </a:r>
            <a:r>
              <a:rPr lang="en-US" sz="2500" dirty="0" smtClean="0">
                <a:sym typeface="Wingdings" pitchFamily="2" charset="2"/>
              </a:rPr>
              <a:t>/h)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0000FF"/>
                </a:solidFill>
              </a:rPr>
              <a:t>These are the limits to achieve outside the shielding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B96EB75-6A09-4CDC-941C-B17A6555E0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RP considerations – (Heinz Vincke)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38200" y="2667000"/>
          <a:ext cx="38862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981200"/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Max. expected doses at sLHC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/>
                        <a:t>Equivalent time at GIF++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/>
                        <a:t>(~ 50 cm from source </a:t>
                      </a:r>
                      <a:r>
                        <a:rPr lang="en-GB" sz="1000" b="1" dirty="0" smtClean="0">
                          <a:sym typeface="Wingdings" pitchFamily="2" charset="2"/>
                        </a:rPr>
                        <a:t></a:t>
                      </a:r>
                      <a:r>
                        <a:rPr lang="en-GB" sz="1000" b="1" dirty="0" smtClean="0"/>
                        <a:t> 2Gy/h)</a:t>
                      </a:r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Si-trackers: ~ </a:t>
                      </a:r>
                      <a:r>
                        <a:rPr lang="en-GB" sz="1000" dirty="0" err="1" smtClean="0"/>
                        <a:t>MGy/y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&gt;&gt; years</a:t>
                      </a:r>
                      <a:endParaRPr lang="en-GB" sz="1000" dirty="0"/>
                    </a:p>
                  </a:txBody>
                  <a:tcPr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Calorimeters: ~ 20 </a:t>
                      </a:r>
                      <a:r>
                        <a:rPr lang="en-GB" sz="1000" dirty="0" err="1" smtClean="0"/>
                        <a:t>kGy/y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&lt; 1 year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Muon systems: ~ 0.1 </a:t>
                      </a:r>
                      <a:r>
                        <a:rPr lang="en-GB" sz="1000" dirty="0" err="1" smtClean="0"/>
                        <a:t>Gy/y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~  minutes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Content Placeholder 8"/>
          <p:cNvGrpSpPr>
            <a:grpSpLocks noGrp="1"/>
          </p:cNvGrpSpPr>
          <p:nvPr>
            <p:ph sz="quarter" idx="2"/>
          </p:nvPr>
        </p:nvGrpSpPr>
        <p:grpSpPr>
          <a:xfrm>
            <a:off x="4768850" y="1447800"/>
            <a:ext cx="4298950" cy="5105400"/>
            <a:chOff x="4880352" y="1422932"/>
            <a:chExt cx="4263648" cy="4632515"/>
          </a:xfrm>
        </p:grpSpPr>
        <p:pic>
          <p:nvPicPr>
            <p:cNvPr id="10" name="Picture 9" descr="Screen shot 2009-09-24 at 21.11.12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80352" y="1422932"/>
              <a:ext cx="4263648" cy="4483100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5321300" y="2217070"/>
              <a:ext cx="3365500" cy="1588"/>
            </a:xfrm>
            <a:prstGeom prst="line">
              <a:avLst/>
            </a:prstGeom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334000" y="4261770"/>
              <a:ext cx="3365500" cy="1588"/>
            </a:xfrm>
            <a:prstGeom prst="line">
              <a:avLst/>
            </a:prstGeom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700209" y="3121223"/>
              <a:ext cx="2594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solidFill>
                    <a:schemeClr val="accent1"/>
                  </a:solidFill>
                </a:rPr>
                <a:t>Lateral view of Source and Beam</a:t>
              </a:r>
              <a:endParaRPr lang="en-GB" sz="1400" i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27209" y="5747670"/>
              <a:ext cx="23503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solidFill>
                    <a:schemeClr val="accent1"/>
                  </a:solidFill>
                </a:rPr>
                <a:t>Top view of Source and Beam</a:t>
              </a:r>
              <a:endParaRPr lang="en-GB" sz="1400" i="1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GIF++ Facility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irradiator assembly</a:t>
            </a:r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4191000" cy="424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 rot="5400000">
            <a:off x="5022659" y="1378141"/>
            <a:ext cx="3311399" cy="360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800600" y="4876800"/>
            <a:ext cx="4343400" cy="1600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>
            <a:normAutofit fontScale="40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irradiator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will be purchased as a “box” with all the functionalities and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control software included  - specs by DG/SCR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noProof="0" dirty="0" smtClean="0">
                <a:latin typeface="Calibri" pitchFamily="34" charset="0"/>
              </a:rPr>
              <a:t>The front filters will be recuperated from existing GIF; we may construct some new ones if needed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900" dirty="0" smtClean="0">
                <a:latin typeface="Calibri" pitchFamily="34" charset="0"/>
              </a:rPr>
              <a:t>Yearly maintenance by constructor – organized by DG/SCR </a:t>
            </a:r>
            <a:r>
              <a:rPr lang="en-US" sz="2900" dirty="0" err="1" smtClean="0">
                <a:latin typeface="Calibri" pitchFamily="34" charset="0"/>
              </a:rPr>
              <a:t>radioacvie</a:t>
            </a:r>
            <a:r>
              <a:rPr lang="en-US" sz="2900" dirty="0" smtClean="0">
                <a:latin typeface="Calibri" pitchFamily="34" charset="0"/>
              </a:rPr>
              <a:t> source service</a:t>
            </a:r>
            <a:r>
              <a:rPr lang="en-US" sz="2900" noProof="0" dirty="0" smtClean="0">
                <a:latin typeface="Calibri" pitchFamily="34" charset="0"/>
              </a:rPr>
              <a:t> </a:t>
            </a:r>
            <a:endParaRPr kumimoji="0" lang="en-US" sz="29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Facility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447800"/>
            <a:ext cx="83869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GIF++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2431486"/>
            <a:ext cx="251863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Overall management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8557" y="2957972"/>
            <a:ext cx="5960286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H4 Beam Line Physicist - </a:t>
            </a:r>
            <a:r>
              <a:rPr lang="en-US" sz="1400" i="1" dirty="0" smtClean="0"/>
              <a:t>presently I. Efthymiopoulos, </a:t>
            </a:r>
            <a:r>
              <a:rPr lang="en-US" b="1" i="1" dirty="0" smtClean="0"/>
              <a:t>EN-MEF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484458"/>
            <a:ext cx="215527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Technical support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90443" y="4010944"/>
            <a:ext cx="4711546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Area and infrastructure - </a:t>
            </a:r>
            <a:r>
              <a:rPr lang="en-US" b="1" i="1" dirty="0" smtClean="0"/>
              <a:t>M. Jeckel EN-MEF</a:t>
            </a:r>
            <a:endParaRPr lang="en-US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4537430"/>
            <a:ext cx="88998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Users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5063916"/>
            <a:ext cx="5391219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GIF++ “spokesperson”/physics coordinator- </a:t>
            </a:r>
            <a:r>
              <a:rPr lang="en-US" b="1" dirty="0" smtClean="0"/>
              <a:t>?????</a:t>
            </a:r>
            <a:endParaRPr lang="en-US" b="1" i="1" dirty="0" smtClean="0"/>
          </a:p>
          <a:p>
            <a:r>
              <a:rPr lang="en-US" dirty="0" smtClean="0"/>
              <a:t>GIF++ technical coordinator - </a:t>
            </a:r>
            <a:r>
              <a:rPr lang="en-US" b="1" i="1" dirty="0" smtClean="0"/>
              <a:t>R. Fortin  PH-DT</a:t>
            </a:r>
            <a:endParaRPr lang="en-US" b="1" i="1" dirty="0"/>
          </a:p>
        </p:txBody>
      </p:sp>
      <p:cxnSp>
        <p:nvCxnSpPr>
          <p:cNvPr id="16" name="Shape 15"/>
          <p:cNvCxnSpPr>
            <a:stCxn id="8" idx="2"/>
            <a:endCxn id="9" idx="1"/>
          </p:cNvCxnSpPr>
          <p:nvPr/>
        </p:nvCxnSpPr>
        <p:spPr>
          <a:xfrm rot="16200000" flipH="1">
            <a:off x="267363" y="2121515"/>
            <a:ext cx="799020" cy="1902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8" idx="2"/>
            <a:endCxn id="11" idx="1"/>
          </p:cNvCxnSpPr>
          <p:nvPr/>
        </p:nvCxnSpPr>
        <p:spPr>
          <a:xfrm rot="16200000" flipH="1">
            <a:off x="-259123" y="2648001"/>
            <a:ext cx="1851992" cy="1902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8" idx="2"/>
            <a:endCxn id="13" idx="1"/>
          </p:cNvCxnSpPr>
          <p:nvPr/>
        </p:nvCxnSpPr>
        <p:spPr>
          <a:xfrm rot="16200000" flipH="1">
            <a:off x="-785609" y="3174487"/>
            <a:ext cx="2904964" cy="1902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9" idx="2"/>
            <a:endCxn id="10" idx="1"/>
          </p:cNvCxnSpPr>
          <p:nvPr/>
        </p:nvCxnSpPr>
        <p:spPr>
          <a:xfrm rot="16200000" flipH="1">
            <a:off x="1979028" y="2843109"/>
            <a:ext cx="341820" cy="25723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hape 23"/>
          <p:cNvCxnSpPr>
            <a:stCxn id="11" idx="2"/>
            <a:endCxn id="12" idx="1"/>
          </p:cNvCxnSpPr>
          <p:nvPr/>
        </p:nvCxnSpPr>
        <p:spPr>
          <a:xfrm rot="16200000" flipH="1">
            <a:off x="1744129" y="3949296"/>
            <a:ext cx="341820" cy="1508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13" idx="2"/>
            <a:endCxn id="14" idx="1"/>
          </p:cNvCxnSpPr>
          <p:nvPr/>
        </p:nvCxnSpPr>
        <p:spPr>
          <a:xfrm rot="16200000" flipH="1">
            <a:off x="1125337" y="4988419"/>
            <a:ext cx="480320" cy="3170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1243" y="1905000"/>
            <a:ext cx="516038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Beam time schedule : </a:t>
            </a:r>
            <a:r>
              <a:rPr lang="en-US" i="1" dirty="0" smtClean="0">
                <a:solidFill>
                  <a:srgbClr val="0000FF"/>
                </a:solidFill>
              </a:rPr>
              <a:t>SPS Physics coordinator</a:t>
            </a:r>
            <a:endParaRPr lang="en-US" i="1" dirty="0">
              <a:solidFill>
                <a:srgbClr val="0000FF"/>
              </a:solidFill>
            </a:endParaRPr>
          </a:p>
        </p:txBody>
      </p:sp>
      <p:cxnSp>
        <p:nvCxnSpPr>
          <p:cNvPr id="31" name="Shape 30"/>
          <p:cNvCxnSpPr>
            <a:stCxn id="8" idx="2"/>
            <a:endCxn id="27" idx="1"/>
          </p:cNvCxnSpPr>
          <p:nvPr/>
        </p:nvCxnSpPr>
        <p:spPr>
          <a:xfrm rot="16200000" flipH="1">
            <a:off x="535227" y="1853650"/>
            <a:ext cx="272534" cy="19949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71243" y="5867400"/>
            <a:ext cx="44595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RP supervision : </a:t>
            </a:r>
            <a:r>
              <a:rPr lang="en-US" b="1" i="1" dirty="0" smtClean="0"/>
              <a:t>Heinz Vincke DG-SCR</a:t>
            </a:r>
            <a:endParaRPr lang="en-US" i="1" dirty="0"/>
          </a:p>
        </p:txBody>
      </p:sp>
      <p:cxnSp>
        <p:nvCxnSpPr>
          <p:cNvPr id="38" name="Shape 37"/>
          <p:cNvCxnSpPr>
            <a:stCxn id="8" idx="2"/>
            <a:endCxn id="36" idx="1"/>
          </p:cNvCxnSpPr>
          <p:nvPr/>
        </p:nvCxnSpPr>
        <p:spPr>
          <a:xfrm rot="16200000" flipH="1">
            <a:off x="-1445973" y="3834850"/>
            <a:ext cx="4234934" cy="19949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GIF++ Construction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ie,mc,rf,cr - LEAF 20/11/09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AEE0-71EF-4E90-A6C4-A91C876B973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Proposal was submitted to SPSC in September </a:t>
            </a:r>
          </a:p>
          <a:p>
            <a:pPr lvl="1"/>
            <a:r>
              <a:rPr lang="en-US" dirty="0" smtClean="0"/>
              <a:t>CERN-SPSC-2009-029 ; SPSC-P-339</a:t>
            </a:r>
          </a:p>
          <a:p>
            <a:pPr lvl="1"/>
            <a:r>
              <a:rPr lang="en-US" dirty="0" smtClean="0">
                <a:hlinkClick r:id="rId2"/>
              </a:rPr>
              <a:t>http://cdsweb.cern.ch/record/1207380/files/SPSC-P-339.pdf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SPSC referees : </a:t>
            </a:r>
            <a:r>
              <a:rPr lang="en-US" b="1" dirty="0" smtClean="0">
                <a:solidFill>
                  <a:srgbClr val="0000FF"/>
                </a:solidFill>
              </a:rPr>
              <a:t>S. Maury </a:t>
            </a:r>
            <a:r>
              <a:rPr lang="en-US" dirty="0" smtClean="0">
                <a:solidFill>
                  <a:srgbClr val="0000FF"/>
                </a:solidFill>
              </a:rPr>
              <a:t>(CERN) + </a:t>
            </a:r>
            <a:r>
              <a:rPr lang="en-US" b="1" dirty="0" smtClean="0">
                <a:solidFill>
                  <a:srgbClr val="0000FF"/>
                </a:solidFill>
              </a:rPr>
              <a:t>M. Charlton</a:t>
            </a:r>
            <a:r>
              <a:rPr lang="en-US" dirty="0" smtClean="0">
                <a:solidFill>
                  <a:srgbClr val="0000FF"/>
                </a:solidFill>
              </a:rPr>
              <a:t>(UK)</a:t>
            </a:r>
          </a:p>
          <a:p>
            <a:pPr lvl="1"/>
            <a:r>
              <a:rPr lang="en-US" dirty="0" smtClean="0"/>
              <a:t>Discussions with proponents and MEF</a:t>
            </a:r>
          </a:p>
          <a:p>
            <a:pPr lvl="1"/>
            <a:r>
              <a:rPr lang="en-US" dirty="0" smtClean="0"/>
              <a:t>Main issue: beam time (6-8 weeks/year) and likely re-activation of CMS calorimeter test area – downstream from GIF++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On positive recommendation from SPSC (rather likely) it will be brought  to the RB for approval</a:t>
            </a:r>
          </a:p>
          <a:p>
            <a:endParaRPr lang="en-US" dirty="0" smtClean="0"/>
          </a:p>
          <a:p>
            <a:r>
              <a:rPr lang="en-US" dirty="0" smtClean="0"/>
              <a:t>We are in a typical round loop: users want CERN approval to start investing money on the project ↔ their funds would ease the approval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Status - schedule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e-PPTtemplateApril09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ie-PPTtemplateApril09</Template>
  <TotalTime>469</TotalTime>
  <Words>1092</Words>
  <Application>Microsoft Macintosh PowerPoint</Application>
  <PresentationFormat>On-screen Show (4:3)</PresentationFormat>
  <Paragraphs>145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ie-PPTtemplateApril09</vt:lpstr>
      <vt:lpstr>GIF++ Installation in the EHN1/H4 Beam line</vt:lpstr>
      <vt:lpstr>GIF++ in H4 beam line</vt:lpstr>
      <vt:lpstr>GIF++ in North Area/H4 beam line</vt:lpstr>
      <vt:lpstr>GIF++ in North Area/H4 beam line</vt:lpstr>
      <vt:lpstr>GIF++ in North Area/H4 beam line</vt:lpstr>
      <vt:lpstr>GIF++ : The Cs137 Source</vt:lpstr>
      <vt:lpstr>GIF++ Facility</vt:lpstr>
      <vt:lpstr>GIF++ Facility</vt:lpstr>
      <vt:lpstr>GIF++ Construction</vt:lpstr>
      <vt:lpstr>GIF++ Construction</vt:lpstr>
      <vt:lpstr>GIF++ Facility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Implication of the GIF++ Facility on the EHN1/H4 Beam Line</dc:title>
  <dc:creator>efthymio</dc:creator>
  <cp:lastModifiedBy>mar capeans</cp:lastModifiedBy>
  <cp:revision>13</cp:revision>
  <dcterms:created xsi:type="dcterms:W3CDTF">2009-11-20T10:58:46Z</dcterms:created>
  <dcterms:modified xsi:type="dcterms:W3CDTF">2009-11-20T10:59:00Z</dcterms:modified>
</cp:coreProperties>
</file>