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54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Speaker's name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F2B70-F630-A54C-A911-5F1473619A4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159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4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400"/>
              </a:spcBef>
              <a:spcAft>
                <a:spcPts val="2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8200" y="6452587"/>
            <a:ext cx="2895600" cy="268888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Hannes Bartosik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067" y="6452587"/>
            <a:ext cx="771732" cy="26888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202667" y="6452587"/>
            <a:ext cx="3834244" cy="268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Chamonix 2018, 30 January 2018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315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575609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7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6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8200" y="6452587"/>
            <a:ext cx="2895600" cy="268888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Hannes Bartosik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067" y="6452587"/>
            <a:ext cx="771732" cy="26888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202667" y="6452587"/>
            <a:ext cx="3834244" cy="268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Chamonix 2018, 30 January 2018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508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48182" y="6356350"/>
            <a:ext cx="1371108" cy="365125"/>
          </a:xfrm>
          <a:prstGeom prst="rect">
            <a:avLst/>
          </a:prstGeom>
        </p:spPr>
        <p:txBody>
          <a:bodyPr/>
          <a:lstStyle/>
          <a:p>
            <a:fld id="{1DBEEE87-5387-4308-A628-40CCC9A0FC80}" type="datetime5">
              <a:rPr lang="en-US">
                <a:solidFill>
                  <a:prstClr val="black"/>
                </a:solidFill>
                <a:latin typeface="Calibri"/>
              </a:rPr>
              <a:pPr/>
              <a:t>12-Sep-18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9290" y="6356350"/>
            <a:ext cx="3431655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/>
                </a:solidFill>
                <a:latin typeface="Calibri"/>
              </a:rPr>
              <a:t>EN-ACE - J.Coupard &amp; D.Mcfarlane &amp; A.Berjillos EDMS 1890565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350946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31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978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 target reach: risk &amp; mitigation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Slip</a:t>
            </a:r>
            <a:r>
              <a:rPr lang="en-US" dirty="0"/>
              <a:t>-</a:t>
            </a:r>
            <a:r>
              <a:rPr lang="en-US" dirty="0" smtClean="0"/>
              <a:t>stacking represents main performance risk</a:t>
            </a:r>
          </a:p>
          <a:p>
            <a:pPr lvl="1"/>
            <a:r>
              <a:rPr lang="en-US" b="1" dirty="0" smtClean="0"/>
              <a:t>Without slip stacking only 58% of target </a:t>
            </a:r>
            <a:r>
              <a:rPr lang="en-US" dirty="0" smtClean="0"/>
              <a:t>for same </a:t>
            </a:r>
            <a:br>
              <a:rPr lang="en-US" dirty="0" smtClean="0"/>
            </a:br>
            <a:r>
              <a:rPr lang="en-US" dirty="0" smtClean="0"/>
              <a:t>beam production scheme (losses in SPS remain the </a:t>
            </a:r>
            <a:br>
              <a:rPr lang="en-US" dirty="0" smtClean="0"/>
            </a:br>
            <a:r>
              <a:rPr lang="en-US" dirty="0" smtClean="0"/>
              <a:t>main bottleneck)</a:t>
            </a:r>
          </a:p>
          <a:p>
            <a:r>
              <a:rPr lang="en-US" dirty="0" smtClean="0"/>
              <a:t>Progress on alternative beam </a:t>
            </a:r>
            <a:r>
              <a:rPr lang="en-US" dirty="0"/>
              <a:t>production </a:t>
            </a:r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Option of 3 </a:t>
            </a:r>
            <a:r>
              <a:rPr lang="en-US" dirty="0"/>
              <a:t>bunches spaced by 75 </a:t>
            </a:r>
            <a:r>
              <a:rPr lang="en-US" dirty="0" smtClean="0"/>
              <a:t>ns </a:t>
            </a:r>
            <a:r>
              <a:rPr lang="en-US" dirty="0"/>
              <a:t>d</a:t>
            </a:r>
            <a:r>
              <a:rPr lang="en-US" dirty="0" smtClean="0"/>
              <a:t>emonstrated 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/>
              <a:t>Xe</a:t>
            </a:r>
            <a:r>
              <a:rPr lang="en-US" dirty="0"/>
              <a:t>-ions in </a:t>
            </a:r>
            <a:r>
              <a:rPr lang="en-US" dirty="0" smtClean="0"/>
              <a:t>LEIR &amp; PS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67% of target expected </a:t>
            </a:r>
            <a:br>
              <a:rPr lang="en-US" b="1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(to be tested with Pb)</a:t>
            </a:r>
            <a:endParaRPr lang="en-US" b="1" dirty="0" smtClean="0"/>
          </a:p>
          <a:p>
            <a:pPr lvl="1"/>
            <a:r>
              <a:rPr lang="en-US" dirty="0" smtClean="0"/>
              <a:t>Further gain from reduced batch spacing in SPS </a:t>
            </a:r>
            <a:r>
              <a:rPr lang="en-US" dirty="0" smtClean="0">
                <a:sym typeface="Wingdings"/>
              </a:rPr>
              <a:t> feasibility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of 125 </a:t>
            </a:r>
            <a:r>
              <a:rPr lang="en-US" dirty="0">
                <a:sym typeface="Wingdings"/>
              </a:rPr>
              <a:t>ns </a:t>
            </a:r>
            <a:r>
              <a:rPr lang="en-US" dirty="0" smtClean="0">
                <a:sym typeface="Wingdings"/>
              </a:rPr>
              <a:t>to be tested with beam in 2018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Hannes Bartosik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 descr="SPS_transmission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259" y="1259512"/>
            <a:ext cx="3072584" cy="274839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417563"/>
              </p:ext>
            </p:extLst>
          </p:nvPr>
        </p:nvGraphicFramePr>
        <p:xfrm>
          <a:off x="111260" y="4404163"/>
          <a:ext cx="8930784" cy="16309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2569"/>
                <a:gridCol w="817293"/>
                <a:gridCol w="908865"/>
                <a:gridCol w="780692"/>
                <a:gridCol w="722431"/>
                <a:gridCol w="717117"/>
                <a:gridCol w="908358"/>
                <a:gridCol w="1058902"/>
                <a:gridCol w="933655"/>
                <a:gridCol w="1240902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Pb82+</a:t>
                      </a:r>
                      <a:r>
                        <a:rPr lang="en-US" sz="1200" baseline="0" dirty="0" smtClean="0"/>
                        <a:t>/b @SPS inj.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PS bunch spacing (ns)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bunches (from PS)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MKP gap </a:t>
                      </a:r>
                      <a:r>
                        <a:rPr lang="en-US" sz="1200" baseline="0" dirty="0" smtClean="0"/>
                        <a:t>(ns)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SPS slip stacking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LHC total</a:t>
                      </a:r>
                      <a:r>
                        <a:rPr lang="en-US" sz="1200" baseline="0" dirty="0" smtClean="0"/>
                        <a:t> bunches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expected SPS transmission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expected</a:t>
                      </a:r>
                      <a:r>
                        <a:rPr lang="en-US" sz="1200" baseline="0" dirty="0" smtClean="0"/>
                        <a:t> total Pb82+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total intensity relative</a:t>
                      </a:r>
                      <a:r>
                        <a:rPr lang="en-US" sz="1200" baseline="0" dirty="0" smtClean="0"/>
                        <a:t> to </a:t>
                      </a:r>
                      <a:r>
                        <a:rPr lang="en-US" sz="1200" dirty="0" smtClean="0"/>
                        <a:t>target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3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baseline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3.6e8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1256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2.35e11*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104%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bunches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3.6e8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696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1.40e11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58%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bunches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4.8e8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750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1.62e11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67%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bunches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4.8e8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798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1.72e11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71%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38241" y="6070109"/>
            <a:ext cx="2501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* including 5% losses for slip stacking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8329" y="999741"/>
            <a:ext cx="24804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  <a:latin typeface="Calibri"/>
              </a:rPr>
              <a:t>2015 data (12 SPS injections)</a:t>
            </a:r>
            <a:endParaRPr lang="en-US" sz="15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219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Macintosh PowerPoint</Application>
  <PresentationFormat>On-screen Show 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LIU_PowerPoint_Template</vt:lpstr>
      <vt:lpstr>Performance target reach: risk &amp; mitigation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target reach: risk &amp; mitigation</dc:title>
  <dc:creator>Giovanni Rumolo</dc:creator>
  <cp:lastModifiedBy>Giovanni Rumolo</cp:lastModifiedBy>
  <cp:revision>1</cp:revision>
  <dcterms:created xsi:type="dcterms:W3CDTF">2018-09-12T16:02:34Z</dcterms:created>
  <dcterms:modified xsi:type="dcterms:W3CDTF">2018-09-12T16:03:12Z</dcterms:modified>
</cp:coreProperties>
</file>