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5143500" type="screen16x9"/>
  <p:notesSz cx="6858000" cy="9144000"/>
  <p:embeddedFontLst>
    <p:embeddedFont>
      <p:font typeface="Proxima Nova" panose="02000506030000020004" pitchFamily="2" charset="0"/>
      <p:regular r:id="rId25"/>
      <p:bold r:id="rId26"/>
      <p:italic r:id="rId27"/>
      <p:boldItalic r:id="rId28"/>
    </p:embeddedFont>
    <p:embeddedFont>
      <p:font typeface="Raleway" panose="020B0503030101060003" pitchFamily="34" charset="0"/>
      <p:regular r:id="rId29"/>
      <p:bold r:id="rId30"/>
      <p:italic r:id="rId31"/>
      <p:boldItalic r:id="rId3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font" Target="fonts/font2.fntdata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viewProps" Target="view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font" Target="fonts/font1.fntdata" /><Relationship Id="rId33" Type="http://schemas.openxmlformats.org/officeDocument/2006/relationships/presProps" Target="presProps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font" Target="fonts/font5.fntdata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notesMaster" Target="notesMasters/notesMaster1.xml" /><Relationship Id="rId32" Type="http://schemas.openxmlformats.org/officeDocument/2006/relationships/font" Target="fonts/font8.fntdata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font" Target="fonts/font4.fntdata" /><Relationship Id="rId36" Type="http://schemas.openxmlformats.org/officeDocument/2006/relationships/tableStyles" Target="tableStyle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font" Target="fonts/font7.fntdata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font" Target="fonts/font3.fntdata" /><Relationship Id="rId30" Type="http://schemas.openxmlformats.org/officeDocument/2006/relationships/font" Target="fonts/font6.fntdata" /><Relationship Id="rId35" Type="http://schemas.openxmlformats.org/officeDocument/2006/relationships/theme" Target="theme/theme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 /><Relationship Id="rId1" Type="http://schemas.openxmlformats.org/officeDocument/2006/relationships/notesMaster" Target="../notesMasters/notesMaster1.xml" 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 /><Relationship Id="rId1" Type="http://schemas.openxmlformats.org/officeDocument/2006/relationships/notesMaster" Target="../notesMasters/notesMaster1.xml" 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 /><Relationship Id="rId1" Type="http://schemas.openxmlformats.org/officeDocument/2006/relationships/notesMaster" Target="../notesMasters/notesMaster1.xml" 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 /><Relationship Id="rId1" Type="http://schemas.openxmlformats.org/officeDocument/2006/relationships/notesMaster" Target="../notesMasters/notesMaster1.xml" 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 /><Relationship Id="rId1" Type="http://schemas.openxmlformats.org/officeDocument/2006/relationships/notesMaster" Target="../notesMasters/notesMaster1.xml" 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 /><Relationship Id="rId1" Type="http://schemas.openxmlformats.org/officeDocument/2006/relationships/notesMaster" Target="../notesMasters/notesMaster1.xml" 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 /><Relationship Id="rId1" Type="http://schemas.openxmlformats.org/officeDocument/2006/relationships/notesMaster" Target="../notesMasters/notesMaster1.xml" 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 /><Relationship Id="rId1" Type="http://schemas.openxmlformats.org/officeDocument/2006/relationships/notesMaster" Target="../notesMasters/notesMaster1.xml" 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 /><Relationship Id="rId1" Type="http://schemas.openxmlformats.org/officeDocument/2006/relationships/notesMaster" Target="../notesMasters/notesMaster1.xml" 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 /><Relationship Id="rId1" Type="http://schemas.openxmlformats.org/officeDocument/2006/relationships/notesMaster" Target="../notesMasters/notesMaster1.xml" 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 /><Relationship Id="rId1" Type="http://schemas.openxmlformats.org/officeDocument/2006/relationships/notesMaster" Target="../notesMasters/notesMaster1.xml" 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 /><Relationship Id="rId1" Type="http://schemas.openxmlformats.org/officeDocument/2006/relationships/notesMaster" Target="../notesMasters/notesMaster1.xml" 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 /><Relationship Id="rId1" Type="http://schemas.openxmlformats.org/officeDocument/2006/relationships/notesMaster" Target="../notesMasters/notesMaster1.xml" 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45c25ea580_2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45c25ea580_2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45c25ea580_2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45c25ea580_2_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5c25ea580_2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45c25ea580_2_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45c25ea580_2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45c25ea580_2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45c25ea580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45c25ea580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45c25ea58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45c25ea580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45c25ea580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45c25ea580_0_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45c25ea580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45c25ea580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45c25ea580_0_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45c25ea580_0_1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45c25ea580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45c25ea580_1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192483fc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192483fc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45c25ea580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45c25ea580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3729ffbf33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3729ffbf33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222752676e_1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222752676e_1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192483fc8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192483fc8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729ffbf33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729ffbf33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45c25ea580_2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45c25ea580_2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45c25ea580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45c25ea580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45c25ea580_2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45c25ea580_2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45c25ea580_2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45c25ea580_2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45c25ea580_2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45c25ea580_2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title" hasCustomPrompt="1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sz="14000" b="1"/>
            </a:lvl9pPr>
          </a:lstStyle>
          <a:p>
            <a:r>
              <a:t>xx%</a:t>
            </a:r>
          </a:p>
        </p:txBody>
      </p:sp>
      <p:sp>
        <p:nvSpPr>
          <p:cNvPr id="53" name="Google Shape;53;p11"/>
          <p:cNvSpPr txBox="1">
            <a:spLocks noGrp="1"/>
          </p:cNvSpPr>
          <p:nvPr>
            <p:ph type="body" idx="1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3" name="Google Shape;23;p4" descr="flame_mat.pn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72453" y="0"/>
            <a:ext cx="671550" cy="63673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4"/>
          <p:cNvSpPr txBox="1"/>
          <p:nvPr/>
        </p:nvSpPr>
        <p:spPr>
          <a:xfrm>
            <a:off x="585900" y="4724575"/>
            <a:ext cx="7972200" cy="27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4"/>
                </a:solidFill>
              </a:rPr>
              <a:t>Anton Saressalo | anton.saressalo@helsinki.fi | Helsinki Institute of Physics | University of Helsinki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2" name="Google Shape;42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3" name="Google Shape;43;p9"/>
          <p:cNvSpPr txBox="1">
            <a:spLocks noGrp="1"/>
          </p:cNvSpPr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 txBox="1">
            <a:spLocks noGrp="1"/>
          </p:cNvSpPr>
          <p:nvPr>
            <p:ph type="body" idx="1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9" name="Google Shape;49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pearmin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Relationship Id="rId5" Type="http://schemas.openxmlformats.org/officeDocument/2006/relationships/image" Target="../media/image3.gif" /><Relationship Id="rId4" Type="http://schemas.openxmlformats.org/officeDocument/2006/relationships/image" Target="../media/image2.pn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 /><Relationship Id="rId2" Type="http://schemas.openxmlformats.org/officeDocument/2006/relationships/notesSlide" Target="../notesSlides/notesSlide10.xml" /><Relationship Id="rId1" Type="http://schemas.openxmlformats.org/officeDocument/2006/relationships/slideLayout" Target="../slideLayouts/slideLayout3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 /><Relationship Id="rId2" Type="http://schemas.openxmlformats.org/officeDocument/2006/relationships/notesSlide" Target="../notesSlides/notesSlide11.xml" /><Relationship Id="rId1" Type="http://schemas.openxmlformats.org/officeDocument/2006/relationships/slideLayout" Target="../slideLayouts/slideLayout3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 /><Relationship Id="rId7" Type="http://schemas.openxmlformats.org/officeDocument/2006/relationships/image" Target="../media/image18.png" /><Relationship Id="rId2" Type="http://schemas.openxmlformats.org/officeDocument/2006/relationships/notesSlide" Target="../notesSlides/notesSlide12.xml" /><Relationship Id="rId1" Type="http://schemas.openxmlformats.org/officeDocument/2006/relationships/slideLayout" Target="../slideLayouts/slideLayout3.xml" /><Relationship Id="rId6" Type="http://schemas.openxmlformats.org/officeDocument/2006/relationships/image" Target="../media/image17.png" /><Relationship Id="rId5" Type="http://schemas.openxmlformats.org/officeDocument/2006/relationships/image" Target="../media/image16.png" /><Relationship Id="rId4" Type="http://schemas.openxmlformats.org/officeDocument/2006/relationships/image" Target="../media/image15.png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 /><Relationship Id="rId2" Type="http://schemas.openxmlformats.org/officeDocument/2006/relationships/notesSlide" Target="../notesSlides/notesSlide13.xml" /><Relationship Id="rId1" Type="http://schemas.openxmlformats.org/officeDocument/2006/relationships/slideLayout" Target="../slideLayouts/slideLayout3.xml" 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 /><Relationship Id="rId2" Type="http://schemas.openxmlformats.org/officeDocument/2006/relationships/notesSlide" Target="../notesSlides/notesSlide15.xml" /><Relationship Id="rId1" Type="http://schemas.openxmlformats.org/officeDocument/2006/relationships/slideLayout" Target="../slideLayouts/slideLayout3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 /><Relationship Id="rId2" Type="http://schemas.openxmlformats.org/officeDocument/2006/relationships/notesSlide" Target="../notesSlides/notesSlide16.xml" /><Relationship Id="rId1" Type="http://schemas.openxmlformats.org/officeDocument/2006/relationships/slideLayout" Target="../slideLayouts/slideLayout3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 /><Relationship Id="rId2" Type="http://schemas.openxmlformats.org/officeDocument/2006/relationships/notesSlide" Target="../notesSlides/notesSlide17.xml" /><Relationship Id="rId1" Type="http://schemas.openxmlformats.org/officeDocument/2006/relationships/slideLayout" Target="../slideLayouts/slideLayout3.xml" 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 /><Relationship Id="rId2" Type="http://schemas.openxmlformats.org/officeDocument/2006/relationships/notesSlide" Target="../notesSlides/notesSlide18.xml" /><Relationship Id="rId1" Type="http://schemas.openxmlformats.org/officeDocument/2006/relationships/slideLayout" Target="../slideLayouts/slideLayout3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 /><Relationship Id="rId1" Type="http://schemas.openxmlformats.org/officeDocument/2006/relationships/slideLayout" Target="../slideLayouts/slideLayout3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3.xml" 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 /><Relationship Id="rId2" Type="http://schemas.openxmlformats.org/officeDocument/2006/relationships/notesSlide" Target="../notesSlides/notesSlide20.xml" /><Relationship Id="rId1" Type="http://schemas.openxmlformats.org/officeDocument/2006/relationships/slideLayout" Target="../slideLayouts/slideLayout3.xml" 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 /><Relationship Id="rId1" Type="http://schemas.openxmlformats.org/officeDocument/2006/relationships/slideLayout" Target="../slideLayouts/slideLayout3.xml" 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 /><Relationship Id="rId2" Type="http://schemas.openxmlformats.org/officeDocument/2006/relationships/notesSlide" Target="../notesSlides/notesSlide22.xml" /><Relationship Id="rId1" Type="http://schemas.openxmlformats.org/officeDocument/2006/relationships/slideLayout" Target="../slideLayouts/slideLayout8.xml" /><Relationship Id="rId5" Type="http://schemas.openxmlformats.org/officeDocument/2006/relationships/image" Target="../media/image3.gif" /><Relationship Id="rId4" Type="http://schemas.openxmlformats.org/officeDocument/2006/relationships/image" Target="../media/image2.pn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 /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3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3.xml" /><Relationship Id="rId5" Type="http://schemas.openxmlformats.org/officeDocument/2006/relationships/image" Target="../media/image7.jpg" /><Relationship Id="rId4" Type="http://schemas.openxmlformats.org/officeDocument/2006/relationships/image" Target="../media/image6.jpg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3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notesSlide" Target="../notesSlides/notesSlide7.xml" /><Relationship Id="rId1" Type="http://schemas.openxmlformats.org/officeDocument/2006/relationships/slideLayout" Target="../slideLayouts/slideLayout3.xml" /><Relationship Id="rId4" Type="http://schemas.openxmlformats.org/officeDocument/2006/relationships/image" Target="../media/image9.pn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notesSlide" Target="../notesSlides/notesSlide8.xml" /><Relationship Id="rId1" Type="http://schemas.openxmlformats.org/officeDocument/2006/relationships/slideLayout" Target="../slideLayouts/slideLayout3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 /><Relationship Id="rId2" Type="http://schemas.openxmlformats.org/officeDocument/2006/relationships/notesSlide" Target="../notesSlides/notesSlide9.xml" /><Relationship Id="rId1" Type="http://schemas.openxmlformats.org/officeDocument/2006/relationships/slideLayout" Target="..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>
            <a:spLocks noGrp="1"/>
          </p:cNvSpPr>
          <p:nvPr>
            <p:ph type="ctrTitle"/>
          </p:nvPr>
        </p:nvSpPr>
        <p:spPr>
          <a:xfrm>
            <a:off x="510450" y="935800"/>
            <a:ext cx="8123100" cy="1910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Breakdown classification &amp;</a:t>
            </a:r>
            <a:br>
              <a:rPr lang="en" sz="4000"/>
            </a:br>
            <a:r>
              <a:rPr lang="en" sz="4000"/>
              <a:t>new results with He implanted copper electrodes</a:t>
            </a:r>
            <a:endParaRPr sz="4000"/>
          </a:p>
        </p:txBody>
      </p:sp>
      <p:pic>
        <p:nvPicPr>
          <p:cNvPr id="62" name="Google Shape;62;p13" descr="flame_ma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72225" y="0"/>
            <a:ext cx="1771775" cy="167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 descr="CLIClogo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72225" y="2746099"/>
            <a:ext cx="1771776" cy="1771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 descr="hip1.gif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60604" y="1744037"/>
            <a:ext cx="1195022" cy="1205550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3"/>
          <p:cNvSpPr txBox="1"/>
          <p:nvPr/>
        </p:nvSpPr>
        <p:spPr>
          <a:xfrm>
            <a:off x="510450" y="4606500"/>
            <a:ext cx="33405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4"/>
                </a:solidFill>
              </a:rPr>
              <a:t>anton.saressalo@helsinki.fi</a:t>
            </a:r>
            <a:endParaRPr sz="2000">
              <a:solidFill>
                <a:schemeClr val="accent4"/>
              </a:solidFill>
            </a:endParaRPr>
          </a:p>
        </p:txBody>
      </p:sp>
      <p:sp>
        <p:nvSpPr>
          <p:cNvPr id="66" name="Google Shape;66;p13"/>
          <p:cNvSpPr txBox="1"/>
          <p:nvPr/>
        </p:nvSpPr>
        <p:spPr>
          <a:xfrm>
            <a:off x="4229250" y="4606500"/>
            <a:ext cx="4691100" cy="5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4"/>
                </a:solidFill>
              </a:rPr>
              <a:t>Mini MeVArc 2018, November 13th </a:t>
            </a:r>
            <a:endParaRPr/>
          </a:p>
        </p:txBody>
      </p:sp>
      <p:sp>
        <p:nvSpPr>
          <p:cNvPr id="67" name="Google Shape;67;p13"/>
          <p:cNvSpPr txBox="1"/>
          <p:nvPr/>
        </p:nvSpPr>
        <p:spPr>
          <a:xfrm>
            <a:off x="1728975" y="3070925"/>
            <a:ext cx="5802000" cy="72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solidFill>
                  <a:srgbClr val="D9D9D9"/>
                </a:solidFill>
              </a:rPr>
              <a:t>A. Saressalo</a:t>
            </a:r>
            <a:r>
              <a:rPr lang="en" sz="2000">
                <a:solidFill>
                  <a:schemeClr val="accent4"/>
                </a:solidFill>
              </a:rPr>
              <a:t>, A. Kyritsakis, V. Jansson, M. Veske, E. Baibuz, J. Lahtinen, F. Djurabekova</a:t>
            </a:r>
            <a:endParaRPr sz="2000">
              <a:solidFill>
                <a:schemeClr val="accent4"/>
              </a:solidFill>
            </a:endParaRPr>
          </a:p>
        </p:txBody>
      </p:sp>
      <p:sp>
        <p:nvSpPr>
          <p:cNvPr id="68" name="Google Shape;68;p13"/>
          <p:cNvSpPr txBox="1"/>
          <p:nvPr/>
        </p:nvSpPr>
        <p:spPr>
          <a:xfrm>
            <a:off x="190525" y="3227820"/>
            <a:ext cx="1440600" cy="4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4"/>
                </a:solidFill>
              </a:rPr>
              <a:t>Helsinki Institute of Physics</a:t>
            </a:r>
            <a:endParaRPr sz="1600">
              <a:solidFill>
                <a:schemeClr val="accent4"/>
              </a:solidFill>
            </a:endParaRPr>
          </a:p>
        </p:txBody>
      </p:sp>
      <p:sp>
        <p:nvSpPr>
          <p:cNvPr id="69" name="Google Shape;69;p13"/>
          <p:cNvSpPr txBox="1"/>
          <p:nvPr/>
        </p:nvSpPr>
        <p:spPr>
          <a:xfrm>
            <a:off x="1728975" y="3935163"/>
            <a:ext cx="5133600" cy="5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4"/>
                </a:solidFill>
              </a:rPr>
              <a:t>I. Profatilova, W. Wuensch</a:t>
            </a:r>
            <a:endParaRPr/>
          </a:p>
        </p:txBody>
      </p:sp>
      <p:sp>
        <p:nvSpPr>
          <p:cNvPr id="70" name="Google Shape;70;p13"/>
          <p:cNvSpPr txBox="1"/>
          <p:nvPr/>
        </p:nvSpPr>
        <p:spPr>
          <a:xfrm>
            <a:off x="190525" y="3995620"/>
            <a:ext cx="1440600" cy="4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accent4"/>
                </a:solidFill>
              </a:rPr>
              <a:t>CERN</a:t>
            </a:r>
            <a:endParaRPr sz="160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2"/>
          <p:cNvPicPr preferRelativeResize="0"/>
          <p:nvPr/>
        </p:nvPicPr>
        <p:blipFill rotWithShape="1">
          <a:blip r:embed="rId3">
            <a:alphaModFix/>
          </a:blip>
          <a:srcRect l="11240" t="5239" r="9261" b="8864"/>
          <a:stretch/>
        </p:blipFill>
        <p:spPr>
          <a:xfrm>
            <a:off x="4027275" y="569250"/>
            <a:ext cx="4948950" cy="3653199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2"/>
          <p:cNvSpPr txBox="1">
            <a:spLocks noGrp="1"/>
          </p:cNvSpPr>
          <p:nvPr>
            <p:ph type="title"/>
          </p:nvPr>
        </p:nvSpPr>
        <p:spPr>
          <a:xfrm>
            <a:off x="311850" y="85950"/>
            <a:ext cx="8709300" cy="48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BD classification based on location?</a:t>
            </a:r>
            <a:endParaRPr sz="2400"/>
          </a:p>
        </p:txBody>
      </p:sp>
      <p:sp>
        <p:nvSpPr>
          <p:cNvPr id="149" name="Google Shape;149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150" name="Google Shape;150;p22"/>
          <p:cNvSpPr txBox="1"/>
          <p:nvPr/>
        </p:nvSpPr>
        <p:spPr>
          <a:xfrm>
            <a:off x="4138625" y="4152550"/>
            <a:ext cx="4794000" cy="561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716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Distance (µm)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  	   	           100			  200			    300</a:t>
            </a:r>
            <a:endParaRPr/>
          </a:p>
        </p:txBody>
      </p:sp>
      <p:sp>
        <p:nvSpPr>
          <p:cNvPr id="151" name="Google Shape;151;p22"/>
          <p:cNvSpPr txBox="1"/>
          <p:nvPr/>
        </p:nvSpPr>
        <p:spPr>
          <a:xfrm>
            <a:off x="119000" y="965925"/>
            <a:ext cx="3477600" cy="6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Distance between consecutive BDs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2" name="Google Shape;152;p22"/>
          <p:cNvSpPr txBox="1"/>
          <p:nvPr/>
        </p:nvSpPr>
        <p:spPr>
          <a:xfrm>
            <a:off x="119000" y="965925"/>
            <a:ext cx="3477600" cy="9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Distance between consecutive BDs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">
                <a:latin typeface="Raleway"/>
                <a:ea typeface="Raleway"/>
                <a:cs typeface="Raleway"/>
                <a:sym typeface="Raleway"/>
              </a:rPr>
            </a:br>
            <a:r>
              <a:rPr lang="en">
                <a:latin typeface="Raleway"/>
                <a:ea typeface="Raleway"/>
                <a:cs typeface="Raleway"/>
                <a:sym typeface="Raleway"/>
              </a:rPr>
              <a:t>Separated by number of pulses in between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Data: Iaroslava Hard Cu 007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Zoomed to closest 300 µm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3" name="Google Shape;153;p22"/>
          <p:cNvSpPr txBox="1"/>
          <p:nvPr/>
        </p:nvSpPr>
        <p:spPr>
          <a:xfrm>
            <a:off x="192050" y="2969450"/>
            <a:ext cx="3477600" cy="6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Peak disappears at ~3000 pulses!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159" name="Google Shape;159;p23"/>
          <p:cNvSpPr txBox="1">
            <a:spLocks noGrp="1"/>
          </p:cNvSpPr>
          <p:nvPr>
            <p:ph type="title"/>
          </p:nvPr>
        </p:nvSpPr>
        <p:spPr>
          <a:xfrm>
            <a:off x="311850" y="41950"/>
            <a:ext cx="87093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BD classification based on BD currents?</a:t>
            </a:r>
            <a:endParaRPr sz="2400"/>
          </a:p>
        </p:txBody>
      </p:sp>
      <p:pic>
        <p:nvPicPr>
          <p:cNvPr id="160" name="Google Shape;16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8175" y="534375"/>
            <a:ext cx="8167656" cy="42404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166" name="Google Shape;166;p24"/>
          <p:cNvSpPr txBox="1">
            <a:spLocks noGrp="1"/>
          </p:cNvSpPr>
          <p:nvPr>
            <p:ph type="title"/>
          </p:nvPr>
        </p:nvSpPr>
        <p:spPr>
          <a:xfrm>
            <a:off x="311850" y="41950"/>
            <a:ext cx="87093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Currents after a big BD</a:t>
            </a:r>
            <a:endParaRPr sz="2400"/>
          </a:p>
        </p:txBody>
      </p:sp>
      <p:pic>
        <p:nvPicPr>
          <p:cNvPr id="167" name="Google Shape;16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675" y="569350"/>
            <a:ext cx="8167656" cy="42389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4450" y="569350"/>
            <a:ext cx="8167750" cy="423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2675" y="569350"/>
            <a:ext cx="8167750" cy="4239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4450" y="569350"/>
            <a:ext cx="8167649" cy="42404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82675" y="569350"/>
            <a:ext cx="8167649" cy="42404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311850" y="41950"/>
            <a:ext cx="87093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Mean of all the followup-currrents</a:t>
            </a:r>
            <a:endParaRPr sz="2400"/>
          </a:p>
        </p:txBody>
      </p:sp>
      <p:pic>
        <p:nvPicPr>
          <p:cNvPr id="178" name="Google Shape;17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675" y="569350"/>
            <a:ext cx="8167666" cy="4238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7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 implanted Cu electrodes</a:t>
            </a:r>
            <a:endParaRPr/>
          </a:p>
        </p:txBody>
      </p:sp>
      <p:sp>
        <p:nvSpPr>
          <p:cNvPr id="191" name="Google Shape;191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Irradiation in 2015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He</a:t>
            </a:r>
            <a:r>
              <a:rPr lang="en" baseline="30000"/>
              <a:t>+</a:t>
            </a:r>
            <a:r>
              <a:rPr lang="en"/>
              <a:t> with 30 keV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Fluence 6.7 x 10</a:t>
            </a:r>
            <a:r>
              <a:rPr lang="en" baseline="30000"/>
              <a:t>16</a:t>
            </a:r>
            <a:r>
              <a:rPr lang="en"/>
              <a:t> He/cm</a:t>
            </a:r>
            <a:r>
              <a:rPr lang="en" baseline="30000"/>
              <a:t>2</a:t>
            </a:r>
            <a:r>
              <a:rPr lang="en"/>
              <a:t> (around 5 at.%)</a:t>
            </a:r>
            <a:br>
              <a:rPr lang="en"/>
            </a:br>
            <a:r>
              <a:rPr lang="en"/>
              <a:t>🠞 vacancy clusters up to 300 nm from the surface</a:t>
            </a:r>
            <a:endParaRPr/>
          </a:p>
        </p:txBody>
      </p:sp>
      <p:sp>
        <p:nvSpPr>
          <p:cNvPr id="197" name="Google Shape;197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 implantation</a:t>
            </a:r>
            <a:endParaRPr/>
          </a:p>
        </p:txBody>
      </p:sp>
      <p:sp>
        <p:nvSpPr>
          <p:cNvPr id="198" name="Google Shape;198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  <p:pic>
        <p:nvPicPr>
          <p:cNvPr id="199" name="Google Shape;199;p28"/>
          <p:cNvPicPr preferRelativeResize="0"/>
          <p:nvPr/>
        </p:nvPicPr>
        <p:blipFill rotWithShape="1">
          <a:blip r:embed="rId3">
            <a:alphaModFix/>
          </a:blip>
          <a:srcRect l="23083" t="12049" r="22539" b="21527"/>
          <a:stretch/>
        </p:blipFill>
        <p:spPr>
          <a:xfrm rot="-5400000">
            <a:off x="3490113" y="890987"/>
            <a:ext cx="2402124" cy="5216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Google Shape;204;p29"/>
          <p:cNvPicPr preferRelativeResize="0"/>
          <p:nvPr/>
        </p:nvPicPr>
        <p:blipFill rotWithShape="1">
          <a:blip r:embed="rId3">
            <a:alphaModFix/>
          </a:blip>
          <a:srcRect l="49727" t="37694" r="12470" b="3720"/>
          <a:stretch/>
        </p:blipFill>
        <p:spPr>
          <a:xfrm>
            <a:off x="4914725" y="1002488"/>
            <a:ext cx="3290598" cy="2868676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9"/>
          <p:cNvSpPr txBox="1">
            <a:spLocks noGrp="1"/>
          </p:cNvSpPr>
          <p:nvPr>
            <p:ph type="title"/>
          </p:nvPr>
        </p:nvSpPr>
        <p:spPr>
          <a:xfrm>
            <a:off x="311700" y="268200"/>
            <a:ext cx="8520600" cy="56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First results in June</a:t>
            </a:r>
            <a:endParaRPr/>
          </a:p>
        </p:txBody>
      </p:sp>
      <p:sp>
        <p:nvSpPr>
          <p:cNvPr id="206" name="Google Shape;206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16</a:t>
            </a:fld>
            <a:endParaRPr/>
          </a:p>
        </p:txBody>
      </p:sp>
      <p:pic>
        <p:nvPicPr>
          <p:cNvPr id="207" name="Google Shape;207;p29"/>
          <p:cNvPicPr preferRelativeResize="0"/>
          <p:nvPr/>
        </p:nvPicPr>
        <p:blipFill rotWithShape="1">
          <a:blip r:embed="rId3">
            <a:alphaModFix/>
          </a:blip>
          <a:srcRect t="35901" r="62198" b="5512"/>
          <a:stretch/>
        </p:blipFill>
        <p:spPr>
          <a:xfrm>
            <a:off x="719400" y="1002500"/>
            <a:ext cx="3290598" cy="2868676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29"/>
          <p:cNvSpPr txBox="1">
            <a:spLocks noGrp="1"/>
          </p:cNvSpPr>
          <p:nvPr>
            <p:ph type="title"/>
          </p:nvPr>
        </p:nvSpPr>
        <p:spPr>
          <a:xfrm>
            <a:off x="1314075" y="4038463"/>
            <a:ext cx="16380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Cathode</a:t>
            </a:r>
            <a:endParaRPr sz="2000" b="1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09" name="Google Shape;209;p29"/>
          <p:cNvSpPr txBox="1">
            <a:spLocks noGrp="1"/>
          </p:cNvSpPr>
          <p:nvPr>
            <p:ph type="title"/>
          </p:nvPr>
        </p:nvSpPr>
        <p:spPr>
          <a:xfrm>
            <a:off x="5741025" y="4038463"/>
            <a:ext cx="16380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A2142F"/>
                </a:solidFill>
                <a:latin typeface="Raleway"/>
                <a:ea typeface="Raleway"/>
                <a:cs typeface="Raleway"/>
                <a:sym typeface="Raleway"/>
              </a:rPr>
              <a:t>Anode</a:t>
            </a:r>
            <a:endParaRPr sz="2000" b="1">
              <a:solidFill>
                <a:srgbClr val="A2142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cxnSp>
        <p:nvCxnSpPr>
          <p:cNvPr id="210" name="Google Shape;210;p29"/>
          <p:cNvCxnSpPr/>
          <p:nvPr/>
        </p:nvCxnSpPr>
        <p:spPr>
          <a:xfrm>
            <a:off x="1110150" y="2216800"/>
            <a:ext cx="2411700" cy="31800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11" name="Google Shape;211;p29"/>
          <p:cNvCxnSpPr/>
          <p:nvPr/>
        </p:nvCxnSpPr>
        <p:spPr>
          <a:xfrm>
            <a:off x="5260325" y="2113675"/>
            <a:ext cx="2534400" cy="56100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12" name="Google Shape;212;p29"/>
          <p:cNvSpPr txBox="1">
            <a:spLocks noGrp="1"/>
          </p:cNvSpPr>
          <p:nvPr>
            <p:ph type="title"/>
          </p:nvPr>
        </p:nvSpPr>
        <p:spPr>
          <a:xfrm>
            <a:off x="1314075" y="2432638"/>
            <a:ext cx="16380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He</a:t>
            </a:r>
            <a:endParaRPr sz="2000" b="1">
              <a:solidFill>
                <a:schemeClr val="l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3" name="Google Shape;213;p29"/>
          <p:cNvSpPr txBox="1">
            <a:spLocks noGrp="1"/>
          </p:cNvSpPr>
          <p:nvPr>
            <p:ph type="title"/>
          </p:nvPr>
        </p:nvSpPr>
        <p:spPr>
          <a:xfrm>
            <a:off x="5708525" y="2426163"/>
            <a:ext cx="16380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A2142F"/>
                </a:solidFill>
                <a:latin typeface="Raleway"/>
                <a:ea typeface="Raleway"/>
                <a:cs typeface="Raleway"/>
                <a:sym typeface="Raleway"/>
              </a:rPr>
              <a:t>He</a:t>
            </a:r>
            <a:endParaRPr sz="2000" b="1">
              <a:solidFill>
                <a:srgbClr val="A2142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4" name="Google Shape;214;p29"/>
          <p:cNvSpPr txBox="1">
            <a:spLocks noGrp="1"/>
          </p:cNvSpPr>
          <p:nvPr>
            <p:ph type="title"/>
          </p:nvPr>
        </p:nvSpPr>
        <p:spPr>
          <a:xfrm>
            <a:off x="1594250" y="1498938"/>
            <a:ext cx="16380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noHe</a:t>
            </a:r>
            <a:endParaRPr sz="2000" b="1">
              <a:solidFill>
                <a:schemeClr val="l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15" name="Google Shape;215;p29"/>
          <p:cNvSpPr txBox="1">
            <a:spLocks noGrp="1"/>
          </p:cNvSpPr>
          <p:nvPr>
            <p:ph type="title"/>
          </p:nvPr>
        </p:nvSpPr>
        <p:spPr>
          <a:xfrm>
            <a:off x="5669250" y="1388363"/>
            <a:ext cx="16380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A2142F"/>
                </a:solidFill>
                <a:latin typeface="Raleway"/>
                <a:ea typeface="Raleway"/>
                <a:cs typeface="Raleway"/>
                <a:sym typeface="Raleway"/>
              </a:rPr>
              <a:t>noHe</a:t>
            </a:r>
            <a:endParaRPr sz="2000" b="1">
              <a:solidFill>
                <a:srgbClr val="A2142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20;p30"/>
          <p:cNvPicPr preferRelativeResize="0"/>
          <p:nvPr/>
        </p:nvPicPr>
        <p:blipFill rotWithShape="1">
          <a:blip r:embed="rId3">
            <a:alphaModFix/>
          </a:blip>
          <a:srcRect l="49727" t="37694" r="12470" b="3720"/>
          <a:stretch/>
        </p:blipFill>
        <p:spPr>
          <a:xfrm rot="5400000">
            <a:off x="4914725" y="1002487"/>
            <a:ext cx="3290598" cy="2868676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30"/>
          <p:cNvSpPr txBox="1">
            <a:spLocks noGrp="1"/>
          </p:cNvSpPr>
          <p:nvPr>
            <p:ph type="title"/>
          </p:nvPr>
        </p:nvSpPr>
        <p:spPr>
          <a:xfrm>
            <a:off x="311700" y="268200"/>
            <a:ext cx="8520600" cy="56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Twisting the electrodes</a:t>
            </a:r>
            <a:endParaRPr/>
          </a:p>
        </p:txBody>
      </p:sp>
      <p:sp>
        <p:nvSpPr>
          <p:cNvPr id="222" name="Google Shape;222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17</a:t>
            </a:fld>
            <a:endParaRPr/>
          </a:p>
        </p:txBody>
      </p:sp>
      <p:pic>
        <p:nvPicPr>
          <p:cNvPr id="223" name="Google Shape;223;p30"/>
          <p:cNvPicPr preferRelativeResize="0"/>
          <p:nvPr/>
        </p:nvPicPr>
        <p:blipFill rotWithShape="1">
          <a:blip r:embed="rId3">
            <a:alphaModFix/>
          </a:blip>
          <a:srcRect t="35901" r="62198" b="5512"/>
          <a:stretch/>
        </p:blipFill>
        <p:spPr>
          <a:xfrm>
            <a:off x="719400" y="1002500"/>
            <a:ext cx="3290598" cy="2868676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30"/>
          <p:cNvSpPr txBox="1">
            <a:spLocks noGrp="1"/>
          </p:cNvSpPr>
          <p:nvPr>
            <p:ph type="title"/>
          </p:nvPr>
        </p:nvSpPr>
        <p:spPr>
          <a:xfrm>
            <a:off x="1314075" y="4038463"/>
            <a:ext cx="16380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Cathode</a:t>
            </a:r>
            <a:endParaRPr sz="2000" b="1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5" name="Google Shape;225;p30"/>
          <p:cNvSpPr txBox="1">
            <a:spLocks noGrp="1"/>
          </p:cNvSpPr>
          <p:nvPr>
            <p:ph type="title"/>
          </p:nvPr>
        </p:nvSpPr>
        <p:spPr>
          <a:xfrm>
            <a:off x="5741025" y="4038463"/>
            <a:ext cx="16380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A2142F"/>
                </a:solidFill>
                <a:latin typeface="Raleway"/>
                <a:ea typeface="Raleway"/>
                <a:cs typeface="Raleway"/>
                <a:sym typeface="Raleway"/>
              </a:rPr>
              <a:t>Anode</a:t>
            </a:r>
            <a:endParaRPr sz="2000" b="1">
              <a:solidFill>
                <a:srgbClr val="A2142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cxnSp>
        <p:nvCxnSpPr>
          <p:cNvPr id="226" name="Google Shape;226;p30"/>
          <p:cNvCxnSpPr/>
          <p:nvPr/>
        </p:nvCxnSpPr>
        <p:spPr>
          <a:xfrm>
            <a:off x="1110150" y="2216800"/>
            <a:ext cx="2411700" cy="31800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27" name="Google Shape;227;p30"/>
          <p:cNvCxnSpPr/>
          <p:nvPr/>
        </p:nvCxnSpPr>
        <p:spPr>
          <a:xfrm rot="5400000">
            <a:off x="5587925" y="2376276"/>
            <a:ext cx="2534400" cy="56100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28" name="Google Shape;228;p30"/>
          <p:cNvSpPr txBox="1">
            <a:spLocks noGrp="1"/>
          </p:cNvSpPr>
          <p:nvPr>
            <p:ph type="title"/>
          </p:nvPr>
        </p:nvSpPr>
        <p:spPr>
          <a:xfrm>
            <a:off x="1314075" y="2432638"/>
            <a:ext cx="16380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He</a:t>
            </a:r>
            <a:endParaRPr sz="2000" b="1">
              <a:solidFill>
                <a:schemeClr val="l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29" name="Google Shape;229;p30"/>
          <p:cNvSpPr txBox="1">
            <a:spLocks noGrp="1"/>
          </p:cNvSpPr>
          <p:nvPr>
            <p:ph type="title"/>
          </p:nvPr>
        </p:nvSpPr>
        <p:spPr>
          <a:xfrm>
            <a:off x="5517237" y="2169876"/>
            <a:ext cx="16380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A2142F"/>
                </a:solidFill>
                <a:latin typeface="Raleway"/>
                <a:ea typeface="Raleway"/>
                <a:cs typeface="Raleway"/>
                <a:sym typeface="Raleway"/>
              </a:rPr>
              <a:t>He</a:t>
            </a:r>
            <a:endParaRPr sz="2000" b="1">
              <a:solidFill>
                <a:srgbClr val="A2142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0" name="Google Shape;230;p30"/>
          <p:cNvSpPr txBox="1">
            <a:spLocks noGrp="1"/>
          </p:cNvSpPr>
          <p:nvPr>
            <p:ph type="title"/>
          </p:nvPr>
        </p:nvSpPr>
        <p:spPr>
          <a:xfrm>
            <a:off x="1594250" y="1498938"/>
            <a:ext cx="16380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noHe</a:t>
            </a:r>
            <a:endParaRPr sz="2000" b="1">
              <a:solidFill>
                <a:schemeClr val="l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1" name="Google Shape;231;p30"/>
          <p:cNvSpPr txBox="1">
            <a:spLocks noGrp="1"/>
          </p:cNvSpPr>
          <p:nvPr>
            <p:ph type="title"/>
          </p:nvPr>
        </p:nvSpPr>
        <p:spPr>
          <a:xfrm>
            <a:off x="6555037" y="2130601"/>
            <a:ext cx="16380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A2142F"/>
                </a:solidFill>
                <a:latin typeface="Raleway"/>
                <a:ea typeface="Raleway"/>
                <a:cs typeface="Raleway"/>
                <a:sym typeface="Raleway"/>
              </a:rPr>
              <a:t>noHe</a:t>
            </a:r>
            <a:endParaRPr sz="2000" b="1">
              <a:solidFill>
                <a:srgbClr val="A2142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1"/>
          <p:cNvSpPr txBox="1">
            <a:spLocks noGrp="1"/>
          </p:cNvSpPr>
          <p:nvPr>
            <p:ph type="title"/>
          </p:nvPr>
        </p:nvSpPr>
        <p:spPr>
          <a:xfrm>
            <a:off x="311700" y="268200"/>
            <a:ext cx="8520600" cy="56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Twisting the electrodes makes a difference</a:t>
            </a:r>
            <a:endParaRPr/>
          </a:p>
        </p:txBody>
      </p:sp>
      <p:sp>
        <p:nvSpPr>
          <p:cNvPr id="237" name="Google Shape;237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18</a:t>
            </a:fld>
            <a:endParaRPr/>
          </a:p>
        </p:txBody>
      </p:sp>
      <p:sp>
        <p:nvSpPr>
          <p:cNvPr id="238" name="Google Shape;238;p31"/>
          <p:cNvSpPr txBox="1">
            <a:spLocks noGrp="1"/>
          </p:cNvSpPr>
          <p:nvPr>
            <p:ph type="title"/>
          </p:nvPr>
        </p:nvSpPr>
        <p:spPr>
          <a:xfrm>
            <a:off x="1537000" y="4140988"/>
            <a:ext cx="16380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Cathode</a:t>
            </a:r>
            <a:endParaRPr sz="2000" b="1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39" name="Google Shape;239;p31"/>
          <p:cNvSpPr txBox="1">
            <a:spLocks noGrp="1"/>
          </p:cNvSpPr>
          <p:nvPr>
            <p:ph type="title"/>
          </p:nvPr>
        </p:nvSpPr>
        <p:spPr>
          <a:xfrm>
            <a:off x="6153600" y="4140988"/>
            <a:ext cx="16380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A2142F"/>
                </a:solidFill>
                <a:latin typeface="Raleway"/>
                <a:ea typeface="Raleway"/>
                <a:cs typeface="Raleway"/>
                <a:sym typeface="Raleway"/>
              </a:rPr>
              <a:t>Anode</a:t>
            </a:r>
            <a:endParaRPr sz="2000" b="1">
              <a:solidFill>
                <a:srgbClr val="A2142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40" name="Google Shape;240;p31"/>
          <p:cNvPicPr preferRelativeResize="0"/>
          <p:nvPr/>
        </p:nvPicPr>
        <p:blipFill rotWithShape="1">
          <a:blip r:embed="rId3">
            <a:alphaModFix/>
          </a:blip>
          <a:srcRect l="10573" t="21740" r="19681" b="25039"/>
          <a:stretch/>
        </p:blipFill>
        <p:spPr>
          <a:xfrm rot="10800000">
            <a:off x="851526" y="899099"/>
            <a:ext cx="7330499" cy="31465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1" name="Google Shape;241;p31"/>
          <p:cNvCxnSpPr/>
          <p:nvPr/>
        </p:nvCxnSpPr>
        <p:spPr>
          <a:xfrm rot="10800000">
            <a:off x="6453926" y="1282549"/>
            <a:ext cx="423300" cy="2220000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42" name="Google Shape;242;p31"/>
          <p:cNvCxnSpPr/>
          <p:nvPr/>
        </p:nvCxnSpPr>
        <p:spPr>
          <a:xfrm flipH="1">
            <a:off x="1167326" y="2424349"/>
            <a:ext cx="2438400" cy="72000"/>
          </a:xfrm>
          <a:prstGeom prst="straightConnector1">
            <a:avLst/>
          </a:prstGeom>
          <a:noFill/>
          <a:ln w="38100" cap="flat" cmpd="sng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43" name="Google Shape;243;p31"/>
          <p:cNvCxnSpPr/>
          <p:nvPr/>
        </p:nvCxnSpPr>
        <p:spPr>
          <a:xfrm flipH="1">
            <a:off x="5446376" y="2356549"/>
            <a:ext cx="2438400" cy="72000"/>
          </a:xfrm>
          <a:prstGeom prst="straightConnector1">
            <a:avLst/>
          </a:prstGeom>
          <a:noFill/>
          <a:ln w="38100" cap="flat" cmpd="sng">
            <a:solidFill>
              <a:srgbClr val="4DBEEE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44" name="Google Shape;244;p31"/>
          <p:cNvCxnSpPr/>
          <p:nvPr/>
        </p:nvCxnSpPr>
        <p:spPr>
          <a:xfrm rot="10800000" flipH="1">
            <a:off x="2300075" y="1322300"/>
            <a:ext cx="119700" cy="2212200"/>
          </a:xfrm>
          <a:prstGeom prst="straightConnector1">
            <a:avLst/>
          </a:prstGeom>
          <a:noFill/>
          <a:ln w="38100" cap="flat" cmpd="sng">
            <a:solidFill>
              <a:srgbClr val="4DBEEE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245" name="Google Shape;245;p31"/>
          <p:cNvSpPr txBox="1">
            <a:spLocks noGrp="1"/>
          </p:cNvSpPr>
          <p:nvPr>
            <p:ph type="title"/>
          </p:nvPr>
        </p:nvSpPr>
        <p:spPr>
          <a:xfrm rot="-2700000">
            <a:off x="2929547" y="3084258"/>
            <a:ext cx="1080176" cy="4688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He</a:t>
            </a:r>
            <a:r>
              <a:rPr lang="en" sz="2000" b="1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rPr>
              <a:t>-</a:t>
            </a:r>
            <a:r>
              <a:rPr lang="en" sz="20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He</a:t>
            </a:r>
            <a:endParaRPr sz="2000" b="1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6" name="Google Shape;246;p31"/>
          <p:cNvSpPr txBox="1">
            <a:spLocks noGrp="1"/>
          </p:cNvSpPr>
          <p:nvPr>
            <p:ph type="title"/>
          </p:nvPr>
        </p:nvSpPr>
        <p:spPr>
          <a:xfrm rot="1799853">
            <a:off x="5217734" y="3284528"/>
            <a:ext cx="1080080" cy="46867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He</a:t>
            </a:r>
            <a:r>
              <a:rPr lang="en" sz="2000" b="1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rPr>
              <a:t>-</a:t>
            </a:r>
            <a:r>
              <a:rPr lang="en" sz="20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He</a:t>
            </a:r>
            <a:endParaRPr sz="2000" b="1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7" name="Google Shape;247;p31"/>
          <p:cNvSpPr txBox="1">
            <a:spLocks noGrp="1"/>
          </p:cNvSpPr>
          <p:nvPr>
            <p:ph type="title"/>
          </p:nvPr>
        </p:nvSpPr>
        <p:spPr>
          <a:xfrm rot="955">
            <a:off x="2419912" y="2662391"/>
            <a:ext cx="1080300" cy="46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He</a:t>
            </a:r>
            <a:endParaRPr sz="2000" b="1">
              <a:solidFill>
                <a:schemeClr val="l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8" name="Google Shape;248;p31"/>
          <p:cNvSpPr txBox="1">
            <a:spLocks noGrp="1"/>
          </p:cNvSpPr>
          <p:nvPr>
            <p:ph type="title"/>
          </p:nvPr>
        </p:nvSpPr>
        <p:spPr>
          <a:xfrm>
            <a:off x="5590872" y="2662258"/>
            <a:ext cx="10803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A2142F"/>
                </a:solidFill>
                <a:latin typeface="Raleway"/>
                <a:ea typeface="Raleway"/>
                <a:cs typeface="Raleway"/>
                <a:sym typeface="Raleway"/>
              </a:rPr>
              <a:t>He</a:t>
            </a:r>
            <a:endParaRPr sz="2000" b="1">
              <a:solidFill>
                <a:srgbClr val="A2142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49" name="Google Shape;249;p31"/>
          <p:cNvSpPr txBox="1">
            <a:spLocks noGrp="1"/>
          </p:cNvSpPr>
          <p:nvPr>
            <p:ph type="title"/>
          </p:nvPr>
        </p:nvSpPr>
        <p:spPr>
          <a:xfrm rot="2293289">
            <a:off x="858061" y="3173420"/>
            <a:ext cx="1292220" cy="4689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He</a:t>
            </a:r>
            <a:r>
              <a:rPr lang="en" sz="2000" b="1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rPr>
              <a:t>-</a:t>
            </a:r>
            <a:r>
              <a:rPr lang="en" sz="20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noHe</a:t>
            </a:r>
            <a:endParaRPr sz="2000" b="1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0" name="Google Shape;250;p31"/>
          <p:cNvSpPr txBox="1">
            <a:spLocks noGrp="1"/>
          </p:cNvSpPr>
          <p:nvPr>
            <p:ph type="title"/>
          </p:nvPr>
        </p:nvSpPr>
        <p:spPr>
          <a:xfrm rot="-2700000">
            <a:off x="7079794" y="3050358"/>
            <a:ext cx="1292308" cy="4688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He</a:t>
            </a:r>
            <a:r>
              <a:rPr lang="en" sz="2000" b="1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rPr>
              <a:t>-</a:t>
            </a:r>
            <a:r>
              <a:rPr lang="en" sz="20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noHe</a:t>
            </a:r>
            <a:endParaRPr sz="2000" b="1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1" name="Google Shape;251;p31"/>
          <p:cNvSpPr txBox="1">
            <a:spLocks noGrp="1"/>
          </p:cNvSpPr>
          <p:nvPr>
            <p:ph type="title"/>
          </p:nvPr>
        </p:nvSpPr>
        <p:spPr>
          <a:xfrm>
            <a:off x="6772522" y="2577033"/>
            <a:ext cx="10803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A2142F"/>
                </a:solidFill>
                <a:latin typeface="Raleway"/>
                <a:ea typeface="Raleway"/>
                <a:cs typeface="Raleway"/>
                <a:sym typeface="Raleway"/>
              </a:rPr>
              <a:t>noHe</a:t>
            </a:r>
            <a:endParaRPr sz="2000" b="1">
              <a:solidFill>
                <a:srgbClr val="A2142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2" name="Google Shape;252;p31"/>
          <p:cNvSpPr txBox="1">
            <a:spLocks noGrp="1"/>
          </p:cNvSpPr>
          <p:nvPr>
            <p:ph type="title"/>
          </p:nvPr>
        </p:nvSpPr>
        <p:spPr>
          <a:xfrm>
            <a:off x="6671172" y="1654083"/>
            <a:ext cx="10803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A2142F"/>
                </a:solidFill>
                <a:latin typeface="Raleway"/>
                <a:ea typeface="Raleway"/>
                <a:cs typeface="Raleway"/>
                <a:sym typeface="Raleway"/>
              </a:rPr>
              <a:t>noHe</a:t>
            </a:r>
            <a:endParaRPr sz="2000" b="1">
              <a:solidFill>
                <a:srgbClr val="A2142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3" name="Google Shape;253;p31"/>
          <p:cNvSpPr txBox="1">
            <a:spLocks noGrp="1"/>
          </p:cNvSpPr>
          <p:nvPr>
            <p:ph type="title"/>
          </p:nvPr>
        </p:nvSpPr>
        <p:spPr>
          <a:xfrm>
            <a:off x="5590872" y="1706120"/>
            <a:ext cx="10803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rgbClr val="A2142F"/>
                </a:solidFill>
                <a:latin typeface="Raleway"/>
                <a:ea typeface="Raleway"/>
                <a:cs typeface="Raleway"/>
                <a:sym typeface="Raleway"/>
              </a:rPr>
              <a:t>He</a:t>
            </a:r>
            <a:endParaRPr sz="2000" b="1">
              <a:solidFill>
                <a:srgbClr val="A2142F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4" name="Google Shape;254;p31"/>
          <p:cNvSpPr txBox="1">
            <a:spLocks noGrp="1"/>
          </p:cNvSpPr>
          <p:nvPr>
            <p:ph type="title"/>
          </p:nvPr>
        </p:nvSpPr>
        <p:spPr>
          <a:xfrm rot="955">
            <a:off x="1339612" y="2662391"/>
            <a:ext cx="1080300" cy="46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He</a:t>
            </a:r>
            <a:endParaRPr sz="2000" b="1">
              <a:solidFill>
                <a:schemeClr val="l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5" name="Google Shape;255;p31"/>
          <p:cNvSpPr txBox="1">
            <a:spLocks noGrp="1"/>
          </p:cNvSpPr>
          <p:nvPr>
            <p:ph type="title"/>
          </p:nvPr>
        </p:nvSpPr>
        <p:spPr>
          <a:xfrm rot="955">
            <a:off x="1275712" y="1706266"/>
            <a:ext cx="1080300" cy="46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noHe</a:t>
            </a:r>
            <a:endParaRPr sz="2000" b="1">
              <a:solidFill>
                <a:schemeClr val="l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6" name="Google Shape;256;p31"/>
          <p:cNvSpPr txBox="1">
            <a:spLocks noGrp="1"/>
          </p:cNvSpPr>
          <p:nvPr>
            <p:ph type="title"/>
          </p:nvPr>
        </p:nvSpPr>
        <p:spPr>
          <a:xfrm rot="955">
            <a:off x="2356012" y="1680916"/>
            <a:ext cx="1080300" cy="46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noHe</a:t>
            </a:r>
            <a:endParaRPr sz="2000" b="1">
              <a:solidFill>
                <a:schemeClr val="lt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7" name="Google Shape;257;p31"/>
          <p:cNvSpPr txBox="1">
            <a:spLocks noGrp="1"/>
          </p:cNvSpPr>
          <p:nvPr>
            <p:ph type="title"/>
          </p:nvPr>
        </p:nvSpPr>
        <p:spPr>
          <a:xfrm rot="-1981234">
            <a:off x="631877" y="1126280"/>
            <a:ext cx="1744596" cy="46889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noHe</a:t>
            </a:r>
            <a:r>
              <a:rPr lang="en" sz="2000" b="1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rPr>
              <a:t>-</a:t>
            </a:r>
            <a:r>
              <a:rPr lang="en" sz="20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noHe</a:t>
            </a:r>
            <a:endParaRPr sz="2000" b="1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8" name="Google Shape;258;p31"/>
          <p:cNvSpPr txBox="1">
            <a:spLocks noGrp="1"/>
          </p:cNvSpPr>
          <p:nvPr>
            <p:ph type="title"/>
          </p:nvPr>
        </p:nvSpPr>
        <p:spPr>
          <a:xfrm rot="1987628">
            <a:off x="2342475" y="1273692"/>
            <a:ext cx="1744561" cy="46879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noHe</a:t>
            </a:r>
            <a:r>
              <a:rPr lang="en" sz="2000" b="1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rPr>
              <a:t>-</a:t>
            </a:r>
            <a:r>
              <a:rPr lang="en" sz="20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He</a:t>
            </a:r>
            <a:endParaRPr sz="2000" b="1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59" name="Google Shape;259;p31"/>
          <p:cNvSpPr txBox="1">
            <a:spLocks noGrp="1"/>
          </p:cNvSpPr>
          <p:nvPr>
            <p:ph type="title"/>
          </p:nvPr>
        </p:nvSpPr>
        <p:spPr>
          <a:xfrm rot="-2702508">
            <a:off x="4688231" y="1383786"/>
            <a:ext cx="1744574" cy="46881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noHe</a:t>
            </a:r>
            <a:r>
              <a:rPr lang="en" sz="2000" b="1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rPr>
              <a:t>-</a:t>
            </a:r>
            <a:r>
              <a:rPr lang="en" sz="20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He</a:t>
            </a:r>
            <a:endParaRPr sz="2000" b="1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60" name="Google Shape;260;p31"/>
          <p:cNvSpPr txBox="1">
            <a:spLocks noGrp="1"/>
          </p:cNvSpPr>
          <p:nvPr>
            <p:ph type="title"/>
          </p:nvPr>
        </p:nvSpPr>
        <p:spPr>
          <a:xfrm rot="2122572">
            <a:off x="6795294" y="1038390"/>
            <a:ext cx="1744733" cy="4689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lt2"/>
                </a:solidFill>
                <a:latin typeface="Raleway"/>
                <a:ea typeface="Raleway"/>
                <a:cs typeface="Raleway"/>
                <a:sym typeface="Raleway"/>
              </a:rPr>
              <a:t>noHe</a:t>
            </a:r>
            <a:r>
              <a:rPr lang="en" sz="2000" b="1">
                <a:solidFill>
                  <a:schemeClr val="accent6"/>
                </a:solidFill>
                <a:latin typeface="Raleway"/>
                <a:ea typeface="Raleway"/>
                <a:cs typeface="Raleway"/>
                <a:sym typeface="Raleway"/>
              </a:rPr>
              <a:t>-</a:t>
            </a:r>
            <a:r>
              <a:rPr lang="en" sz="2000" b="1">
                <a:solidFill>
                  <a:schemeClr val="accent5"/>
                </a:solidFill>
                <a:latin typeface="Raleway"/>
                <a:ea typeface="Raleway"/>
                <a:cs typeface="Raleway"/>
                <a:sym typeface="Raleway"/>
              </a:rPr>
              <a:t>noHe</a:t>
            </a:r>
            <a:endParaRPr sz="2000" b="1">
              <a:solidFill>
                <a:schemeClr val="accent5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Surface composition</a:t>
            </a:r>
            <a:endParaRPr/>
          </a:p>
        </p:txBody>
      </p:sp>
      <p:sp>
        <p:nvSpPr>
          <p:cNvPr id="266" name="Google Shape;266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19</a:t>
            </a:fld>
            <a:endParaRPr/>
          </a:p>
        </p:txBody>
      </p:sp>
      <p:sp>
        <p:nvSpPr>
          <p:cNvPr id="267" name="Google Shape;267;p32"/>
          <p:cNvSpPr txBox="1">
            <a:spLocks noGrp="1"/>
          </p:cNvSpPr>
          <p:nvPr>
            <p:ph type="body" idx="1"/>
          </p:nvPr>
        </p:nvSpPr>
        <p:spPr>
          <a:xfrm>
            <a:off x="119675" y="1364450"/>
            <a:ext cx="5487000" cy="302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Both halves investigated using ERDA</a:t>
            </a:r>
            <a:endParaRPr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/>
              <a:t>Helium still detectable:</a:t>
            </a:r>
            <a:r>
              <a:rPr lang="en" sz="2000"/>
              <a:t> </a:t>
            </a:r>
            <a:r>
              <a:rPr lang="en"/>
              <a:t>3 x 10</a:t>
            </a:r>
            <a:r>
              <a:rPr lang="en" baseline="30000"/>
              <a:t>16</a:t>
            </a:r>
            <a:r>
              <a:rPr lang="en"/>
              <a:t> He/cm</a:t>
            </a:r>
            <a:r>
              <a:rPr lang="en" baseline="30000"/>
              <a:t>2</a:t>
            </a:r>
            <a:r>
              <a:rPr lang="en"/>
              <a:t> detected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Surface now distorted due to BDs, so far exact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Also hydrogen, carbon and oxygen visible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Carbon appears to be slightly deeper on He side</a:t>
            </a:r>
            <a:endParaRPr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Reminder: Pulsed DC setup</a:t>
            </a:r>
            <a:br>
              <a:rPr lang="en"/>
            </a:br>
            <a:r>
              <a:rPr lang="en" b="1"/>
              <a:t>Breakdown statistics</a:t>
            </a:r>
            <a:br>
              <a:rPr lang="en" b="1"/>
            </a:br>
            <a:r>
              <a:rPr lang="en" b="1"/>
              <a:t>	</a:t>
            </a:r>
            <a:r>
              <a:rPr lang="en"/>
              <a:t>Pulses between breakdowns - primary &amp; secondary events?</a:t>
            </a:r>
            <a:br>
              <a:rPr lang="en"/>
            </a:br>
            <a:r>
              <a:rPr lang="en"/>
              <a:t>	BD series after primaries	</a:t>
            </a:r>
            <a:br>
              <a:rPr lang="en" b="1"/>
            </a:br>
            <a:br>
              <a:rPr lang="en"/>
            </a:br>
            <a:r>
              <a:rPr lang="en" b="1"/>
              <a:t>He implanted Cu electrodes</a:t>
            </a:r>
            <a:br>
              <a:rPr lang="en" b="1"/>
            </a:br>
            <a:r>
              <a:rPr lang="en" b="1"/>
              <a:t>	</a:t>
            </a:r>
            <a:r>
              <a:rPr lang="en"/>
              <a:t>Effect of the implantation</a:t>
            </a:r>
            <a:br>
              <a:rPr lang="en"/>
            </a:br>
            <a:r>
              <a:rPr lang="en"/>
              <a:t>	Possible explanations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b="1"/>
              <a:t>What is next?</a:t>
            </a:r>
            <a:endParaRPr b="1"/>
          </a:p>
        </p:txBody>
      </p:sp>
      <p:sp>
        <p:nvSpPr>
          <p:cNvPr id="77" name="Google Shape;77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Pristine Hard Cu pair has just been implanted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Same energy &amp; fluence as previously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Elemental composition &amp; surface smoothness analysis before breakdowns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Differences between implanted Hard and Soft Cu?</a:t>
            </a:r>
            <a:endParaRPr/>
          </a:p>
        </p:txBody>
      </p:sp>
      <p:sp>
        <p:nvSpPr>
          <p:cNvPr id="273" name="Google Shape;273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Next: Further investigation with He implantation</a:t>
            </a:r>
            <a:endParaRPr/>
          </a:p>
        </p:txBody>
      </p:sp>
      <p:sp>
        <p:nvSpPr>
          <p:cNvPr id="274" name="Google Shape;274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20</a:t>
            </a:fld>
            <a:endParaRPr/>
          </a:p>
        </p:txBody>
      </p:sp>
      <p:pic>
        <p:nvPicPr>
          <p:cNvPr id="275" name="Google Shape;275;p33"/>
          <p:cNvPicPr preferRelativeResize="0"/>
          <p:nvPr/>
        </p:nvPicPr>
        <p:blipFill rotWithShape="1">
          <a:blip r:embed="rId3">
            <a:alphaModFix/>
          </a:blip>
          <a:srcRect l="10178" t="19786" r="19867" b="18032"/>
          <a:stretch/>
        </p:blipFill>
        <p:spPr>
          <a:xfrm>
            <a:off x="2191500" y="2355500"/>
            <a:ext cx="4761001" cy="2380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4"/>
          <p:cNvSpPr txBox="1">
            <a:spLocks noGrp="1"/>
          </p:cNvSpPr>
          <p:nvPr>
            <p:ph type="body" idx="1"/>
          </p:nvPr>
        </p:nvSpPr>
        <p:spPr>
          <a:xfrm>
            <a:off x="4688725" y="1464625"/>
            <a:ext cx="4265100" cy="3198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roxima Nova"/>
              <a:buChar char="●"/>
            </a:pPr>
            <a:r>
              <a:rPr lang="en" sz="2000"/>
              <a:t>Surface chemistry</a:t>
            </a:r>
            <a:endParaRPr sz="2000"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BD experiments with smaller electrodes</a:t>
            </a:r>
            <a:endParaRPr sz="2000"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Field Emission measurements</a:t>
            </a:r>
            <a:endParaRPr sz="2000"/>
          </a:p>
        </p:txBody>
      </p:sp>
      <p:sp>
        <p:nvSpPr>
          <p:cNvPr id="281" name="Google Shape;281;p34"/>
          <p:cNvSpPr txBox="1">
            <a:spLocks noGrp="1"/>
          </p:cNvSpPr>
          <p:nvPr>
            <p:ph type="title"/>
          </p:nvPr>
        </p:nvSpPr>
        <p:spPr>
          <a:xfrm>
            <a:off x="217350" y="84975"/>
            <a:ext cx="870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challenges</a:t>
            </a:r>
            <a:endParaRPr sz="2400"/>
          </a:p>
        </p:txBody>
      </p:sp>
      <p:sp>
        <p:nvSpPr>
          <p:cNvPr id="282" name="Google Shape;282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  <p:cxnSp>
        <p:nvCxnSpPr>
          <p:cNvPr id="283" name="Google Shape;283;p34"/>
          <p:cNvCxnSpPr/>
          <p:nvPr/>
        </p:nvCxnSpPr>
        <p:spPr>
          <a:xfrm>
            <a:off x="4439150" y="149450"/>
            <a:ext cx="0" cy="4548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84" name="Google Shape;284;p34"/>
          <p:cNvSpPr txBox="1">
            <a:spLocks noGrp="1"/>
          </p:cNvSpPr>
          <p:nvPr>
            <p:ph type="title"/>
          </p:nvPr>
        </p:nvSpPr>
        <p:spPr>
          <a:xfrm>
            <a:off x="1433225" y="720788"/>
            <a:ext cx="16380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Right now</a:t>
            </a:r>
            <a:endParaRPr sz="20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85" name="Google Shape;285;p34"/>
          <p:cNvSpPr txBox="1">
            <a:spLocks noGrp="1"/>
          </p:cNvSpPr>
          <p:nvPr>
            <p:ph type="title"/>
          </p:nvPr>
        </p:nvSpPr>
        <p:spPr>
          <a:xfrm>
            <a:off x="5470525" y="720800"/>
            <a:ext cx="2701500" cy="46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Longer term plans</a:t>
            </a:r>
            <a:endParaRPr sz="200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86" name="Google Shape;286;p34"/>
          <p:cNvSpPr txBox="1">
            <a:spLocks noGrp="1"/>
          </p:cNvSpPr>
          <p:nvPr>
            <p:ph type="body" idx="1"/>
          </p:nvPr>
        </p:nvSpPr>
        <p:spPr>
          <a:xfrm>
            <a:off x="119675" y="1364450"/>
            <a:ext cx="4265100" cy="3029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roxima Nova"/>
              <a:buChar char="●"/>
            </a:pPr>
            <a:r>
              <a:rPr lang="en" sz="2000"/>
              <a:t>Wrapping up the statistics as a publication</a:t>
            </a:r>
            <a:endParaRPr sz="2000"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Smaller Cu samples with different hardness levels</a:t>
            </a:r>
            <a:endParaRPr sz="2000"/>
          </a:p>
          <a:p>
            <a:pPr marL="914400" marR="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Annealing &amp; polishing</a:t>
            </a:r>
            <a:endParaRPr sz="2000"/>
          </a:p>
          <a:p>
            <a:pPr marL="914400" marR="0" lvl="1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</a:pPr>
            <a:r>
              <a:rPr lang="en" sz="2000"/>
              <a:t>Measuring with ultrasound &amp; XRD</a:t>
            </a:r>
            <a:endParaRPr sz="2000"/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Quantifying the effect of ramping</a:t>
            </a:r>
            <a:endParaRPr sz="2000"/>
          </a:p>
          <a:p>
            <a:pPr marL="0" marR="0" lvl="0" indent="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endParaRPr sz="2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1" name="Google Shape;291;p35" descr="flame_mat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72225" y="0"/>
            <a:ext cx="1771775" cy="167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35" descr="CLIClogo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72225" y="2746099"/>
            <a:ext cx="1771776" cy="17717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3" name="Google Shape;293;p35" descr="hip1.gif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660604" y="1744037"/>
            <a:ext cx="1195022" cy="120555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35"/>
          <p:cNvSpPr txBox="1"/>
          <p:nvPr/>
        </p:nvSpPr>
        <p:spPr>
          <a:xfrm>
            <a:off x="510450" y="4264275"/>
            <a:ext cx="3340500" cy="6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4"/>
                </a:solidFill>
              </a:rPr>
              <a:t>Anton Saressalo</a:t>
            </a:r>
            <a:endParaRPr sz="2000">
              <a:solidFill>
                <a:schemeClr val="accent4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4"/>
                </a:solidFill>
              </a:rPr>
              <a:t>anton.saressalo@helsinki.fi</a:t>
            </a:r>
            <a:endParaRPr sz="2000">
              <a:solidFill>
                <a:schemeClr val="accent4"/>
              </a:solidFill>
            </a:endParaRPr>
          </a:p>
        </p:txBody>
      </p:sp>
      <p:sp>
        <p:nvSpPr>
          <p:cNvPr id="295" name="Google Shape;295;p35"/>
          <p:cNvSpPr txBox="1">
            <a:spLocks noGrp="1"/>
          </p:cNvSpPr>
          <p:nvPr>
            <p:ph type="title"/>
          </p:nvPr>
        </p:nvSpPr>
        <p:spPr>
          <a:xfrm>
            <a:off x="-83750" y="445025"/>
            <a:ext cx="8916300" cy="572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</a:t>
            </a:r>
            <a:r>
              <a:rPr lang="en">
                <a:solidFill>
                  <a:srgbClr val="FFFFFF"/>
                </a:solidFill>
              </a:rPr>
              <a:t>sions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296" name="Google Shape;296;p35"/>
          <p:cNvSpPr txBox="1">
            <a:spLocks noGrp="1"/>
          </p:cNvSpPr>
          <p:nvPr>
            <p:ph type="body" idx="2"/>
          </p:nvPr>
        </p:nvSpPr>
        <p:spPr>
          <a:xfrm>
            <a:off x="119675" y="1017725"/>
            <a:ext cx="4265100" cy="3376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➢"/>
            </a:pPr>
            <a:r>
              <a:rPr lang="en" sz="2000">
                <a:solidFill>
                  <a:srgbClr val="000000"/>
                </a:solidFill>
              </a:rPr>
              <a:t>BD classification possible, but more proof needed</a:t>
            </a:r>
            <a:endParaRPr sz="2000">
              <a:solidFill>
                <a:srgbClr val="000000"/>
              </a:solidFill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Char char="➢"/>
            </a:pPr>
            <a:r>
              <a:rPr lang="en" sz="2000">
                <a:solidFill>
                  <a:srgbClr val="000000"/>
                </a:solidFill>
              </a:rPr>
              <a:t>He irradiation seems to introduce BDs</a:t>
            </a:r>
            <a:endParaRPr sz="2000">
              <a:solidFill>
                <a:srgbClr val="000000"/>
              </a:solidFill>
            </a:endParaRPr>
          </a:p>
          <a:p>
            <a:pPr marL="457200" marR="0" lvl="0" indent="-3556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roxima Nova"/>
              <a:buChar char="➢"/>
            </a:pPr>
            <a:r>
              <a:rPr lang="en" sz="2000">
                <a:solidFill>
                  <a:srgbClr val="000000"/>
                </a:solidFill>
              </a:rPr>
              <a:t>Tradeoff between fundamental physics &amp; applications</a:t>
            </a:r>
            <a:endParaRPr sz="2000">
              <a:solidFill>
                <a:srgbClr val="000000"/>
              </a:solidFill>
            </a:endParaRPr>
          </a:p>
        </p:txBody>
      </p:sp>
      <p:sp>
        <p:nvSpPr>
          <p:cNvPr id="297" name="Google Shape;297;p35"/>
          <p:cNvSpPr txBox="1"/>
          <p:nvPr/>
        </p:nvSpPr>
        <p:spPr>
          <a:xfrm>
            <a:off x="4229250" y="4606500"/>
            <a:ext cx="4691100" cy="5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accent4"/>
                </a:solidFill>
              </a:rPr>
              <a:t>Mini MeVArc 2018, November 13th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5"/>
          <p:cNvSpPr txBox="1">
            <a:spLocks noGrp="1"/>
          </p:cNvSpPr>
          <p:nvPr>
            <p:ph type="body" idx="1"/>
          </p:nvPr>
        </p:nvSpPr>
        <p:spPr>
          <a:xfrm>
            <a:off x="36425" y="1425975"/>
            <a:ext cx="2914500" cy="314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Cu electrodes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62 mm diameter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60 µm gap</a:t>
            </a:r>
            <a:br>
              <a:rPr lang="en"/>
            </a:b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Short DC pulses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Electric fields </a:t>
            </a:r>
            <a:br>
              <a:rPr lang="en"/>
            </a:br>
            <a:r>
              <a:rPr lang="en"/>
              <a:t>even  &gt; 100 MV/m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Pulse length  </a:t>
            </a:r>
            <a:r>
              <a:rPr lang="en" sz="12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~ 1 </a:t>
            </a:r>
            <a:r>
              <a:rPr lang="en"/>
              <a:t>µs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Frequency up to 6 kHz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High Vacuum</a:t>
            </a:r>
            <a:br>
              <a:rPr lang="en"/>
            </a:br>
            <a:r>
              <a:rPr lang="en"/>
              <a:t> (</a:t>
            </a:r>
            <a:r>
              <a:rPr lang="en" sz="1200"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~</a:t>
            </a:r>
            <a:r>
              <a:rPr lang="en"/>
              <a:t> 10</a:t>
            </a:r>
            <a:r>
              <a:rPr lang="en" baseline="30000"/>
              <a:t>-8</a:t>
            </a:r>
            <a:r>
              <a:rPr lang="en"/>
              <a:t> mbar)</a:t>
            </a:r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title"/>
          </p:nvPr>
        </p:nvSpPr>
        <p:spPr>
          <a:xfrm>
            <a:off x="311700" y="95100"/>
            <a:ext cx="8709300" cy="92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Experimental setup: </a:t>
            </a:r>
            <a:br>
              <a:rPr lang="en"/>
            </a:br>
            <a:r>
              <a:rPr lang="en" i="1"/>
              <a:t>DC Spark System</a:t>
            </a:r>
            <a:r>
              <a:rPr lang="en"/>
              <a:t> &amp; </a:t>
            </a:r>
            <a:r>
              <a:rPr lang="en" i="1"/>
              <a:t>Marx Generator</a:t>
            </a:r>
            <a:endParaRPr sz="2400" i="1"/>
          </a:p>
        </p:txBody>
      </p:sp>
      <p:sp>
        <p:nvSpPr>
          <p:cNvPr id="84" name="Google Shape;84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85" name="Google Shape;8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3325" y="1170000"/>
            <a:ext cx="5888276" cy="3312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>
            <a:spLocks noGrp="1"/>
          </p:cNvSpPr>
          <p:nvPr>
            <p:ph type="title"/>
          </p:nvPr>
        </p:nvSpPr>
        <p:spPr>
          <a:xfrm>
            <a:off x="311850" y="175700"/>
            <a:ext cx="8709300" cy="6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Large Electrode System</a:t>
            </a:r>
            <a:endParaRPr sz="2400"/>
          </a:p>
        </p:txBody>
      </p:sp>
      <p:sp>
        <p:nvSpPr>
          <p:cNvPr id="91" name="Google Shape;91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92" name="Google Shape;9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700" y="990988"/>
            <a:ext cx="2990850" cy="343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6"/>
          <p:cNvPicPr preferRelativeResize="0"/>
          <p:nvPr/>
        </p:nvPicPr>
        <p:blipFill rotWithShape="1">
          <a:blip r:embed="rId4">
            <a:alphaModFix/>
          </a:blip>
          <a:srcRect l="22762" t="20755" r="26005" b="6469"/>
          <a:stretch/>
        </p:blipFill>
        <p:spPr>
          <a:xfrm>
            <a:off x="2996274" y="1505363"/>
            <a:ext cx="3016018" cy="240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6"/>
          <p:cNvPicPr preferRelativeResize="0"/>
          <p:nvPr/>
        </p:nvPicPr>
        <p:blipFill rotWithShape="1">
          <a:blip r:embed="rId5">
            <a:alphaModFix/>
          </a:blip>
          <a:srcRect l="25621" t="15543" r="26516" b="5355"/>
          <a:stretch/>
        </p:blipFill>
        <p:spPr>
          <a:xfrm>
            <a:off x="6229350" y="1456200"/>
            <a:ext cx="2698148" cy="25081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7"/>
          <p:cNvSpPr txBox="1">
            <a:spLocks noGrp="1"/>
          </p:cNvSpPr>
          <p:nvPr>
            <p:ph type="title"/>
          </p:nvPr>
        </p:nvSpPr>
        <p:spPr>
          <a:xfrm>
            <a:off x="311850" y="175700"/>
            <a:ext cx="8709300" cy="61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Flat mode &amp; ramping</a:t>
            </a:r>
            <a:endParaRPr sz="2400"/>
          </a:p>
        </p:txBody>
      </p:sp>
      <p:sp>
        <p:nvSpPr>
          <p:cNvPr id="100" name="Google Shape;100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43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Flat mode = Constant target voltage regardless of breakdowns</a:t>
            </a:r>
            <a:br>
              <a:rPr lang="en"/>
            </a:b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Steady pulsing at 1-2 kHz, small pauses every 100 000 pulses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Change of “period”</a:t>
            </a:r>
            <a:br>
              <a:rPr lang="en"/>
            </a:b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Pulsing stops at BD, after which the voltage is asymptotically ramped back to target from 1/5th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“Exponential ramping”, 20 steps of 100 pulses on each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 txBox="1">
            <a:spLocks noGrp="1"/>
          </p:cNvSpPr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Breakdown statistics</a:t>
            </a:r>
            <a:endParaRPr/>
          </a:p>
        </p:txBody>
      </p:sp>
      <p:sp>
        <p:nvSpPr>
          <p:cNvPr id="107" name="Google Shape;107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19"/>
          <p:cNvPicPr preferRelativeResize="0"/>
          <p:nvPr/>
        </p:nvPicPr>
        <p:blipFill rotWithShape="1">
          <a:blip r:embed="rId3">
            <a:alphaModFix/>
          </a:blip>
          <a:srcRect r="7902"/>
          <a:stretch/>
        </p:blipFill>
        <p:spPr>
          <a:xfrm>
            <a:off x="-57325" y="784900"/>
            <a:ext cx="6217523" cy="35038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114" name="Google Shape;114;p19"/>
          <p:cNvSpPr txBox="1"/>
          <p:nvPr/>
        </p:nvSpPr>
        <p:spPr>
          <a:xfrm>
            <a:off x="904850" y="3573275"/>
            <a:ext cx="482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aseline="30000">
                <a:solidFill>
                  <a:srgbClr val="222222"/>
                </a:solidFill>
                <a:highlight>
                  <a:srgbClr val="FFFFFF"/>
                </a:highlight>
              </a:rPr>
              <a:t>1</a:t>
            </a:r>
            <a:endParaRPr baseline="30000"/>
          </a:p>
        </p:txBody>
      </p:sp>
      <p:sp>
        <p:nvSpPr>
          <p:cNvPr id="115" name="Google Shape;115;p19"/>
          <p:cNvSpPr txBox="1"/>
          <p:nvPr/>
        </p:nvSpPr>
        <p:spPr>
          <a:xfrm>
            <a:off x="869900" y="3966875"/>
            <a:ext cx="3000000" cy="9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aseline="30000">
                <a:solidFill>
                  <a:srgbClr val="222222"/>
                </a:solidFill>
                <a:highlight>
                  <a:srgbClr val="FFFFFF"/>
                </a:highlight>
              </a:rPr>
              <a:t>1</a:t>
            </a:r>
            <a:r>
              <a:rPr lang="en" sz="1000">
                <a:solidFill>
                  <a:srgbClr val="222222"/>
                </a:solidFill>
                <a:highlight>
                  <a:srgbClr val="FFFFFF"/>
                </a:highlight>
              </a:rPr>
              <a:t> Wuensch, W., Degiovanni, A., Calatroni, S., Korsbäck, A., Djurabekova, F., Rajamäki, R., &amp; Giner-Navarro, J. (2017). </a:t>
            </a:r>
            <a:endParaRPr/>
          </a:p>
        </p:txBody>
      </p:sp>
      <p:pic>
        <p:nvPicPr>
          <p:cNvPr id="116" name="Google Shape;116;p1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06900" y="700112"/>
            <a:ext cx="4048951" cy="39631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7" name="Google Shape;117;p19"/>
          <p:cNvCxnSpPr/>
          <p:nvPr/>
        </p:nvCxnSpPr>
        <p:spPr>
          <a:xfrm>
            <a:off x="5891975" y="2235363"/>
            <a:ext cx="2945100" cy="411900"/>
          </a:xfrm>
          <a:prstGeom prst="straightConnector1">
            <a:avLst/>
          </a:prstGeom>
          <a:noFill/>
          <a:ln w="19050" cap="flat" cmpd="sng">
            <a:solidFill>
              <a:srgbClr val="77AC30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8" name="Google Shape;118;p19"/>
          <p:cNvCxnSpPr/>
          <p:nvPr/>
        </p:nvCxnSpPr>
        <p:spPr>
          <a:xfrm>
            <a:off x="5710475" y="1643888"/>
            <a:ext cx="216300" cy="502500"/>
          </a:xfrm>
          <a:prstGeom prst="straightConnector1">
            <a:avLst/>
          </a:prstGeom>
          <a:noFill/>
          <a:ln w="19050" cap="flat" cmpd="sng">
            <a:solidFill>
              <a:srgbClr val="77AC30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19" name="Google Shape;119;p19"/>
          <p:cNvCxnSpPr/>
          <p:nvPr/>
        </p:nvCxnSpPr>
        <p:spPr>
          <a:xfrm>
            <a:off x="6136250" y="2619213"/>
            <a:ext cx="2763600" cy="306300"/>
          </a:xfrm>
          <a:prstGeom prst="straightConnector1">
            <a:avLst/>
          </a:prstGeom>
          <a:noFill/>
          <a:ln w="19050" cap="flat" cmpd="sng">
            <a:solidFill>
              <a:srgbClr val="0072BD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0" name="Google Shape;120;p19"/>
          <p:cNvCxnSpPr/>
          <p:nvPr/>
        </p:nvCxnSpPr>
        <p:spPr>
          <a:xfrm rot="10800000">
            <a:off x="5731425" y="1718888"/>
            <a:ext cx="474600" cy="977100"/>
          </a:xfrm>
          <a:prstGeom prst="straightConnector1">
            <a:avLst/>
          </a:prstGeom>
          <a:noFill/>
          <a:ln w="19050" cap="flat" cmpd="sng">
            <a:solidFill>
              <a:srgbClr val="0072BD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1" name="Google Shape;121;p19"/>
          <p:cNvCxnSpPr/>
          <p:nvPr/>
        </p:nvCxnSpPr>
        <p:spPr>
          <a:xfrm>
            <a:off x="6080400" y="2940238"/>
            <a:ext cx="2798700" cy="453600"/>
          </a:xfrm>
          <a:prstGeom prst="straightConnector1">
            <a:avLst/>
          </a:prstGeom>
          <a:noFill/>
          <a:ln w="19050" cap="flat" cmpd="sng">
            <a:solidFill>
              <a:srgbClr val="4DBEEE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2" name="Google Shape;122;p19"/>
          <p:cNvCxnSpPr/>
          <p:nvPr/>
        </p:nvCxnSpPr>
        <p:spPr>
          <a:xfrm>
            <a:off x="5696575" y="2137663"/>
            <a:ext cx="404700" cy="809700"/>
          </a:xfrm>
          <a:prstGeom prst="straightConnector1">
            <a:avLst/>
          </a:prstGeom>
          <a:noFill/>
          <a:ln w="19050" cap="flat" cmpd="sng">
            <a:solidFill>
              <a:srgbClr val="4DBEEE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3" name="Google Shape;123;p19"/>
          <p:cNvCxnSpPr/>
          <p:nvPr/>
        </p:nvCxnSpPr>
        <p:spPr>
          <a:xfrm>
            <a:off x="6220000" y="2996063"/>
            <a:ext cx="2624100" cy="865200"/>
          </a:xfrm>
          <a:prstGeom prst="straightConnector1">
            <a:avLst/>
          </a:prstGeom>
          <a:noFill/>
          <a:ln w="19050" cap="flat" cmpd="sng">
            <a:solidFill>
              <a:srgbClr val="A2142F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124" name="Google Shape;124;p19"/>
          <p:cNvCxnSpPr/>
          <p:nvPr/>
        </p:nvCxnSpPr>
        <p:spPr>
          <a:xfrm>
            <a:off x="5731450" y="1628188"/>
            <a:ext cx="537300" cy="1381800"/>
          </a:xfrm>
          <a:prstGeom prst="straightConnector1">
            <a:avLst/>
          </a:prstGeom>
          <a:noFill/>
          <a:ln w="19050" cap="flat" cmpd="sng">
            <a:solidFill>
              <a:srgbClr val="A2142F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25" name="Google Shape;125;p19"/>
          <p:cNvSpPr txBox="1">
            <a:spLocks noGrp="1"/>
          </p:cNvSpPr>
          <p:nvPr>
            <p:ph type="title"/>
          </p:nvPr>
        </p:nvSpPr>
        <p:spPr>
          <a:xfrm>
            <a:off x="311850" y="85950"/>
            <a:ext cx="8709300" cy="48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BD classification based on double Poissonian?</a:t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131" name="Google Shape;131;p20"/>
          <p:cNvSpPr txBox="1">
            <a:spLocks noGrp="1"/>
          </p:cNvSpPr>
          <p:nvPr>
            <p:ph type="title"/>
          </p:nvPr>
        </p:nvSpPr>
        <p:spPr>
          <a:xfrm>
            <a:off x="311850" y="41950"/>
            <a:ext cx="8709300" cy="52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BD classification based on double Poissonian?</a:t>
            </a:r>
            <a:endParaRPr sz="2400"/>
          </a:p>
        </p:txBody>
      </p:sp>
      <p:pic>
        <p:nvPicPr>
          <p:cNvPr id="132" name="Google Shape;13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5050" y="534300"/>
            <a:ext cx="8167656" cy="42389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Google Shape;137;p21"/>
          <p:cNvPicPr preferRelativeResize="0"/>
          <p:nvPr/>
        </p:nvPicPr>
        <p:blipFill rotWithShape="1">
          <a:blip r:embed="rId3">
            <a:alphaModFix/>
          </a:blip>
          <a:srcRect l="10981" t="5052" r="8980" b="8276"/>
          <a:stretch/>
        </p:blipFill>
        <p:spPr>
          <a:xfrm>
            <a:off x="3873350" y="473950"/>
            <a:ext cx="5124600" cy="3790782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21"/>
          <p:cNvSpPr txBox="1">
            <a:spLocks noGrp="1"/>
          </p:cNvSpPr>
          <p:nvPr>
            <p:ph type="title"/>
          </p:nvPr>
        </p:nvSpPr>
        <p:spPr>
          <a:xfrm>
            <a:off x="311850" y="85950"/>
            <a:ext cx="8709300" cy="48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BD classification based on location?</a:t>
            </a:r>
            <a:endParaRPr sz="2400"/>
          </a:p>
        </p:txBody>
      </p:sp>
      <p:sp>
        <p:nvSpPr>
          <p:cNvPr id="139" name="Google Shape;139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sp>
        <p:nvSpPr>
          <p:cNvPr id="140" name="Google Shape;140;p21"/>
          <p:cNvSpPr txBox="1"/>
          <p:nvPr/>
        </p:nvSpPr>
        <p:spPr>
          <a:xfrm>
            <a:off x="4138625" y="4178275"/>
            <a:ext cx="4794000" cy="535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71600" lvl="0" indent="4572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Distance (mm)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  	   5	     10	      15	20        25	       30        35</a:t>
            </a:r>
            <a:endParaRPr/>
          </a:p>
        </p:txBody>
      </p:sp>
      <p:sp>
        <p:nvSpPr>
          <p:cNvPr id="141" name="Google Shape;141;p21"/>
          <p:cNvSpPr txBox="1"/>
          <p:nvPr/>
        </p:nvSpPr>
        <p:spPr>
          <a:xfrm>
            <a:off x="119000" y="965925"/>
            <a:ext cx="3477600" cy="9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Distance between consecutive BDs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en">
                <a:latin typeface="Raleway"/>
                <a:ea typeface="Raleway"/>
                <a:cs typeface="Raleway"/>
                <a:sym typeface="Raleway"/>
              </a:rPr>
            </a:br>
            <a:r>
              <a:rPr lang="en">
                <a:latin typeface="Raleway"/>
                <a:ea typeface="Raleway"/>
                <a:cs typeface="Raleway"/>
                <a:sym typeface="Raleway"/>
              </a:rPr>
              <a:t>Separated by number of pulses in between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Data: Iaroslava Hard Cu 007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42" name="Google Shape;142;p21"/>
          <p:cNvSpPr txBox="1"/>
          <p:nvPr/>
        </p:nvSpPr>
        <p:spPr>
          <a:xfrm>
            <a:off x="192050" y="2969450"/>
            <a:ext cx="3477600" cy="61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latin typeface="Raleway"/>
                <a:ea typeface="Raleway"/>
                <a:cs typeface="Raleway"/>
                <a:sym typeface="Raleway"/>
              </a:rPr>
              <a:t>Peak disappears at ~5000 pulses!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22</Slides>
  <Notes>22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Spearmint</vt:lpstr>
      <vt:lpstr>  Breakdown classification &amp; new results with He implanted copper electrodes</vt:lpstr>
      <vt:lpstr>Outline</vt:lpstr>
      <vt:lpstr>Experimental setup:  DC Spark System &amp; Marx Generator</vt:lpstr>
      <vt:lpstr>Large Electrode System</vt:lpstr>
      <vt:lpstr>Flat mode &amp; ramping</vt:lpstr>
      <vt:lpstr>Breakdown statistics</vt:lpstr>
      <vt:lpstr>BD classification based on double Poissonian?</vt:lpstr>
      <vt:lpstr>BD classification based on double Poissonian?</vt:lpstr>
      <vt:lpstr>BD classification based on location?</vt:lpstr>
      <vt:lpstr>BD classification based on location?</vt:lpstr>
      <vt:lpstr>BD classification based on BD currents?</vt:lpstr>
      <vt:lpstr>Currents after a big BD</vt:lpstr>
      <vt:lpstr>Mean of all the followup-currrents</vt:lpstr>
      <vt:lpstr>He implanted Cu electrodes</vt:lpstr>
      <vt:lpstr>He implantation</vt:lpstr>
      <vt:lpstr>First results in June</vt:lpstr>
      <vt:lpstr>Twisting the electrodes</vt:lpstr>
      <vt:lpstr>Twisting the electrodes makes a difference</vt:lpstr>
      <vt:lpstr>Surface composition</vt:lpstr>
      <vt:lpstr>Next: Further investigation with He implantation</vt:lpstr>
      <vt:lpstr>Next challenges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Breakdown classification &amp; new results with He implanted copper electrodes</dc:title>
  <cp:lastModifiedBy>Anton Saressalo</cp:lastModifiedBy>
  <cp:revision>1</cp:revision>
  <dcterms:modified xsi:type="dcterms:W3CDTF">2018-11-13T10:46:04Z</dcterms:modified>
</cp:coreProperties>
</file>