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22" r:id="rId2"/>
    <p:sldId id="380" r:id="rId3"/>
    <p:sldId id="382" r:id="rId4"/>
    <p:sldId id="381" r:id="rId5"/>
    <p:sldId id="384" r:id="rId6"/>
    <p:sldId id="385" r:id="rId7"/>
    <p:sldId id="37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1FFFF"/>
    <a:srgbClr val="666699"/>
    <a:srgbClr val="00CC00"/>
    <a:srgbClr val="FF0000"/>
    <a:srgbClr val="FF9933"/>
    <a:srgbClr val="FF66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51" autoAdjust="0"/>
    <p:restoredTop sz="96433" autoAdjust="0"/>
  </p:normalViewPr>
  <p:slideViewPr>
    <p:cSldViewPr snapToGrid="0">
      <p:cViewPr varScale="1">
        <p:scale>
          <a:sx n="111" d="100"/>
          <a:sy n="111" d="100"/>
        </p:scale>
        <p:origin x="1764" y="11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88C1C-F557-4F13-81FF-3845A7927FC8}" type="datetimeFigureOut">
              <a:rPr lang="it-IT" smtClean="0"/>
              <a:t>30/08/2018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E3981-0D41-44F3-866C-FF82BC1C45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294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8460D-043A-48B1-9FBB-2BADD19295DE}" type="datetimeFigureOut">
              <a:rPr lang="it-IT" smtClean="0"/>
              <a:t>30/08/2018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63A8D-3216-4EB9-8921-08BDB36F61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30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470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7B75-FA66-456E-A3E4-C988AC87DEDA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282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C843-98FF-489A-AFA7-5134F1583D24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820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C022-DCC1-40F8-9270-007A914A9F0D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693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 b="1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D48B-4194-4043-9488-E52137869A3A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938566" y="182563"/>
            <a:ext cx="205740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FC7CF1D8-012F-4C4A-942F-460B411F49CB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Connettore diritto 6"/>
          <p:cNvCxnSpPr/>
          <p:nvPr userDrawn="1"/>
        </p:nvCxnSpPr>
        <p:spPr>
          <a:xfrm flipV="1">
            <a:off x="483372" y="1306128"/>
            <a:ext cx="8387163" cy="8874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040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51D4-9CC1-4FE2-B022-D56101D60D40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680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 b="1"/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880BB-EC38-4008-9B76-5D47AD127C42}" type="datetime1">
              <a:rPr lang="it-IT" smtClean="0"/>
              <a:t>30/08/2018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6162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916A-E371-468B-9A16-D20EEE4CB4F6}" type="datetime1">
              <a:rPr lang="it-IT" smtClean="0"/>
              <a:t>30/08/2018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703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BFA30-D7FA-40E9-95EB-7D050F4D236D}" type="datetime1">
              <a:rPr lang="it-IT" smtClean="0"/>
              <a:t>30/08/2018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90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2EBE-A223-49BA-A7D2-1E753E6C495E}" type="datetime1">
              <a:rPr lang="it-IT" smtClean="0"/>
              <a:t>30/08/2018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987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D58D2-B27E-41DF-9B5B-25C4578F914F}" type="datetime1">
              <a:rPr lang="it-IT" smtClean="0"/>
              <a:t>30/08/2018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077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596A-FC81-418B-9522-E54B43980EEE}" type="datetime1">
              <a:rPr lang="it-IT" smtClean="0"/>
              <a:t>30/08/2018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667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4E9B0-F594-40BA-97AD-9FE6054AA1FB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06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RIES Kick-off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33" y="5649546"/>
            <a:ext cx="1454208" cy="102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1641772" y="6054371"/>
            <a:ext cx="50897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 smtClean="0">
                <a:solidFill>
                  <a:srgbClr val="002060"/>
                </a:solidFill>
              </a:rPr>
              <a:t>6</a:t>
            </a:r>
            <a:r>
              <a:rPr lang="en-GB" sz="2200" b="1" baseline="30000" dirty="0" smtClean="0">
                <a:solidFill>
                  <a:srgbClr val="002060"/>
                </a:solidFill>
              </a:rPr>
              <a:t>th</a:t>
            </a:r>
            <a:r>
              <a:rPr lang="en-GB" sz="2200" b="1" dirty="0" smtClean="0">
                <a:solidFill>
                  <a:srgbClr val="002060"/>
                </a:solidFill>
              </a:rPr>
              <a:t> ARIES WP15 Meeting, 31 August 2018</a:t>
            </a:r>
            <a:endParaRPr lang="en-GB" sz="2200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://www.horizon2020news.it/wp-content/uploads/2016/07/horizon-2020-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1" b="12105"/>
          <a:stretch/>
        </p:blipFill>
        <p:spPr bwMode="auto">
          <a:xfrm>
            <a:off x="6789163" y="5980493"/>
            <a:ext cx="1943670" cy="51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718431" y="2762188"/>
            <a:ext cx="77175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rgbClr val="002060"/>
                </a:solidFill>
              </a:rPr>
              <a:t>WP 15.2 </a:t>
            </a:r>
            <a:r>
              <a:rPr lang="en-US" sz="3600" b="1" dirty="0">
                <a:solidFill>
                  <a:srgbClr val="002060"/>
                </a:solidFill>
              </a:rPr>
              <a:t>Cleaning/polishing large sample substrates for RF facilities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40793" y="1213844"/>
            <a:ext cx="77175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3200" i="1" dirty="0" smtClean="0">
              <a:solidFill>
                <a:srgbClr val="002060"/>
              </a:solidFill>
            </a:endParaRPr>
          </a:p>
          <a:p>
            <a:r>
              <a:rPr lang="en-GB" sz="3200" dirty="0" smtClean="0">
                <a:solidFill>
                  <a:srgbClr val="002060"/>
                </a:solidFill>
              </a:rPr>
              <a:t>Cristian </a:t>
            </a:r>
            <a:r>
              <a:rPr lang="en-GB" sz="3200" dirty="0" err="1" smtClean="0">
                <a:solidFill>
                  <a:srgbClr val="002060"/>
                </a:solidFill>
              </a:rPr>
              <a:t>Pira</a:t>
            </a:r>
            <a:endParaRPr lang="en-GB" sz="3200" dirty="0" smtClean="0">
              <a:solidFill>
                <a:srgbClr val="002060"/>
              </a:solidFill>
            </a:endParaRPr>
          </a:p>
        </p:txBody>
      </p:sp>
      <p:cxnSp>
        <p:nvCxnSpPr>
          <p:cNvPr id="3" name="Connettore diritto 2"/>
          <p:cNvCxnSpPr/>
          <p:nvPr/>
        </p:nvCxnSpPr>
        <p:spPr>
          <a:xfrm>
            <a:off x="207818" y="5361709"/>
            <a:ext cx="8738755" cy="72736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/>
          <p:cNvCxnSpPr/>
          <p:nvPr/>
        </p:nvCxnSpPr>
        <p:spPr>
          <a:xfrm>
            <a:off x="207817" y="1578096"/>
            <a:ext cx="8738755" cy="72736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020" y="253397"/>
            <a:ext cx="1680813" cy="118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5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QPR </a:t>
            </a:r>
            <a:r>
              <a:rPr lang="it-IT" dirty="0" smtClean="0">
                <a:solidFill>
                  <a:schemeClr val="accent5">
                    <a:lumMod val="75000"/>
                  </a:schemeClr>
                </a:solidFill>
              </a:rPr>
              <a:t>Sample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760" y="1690689"/>
            <a:ext cx="7986833" cy="4741228"/>
          </a:xfrm>
          <a:prstGeom prst="rect">
            <a:avLst/>
          </a:prstGeom>
        </p:spPr>
      </p:pic>
      <p:pic>
        <p:nvPicPr>
          <p:cNvPr id="9" name="Picture 2" descr="ARIES Kick-off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980" y="145472"/>
            <a:ext cx="1422338" cy="100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62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QPR </a:t>
            </a:r>
            <a:r>
              <a:rPr lang="it-IT" dirty="0" smtClean="0">
                <a:solidFill>
                  <a:schemeClr val="accent5">
                    <a:lumMod val="75000"/>
                  </a:schemeClr>
                </a:solidFill>
              </a:rPr>
              <a:t>Sample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03" y="1690689"/>
            <a:ext cx="6757352" cy="4011371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518249" y="2147977"/>
            <a:ext cx="2139352" cy="272534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4164444" y="1707821"/>
            <a:ext cx="3052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0000FF"/>
                </a:solidFill>
              </a:rPr>
              <a:t>Copper</a:t>
            </a:r>
            <a:r>
              <a:rPr lang="it-IT" b="1" dirty="0" smtClean="0">
                <a:solidFill>
                  <a:srgbClr val="0000FF"/>
                </a:solidFill>
              </a:rPr>
              <a:t> part to be </a:t>
            </a:r>
            <a:r>
              <a:rPr lang="it-IT" b="1" dirty="0" err="1" smtClean="0">
                <a:solidFill>
                  <a:srgbClr val="0000FF"/>
                </a:solidFill>
              </a:rPr>
              <a:t>cleaned</a:t>
            </a:r>
            <a:endParaRPr lang="it-IT" b="1" dirty="0">
              <a:solidFill>
                <a:srgbClr val="0000FF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875" y="2284244"/>
            <a:ext cx="3989098" cy="3661933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5690558" y="3154999"/>
            <a:ext cx="2139352" cy="272534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diritto 9"/>
          <p:cNvCxnSpPr/>
          <p:nvPr/>
        </p:nvCxnSpPr>
        <p:spPr>
          <a:xfrm flipV="1">
            <a:off x="3786996" y="2040127"/>
            <a:ext cx="439947" cy="10785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/>
          <p:cNvCxnSpPr/>
          <p:nvPr/>
        </p:nvCxnSpPr>
        <p:spPr>
          <a:xfrm flipH="1" flipV="1">
            <a:off x="6596332" y="2091361"/>
            <a:ext cx="525077" cy="924891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ARIES Kick-off Meet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980" y="145472"/>
            <a:ext cx="1422338" cy="100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tangolo 14"/>
          <p:cNvSpPr/>
          <p:nvPr/>
        </p:nvSpPr>
        <p:spPr>
          <a:xfrm>
            <a:off x="723899" y="5617462"/>
            <a:ext cx="7953375" cy="977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</a:pPr>
            <a:r>
              <a:rPr lang="en-GB" dirty="0"/>
              <a:t>From Riga Meeting </a:t>
            </a:r>
            <a:r>
              <a:rPr lang="en-GB" dirty="0" smtClean="0"/>
              <a:t>Minutes:</a:t>
            </a:r>
          </a:p>
          <a:p>
            <a:pPr>
              <a:lnSpc>
                <a:spcPct val="170000"/>
              </a:lnSpc>
            </a:pPr>
            <a:r>
              <a:rPr lang="en-GB" b="1" dirty="0" smtClean="0"/>
              <a:t>Two </a:t>
            </a:r>
            <a:r>
              <a:rPr lang="en-GB" b="1" dirty="0"/>
              <a:t>samples will treated with EP and one sample with </a:t>
            </a:r>
            <a:r>
              <a:rPr lang="en-GB" b="1" dirty="0" smtClean="0"/>
              <a:t>EP+SUBU5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39817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Segnaposto contenut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99503" y="2138452"/>
            <a:ext cx="4141572" cy="380469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QPR </a:t>
            </a:r>
            <a:r>
              <a:rPr lang="it-IT" dirty="0" smtClean="0">
                <a:solidFill>
                  <a:schemeClr val="accent5">
                    <a:lumMod val="75000"/>
                  </a:schemeClr>
                </a:solidFill>
              </a:rPr>
              <a:t>Sample </a:t>
            </a:r>
            <a:r>
              <a:rPr lang="it-IT" dirty="0" err="1" smtClean="0">
                <a:solidFill>
                  <a:schemeClr val="accent5">
                    <a:lumMod val="75000"/>
                  </a:schemeClr>
                </a:solidFill>
              </a:rPr>
              <a:t>Polishing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3432" y="2147977"/>
            <a:ext cx="4141572" cy="3804698"/>
          </a:xfrm>
        </p:spPr>
      </p:pic>
      <p:sp>
        <p:nvSpPr>
          <p:cNvPr id="5" name="Rettangolo 4"/>
          <p:cNvSpPr/>
          <p:nvPr/>
        </p:nvSpPr>
        <p:spPr>
          <a:xfrm>
            <a:off x="1299533" y="2441275"/>
            <a:ext cx="2268748" cy="1639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 rot="16200000">
            <a:off x="1914975" y="1858991"/>
            <a:ext cx="911525" cy="25304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circolare in su 6"/>
          <p:cNvSpPr/>
          <p:nvPr/>
        </p:nvSpPr>
        <p:spPr>
          <a:xfrm>
            <a:off x="937225" y="1690690"/>
            <a:ext cx="2846716" cy="586683"/>
          </a:xfrm>
          <a:prstGeom prst="curvedUpArrow">
            <a:avLst>
              <a:gd name="adj1" fmla="val 39354"/>
              <a:gd name="adj2" fmla="val 82547"/>
              <a:gd name="adj3" fmla="val 281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27101" y="5440392"/>
            <a:ext cx="3740316" cy="12364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 flipH="1">
            <a:off x="627101" y="4339087"/>
            <a:ext cx="152400" cy="110130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 flipV="1">
            <a:off x="4217423" y="4339087"/>
            <a:ext cx="149994" cy="12249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3668540" y="2245711"/>
            <a:ext cx="326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-</a:t>
            </a:r>
            <a:endParaRPr lang="it-IT" sz="28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849718" y="4212534"/>
            <a:ext cx="326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0000"/>
                </a:solidFill>
              </a:rPr>
              <a:t>+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779501" y="4735902"/>
            <a:ext cx="3437922" cy="704490"/>
          </a:xfrm>
          <a:prstGeom prst="rect">
            <a:avLst/>
          </a:prstGeom>
          <a:solidFill>
            <a:srgbClr val="00B0F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diritto 14"/>
          <p:cNvCxnSpPr/>
          <p:nvPr/>
        </p:nvCxnSpPr>
        <p:spPr>
          <a:xfrm>
            <a:off x="2488633" y="1547001"/>
            <a:ext cx="18177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/>
          <p:cNvCxnSpPr/>
          <p:nvPr/>
        </p:nvCxnSpPr>
        <p:spPr>
          <a:xfrm flipH="1">
            <a:off x="4288107" y="1547001"/>
            <a:ext cx="4313" cy="15091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diritto 18"/>
          <p:cNvCxnSpPr/>
          <p:nvPr/>
        </p:nvCxnSpPr>
        <p:spPr>
          <a:xfrm>
            <a:off x="4288106" y="3231283"/>
            <a:ext cx="1" cy="11078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/>
          <p:cNvCxnSpPr/>
          <p:nvPr/>
        </p:nvCxnSpPr>
        <p:spPr>
          <a:xfrm flipH="1" flipV="1">
            <a:off x="4076710" y="3045124"/>
            <a:ext cx="422793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/>
          <p:cNvCxnSpPr/>
          <p:nvPr/>
        </p:nvCxnSpPr>
        <p:spPr>
          <a:xfrm flipH="1">
            <a:off x="3854166" y="3220233"/>
            <a:ext cx="818296" cy="35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1182865" y="6185537"/>
            <a:ext cx="2710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Electropolishing</a:t>
            </a:r>
            <a:endParaRPr lang="it-IT" sz="2800" b="1" dirty="0"/>
          </a:p>
        </p:txBody>
      </p:sp>
      <p:sp>
        <p:nvSpPr>
          <p:cNvPr id="30" name="Rettangolo 29"/>
          <p:cNvSpPr/>
          <p:nvPr/>
        </p:nvSpPr>
        <p:spPr>
          <a:xfrm>
            <a:off x="5620323" y="2422225"/>
            <a:ext cx="2268748" cy="1639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 rot="16200000">
            <a:off x="6235765" y="1839941"/>
            <a:ext cx="911525" cy="25304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Freccia circolare in su 31"/>
          <p:cNvSpPr/>
          <p:nvPr/>
        </p:nvSpPr>
        <p:spPr>
          <a:xfrm>
            <a:off x="5258015" y="1671640"/>
            <a:ext cx="2846716" cy="586683"/>
          </a:xfrm>
          <a:prstGeom prst="curvedUpArrow">
            <a:avLst>
              <a:gd name="adj1" fmla="val 39354"/>
              <a:gd name="adj2" fmla="val 82547"/>
              <a:gd name="adj3" fmla="val 281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3" name="Rettangolo 32"/>
          <p:cNvSpPr/>
          <p:nvPr/>
        </p:nvSpPr>
        <p:spPr>
          <a:xfrm>
            <a:off x="4947891" y="5421342"/>
            <a:ext cx="3740316" cy="123645"/>
          </a:xfrm>
          <a:prstGeom prst="rect">
            <a:avLst/>
          </a:prstGeom>
          <a:solidFill>
            <a:srgbClr val="D1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/>
          <p:cNvSpPr/>
          <p:nvPr/>
        </p:nvSpPr>
        <p:spPr>
          <a:xfrm flipH="1">
            <a:off x="4947891" y="4320037"/>
            <a:ext cx="152400" cy="1101305"/>
          </a:xfrm>
          <a:prstGeom prst="rect">
            <a:avLst/>
          </a:prstGeom>
          <a:solidFill>
            <a:srgbClr val="D1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/>
          <p:cNvSpPr/>
          <p:nvPr/>
        </p:nvSpPr>
        <p:spPr>
          <a:xfrm flipV="1">
            <a:off x="8538213" y="4320037"/>
            <a:ext cx="149994" cy="1224950"/>
          </a:xfrm>
          <a:prstGeom prst="rect">
            <a:avLst/>
          </a:prstGeom>
          <a:solidFill>
            <a:srgbClr val="D1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ttangolo 37"/>
          <p:cNvSpPr/>
          <p:nvPr/>
        </p:nvSpPr>
        <p:spPr>
          <a:xfrm>
            <a:off x="5100291" y="4716852"/>
            <a:ext cx="3437922" cy="704490"/>
          </a:xfrm>
          <a:prstGeom prst="rect">
            <a:avLst/>
          </a:prstGeom>
          <a:solidFill>
            <a:srgbClr val="0000FF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CasellaDiTesto 43"/>
          <p:cNvSpPr txBox="1"/>
          <p:nvPr/>
        </p:nvSpPr>
        <p:spPr>
          <a:xfrm>
            <a:off x="5819957" y="6204868"/>
            <a:ext cx="2478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SUBU</a:t>
            </a:r>
            <a:endParaRPr lang="it-IT" sz="2800" b="1" dirty="0"/>
          </a:p>
        </p:txBody>
      </p:sp>
      <p:pic>
        <p:nvPicPr>
          <p:cNvPr id="48" name="Picture 2" descr="Risultati immagini per fi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38" y="5555141"/>
            <a:ext cx="735949" cy="57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Risultati immagini per fi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422" y="5565295"/>
            <a:ext cx="735949" cy="57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Risultati immagini per fi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687" y="5573740"/>
            <a:ext cx="735949" cy="57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Risultati immagini per fi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364" y="5567542"/>
            <a:ext cx="735949" cy="57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Risultati immagini per fi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617" y="5546243"/>
            <a:ext cx="735949" cy="57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ARIES Kick-off Meet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980" y="145472"/>
            <a:ext cx="1422338" cy="100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98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QPR Sample </a:t>
            </a:r>
            <a:r>
              <a:rPr lang="it-IT" dirty="0" err="1" smtClean="0">
                <a:solidFill>
                  <a:schemeClr val="accent5">
                    <a:lumMod val="75000"/>
                  </a:schemeClr>
                </a:solidFill>
              </a:rPr>
              <a:t>Polishing</a:t>
            </a:r>
            <a:r>
              <a:rPr lang="it-IT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5">
                    <a:lumMod val="75000"/>
                  </a:schemeClr>
                </a:solidFill>
              </a:rPr>
              <a:t>risks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825625"/>
            <a:ext cx="3938948" cy="4351338"/>
          </a:xfrm>
        </p:spPr>
        <p:txBody>
          <a:bodyPr/>
          <a:lstStyle/>
          <a:p>
            <a:r>
              <a:rPr lang="it-IT" dirty="0" smtClean="0"/>
              <a:t>Surface </a:t>
            </a:r>
            <a:r>
              <a:rPr lang="it-IT" dirty="0" err="1" smtClean="0"/>
              <a:t>defects</a:t>
            </a:r>
            <a:r>
              <a:rPr lang="it-IT" dirty="0" smtClean="0"/>
              <a:t> due to </a:t>
            </a:r>
            <a:r>
              <a:rPr lang="it-IT" dirty="0" err="1" smtClean="0"/>
              <a:t>bubble</a:t>
            </a:r>
            <a:r>
              <a:rPr lang="it-IT" dirty="0" smtClean="0"/>
              <a:t> production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28179" y="2674188"/>
            <a:ext cx="4141572" cy="3804698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5854280" y="2967486"/>
            <a:ext cx="2268748" cy="1639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 rot="16200000">
            <a:off x="6469722" y="2385202"/>
            <a:ext cx="911525" cy="25304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circolare in su 6"/>
          <p:cNvSpPr/>
          <p:nvPr/>
        </p:nvSpPr>
        <p:spPr>
          <a:xfrm>
            <a:off x="5491972" y="2216901"/>
            <a:ext cx="2846716" cy="586683"/>
          </a:xfrm>
          <a:prstGeom prst="curvedUpArrow">
            <a:avLst>
              <a:gd name="adj1" fmla="val 39354"/>
              <a:gd name="adj2" fmla="val 82547"/>
              <a:gd name="adj3" fmla="val 281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181848" y="5966603"/>
            <a:ext cx="3740316" cy="12364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 flipH="1">
            <a:off x="5181848" y="4865298"/>
            <a:ext cx="152400" cy="110130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 flipV="1">
            <a:off x="8772170" y="4865298"/>
            <a:ext cx="149994" cy="12249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5334248" y="5262113"/>
            <a:ext cx="3437922" cy="704490"/>
          </a:xfrm>
          <a:prstGeom prst="rect">
            <a:avLst/>
          </a:prstGeom>
          <a:solidFill>
            <a:srgbClr val="00B0F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Picture 2" descr="ARIES Kick-off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980" y="145472"/>
            <a:ext cx="1422338" cy="100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53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QPR Sample </a:t>
            </a:r>
            <a:r>
              <a:rPr lang="it-IT" dirty="0" err="1" smtClean="0">
                <a:solidFill>
                  <a:schemeClr val="accent5">
                    <a:lumMod val="75000"/>
                  </a:schemeClr>
                </a:solidFill>
              </a:rPr>
              <a:t>Polishing</a:t>
            </a:r>
            <a:r>
              <a:rPr lang="it-IT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5">
                    <a:lumMod val="75000"/>
                  </a:schemeClr>
                </a:solidFill>
              </a:rPr>
              <a:t>risks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825625"/>
            <a:ext cx="3938948" cy="4351338"/>
          </a:xfrm>
        </p:spPr>
        <p:txBody>
          <a:bodyPr/>
          <a:lstStyle/>
          <a:p>
            <a:r>
              <a:rPr lang="it-IT" dirty="0" smtClean="0"/>
              <a:t>Surface </a:t>
            </a:r>
            <a:r>
              <a:rPr lang="it-IT" dirty="0" err="1" smtClean="0"/>
              <a:t>defects</a:t>
            </a:r>
            <a:r>
              <a:rPr lang="it-IT" dirty="0" smtClean="0"/>
              <a:t> due to </a:t>
            </a:r>
            <a:r>
              <a:rPr lang="it-IT" dirty="0" err="1" smtClean="0"/>
              <a:t>bubble</a:t>
            </a:r>
            <a:r>
              <a:rPr lang="it-IT" dirty="0" smtClean="0"/>
              <a:t> production</a:t>
            </a:r>
          </a:p>
          <a:p>
            <a:endParaRPr lang="it-IT" dirty="0"/>
          </a:p>
          <a:p>
            <a:r>
              <a:rPr lang="it-IT" dirty="0" smtClean="0"/>
              <a:t>Alternative: </a:t>
            </a:r>
            <a:r>
              <a:rPr lang="it-IT" dirty="0" err="1" smtClean="0"/>
              <a:t>rotation</a:t>
            </a:r>
            <a:r>
              <a:rPr lang="it-IT" dirty="0" smtClean="0"/>
              <a:t> of 90 ° and complete immersion of the QPR</a:t>
            </a:r>
          </a:p>
          <a:p>
            <a:endParaRPr lang="it-IT" dirty="0"/>
          </a:p>
          <a:p>
            <a:r>
              <a:rPr lang="it-IT" dirty="0" err="1" smtClean="0"/>
              <a:t>Possible</a:t>
            </a:r>
            <a:r>
              <a:rPr lang="it-IT" dirty="0" smtClean="0"/>
              <a:t> </a:t>
            </a:r>
            <a:r>
              <a:rPr lang="it-IT" dirty="0" err="1" smtClean="0"/>
              <a:t>etching</a:t>
            </a:r>
            <a:r>
              <a:rPr lang="it-IT" dirty="0" smtClean="0"/>
              <a:t> of Nb and </a:t>
            </a:r>
            <a:r>
              <a:rPr lang="it-IT" dirty="0" err="1" smtClean="0"/>
              <a:t>brazing</a:t>
            </a: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15836" y="2912598"/>
            <a:ext cx="3731596" cy="3428069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7652307" y="4717209"/>
            <a:ext cx="863043" cy="1427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 rot="16200000">
            <a:off x="6640141" y="4722196"/>
            <a:ext cx="2024331" cy="1539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circolare in su 6"/>
          <p:cNvSpPr/>
          <p:nvPr/>
        </p:nvSpPr>
        <p:spPr>
          <a:xfrm rot="16200000">
            <a:off x="7422770" y="4422622"/>
            <a:ext cx="1675429" cy="586683"/>
          </a:xfrm>
          <a:prstGeom prst="curvedUpArrow">
            <a:avLst>
              <a:gd name="adj1" fmla="val 39354"/>
              <a:gd name="adj2" fmla="val 82547"/>
              <a:gd name="adj3" fmla="val 281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181848" y="5966603"/>
            <a:ext cx="3740316" cy="12364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 flipH="1">
            <a:off x="5181848" y="3286664"/>
            <a:ext cx="152400" cy="267993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 flipV="1">
            <a:off x="8772170" y="3286664"/>
            <a:ext cx="149994" cy="280358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5334248" y="3597215"/>
            <a:ext cx="3437922" cy="2369388"/>
          </a:xfrm>
          <a:prstGeom prst="rect">
            <a:avLst/>
          </a:prstGeom>
          <a:solidFill>
            <a:srgbClr val="00B0F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Picture 2" descr="ARIES Kick-off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980" y="145472"/>
            <a:ext cx="1422338" cy="100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810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47675" y="2074274"/>
            <a:ext cx="8425312" cy="2459625"/>
          </a:xfrm>
        </p:spPr>
        <p:txBody>
          <a:bodyPr>
            <a:normAutofit/>
          </a:bodyPr>
          <a:lstStyle/>
          <a:p>
            <a:pPr lvl="0">
              <a:lnSpc>
                <a:spcPct val="170000"/>
              </a:lnSpc>
            </a:pPr>
            <a:r>
              <a:rPr lang="en-GB" sz="2400" dirty="0" smtClean="0"/>
              <a:t>In September system assembling and test on copper samples</a:t>
            </a:r>
          </a:p>
          <a:p>
            <a:pPr lvl="0">
              <a:lnSpc>
                <a:spcPct val="170000"/>
              </a:lnSpc>
            </a:pPr>
            <a:r>
              <a:rPr lang="en-GB" sz="2400" dirty="0" smtClean="0"/>
              <a:t>In October system ready for real QPR samples</a:t>
            </a: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447675" y="533703"/>
            <a:ext cx="7886700" cy="734795"/>
          </a:xfrm>
        </p:spPr>
        <p:txBody>
          <a:bodyPr>
            <a:normAutofit/>
          </a:bodyPr>
          <a:lstStyle/>
          <a:p>
            <a:r>
              <a:rPr lang="it-IT" sz="4000" dirty="0">
                <a:solidFill>
                  <a:schemeClr val="accent5">
                    <a:lumMod val="75000"/>
                  </a:schemeClr>
                </a:solidFill>
              </a:rPr>
              <a:t>QPR Sample </a:t>
            </a:r>
            <a:r>
              <a:rPr lang="it-IT" sz="4000" dirty="0" err="1" smtClean="0">
                <a:solidFill>
                  <a:schemeClr val="accent5">
                    <a:lumMod val="75000"/>
                  </a:schemeClr>
                </a:solidFill>
              </a:rPr>
              <a:t>Polishing</a:t>
            </a:r>
            <a:r>
              <a:rPr lang="it-IT" sz="4000" dirty="0" smtClean="0">
                <a:solidFill>
                  <a:schemeClr val="accent5">
                    <a:lumMod val="75000"/>
                  </a:schemeClr>
                </a:solidFill>
              </a:rPr>
              <a:t> Schedule</a:t>
            </a:r>
            <a:endParaRPr lang="it-IT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2" descr="ARIES Kick-off Mee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980" y="145472"/>
            <a:ext cx="1422338" cy="100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59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4980</TotalTime>
  <Words>111</Words>
  <Application>Microsoft Office PowerPoint</Application>
  <PresentationFormat>Presentazione su schermo (4:3)</PresentationFormat>
  <Paragraphs>27</Paragraphs>
  <Slides>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Presentazione standard di PowerPoint</vt:lpstr>
      <vt:lpstr>QPR Sample</vt:lpstr>
      <vt:lpstr>QPR Sample</vt:lpstr>
      <vt:lpstr>QPR Sample Polishing</vt:lpstr>
      <vt:lpstr>QPR Sample Polishing risks</vt:lpstr>
      <vt:lpstr>QPR Sample Polishing risks</vt:lpstr>
      <vt:lpstr>QPR Sample Polishing 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</dc:creator>
  <cp:lastModifiedBy>Cristian</cp:lastModifiedBy>
  <cp:revision>308</cp:revision>
  <dcterms:created xsi:type="dcterms:W3CDTF">2017-03-06T09:45:26Z</dcterms:created>
  <dcterms:modified xsi:type="dcterms:W3CDTF">2018-08-30T15:06:13Z</dcterms:modified>
</cp:coreProperties>
</file>