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534">
          <p15:clr>
            <a:srgbClr val="A4A3A4"/>
          </p15:clr>
        </p15:guide>
        <p15:guide id="2" orient="horz" pos="2024">
          <p15:clr>
            <a:srgbClr val="A4A3A4"/>
          </p15:clr>
        </p15:guide>
        <p15:guide id="3" pos="5559">
          <p15:clr>
            <a:srgbClr val="A4A3A4"/>
          </p15:clr>
        </p15:guide>
        <p15:guide id="4" pos="183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0" autoAdjust="0"/>
    <p:restoredTop sz="94660"/>
  </p:normalViewPr>
  <p:slideViewPr>
    <p:cSldViewPr showGuides="1">
      <p:cViewPr>
        <p:scale>
          <a:sx n="200" d="100"/>
          <a:sy n="200" d="100"/>
        </p:scale>
        <p:origin x="216" y="-378"/>
      </p:cViewPr>
      <p:guideLst>
        <p:guide orient="horz" pos="1534"/>
        <p:guide orient="horz" pos="2024"/>
        <p:guide pos="5559"/>
        <p:guide pos="1837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7" d="100"/>
          <a:sy n="67" d="100"/>
        </p:scale>
        <p:origin x="-279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147256E-432D-4C2F-B745-7E8D83088C93}" type="datetimeFigureOut">
              <a:rPr lang="de-DE"/>
              <a:pPr>
                <a:defRPr/>
              </a:pPr>
              <a:t>30.08.2018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86CAAE2E-769F-4300-A9C2-36E577E242B6}" type="slidenum">
              <a:rPr lang="de-DE" altLang="de-DE"/>
              <a:pPr/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529517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6" descr="Wissenschaftl_Info_ab_Willkommen.bmp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3023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2 Fotos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9200" y="1018800"/>
            <a:ext cx="8671689" cy="825104"/>
          </a:xfrm>
        </p:spPr>
        <p:txBody>
          <a:bodyPr/>
          <a:lstStyle>
            <a:lvl1pPr marL="0" indent="0">
              <a:lnSpc>
                <a:spcPts val="2800"/>
              </a:lnSpc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3143240" y="2435224"/>
            <a:ext cx="5000660" cy="230832"/>
          </a:xfrm>
        </p:spPr>
        <p:txBody>
          <a:bodyPr wrap="square">
            <a:spAutoFit/>
          </a:bodyPr>
          <a:lstStyle>
            <a:lvl1pPr marL="0" indent="0">
              <a:lnSpc>
                <a:spcPts val="1800"/>
              </a:lnSpc>
              <a:defRPr sz="1400" b="0" cap="none" baseline="0">
                <a:solidFill>
                  <a:schemeClr val="tx1"/>
                </a:solidFill>
              </a:defRPr>
            </a:lvl1pPr>
            <a:lvl2pPr>
              <a:lnSpc>
                <a:spcPts val="2400"/>
              </a:lnSpc>
              <a:buFont typeface="Arial" pitchFamily="34" charset="0"/>
              <a:buChar char="•"/>
              <a:defRPr b="1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3836386" y="3429000"/>
            <a:ext cx="5236208" cy="785818"/>
          </a:xfrm>
        </p:spPr>
        <p:txBody>
          <a:bodyPr>
            <a:noAutofit/>
          </a:bodyPr>
          <a:lstStyle>
            <a:lvl1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1pPr>
            <a:lvl2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2pPr>
            <a:lvl3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3pPr>
            <a:lvl4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4pPr>
            <a:lvl5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9BFA83D8-DA48-462B-9272-0F84C89B1D92}" type="slidenum">
              <a:rPr lang="de-DE" altLang="de-DE"/>
              <a:pPr/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73617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 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9200" y="1018800"/>
            <a:ext cx="8671689" cy="825104"/>
          </a:xfrm>
        </p:spPr>
        <p:txBody>
          <a:bodyPr/>
          <a:lstStyle>
            <a:lvl1pPr marL="0" indent="0">
              <a:lnSpc>
                <a:spcPts val="2800"/>
              </a:lnSpc>
              <a:spcBef>
                <a:spcPts val="0"/>
              </a:spcBef>
              <a:defRPr>
                <a:solidFill>
                  <a:srgbClr val="00589C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1285852" y="1981967"/>
            <a:ext cx="7110433" cy="307777"/>
          </a:xfrm>
        </p:spPr>
        <p:txBody>
          <a:bodyPr>
            <a:spAutoFit/>
          </a:bodyPr>
          <a:lstStyle>
            <a:lvl1pPr marL="265113" indent="-265113">
              <a:lnSpc>
                <a:spcPts val="2400"/>
              </a:lnSpc>
              <a:buFont typeface="Arial" pitchFamily="34" charset="0"/>
              <a:buChar char="•"/>
              <a:defRPr sz="1800" b="1" cap="none" baseline="0">
                <a:solidFill>
                  <a:schemeClr val="tx1"/>
                </a:solidFill>
              </a:defRPr>
            </a:lvl1pPr>
            <a:lvl2pPr>
              <a:lnSpc>
                <a:spcPts val="2400"/>
              </a:lnSpc>
              <a:buFont typeface="Arial" pitchFamily="34" charset="0"/>
              <a:buChar char="•"/>
              <a:defRPr b="1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AD9CF096-117B-49A1-8BE3-9E5FEACEC6E4}" type="slidenum">
              <a:rPr lang="de-DE" altLang="de-DE"/>
              <a:pPr/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43430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800100" y="142875"/>
            <a:ext cx="82296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HIER STEHT EIN KOLUMNENTITEL IN VERSALIEN 14 PT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57188" y="1019175"/>
            <a:ext cx="8766175" cy="4778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96088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rgbClr val="00589C"/>
                </a:solidFill>
              </a:defRPr>
            </a:lvl1pPr>
          </a:lstStyle>
          <a:p>
            <a:fld id="{E387D3CE-1978-48BB-B602-BA552AC03F77}" type="slidenum">
              <a:rPr lang="de-DE" altLang="de-DE"/>
              <a:pPr/>
              <a:t>‹#›</a:t>
            </a:fld>
            <a:endParaRPr lang="de-DE" altLang="de-DE"/>
          </a:p>
        </p:txBody>
      </p:sp>
      <p:pic>
        <p:nvPicPr>
          <p:cNvPr id="1029" name="Grafik 8" descr="Wissenschaftl_Info_a_Kopf.bmp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2" r:id="rId2"/>
    <p:sldLayoutId id="2147483663" r:id="rId3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4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5156200" indent="-5156200" algn="l" rtl="0" eaLnBrk="1" fontAlgn="base" hangingPunct="1">
        <a:lnSpc>
          <a:spcPts val="2800"/>
        </a:lnSpc>
        <a:spcBef>
          <a:spcPct val="20000"/>
        </a:spcBef>
        <a:spcAft>
          <a:spcPct val="0"/>
        </a:spcAft>
        <a:buFont typeface="Arial" panose="020B0604020202020204" pitchFamily="34" charset="0"/>
        <a:defRPr sz="2100" b="1" kern="1200" cap="all">
          <a:solidFill>
            <a:srgbClr val="00589C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922963" indent="-1809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tabLst>
          <a:tab pos="1169988" algn="l"/>
        </a:tabLst>
        <a:defRPr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324802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Untertitel 2"/>
          <p:cNvSpPr>
            <a:spLocks noGrp="1"/>
          </p:cNvSpPr>
          <p:nvPr>
            <p:ph type="subTitle" idx="4294967295"/>
          </p:nvPr>
        </p:nvSpPr>
        <p:spPr bwMode="auto">
          <a:xfrm>
            <a:off x="1928813" y="3143250"/>
            <a:ext cx="6858000" cy="139730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spAutoFit/>
          </a:bodyPr>
          <a:lstStyle/>
          <a:p>
            <a:pPr marL="0" indent="0">
              <a:lnSpc>
                <a:spcPts val="2400"/>
              </a:lnSpc>
            </a:pPr>
            <a:r>
              <a:rPr lang="de-DE" altLang="de-DE" sz="1800" cap="none" dirty="0" smtClean="0">
                <a:solidFill>
                  <a:schemeClr val="bg1"/>
                </a:solidFill>
              </a:rPr>
              <a:t>Oliver Kugeler</a:t>
            </a:r>
          </a:p>
          <a:p>
            <a:pPr marL="0" indent="0">
              <a:lnSpc>
                <a:spcPts val="2400"/>
              </a:lnSpc>
            </a:pPr>
            <a:r>
              <a:rPr lang="de-DE" altLang="de-DE" sz="1800" cap="none" dirty="0" smtClean="0">
                <a:solidFill>
                  <a:schemeClr val="bg1"/>
                </a:solidFill>
              </a:rPr>
              <a:t>6th WP15 ARIES </a:t>
            </a:r>
            <a:r>
              <a:rPr lang="de-DE" altLang="de-DE" sz="1800" cap="none" dirty="0" err="1" smtClean="0">
                <a:solidFill>
                  <a:schemeClr val="bg1"/>
                </a:solidFill>
              </a:rPr>
              <a:t>meeting</a:t>
            </a:r>
            <a:endParaRPr lang="de-DE" altLang="de-DE" sz="1800" cap="none" dirty="0" smtClean="0">
              <a:solidFill>
                <a:schemeClr val="bg1"/>
              </a:solidFill>
            </a:endParaRPr>
          </a:p>
          <a:p>
            <a:pPr marL="0" indent="0">
              <a:lnSpc>
                <a:spcPts val="2400"/>
              </a:lnSpc>
            </a:pPr>
            <a:r>
              <a:rPr lang="de-DE" altLang="de-DE" sz="1800" cap="none" dirty="0" smtClean="0">
                <a:solidFill>
                  <a:schemeClr val="bg1"/>
                </a:solidFill>
              </a:rPr>
              <a:t>31.08.2018</a:t>
            </a:r>
          </a:p>
          <a:p>
            <a:pPr marL="0" indent="0">
              <a:lnSpc>
                <a:spcPts val="2400"/>
              </a:lnSpc>
            </a:pPr>
            <a:endParaRPr lang="de-DE" altLang="de-DE" sz="1800" cap="none" dirty="0" smtClean="0">
              <a:solidFill>
                <a:schemeClr val="bg1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ctrTitle" idx="4294967295"/>
          </p:nvPr>
        </p:nvSpPr>
        <p:spPr>
          <a:xfrm>
            <a:off x="1115616" y="1124744"/>
            <a:ext cx="6812235" cy="1214437"/>
          </a:xfrm>
        </p:spPr>
        <p:txBody>
          <a:bodyPr/>
          <a:lstStyle/>
          <a:p>
            <a:r>
              <a:rPr lang="en-GB" sz="2400" dirty="0">
                <a:solidFill>
                  <a:schemeClr val="tx1"/>
                </a:solidFill>
              </a:rPr>
              <a:t>Status of RF characterisation </a:t>
            </a:r>
            <a:r>
              <a:rPr lang="en-GB" sz="2400" dirty="0" smtClean="0">
                <a:solidFill>
                  <a:schemeClr val="tx1"/>
                </a:solidFill>
              </a:rPr>
              <a:t>facilities:</a:t>
            </a:r>
            <a:br>
              <a:rPr lang="en-GB" sz="2400" dirty="0" smtClean="0">
                <a:solidFill>
                  <a:schemeClr val="tx1"/>
                </a:solidFill>
              </a:rPr>
            </a:br>
            <a:r>
              <a:rPr lang="en-GB" sz="2400" dirty="0" smtClean="0">
                <a:solidFill>
                  <a:schemeClr val="tx1"/>
                </a:solidFill>
              </a:rPr>
              <a:t>The HZB quadrupole resonator</a:t>
            </a:r>
            <a:endParaRPr lang="de-DE" altLang="de-DE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Samples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manufactured</a:t>
            </a:r>
            <a:r>
              <a:rPr lang="de-DE" dirty="0" smtClean="0"/>
              <a:t> at RI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388" t="2843" r="899" b="3325"/>
          <a:stretch/>
        </p:blipFill>
        <p:spPr>
          <a:xfrm>
            <a:off x="179512" y="620688"/>
            <a:ext cx="8136904" cy="475252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2</a:t>
            </a:fld>
            <a:endParaRPr lang="de-DE" alt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4075501"/>
            <a:ext cx="3236656" cy="2645708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5411291"/>
            <a:ext cx="2765185" cy="1335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678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/>
              <a:t>Status </a:t>
            </a:r>
            <a:r>
              <a:rPr lang="de-DE" dirty="0" err="1"/>
              <a:t>of</a:t>
            </a:r>
            <a:r>
              <a:rPr lang="de-DE" dirty="0"/>
              <a:t> sample </a:t>
            </a:r>
            <a:r>
              <a:rPr lang="de-DE" dirty="0" err="1" smtClean="0"/>
              <a:t>production</a:t>
            </a:r>
            <a:endParaRPr lang="de-DE" dirty="0"/>
          </a:p>
        </p:txBody>
      </p:sp>
      <p:sp>
        <p:nvSpPr>
          <p:cNvPr id="4100" name="Foliennummernplatzhalter 3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F9558D26-4018-4823-829E-DDF9EC4312E4}" type="slidenum">
              <a:rPr lang="de-DE" altLang="de-DE">
                <a:solidFill>
                  <a:srgbClr val="00589C"/>
                </a:solidFill>
                <a:latin typeface="Arial" panose="020B0604020202020204" pitchFamily="34" charset="0"/>
              </a:rPr>
              <a:pPr/>
              <a:t>3</a:t>
            </a:fld>
            <a:endParaRPr lang="de-DE" altLang="de-DE">
              <a:solidFill>
                <a:srgbClr val="00589C"/>
              </a:solidFill>
              <a:latin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4199" y="1124744"/>
            <a:ext cx="3550295" cy="55298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0329" y="1142826"/>
            <a:ext cx="3562443" cy="54963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769372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Test </a:t>
            </a:r>
            <a:r>
              <a:rPr lang="de-DE" dirty="0" err="1" smtClean="0"/>
              <a:t>welds</a:t>
            </a:r>
            <a:r>
              <a:rPr lang="de-DE" dirty="0" smtClean="0"/>
              <a:t> Nb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Cu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err="1" smtClean="0"/>
              <a:t>etching</a:t>
            </a:r>
            <a:r>
              <a:rPr lang="de-DE" dirty="0" smtClean="0"/>
              <a:t>, </a:t>
            </a:r>
            <a:r>
              <a:rPr lang="de-DE" dirty="0" err="1" smtClean="0"/>
              <a:t>welding</a:t>
            </a:r>
            <a:r>
              <a:rPr lang="de-DE" dirty="0" smtClean="0"/>
              <a:t> </a:t>
            </a:r>
            <a:r>
              <a:rPr lang="de-DE" dirty="0" err="1" smtClean="0"/>
              <a:t>performed</a:t>
            </a:r>
            <a:r>
              <a:rPr lang="de-DE" dirty="0" smtClean="0"/>
              <a:t> </a:t>
            </a:r>
            <a:r>
              <a:rPr lang="de-DE" dirty="0"/>
              <a:t>at RI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70332" y="6459865"/>
            <a:ext cx="21323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 smtClean="0"/>
              <a:t>courtesy</a:t>
            </a:r>
            <a:r>
              <a:rPr lang="de-DE" sz="1100" dirty="0" smtClean="0"/>
              <a:t> Research Instruments</a:t>
            </a:r>
            <a:endParaRPr lang="en-US" sz="1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4</a:t>
            </a:fld>
            <a:endParaRPr lang="de-DE" alt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253200"/>
            <a:ext cx="3384376" cy="52754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1268710"/>
            <a:ext cx="3384376" cy="52754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5536" y="769372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Test </a:t>
            </a:r>
            <a:r>
              <a:rPr lang="de-DE" dirty="0" err="1" smtClean="0"/>
              <a:t>welds</a:t>
            </a:r>
            <a:r>
              <a:rPr lang="de-DE" dirty="0" smtClean="0"/>
              <a:t> – Nb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Cu</a:t>
            </a:r>
            <a:r>
              <a:rPr lang="de-DE" dirty="0" smtClean="0"/>
              <a:t> after </a:t>
            </a:r>
            <a:r>
              <a:rPr lang="de-DE" dirty="0" err="1" smtClean="0"/>
              <a:t>etching</a:t>
            </a:r>
            <a:endParaRPr lang="en-US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/>
              <a:t>Status </a:t>
            </a:r>
            <a:r>
              <a:rPr lang="de-DE" dirty="0" err="1"/>
              <a:t>of</a:t>
            </a:r>
            <a:r>
              <a:rPr lang="de-DE" dirty="0"/>
              <a:t> sample </a:t>
            </a:r>
            <a:r>
              <a:rPr lang="de-DE" dirty="0" err="1" smtClean="0"/>
              <a:t>production</a:t>
            </a:r>
            <a:endParaRPr lang="de-DE" dirty="0"/>
          </a:p>
        </p:txBody>
      </p:sp>
      <p:sp>
        <p:nvSpPr>
          <p:cNvPr id="12" name="TextBox 11"/>
          <p:cNvSpPr txBox="1"/>
          <p:nvPr/>
        </p:nvSpPr>
        <p:spPr>
          <a:xfrm>
            <a:off x="6070332" y="6459865"/>
            <a:ext cx="21323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 smtClean="0"/>
              <a:t>courtesy</a:t>
            </a:r>
            <a:r>
              <a:rPr lang="de-DE" sz="1100" dirty="0" smtClean="0"/>
              <a:t> Research Instruments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64411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</a:t>
            </a:r>
            <a:r>
              <a:rPr lang="de-DE" dirty="0" err="1" smtClean="0"/>
              <a:t>samples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39552" y="980728"/>
            <a:ext cx="7056784" cy="3816424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Delays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procurement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, but:</a:t>
            </a:r>
          </a:p>
          <a:p>
            <a:r>
              <a:rPr lang="de-DE" dirty="0" err="1" smtClean="0"/>
              <a:t>Cu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</a:t>
            </a:r>
            <a:r>
              <a:rPr lang="de-DE" dirty="0" err="1" smtClean="0"/>
              <a:t>delivered</a:t>
            </a:r>
            <a:endParaRPr lang="de-DE" dirty="0" smtClean="0"/>
          </a:p>
          <a:p>
            <a:r>
              <a:rPr lang="de-DE" dirty="0" smtClean="0"/>
              <a:t>Nb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delivered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mid</a:t>
            </a:r>
            <a:r>
              <a:rPr lang="de-DE" dirty="0" smtClean="0"/>
              <a:t> September</a:t>
            </a:r>
          </a:p>
          <a:p>
            <a:r>
              <a:rPr lang="de-DE" dirty="0" err="1" smtClean="0"/>
              <a:t>manufacture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Cu</a:t>
            </a:r>
            <a:r>
              <a:rPr lang="de-DE" dirty="0" smtClean="0"/>
              <a:t> </a:t>
            </a:r>
            <a:r>
              <a:rPr lang="de-DE" dirty="0" err="1" smtClean="0"/>
              <a:t>pieces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already</a:t>
            </a:r>
            <a:r>
              <a:rPr lang="de-DE" dirty="0" smtClean="0"/>
              <a:t> </a:t>
            </a:r>
            <a:r>
              <a:rPr lang="de-DE" dirty="0" err="1" smtClean="0"/>
              <a:t>started</a:t>
            </a:r>
            <a:endParaRPr lang="de-DE" dirty="0" smtClean="0"/>
          </a:p>
          <a:p>
            <a:r>
              <a:rPr lang="de-DE" dirty="0" smtClean="0"/>
              <a:t>Dmitry Tikhonov will </a:t>
            </a:r>
            <a:r>
              <a:rPr lang="de-DE" dirty="0" err="1" smtClean="0"/>
              <a:t>accompany</a:t>
            </a:r>
            <a:r>
              <a:rPr lang="de-DE" dirty="0" smtClean="0"/>
              <a:t> vital </a:t>
            </a:r>
            <a:r>
              <a:rPr lang="de-DE" dirty="0" err="1" smtClean="0"/>
              <a:t>production</a:t>
            </a:r>
            <a:r>
              <a:rPr lang="de-DE" dirty="0" smtClean="0"/>
              <a:t> </a:t>
            </a:r>
            <a:r>
              <a:rPr lang="de-DE" dirty="0" err="1" smtClean="0"/>
              <a:t>steps</a:t>
            </a:r>
            <a:endParaRPr lang="de-DE" dirty="0" smtClean="0"/>
          </a:p>
          <a:p>
            <a:r>
              <a:rPr lang="de-DE" dirty="0" err="1" smtClean="0"/>
              <a:t>finalization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samples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delayed</a:t>
            </a:r>
            <a:endParaRPr lang="de-DE" dirty="0" smtClean="0"/>
          </a:p>
          <a:p>
            <a:r>
              <a:rPr lang="de-DE" dirty="0" err="1" smtClean="0"/>
              <a:t>one</a:t>
            </a:r>
            <a:r>
              <a:rPr lang="de-DE" dirty="0" smtClean="0"/>
              <a:t> RF </a:t>
            </a:r>
            <a:r>
              <a:rPr lang="de-DE" dirty="0" err="1" smtClean="0"/>
              <a:t>test</a:t>
            </a:r>
            <a:r>
              <a:rPr lang="de-DE" dirty="0" smtClean="0"/>
              <a:t> in 2018 still </a:t>
            </a:r>
            <a:r>
              <a:rPr lang="de-DE" dirty="0" err="1" smtClean="0"/>
              <a:t>doable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65612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test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detachable</a:t>
            </a:r>
            <a:r>
              <a:rPr lang="de-DE" dirty="0" smtClean="0"/>
              <a:t> sample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6</a:t>
            </a:fld>
            <a:endParaRPr lang="de-DE" alt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908720"/>
            <a:ext cx="8891657" cy="51125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8144" y="6162729"/>
            <a:ext cx="2775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courtesy</a:t>
            </a:r>
            <a:r>
              <a:rPr lang="de-DE" dirty="0" smtClean="0"/>
              <a:t> Dmitry Tikhonov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94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News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QPR </a:t>
            </a:r>
            <a:r>
              <a:rPr lang="de-DE" dirty="0" err="1" smtClean="0"/>
              <a:t>facility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7</a:t>
            </a:fld>
            <a:endParaRPr lang="de-DE" altLang="de-DE"/>
          </a:p>
        </p:txBody>
      </p:sp>
      <p:grpSp>
        <p:nvGrpSpPr>
          <p:cNvPr id="9" name="Group 8"/>
          <p:cNvGrpSpPr/>
          <p:nvPr/>
        </p:nvGrpSpPr>
        <p:grpSpPr>
          <a:xfrm>
            <a:off x="6300192" y="633058"/>
            <a:ext cx="2380705" cy="2655938"/>
            <a:chOff x="3531064" y="1497211"/>
            <a:chExt cx="5293849" cy="522426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31064" y="1497211"/>
              <a:ext cx="5293849" cy="5224264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3531064" y="1672279"/>
              <a:ext cx="3057160" cy="6078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918803"/>
            <a:ext cx="6048527" cy="226730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123728" y="645659"/>
            <a:ext cx="2525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(</a:t>
            </a:r>
            <a:r>
              <a:rPr lang="de-DE" dirty="0" err="1" smtClean="0">
                <a:solidFill>
                  <a:srgbClr val="FF0000"/>
                </a:solidFill>
              </a:rPr>
              <a:t>red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arrows</a:t>
            </a:r>
            <a:r>
              <a:rPr lang="de-DE" dirty="0" smtClean="0">
                <a:solidFill>
                  <a:srgbClr val="FF0000"/>
                </a:solidFill>
              </a:rPr>
              <a:t> = </a:t>
            </a:r>
            <a:r>
              <a:rPr lang="de-DE" dirty="0" err="1" smtClean="0">
                <a:solidFill>
                  <a:srgbClr val="FF0000"/>
                </a:solidFill>
              </a:rPr>
              <a:t>currents</a:t>
            </a:r>
            <a:r>
              <a:rPr lang="de-DE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9731" y="3377998"/>
            <a:ext cx="3780656" cy="264865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9512" y="3377998"/>
            <a:ext cx="536778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 smtClean="0"/>
              <a:t>Currents</a:t>
            </a:r>
            <a:r>
              <a:rPr lang="de-DE" sz="1400" dirty="0" smtClean="0"/>
              <a:t> </a:t>
            </a:r>
            <a:r>
              <a:rPr lang="de-DE" sz="1400" dirty="0" err="1" smtClean="0"/>
              <a:t>are</a:t>
            </a:r>
            <a:r>
              <a:rPr lang="de-DE" sz="1400" dirty="0" smtClean="0"/>
              <a:t> </a:t>
            </a:r>
            <a:r>
              <a:rPr lang="de-DE" sz="1400" dirty="0" err="1" smtClean="0"/>
              <a:t>driven</a:t>
            </a:r>
            <a:r>
              <a:rPr lang="de-DE" sz="1400" dirty="0" smtClean="0"/>
              <a:t> </a:t>
            </a:r>
            <a:r>
              <a:rPr lang="de-DE" sz="1400" dirty="0" err="1" smtClean="0"/>
              <a:t>perpendicular</a:t>
            </a:r>
            <a:r>
              <a:rPr lang="de-DE" sz="1400" dirty="0" smtClean="0"/>
              <a:t> </a:t>
            </a:r>
            <a:r>
              <a:rPr lang="de-DE" sz="1400" dirty="0" err="1" smtClean="0"/>
              <a:t>to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gap</a:t>
            </a:r>
            <a:endParaRPr lang="de-DE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 smtClean="0"/>
              <a:t>Currents</a:t>
            </a:r>
            <a:r>
              <a:rPr lang="de-DE" sz="1400" dirty="0" smtClean="0"/>
              <a:t> </a:t>
            </a:r>
            <a:r>
              <a:rPr lang="de-DE" sz="1400" dirty="0" err="1" smtClean="0"/>
              <a:t>can</a:t>
            </a:r>
            <a:r>
              <a:rPr lang="de-DE" sz="1400" dirty="0" smtClean="0"/>
              <a:t> </a:t>
            </a:r>
            <a:r>
              <a:rPr lang="de-DE" sz="1400" dirty="0" err="1" smtClean="0"/>
              <a:t>enter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interface</a:t>
            </a:r>
            <a:r>
              <a:rPr lang="de-DE" sz="1400" dirty="0"/>
              <a:t>-</a:t>
            </a:r>
            <a:r>
              <a:rPr lang="de-DE" sz="1400" dirty="0" err="1" smtClean="0"/>
              <a:t>gap</a:t>
            </a:r>
            <a:r>
              <a:rPr lang="de-DE" sz="1400" dirty="0" smtClean="0"/>
              <a:t> (</a:t>
            </a:r>
            <a:r>
              <a:rPr lang="de-DE" sz="1400" dirty="0" err="1" smtClean="0"/>
              <a:t>even</a:t>
            </a:r>
            <a:r>
              <a:rPr lang="de-DE" sz="1400" dirty="0" smtClean="0"/>
              <a:t> </a:t>
            </a:r>
            <a:r>
              <a:rPr lang="de-DE" sz="1400" dirty="0" err="1" smtClean="0"/>
              <a:t>if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RF </a:t>
            </a:r>
            <a:r>
              <a:rPr lang="de-DE" sz="1400" dirty="0" err="1" smtClean="0"/>
              <a:t>cannot</a:t>
            </a:r>
            <a:r>
              <a:rPr lang="de-DE" sz="1400" dirty="0" smtClean="0"/>
              <a:t> </a:t>
            </a:r>
            <a:r>
              <a:rPr lang="de-DE" sz="1400" dirty="0" err="1" smtClean="0"/>
              <a:t>propagate</a:t>
            </a:r>
            <a:r>
              <a:rPr lang="de-DE" sz="1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/>
              <a:t>Imperfect </a:t>
            </a:r>
            <a:r>
              <a:rPr lang="de-DE" sz="1400" dirty="0" err="1" smtClean="0"/>
              <a:t>joint</a:t>
            </a:r>
            <a:r>
              <a:rPr lang="de-DE" sz="1400" dirty="0" smtClean="0"/>
              <a:t> </a:t>
            </a:r>
            <a:r>
              <a:rPr lang="de-DE" sz="1400" dirty="0" err="1"/>
              <a:t>between</a:t>
            </a:r>
            <a:r>
              <a:rPr lang="de-DE" sz="1400" dirty="0"/>
              <a:t> sample </a:t>
            </a:r>
            <a:r>
              <a:rPr lang="de-DE" sz="1400" dirty="0" err="1"/>
              <a:t>and</a:t>
            </a:r>
            <a:r>
              <a:rPr lang="de-DE" sz="1400" dirty="0"/>
              <a:t> </a:t>
            </a:r>
            <a:r>
              <a:rPr lang="de-DE" sz="1400" dirty="0" err="1"/>
              <a:t>cylinder</a:t>
            </a:r>
            <a:r>
              <a:rPr lang="de-DE" sz="1400" dirty="0"/>
              <a:t> </a:t>
            </a:r>
            <a:r>
              <a:rPr lang="de-DE" sz="1400" dirty="0" err="1" smtClean="0"/>
              <a:t>allows</a:t>
            </a:r>
            <a:r>
              <a:rPr lang="de-DE" sz="1400" dirty="0" smtClean="0"/>
              <a:t> </a:t>
            </a:r>
            <a:r>
              <a:rPr lang="de-DE" sz="1400" dirty="0" err="1" smtClean="0"/>
              <a:t>for</a:t>
            </a:r>
            <a:r>
              <a:rPr lang="de-DE" sz="1400" dirty="0" smtClean="0"/>
              <a:t> a </a:t>
            </a:r>
            <a:r>
              <a:rPr lang="de-DE" sz="1400" dirty="0" err="1" smtClean="0"/>
              <a:t>part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current</a:t>
            </a:r>
            <a:r>
              <a:rPr lang="de-DE" sz="1400" dirty="0" smtClean="0"/>
              <a:t> </a:t>
            </a:r>
            <a:r>
              <a:rPr lang="de-DE" sz="1400" dirty="0" err="1" smtClean="0"/>
              <a:t>to</a:t>
            </a:r>
            <a:r>
              <a:rPr lang="de-DE" sz="1400" dirty="0" smtClean="0"/>
              <a:t> </a:t>
            </a:r>
            <a:r>
              <a:rPr lang="de-DE" sz="1400" dirty="0" err="1" smtClean="0"/>
              <a:t>cross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interface-</a:t>
            </a:r>
            <a:r>
              <a:rPr lang="de-DE" sz="1400" dirty="0" err="1" smtClean="0"/>
              <a:t>gap</a:t>
            </a:r>
            <a:r>
              <a:rPr lang="de-DE" sz="1400" dirty="0" smtClean="0"/>
              <a:t>, </a:t>
            </a:r>
            <a:r>
              <a:rPr lang="de-DE" sz="1400" dirty="0" err="1" smtClean="0"/>
              <a:t>another</a:t>
            </a:r>
            <a:r>
              <a:rPr lang="de-DE" sz="1400" dirty="0" smtClean="0"/>
              <a:t> </a:t>
            </a:r>
            <a:r>
              <a:rPr lang="de-DE" sz="1400" dirty="0" err="1" smtClean="0"/>
              <a:t>part</a:t>
            </a:r>
            <a:r>
              <a:rPr lang="de-DE" sz="1400" dirty="0" smtClean="0"/>
              <a:t> </a:t>
            </a:r>
            <a:r>
              <a:rPr lang="de-DE" sz="1400" dirty="0" err="1" smtClean="0"/>
              <a:t>to</a:t>
            </a:r>
            <a:r>
              <a:rPr lang="de-DE" sz="1400" dirty="0" smtClean="0"/>
              <a:t> </a:t>
            </a:r>
            <a:r>
              <a:rPr lang="de-DE" sz="1400" dirty="0" err="1" smtClean="0"/>
              <a:t>reach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indium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 smtClean="0"/>
              <a:t>Crossing</a:t>
            </a:r>
            <a:r>
              <a:rPr lang="de-DE" sz="1400" dirty="0" smtClean="0"/>
              <a:t> </a:t>
            </a:r>
            <a:r>
              <a:rPr lang="de-DE" sz="1400" dirty="0" err="1" smtClean="0"/>
              <a:t>currents</a:t>
            </a:r>
            <a:r>
              <a:rPr lang="de-DE" sz="1400" dirty="0" smtClean="0"/>
              <a:t> </a:t>
            </a:r>
            <a:r>
              <a:rPr lang="de-DE" sz="1400" dirty="0" err="1" smtClean="0"/>
              <a:t>experience</a:t>
            </a:r>
            <a:r>
              <a:rPr lang="de-DE" sz="1400" dirty="0" smtClean="0"/>
              <a:t> </a:t>
            </a:r>
            <a:r>
              <a:rPr lang="de-DE" sz="1400" dirty="0" err="1" smtClean="0"/>
              <a:t>voltage</a:t>
            </a:r>
            <a:r>
              <a:rPr lang="de-DE" sz="1400" dirty="0" smtClean="0"/>
              <a:t> </a:t>
            </a:r>
            <a:r>
              <a:rPr lang="de-DE" sz="1400" dirty="0" err="1" smtClean="0"/>
              <a:t>drop</a:t>
            </a:r>
            <a:r>
              <a:rPr lang="de-DE" sz="1400" dirty="0" smtClean="0"/>
              <a:t> at NC </a:t>
            </a:r>
            <a:r>
              <a:rPr lang="de-DE" sz="1400" dirty="0" err="1" smtClean="0"/>
              <a:t>oxide</a:t>
            </a:r>
            <a:r>
              <a:rPr lang="de-DE" sz="1400" dirty="0" smtClean="0"/>
              <a:t> </a:t>
            </a:r>
            <a:r>
              <a:rPr lang="de-DE" sz="1400" dirty="0" err="1" smtClean="0"/>
              <a:t>interface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/>
              <a:t>Surface </a:t>
            </a:r>
            <a:r>
              <a:rPr lang="de-DE" sz="1400" dirty="0" err="1"/>
              <a:t>roughness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sample </a:t>
            </a:r>
            <a:r>
              <a:rPr lang="de-DE" sz="1400" dirty="0" err="1"/>
              <a:t>and</a:t>
            </a:r>
            <a:r>
              <a:rPr lang="de-DE" sz="1400" dirty="0"/>
              <a:t> </a:t>
            </a:r>
            <a:r>
              <a:rPr lang="de-DE" sz="1400" dirty="0" err="1"/>
              <a:t>cylinder</a:t>
            </a:r>
            <a:r>
              <a:rPr lang="de-DE" sz="1400" dirty="0"/>
              <a:t> at </a:t>
            </a:r>
            <a:r>
              <a:rPr lang="de-DE" sz="1400" dirty="0" err="1"/>
              <a:t>interface</a:t>
            </a:r>
            <a:r>
              <a:rPr lang="de-DE" sz="1400" dirty="0"/>
              <a:t> </a:t>
            </a:r>
            <a:r>
              <a:rPr lang="de-DE" sz="1400" dirty="0" err="1"/>
              <a:t>limits</a:t>
            </a:r>
            <a:r>
              <a:rPr lang="de-DE" sz="1400" dirty="0"/>
              <a:t> </a:t>
            </a:r>
            <a:r>
              <a:rPr lang="de-DE" sz="1400" dirty="0" err="1"/>
              <a:t>contact</a:t>
            </a:r>
            <a:r>
              <a:rPr lang="de-DE" sz="1400" dirty="0"/>
              <a:t> </a:t>
            </a:r>
            <a:r>
              <a:rPr lang="de-DE" sz="1400" dirty="0" err="1" smtClean="0"/>
              <a:t>area</a:t>
            </a:r>
            <a:r>
              <a:rPr lang="de-DE" sz="1400" dirty="0" smtClean="0"/>
              <a:t>, </a:t>
            </a:r>
            <a:r>
              <a:rPr lang="de-DE" sz="1400" dirty="0" err="1" smtClean="0"/>
              <a:t>critical</a:t>
            </a:r>
            <a:r>
              <a:rPr lang="de-DE" sz="1400" dirty="0" smtClean="0"/>
              <a:t> </a:t>
            </a:r>
            <a:r>
              <a:rPr lang="de-DE" sz="1400" dirty="0" err="1" smtClean="0"/>
              <a:t>current</a:t>
            </a:r>
            <a:r>
              <a:rPr lang="de-DE" sz="1400" dirty="0" smtClean="0"/>
              <a:t> </a:t>
            </a:r>
            <a:r>
              <a:rPr lang="de-DE" sz="1400" dirty="0" err="1" smtClean="0"/>
              <a:t>density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Nb </a:t>
            </a:r>
            <a:r>
              <a:rPr lang="de-DE" sz="1400" dirty="0" err="1" smtClean="0"/>
              <a:t>can</a:t>
            </a:r>
            <a:r>
              <a:rPr lang="de-DE" sz="1400" dirty="0" smtClean="0"/>
              <a:t> </a:t>
            </a:r>
            <a:r>
              <a:rPr lang="de-DE" sz="1400" dirty="0" err="1" smtClean="0"/>
              <a:t>be</a:t>
            </a:r>
            <a:r>
              <a:rPr lang="de-DE" sz="1400" dirty="0" smtClean="0"/>
              <a:t> </a:t>
            </a:r>
            <a:r>
              <a:rPr lang="de-DE" sz="1400" dirty="0" err="1" smtClean="0"/>
              <a:t>exceeded</a:t>
            </a:r>
            <a:r>
              <a:rPr lang="de-DE" sz="1400" dirty="0" smtClean="0"/>
              <a:t> </a:t>
            </a:r>
            <a:r>
              <a:rPr lang="de-DE" sz="1400" dirty="0" err="1" smtClean="0"/>
              <a:t>which</a:t>
            </a:r>
            <a:r>
              <a:rPr lang="de-DE" sz="1400" dirty="0" smtClean="0"/>
              <a:t> </a:t>
            </a:r>
            <a:r>
              <a:rPr lang="de-DE" sz="1400" dirty="0" err="1" smtClean="0"/>
              <a:t>causes</a:t>
            </a:r>
            <a:r>
              <a:rPr lang="de-DE" sz="1400" dirty="0"/>
              <a:t> </a:t>
            </a:r>
            <a:r>
              <a:rPr lang="de-DE" sz="1400" dirty="0" err="1" smtClean="0"/>
              <a:t>local</a:t>
            </a:r>
            <a:r>
              <a:rPr lang="de-DE" sz="1400" dirty="0" smtClean="0"/>
              <a:t> </a:t>
            </a:r>
            <a:r>
              <a:rPr lang="de-DE" sz="1400" dirty="0" err="1" smtClean="0"/>
              <a:t>contained</a:t>
            </a:r>
            <a:r>
              <a:rPr lang="de-DE" sz="1400" dirty="0" smtClean="0"/>
              <a:t> </a:t>
            </a:r>
            <a:r>
              <a:rPr lang="de-DE" sz="1400" dirty="0" err="1" smtClean="0"/>
              <a:t>quenches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</a:t>
            </a:r>
            <a:r>
              <a:rPr lang="de-DE" sz="1400" dirty="0" err="1" smtClean="0"/>
              <a:t>voltage</a:t>
            </a:r>
            <a:r>
              <a:rPr lang="de-DE" sz="1400" dirty="0" smtClean="0"/>
              <a:t> </a:t>
            </a:r>
            <a:r>
              <a:rPr lang="de-DE" sz="1400" dirty="0" err="1" smtClean="0"/>
              <a:t>drop</a:t>
            </a:r>
            <a:r>
              <a:rPr lang="de-DE" sz="1400" dirty="0" smtClean="0"/>
              <a:t> (</a:t>
            </a:r>
            <a:r>
              <a:rPr lang="de-DE" sz="1400" dirty="0" err="1" smtClean="0"/>
              <a:t>and</a:t>
            </a:r>
            <a:r>
              <a:rPr lang="de-DE" sz="1400" dirty="0" smtClean="0"/>
              <a:t> </a:t>
            </a:r>
            <a:r>
              <a:rPr lang="de-DE" sz="1400" dirty="0" err="1" smtClean="0"/>
              <a:t>Ohmic</a:t>
            </a:r>
            <a:r>
              <a:rPr lang="de-DE" sz="1400" dirty="0" smtClean="0"/>
              <a:t> </a:t>
            </a:r>
            <a:r>
              <a:rPr lang="de-DE" sz="1400" dirty="0" err="1" smtClean="0"/>
              <a:t>heating</a:t>
            </a:r>
            <a:r>
              <a:rPr lang="de-DE" sz="1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 smtClean="0"/>
              <a:t>Voltage</a:t>
            </a:r>
            <a:r>
              <a:rPr lang="de-DE" sz="1400" dirty="0" smtClean="0"/>
              <a:t> </a:t>
            </a:r>
            <a:r>
              <a:rPr lang="de-DE" sz="1400" dirty="0" err="1" smtClean="0"/>
              <a:t>drop</a:t>
            </a:r>
            <a:r>
              <a:rPr lang="de-DE" sz="1400" dirty="0" smtClean="0"/>
              <a:t> </a:t>
            </a:r>
            <a:r>
              <a:rPr lang="de-DE" sz="1400" dirty="0" err="1" smtClean="0"/>
              <a:t>causes</a:t>
            </a:r>
            <a:r>
              <a:rPr lang="de-DE" sz="1400" dirty="0" smtClean="0"/>
              <a:t> </a:t>
            </a:r>
            <a:r>
              <a:rPr lang="de-DE" sz="1400" dirty="0" err="1" smtClean="0"/>
              <a:t>Ohmic</a:t>
            </a:r>
            <a:r>
              <a:rPr lang="de-DE" sz="1400" dirty="0" smtClean="0"/>
              <a:t> </a:t>
            </a:r>
            <a:r>
              <a:rPr lang="de-DE" sz="1400" dirty="0" err="1" smtClean="0"/>
              <a:t>heating</a:t>
            </a:r>
            <a:r>
              <a:rPr lang="de-DE" sz="1400" dirty="0" smtClean="0"/>
              <a:t> </a:t>
            </a:r>
            <a:r>
              <a:rPr lang="de-DE" sz="1400" dirty="0" err="1" smtClean="0"/>
              <a:t>which</a:t>
            </a:r>
            <a:r>
              <a:rPr lang="de-DE" sz="1400" dirty="0" smtClean="0"/>
              <a:t> </a:t>
            </a:r>
            <a:r>
              <a:rPr lang="de-DE" sz="1400" dirty="0" err="1" smtClean="0"/>
              <a:t>biases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calorimetric</a:t>
            </a:r>
            <a:r>
              <a:rPr lang="de-DE" sz="1400" dirty="0" smtClean="0"/>
              <a:t> </a:t>
            </a:r>
            <a:r>
              <a:rPr lang="de-DE" sz="1400" dirty="0" err="1" smtClean="0"/>
              <a:t>measurement</a:t>
            </a:r>
            <a:r>
              <a:rPr lang="de-DE" sz="1400" dirty="0" smtClean="0"/>
              <a:t> (</a:t>
            </a:r>
            <a:r>
              <a:rPr lang="de-DE" sz="1400" dirty="0" err="1" smtClean="0"/>
              <a:t>even</a:t>
            </a:r>
            <a:r>
              <a:rPr lang="de-DE" sz="1400" dirty="0" smtClean="0"/>
              <a:t> </a:t>
            </a:r>
            <a:r>
              <a:rPr lang="de-DE" sz="1400" dirty="0" err="1" smtClean="0"/>
              <a:t>dominates</a:t>
            </a:r>
            <a:r>
              <a:rPr lang="de-DE" sz="1400" dirty="0" smtClean="0"/>
              <a:t> </a:t>
            </a:r>
            <a:r>
              <a:rPr lang="de-DE" sz="1400" dirty="0" err="1" smtClean="0"/>
              <a:t>it</a:t>
            </a:r>
            <a:r>
              <a:rPr lang="de-DE" sz="1400" dirty="0" smtClean="0"/>
              <a:t>)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47154" y="615008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interface-</a:t>
            </a:r>
            <a:r>
              <a:rPr lang="de-DE" dirty="0" err="1" smtClean="0"/>
              <a:t>gap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11560" y="918803"/>
            <a:ext cx="360040" cy="143007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067944" y="3077066"/>
            <a:ext cx="18998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 smtClean="0"/>
              <a:t>courtesy</a:t>
            </a:r>
            <a:r>
              <a:rPr lang="de-DE" sz="1100" dirty="0" smtClean="0"/>
              <a:t> Sebastian Keckert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91759812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IES_WP15_HZB_contribution.pptx" id="{1E7CCB49-BAA8-4E05-B6D9-D015ADAF55CC}" vid="{A127BA4A-F6D8-4DF9-9143-C9FA154DA93E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HZB</Template>
  <TotalTime>0</TotalTime>
  <Words>230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Larissa-Design</vt:lpstr>
      <vt:lpstr>Status of RF characterisation facilities: The HZB quadrupole resonator</vt:lpstr>
      <vt:lpstr>Samples to be manufactured at RI</vt:lpstr>
      <vt:lpstr>Status of sample production</vt:lpstr>
      <vt:lpstr>Status of sample production</vt:lpstr>
      <vt:lpstr>Status samples</vt:lpstr>
      <vt:lpstr>test of detachable sample </vt:lpstr>
      <vt:lpstr>News from the QPR facility</vt:lpstr>
    </vt:vector>
  </TitlesOfParts>
  <Company>HZB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HERZLICH WILLKOMMEN</dc:title>
  <dc:creator>Oliver Kugeler</dc:creator>
  <cp:lastModifiedBy>Oliver Kugeler</cp:lastModifiedBy>
  <cp:revision>11</cp:revision>
  <dcterms:created xsi:type="dcterms:W3CDTF">2018-08-30T10:24:18Z</dcterms:created>
  <dcterms:modified xsi:type="dcterms:W3CDTF">2018-08-30T14:58:22Z</dcterms:modified>
</cp:coreProperties>
</file>