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9" r:id="rId2"/>
    <p:sldId id="261" r:id="rId3"/>
    <p:sldId id="280" r:id="rId4"/>
    <p:sldId id="295" r:id="rId5"/>
    <p:sldId id="296" r:id="rId6"/>
    <p:sldId id="293" r:id="rId7"/>
    <p:sldId id="298" r:id="rId8"/>
    <p:sldId id="297" r:id="rId9"/>
    <p:sldId id="294" r:id="rId10"/>
    <p:sldId id="281" r:id="rId11"/>
    <p:sldId id="282" r:id="rId12"/>
    <p:sldId id="284" r:id="rId13"/>
    <p:sldId id="285" r:id="rId14"/>
    <p:sldId id="288" r:id="rId15"/>
    <p:sldId id="289" r:id="rId16"/>
    <p:sldId id="29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r Shoa" initials="MS" lastIdx="0" clrIdx="0">
    <p:extLst>
      <p:ext uri="{19B8F6BF-5375-455C-9EA6-DF929625EA0E}">
        <p15:presenceInfo xmlns:p15="http://schemas.microsoft.com/office/powerpoint/2012/main" userId="Meir Sho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6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lvl="0">
              <a:defRPr sz="1400" b="0" i="0">
                <a:solidFill>
                  <a:srgbClr val="595959"/>
                </a:solidFill>
              </a:defRPr>
            </a:pPr>
            <a:r>
              <a:rPr lang="en-CA"/>
              <a:t>Israel Group Trend QS3</a:t>
            </a:r>
          </a:p>
        </c:rich>
      </c:tx>
      <c:layout>
        <c:manualLayout>
          <c:xMode val="edge"/>
          <c:yMode val="edge"/>
          <c:x val="0.33712862099799235"/>
          <c:y val="1.2149991743745767E-2"/>
        </c:manualLayout>
      </c:layout>
      <c:overlay val="0"/>
    </c:title>
    <c:autoTitleDeleted val="0"/>
    <c:plotArea>
      <c:layout/>
      <c:lineChart>
        <c:grouping val="standard"/>
        <c:varyColors val="1"/>
        <c:ser>
          <c:idx val="0"/>
          <c:order val="0"/>
          <c:tx>
            <c:strRef>
              <c:f>Sheet1!$A$3</c:f>
              <c:strCache>
                <c:ptCount val="1"/>
                <c:pt idx="0">
                  <c:v># of Pad boards received</c:v>
                </c:pt>
              </c:strCache>
            </c:strRef>
          </c:tx>
          <c:spPr>
            <a:ln w="28575" cmpd="sng">
              <a:solidFill>
                <a:srgbClr val="4472C4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4472C4"/>
              </a:solidFill>
              <a:ln cmpd="sng">
                <a:solidFill>
                  <a:srgbClr val="4472C4"/>
                </a:solidFill>
              </a:ln>
            </c:spPr>
          </c:marker>
          <c:val>
            <c:numRef>
              <c:f>Sheet1!$B$3:$O$3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51</c:v>
                </c:pt>
                <c:pt idx="10">
                  <c:v>51</c:v>
                </c:pt>
                <c:pt idx="11">
                  <c:v>51</c:v>
                </c:pt>
                <c:pt idx="12">
                  <c:v>51</c:v>
                </c:pt>
                <c:pt idx="13">
                  <c:v>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406-4DC5-ACDD-E7E1B62D9767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# of Strip boards received</c:v>
                </c:pt>
              </c:strCache>
            </c:strRef>
          </c:tx>
          <c:spPr>
            <a:ln w="28575" cmpd="sng">
              <a:solidFill>
                <a:srgbClr val="ED7D3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ED7D31"/>
              </a:solidFill>
              <a:ln cmpd="sng">
                <a:solidFill>
                  <a:srgbClr val="ED7D31"/>
                </a:solidFill>
              </a:ln>
            </c:spPr>
          </c:marker>
          <c:val>
            <c:numRef>
              <c:f>Sheet1!$B$4:$O$4</c:f>
              <c:numCache>
                <c:formatCode>General</c:formatCode>
                <c:ptCount val="14"/>
                <c:pt idx="0">
                  <c:v>37</c:v>
                </c:pt>
                <c:pt idx="1">
                  <c:v>37</c:v>
                </c:pt>
                <c:pt idx="2">
                  <c:v>37</c:v>
                </c:pt>
                <c:pt idx="3">
                  <c:v>37</c:v>
                </c:pt>
                <c:pt idx="4">
                  <c:v>37</c:v>
                </c:pt>
                <c:pt idx="5">
                  <c:v>37</c:v>
                </c:pt>
                <c:pt idx="6">
                  <c:v>37</c:v>
                </c:pt>
                <c:pt idx="7">
                  <c:v>37</c:v>
                </c:pt>
                <c:pt idx="8">
                  <c:v>37</c:v>
                </c:pt>
                <c:pt idx="9">
                  <c:v>37</c:v>
                </c:pt>
                <c:pt idx="10">
                  <c:v>37</c:v>
                </c:pt>
                <c:pt idx="11">
                  <c:v>37</c:v>
                </c:pt>
                <c:pt idx="12">
                  <c:v>37</c:v>
                </c:pt>
                <c:pt idx="13">
                  <c:v>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06-4DC5-ACDD-E7E1B62D9767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# of Pad boards graphite sprayed</c:v>
                </c:pt>
              </c:strCache>
            </c:strRef>
          </c:tx>
          <c:spPr>
            <a:ln w="28575" cmpd="sng">
              <a:solidFill>
                <a:srgbClr val="A5A5A5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A5A5A5"/>
              </a:solidFill>
              <a:ln cmpd="sng">
                <a:solidFill>
                  <a:srgbClr val="A5A5A5"/>
                </a:solidFill>
              </a:ln>
            </c:spPr>
          </c:marker>
          <c:val>
            <c:numRef>
              <c:f>Sheet1!$B$5:$O$5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406-4DC5-ACDD-E7E1B62D9767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# of Strip boards graphite sprayed</c:v>
                </c:pt>
              </c:strCache>
            </c:strRef>
          </c:tx>
          <c:spPr>
            <a:ln w="28575" cmpd="sng">
              <a:solidFill>
                <a:srgbClr val="7030A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7030A0"/>
              </a:solidFill>
              <a:ln cmpd="sng">
                <a:solidFill>
                  <a:srgbClr val="7030A0"/>
                </a:solidFill>
              </a:ln>
            </c:spPr>
          </c:marker>
          <c:val>
            <c:numRef>
              <c:f>Sheet1!$B$6:$O$6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406-4DC5-ACDD-E7E1B62D9767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# of Pad half gaps completed</c:v>
                </c:pt>
              </c:strCache>
            </c:strRef>
          </c:tx>
          <c:spPr>
            <a:ln w="28575" cmpd="sng">
              <a:solidFill>
                <a:srgbClr val="FFC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C000"/>
              </a:solidFill>
              <a:ln cmpd="sng">
                <a:solidFill>
                  <a:srgbClr val="FFC000"/>
                </a:solidFill>
              </a:ln>
            </c:spPr>
          </c:marker>
          <c:val>
            <c:numRef>
              <c:f>Sheet1!$B$7:$O$7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406-4DC5-ACDD-E7E1B62D9767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# of Strip half gaps completed</c:v>
                </c:pt>
              </c:strCache>
            </c:strRef>
          </c:tx>
          <c:spPr>
            <a:ln w="28575" cmpd="sng">
              <a:solidFill>
                <a:srgbClr val="C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C00000"/>
              </a:solidFill>
              <a:ln cmpd="sng">
                <a:solidFill>
                  <a:srgbClr val="C00000"/>
                </a:solidFill>
              </a:ln>
            </c:spPr>
          </c:marker>
          <c:val>
            <c:numRef>
              <c:f>Sheet1!$B$8:$O$8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406-4DC5-ACDD-E7E1B62D9767}"/>
            </c:ext>
          </c:extLst>
        </c:ser>
        <c:ser>
          <c:idx val="6"/>
          <c:order val="6"/>
          <c:tx>
            <c:strRef>
              <c:f>Sheet1!$A$9</c:f>
              <c:strCache>
                <c:ptCount val="1"/>
                <c:pt idx="0">
                  <c:v># of Pad half gaps wound and HV tested</c:v>
                </c:pt>
              </c:strCache>
            </c:strRef>
          </c:tx>
          <c:spPr>
            <a:ln w="28575" cmpd="sng">
              <a:solidFill>
                <a:srgbClr val="70AD47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70AD47"/>
              </a:solidFill>
              <a:ln cmpd="sng">
                <a:solidFill>
                  <a:srgbClr val="70AD47"/>
                </a:solidFill>
              </a:ln>
            </c:spPr>
          </c:marker>
          <c:val>
            <c:numRef>
              <c:f>Sheet1!$B$9:$O$9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406-4DC5-ACDD-E7E1B62D9767}"/>
            </c:ext>
          </c:extLst>
        </c:ser>
        <c:ser>
          <c:idx val="7"/>
          <c:order val="7"/>
          <c:tx>
            <c:strRef>
              <c:f>Sheet1!$A$10</c:f>
              <c:strCache>
                <c:ptCount val="1"/>
                <c:pt idx="0">
                  <c:v># of Gap assemblies completed</c:v>
                </c:pt>
              </c:strCache>
            </c:strRef>
          </c:tx>
          <c:val>
            <c:numRef>
              <c:f>Sheet1!$B$10:$O$10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406-4DC5-ACDD-E7E1B62D9767}"/>
            </c:ext>
          </c:extLst>
        </c:ser>
        <c:ser>
          <c:idx val="8"/>
          <c:order val="8"/>
          <c:tx>
            <c:strRef>
              <c:f>Sheet1!$A$11</c:f>
              <c:strCache>
                <c:ptCount val="1"/>
                <c:pt idx="0">
                  <c:v># of Gaps with all tests passed/completed</c:v>
                </c:pt>
              </c:strCache>
            </c:strRef>
          </c:tx>
          <c:val>
            <c:numRef>
              <c:f>Sheet1!$B$11:$O$11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406-4DC5-ACDD-E7E1B62D9767}"/>
            </c:ext>
          </c:extLst>
        </c:ser>
        <c:ser>
          <c:idx val="9"/>
          <c:order val="9"/>
          <c:tx>
            <c:strRef>
              <c:f>Sheet1!$A$12</c:f>
              <c:strCache>
                <c:ptCount val="1"/>
                <c:pt idx="0">
                  <c:v># of Doublet assemblies completed</c:v>
                </c:pt>
              </c:strCache>
            </c:strRef>
          </c:tx>
          <c:val>
            <c:numRef>
              <c:f>Sheet1!$B$12:$O$12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0406-4DC5-ACDD-E7E1B62D9767}"/>
            </c:ext>
          </c:extLst>
        </c:ser>
        <c:ser>
          <c:idx val="10"/>
          <c:order val="10"/>
          <c:tx>
            <c:strRef>
              <c:f>Sheet1!$A$13</c:f>
              <c:strCache>
                <c:ptCount val="1"/>
                <c:pt idx="0">
                  <c:v># of Quadruplet assemblies completed</c:v>
                </c:pt>
              </c:strCache>
            </c:strRef>
          </c:tx>
          <c:val>
            <c:numRef>
              <c:f>Sheet1!$B$13:$O$13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406-4DC5-ACDD-E7E1B62D9767}"/>
            </c:ext>
          </c:extLst>
        </c:ser>
        <c:ser>
          <c:idx val="11"/>
          <c:order val="11"/>
          <c:tx>
            <c:strRef>
              <c:f>Sheet1!$A$14</c:f>
              <c:strCache>
                <c:ptCount val="1"/>
                <c:pt idx="0">
                  <c:v># of Quadruplets with all adaptor boards installed</c:v>
                </c:pt>
              </c:strCache>
            </c:strRef>
          </c:tx>
          <c:val>
            <c:numRef>
              <c:f>Sheet1!$B$14:$O$14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0406-4DC5-ACDD-E7E1B62D9767}"/>
            </c:ext>
          </c:extLst>
        </c:ser>
        <c:ser>
          <c:idx val="12"/>
          <c:order val="12"/>
          <c:tx>
            <c:strRef>
              <c:f>Sheet1!$A$15</c:f>
              <c:strCache>
                <c:ptCount val="1"/>
                <c:pt idx="0">
                  <c:v># of Quadruplets cosmic ray tested</c:v>
                </c:pt>
              </c:strCache>
            </c:strRef>
          </c:tx>
          <c:val>
            <c:numRef>
              <c:f>Sheet1!$B$15:$O$15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0406-4DC5-ACDD-E7E1B62D9767}"/>
            </c:ext>
          </c:extLst>
        </c:ser>
        <c:ser>
          <c:idx val="13"/>
          <c:order val="13"/>
          <c:tx>
            <c:strRef>
              <c:f>Sheet1!$A$16</c:f>
              <c:strCache>
                <c:ptCount val="1"/>
                <c:pt idx="0">
                  <c:v># of Quadruplets ready for shipment to CERN</c:v>
                </c:pt>
              </c:strCache>
            </c:strRef>
          </c:tx>
          <c:val>
            <c:numRef>
              <c:f>Sheet1!$B$16:$O$16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0406-4DC5-ACDD-E7E1B62D9767}"/>
            </c:ext>
          </c:extLst>
        </c:ser>
        <c:ser>
          <c:idx val="14"/>
          <c:order val="14"/>
          <c:tx>
            <c:strRef>
              <c:f>Sheet1!$A$17</c:f>
              <c:strCache>
                <c:ptCount val="1"/>
                <c:pt idx="0">
                  <c:v># of Quadruplets shipped to CERN</c:v>
                </c:pt>
              </c:strCache>
            </c:strRef>
          </c:tx>
          <c:val>
            <c:numRef>
              <c:f>Sheet1!$B$17:$O$17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0406-4DC5-ACDD-E7E1B62D9767}"/>
            </c:ext>
          </c:extLst>
        </c:ser>
        <c:ser>
          <c:idx val="15"/>
          <c:order val="15"/>
          <c:tx>
            <c:strRef>
              <c:f>Sheet1!$A$18</c:f>
              <c:strCache>
                <c:ptCount val="1"/>
              </c:strCache>
            </c:strRef>
          </c:tx>
          <c:val>
            <c:numRef>
              <c:f>Sheet1!$B$18:$O$18</c:f>
              <c:numCache>
                <c:formatCode>General</c:formatCode>
                <c:ptCount val="14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0406-4DC5-ACDD-E7E1B62D9767}"/>
            </c:ext>
          </c:extLst>
        </c:ser>
        <c:ser>
          <c:idx val="16"/>
          <c:order val="16"/>
          <c:tx>
            <c:strRef>
              <c:f>Sheet1!$A$19</c:f>
              <c:strCache>
                <c:ptCount val="1"/>
              </c:strCache>
            </c:strRef>
          </c:tx>
          <c:val>
            <c:numRef>
              <c:f>Sheet1!$B$19:$O$19</c:f>
              <c:numCache>
                <c:formatCode>General</c:formatCode>
                <c:ptCount val="14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0406-4DC5-ACDD-E7E1B62D9767}"/>
            </c:ext>
          </c:extLst>
        </c:ser>
        <c:ser>
          <c:idx val="17"/>
          <c:order val="17"/>
          <c:tx>
            <c:strRef>
              <c:f>Sheet1!$A$20</c:f>
              <c:strCache>
                <c:ptCount val="1"/>
                <c:pt idx="0">
                  <c:v>Total received boards</c:v>
                </c:pt>
              </c:strCache>
            </c:strRef>
          </c:tx>
          <c:val>
            <c:numRef>
              <c:f>Sheet1!$B$20:$O$20</c:f>
              <c:numCache>
                <c:formatCode>General</c:formatCode>
                <c:ptCount val="14"/>
                <c:pt idx="0">
                  <c:v>37</c:v>
                </c:pt>
                <c:pt idx="1">
                  <c:v>37</c:v>
                </c:pt>
                <c:pt idx="2">
                  <c:v>37</c:v>
                </c:pt>
                <c:pt idx="3">
                  <c:v>37</c:v>
                </c:pt>
                <c:pt idx="4">
                  <c:v>37</c:v>
                </c:pt>
                <c:pt idx="5">
                  <c:v>37</c:v>
                </c:pt>
                <c:pt idx="6">
                  <c:v>37</c:v>
                </c:pt>
                <c:pt idx="7">
                  <c:v>37</c:v>
                </c:pt>
                <c:pt idx="8">
                  <c:v>37</c:v>
                </c:pt>
                <c:pt idx="9">
                  <c:v>88</c:v>
                </c:pt>
                <c:pt idx="10">
                  <c:v>88</c:v>
                </c:pt>
                <c:pt idx="11">
                  <c:v>88</c:v>
                </c:pt>
                <c:pt idx="12">
                  <c:v>88</c:v>
                </c:pt>
                <c:pt idx="13">
                  <c:v>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0406-4DC5-ACDD-E7E1B62D9767}"/>
            </c:ext>
          </c:extLst>
        </c:ser>
        <c:ser>
          <c:idx val="18"/>
          <c:order val="18"/>
          <c:tx>
            <c:strRef>
              <c:f>Sheet1!$A$21</c:f>
              <c:strCache>
                <c:ptCount val="1"/>
                <c:pt idx="0">
                  <c:v>Total sprayed boards</c:v>
                </c:pt>
              </c:strCache>
            </c:strRef>
          </c:tx>
          <c:val>
            <c:numRef>
              <c:f>Sheet1!$B$21:$O$21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0406-4DC5-ACDD-E7E1B62D9767}"/>
            </c:ext>
          </c:extLst>
        </c:ser>
        <c:ser>
          <c:idx val="19"/>
          <c:order val="19"/>
          <c:tx>
            <c:strRef>
              <c:f>Sheet1!$A$22</c:f>
              <c:strCache>
                <c:ptCount val="1"/>
                <c:pt idx="0">
                  <c:v>Total half gaps completed</c:v>
                </c:pt>
              </c:strCache>
            </c:strRef>
          </c:tx>
          <c:val>
            <c:numRef>
              <c:f>Sheet1!$B$22:$O$22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0406-4DC5-ACDD-E7E1B62D97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195392"/>
        <c:axId val="122752384"/>
      </c:lineChart>
      <c:catAx>
        <c:axId val="123195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lvl="0">
                  <a:defRPr sz="1000" b="1" i="0">
                    <a:solidFill>
                      <a:srgbClr val="595959"/>
                    </a:solidFill>
                  </a:defRPr>
                </a:pPr>
                <a:r>
                  <a:rPr lang="en-CA"/>
                  <a:t>2018 Week #</a:t>
                </a:r>
              </a:p>
            </c:rich>
          </c:tx>
          <c:overlay val="0"/>
        </c:title>
        <c:majorTickMark val="cross"/>
        <c:minorTickMark val="cross"/>
        <c:tickLblPos val="nextTo"/>
        <c:txPr>
          <a:bodyPr/>
          <a:lstStyle/>
          <a:p>
            <a:pPr lvl="0">
              <a:defRPr sz="900" b="0" i="0">
                <a:solidFill>
                  <a:srgbClr val="595959"/>
                </a:solidFill>
              </a:defRPr>
            </a:pPr>
            <a:endParaRPr lang="en-US"/>
          </a:p>
        </c:txPr>
        <c:crossAx val="122752384"/>
        <c:crosses val="autoZero"/>
        <c:auto val="1"/>
        <c:lblAlgn val="ctr"/>
        <c:lblOffset val="100"/>
        <c:noMultiLvlLbl val="1"/>
      </c:catAx>
      <c:valAx>
        <c:axId val="122752384"/>
        <c:scaling>
          <c:orientation val="minMax"/>
        </c:scaling>
        <c:delete val="0"/>
        <c:axPos val="l"/>
        <c:majorGridlines>
          <c:spPr>
            <a:ln>
              <a:solidFill>
                <a:srgbClr val="D9D9D9"/>
              </a:solidFill>
            </a:ln>
          </c:spPr>
        </c:majorGridlines>
        <c:title>
          <c:tx>
            <c:rich>
              <a:bodyPr/>
              <a:lstStyle/>
              <a:p>
                <a:pPr lvl="0">
                  <a:defRPr sz="1000" b="1" i="0">
                    <a:solidFill>
                      <a:srgbClr val="595959"/>
                    </a:solidFill>
                  </a:defRPr>
                </a:pPr>
                <a:r>
                  <a:rPr lang="en-CA"/>
                  <a:t>Items Complete
</a:t>
                </a:r>
              </a:p>
            </c:rich>
          </c:tx>
          <c:overlay val="0"/>
        </c:title>
        <c:numFmt formatCode="General" sourceLinked="1"/>
        <c:majorTickMark val="cross"/>
        <c:minorTickMark val="cross"/>
        <c:tickLblPos val="nextTo"/>
        <c:spPr>
          <a:ln w="47625">
            <a:noFill/>
          </a:ln>
        </c:spPr>
        <c:txPr>
          <a:bodyPr/>
          <a:lstStyle/>
          <a:p>
            <a:pPr lvl="0">
              <a:defRPr sz="900" b="0" i="0">
                <a:solidFill>
                  <a:srgbClr val="595959"/>
                </a:solidFill>
              </a:defRPr>
            </a:pPr>
            <a:endParaRPr lang="en-US"/>
          </a:p>
        </c:txPr>
        <c:crossAx val="123195392"/>
        <c:crosses val="autoZero"/>
        <c:crossBetween val="between"/>
      </c:valAx>
      <c:spPr>
        <a:solidFill>
          <a:srgbClr val="FFFFFF"/>
        </a:solidFill>
      </c:spPr>
    </c:plotArea>
    <c:legend>
      <c:legendPos val="b"/>
      <c:overlay val="0"/>
    </c:legend>
    <c:plotVisOnly val="1"/>
    <c:dispBlanksAs val="zero"/>
    <c:showDLblsOverMax val="1"/>
  </c:chart>
  <c:spPr>
    <a:solidFill>
      <a:srgbClr val="FFFFFF"/>
    </a:soli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29C94-DB94-403B-9C5C-299239532D48}" type="doc">
      <dgm:prSet loTypeId="urn:microsoft.com/office/officeart/2005/8/layout/bProcess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CA"/>
        </a:p>
      </dgm:t>
    </dgm:pt>
    <dgm:pt modelId="{41E1FE21-78A6-4E0B-B82A-BB521E0E7B7F}">
      <dgm:prSet phldrT="[Text]" custT="1"/>
      <dgm:spPr/>
      <dgm:t>
        <a:bodyPr/>
        <a:lstStyle/>
        <a:p>
          <a:r>
            <a:rPr lang="en-CA" sz="1400" dirty="0" smtClean="0"/>
            <a:t>Reception and QC- of  parts</a:t>
          </a:r>
          <a:endParaRPr lang="en-CA" sz="1400" dirty="0"/>
        </a:p>
      </dgm:t>
    </dgm:pt>
    <dgm:pt modelId="{8B1A5E7D-E94D-4C18-8CAC-6B0BA355F29C}" type="parTrans" cxnId="{8070979B-9FE0-4E1D-95E0-324E70BD1B81}">
      <dgm:prSet/>
      <dgm:spPr/>
      <dgm:t>
        <a:bodyPr/>
        <a:lstStyle/>
        <a:p>
          <a:endParaRPr lang="en-CA"/>
        </a:p>
      </dgm:t>
    </dgm:pt>
    <dgm:pt modelId="{B595CD7C-74D7-481C-9ACF-ACEA80598C5A}" type="sibTrans" cxnId="{8070979B-9FE0-4E1D-95E0-324E70BD1B81}">
      <dgm:prSet/>
      <dgm:spPr/>
      <dgm:t>
        <a:bodyPr/>
        <a:lstStyle/>
        <a:p>
          <a:endParaRPr lang="en-CA"/>
        </a:p>
      </dgm:t>
    </dgm:pt>
    <dgm:pt modelId="{3DD5CD20-5712-4E05-8B4F-42CFD32E8DA7}">
      <dgm:prSet phldrT="[Text]" custT="1"/>
      <dgm:spPr/>
      <dgm:t>
        <a:bodyPr/>
        <a:lstStyle/>
        <a:p>
          <a:r>
            <a:rPr lang="en-CA" sz="1400" dirty="0" smtClean="0"/>
            <a:t>Assembling 8 X 1/2 gas volumes</a:t>
          </a:r>
          <a:endParaRPr lang="en-CA" sz="1400" dirty="0"/>
        </a:p>
      </dgm:t>
    </dgm:pt>
    <dgm:pt modelId="{9F0B8A23-0D46-4E7F-8932-22122BE0758F}" type="parTrans" cxnId="{A479742F-6EF0-4730-BD8C-D6D092F06DE6}">
      <dgm:prSet/>
      <dgm:spPr/>
      <dgm:t>
        <a:bodyPr/>
        <a:lstStyle/>
        <a:p>
          <a:endParaRPr lang="en-CA"/>
        </a:p>
      </dgm:t>
    </dgm:pt>
    <dgm:pt modelId="{CC2CE0A6-7D5B-428F-96C5-6D899F116090}" type="sibTrans" cxnId="{A479742F-6EF0-4730-BD8C-D6D092F06DE6}">
      <dgm:prSet/>
      <dgm:spPr/>
      <dgm:t>
        <a:bodyPr/>
        <a:lstStyle/>
        <a:p>
          <a:endParaRPr lang="en-CA"/>
        </a:p>
      </dgm:t>
    </dgm:pt>
    <dgm:pt modelId="{F1B752C8-74CF-4095-BBD3-57082C386F18}">
      <dgm:prSet phldrT="[Text]" custT="1"/>
      <dgm:spPr/>
      <dgm:t>
        <a:bodyPr/>
        <a:lstStyle/>
        <a:p>
          <a:r>
            <a:rPr lang="en-CA" sz="1400" dirty="0" smtClean="0"/>
            <a:t>Assembling 4 gas volumes +tests</a:t>
          </a:r>
          <a:endParaRPr lang="en-CA" sz="1400" dirty="0"/>
        </a:p>
      </dgm:t>
    </dgm:pt>
    <dgm:pt modelId="{F4204256-272C-49CF-9C1F-31468AB0296A}" type="parTrans" cxnId="{0EA75651-D707-4E04-97C5-6FEA1365F3D7}">
      <dgm:prSet/>
      <dgm:spPr/>
      <dgm:t>
        <a:bodyPr/>
        <a:lstStyle/>
        <a:p>
          <a:endParaRPr lang="en-CA"/>
        </a:p>
      </dgm:t>
    </dgm:pt>
    <dgm:pt modelId="{93C38D2C-0D14-47D7-A4FA-019551950248}" type="sibTrans" cxnId="{0EA75651-D707-4E04-97C5-6FEA1365F3D7}">
      <dgm:prSet/>
      <dgm:spPr/>
      <dgm:t>
        <a:bodyPr/>
        <a:lstStyle/>
        <a:p>
          <a:endParaRPr lang="en-CA"/>
        </a:p>
      </dgm:t>
    </dgm:pt>
    <dgm:pt modelId="{81A68537-DD16-4320-9BA4-D5A1474ACBCC}">
      <dgm:prSet phldrT="[Text]" custT="1"/>
      <dgm:spPr/>
      <dgm:t>
        <a:bodyPr/>
        <a:lstStyle/>
        <a:p>
          <a:r>
            <a:rPr lang="en-CA" sz="1400" dirty="0" smtClean="0"/>
            <a:t>Assembling 2 Doublets +tests</a:t>
          </a:r>
          <a:endParaRPr lang="en-CA" sz="1400" dirty="0"/>
        </a:p>
      </dgm:t>
    </dgm:pt>
    <dgm:pt modelId="{69404A82-8460-4D7C-89DA-603D14ED1518}" type="parTrans" cxnId="{C28DD0A7-FEAC-471F-96A7-6670C36E9870}">
      <dgm:prSet/>
      <dgm:spPr/>
      <dgm:t>
        <a:bodyPr/>
        <a:lstStyle/>
        <a:p>
          <a:endParaRPr lang="en-CA"/>
        </a:p>
      </dgm:t>
    </dgm:pt>
    <dgm:pt modelId="{10251789-9B2C-4D36-94F6-AF458C68F5F7}" type="sibTrans" cxnId="{C28DD0A7-FEAC-471F-96A7-6670C36E9870}">
      <dgm:prSet/>
      <dgm:spPr/>
      <dgm:t>
        <a:bodyPr/>
        <a:lstStyle/>
        <a:p>
          <a:endParaRPr lang="en-CA"/>
        </a:p>
      </dgm:t>
    </dgm:pt>
    <dgm:pt modelId="{7D133A0F-E4E4-441B-94A3-49AE25A2990D}">
      <dgm:prSet phldrT="[Text]" custT="1"/>
      <dgm:spPr/>
      <dgm:t>
        <a:bodyPr/>
        <a:lstStyle/>
        <a:p>
          <a:r>
            <a:rPr lang="en-CA" sz="1400" dirty="0" smtClean="0"/>
            <a:t>Assembling 1 quadruplet +tests</a:t>
          </a:r>
          <a:endParaRPr lang="en-CA" sz="1400" dirty="0"/>
        </a:p>
      </dgm:t>
    </dgm:pt>
    <dgm:pt modelId="{0C4F14F0-9CF3-4D5C-B016-D7E47E1509FC}" type="parTrans" cxnId="{795F383E-38A6-4552-A3C3-3EE259B6DB9B}">
      <dgm:prSet/>
      <dgm:spPr/>
      <dgm:t>
        <a:bodyPr/>
        <a:lstStyle/>
        <a:p>
          <a:endParaRPr lang="en-CA"/>
        </a:p>
      </dgm:t>
    </dgm:pt>
    <dgm:pt modelId="{29A961FF-B177-4617-B8EC-4C796D62B0B7}" type="sibTrans" cxnId="{795F383E-38A6-4552-A3C3-3EE259B6DB9B}">
      <dgm:prSet/>
      <dgm:spPr/>
      <dgm:t>
        <a:bodyPr/>
        <a:lstStyle/>
        <a:p>
          <a:endParaRPr lang="en-CA"/>
        </a:p>
      </dgm:t>
    </dgm:pt>
    <dgm:pt modelId="{F54D81BD-307B-487E-A7B0-CBC64B098469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CA" sz="1400" dirty="0" smtClean="0"/>
            <a:t>Cosmic test at TAU</a:t>
          </a:r>
          <a:endParaRPr lang="en-CA" sz="1400" dirty="0"/>
        </a:p>
      </dgm:t>
    </dgm:pt>
    <dgm:pt modelId="{E0E88C1E-19F6-498E-A545-57993CE7D443}" type="parTrans" cxnId="{2C8922A8-0348-4BCC-9C15-2E51D8A492B5}">
      <dgm:prSet/>
      <dgm:spPr/>
      <dgm:t>
        <a:bodyPr/>
        <a:lstStyle/>
        <a:p>
          <a:endParaRPr lang="en-CA"/>
        </a:p>
      </dgm:t>
    </dgm:pt>
    <dgm:pt modelId="{3D1A0FCA-08A2-4916-BCD4-654CED734591}" type="sibTrans" cxnId="{2C8922A8-0348-4BCC-9C15-2E51D8A492B5}">
      <dgm:prSet/>
      <dgm:spPr/>
      <dgm:t>
        <a:bodyPr/>
        <a:lstStyle/>
        <a:p>
          <a:endParaRPr lang="en-CA"/>
        </a:p>
      </dgm:t>
    </dgm:pt>
    <dgm:pt modelId="{3BA0C6F5-F5B3-46A9-93DC-E498BEE5F723}">
      <dgm:prSet phldrT="[Text]" custT="1"/>
      <dgm:spPr/>
      <dgm:t>
        <a:bodyPr/>
        <a:lstStyle/>
        <a:p>
          <a:r>
            <a:rPr lang="en-CA" sz="1400" dirty="0" smtClean="0"/>
            <a:t>Shipping to CERN</a:t>
          </a:r>
          <a:endParaRPr lang="en-CA" sz="1400" dirty="0"/>
        </a:p>
      </dgm:t>
    </dgm:pt>
    <dgm:pt modelId="{CA1DAF6D-1051-4A06-A029-9CFA78F6F831}" type="parTrans" cxnId="{41EA2674-1700-44D7-983F-4EC1CA93AD1B}">
      <dgm:prSet/>
      <dgm:spPr/>
      <dgm:t>
        <a:bodyPr/>
        <a:lstStyle/>
        <a:p>
          <a:endParaRPr lang="en-CA"/>
        </a:p>
      </dgm:t>
    </dgm:pt>
    <dgm:pt modelId="{19B2FD8E-7217-4E4E-B9A5-794414F9775E}" type="sibTrans" cxnId="{41EA2674-1700-44D7-983F-4EC1CA93AD1B}">
      <dgm:prSet/>
      <dgm:spPr/>
      <dgm:t>
        <a:bodyPr/>
        <a:lstStyle/>
        <a:p>
          <a:endParaRPr lang="en-CA"/>
        </a:p>
      </dgm:t>
    </dgm:pt>
    <dgm:pt modelId="{62006912-9A08-4551-889E-C3D3E167E3A2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CA" sz="1400" dirty="0" smtClean="0"/>
            <a:t>Tests after arrival</a:t>
          </a:r>
          <a:endParaRPr lang="en-CA" sz="1400" dirty="0"/>
        </a:p>
      </dgm:t>
    </dgm:pt>
    <dgm:pt modelId="{F8E253E8-1314-480C-AB51-ECEB6CBE2826}" type="parTrans" cxnId="{A0BD72A2-E695-48C5-8C83-08D1CD676F4D}">
      <dgm:prSet/>
      <dgm:spPr/>
      <dgm:t>
        <a:bodyPr/>
        <a:lstStyle/>
        <a:p>
          <a:endParaRPr lang="en-CA"/>
        </a:p>
      </dgm:t>
    </dgm:pt>
    <dgm:pt modelId="{1A5B461F-73E6-4D7B-A628-2021FE2C341E}" type="sibTrans" cxnId="{A0BD72A2-E695-48C5-8C83-08D1CD676F4D}">
      <dgm:prSet/>
      <dgm:spPr/>
      <dgm:t>
        <a:bodyPr/>
        <a:lstStyle/>
        <a:p>
          <a:endParaRPr lang="en-CA"/>
        </a:p>
      </dgm:t>
    </dgm:pt>
    <dgm:pt modelId="{31D75016-0C5F-4DB9-9CDC-81EC49145C06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CA" sz="1400" dirty="0" smtClean="0"/>
            <a:t>NSW</a:t>
          </a:r>
          <a:endParaRPr lang="en-CA" sz="1400" dirty="0"/>
        </a:p>
      </dgm:t>
    </dgm:pt>
    <dgm:pt modelId="{BF3B9809-6405-442C-A33D-A5845AA433FB}" type="parTrans" cxnId="{69195398-6627-4C6E-958B-234FA7239A91}">
      <dgm:prSet/>
      <dgm:spPr/>
      <dgm:t>
        <a:bodyPr/>
        <a:lstStyle/>
        <a:p>
          <a:endParaRPr lang="en-CA"/>
        </a:p>
      </dgm:t>
    </dgm:pt>
    <dgm:pt modelId="{9B5FB5E1-75EC-4C33-8790-5CE6440AC6A9}" type="sibTrans" cxnId="{69195398-6627-4C6E-958B-234FA7239A91}">
      <dgm:prSet/>
      <dgm:spPr/>
      <dgm:t>
        <a:bodyPr/>
        <a:lstStyle/>
        <a:p>
          <a:endParaRPr lang="en-CA"/>
        </a:p>
      </dgm:t>
    </dgm:pt>
    <dgm:pt modelId="{C1DF6207-7C3F-4F43-A8C6-ADDAC0A26BD9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CA" sz="1400" dirty="0" smtClean="0"/>
            <a:t>GIF ++</a:t>
          </a:r>
        </a:p>
        <a:p>
          <a:endParaRPr lang="en-CA" sz="1400" dirty="0"/>
        </a:p>
      </dgm:t>
    </dgm:pt>
    <dgm:pt modelId="{517AAC6A-2995-4786-B12A-B471B0744DB6}" type="parTrans" cxnId="{B05C4B44-4654-4972-8DC0-D97C86E7C1BC}">
      <dgm:prSet/>
      <dgm:spPr/>
      <dgm:t>
        <a:bodyPr/>
        <a:lstStyle/>
        <a:p>
          <a:endParaRPr lang="en-CA"/>
        </a:p>
      </dgm:t>
    </dgm:pt>
    <dgm:pt modelId="{F15166F6-8612-4192-88CB-7514FA010F27}" type="sibTrans" cxnId="{B05C4B44-4654-4972-8DC0-D97C86E7C1BC}">
      <dgm:prSet/>
      <dgm:spPr/>
      <dgm:t>
        <a:bodyPr/>
        <a:lstStyle/>
        <a:p>
          <a:endParaRPr lang="en-CA"/>
        </a:p>
      </dgm:t>
    </dgm:pt>
    <dgm:pt modelId="{6BB5FB7E-80B7-4297-B389-B78FDEDA63E9}">
      <dgm:prSet phldrT="[Text]" custT="1"/>
      <dgm:spPr/>
      <dgm:t>
        <a:bodyPr/>
        <a:lstStyle/>
        <a:p>
          <a:r>
            <a:rPr lang="en-CA" sz="1400" dirty="0" smtClean="0"/>
            <a:t>Assembling and soldering adaptor boards</a:t>
          </a:r>
          <a:endParaRPr lang="en-CA" sz="1400" dirty="0"/>
        </a:p>
      </dgm:t>
    </dgm:pt>
    <dgm:pt modelId="{BDB97163-960A-4FC6-B8E5-DF61AEE3F8F8}" type="parTrans" cxnId="{44C8481E-4A1C-4C64-8AC1-52A992188AAD}">
      <dgm:prSet/>
      <dgm:spPr/>
      <dgm:t>
        <a:bodyPr/>
        <a:lstStyle/>
        <a:p>
          <a:endParaRPr lang="en-CA"/>
        </a:p>
      </dgm:t>
    </dgm:pt>
    <dgm:pt modelId="{21A1183C-4FBC-4C8D-90AD-9735DB9319E1}" type="sibTrans" cxnId="{44C8481E-4A1C-4C64-8AC1-52A992188AAD}">
      <dgm:prSet/>
      <dgm:spPr/>
      <dgm:t>
        <a:bodyPr/>
        <a:lstStyle/>
        <a:p>
          <a:endParaRPr lang="en-CA"/>
        </a:p>
      </dgm:t>
    </dgm:pt>
    <dgm:pt modelId="{FCB11F13-1125-4C9C-8803-2040784146D3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CA" sz="1400" dirty="0" smtClean="0"/>
            <a:t>Wedge assembling</a:t>
          </a:r>
          <a:endParaRPr lang="en-CA" sz="1400" dirty="0"/>
        </a:p>
      </dgm:t>
    </dgm:pt>
    <dgm:pt modelId="{79851248-FC8C-435F-89E1-FF445A6A47D6}" type="sibTrans" cxnId="{43492006-7C48-49D0-8990-C2379C8AE32C}">
      <dgm:prSet/>
      <dgm:spPr/>
      <dgm:t>
        <a:bodyPr/>
        <a:lstStyle/>
        <a:p>
          <a:endParaRPr lang="en-CA"/>
        </a:p>
      </dgm:t>
    </dgm:pt>
    <dgm:pt modelId="{488D896B-42CA-4684-BF70-E3E87A4A5B00}" type="parTrans" cxnId="{43492006-7C48-49D0-8990-C2379C8AE32C}">
      <dgm:prSet/>
      <dgm:spPr/>
      <dgm:t>
        <a:bodyPr/>
        <a:lstStyle/>
        <a:p>
          <a:endParaRPr lang="en-CA"/>
        </a:p>
      </dgm:t>
    </dgm:pt>
    <dgm:pt modelId="{9AE57B8F-AC9C-4E04-AE8C-77D56D463996}" type="pres">
      <dgm:prSet presAssocID="{44C29C94-DB94-403B-9C5C-299239532D48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CA"/>
        </a:p>
      </dgm:t>
    </dgm:pt>
    <dgm:pt modelId="{2F285643-8F6C-4A10-A28B-250B6DBF5A3B}" type="pres">
      <dgm:prSet presAssocID="{41E1FE21-78A6-4E0B-B82A-BB521E0E7B7F}" presName="firstNode" presStyleLbl="node1" presStyleIdx="0" presStyleCnt="12" custScaleX="119086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B00D742-CC13-43E8-8DD1-E723AF59A1D8}" type="pres">
      <dgm:prSet presAssocID="{B595CD7C-74D7-481C-9ACF-ACEA80598C5A}" presName="sibTrans" presStyleLbl="sibTrans2D1" presStyleIdx="0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545C7490-20F0-4342-AC57-2BD9DAF8518F}" type="pres">
      <dgm:prSet presAssocID="{3DD5CD20-5712-4E05-8B4F-42CFD32E8DA7}" presName="middleNode" presStyleCnt="0"/>
      <dgm:spPr/>
      <dgm:t>
        <a:bodyPr/>
        <a:lstStyle/>
        <a:p>
          <a:endParaRPr lang="en-US"/>
        </a:p>
      </dgm:t>
    </dgm:pt>
    <dgm:pt modelId="{EB1BA163-F941-462D-958A-CB1956000641}" type="pres">
      <dgm:prSet presAssocID="{3DD5CD20-5712-4E05-8B4F-42CFD32E8DA7}" presName="padding" presStyleLbl="node1" presStyleIdx="0" presStyleCnt="12"/>
      <dgm:spPr/>
      <dgm:t>
        <a:bodyPr/>
        <a:lstStyle/>
        <a:p>
          <a:endParaRPr lang="en-US"/>
        </a:p>
      </dgm:t>
    </dgm:pt>
    <dgm:pt modelId="{3757B473-144F-4431-A2E0-A5315D867341}" type="pres">
      <dgm:prSet presAssocID="{3DD5CD20-5712-4E05-8B4F-42CFD32E8DA7}" presName="shape" presStyleLbl="node1" presStyleIdx="1" presStyleCnt="12" custScaleX="139450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CC9A3C9-85D9-49D8-B4D3-6490551903B3}" type="pres">
      <dgm:prSet presAssocID="{CC2CE0A6-7D5B-428F-96C5-6D899F116090}" presName="sibTrans" presStyleLbl="sibTrans2D1" presStyleIdx="1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D979FFD9-C233-4F95-B701-955D43B1F382}" type="pres">
      <dgm:prSet presAssocID="{F1B752C8-74CF-4095-BBD3-57082C386F18}" presName="middleNode" presStyleCnt="0"/>
      <dgm:spPr/>
      <dgm:t>
        <a:bodyPr/>
        <a:lstStyle/>
        <a:p>
          <a:endParaRPr lang="en-US"/>
        </a:p>
      </dgm:t>
    </dgm:pt>
    <dgm:pt modelId="{B359D939-8696-4768-87A3-D1B4B063E97A}" type="pres">
      <dgm:prSet presAssocID="{F1B752C8-74CF-4095-BBD3-57082C386F18}" presName="padding" presStyleLbl="node1" presStyleIdx="1" presStyleCnt="12"/>
      <dgm:spPr/>
      <dgm:t>
        <a:bodyPr/>
        <a:lstStyle/>
        <a:p>
          <a:endParaRPr lang="en-US"/>
        </a:p>
      </dgm:t>
    </dgm:pt>
    <dgm:pt modelId="{7CBB508A-8AE7-48EA-AC73-D72378AE1428}" type="pres">
      <dgm:prSet presAssocID="{F1B752C8-74CF-4095-BBD3-57082C386F18}" presName="shape" presStyleLbl="node1" presStyleIdx="2" presStyleCnt="12" custScaleX="139450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99D7B58-0275-4028-8CB2-71BDA57B1B9B}" type="pres">
      <dgm:prSet presAssocID="{93C38D2C-0D14-47D7-A4FA-019551950248}" presName="sibTrans" presStyleLbl="sibTrans2D1" presStyleIdx="2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CFB14A1A-CDF6-436D-BFB9-13ABD28A6331}" type="pres">
      <dgm:prSet presAssocID="{81A68537-DD16-4320-9BA4-D5A1474ACBCC}" presName="middleNode" presStyleCnt="0"/>
      <dgm:spPr/>
      <dgm:t>
        <a:bodyPr/>
        <a:lstStyle/>
        <a:p>
          <a:endParaRPr lang="en-US"/>
        </a:p>
      </dgm:t>
    </dgm:pt>
    <dgm:pt modelId="{D495B768-72EC-48A0-AB27-CB39EEE3A849}" type="pres">
      <dgm:prSet presAssocID="{81A68537-DD16-4320-9BA4-D5A1474ACBCC}" presName="padding" presStyleLbl="node1" presStyleIdx="2" presStyleCnt="12"/>
      <dgm:spPr/>
      <dgm:t>
        <a:bodyPr/>
        <a:lstStyle/>
        <a:p>
          <a:endParaRPr lang="en-US"/>
        </a:p>
      </dgm:t>
    </dgm:pt>
    <dgm:pt modelId="{896D7116-6CF4-4381-8FBF-012F4CA3E1FC}" type="pres">
      <dgm:prSet presAssocID="{81A68537-DD16-4320-9BA4-D5A1474ACBCC}" presName="shape" presStyleLbl="node1" presStyleIdx="3" presStyleCnt="12" custScaleX="133667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8D4DAA8-04B3-4ED6-9080-0289375AE9E2}" type="pres">
      <dgm:prSet presAssocID="{10251789-9B2C-4D36-94F6-AF458C68F5F7}" presName="sibTrans" presStyleLbl="sibTrans2D1" presStyleIdx="3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2FBC6684-D7CD-43C3-A568-6381A7810E18}" type="pres">
      <dgm:prSet presAssocID="{7D133A0F-E4E4-441B-94A3-49AE25A2990D}" presName="middleNode" presStyleCnt="0"/>
      <dgm:spPr/>
      <dgm:t>
        <a:bodyPr/>
        <a:lstStyle/>
        <a:p>
          <a:endParaRPr lang="en-US"/>
        </a:p>
      </dgm:t>
    </dgm:pt>
    <dgm:pt modelId="{C1132B22-B107-4052-911B-0649C4B9DC82}" type="pres">
      <dgm:prSet presAssocID="{7D133A0F-E4E4-441B-94A3-49AE25A2990D}" presName="padding" presStyleLbl="node1" presStyleIdx="3" presStyleCnt="12"/>
      <dgm:spPr/>
      <dgm:t>
        <a:bodyPr/>
        <a:lstStyle/>
        <a:p>
          <a:endParaRPr lang="en-US"/>
        </a:p>
      </dgm:t>
    </dgm:pt>
    <dgm:pt modelId="{5BCD3246-A5A1-430B-8C31-2B4AD80A1420}" type="pres">
      <dgm:prSet presAssocID="{7D133A0F-E4E4-441B-94A3-49AE25A2990D}" presName="shape" presStyleLbl="node1" presStyleIdx="4" presStyleCnt="12" custScaleX="157858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BD64479-03C2-40E5-9B7D-A8580ECD57F4}" type="pres">
      <dgm:prSet presAssocID="{29A961FF-B177-4617-B8EC-4C796D62B0B7}" presName="sibTrans" presStyleLbl="sibTrans2D1" presStyleIdx="4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6432FFC1-E1F0-4C1D-8878-C0225CA3F662}" type="pres">
      <dgm:prSet presAssocID="{6BB5FB7E-80B7-4297-B389-B78FDEDA63E9}" presName="middleNode" presStyleCnt="0"/>
      <dgm:spPr/>
      <dgm:t>
        <a:bodyPr/>
        <a:lstStyle/>
        <a:p>
          <a:endParaRPr lang="en-US"/>
        </a:p>
      </dgm:t>
    </dgm:pt>
    <dgm:pt modelId="{3288F655-00BB-46E4-8BE6-BC36A0EF2414}" type="pres">
      <dgm:prSet presAssocID="{6BB5FB7E-80B7-4297-B389-B78FDEDA63E9}" presName="padding" presStyleLbl="node1" presStyleIdx="4" presStyleCnt="12"/>
      <dgm:spPr/>
      <dgm:t>
        <a:bodyPr/>
        <a:lstStyle/>
        <a:p>
          <a:endParaRPr lang="en-US"/>
        </a:p>
      </dgm:t>
    </dgm:pt>
    <dgm:pt modelId="{03B1D68A-DD73-47E5-9E54-83BB4087BEF8}" type="pres">
      <dgm:prSet presAssocID="{6BB5FB7E-80B7-4297-B389-B78FDEDA63E9}" presName="shape" presStyleLbl="node1" presStyleIdx="5" presStyleCnt="12" custScaleX="142054" custScaleY="12944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DF17240-6685-4C06-85DC-BC17DDD69809}" type="pres">
      <dgm:prSet presAssocID="{21A1183C-4FBC-4C8D-90AD-9735DB9319E1}" presName="sibTrans" presStyleLbl="sibTrans2D1" presStyleIdx="5" presStyleCnt="11" custScaleX="133516" custScaleY="84210"/>
      <dgm:spPr>
        <a:prstGeom prst="upArrow">
          <a:avLst/>
        </a:prstGeom>
      </dgm:spPr>
      <dgm:t>
        <a:bodyPr/>
        <a:lstStyle/>
        <a:p>
          <a:endParaRPr lang="en-CA"/>
        </a:p>
      </dgm:t>
    </dgm:pt>
    <dgm:pt modelId="{F7CAF105-624E-47B0-B5A9-88E2EF767E3E}" type="pres">
      <dgm:prSet presAssocID="{F54D81BD-307B-487E-A7B0-CBC64B098469}" presName="middleNode" presStyleCnt="0"/>
      <dgm:spPr/>
      <dgm:t>
        <a:bodyPr/>
        <a:lstStyle/>
        <a:p>
          <a:endParaRPr lang="en-US"/>
        </a:p>
      </dgm:t>
    </dgm:pt>
    <dgm:pt modelId="{CE859597-AD2F-4B0F-A48A-4926FB604874}" type="pres">
      <dgm:prSet presAssocID="{F54D81BD-307B-487E-A7B0-CBC64B098469}" presName="padding" presStyleLbl="node1" presStyleIdx="5" presStyleCnt="12"/>
      <dgm:spPr/>
      <dgm:t>
        <a:bodyPr/>
        <a:lstStyle/>
        <a:p>
          <a:endParaRPr lang="en-US"/>
        </a:p>
      </dgm:t>
    </dgm:pt>
    <dgm:pt modelId="{01F328C6-5777-4F09-BBCF-9EB62B73D998}" type="pres">
      <dgm:prSet presAssocID="{F54D81BD-307B-487E-A7B0-CBC64B098469}" presName="shape" presStyleLbl="node1" presStyleIdx="6" presStyleCnt="12" custScaleX="126340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343D1CE-4045-418D-B789-52BDFB336D17}" type="pres">
      <dgm:prSet presAssocID="{3D1A0FCA-08A2-4916-BCD4-654CED734591}" presName="sibTrans" presStyleLbl="sibTrans2D1" presStyleIdx="6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44BDF1D4-A76F-4436-9EA6-A9DF221B3BFC}" type="pres">
      <dgm:prSet presAssocID="{3BA0C6F5-F5B3-46A9-93DC-E498BEE5F723}" presName="middleNode" presStyleCnt="0"/>
      <dgm:spPr/>
      <dgm:t>
        <a:bodyPr/>
        <a:lstStyle/>
        <a:p>
          <a:endParaRPr lang="en-US"/>
        </a:p>
      </dgm:t>
    </dgm:pt>
    <dgm:pt modelId="{A9C5D5C7-B1BE-497B-A214-0D8C16E1A18E}" type="pres">
      <dgm:prSet presAssocID="{3BA0C6F5-F5B3-46A9-93DC-E498BEE5F723}" presName="padding" presStyleLbl="node1" presStyleIdx="6" presStyleCnt="12"/>
      <dgm:spPr/>
      <dgm:t>
        <a:bodyPr/>
        <a:lstStyle/>
        <a:p>
          <a:endParaRPr lang="en-US"/>
        </a:p>
      </dgm:t>
    </dgm:pt>
    <dgm:pt modelId="{C4E2FBD0-F112-42CD-BEA8-F33BA7E9FF3A}" type="pres">
      <dgm:prSet presAssocID="{3BA0C6F5-F5B3-46A9-93DC-E498BEE5F723}" presName="shape" presStyleLbl="node1" presStyleIdx="7" presStyleCnt="12" custScaleX="119086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67B3BD8-FF07-45A5-A07A-1D8934C534A8}" type="pres">
      <dgm:prSet presAssocID="{19B2FD8E-7217-4E4E-B9A5-794414F9775E}" presName="sibTrans" presStyleLbl="sibTrans2D1" presStyleIdx="7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3B26FC52-9AAF-488B-B468-6B13E0B0FF29}" type="pres">
      <dgm:prSet presAssocID="{62006912-9A08-4551-889E-C3D3E167E3A2}" presName="middleNode" presStyleCnt="0"/>
      <dgm:spPr/>
      <dgm:t>
        <a:bodyPr/>
        <a:lstStyle/>
        <a:p>
          <a:endParaRPr lang="en-US"/>
        </a:p>
      </dgm:t>
    </dgm:pt>
    <dgm:pt modelId="{E58A8912-B03F-46CD-818A-9C12B3BA8B35}" type="pres">
      <dgm:prSet presAssocID="{62006912-9A08-4551-889E-C3D3E167E3A2}" presName="padding" presStyleLbl="node1" presStyleIdx="7" presStyleCnt="12"/>
      <dgm:spPr/>
      <dgm:t>
        <a:bodyPr/>
        <a:lstStyle/>
        <a:p>
          <a:endParaRPr lang="en-US"/>
        </a:p>
      </dgm:t>
    </dgm:pt>
    <dgm:pt modelId="{AEC31ABC-2D9D-48DF-83D5-15A244D60F22}" type="pres">
      <dgm:prSet presAssocID="{62006912-9A08-4551-889E-C3D3E167E3A2}" presName="shape" presStyleLbl="node1" presStyleIdx="8" presStyleCnt="12" custScaleX="119086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C6D1226-C4C9-4E33-B4F3-25611A928994}" type="pres">
      <dgm:prSet presAssocID="{1A5B461F-73E6-4D7B-A628-2021FE2C341E}" presName="sibTrans" presStyleLbl="sibTrans2D1" presStyleIdx="8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EAFBE868-FFA8-4B3F-994E-E6C165FBCC49}" type="pres">
      <dgm:prSet presAssocID="{C1DF6207-7C3F-4F43-A8C6-ADDAC0A26BD9}" presName="middleNode" presStyleCnt="0"/>
      <dgm:spPr/>
      <dgm:t>
        <a:bodyPr/>
        <a:lstStyle/>
        <a:p>
          <a:endParaRPr lang="en-US"/>
        </a:p>
      </dgm:t>
    </dgm:pt>
    <dgm:pt modelId="{1304E12A-82D8-4179-B3F4-6B7800C9E5B8}" type="pres">
      <dgm:prSet presAssocID="{C1DF6207-7C3F-4F43-A8C6-ADDAC0A26BD9}" presName="padding" presStyleLbl="node1" presStyleIdx="8" presStyleCnt="12"/>
      <dgm:spPr/>
      <dgm:t>
        <a:bodyPr/>
        <a:lstStyle/>
        <a:p>
          <a:endParaRPr lang="en-US"/>
        </a:p>
      </dgm:t>
    </dgm:pt>
    <dgm:pt modelId="{2F5B0E65-1CCC-427E-B445-9D91A8C2A1CF}" type="pres">
      <dgm:prSet presAssocID="{C1DF6207-7C3F-4F43-A8C6-ADDAC0A26BD9}" presName="shape" presStyleLbl="node1" presStyleIdx="9" presStyleCnt="12" custScaleX="119086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D474B33-AF85-42E1-A28F-54BBF6D9DCCF}" type="pres">
      <dgm:prSet presAssocID="{F15166F6-8612-4192-88CB-7514FA010F27}" presName="sibTrans" presStyleLbl="sibTrans2D1" presStyleIdx="9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F4D8DE29-C511-4BE3-9518-C16212D355FB}" type="pres">
      <dgm:prSet presAssocID="{FCB11F13-1125-4C9C-8803-2040784146D3}" presName="middleNode" presStyleCnt="0"/>
      <dgm:spPr/>
      <dgm:t>
        <a:bodyPr/>
        <a:lstStyle/>
        <a:p>
          <a:endParaRPr lang="en-US"/>
        </a:p>
      </dgm:t>
    </dgm:pt>
    <dgm:pt modelId="{C7454B06-02C9-4816-A409-8B09641F9EA1}" type="pres">
      <dgm:prSet presAssocID="{FCB11F13-1125-4C9C-8803-2040784146D3}" presName="padding" presStyleLbl="node1" presStyleIdx="9" presStyleCnt="12"/>
      <dgm:spPr/>
      <dgm:t>
        <a:bodyPr/>
        <a:lstStyle/>
        <a:p>
          <a:endParaRPr lang="en-US"/>
        </a:p>
      </dgm:t>
    </dgm:pt>
    <dgm:pt modelId="{B82775B2-29E2-488C-BB91-4802F1DAA3F4}" type="pres">
      <dgm:prSet presAssocID="{FCB11F13-1125-4C9C-8803-2040784146D3}" presName="shape" presStyleLbl="node1" presStyleIdx="10" presStyleCnt="12" custScaleX="146848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58B53B2-3034-47F6-89AD-3F81F53CFCA0}" type="pres">
      <dgm:prSet presAssocID="{79851248-FC8C-435F-89E1-FF445A6A47D6}" presName="sibTrans" presStyleLbl="sibTrans2D1" presStyleIdx="10" presStyleCnt="11" custAng="16200000"/>
      <dgm:spPr>
        <a:prstGeom prst="rightArrow">
          <a:avLst/>
        </a:prstGeom>
      </dgm:spPr>
      <dgm:t>
        <a:bodyPr/>
        <a:lstStyle/>
        <a:p>
          <a:endParaRPr lang="en-CA"/>
        </a:p>
      </dgm:t>
    </dgm:pt>
    <dgm:pt modelId="{13F00527-9E49-4BD6-8463-E37E51319117}" type="pres">
      <dgm:prSet presAssocID="{31D75016-0C5F-4DB9-9CDC-81EC49145C06}" presName="lastNode" presStyleLbl="node1" presStyleIdx="11" presStyleCnt="12" custScaleX="119086" custScaleY="11531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FBCD80D4-9C39-43D7-AF03-9C9EA14AF548}" type="presOf" srcId="{81A68537-DD16-4320-9BA4-D5A1474ACBCC}" destId="{896D7116-6CF4-4381-8FBF-012F4CA3E1FC}" srcOrd="0" destOrd="0" presId="urn:microsoft.com/office/officeart/2005/8/layout/bProcess2"/>
    <dgm:cxn modelId="{B05C4B44-4654-4972-8DC0-D97C86E7C1BC}" srcId="{44C29C94-DB94-403B-9C5C-299239532D48}" destId="{C1DF6207-7C3F-4F43-A8C6-ADDAC0A26BD9}" srcOrd="9" destOrd="0" parTransId="{517AAC6A-2995-4786-B12A-B471B0744DB6}" sibTransId="{F15166F6-8612-4192-88CB-7514FA010F27}"/>
    <dgm:cxn modelId="{C9098710-FBA0-47A0-88B5-163D4DE5AC63}" type="presOf" srcId="{79851248-FC8C-435F-89E1-FF445A6A47D6}" destId="{058B53B2-3034-47F6-89AD-3F81F53CFCA0}" srcOrd="0" destOrd="0" presId="urn:microsoft.com/office/officeart/2005/8/layout/bProcess2"/>
    <dgm:cxn modelId="{A479742F-6EF0-4730-BD8C-D6D092F06DE6}" srcId="{44C29C94-DB94-403B-9C5C-299239532D48}" destId="{3DD5CD20-5712-4E05-8B4F-42CFD32E8DA7}" srcOrd="1" destOrd="0" parTransId="{9F0B8A23-0D46-4E7F-8932-22122BE0758F}" sibTransId="{CC2CE0A6-7D5B-428F-96C5-6D899F116090}"/>
    <dgm:cxn modelId="{AEFF2AF2-1619-4715-A634-24FD4ABAA0AB}" type="presOf" srcId="{31D75016-0C5F-4DB9-9CDC-81EC49145C06}" destId="{13F00527-9E49-4BD6-8463-E37E51319117}" srcOrd="0" destOrd="0" presId="urn:microsoft.com/office/officeart/2005/8/layout/bProcess2"/>
    <dgm:cxn modelId="{3F89BD3E-35F4-483F-9F90-E79774720835}" type="presOf" srcId="{1A5B461F-73E6-4D7B-A628-2021FE2C341E}" destId="{2C6D1226-C4C9-4E33-B4F3-25611A928994}" srcOrd="0" destOrd="0" presId="urn:microsoft.com/office/officeart/2005/8/layout/bProcess2"/>
    <dgm:cxn modelId="{CC0F4067-3EFF-4A43-8220-C0C75EE050BF}" type="presOf" srcId="{3DD5CD20-5712-4E05-8B4F-42CFD32E8DA7}" destId="{3757B473-144F-4431-A2E0-A5315D867341}" srcOrd="0" destOrd="0" presId="urn:microsoft.com/office/officeart/2005/8/layout/bProcess2"/>
    <dgm:cxn modelId="{69195398-6627-4C6E-958B-234FA7239A91}" srcId="{44C29C94-DB94-403B-9C5C-299239532D48}" destId="{31D75016-0C5F-4DB9-9CDC-81EC49145C06}" srcOrd="11" destOrd="0" parTransId="{BF3B9809-6405-442C-A33D-A5845AA433FB}" sibTransId="{9B5FB5E1-75EC-4C33-8790-5CE6440AC6A9}"/>
    <dgm:cxn modelId="{A697D2F2-0E6C-494A-B602-AA1BDE205F82}" type="presOf" srcId="{7D133A0F-E4E4-441B-94A3-49AE25A2990D}" destId="{5BCD3246-A5A1-430B-8C31-2B4AD80A1420}" srcOrd="0" destOrd="0" presId="urn:microsoft.com/office/officeart/2005/8/layout/bProcess2"/>
    <dgm:cxn modelId="{25F7B06E-9636-4A2F-93DF-6CCCE0AB767C}" type="presOf" srcId="{FCB11F13-1125-4C9C-8803-2040784146D3}" destId="{B82775B2-29E2-488C-BB91-4802F1DAA3F4}" srcOrd="0" destOrd="0" presId="urn:microsoft.com/office/officeart/2005/8/layout/bProcess2"/>
    <dgm:cxn modelId="{E91A2EC9-1CA3-4686-B287-F541B4B8897C}" type="presOf" srcId="{3BA0C6F5-F5B3-46A9-93DC-E498BEE5F723}" destId="{C4E2FBD0-F112-42CD-BEA8-F33BA7E9FF3A}" srcOrd="0" destOrd="0" presId="urn:microsoft.com/office/officeart/2005/8/layout/bProcess2"/>
    <dgm:cxn modelId="{77275790-7F6A-4E42-9402-4726FC1D167D}" type="presOf" srcId="{29A961FF-B177-4617-B8EC-4C796D62B0B7}" destId="{BBD64479-03C2-40E5-9B7D-A8580ECD57F4}" srcOrd="0" destOrd="0" presId="urn:microsoft.com/office/officeart/2005/8/layout/bProcess2"/>
    <dgm:cxn modelId="{0EA75651-D707-4E04-97C5-6FEA1365F3D7}" srcId="{44C29C94-DB94-403B-9C5C-299239532D48}" destId="{F1B752C8-74CF-4095-BBD3-57082C386F18}" srcOrd="2" destOrd="0" parTransId="{F4204256-272C-49CF-9C1F-31468AB0296A}" sibTransId="{93C38D2C-0D14-47D7-A4FA-019551950248}"/>
    <dgm:cxn modelId="{41EA2674-1700-44D7-983F-4EC1CA93AD1B}" srcId="{44C29C94-DB94-403B-9C5C-299239532D48}" destId="{3BA0C6F5-F5B3-46A9-93DC-E498BEE5F723}" srcOrd="7" destOrd="0" parTransId="{CA1DAF6D-1051-4A06-A029-9CFA78F6F831}" sibTransId="{19B2FD8E-7217-4E4E-B9A5-794414F9775E}"/>
    <dgm:cxn modelId="{06602D49-C573-4A29-8F98-FA6E34872D99}" type="presOf" srcId="{10251789-9B2C-4D36-94F6-AF458C68F5F7}" destId="{08D4DAA8-04B3-4ED6-9080-0289375AE9E2}" srcOrd="0" destOrd="0" presId="urn:microsoft.com/office/officeart/2005/8/layout/bProcess2"/>
    <dgm:cxn modelId="{795F383E-38A6-4552-A3C3-3EE259B6DB9B}" srcId="{44C29C94-DB94-403B-9C5C-299239532D48}" destId="{7D133A0F-E4E4-441B-94A3-49AE25A2990D}" srcOrd="4" destOrd="0" parTransId="{0C4F14F0-9CF3-4D5C-B016-D7E47E1509FC}" sibTransId="{29A961FF-B177-4617-B8EC-4C796D62B0B7}"/>
    <dgm:cxn modelId="{DB8FA00F-B3FA-4C8F-8659-796E46A0F3D8}" type="presOf" srcId="{C1DF6207-7C3F-4F43-A8C6-ADDAC0A26BD9}" destId="{2F5B0E65-1CCC-427E-B445-9D91A8C2A1CF}" srcOrd="0" destOrd="0" presId="urn:microsoft.com/office/officeart/2005/8/layout/bProcess2"/>
    <dgm:cxn modelId="{C28DD0A7-FEAC-471F-96A7-6670C36E9870}" srcId="{44C29C94-DB94-403B-9C5C-299239532D48}" destId="{81A68537-DD16-4320-9BA4-D5A1474ACBCC}" srcOrd="3" destOrd="0" parTransId="{69404A82-8460-4D7C-89DA-603D14ED1518}" sibTransId="{10251789-9B2C-4D36-94F6-AF458C68F5F7}"/>
    <dgm:cxn modelId="{2C8922A8-0348-4BCC-9C15-2E51D8A492B5}" srcId="{44C29C94-DB94-403B-9C5C-299239532D48}" destId="{F54D81BD-307B-487E-A7B0-CBC64B098469}" srcOrd="6" destOrd="0" parTransId="{E0E88C1E-19F6-498E-A545-57993CE7D443}" sibTransId="{3D1A0FCA-08A2-4916-BCD4-654CED734591}"/>
    <dgm:cxn modelId="{DFFC571D-14E2-4893-B8EC-61EE7DBA6271}" type="presOf" srcId="{62006912-9A08-4551-889E-C3D3E167E3A2}" destId="{AEC31ABC-2D9D-48DF-83D5-15A244D60F22}" srcOrd="0" destOrd="0" presId="urn:microsoft.com/office/officeart/2005/8/layout/bProcess2"/>
    <dgm:cxn modelId="{26F8C9A6-5B33-4841-AD5A-FEAEDD85274D}" type="presOf" srcId="{21A1183C-4FBC-4C8D-90AD-9735DB9319E1}" destId="{BDF17240-6685-4C06-85DC-BC17DDD69809}" srcOrd="0" destOrd="0" presId="urn:microsoft.com/office/officeart/2005/8/layout/bProcess2"/>
    <dgm:cxn modelId="{9E3564B0-B72E-43FB-8125-B1B59654480D}" type="presOf" srcId="{44C29C94-DB94-403B-9C5C-299239532D48}" destId="{9AE57B8F-AC9C-4E04-AE8C-77D56D463996}" srcOrd="0" destOrd="0" presId="urn:microsoft.com/office/officeart/2005/8/layout/bProcess2"/>
    <dgm:cxn modelId="{43492006-7C48-49D0-8990-C2379C8AE32C}" srcId="{44C29C94-DB94-403B-9C5C-299239532D48}" destId="{FCB11F13-1125-4C9C-8803-2040784146D3}" srcOrd="10" destOrd="0" parTransId="{488D896B-42CA-4684-BF70-E3E87A4A5B00}" sibTransId="{79851248-FC8C-435F-89E1-FF445A6A47D6}"/>
    <dgm:cxn modelId="{33DF7B72-B471-4FF9-A1E9-BCC9CDE67DC7}" type="presOf" srcId="{93C38D2C-0D14-47D7-A4FA-019551950248}" destId="{399D7B58-0275-4028-8CB2-71BDA57B1B9B}" srcOrd="0" destOrd="0" presId="urn:microsoft.com/office/officeart/2005/8/layout/bProcess2"/>
    <dgm:cxn modelId="{E106E1CF-3FA7-4AC6-AEFB-388CC7BC13F6}" type="presOf" srcId="{41E1FE21-78A6-4E0B-B82A-BB521E0E7B7F}" destId="{2F285643-8F6C-4A10-A28B-250B6DBF5A3B}" srcOrd="0" destOrd="0" presId="urn:microsoft.com/office/officeart/2005/8/layout/bProcess2"/>
    <dgm:cxn modelId="{44C8481E-4A1C-4C64-8AC1-52A992188AAD}" srcId="{44C29C94-DB94-403B-9C5C-299239532D48}" destId="{6BB5FB7E-80B7-4297-B389-B78FDEDA63E9}" srcOrd="5" destOrd="0" parTransId="{BDB97163-960A-4FC6-B8E5-DF61AEE3F8F8}" sibTransId="{21A1183C-4FBC-4C8D-90AD-9735DB9319E1}"/>
    <dgm:cxn modelId="{8070979B-9FE0-4E1D-95E0-324E70BD1B81}" srcId="{44C29C94-DB94-403B-9C5C-299239532D48}" destId="{41E1FE21-78A6-4E0B-B82A-BB521E0E7B7F}" srcOrd="0" destOrd="0" parTransId="{8B1A5E7D-E94D-4C18-8CAC-6B0BA355F29C}" sibTransId="{B595CD7C-74D7-481C-9ACF-ACEA80598C5A}"/>
    <dgm:cxn modelId="{31BFD94A-6485-48E1-8FB5-5F84655933A9}" type="presOf" srcId="{3D1A0FCA-08A2-4916-BCD4-654CED734591}" destId="{0343D1CE-4045-418D-B789-52BDFB336D17}" srcOrd="0" destOrd="0" presId="urn:microsoft.com/office/officeart/2005/8/layout/bProcess2"/>
    <dgm:cxn modelId="{41C4E27E-2845-40FD-A2CC-923D74F002CD}" type="presOf" srcId="{F15166F6-8612-4192-88CB-7514FA010F27}" destId="{7D474B33-AF85-42E1-A28F-54BBF6D9DCCF}" srcOrd="0" destOrd="0" presId="urn:microsoft.com/office/officeart/2005/8/layout/bProcess2"/>
    <dgm:cxn modelId="{9C018F0B-F99C-4397-A7ED-2293D1B7EFC7}" type="presOf" srcId="{CC2CE0A6-7D5B-428F-96C5-6D899F116090}" destId="{3CC9A3C9-85D9-49D8-B4D3-6490551903B3}" srcOrd="0" destOrd="0" presId="urn:microsoft.com/office/officeart/2005/8/layout/bProcess2"/>
    <dgm:cxn modelId="{AAEFF9DF-1F8D-4AAF-A653-C3B895F12114}" type="presOf" srcId="{F54D81BD-307B-487E-A7B0-CBC64B098469}" destId="{01F328C6-5777-4F09-BBCF-9EB62B73D998}" srcOrd="0" destOrd="0" presId="urn:microsoft.com/office/officeart/2005/8/layout/bProcess2"/>
    <dgm:cxn modelId="{A0BD72A2-E695-48C5-8C83-08D1CD676F4D}" srcId="{44C29C94-DB94-403B-9C5C-299239532D48}" destId="{62006912-9A08-4551-889E-C3D3E167E3A2}" srcOrd="8" destOrd="0" parTransId="{F8E253E8-1314-480C-AB51-ECEB6CBE2826}" sibTransId="{1A5B461F-73E6-4D7B-A628-2021FE2C341E}"/>
    <dgm:cxn modelId="{5FB7868F-611F-4AE3-B56A-746DBF9A3795}" type="presOf" srcId="{6BB5FB7E-80B7-4297-B389-B78FDEDA63E9}" destId="{03B1D68A-DD73-47E5-9E54-83BB4087BEF8}" srcOrd="0" destOrd="0" presId="urn:microsoft.com/office/officeart/2005/8/layout/bProcess2"/>
    <dgm:cxn modelId="{67792FFA-3752-4516-B736-E0F6030BACBE}" type="presOf" srcId="{19B2FD8E-7217-4E4E-B9A5-794414F9775E}" destId="{867B3BD8-FF07-45A5-A07A-1D8934C534A8}" srcOrd="0" destOrd="0" presId="urn:microsoft.com/office/officeart/2005/8/layout/bProcess2"/>
    <dgm:cxn modelId="{5B278B6C-8908-4CEF-BF26-DFF828723C34}" type="presOf" srcId="{B595CD7C-74D7-481C-9ACF-ACEA80598C5A}" destId="{3B00D742-CC13-43E8-8DD1-E723AF59A1D8}" srcOrd="0" destOrd="0" presId="urn:microsoft.com/office/officeart/2005/8/layout/bProcess2"/>
    <dgm:cxn modelId="{03BB560B-C20A-44C2-9CA2-FAB09ECBA9D9}" type="presOf" srcId="{F1B752C8-74CF-4095-BBD3-57082C386F18}" destId="{7CBB508A-8AE7-48EA-AC73-D72378AE1428}" srcOrd="0" destOrd="0" presId="urn:microsoft.com/office/officeart/2005/8/layout/bProcess2"/>
    <dgm:cxn modelId="{14228058-3B7D-4BB0-AAF7-D7AAA6041991}" type="presParOf" srcId="{9AE57B8F-AC9C-4E04-AE8C-77D56D463996}" destId="{2F285643-8F6C-4A10-A28B-250B6DBF5A3B}" srcOrd="0" destOrd="0" presId="urn:microsoft.com/office/officeart/2005/8/layout/bProcess2"/>
    <dgm:cxn modelId="{0B4334AB-6E76-42FF-82F2-FD5004532841}" type="presParOf" srcId="{9AE57B8F-AC9C-4E04-AE8C-77D56D463996}" destId="{3B00D742-CC13-43E8-8DD1-E723AF59A1D8}" srcOrd="1" destOrd="0" presId="urn:microsoft.com/office/officeart/2005/8/layout/bProcess2"/>
    <dgm:cxn modelId="{E698CA04-613B-465A-84DB-4D40F5F3D6FB}" type="presParOf" srcId="{9AE57B8F-AC9C-4E04-AE8C-77D56D463996}" destId="{545C7490-20F0-4342-AC57-2BD9DAF8518F}" srcOrd="2" destOrd="0" presId="urn:microsoft.com/office/officeart/2005/8/layout/bProcess2"/>
    <dgm:cxn modelId="{D853240B-B195-43F0-A604-516E6317702B}" type="presParOf" srcId="{545C7490-20F0-4342-AC57-2BD9DAF8518F}" destId="{EB1BA163-F941-462D-958A-CB1956000641}" srcOrd="0" destOrd="0" presId="urn:microsoft.com/office/officeart/2005/8/layout/bProcess2"/>
    <dgm:cxn modelId="{AEE57325-A147-46C3-B276-AE1288062B71}" type="presParOf" srcId="{545C7490-20F0-4342-AC57-2BD9DAF8518F}" destId="{3757B473-144F-4431-A2E0-A5315D867341}" srcOrd="1" destOrd="0" presId="urn:microsoft.com/office/officeart/2005/8/layout/bProcess2"/>
    <dgm:cxn modelId="{06643C0D-033B-42C5-BEED-D846A6AB6CDA}" type="presParOf" srcId="{9AE57B8F-AC9C-4E04-AE8C-77D56D463996}" destId="{3CC9A3C9-85D9-49D8-B4D3-6490551903B3}" srcOrd="3" destOrd="0" presId="urn:microsoft.com/office/officeart/2005/8/layout/bProcess2"/>
    <dgm:cxn modelId="{C74F1A1A-0B95-4F1B-A7E0-4B75966B0CDF}" type="presParOf" srcId="{9AE57B8F-AC9C-4E04-AE8C-77D56D463996}" destId="{D979FFD9-C233-4F95-B701-955D43B1F382}" srcOrd="4" destOrd="0" presId="urn:microsoft.com/office/officeart/2005/8/layout/bProcess2"/>
    <dgm:cxn modelId="{1A66C71D-A8C5-4CAE-8020-66521FF710F8}" type="presParOf" srcId="{D979FFD9-C233-4F95-B701-955D43B1F382}" destId="{B359D939-8696-4768-87A3-D1B4B063E97A}" srcOrd="0" destOrd="0" presId="urn:microsoft.com/office/officeart/2005/8/layout/bProcess2"/>
    <dgm:cxn modelId="{71F19439-27F1-42EA-96DF-D9B119932EC9}" type="presParOf" srcId="{D979FFD9-C233-4F95-B701-955D43B1F382}" destId="{7CBB508A-8AE7-48EA-AC73-D72378AE1428}" srcOrd="1" destOrd="0" presId="urn:microsoft.com/office/officeart/2005/8/layout/bProcess2"/>
    <dgm:cxn modelId="{1AA5FBE7-A052-41EA-BAD7-B39B96476AF6}" type="presParOf" srcId="{9AE57B8F-AC9C-4E04-AE8C-77D56D463996}" destId="{399D7B58-0275-4028-8CB2-71BDA57B1B9B}" srcOrd="5" destOrd="0" presId="urn:microsoft.com/office/officeart/2005/8/layout/bProcess2"/>
    <dgm:cxn modelId="{206E2BAD-F596-4E5B-81BD-0292704FB5AF}" type="presParOf" srcId="{9AE57B8F-AC9C-4E04-AE8C-77D56D463996}" destId="{CFB14A1A-CDF6-436D-BFB9-13ABD28A6331}" srcOrd="6" destOrd="0" presId="urn:microsoft.com/office/officeart/2005/8/layout/bProcess2"/>
    <dgm:cxn modelId="{D1C87F3F-1789-4919-BC90-D833E42CDA97}" type="presParOf" srcId="{CFB14A1A-CDF6-436D-BFB9-13ABD28A6331}" destId="{D495B768-72EC-48A0-AB27-CB39EEE3A849}" srcOrd="0" destOrd="0" presId="urn:microsoft.com/office/officeart/2005/8/layout/bProcess2"/>
    <dgm:cxn modelId="{5B3C93E3-6237-43F8-BB8C-D56D3DE6C85F}" type="presParOf" srcId="{CFB14A1A-CDF6-436D-BFB9-13ABD28A6331}" destId="{896D7116-6CF4-4381-8FBF-012F4CA3E1FC}" srcOrd="1" destOrd="0" presId="urn:microsoft.com/office/officeart/2005/8/layout/bProcess2"/>
    <dgm:cxn modelId="{17877192-2D8C-4375-B1FC-65C792DBE017}" type="presParOf" srcId="{9AE57B8F-AC9C-4E04-AE8C-77D56D463996}" destId="{08D4DAA8-04B3-4ED6-9080-0289375AE9E2}" srcOrd="7" destOrd="0" presId="urn:microsoft.com/office/officeart/2005/8/layout/bProcess2"/>
    <dgm:cxn modelId="{1BB888A8-B9B6-4A45-99AC-8776B27E1DE5}" type="presParOf" srcId="{9AE57B8F-AC9C-4E04-AE8C-77D56D463996}" destId="{2FBC6684-D7CD-43C3-A568-6381A7810E18}" srcOrd="8" destOrd="0" presId="urn:microsoft.com/office/officeart/2005/8/layout/bProcess2"/>
    <dgm:cxn modelId="{66752391-3C33-4220-AFFA-E1869CB5E63E}" type="presParOf" srcId="{2FBC6684-D7CD-43C3-A568-6381A7810E18}" destId="{C1132B22-B107-4052-911B-0649C4B9DC82}" srcOrd="0" destOrd="0" presId="urn:microsoft.com/office/officeart/2005/8/layout/bProcess2"/>
    <dgm:cxn modelId="{5AD49384-745B-41CA-AC23-3FA059A06EA5}" type="presParOf" srcId="{2FBC6684-D7CD-43C3-A568-6381A7810E18}" destId="{5BCD3246-A5A1-430B-8C31-2B4AD80A1420}" srcOrd="1" destOrd="0" presId="urn:microsoft.com/office/officeart/2005/8/layout/bProcess2"/>
    <dgm:cxn modelId="{9B3F629C-A7F4-42DB-A638-2405ADDE1E93}" type="presParOf" srcId="{9AE57B8F-AC9C-4E04-AE8C-77D56D463996}" destId="{BBD64479-03C2-40E5-9B7D-A8580ECD57F4}" srcOrd="9" destOrd="0" presId="urn:microsoft.com/office/officeart/2005/8/layout/bProcess2"/>
    <dgm:cxn modelId="{AEFF4127-F2FC-464C-869F-09B97D2FA899}" type="presParOf" srcId="{9AE57B8F-AC9C-4E04-AE8C-77D56D463996}" destId="{6432FFC1-E1F0-4C1D-8878-C0225CA3F662}" srcOrd="10" destOrd="0" presId="urn:microsoft.com/office/officeart/2005/8/layout/bProcess2"/>
    <dgm:cxn modelId="{B194D853-156C-436C-BEBE-0748A54A331C}" type="presParOf" srcId="{6432FFC1-E1F0-4C1D-8878-C0225CA3F662}" destId="{3288F655-00BB-46E4-8BE6-BC36A0EF2414}" srcOrd="0" destOrd="0" presId="urn:microsoft.com/office/officeart/2005/8/layout/bProcess2"/>
    <dgm:cxn modelId="{6D89615F-7940-40A8-9663-8D45C3237151}" type="presParOf" srcId="{6432FFC1-E1F0-4C1D-8878-C0225CA3F662}" destId="{03B1D68A-DD73-47E5-9E54-83BB4087BEF8}" srcOrd="1" destOrd="0" presId="urn:microsoft.com/office/officeart/2005/8/layout/bProcess2"/>
    <dgm:cxn modelId="{88E46CC1-2027-499D-B97B-ABEEB6610BE7}" type="presParOf" srcId="{9AE57B8F-AC9C-4E04-AE8C-77D56D463996}" destId="{BDF17240-6685-4C06-85DC-BC17DDD69809}" srcOrd="11" destOrd="0" presId="urn:microsoft.com/office/officeart/2005/8/layout/bProcess2"/>
    <dgm:cxn modelId="{C9FCA21F-810E-424E-B092-74CAF9F09D0B}" type="presParOf" srcId="{9AE57B8F-AC9C-4E04-AE8C-77D56D463996}" destId="{F7CAF105-624E-47B0-B5A9-88E2EF767E3E}" srcOrd="12" destOrd="0" presId="urn:microsoft.com/office/officeart/2005/8/layout/bProcess2"/>
    <dgm:cxn modelId="{334B03CB-4766-4B33-9EBE-8C4679B83227}" type="presParOf" srcId="{F7CAF105-624E-47B0-B5A9-88E2EF767E3E}" destId="{CE859597-AD2F-4B0F-A48A-4926FB604874}" srcOrd="0" destOrd="0" presId="urn:microsoft.com/office/officeart/2005/8/layout/bProcess2"/>
    <dgm:cxn modelId="{4133DE7B-57E2-4E45-BA9C-82E566972F6C}" type="presParOf" srcId="{F7CAF105-624E-47B0-B5A9-88E2EF767E3E}" destId="{01F328C6-5777-4F09-BBCF-9EB62B73D998}" srcOrd="1" destOrd="0" presId="urn:microsoft.com/office/officeart/2005/8/layout/bProcess2"/>
    <dgm:cxn modelId="{7227AE17-926B-49C1-A721-86DF0280010E}" type="presParOf" srcId="{9AE57B8F-AC9C-4E04-AE8C-77D56D463996}" destId="{0343D1CE-4045-418D-B789-52BDFB336D17}" srcOrd="13" destOrd="0" presId="urn:microsoft.com/office/officeart/2005/8/layout/bProcess2"/>
    <dgm:cxn modelId="{9E7FF016-0E1D-4653-950E-0B172E1B50EC}" type="presParOf" srcId="{9AE57B8F-AC9C-4E04-AE8C-77D56D463996}" destId="{44BDF1D4-A76F-4436-9EA6-A9DF221B3BFC}" srcOrd="14" destOrd="0" presId="urn:microsoft.com/office/officeart/2005/8/layout/bProcess2"/>
    <dgm:cxn modelId="{164BDB9E-ADD4-4B79-9724-E03D232FED7C}" type="presParOf" srcId="{44BDF1D4-A76F-4436-9EA6-A9DF221B3BFC}" destId="{A9C5D5C7-B1BE-497B-A214-0D8C16E1A18E}" srcOrd="0" destOrd="0" presId="urn:microsoft.com/office/officeart/2005/8/layout/bProcess2"/>
    <dgm:cxn modelId="{AA4BEB0E-996E-404D-9544-54F87DF4D14D}" type="presParOf" srcId="{44BDF1D4-A76F-4436-9EA6-A9DF221B3BFC}" destId="{C4E2FBD0-F112-42CD-BEA8-F33BA7E9FF3A}" srcOrd="1" destOrd="0" presId="urn:microsoft.com/office/officeart/2005/8/layout/bProcess2"/>
    <dgm:cxn modelId="{43448F71-7284-4661-AFB4-2208DA284F32}" type="presParOf" srcId="{9AE57B8F-AC9C-4E04-AE8C-77D56D463996}" destId="{867B3BD8-FF07-45A5-A07A-1D8934C534A8}" srcOrd="15" destOrd="0" presId="urn:microsoft.com/office/officeart/2005/8/layout/bProcess2"/>
    <dgm:cxn modelId="{C927E1A5-8F0D-4711-9369-EBE10BA3A555}" type="presParOf" srcId="{9AE57B8F-AC9C-4E04-AE8C-77D56D463996}" destId="{3B26FC52-9AAF-488B-B468-6B13E0B0FF29}" srcOrd="16" destOrd="0" presId="urn:microsoft.com/office/officeart/2005/8/layout/bProcess2"/>
    <dgm:cxn modelId="{A896704C-6D47-434B-B837-B9A0021CFA32}" type="presParOf" srcId="{3B26FC52-9AAF-488B-B468-6B13E0B0FF29}" destId="{E58A8912-B03F-46CD-818A-9C12B3BA8B35}" srcOrd="0" destOrd="0" presId="urn:microsoft.com/office/officeart/2005/8/layout/bProcess2"/>
    <dgm:cxn modelId="{1C08821A-0E2A-4C3E-9A82-6DC70BC8DABB}" type="presParOf" srcId="{3B26FC52-9AAF-488B-B468-6B13E0B0FF29}" destId="{AEC31ABC-2D9D-48DF-83D5-15A244D60F22}" srcOrd="1" destOrd="0" presId="urn:microsoft.com/office/officeart/2005/8/layout/bProcess2"/>
    <dgm:cxn modelId="{E666FBD0-16F0-4D2B-9475-78CAF3154ADB}" type="presParOf" srcId="{9AE57B8F-AC9C-4E04-AE8C-77D56D463996}" destId="{2C6D1226-C4C9-4E33-B4F3-25611A928994}" srcOrd="17" destOrd="0" presId="urn:microsoft.com/office/officeart/2005/8/layout/bProcess2"/>
    <dgm:cxn modelId="{857DD319-6C97-43B3-B4EF-97FF09D2A4E8}" type="presParOf" srcId="{9AE57B8F-AC9C-4E04-AE8C-77D56D463996}" destId="{EAFBE868-FFA8-4B3F-994E-E6C165FBCC49}" srcOrd="18" destOrd="0" presId="urn:microsoft.com/office/officeart/2005/8/layout/bProcess2"/>
    <dgm:cxn modelId="{487992CE-E1E9-4F11-8780-0B5AD8D95548}" type="presParOf" srcId="{EAFBE868-FFA8-4B3F-994E-E6C165FBCC49}" destId="{1304E12A-82D8-4179-B3F4-6B7800C9E5B8}" srcOrd="0" destOrd="0" presId="urn:microsoft.com/office/officeart/2005/8/layout/bProcess2"/>
    <dgm:cxn modelId="{4266007E-A284-4D40-B0E7-84C4A6DEA0B9}" type="presParOf" srcId="{EAFBE868-FFA8-4B3F-994E-E6C165FBCC49}" destId="{2F5B0E65-1CCC-427E-B445-9D91A8C2A1CF}" srcOrd="1" destOrd="0" presId="urn:microsoft.com/office/officeart/2005/8/layout/bProcess2"/>
    <dgm:cxn modelId="{807AD087-799E-4D68-ADC1-11599EF7ABD3}" type="presParOf" srcId="{9AE57B8F-AC9C-4E04-AE8C-77D56D463996}" destId="{7D474B33-AF85-42E1-A28F-54BBF6D9DCCF}" srcOrd="19" destOrd="0" presId="urn:microsoft.com/office/officeart/2005/8/layout/bProcess2"/>
    <dgm:cxn modelId="{81CB21D0-6C7B-4406-8267-24F2C20E3D29}" type="presParOf" srcId="{9AE57B8F-AC9C-4E04-AE8C-77D56D463996}" destId="{F4D8DE29-C511-4BE3-9518-C16212D355FB}" srcOrd="20" destOrd="0" presId="urn:microsoft.com/office/officeart/2005/8/layout/bProcess2"/>
    <dgm:cxn modelId="{E009A6D4-BCD7-4D7D-AC31-956A8434E979}" type="presParOf" srcId="{F4D8DE29-C511-4BE3-9518-C16212D355FB}" destId="{C7454B06-02C9-4816-A409-8B09641F9EA1}" srcOrd="0" destOrd="0" presId="urn:microsoft.com/office/officeart/2005/8/layout/bProcess2"/>
    <dgm:cxn modelId="{CA530AF2-E343-403B-89A7-7D4151973847}" type="presParOf" srcId="{F4D8DE29-C511-4BE3-9518-C16212D355FB}" destId="{B82775B2-29E2-488C-BB91-4802F1DAA3F4}" srcOrd="1" destOrd="0" presId="urn:microsoft.com/office/officeart/2005/8/layout/bProcess2"/>
    <dgm:cxn modelId="{1392677D-481E-465A-9907-888E93F1B1B1}" type="presParOf" srcId="{9AE57B8F-AC9C-4E04-AE8C-77D56D463996}" destId="{058B53B2-3034-47F6-89AD-3F81F53CFCA0}" srcOrd="21" destOrd="0" presId="urn:microsoft.com/office/officeart/2005/8/layout/bProcess2"/>
    <dgm:cxn modelId="{D36DCBFC-90D5-4139-A4EA-329F7C4D8882}" type="presParOf" srcId="{9AE57B8F-AC9C-4E04-AE8C-77D56D463996}" destId="{13F00527-9E49-4BD6-8463-E37E51319117}" srcOrd="2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285643-8F6C-4A10-A28B-250B6DBF5A3B}">
      <dsp:nvSpPr>
        <dsp:cNvPr id="0" name=""/>
        <dsp:cNvSpPr/>
      </dsp:nvSpPr>
      <dsp:spPr>
        <a:xfrm>
          <a:off x="423334" y="850"/>
          <a:ext cx="1628944" cy="15774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Reception and QC- of  parts</a:t>
          </a:r>
          <a:endParaRPr lang="en-CA" sz="1400" kern="1200" dirty="0"/>
        </a:p>
      </dsp:txBody>
      <dsp:txXfrm>
        <a:off x="661887" y="231855"/>
        <a:ext cx="1151838" cy="1115392"/>
      </dsp:txXfrm>
    </dsp:sp>
    <dsp:sp modelId="{3B00D742-CC13-43E8-8DD1-E723AF59A1D8}">
      <dsp:nvSpPr>
        <dsp:cNvPr id="0" name=""/>
        <dsp:cNvSpPr/>
      </dsp:nvSpPr>
      <dsp:spPr>
        <a:xfrm rot="5400000">
          <a:off x="998428" y="1737410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7B473-144F-4431-A2E0-A5315D867341}">
      <dsp:nvSpPr>
        <dsp:cNvPr id="0" name=""/>
        <dsp:cNvSpPr/>
      </dsp:nvSpPr>
      <dsp:spPr>
        <a:xfrm>
          <a:off x="601655" y="2214881"/>
          <a:ext cx="1272301" cy="10521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Assembling 8 X 1/2 gas volumes</a:t>
          </a:r>
          <a:endParaRPr lang="en-CA" sz="1400" kern="1200" dirty="0"/>
        </a:p>
      </dsp:txBody>
      <dsp:txXfrm>
        <a:off x="787979" y="2368961"/>
        <a:ext cx="899653" cy="743967"/>
      </dsp:txXfrm>
    </dsp:sp>
    <dsp:sp modelId="{3CC9A3C9-85D9-49D8-B4D3-6490551903B3}">
      <dsp:nvSpPr>
        <dsp:cNvPr id="0" name=""/>
        <dsp:cNvSpPr/>
      </dsp:nvSpPr>
      <dsp:spPr>
        <a:xfrm rot="5400000">
          <a:off x="998428" y="3505102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B508A-8AE7-48EA-AC73-D72378AE1428}">
      <dsp:nvSpPr>
        <dsp:cNvPr id="0" name=""/>
        <dsp:cNvSpPr/>
      </dsp:nvSpPr>
      <dsp:spPr>
        <a:xfrm>
          <a:off x="601655" y="4061509"/>
          <a:ext cx="1272301" cy="10521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Assembling 4 gas volumes +tests</a:t>
          </a:r>
          <a:endParaRPr lang="en-CA" sz="1400" kern="1200" dirty="0"/>
        </a:p>
      </dsp:txBody>
      <dsp:txXfrm>
        <a:off x="787979" y="4215589"/>
        <a:ext cx="899653" cy="743967"/>
      </dsp:txXfrm>
    </dsp:sp>
    <dsp:sp modelId="{399D7B58-0275-4028-8CB2-71BDA57B1B9B}">
      <dsp:nvSpPr>
        <dsp:cNvPr id="0" name=""/>
        <dsp:cNvSpPr/>
      </dsp:nvSpPr>
      <dsp:spPr>
        <a:xfrm>
          <a:off x="2130435" y="4418866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D7116-6CF4-4381-8FBF-012F4CA3E1FC}">
      <dsp:nvSpPr>
        <dsp:cNvPr id="0" name=""/>
        <dsp:cNvSpPr/>
      </dsp:nvSpPr>
      <dsp:spPr>
        <a:xfrm>
          <a:off x="2846570" y="4061509"/>
          <a:ext cx="1219538" cy="10521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Assembling 2 Doublets +tests</a:t>
          </a:r>
          <a:endParaRPr lang="en-CA" sz="1400" kern="1200" dirty="0"/>
        </a:p>
      </dsp:txBody>
      <dsp:txXfrm>
        <a:off x="3025167" y="4215589"/>
        <a:ext cx="862344" cy="743967"/>
      </dsp:txXfrm>
    </dsp:sp>
    <dsp:sp modelId="{08D4DAA8-04B3-4ED6-9080-0289375AE9E2}">
      <dsp:nvSpPr>
        <dsp:cNvPr id="0" name=""/>
        <dsp:cNvSpPr/>
      </dsp:nvSpPr>
      <dsp:spPr>
        <a:xfrm rot="16200000">
          <a:off x="3216962" y="3486003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CD3246-A5A1-430B-8C31-2B4AD80A1420}">
      <dsp:nvSpPr>
        <dsp:cNvPr id="0" name=""/>
        <dsp:cNvSpPr/>
      </dsp:nvSpPr>
      <dsp:spPr>
        <a:xfrm>
          <a:off x="2736214" y="2214881"/>
          <a:ext cx="1440250" cy="10521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Assembling 1 quadruplet +tests</a:t>
          </a:r>
          <a:endParaRPr lang="en-CA" sz="1400" kern="1200" dirty="0"/>
        </a:p>
      </dsp:txBody>
      <dsp:txXfrm>
        <a:off x="2947134" y="2368961"/>
        <a:ext cx="1018410" cy="743967"/>
      </dsp:txXfrm>
    </dsp:sp>
    <dsp:sp modelId="{BBD64479-03C2-40E5-9B7D-A8580ECD57F4}">
      <dsp:nvSpPr>
        <dsp:cNvPr id="0" name=""/>
        <dsp:cNvSpPr/>
      </dsp:nvSpPr>
      <dsp:spPr>
        <a:xfrm rot="16200000">
          <a:off x="3216962" y="1671598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1D68A-DD73-47E5-9E54-83BB4087BEF8}">
      <dsp:nvSpPr>
        <dsp:cNvPr id="0" name=""/>
        <dsp:cNvSpPr/>
      </dsp:nvSpPr>
      <dsp:spPr>
        <a:xfrm>
          <a:off x="2808310" y="303808"/>
          <a:ext cx="1296059" cy="118101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Assembling and soldering adaptor boards</a:t>
          </a:r>
          <a:endParaRPr lang="en-CA" sz="1400" kern="1200" dirty="0"/>
        </a:p>
      </dsp:txBody>
      <dsp:txXfrm>
        <a:off x="2998113" y="476764"/>
        <a:ext cx="916453" cy="835106"/>
      </dsp:txXfrm>
    </dsp:sp>
    <dsp:sp modelId="{BDF17240-6685-4C06-85DC-BC17DDD69809}">
      <dsp:nvSpPr>
        <dsp:cNvPr id="0" name=""/>
        <dsp:cNvSpPr/>
      </dsp:nvSpPr>
      <dsp:spPr>
        <a:xfrm rot="5400000">
          <a:off x="4344150" y="669067"/>
          <a:ext cx="403159" cy="450499"/>
        </a:xfrm>
        <a:prstGeom prst="up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F328C6-5777-4F09-BBCF-9EB62B73D998}">
      <dsp:nvSpPr>
        <dsp:cNvPr id="0" name=""/>
        <dsp:cNvSpPr/>
      </dsp:nvSpPr>
      <dsp:spPr>
        <a:xfrm>
          <a:off x="4967992" y="368253"/>
          <a:ext cx="1152689" cy="1052127"/>
        </a:xfrm>
        <a:prstGeom prst="ellipse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Cosmic test at TAU</a:t>
          </a:r>
          <a:endParaRPr lang="en-CA" sz="1400" kern="1200" dirty="0"/>
        </a:p>
      </dsp:txBody>
      <dsp:txXfrm>
        <a:off x="5136799" y="522333"/>
        <a:ext cx="815075" cy="743967"/>
      </dsp:txXfrm>
    </dsp:sp>
    <dsp:sp modelId="{0343D1CE-4045-418D-B789-52BDFB336D17}">
      <dsp:nvSpPr>
        <dsp:cNvPr id="0" name=""/>
        <dsp:cNvSpPr/>
      </dsp:nvSpPr>
      <dsp:spPr>
        <a:xfrm rot="5400000">
          <a:off x="5304959" y="1658474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2FBD0-F112-42CD-BEA8-F33BA7E9FF3A}">
      <dsp:nvSpPr>
        <dsp:cNvPr id="0" name=""/>
        <dsp:cNvSpPr/>
      </dsp:nvSpPr>
      <dsp:spPr>
        <a:xfrm>
          <a:off x="5001084" y="2214881"/>
          <a:ext cx="1086505" cy="10521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Shipping to CERN</a:t>
          </a:r>
          <a:endParaRPr lang="en-CA" sz="1400" kern="1200" dirty="0"/>
        </a:p>
      </dsp:txBody>
      <dsp:txXfrm>
        <a:off x="5160199" y="2368961"/>
        <a:ext cx="768275" cy="743967"/>
      </dsp:txXfrm>
    </dsp:sp>
    <dsp:sp modelId="{867B3BD8-FF07-45A5-A07A-1D8934C534A8}">
      <dsp:nvSpPr>
        <dsp:cNvPr id="0" name=""/>
        <dsp:cNvSpPr/>
      </dsp:nvSpPr>
      <dsp:spPr>
        <a:xfrm rot="5400000">
          <a:off x="5304959" y="3505102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C31ABC-2D9D-48DF-83D5-15A244D60F22}">
      <dsp:nvSpPr>
        <dsp:cNvPr id="0" name=""/>
        <dsp:cNvSpPr/>
      </dsp:nvSpPr>
      <dsp:spPr>
        <a:xfrm>
          <a:off x="5001084" y="4061509"/>
          <a:ext cx="1086505" cy="1052127"/>
        </a:xfrm>
        <a:prstGeom prst="ellipse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Tests after arrival</a:t>
          </a:r>
          <a:endParaRPr lang="en-CA" sz="1400" kern="1200" dirty="0"/>
        </a:p>
      </dsp:txBody>
      <dsp:txXfrm>
        <a:off x="5160199" y="4215589"/>
        <a:ext cx="768275" cy="743967"/>
      </dsp:txXfrm>
    </dsp:sp>
    <dsp:sp modelId="{2C6D1226-C4C9-4E33-B4F3-25611A928994}">
      <dsp:nvSpPr>
        <dsp:cNvPr id="0" name=""/>
        <dsp:cNvSpPr/>
      </dsp:nvSpPr>
      <dsp:spPr>
        <a:xfrm>
          <a:off x="6405681" y="4418866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B0E65-1CCC-427E-B445-9D91A8C2A1CF}">
      <dsp:nvSpPr>
        <dsp:cNvPr id="0" name=""/>
        <dsp:cNvSpPr/>
      </dsp:nvSpPr>
      <dsp:spPr>
        <a:xfrm>
          <a:off x="7183428" y="4061509"/>
          <a:ext cx="1086505" cy="1052127"/>
        </a:xfrm>
        <a:prstGeom prst="ellipse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GIF ++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400" kern="1200" dirty="0"/>
        </a:p>
      </dsp:txBody>
      <dsp:txXfrm>
        <a:off x="7342543" y="4215589"/>
        <a:ext cx="768275" cy="743967"/>
      </dsp:txXfrm>
    </dsp:sp>
    <dsp:sp modelId="{7D474B33-AF85-42E1-A28F-54BBF6D9DCCF}">
      <dsp:nvSpPr>
        <dsp:cNvPr id="0" name=""/>
        <dsp:cNvSpPr/>
      </dsp:nvSpPr>
      <dsp:spPr>
        <a:xfrm rot="16200000">
          <a:off x="7487304" y="3486003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2775B2-29E2-488C-BB91-4802F1DAA3F4}">
      <dsp:nvSpPr>
        <dsp:cNvPr id="0" name=""/>
        <dsp:cNvSpPr/>
      </dsp:nvSpPr>
      <dsp:spPr>
        <a:xfrm>
          <a:off x="7056782" y="2214881"/>
          <a:ext cx="1339798" cy="1052127"/>
        </a:xfrm>
        <a:prstGeom prst="ellipse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Wedge assembling</a:t>
          </a:r>
          <a:endParaRPr lang="en-CA" sz="1400" kern="1200" dirty="0"/>
        </a:p>
      </dsp:txBody>
      <dsp:txXfrm>
        <a:off x="7252991" y="2368961"/>
        <a:ext cx="947380" cy="743967"/>
      </dsp:txXfrm>
    </dsp:sp>
    <dsp:sp modelId="{058B53B2-3034-47F6-89AD-3F81F53CFCA0}">
      <dsp:nvSpPr>
        <dsp:cNvPr id="0" name=""/>
        <dsp:cNvSpPr/>
      </dsp:nvSpPr>
      <dsp:spPr>
        <a:xfrm rot="16200000">
          <a:off x="7487304" y="1718311"/>
          <a:ext cx="478755" cy="337412"/>
        </a:xfrm>
        <a:prstGeom prst="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F00527-9E49-4BD6-8463-E37E51319117}">
      <dsp:nvSpPr>
        <dsp:cNvPr id="0" name=""/>
        <dsp:cNvSpPr/>
      </dsp:nvSpPr>
      <dsp:spPr>
        <a:xfrm>
          <a:off x="6912209" y="850"/>
          <a:ext cx="1628944" cy="1577402"/>
        </a:xfrm>
        <a:prstGeom prst="ellipse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NSW</a:t>
          </a:r>
          <a:endParaRPr lang="en-CA" sz="1400" kern="1200" dirty="0"/>
        </a:p>
      </dsp:txBody>
      <dsp:txXfrm>
        <a:off x="7150762" y="231855"/>
        <a:ext cx="1151838" cy="1115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A957F-99E9-4CF1-8D3F-ABFEAF187BAE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AC4C2-93AD-4C9B-84FE-2F438285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2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B8E722-1953-4D54-AA9D-D5E0AD30DAFE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15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7E90F67-9AAD-4642-9BE3-BE430DEE9FD4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12F-B6EB-47AB-9B9E-1CC7F3A19281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7BAC-6330-435F-B09C-4F15256C3257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60CF-7C38-4363-8012-CCBE395E284D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E253-CC22-4FB2-8D70-8D972608CB53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92C12-1F11-4B37-9783-AD28E8ED6D26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0458B-653D-42F5-8B40-18F9B808F0E0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01BB-0015-4556-B3FC-D58FCADDB37E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D6AF-BACA-4D2E-91FB-6B549B3F7081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549-8DD6-4A13-8593-BE336E62BC59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CC01E-8047-4325-A35F-70420487F90F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4DB70-EC53-4CF9-9FBA-819BDF80B24E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A000-126C-4000-A1BA-10EEA7526C7B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EA27-15E0-491E-8AD0-9247D47FB4FD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ED600-656B-45AA-82B3-2BBD8E98762C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56A3D-823A-4D8C-8166-176F61D54064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9A31-5FB9-4D36-B1EA-C4F4F0C0F76A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0581B-8504-4791-A8B4-04A7E59A266E}" type="datetime1">
              <a:rPr lang="en-US" smtClean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2069" y="707922"/>
            <a:ext cx="8791575" cy="124608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Production of </a:t>
            </a:r>
            <a:r>
              <a:rPr lang="en-US" dirty="0" err="1" smtClean="0"/>
              <a:t>stgc</a:t>
            </a:r>
            <a:r>
              <a:rPr lang="en-US" dirty="0" smtClean="0"/>
              <a:t> quadruplets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Meir </a:t>
            </a:r>
            <a:r>
              <a:rPr lang="en-US" dirty="0" err="1" smtClean="0"/>
              <a:t>Shoa</a:t>
            </a:r>
            <a:r>
              <a:rPr lang="en-US" dirty="0" smtClean="0"/>
              <a:t> On behalf of the Israeli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486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u="sng" dirty="0" smtClean="0"/>
              <a:t>Production Flowchart</a:t>
            </a:r>
            <a:endParaRPr lang="en-CA" b="1" u="sng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073676248"/>
              </p:ext>
            </p:extLst>
          </p:nvPr>
        </p:nvGraphicFramePr>
        <p:xfrm>
          <a:off x="1703512" y="1397000"/>
          <a:ext cx="8964488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10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999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/>
              <a:t>Reception and QC- of  parts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18545"/>
            <a:ext cx="9905999" cy="1312248"/>
          </a:xfrm>
        </p:spPr>
        <p:txBody>
          <a:bodyPr>
            <a:normAutofit/>
          </a:bodyPr>
          <a:lstStyle/>
          <a:p>
            <a:pPr algn="l" rtl="0"/>
            <a:r>
              <a:rPr lang="en-CA" sz="1800" dirty="0"/>
              <a:t>There are approximately 120 </a:t>
            </a:r>
            <a:r>
              <a:rPr lang="en-CA" sz="1800" dirty="0" smtClean="0"/>
              <a:t>parts for each quad , </a:t>
            </a:r>
            <a:r>
              <a:rPr lang="en-CA" sz="1800" dirty="0"/>
              <a:t>which should be tested, in order to make sure </a:t>
            </a:r>
            <a:r>
              <a:rPr lang="en-CA" sz="1800" dirty="0" smtClean="0"/>
              <a:t>they are according to specifications.  </a:t>
            </a:r>
            <a:r>
              <a:rPr lang="en-CA" sz="1800" dirty="0"/>
              <a:t>Each and every part has its own specifications and tolerances</a:t>
            </a:r>
            <a:r>
              <a:rPr lang="en-CA" sz="1800" dirty="0" smtClean="0"/>
              <a:t>.</a:t>
            </a:r>
          </a:p>
          <a:p>
            <a:pPr algn="l" rtl="0"/>
            <a:r>
              <a:rPr lang="en-CA" sz="1800" dirty="0" smtClean="0"/>
              <a:t>All the measurements are reported and added to the central DB</a:t>
            </a:r>
          </a:p>
          <a:p>
            <a:pPr algn="l" rtl="0"/>
            <a:endParaRPr lang="en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11</a:t>
            </a:fld>
            <a:endParaRPr lang="he-IL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1471" y="3281059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Assembling 8X 1/2 gas volume</a:t>
            </a:r>
            <a:br>
              <a:rPr lang="en-CA" smtClean="0"/>
            </a:br>
            <a:endParaRPr lang="en-CA" sz="2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29902" y="4214764"/>
            <a:ext cx="9905999" cy="2270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smtClean="0"/>
              <a:t>Preparations and Graphite spraying –</a:t>
            </a:r>
            <a:r>
              <a:rPr lang="en-US" sz="1800" smtClean="0"/>
              <a:t>destiny the cathode boards to his gap chamber and spray it according to. </a:t>
            </a:r>
          </a:p>
          <a:p>
            <a:r>
              <a:rPr lang="en-US" sz="1800" smtClean="0"/>
              <a:t>QA&amp;QC of the board </a:t>
            </a:r>
            <a:endParaRPr lang="en-CA" sz="1800" smtClean="0"/>
          </a:p>
          <a:p>
            <a:r>
              <a:rPr lang="en-CA" sz="1800" smtClean="0"/>
              <a:t>Gluing frames, supports and buttons to the board .</a:t>
            </a:r>
          </a:p>
          <a:p>
            <a:r>
              <a:rPr lang="en-CA" sz="1800" smtClean="0"/>
              <a:t>The strip boards goes to clean room , and pad boards goes to the winding machine room.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8943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26789"/>
            <a:ext cx="9905998" cy="863695"/>
          </a:xfrm>
        </p:spPr>
        <p:txBody>
          <a:bodyPr/>
          <a:lstStyle/>
          <a:p>
            <a:r>
              <a:rPr lang="en-US" dirty="0" smtClean="0"/>
              <a:t>Winding wires to the half gap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290484"/>
            <a:ext cx="9905999" cy="223402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start with QC of the pad board came from last step and wind wires to this cathode board.</a:t>
            </a:r>
          </a:p>
          <a:p>
            <a:r>
              <a:rPr lang="en-US" dirty="0" smtClean="0"/>
              <a:t>We can wind 2 boards in one step</a:t>
            </a:r>
          </a:p>
          <a:p>
            <a:r>
              <a:rPr lang="en-US" dirty="0" smtClean="0"/>
              <a:t>Need to adjust the position of the wires to the board and wind.</a:t>
            </a:r>
          </a:p>
          <a:p>
            <a:r>
              <a:rPr lang="en-US" dirty="0" smtClean="0"/>
              <a:t>Solder the wires to the boards and disconnect from the table.</a:t>
            </a:r>
          </a:p>
          <a:p>
            <a:r>
              <a:rPr lang="en-US" dirty="0" smtClean="0"/>
              <a:t>QC of the winding and send to the clean room.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5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/>
              <a:t>Assembling </a:t>
            </a:r>
            <a:r>
              <a:rPr lang="en-CA" dirty="0" smtClean="0"/>
              <a:t> </a:t>
            </a:r>
            <a:r>
              <a:rPr lang="en-CA" dirty="0"/>
              <a:t>gas </a:t>
            </a:r>
            <a:r>
              <a:rPr lang="en-CA" dirty="0" smtClean="0"/>
              <a:t>volumes(detectors) in the clean room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 rtl="0">
              <a:buNone/>
            </a:pPr>
            <a:endParaRPr lang="en-CA" sz="1800" dirty="0"/>
          </a:p>
          <a:p>
            <a:pPr algn="l" rtl="0"/>
            <a:r>
              <a:rPr lang="en-CA" sz="1800" dirty="0" smtClean="0"/>
              <a:t>Clean room team have to check very well the cathode boards coming from the different steps in the lab </a:t>
            </a:r>
          </a:p>
          <a:p>
            <a:pPr algn="l" rtl="0"/>
            <a:r>
              <a:rPr lang="en-CA" sz="1800" dirty="0" smtClean="0"/>
              <a:t>Assembling the right strip with the right pad and test them together with HV before  glue them. Ilia will present results of current measurement.</a:t>
            </a:r>
          </a:p>
          <a:p>
            <a:pPr algn="l" rtl="0"/>
            <a:r>
              <a:rPr lang="en-CA" sz="1800" dirty="0" smtClean="0"/>
              <a:t>Sealing and retest the gap before approving the gap chamber as good.</a:t>
            </a:r>
            <a:endParaRPr lang="en-CA" sz="1800" dirty="0"/>
          </a:p>
          <a:p>
            <a:pPr algn="l" rtl="0"/>
            <a:r>
              <a:rPr lang="en-CA" sz="1800" dirty="0">
                <a:solidFill>
                  <a:schemeClr val="tx2"/>
                </a:solidFill>
              </a:rPr>
              <a:t>X-ray test is </a:t>
            </a:r>
            <a:r>
              <a:rPr lang="en-CA" sz="1800" dirty="0" smtClean="0">
                <a:solidFill>
                  <a:schemeClr val="tx2"/>
                </a:solidFill>
              </a:rPr>
              <a:t>performed for all the gap chambers. Ilia will present this.</a:t>
            </a:r>
            <a:endParaRPr lang="en-US" sz="1600" dirty="0">
              <a:solidFill>
                <a:schemeClr val="tx2"/>
              </a:solidFill>
            </a:endParaRPr>
          </a:p>
          <a:p>
            <a:pPr algn="l" rtl="0"/>
            <a:r>
              <a:rPr lang="en-CA" sz="1800" dirty="0"/>
              <a:t> E</a:t>
            </a:r>
            <a:r>
              <a:rPr lang="en-CA" sz="1800" dirty="0" smtClean="0"/>
              <a:t>very accepted </a:t>
            </a:r>
            <a:r>
              <a:rPr lang="en-CA" sz="1800" dirty="0"/>
              <a:t>single </a:t>
            </a:r>
            <a:r>
              <a:rPr lang="en-CA" sz="1800" dirty="0" smtClean="0"/>
              <a:t>gap is assembled to doublet and 2 doublets to quadruplet in the assembling room.</a:t>
            </a:r>
          </a:p>
          <a:p>
            <a:pPr algn="l" rtl="0"/>
            <a:r>
              <a:rPr lang="en-CA" sz="1800" dirty="0" smtClean="0"/>
              <a:t>Each step in the clean room and assembling room pass a flatness and thickness measurement.</a:t>
            </a:r>
            <a:endParaRPr lang="en-CA" sz="1800" dirty="0"/>
          </a:p>
          <a:p>
            <a:pPr algn="l" rtl="0"/>
            <a:endParaRPr lang="en-CA" sz="1800" dirty="0"/>
          </a:p>
          <a:p>
            <a:pPr algn="l" rtl="0"/>
            <a:endParaRPr lang="en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13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5489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416" y="96003"/>
            <a:ext cx="9905998" cy="718504"/>
          </a:xfrm>
        </p:spPr>
        <p:txBody>
          <a:bodyPr/>
          <a:lstStyle/>
          <a:p>
            <a:r>
              <a:rPr lang="en-US" dirty="0" smtClean="0"/>
              <a:t>Status of the production of QL1and qs3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13" y="814507"/>
            <a:ext cx="6969221" cy="3993226"/>
          </a:xfrm>
          <a:prstGeom prst="rect">
            <a:avLst/>
          </a:prstGeom>
        </p:spPr>
      </p:pic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604032"/>
              </p:ext>
            </p:extLst>
          </p:nvPr>
        </p:nvGraphicFramePr>
        <p:xfrm>
          <a:off x="7490872" y="1833304"/>
          <a:ext cx="4701127" cy="5003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74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819450"/>
          </a:xfrm>
        </p:spPr>
        <p:txBody>
          <a:bodyPr>
            <a:normAutofit/>
          </a:bodyPr>
          <a:lstStyle/>
          <a:p>
            <a:pPr lvl="0" algn="ctr"/>
            <a:r>
              <a:rPr lang="en-CA" dirty="0"/>
              <a:t>Attaching adaptor </a:t>
            </a:r>
            <a:r>
              <a:rPr lang="en-CA" dirty="0" smtClean="0"/>
              <a:t>boards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2528" y="1593184"/>
            <a:ext cx="9905999" cy="2027545"/>
          </a:xfrm>
        </p:spPr>
        <p:txBody>
          <a:bodyPr>
            <a:normAutofit/>
          </a:bodyPr>
          <a:lstStyle/>
          <a:p>
            <a:pPr lvl="0" algn="l" rtl="0"/>
            <a:r>
              <a:rPr lang="en-CA" sz="1800" dirty="0"/>
              <a:t>Adapter boards are being </a:t>
            </a:r>
            <a:r>
              <a:rPr lang="en-CA" sz="1800" dirty="0" smtClean="0"/>
              <a:t>mounting</a:t>
            </a:r>
            <a:r>
              <a:rPr lang="en-CA" sz="1800" dirty="0" smtClean="0"/>
              <a:t> </a:t>
            </a:r>
            <a:r>
              <a:rPr lang="en-CA" sz="1800" dirty="0"/>
              <a:t>and soldered ( around 4000 soldering points) </a:t>
            </a:r>
          </a:p>
          <a:p>
            <a:pPr lvl="0" algn="l" rtl="0"/>
            <a:r>
              <a:rPr lang="en-CA" sz="1800" dirty="0" smtClean="0"/>
              <a:t>During the  </a:t>
            </a:r>
            <a:r>
              <a:rPr lang="en-CA" sz="1800" dirty="0"/>
              <a:t>assembling </a:t>
            </a:r>
            <a:r>
              <a:rPr lang="en-CA" sz="1800" dirty="0" smtClean="0"/>
              <a:t>of the different </a:t>
            </a:r>
            <a:r>
              <a:rPr lang="en-CA" sz="1800" dirty="0"/>
              <a:t>adaptors, HV tests </a:t>
            </a:r>
            <a:r>
              <a:rPr lang="en-CA" sz="1800" dirty="0" smtClean="0"/>
              <a:t>and connection test of channels are </a:t>
            </a:r>
            <a:r>
              <a:rPr lang="en-CA" sz="1800" dirty="0"/>
              <a:t>needed to make sure there are no ground </a:t>
            </a:r>
            <a:r>
              <a:rPr lang="en-CA" sz="1800" dirty="0" smtClean="0"/>
              <a:t>sparks, and all the channels are connected.</a:t>
            </a:r>
            <a:endParaRPr lang="en-CA" sz="1800" dirty="0"/>
          </a:p>
          <a:p>
            <a:pPr lvl="0" algn="l" rtl="0"/>
            <a:r>
              <a:rPr lang="en-CA" sz="1800" dirty="0"/>
              <a:t>A special system that inject a pulse to the wires  </a:t>
            </a:r>
            <a:r>
              <a:rPr lang="en-CA" sz="1800" dirty="0" smtClean="0"/>
              <a:t>will let us read out the channels</a:t>
            </a:r>
            <a:endParaRPr lang="en-CA" sz="1800" dirty="0"/>
          </a:p>
          <a:p>
            <a:pPr algn="l" rtl="0"/>
            <a:endParaRPr lang="en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15</a:t>
            </a:fld>
            <a:endParaRPr lang="he-IL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22528" y="3354344"/>
            <a:ext cx="10200966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dirty="0" smtClean="0"/>
              <a:t>Shipping to CERN</a:t>
            </a:r>
            <a:endParaRPr lang="en-C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22527" y="4832912"/>
            <a:ext cx="9905999" cy="1415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smtClean="0"/>
              <a:t>The chambers will be transported to CERN on wood palettes. Each palette is equipped with a barcode, shock sensors and shock absorbing devices.</a:t>
            </a:r>
          </a:p>
          <a:p>
            <a:r>
              <a:rPr lang="en-CA" sz="1800" smtClean="0"/>
              <a:t>The chambers will be  transported in a well air-conditioned containers or truck.</a:t>
            </a:r>
          </a:p>
          <a:p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387604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188" y="2357753"/>
            <a:ext cx="9905998" cy="1478570"/>
          </a:xfrm>
        </p:spPr>
        <p:txBody>
          <a:bodyPr>
            <a:normAutofit/>
          </a:bodyPr>
          <a:lstStyle/>
          <a:p>
            <a:pPr algn="ctr" rtl="0"/>
            <a:r>
              <a:rPr lang="en-CA" sz="4400" dirty="0" smtClean="0"/>
              <a:t>thanks</a:t>
            </a:r>
            <a:endParaRPr lang="en-CA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16</a:t>
            </a:fld>
            <a:endParaRPr lang="he-IL" dirty="0"/>
          </a:p>
        </p:txBody>
      </p:sp>
      <p:pic>
        <p:nvPicPr>
          <p:cNvPr id="5" name="Picture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8067369" y="259782"/>
            <a:ext cx="3561734" cy="3338824"/>
          </a:xfrm>
          <a:prstGeom prst="rect">
            <a:avLst/>
          </a:prstGeom>
        </p:spPr>
      </p:pic>
      <p:pic>
        <p:nvPicPr>
          <p:cNvPr id="6" name="Picture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98207" y="3836323"/>
            <a:ext cx="3736628" cy="281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07" y="333524"/>
            <a:ext cx="3736628" cy="32650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368" y="3836323"/>
            <a:ext cx="3602305" cy="285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0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of the lab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Manpower</a:t>
            </a:r>
          </a:p>
          <a:p>
            <a:pPr lvl="1"/>
            <a:r>
              <a:rPr lang="en-US" dirty="0" smtClean="0"/>
              <a:t>Technicians: </a:t>
            </a:r>
          </a:p>
          <a:p>
            <a:pPr lvl="2"/>
            <a:r>
              <a:rPr lang="en-US" dirty="0" smtClean="0"/>
              <a:t>5 Technicians with 5 to 35 years experience on TGC detectors</a:t>
            </a:r>
          </a:p>
          <a:p>
            <a:pPr lvl="2"/>
            <a:r>
              <a:rPr lang="en-US" dirty="0" smtClean="0"/>
              <a:t>16 technicians hired on the last year for the production of </a:t>
            </a:r>
            <a:r>
              <a:rPr lang="en-US" dirty="0" err="1" smtClean="0"/>
              <a:t>sTGC’s</a:t>
            </a:r>
            <a:endParaRPr lang="en-US" dirty="0" smtClean="0"/>
          </a:p>
          <a:p>
            <a:pPr lvl="1"/>
            <a:r>
              <a:rPr lang="en-US" dirty="0" smtClean="0"/>
              <a:t>Physicists and Students</a:t>
            </a:r>
          </a:p>
          <a:p>
            <a:endParaRPr lang="en-US" dirty="0"/>
          </a:p>
          <a:p>
            <a:r>
              <a:rPr lang="en-US" dirty="0" smtClean="0"/>
              <a:t>Laboratory (see slides associated with the visit at the laboratory)</a:t>
            </a:r>
          </a:p>
          <a:p>
            <a:pPr lvl="1"/>
            <a:r>
              <a:rPr lang="en-US" dirty="0" smtClean="0"/>
              <a:t>Space</a:t>
            </a:r>
          </a:p>
          <a:p>
            <a:pPr lvl="1"/>
            <a:r>
              <a:rPr lang="en-US" dirty="0" smtClean="0"/>
              <a:t>Equipment</a:t>
            </a:r>
            <a:endParaRPr lang="en-US" dirty="0"/>
          </a:p>
          <a:p>
            <a:pPr marL="914400" lvl="2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872" y="1831208"/>
            <a:ext cx="297245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6718" y="1594883"/>
            <a:ext cx="2649738" cy="4823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74435" y="2711556"/>
            <a:ext cx="42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responsibility is to produce 60 quads.</a:t>
            </a:r>
          </a:p>
          <a:p>
            <a:r>
              <a:rPr lang="en-US" dirty="0" smtClean="0"/>
              <a:t>40 of type QL1 and 20 of type QS3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54161" y="5257800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39748" y="2526890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QS3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134696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26754"/>
                </a:lnTo>
                <a:lnTo>
                  <a:pt x="135656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044759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5656" y="0"/>
                </a:moveTo>
                <a:lnTo>
                  <a:pt x="135656" y="426754"/>
                </a:lnTo>
                <a:lnTo>
                  <a:pt x="45720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180416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4663866" y="730826"/>
                </a:lnTo>
                <a:lnTo>
                  <a:pt x="466386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6180416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3627451" y="730826"/>
                </a:lnTo>
                <a:lnTo>
                  <a:pt x="3627451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180416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2591036" y="730826"/>
                </a:lnTo>
                <a:lnTo>
                  <a:pt x="259103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6180416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1554622" y="730826"/>
                </a:lnTo>
                <a:lnTo>
                  <a:pt x="1554622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5662209" y="1800587"/>
            <a:ext cx="518207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18207" y="0"/>
                </a:moveTo>
                <a:lnTo>
                  <a:pt x="518207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4625794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54622" y="0"/>
                </a:moveTo>
                <a:lnTo>
                  <a:pt x="1554622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3589379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91036" y="0"/>
                </a:moveTo>
                <a:lnTo>
                  <a:pt x="259103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552965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627451" y="0"/>
                </a:moveTo>
                <a:lnTo>
                  <a:pt x="3627451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1516550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63866" y="0"/>
                </a:moveTo>
                <a:lnTo>
                  <a:pt x="466386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5721379" y="793259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ATLAS detectors lab.</a:t>
            </a:r>
            <a:endParaRPr lang="en-CA" sz="1100" b="1" kern="1200" dirty="0"/>
          </a:p>
        </p:txBody>
      </p:sp>
      <p:sp>
        <p:nvSpPr>
          <p:cNvPr id="20" name="Freeform 19"/>
          <p:cNvSpPr/>
          <p:nvPr/>
        </p:nvSpPr>
        <p:spPr>
          <a:xfrm>
            <a:off x="7385554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sTGC production sites</a:t>
            </a:r>
            <a:endParaRPr lang="en-CA" sz="11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8439579" y="242333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r>
              <a:rPr lang="en-CA" sz="1100" b="1" dirty="0"/>
              <a:t> </a:t>
            </a:r>
            <a:r>
              <a:rPr lang="en-CA" sz="1100" b="1" dirty="0" smtClean="0"/>
              <a:t>      Institute</a:t>
            </a:r>
            <a:endParaRPr lang="en-CA" sz="1100" b="1" dirty="0"/>
          </a:p>
        </p:txBody>
      </p:sp>
      <p:sp>
        <p:nvSpPr>
          <p:cNvPr id="23" name="Freeform 22"/>
          <p:cNvSpPr/>
          <p:nvPr/>
        </p:nvSpPr>
        <p:spPr>
          <a:xfrm>
            <a:off x="1843147" y="2385396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Collaboration with TAU and </a:t>
            </a:r>
            <a:r>
              <a:rPr lang="en-US" sz="1100" b="1" dirty="0" err="1" smtClean="0"/>
              <a:t>Technion</a:t>
            </a:r>
            <a:endParaRPr lang="he-IL" sz="1100" b="1" kern="1200" dirty="0" smtClean="0"/>
          </a:p>
        </p:txBody>
      </p:sp>
      <p:sp>
        <p:nvSpPr>
          <p:cNvPr id="24" name="Freeform 23"/>
          <p:cNvSpPr/>
          <p:nvPr/>
        </p:nvSpPr>
        <p:spPr>
          <a:xfrm>
            <a:off x="3989692" y="2401304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TEST BEAMS</a:t>
            </a:r>
            <a:endParaRPr lang="he-IL" sz="1100" b="1" kern="1200" dirty="0" smtClean="0"/>
          </a:p>
        </p:txBody>
      </p:sp>
      <p:sp>
        <p:nvSpPr>
          <p:cNvPr id="26" name="Freeform 25"/>
          <p:cNvSpPr/>
          <p:nvPr/>
        </p:nvSpPr>
        <p:spPr>
          <a:xfrm>
            <a:off x="6805726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Production of sTGC</a:t>
            </a:r>
            <a:endParaRPr lang="he-IL" sz="1100" b="1" kern="1200" dirty="0" smtClean="0"/>
          </a:p>
        </p:txBody>
      </p:sp>
      <p:sp>
        <p:nvSpPr>
          <p:cNvPr id="27" name="Freeform 26"/>
          <p:cNvSpPr/>
          <p:nvPr/>
        </p:nvSpPr>
        <p:spPr>
          <a:xfrm>
            <a:off x="2919016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Long term of equipment for the lab</a:t>
            </a:r>
            <a:endParaRPr lang="en-CA" sz="1100" b="1" kern="1200" dirty="0"/>
          </a:p>
        </p:txBody>
      </p:sp>
      <p:sp>
        <p:nvSpPr>
          <p:cNvPr id="28" name="Freeform 27"/>
          <p:cNvSpPr/>
          <p:nvPr/>
        </p:nvSpPr>
        <p:spPr>
          <a:xfrm>
            <a:off x="9724391" y="241815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Manpower</a:t>
            </a:r>
            <a:endParaRPr lang="he-IL" sz="1100" b="1" kern="1200" dirty="0" smtClean="0"/>
          </a:p>
        </p:txBody>
      </p:sp>
      <p:sp>
        <p:nvSpPr>
          <p:cNvPr id="29" name="Freeform 28"/>
          <p:cNvSpPr/>
          <p:nvPr/>
        </p:nvSpPr>
        <p:spPr>
          <a:xfrm>
            <a:off x="5233938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Maintenance</a:t>
            </a: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Of TGC</a:t>
            </a:r>
            <a:endParaRPr lang="en-CA" sz="1100" b="1" kern="1200" dirty="0"/>
          </a:p>
        </p:txBody>
      </p:sp>
      <p:sp>
        <p:nvSpPr>
          <p:cNvPr id="30" name="Freeform 29"/>
          <p:cNvSpPr/>
          <p:nvPr/>
        </p:nvSpPr>
        <p:spPr>
          <a:xfrm>
            <a:off x="6270353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sTGC</a:t>
            </a:r>
            <a:endParaRPr lang="en-CA" sz="900" b="1" kern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698620" y="3591992"/>
            <a:ext cx="50928" cy="5891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631829" y="4165868"/>
            <a:ext cx="33782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 smtClean="0"/>
              <a:t>Constantly develop new tools and equipment for the lab</a:t>
            </a:r>
            <a:endParaRPr lang="en-CA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1916959" y="3565285"/>
            <a:ext cx="1412090" cy="6159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35781" y="154481"/>
            <a:ext cx="3199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Responsibilities of the lab</a:t>
            </a:r>
            <a:endParaRPr lang="en-US" sz="2000" b="1" dirty="0"/>
          </a:p>
        </p:txBody>
      </p:sp>
      <p:sp>
        <p:nvSpPr>
          <p:cNvPr id="37" name="Freeform 36"/>
          <p:cNvSpPr/>
          <p:nvPr/>
        </p:nvSpPr>
        <p:spPr>
          <a:xfrm>
            <a:off x="5814577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Responsibility of cathode boards</a:t>
            </a:r>
            <a:endParaRPr lang="he-IL" sz="1100" b="1" kern="1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134696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26754"/>
                </a:lnTo>
                <a:lnTo>
                  <a:pt x="135656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044759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5656" y="0"/>
                </a:moveTo>
                <a:lnTo>
                  <a:pt x="135656" y="426754"/>
                </a:lnTo>
                <a:lnTo>
                  <a:pt x="45720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180416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4663866" y="730826"/>
                </a:lnTo>
                <a:lnTo>
                  <a:pt x="466386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6180416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3627451" y="730826"/>
                </a:lnTo>
                <a:lnTo>
                  <a:pt x="3627451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180416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2591036" y="730826"/>
                </a:lnTo>
                <a:lnTo>
                  <a:pt x="259103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6180416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1554622" y="730826"/>
                </a:lnTo>
                <a:lnTo>
                  <a:pt x="1554622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5662209" y="1800587"/>
            <a:ext cx="518207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18207" y="0"/>
                </a:moveTo>
                <a:lnTo>
                  <a:pt x="518207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4625794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54622" y="0"/>
                </a:moveTo>
                <a:lnTo>
                  <a:pt x="1554622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3589379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91036" y="0"/>
                </a:moveTo>
                <a:lnTo>
                  <a:pt x="259103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552965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627451" y="0"/>
                </a:moveTo>
                <a:lnTo>
                  <a:pt x="3627451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1516550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63866" y="0"/>
                </a:moveTo>
                <a:lnTo>
                  <a:pt x="466386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5721379" y="793259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ATLAS detectors B</a:t>
            </a:r>
            <a:endParaRPr lang="en-CA" sz="1100" b="1" kern="1200" dirty="0"/>
          </a:p>
        </p:txBody>
      </p:sp>
      <p:sp>
        <p:nvSpPr>
          <p:cNvPr id="20" name="Freeform 19"/>
          <p:cNvSpPr/>
          <p:nvPr/>
        </p:nvSpPr>
        <p:spPr>
          <a:xfrm>
            <a:off x="7385554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sTGC production sites</a:t>
            </a:r>
            <a:endParaRPr lang="en-CA" sz="11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8439579" y="242333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r>
              <a:rPr lang="en-CA" sz="1100" b="1" dirty="0"/>
              <a:t> </a:t>
            </a:r>
            <a:r>
              <a:rPr lang="en-CA" sz="1100" b="1" dirty="0" smtClean="0"/>
              <a:t>      Institute</a:t>
            </a:r>
            <a:endParaRPr lang="en-CA" sz="1100" b="1" dirty="0"/>
          </a:p>
        </p:txBody>
      </p:sp>
      <p:sp>
        <p:nvSpPr>
          <p:cNvPr id="23" name="Freeform 22"/>
          <p:cNvSpPr/>
          <p:nvPr/>
        </p:nvSpPr>
        <p:spPr>
          <a:xfrm>
            <a:off x="1843147" y="2385396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Collaboration with TAU and </a:t>
            </a:r>
            <a:r>
              <a:rPr lang="en-US" sz="1100" b="1" dirty="0" err="1" smtClean="0"/>
              <a:t>Technion</a:t>
            </a:r>
            <a:endParaRPr lang="he-IL" sz="1100" b="1" kern="1200" dirty="0" smtClean="0"/>
          </a:p>
        </p:txBody>
      </p:sp>
      <p:sp>
        <p:nvSpPr>
          <p:cNvPr id="24" name="Freeform 23"/>
          <p:cNvSpPr/>
          <p:nvPr/>
        </p:nvSpPr>
        <p:spPr>
          <a:xfrm>
            <a:off x="3989692" y="2401304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TEST BEAMS</a:t>
            </a:r>
            <a:endParaRPr lang="he-IL" sz="1100" b="1" kern="1200" dirty="0" smtClean="0"/>
          </a:p>
        </p:txBody>
      </p:sp>
      <p:sp>
        <p:nvSpPr>
          <p:cNvPr id="26" name="Freeform 25"/>
          <p:cNvSpPr/>
          <p:nvPr/>
        </p:nvSpPr>
        <p:spPr>
          <a:xfrm>
            <a:off x="6805726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Production of sTGC</a:t>
            </a:r>
            <a:endParaRPr lang="he-IL" sz="1100" b="1" kern="1200" dirty="0" smtClean="0"/>
          </a:p>
        </p:txBody>
      </p:sp>
      <p:sp>
        <p:nvSpPr>
          <p:cNvPr id="27" name="Freeform 26"/>
          <p:cNvSpPr/>
          <p:nvPr/>
        </p:nvSpPr>
        <p:spPr>
          <a:xfrm>
            <a:off x="2919016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Long term of equipment for the lab</a:t>
            </a:r>
            <a:endParaRPr lang="en-CA" sz="1100" b="1" kern="1200" dirty="0"/>
          </a:p>
        </p:txBody>
      </p:sp>
      <p:sp>
        <p:nvSpPr>
          <p:cNvPr id="28" name="Freeform 27"/>
          <p:cNvSpPr/>
          <p:nvPr/>
        </p:nvSpPr>
        <p:spPr>
          <a:xfrm>
            <a:off x="9724391" y="241815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Manpower</a:t>
            </a:r>
            <a:endParaRPr lang="he-IL" sz="1100" b="1" kern="1200" dirty="0" smtClean="0"/>
          </a:p>
        </p:txBody>
      </p:sp>
      <p:sp>
        <p:nvSpPr>
          <p:cNvPr id="29" name="Freeform 28"/>
          <p:cNvSpPr/>
          <p:nvPr/>
        </p:nvSpPr>
        <p:spPr>
          <a:xfrm>
            <a:off x="5233938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Maintenance</a:t>
            </a: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Of TGC</a:t>
            </a:r>
            <a:endParaRPr lang="en-CA" sz="1100" b="1" kern="1200" dirty="0"/>
          </a:p>
        </p:txBody>
      </p:sp>
      <p:sp>
        <p:nvSpPr>
          <p:cNvPr id="30" name="Freeform 29"/>
          <p:cNvSpPr/>
          <p:nvPr/>
        </p:nvSpPr>
        <p:spPr>
          <a:xfrm>
            <a:off x="6270353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sTGC</a:t>
            </a:r>
            <a:endParaRPr lang="en-CA" sz="900" b="1" kern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698620" y="3591992"/>
            <a:ext cx="50928" cy="5891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09529" y="4674849"/>
            <a:ext cx="2628401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 smtClean="0"/>
              <a:t>Take active part in detector R&amp;D under beam conditions</a:t>
            </a:r>
            <a:endParaRPr lang="en-CA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2324194" y="3612686"/>
            <a:ext cx="2013736" cy="109991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35781" y="154481"/>
            <a:ext cx="3199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Responsibilities of the lab</a:t>
            </a:r>
            <a:endParaRPr lang="en-US" sz="2000" b="1" dirty="0"/>
          </a:p>
        </p:txBody>
      </p:sp>
      <p:sp>
        <p:nvSpPr>
          <p:cNvPr id="37" name="Freeform 36"/>
          <p:cNvSpPr/>
          <p:nvPr/>
        </p:nvSpPr>
        <p:spPr>
          <a:xfrm>
            <a:off x="5814577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Responsibility of cathode boards</a:t>
            </a:r>
            <a:endParaRPr lang="he-IL" sz="1100" b="1" kern="1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1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134696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26754"/>
                </a:lnTo>
                <a:lnTo>
                  <a:pt x="135656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044759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5656" y="0"/>
                </a:moveTo>
                <a:lnTo>
                  <a:pt x="135656" y="426754"/>
                </a:lnTo>
                <a:lnTo>
                  <a:pt x="45720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180416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4663866" y="730826"/>
                </a:lnTo>
                <a:lnTo>
                  <a:pt x="466386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6180416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3627451" y="730826"/>
                </a:lnTo>
                <a:lnTo>
                  <a:pt x="3627451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180416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2591036" y="730826"/>
                </a:lnTo>
                <a:lnTo>
                  <a:pt x="259103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6180416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1554622" y="730826"/>
                </a:lnTo>
                <a:lnTo>
                  <a:pt x="1554622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5662209" y="1800587"/>
            <a:ext cx="518207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18207" y="0"/>
                </a:moveTo>
                <a:lnTo>
                  <a:pt x="518207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4625794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54622" y="0"/>
                </a:moveTo>
                <a:lnTo>
                  <a:pt x="1554622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3589379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91036" y="0"/>
                </a:moveTo>
                <a:lnTo>
                  <a:pt x="259103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552965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627451" y="0"/>
                </a:moveTo>
                <a:lnTo>
                  <a:pt x="3627451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1516550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63866" y="0"/>
                </a:moveTo>
                <a:lnTo>
                  <a:pt x="466386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5721379" y="793259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ATLAS detectors B</a:t>
            </a:r>
            <a:endParaRPr lang="en-CA" sz="1100" b="1" kern="1200" dirty="0"/>
          </a:p>
        </p:txBody>
      </p:sp>
      <p:sp>
        <p:nvSpPr>
          <p:cNvPr id="20" name="Freeform 19"/>
          <p:cNvSpPr/>
          <p:nvPr/>
        </p:nvSpPr>
        <p:spPr>
          <a:xfrm>
            <a:off x="7385554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sTGC production sites</a:t>
            </a:r>
            <a:endParaRPr lang="en-CA" sz="11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8439579" y="242333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r>
              <a:rPr lang="en-CA" sz="1100" b="1" dirty="0"/>
              <a:t> </a:t>
            </a:r>
            <a:r>
              <a:rPr lang="en-CA" sz="1100" b="1" dirty="0" smtClean="0"/>
              <a:t>      Institute</a:t>
            </a:r>
            <a:endParaRPr lang="en-CA" sz="1100" b="1" dirty="0"/>
          </a:p>
        </p:txBody>
      </p:sp>
      <p:sp>
        <p:nvSpPr>
          <p:cNvPr id="23" name="Freeform 22"/>
          <p:cNvSpPr/>
          <p:nvPr/>
        </p:nvSpPr>
        <p:spPr>
          <a:xfrm>
            <a:off x="1843147" y="2385396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Collaboration with TAU and </a:t>
            </a:r>
            <a:r>
              <a:rPr lang="en-US" sz="1100" b="1" dirty="0" err="1" smtClean="0"/>
              <a:t>Technion</a:t>
            </a:r>
            <a:endParaRPr lang="he-IL" sz="1100" b="1" kern="1200" dirty="0" smtClean="0"/>
          </a:p>
        </p:txBody>
      </p:sp>
      <p:sp>
        <p:nvSpPr>
          <p:cNvPr id="24" name="Freeform 23"/>
          <p:cNvSpPr/>
          <p:nvPr/>
        </p:nvSpPr>
        <p:spPr>
          <a:xfrm>
            <a:off x="3989692" y="2401304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TEST BEAMS</a:t>
            </a:r>
            <a:endParaRPr lang="he-IL" sz="1100" b="1" kern="1200" dirty="0" smtClean="0"/>
          </a:p>
        </p:txBody>
      </p:sp>
      <p:sp>
        <p:nvSpPr>
          <p:cNvPr id="26" name="Freeform 25"/>
          <p:cNvSpPr/>
          <p:nvPr/>
        </p:nvSpPr>
        <p:spPr>
          <a:xfrm>
            <a:off x="6805726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Production of sTGC</a:t>
            </a:r>
            <a:endParaRPr lang="he-IL" sz="1100" b="1" kern="1200" dirty="0" smtClean="0"/>
          </a:p>
        </p:txBody>
      </p:sp>
      <p:sp>
        <p:nvSpPr>
          <p:cNvPr id="27" name="Freeform 26"/>
          <p:cNvSpPr/>
          <p:nvPr/>
        </p:nvSpPr>
        <p:spPr>
          <a:xfrm>
            <a:off x="2919016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Long term of equipment for the lab</a:t>
            </a:r>
            <a:endParaRPr lang="en-CA" sz="1100" b="1" kern="1200" dirty="0"/>
          </a:p>
        </p:txBody>
      </p:sp>
      <p:sp>
        <p:nvSpPr>
          <p:cNvPr id="28" name="Freeform 27"/>
          <p:cNvSpPr/>
          <p:nvPr/>
        </p:nvSpPr>
        <p:spPr>
          <a:xfrm>
            <a:off x="9724391" y="241815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Manpower</a:t>
            </a:r>
            <a:endParaRPr lang="he-IL" sz="1100" b="1" kern="1200" dirty="0" smtClean="0"/>
          </a:p>
        </p:txBody>
      </p:sp>
      <p:sp>
        <p:nvSpPr>
          <p:cNvPr id="29" name="Freeform 28"/>
          <p:cNvSpPr/>
          <p:nvPr/>
        </p:nvSpPr>
        <p:spPr>
          <a:xfrm>
            <a:off x="5233938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Maintenance</a:t>
            </a: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Of TGC</a:t>
            </a:r>
            <a:endParaRPr lang="en-CA" sz="1100" b="1" kern="1200" dirty="0"/>
          </a:p>
        </p:txBody>
      </p:sp>
      <p:sp>
        <p:nvSpPr>
          <p:cNvPr id="30" name="Freeform 29"/>
          <p:cNvSpPr/>
          <p:nvPr/>
        </p:nvSpPr>
        <p:spPr>
          <a:xfrm>
            <a:off x="6270353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sTGC</a:t>
            </a:r>
            <a:endParaRPr lang="en-CA" sz="900" b="1" kern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698620" y="3591992"/>
            <a:ext cx="50928" cy="5891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4428310" y="3582085"/>
            <a:ext cx="1233898" cy="6144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43147" y="4196549"/>
            <a:ext cx="3819061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Fixing/producing and replacing bad chambers on the wheels. Ehud will talk </a:t>
            </a:r>
            <a:r>
              <a:rPr lang="en-US" dirty="0" smtClean="0"/>
              <a:t>about it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135781" y="154481"/>
            <a:ext cx="3199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Responsibilities of the lab</a:t>
            </a:r>
            <a:endParaRPr lang="en-US" sz="2000" b="1" dirty="0"/>
          </a:p>
        </p:txBody>
      </p:sp>
      <p:sp>
        <p:nvSpPr>
          <p:cNvPr id="37" name="Freeform 36"/>
          <p:cNvSpPr/>
          <p:nvPr/>
        </p:nvSpPr>
        <p:spPr>
          <a:xfrm>
            <a:off x="5814577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Responsibility of cathode boards</a:t>
            </a:r>
            <a:endParaRPr lang="he-IL" sz="1100" b="1" kern="1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41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134696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26754"/>
                </a:lnTo>
                <a:lnTo>
                  <a:pt x="135656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044759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5656" y="0"/>
                </a:moveTo>
                <a:lnTo>
                  <a:pt x="135656" y="426754"/>
                </a:lnTo>
                <a:lnTo>
                  <a:pt x="45720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180416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4663866" y="730826"/>
                </a:lnTo>
                <a:lnTo>
                  <a:pt x="466386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6180416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3627451" y="730826"/>
                </a:lnTo>
                <a:lnTo>
                  <a:pt x="3627451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180416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2591036" y="730826"/>
                </a:lnTo>
                <a:lnTo>
                  <a:pt x="259103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6180416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1554622" y="730826"/>
                </a:lnTo>
                <a:lnTo>
                  <a:pt x="1554622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5662209" y="1800587"/>
            <a:ext cx="518207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18207" y="0"/>
                </a:moveTo>
                <a:lnTo>
                  <a:pt x="518207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4625794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54622" y="0"/>
                </a:moveTo>
                <a:lnTo>
                  <a:pt x="1554622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3589379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91036" y="0"/>
                </a:moveTo>
                <a:lnTo>
                  <a:pt x="259103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552965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627451" y="0"/>
                </a:moveTo>
                <a:lnTo>
                  <a:pt x="3627451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1516550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63866" y="0"/>
                </a:moveTo>
                <a:lnTo>
                  <a:pt x="466386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5721379" y="793259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ATLAS detectors B</a:t>
            </a:r>
            <a:endParaRPr lang="en-CA" sz="1100" b="1" kern="1200" dirty="0"/>
          </a:p>
        </p:txBody>
      </p:sp>
      <p:sp>
        <p:nvSpPr>
          <p:cNvPr id="20" name="Freeform 19"/>
          <p:cNvSpPr/>
          <p:nvPr/>
        </p:nvSpPr>
        <p:spPr>
          <a:xfrm>
            <a:off x="7385554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sTGC production sites</a:t>
            </a:r>
            <a:endParaRPr lang="en-CA" sz="11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8439579" y="242333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r>
              <a:rPr lang="en-CA" sz="1100" b="1" dirty="0"/>
              <a:t> </a:t>
            </a:r>
            <a:r>
              <a:rPr lang="en-CA" sz="1100" b="1" dirty="0" smtClean="0"/>
              <a:t>      Institute</a:t>
            </a:r>
            <a:endParaRPr lang="en-CA" sz="1100" b="1" dirty="0"/>
          </a:p>
        </p:txBody>
      </p:sp>
      <p:sp>
        <p:nvSpPr>
          <p:cNvPr id="23" name="Freeform 22"/>
          <p:cNvSpPr/>
          <p:nvPr/>
        </p:nvSpPr>
        <p:spPr>
          <a:xfrm>
            <a:off x="1843147" y="2385396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Collaboration with TAU and </a:t>
            </a:r>
            <a:r>
              <a:rPr lang="en-US" sz="1100" b="1" dirty="0" err="1" smtClean="0"/>
              <a:t>Technion</a:t>
            </a:r>
            <a:endParaRPr lang="he-IL" sz="1100" b="1" kern="1200" dirty="0" smtClean="0"/>
          </a:p>
        </p:txBody>
      </p:sp>
      <p:sp>
        <p:nvSpPr>
          <p:cNvPr id="24" name="Freeform 23"/>
          <p:cNvSpPr/>
          <p:nvPr/>
        </p:nvSpPr>
        <p:spPr>
          <a:xfrm>
            <a:off x="3989692" y="2401304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TEST BEAMS</a:t>
            </a:r>
            <a:endParaRPr lang="he-IL" sz="1100" b="1" kern="1200" dirty="0" smtClean="0"/>
          </a:p>
        </p:txBody>
      </p:sp>
      <p:sp>
        <p:nvSpPr>
          <p:cNvPr id="26" name="Freeform 25"/>
          <p:cNvSpPr/>
          <p:nvPr/>
        </p:nvSpPr>
        <p:spPr>
          <a:xfrm>
            <a:off x="6805726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Production of sTGC</a:t>
            </a:r>
            <a:endParaRPr lang="he-IL" sz="1100" b="1" kern="1200" dirty="0" smtClean="0"/>
          </a:p>
        </p:txBody>
      </p:sp>
      <p:sp>
        <p:nvSpPr>
          <p:cNvPr id="27" name="Freeform 26"/>
          <p:cNvSpPr/>
          <p:nvPr/>
        </p:nvSpPr>
        <p:spPr>
          <a:xfrm>
            <a:off x="2919016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Long term of equipment for the lab</a:t>
            </a:r>
            <a:endParaRPr lang="en-CA" sz="1100" b="1" kern="1200" dirty="0"/>
          </a:p>
        </p:txBody>
      </p:sp>
      <p:sp>
        <p:nvSpPr>
          <p:cNvPr id="28" name="Freeform 27"/>
          <p:cNvSpPr/>
          <p:nvPr/>
        </p:nvSpPr>
        <p:spPr>
          <a:xfrm>
            <a:off x="9724391" y="241815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Manpower</a:t>
            </a:r>
            <a:endParaRPr lang="he-IL" sz="1100" b="1" kern="1200" dirty="0" smtClean="0"/>
          </a:p>
        </p:txBody>
      </p:sp>
      <p:sp>
        <p:nvSpPr>
          <p:cNvPr id="29" name="Freeform 28"/>
          <p:cNvSpPr/>
          <p:nvPr/>
        </p:nvSpPr>
        <p:spPr>
          <a:xfrm>
            <a:off x="5233938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Maintenance</a:t>
            </a: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Of TGC</a:t>
            </a:r>
            <a:endParaRPr lang="en-CA" sz="1100" b="1" kern="1200" dirty="0"/>
          </a:p>
        </p:txBody>
      </p:sp>
      <p:sp>
        <p:nvSpPr>
          <p:cNvPr id="30" name="Freeform 29"/>
          <p:cNvSpPr/>
          <p:nvPr/>
        </p:nvSpPr>
        <p:spPr>
          <a:xfrm>
            <a:off x="6270353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sTGC</a:t>
            </a:r>
            <a:endParaRPr lang="en-CA" sz="900" b="1" kern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698620" y="3591992"/>
            <a:ext cx="50928" cy="5891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751295" y="4169055"/>
            <a:ext cx="445025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dirty="0" smtClean="0"/>
              <a:t>Support all the production sites</a:t>
            </a:r>
          </a:p>
          <a:p>
            <a:r>
              <a:rPr lang="en-CA" dirty="0" smtClean="0"/>
              <a:t>Send people to </a:t>
            </a:r>
            <a:r>
              <a:rPr lang="en-CA" dirty="0" smtClean="0"/>
              <a:t>advise </a:t>
            </a:r>
            <a:r>
              <a:rPr lang="en-CA" dirty="0" smtClean="0"/>
              <a:t>and help when needed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7938052" y="3579924"/>
            <a:ext cx="397565" cy="50993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35781" y="154481"/>
            <a:ext cx="3199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Responsibilities of the lab</a:t>
            </a:r>
            <a:endParaRPr lang="en-US" sz="2000" b="1" dirty="0"/>
          </a:p>
        </p:txBody>
      </p:sp>
      <p:sp>
        <p:nvSpPr>
          <p:cNvPr id="37" name="Freeform 36"/>
          <p:cNvSpPr/>
          <p:nvPr/>
        </p:nvSpPr>
        <p:spPr>
          <a:xfrm>
            <a:off x="5814577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Responsibility of cathode boards</a:t>
            </a:r>
            <a:endParaRPr lang="he-IL" sz="1100" b="1" kern="1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53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134696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26754"/>
                </a:lnTo>
                <a:lnTo>
                  <a:pt x="135656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044759" y="1800587"/>
            <a:ext cx="91440" cy="119030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35656" y="0"/>
                </a:moveTo>
                <a:lnTo>
                  <a:pt x="135656" y="426754"/>
                </a:lnTo>
                <a:lnTo>
                  <a:pt x="45720" y="426754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180416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4663866" y="730826"/>
                </a:lnTo>
                <a:lnTo>
                  <a:pt x="466386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6180416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3627451" y="730826"/>
                </a:lnTo>
                <a:lnTo>
                  <a:pt x="3627451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180416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2591036" y="730826"/>
                </a:lnTo>
                <a:lnTo>
                  <a:pt x="2591036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6180416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30826"/>
                </a:lnTo>
                <a:lnTo>
                  <a:pt x="1554622" y="730826"/>
                </a:lnTo>
                <a:lnTo>
                  <a:pt x="1554622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5662209" y="1800587"/>
            <a:ext cx="518207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18207" y="0"/>
                </a:moveTo>
                <a:lnTo>
                  <a:pt x="518207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4625794" y="1800587"/>
            <a:ext cx="1554622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54622" y="0"/>
                </a:moveTo>
                <a:lnTo>
                  <a:pt x="1554622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3589379" y="1800587"/>
            <a:ext cx="259103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591036" y="0"/>
                </a:moveTo>
                <a:lnTo>
                  <a:pt x="259103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552965" y="1800587"/>
            <a:ext cx="3627451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627451" y="0"/>
                </a:moveTo>
                <a:lnTo>
                  <a:pt x="3627451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/>
          <p:cNvSpPr/>
          <p:nvPr/>
        </p:nvSpPr>
        <p:spPr>
          <a:xfrm>
            <a:off x="1516550" y="1800587"/>
            <a:ext cx="4663866" cy="22892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63866" y="0"/>
                </a:moveTo>
                <a:lnTo>
                  <a:pt x="4663866" y="730826"/>
                </a:lnTo>
                <a:lnTo>
                  <a:pt x="0" y="730826"/>
                </a:lnTo>
                <a:lnTo>
                  <a:pt x="0" y="820763"/>
                </a:lnTo>
              </a:path>
            </a:pathLst>
          </a:custGeom>
          <a:noFill/>
        </p:spPr>
        <p:style>
          <a:lnRef idx="1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reeform 17"/>
          <p:cNvSpPr/>
          <p:nvPr/>
        </p:nvSpPr>
        <p:spPr>
          <a:xfrm>
            <a:off x="5721379" y="793259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ATLAS detectors B</a:t>
            </a:r>
            <a:endParaRPr lang="en-CA" sz="1100" b="1" kern="1200" dirty="0"/>
          </a:p>
        </p:txBody>
      </p:sp>
      <p:sp>
        <p:nvSpPr>
          <p:cNvPr id="20" name="Freeform 19"/>
          <p:cNvSpPr/>
          <p:nvPr/>
        </p:nvSpPr>
        <p:spPr>
          <a:xfrm>
            <a:off x="7385554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sTGC production sites</a:t>
            </a:r>
            <a:endParaRPr lang="en-CA" sz="11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8439579" y="242333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r>
              <a:rPr lang="en-CA" sz="1100" b="1" dirty="0"/>
              <a:t> </a:t>
            </a:r>
            <a:r>
              <a:rPr lang="en-CA" sz="1100" b="1" dirty="0" smtClean="0"/>
              <a:t>      Institute</a:t>
            </a:r>
            <a:endParaRPr lang="en-CA" sz="1100" b="1" dirty="0"/>
          </a:p>
        </p:txBody>
      </p:sp>
      <p:sp>
        <p:nvSpPr>
          <p:cNvPr id="23" name="Freeform 22"/>
          <p:cNvSpPr/>
          <p:nvPr/>
        </p:nvSpPr>
        <p:spPr>
          <a:xfrm>
            <a:off x="1843147" y="2385396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Collaboration with TAU and </a:t>
            </a:r>
            <a:r>
              <a:rPr lang="en-US" sz="1100" b="1" dirty="0" err="1" smtClean="0"/>
              <a:t>Technion</a:t>
            </a:r>
            <a:endParaRPr lang="he-IL" sz="1100" b="1" kern="1200" dirty="0" smtClean="0"/>
          </a:p>
        </p:txBody>
      </p:sp>
      <p:sp>
        <p:nvSpPr>
          <p:cNvPr id="24" name="Freeform 23"/>
          <p:cNvSpPr/>
          <p:nvPr/>
        </p:nvSpPr>
        <p:spPr>
          <a:xfrm>
            <a:off x="3989692" y="2401304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TEST BEAMS</a:t>
            </a:r>
            <a:endParaRPr lang="he-IL" sz="1100" b="1" kern="1200" dirty="0" smtClean="0"/>
          </a:p>
        </p:txBody>
      </p:sp>
      <p:sp>
        <p:nvSpPr>
          <p:cNvPr id="26" name="Freeform 25"/>
          <p:cNvSpPr/>
          <p:nvPr/>
        </p:nvSpPr>
        <p:spPr>
          <a:xfrm>
            <a:off x="6805726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kern="1200" dirty="0" smtClean="0"/>
              <a:t>Production of sTGC</a:t>
            </a:r>
            <a:endParaRPr lang="he-IL" sz="1100" b="1" kern="1200" dirty="0" smtClean="0"/>
          </a:p>
        </p:txBody>
      </p:sp>
      <p:sp>
        <p:nvSpPr>
          <p:cNvPr id="27" name="Freeform 26"/>
          <p:cNvSpPr/>
          <p:nvPr/>
        </p:nvSpPr>
        <p:spPr>
          <a:xfrm>
            <a:off x="2919016" y="2387557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Long term of equipment for the lab</a:t>
            </a:r>
            <a:endParaRPr lang="en-CA" sz="1100" b="1" kern="1200" dirty="0"/>
          </a:p>
        </p:txBody>
      </p:sp>
      <p:sp>
        <p:nvSpPr>
          <p:cNvPr id="28" name="Freeform 27"/>
          <p:cNvSpPr/>
          <p:nvPr/>
        </p:nvSpPr>
        <p:spPr>
          <a:xfrm>
            <a:off x="9724391" y="241815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Manpower</a:t>
            </a:r>
            <a:endParaRPr lang="he-IL" sz="1100" b="1" kern="1200" dirty="0" smtClean="0"/>
          </a:p>
        </p:txBody>
      </p:sp>
      <p:sp>
        <p:nvSpPr>
          <p:cNvPr id="29" name="Freeform 28"/>
          <p:cNvSpPr/>
          <p:nvPr/>
        </p:nvSpPr>
        <p:spPr>
          <a:xfrm>
            <a:off x="5233938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kern="1200" dirty="0" smtClean="0"/>
              <a:t>Maintenance</a:t>
            </a: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Of TGC</a:t>
            </a:r>
            <a:endParaRPr lang="en-CA" sz="1100" b="1" kern="1200" dirty="0"/>
          </a:p>
        </p:txBody>
      </p:sp>
      <p:sp>
        <p:nvSpPr>
          <p:cNvPr id="30" name="Freeform 29"/>
          <p:cNvSpPr/>
          <p:nvPr/>
        </p:nvSpPr>
        <p:spPr>
          <a:xfrm>
            <a:off x="6270353" y="2393622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CA" sz="1100" b="1" dirty="0" smtClean="0"/>
              <a:t>sTGC</a:t>
            </a:r>
            <a:endParaRPr lang="en-CA" sz="900" b="1" kern="12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698620" y="3591992"/>
            <a:ext cx="50928" cy="5891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868632" y="1101742"/>
            <a:ext cx="521785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2000" dirty="0" smtClean="0"/>
              <a:t>Administration and Bureaucracy at WIS:</a:t>
            </a:r>
          </a:p>
          <a:p>
            <a:r>
              <a:rPr lang="en-CA" sz="2000" dirty="0" smtClean="0"/>
              <a:t>Orders, Transportation, maintenance, </a:t>
            </a:r>
            <a:r>
              <a:rPr lang="en-CA" sz="2000" dirty="0" err="1" smtClean="0"/>
              <a:t>etc</a:t>
            </a:r>
            <a:endParaRPr lang="en-CA" sz="2000" dirty="0" smtClean="0"/>
          </a:p>
        </p:txBody>
      </p:sp>
      <p:cxnSp>
        <p:nvCxnSpPr>
          <p:cNvPr id="54" name="Straight Arrow Connector 53"/>
          <p:cNvCxnSpPr/>
          <p:nvPr/>
        </p:nvCxnSpPr>
        <p:spPr>
          <a:xfrm flipH="1" flipV="1">
            <a:off x="8771452" y="1800587"/>
            <a:ext cx="1" cy="6175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35781" y="154481"/>
            <a:ext cx="3199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Responsibilities of the lab</a:t>
            </a:r>
            <a:endParaRPr lang="en-US" sz="2000" b="1" dirty="0"/>
          </a:p>
        </p:txBody>
      </p:sp>
      <p:sp>
        <p:nvSpPr>
          <p:cNvPr id="37" name="Freeform 36"/>
          <p:cNvSpPr/>
          <p:nvPr/>
        </p:nvSpPr>
        <p:spPr>
          <a:xfrm>
            <a:off x="5814577" y="4126398"/>
            <a:ext cx="856541" cy="1194528"/>
          </a:xfrm>
          <a:custGeom>
            <a:avLst/>
            <a:gdLst>
              <a:gd name="connsiteX0" fmla="*/ 0 w 856541"/>
              <a:gd name="connsiteY0" fmla="*/ 0 h 428270"/>
              <a:gd name="connsiteX1" fmla="*/ 856541 w 856541"/>
              <a:gd name="connsiteY1" fmla="*/ 0 h 428270"/>
              <a:gd name="connsiteX2" fmla="*/ 856541 w 856541"/>
              <a:gd name="connsiteY2" fmla="*/ 428270 h 428270"/>
              <a:gd name="connsiteX3" fmla="*/ 0 w 856541"/>
              <a:gd name="connsiteY3" fmla="*/ 428270 h 428270"/>
              <a:gd name="connsiteX4" fmla="*/ 0 w 856541"/>
              <a:gd name="connsiteY4" fmla="*/ 0 h 42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41" h="428270">
                <a:moveTo>
                  <a:pt x="0" y="0"/>
                </a:moveTo>
                <a:lnTo>
                  <a:pt x="856541" y="0"/>
                </a:lnTo>
                <a:lnTo>
                  <a:pt x="856541" y="428270"/>
                </a:lnTo>
                <a:lnTo>
                  <a:pt x="0" y="4282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b="1" dirty="0" smtClean="0"/>
              <a:t>Responsibility of cathode boards</a:t>
            </a:r>
            <a:endParaRPr lang="he-IL" sz="1100" b="1" kern="1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2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872" y="1831208"/>
            <a:ext cx="297245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6718" y="1594883"/>
            <a:ext cx="2649738" cy="4823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74435" y="2711556"/>
            <a:ext cx="427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responsibility is to produce 60 quads.</a:t>
            </a:r>
          </a:p>
          <a:p>
            <a:r>
              <a:rPr lang="en-US" dirty="0" smtClean="0"/>
              <a:t>40 of type QL1 and 20 of type QS3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54161" y="5257800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QL1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39748" y="2526890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QS3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40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</a:ln>
      <a:ln w="127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1661</TotalTime>
  <Words>837</Words>
  <Application>Microsoft Office PowerPoint</Application>
  <PresentationFormat>Widescreen</PresentationFormat>
  <Paragraphs>159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Tw Cen MT</vt:lpstr>
      <vt:lpstr>Circuit</vt:lpstr>
      <vt:lpstr>Production of stgc quadruplets</vt:lpstr>
      <vt:lpstr>Resources of the lab and activities</vt:lpstr>
      <vt:lpstr>Responsibility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Responsibility</vt:lpstr>
      <vt:lpstr>Production Flowchart</vt:lpstr>
      <vt:lpstr>Reception and QC- of  parts</vt:lpstr>
      <vt:lpstr>Winding wires to the half gap chamber</vt:lpstr>
      <vt:lpstr>Assembling  gas volumes(detectors) in the clean room</vt:lpstr>
      <vt:lpstr>Status of the production of QL1and qs3</vt:lpstr>
      <vt:lpstr>Attaching adaptor boards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2018</dc:title>
  <dc:creator>Meir Shoa</dc:creator>
  <cp:lastModifiedBy>Meir Shoa</cp:lastModifiedBy>
  <cp:revision>33</cp:revision>
  <dcterms:created xsi:type="dcterms:W3CDTF">2018-08-17T06:16:36Z</dcterms:created>
  <dcterms:modified xsi:type="dcterms:W3CDTF">2018-08-21T20:07:24Z</dcterms:modified>
</cp:coreProperties>
</file>