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4" r:id="rId2"/>
    <p:sldId id="258" r:id="rId3"/>
    <p:sldId id="257" r:id="rId4"/>
    <p:sldId id="270" r:id="rId5"/>
    <p:sldId id="269" r:id="rId6"/>
    <p:sldId id="266" r:id="rId7"/>
    <p:sldId id="272" r:id="rId8"/>
    <p:sldId id="273" r:id="rId9"/>
    <p:sldId id="274" r:id="rId10"/>
    <p:sldId id="275" r:id="rId11"/>
    <p:sldId id="276" r:id="rId12"/>
    <p:sldId id="267" r:id="rId13"/>
    <p:sldId id="271" r:id="rId14"/>
    <p:sldId id="265" r:id="rId15"/>
    <p:sldId id="277" r:id="rId16"/>
    <p:sldId id="26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5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636153-AA1E-462C-8C93-3465CF1C79E5}" type="datetimeFigureOut">
              <a:rPr lang="en-CA" smtClean="0"/>
              <a:t>20/08/2018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C4759-F08A-4DD2-B05E-7ABF84B162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0763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080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AF1C2-2E63-4F89-A032-AE0E57CCED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14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5277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574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93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137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CA" sz="3600" kern="1200" dirty="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9154"/>
            <a:ext cx="10515600" cy="488780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3212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2885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280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5797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895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179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1953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880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7BD19-36DB-4988-9569-0E8D2C4699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7937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0930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A" sz="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NSW Phase-I Electronics status </a:t>
            </a:r>
            <a:endParaRPr lang="en-CA" sz="50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44641"/>
            <a:ext cx="9144000" cy="1754559"/>
          </a:xfrm>
        </p:spPr>
        <p:txBody>
          <a:bodyPr>
            <a:normAutofit/>
          </a:bodyPr>
          <a:lstStyle/>
          <a:p>
            <a:r>
              <a:rPr lang="en-CA" sz="2200" dirty="0" smtClean="0"/>
              <a:t>Lorne </a:t>
            </a:r>
            <a:r>
              <a:rPr lang="en-CA" sz="2200" dirty="0" smtClean="0"/>
              <a:t>Levinson</a:t>
            </a:r>
            <a:endParaRPr lang="en-CA" sz="2200" dirty="0" smtClean="0"/>
          </a:p>
          <a:p>
            <a:endParaRPr lang="en-CA" sz="1600" dirty="0" smtClean="0"/>
          </a:p>
          <a:p>
            <a:r>
              <a:rPr lang="en-CA" sz="1600" dirty="0" smtClean="0"/>
              <a:t>ATLAS Israel Review, 22 </a:t>
            </a:r>
            <a:r>
              <a:rPr lang="en-CA" sz="1600" dirty="0" smtClean="0"/>
              <a:t>August 2018</a:t>
            </a:r>
            <a:endParaRPr lang="en-CA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5163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0868"/>
            <a:ext cx="8229600" cy="562074"/>
          </a:xfrm>
        </p:spPr>
        <p:txBody>
          <a:bodyPr>
            <a:noAutofit/>
          </a:bodyPr>
          <a:lstStyle/>
          <a:p>
            <a:r>
              <a:rPr lang="en-CA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FELIX internal block diagram</a:t>
            </a:r>
            <a:endParaRPr lang="en-CA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424590"/>
            <a:ext cx="2743200" cy="365125"/>
          </a:xfrm>
        </p:spPr>
        <p:txBody>
          <a:bodyPr/>
          <a:lstStyle/>
          <a:p>
            <a:r>
              <a:rPr lang="en-US" dirty="0" smtClean="0"/>
              <a:t>L.Levinson -- 22 August 2018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424590"/>
            <a:ext cx="4114800" cy="365125"/>
          </a:xfrm>
        </p:spPr>
        <p:txBody>
          <a:bodyPr/>
          <a:lstStyle/>
          <a:p>
            <a:pPr algn="ctr"/>
            <a:r>
              <a:rPr lang="en-CA" smtClean="0"/>
              <a:t>NSW Electronics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642" y="2924945"/>
            <a:ext cx="8096798" cy="36126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987135"/>
            <a:ext cx="11223714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900" dirty="0"/>
              <a:t>FELIX is a data router between custom links (GBT, FPGA, TTC) and </a:t>
            </a:r>
            <a:r>
              <a:rPr lang="en-CA" sz="1900" dirty="0" smtClean="0"/>
              <a:t>industry </a:t>
            </a:r>
            <a:r>
              <a:rPr lang="en-CA" sz="1900" dirty="0"/>
              <a:t>standard hi performance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900" dirty="0"/>
              <a:t>Separates data transport </a:t>
            </a:r>
            <a:r>
              <a:rPr lang="en-CA" sz="1900" dirty="0" smtClean="0"/>
              <a:t>(ATLAS common) from </a:t>
            </a:r>
            <a:r>
              <a:rPr lang="en-CA" sz="1900" dirty="0"/>
              <a:t>data </a:t>
            </a:r>
            <a:r>
              <a:rPr lang="en-CA" sz="1900" dirty="0" smtClean="0"/>
              <a:t>processing (detector specific).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900" dirty="0" smtClean="0"/>
              <a:t>Essential functionality is spread over hardware, firmware, software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900" dirty="0" smtClean="0"/>
              <a:t>Consistent </a:t>
            </a:r>
            <a:r>
              <a:rPr lang="en-CA" sz="1900" dirty="0"/>
              <a:t>with the fundamental philosophy of a FELIX-based DAQ architecture: </a:t>
            </a:r>
            <a:br>
              <a:rPr lang="en-CA" sz="1900" dirty="0"/>
            </a:br>
            <a:r>
              <a:rPr lang="en-CA" sz="1900" dirty="0" smtClean="0"/>
              <a:t>“Do </a:t>
            </a:r>
            <a:r>
              <a:rPr lang="en-CA" sz="1900" dirty="0"/>
              <a:t>as much as possible in </a:t>
            </a:r>
            <a:r>
              <a:rPr lang="en-CA" sz="1900" dirty="0" smtClean="0"/>
              <a:t>software </a:t>
            </a:r>
            <a:r>
              <a:rPr lang="en-CA" sz="1900" dirty="0"/>
              <a:t>without compromising performance</a:t>
            </a:r>
            <a:r>
              <a:rPr lang="en-CA" sz="1900" dirty="0" smtClean="0"/>
              <a:t>.”</a:t>
            </a:r>
            <a:endParaRPr lang="en-CA" sz="1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24590"/>
            <a:ext cx="2743200" cy="365125"/>
          </a:xfrm>
        </p:spPr>
        <p:txBody>
          <a:bodyPr/>
          <a:lstStyle/>
          <a:p>
            <a:fld id="{88A65DB0-DAC4-4F1C-90CE-DDDEF76C173E}" type="slidenum">
              <a:rPr lang="en-CA" smtClean="0"/>
              <a:pPr/>
              <a:t>10</a:t>
            </a:fld>
            <a:endParaRPr lang="en-CA" dirty="0"/>
          </a:p>
        </p:txBody>
      </p:sp>
      <p:sp>
        <p:nvSpPr>
          <p:cNvPr id="8" name="Rounded Rectangle 7"/>
          <p:cNvSpPr/>
          <p:nvPr/>
        </p:nvSpPr>
        <p:spPr>
          <a:xfrm>
            <a:off x="2567836" y="3839227"/>
            <a:ext cx="914400" cy="707721"/>
          </a:xfrm>
          <a:prstGeom prst="round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563058" y="4731278"/>
            <a:ext cx="1510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input fibers</a:t>
            </a:r>
          </a:p>
          <a:p>
            <a:r>
              <a:rPr lang="en-CA" b="1" dirty="0" smtClean="0"/>
              <a:t>from detector</a:t>
            </a:r>
            <a:endParaRPr lang="en-CA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056440" y="5361289"/>
            <a:ext cx="20905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to network </a:t>
            </a:r>
          </a:p>
          <a:p>
            <a:r>
              <a:rPr lang="en-CA" sz="2000" b="1" dirty="0" smtClean="0"/>
              <a:t>end points,</a:t>
            </a:r>
          </a:p>
          <a:p>
            <a:r>
              <a:rPr lang="en-CA" sz="2000" b="1" dirty="0" smtClean="0"/>
              <a:t>e.g. data handlers</a:t>
            </a:r>
            <a:endParaRPr lang="en-CA" sz="2000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409765" y="3510781"/>
            <a:ext cx="2283435" cy="547117"/>
            <a:chOff x="409765" y="3510781"/>
            <a:chExt cx="2283435" cy="547117"/>
          </a:xfrm>
        </p:grpSpPr>
        <p:sp>
          <p:nvSpPr>
            <p:cNvPr id="13" name="TextBox 12"/>
            <p:cNvSpPr txBox="1"/>
            <p:nvPr/>
          </p:nvSpPr>
          <p:spPr>
            <a:xfrm>
              <a:off x="409765" y="3600905"/>
              <a:ext cx="11975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 smtClean="0">
                  <a:solidFill>
                    <a:srgbClr val="0070C0"/>
                  </a:solidFill>
                </a:rPr>
                <a:t>Weizmann</a:t>
              </a:r>
              <a:endParaRPr lang="en-CA" sz="16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598874" y="3849334"/>
              <a:ext cx="941256" cy="208564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1598874" y="3510781"/>
              <a:ext cx="1094326" cy="218251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2693200" y="2672842"/>
            <a:ext cx="3910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Custom FPGA card in a COTS server</a:t>
            </a:r>
            <a:endParaRPr lang="en-CA" sz="2000" b="1" dirty="0"/>
          </a:p>
        </p:txBody>
      </p:sp>
    </p:spTree>
    <p:extLst>
      <p:ext uri="{BB962C8B-B14F-4D97-AF65-F5344CB8AC3E}">
        <p14:creationId xmlns:p14="http://schemas.microsoft.com/office/powerpoint/2010/main" val="1548749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Our contribution to FELIX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24262"/>
            <a:ext cx="11015950" cy="5052701"/>
          </a:xfrm>
        </p:spPr>
        <p:txBody>
          <a:bodyPr>
            <a:normAutofit/>
          </a:bodyPr>
          <a:lstStyle/>
          <a:p>
            <a:r>
              <a:rPr lang="en-CA" sz="1900" dirty="0" smtClean="0"/>
              <a:t>The original concept and persuading the ATLAS community to adopt it</a:t>
            </a:r>
          </a:p>
          <a:p>
            <a:r>
              <a:rPr lang="en-CA" sz="1900" dirty="0" smtClean="0"/>
              <a:t>FELIX architecture details and consequent changes to ATLAS TDAQ </a:t>
            </a:r>
            <a:br>
              <a:rPr lang="en-CA" sz="1900" dirty="0" smtClean="0"/>
            </a:br>
            <a:r>
              <a:rPr lang="en-CA" sz="1900" dirty="0" smtClean="0"/>
              <a:t>architecture, e.g. the Software ROD</a:t>
            </a:r>
          </a:p>
          <a:p>
            <a:pPr lvl="1"/>
            <a:r>
              <a:rPr lang="en-CA" sz="1900" dirty="0" smtClean="0"/>
              <a:t>RODs in Run1, Run2 are typically VME FPGA boards, </a:t>
            </a:r>
            <a:br>
              <a:rPr lang="en-CA" sz="1900" dirty="0" smtClean="0"/>
            </a:br>
            <a:r>
              <a:rPr lang="en-CA" sz="1900" dirty="0" smtClean="0"/>
              <a:t>unique for each sub-detector</a:t>
            </a:r>
          </a:p>
          <a:p>
            <a:r>
              <a:rPr lang="en-CA" sz="1900" dirty="0" smtClean="0"/>
              <a:t>Understanding Phase 2 detector requirements</a:t>
            </a:r>
          </a:p>
          <a:p>
            <a:r>
              <a:rPr lang="en-CA" sz="1900" dirty="0" smtClean="0"/>
              <a:t>TTC input mezzanine board for mini-FELIX</a:t>
            </a:r>
          </a:p>
          <a:p>
            <a:r>
              <a:rPr lang="en-CA" b="1" dirty="0" smtClean="0"/>
              <a:t>Central Router -- the core of the firmware</a:t>
            </a:r>
          </a:p>
          <a:p>
            <a:pPr lvl="1"/>
            <a:r>
              <a:rPr lang="en-CA" dirty="0" smtClean="0"/>
              <a:t>GBT ASICs have several, e.g. ~20, “E-links”, electrical links which connect to</a:t>
            </a:r>
            <a:br>
              <a:rPr lang="en-CA" dirty="0" smtClean="0"/>
            </a:br>
            <a:r>
              <a:rPr lang="en-CA" dirty="0" smtClean="0"/>
              <a:t>individual FE ASICs and carry event data, configuration, TTC, DCS data</a:t>
            </a:r>
          </a:p>
          <a:p>
            <a:pPr lvl="1"/>
            <a:r>
              <a:rPr lang="en-CA" dirty="0" smtClean="0"/>
              <a:t>Central Router handles E-links on 24 GBT links (fibers) </a:t>
            </a:r>
            <a:r>
              <a:rPr lang="en-CA" dirty="0" smtClean="0">
                <a:sym typeface="Wingdings" panose="05000000000000000000" pitchFamily="2" charset="2"/>
              </a:rPr>
              <a:t> 24x20 = 480 logical links </a:t>
            </a:r>
            <a:br>
              <a:rPr lang="en-CA" dirty="0" smtClean="0">
                <a:sym typeface="Wingdings" panose="05000000000000000000" pitchFamily="2" charset="2"/>
              </a:rPr>
            </a:br>
            <a:r>
              <a:rPr lang="en-CA" dirty="0" smtClean="0">
                <a:sym typeface="Wingdings" panose="05000000000000000000" pitchFamily="2" charset="2"/>
              </a:rPr>
              <a:t>Routes them, according to configuration information,</a:t>
            </a:r>
            <a:br>
              <a:rPr lang="en-CA" dirty="0" smtClean="0">
                <a:sym typeface="Wingdings" panose="05000000000000000000" pitchFamily="2" charset="2"/>
              </a:rPr>
            </a:br>
            <a:r>
              <a:rPr lang="en-CA" dirty="0" smtClean="0">
                <a:sym typeface="Wingdings" panose="05000000000000000000" pitchFamily="2" charset="2"/>
              </a:rPr>
              <a:t>		to/from the appropriate end-points on the DAQ network</a:t>
            </a:r>
          </a:p>
          <a:p>
            <a:pPr lvl="1"/>
            <a:r>
              <a:rPr lang="en-CA" dirty="0" smtClean="0">
                <a:sym typeface="Wingdings" panose="05000000000000000000" pitchFamily="2" charset="2"/>
              </a:rPr>
              <a:t>Ongoing effort to optimize resource use and timing and adding additional features</a:t>
            </a:r>
          </a:p>
          <a:p>
            <a:r>
              <a:rPr lang="en-CA" dirty="0" smtClean="0">
                <a:sym typeface="Wingdings" panose="05000000000000000000" pitchFamily="2" charset="2"/>
              </a:rPr>
              <a:t>Project status: Tender process begun for the FELIX FPGA board production, FELIX server, </a:t>
            </a:r>
            <a:r>
              <a:rPr lang="en-CA" dirty="0" err="1" smtClean="0">
                <a:sym typeface="Wingdings" panose="05000000000000000000" pitchFamily="2" charset="2"/>
              </a:rPr>
              <a:t>swROD</a:t>
            </a:r>
            <a:r>
              <a:rPr lang="en-CA" dirty="0" smtClean="0">
                <a:sym typeface="Wingdings" panose="05000000000000000000" pitchFamily="2" charset="2"/>
              </a:rPr>
              <a:t> server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11</a:t>
            </a:fld>
            <a:endParaRPr lang="en-CA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8042" y="152245"/>
            <a:ext cx="3623267" cy="360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104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0070C0"/>
                </a:solidFill>
              </a:rPr>
              <a:t>Trigger </a:t>
            </a:r>
            <a:r>
              <a:rPr lang="en-CA" dirty="0">
                <a:solidFill>
                  <a:srgbClr val="0070C0"/>
                </a:solidFill>
              </a:rPr>
              <a:t>Processor </a:t>
            </a:r>
            <a:r>
              <a:rPr lang="en-CA" dirty="0" smtClean="0">
                <a:solidFill>
                  <a:srgbClr val="0070C0"/>
                </a:solidFill>
              </a:rPr>
              <a:t>firmware</a:t>
            </a:r>
            <a:endParaRPr lang="en-CA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4261"/>
            <a:ext cx="10515600" cy="5232089"/>
          </a:xfrm>
        </p:spPr>
        <p:txBody>
          <a:bodyPr>
            <a:normAutofit/>
          </a:bodyPr>
          <a:lstStyle/>
          <a:p>
            <a:r>
              <a:rPr lang="en-CA" dirty="0" smtClean="0"/>
              <a:t>Division of responsibilities:</a:t>
            </a:r>
          </a:p>
          <a:p>
            <a:pPr lvl="1"/>
            <a:r>
              <a:rPr lang="en-CA" dirty="0" smtClean="0"/>
              <a:t>sTGC algorithm firmware: Technion, Weizmann</a:t>
            </a:r>
          </a:p>
          <a:p>
            <a:pPr lvl="1"/>
            <a:r>
              <a:rPr lang="en-CA" dirty="0" smtClean="0"/>
              <a:t>MM algorithm firmware: Harvard</a:t>
            </a:r>
          </a:p>
          <a:p>
            <a:pPr lvl="1"/>
            <a:r>
              <a:rPr lang="en-CA" dirty="0" smtClean="0"/>
              <a:t>Common FW “Ancillary functions” firmware (L1A readout, monitoring, configuration, …): </a:t>
            </a:r>
            <a:br>
              <a:rPr lang="en-CA" dirty="0" smtClean="0"/>
            </a:br>
            <a:r>
              <a:rPr lang="en-CA" dirty="0" smtClean="0"/>
              <a:t>		Amherst, Technion, Weizmann</a:t>
            </a:r>
          </a:p>
          <a:p>
            <a:pPr lvl="1"/>
            <a:r>
              <a:rPr lang="en-CA" dirty="0" smtClean="0"/>
              <a:t>FPGA-based ATCA hardware in USA15: Bucharest</a:t>
            </a:r>
            <a:endParaRPr lang="en-CA" dirty="0"/>
          </a:p>
          <a:p>
            <a:r>
              <a:rPr lang="en-CA" dirty="0" smtClean="0"/>
              <a:t> Separate MM and sTGC segment finding merged before sending to New Endcap Sector Logic</a:t>
            </a:r>
          </a:p>
          <a:p>
            <a:r>
              <a:rPr lang="en-CA" dirty="0" smtClean="0"/>
              <a:t>32 input fibers per sector per detector type</a:t>
            </a:r>
          </a:p>
          <a:p>
            <a:r>
              <a:rPr lang="en-CA" dirty="0" smtClean="0"/>
              <a:t>Challenges:</a:t>
            </a:r>
          </a:p>
          <a:p>
            <a:pPr lvl="1"/>
            <a:r>
              <a:rPr lang="en-CA" dirty="0"/>
              <a:t>Limited latency limits sophistication of the </a:t>
            </a:r>
            <a:r>
              <a:rPr lang="en-CA" dirty="0" smtClean="0"/>
              <a:t>algorithm</a:t>
            </a:r>
          </a:p>
          <a:p>
            <a:pPr lvl="1"/>
            <a:r>
              <a:rPr lang="en-CA" dirty="0" smtClean="0"/>
              <a:t>Time </a:t>
            </a:r>
            <a:r>
              <a:rPr lang="en-CA" dirty="0"/>
              <a:t>aligning the </a:t>
            </a:r>
            <a:r>
              <a:rPr lang="en-CA" dirty="0" smtClean="0"/>
              <a:t>input and distributing correct inputs to each instance of the algorithm </a:t>
            </a:r>
            <a:endParaRPr lang="en-CA" dirty="0"/>
          </a:p>
          <a:p>
            <a:pPr lvl="1"/>
            <a:r>
              <a:rPr lang="en-CA" dirty="0" smtClean="0"/>
              <a:t>Fixed </a:t>
            </a:r>
            <a:r>
              <a:rPr lang="en-CA" dirty="0"/>
              <a:t>latency to the Sector Logic</a:t>
            </a:r>
          </a:p>
          <a:p>
            <a:r>
              <a:rPr lang="en-CA" dirty="0" smtClean="0"/>
              <a:t>Intermediate </a:t>
            </a:r>
            <a:r>
              <a:rPr lang="en-CA" dirty="0"/>
              <a:t>Firmware Review on 30 </a:t>
            </a:r>
            <a:r>
              <a:rPr lang="en-CA" dirty="0" smtClean="0"/>
              <a:t>October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12</a:t>
            </a:fld>
            <a:endParaRPr lang="en-CA"/>
          </a:p>
        </p:txBody>
      </p:sp>
      <p:sp>
        <p:nvSpPr>
          <p:cNvPr id="7" name="TextBox 6"/>
          <p:cNvSpPr txBox="1"/>
          <p:nvPr/>
        </p:nvSpPr>
        <p:spPr>
          <a:xfrm rot="343137">
            <a:off x="7530879" y="703739"/>
            <a:ext cx="4033092" cy="400110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000" dirty="0"/>
              <a:t>More details tomorrow from </a:t>
            </a:r>
            <a:r>
              <a:rPr lang="en-CA" sz="2000" dirty="0" smtClean="0"/>
              <a:t>Enrique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815037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Trigger Processor hardware status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CA" dirty="0" smtClean="0"/>
              <a:t>Trigger Processor hardware consists of: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CA" dirty="0" smtClean="0"/>
              <a:t>Two mezzanines with fiber input and output that runs the algorithms</a:t>
            </a:r>
            <a:br>
              <a:rPr lang="en-CA" dirty="0" smtClean="0"/>
            </a:br>
            <a:r>
              <a:rPr lang="en-CA" dirty="0" smtClean="0"/>
              <a:t>Each </a:t>
            </a:r>
            <a:r>
              <a:rPr lang="en-CA" dirty="0" err="1" smtClean="0"/>
              <a:t>mezz</a:t>
            </a:r>
            <a:r>
              <a:rPr lang="en-CA" dirty="0" smtClean="0"/>
              <a:t> handles one sector of MM and sTGC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CA" dirty="0" smtClean="0"/>
              <a:t>A Carrier board that supplies services to the mezzanine such as the FELIX connection, clock distribution and perhaps part of the monitoring and L1A readout logic</a:t>
            </a:r>
          </a:p>
          <a:p>
            <a:pPr>
              <a:lnSpc>
                <a:spcPct val="100000"/>
              </a:lnSpc>
            </a:pPr>
            <a:r>
              <a:rPr lang="en-CA" dirty="0"/>
              <a:t>Originally intended </a:t>
            </a:r>
            <a:r>
              <a:rPr lang="en-CA" dirty="0" smtClean="0"/>
              <a:t>the hardware </a:t>
            </a:r>
            <a:r>
              <a:rPr lang="en-CA" dirty="0"/>
              <a:t>to meet both Phase 1 and Phase 2 requirements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CA" dirty="0"/>
              <a:t>Now assumed that Phase 2 will have new hardware</a:t>
            </a:r>
          </a:p>
          <a:p>
            <a:pPr>
              <a:lnSpc>
                <a:spcPct val="100000"/>
              </a:lnSpc>
            </a:pPr>
            <a:r>
              <a:rPr lang="en-CA" dirty="0" smtClean="0"/>
              <a:t>Mezzanine card is ready for production, </a:t>
            </a:r>
            <a:br>
              <a:rPr lang="en-CA" dirty="0" smtClean="0"/>
            </a:br>
            <a:r>
              <a:rPr lang="en-CA" dirty="0" smtClean="0"/>
              <a:t>		assuming change of clock jitter cleaner solves fixed latency issue</a:t>
            </a:r>
          </a:p>
          <a:p>
            <a:pPr>
              <a:lnSpc>
                <a:spcPct val="100000"/>
              </a:lnSpc>
            </a:pPr>
            <a:r>
              <a:rPr lang="en-CA" dirty="0" smtClean="0"/>
              <a:t>New carrier board prototype expected by December – Old uses obsolete FPGAs</a:t>
            </a:r>
          </a:p>
          <a:p>
            <a:pPr lvl="1">
              <a:lnSpc>
                <a:spcPct val="100000"/>
              </a:lnSpc>
            </a:pPr>
            <a:r>
              <a:rPr lang="en-CA" dirty="0" smtClean="0"/>
              <a:t>We proceed with FW development using the existing Carrier,</a:t>
            </a:r>
            <a:br>
              <a:rPr lang="en-CA" dirty="0" smtClean="0"/>
            </a:br>
            <a:r>
              <a:rPr lang="en-CA" dirty="0" smtClean="0"/>
              <a:t>as well as FPGA development boards with the current generation of FPGAs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483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9177"/>
          </a:xfrm>
        </p:spPr>
        <p:txBody>
          <a:bodyPr>
            <a:normAutofit/>
          </a:bodyPr>
          <a:lstStyle/>
          <a:p>
            <a:r>
              <a:rPr lang="en-CA" dirty="0"/>
              <a:t>Optical </a:t>
            </a:r>
            <a:r>
              <a:rPr lang="en-CA" dirty="0" smtClean="0"/>
              <a:t>fibers</a:t>
            </a:r>
            <a:endParaRPr lang="en-CA" sz="36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4301"/>
            <a:ext cx="10515600" cy="54220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For </a:t>
            </a:r>
            <a:r>
              <a:rPr lang="en-CA" dirty="0"/>
              <a:t>readout and </a:t>
            </a:r>
            <a:r>
              <a:rPr lang="en-CA" dirty="0" smtClean="0"/>
              <a:t>trigger</a:t>
            </a:r>
          </a:p>
          <a:p>
            <a:pPr>
              <a:spcBef>
                <a:spcPts val="900"/>
              </a:spcBef>
            </a:pPr>
            <a:r>
              <a:rPr lang="en-CA" sz="1800" dirty="0"/>
              <a:t>Requirements</a:t>
            </a:r>
            <a:r>
              <a:rPr lang="en-CA" sz="1800" dirty="0"/>
              <a:t>, design, </a:t>
            </a:r>
            <a:br>
              <a:rPr lang="en-CA" sz="1800" dirty="0"/>
            </a:br>
            <a:r>
              <a:rPr lang="en-CA" sz="1800" dirty="0"/>
              <a:t>interface to supplier</a:t>
            </a:r>
          </a:p>
          <a:p>
            <a:pPr>
              <a:spcBef>
                <a:spcPts val="900"/>
              </a:spcBef>
            </a:pPr>
            <a:r>
              <a:rPr lang="en-CA" sz="1800" dirty="0"/>
              <a:t>Issues: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CA" sz="1800" dirty="0"/>
              <a:t>Latency of trigger path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CA" sz="1800" dirty="0"/>
              <a:t>Losses due to couplers </a:t>
            </a:r>
            <a:br>
              <a:rPr lang="en-CA" sz="1800" dirty="0"/>
            </a:br>
            <a:r>
              <a:rPr lang="en-CA" sz="1800" dirty="0" smtClean="0"/>
              <a:t>needed for: </a:t>
            </a:r>
            <a:r>
              <a:rPr lang="en-CA" sz="1800" dirty="0"/>
              <a:t/>
            </a:r>
            <a:br>
              <a:rPr lang="en-CA" sz="1800" dirty="0"/>
            </a:br>
            <a:r>
              <a:rPr lang="en-CA" sz="1800" dirty="0"/>
              <a:t>aggregation, </a:t>
            </a:r>
            <a:r>
              <a:rPr lang="en-CA" sz="1800" dirty="0" smtClean="0"/>
              <a:t>construction,</a:t>
            </a:r>
            <a:r>
              <a:rPr lang="en-CA" sz="1800" dirty="0"/>
              <a:t/>
            </a:r>
            <a:br>
              <a:rPr lang="en-CA" sz="1800" dirty="0"/>
            </a:br>
            <a:r>
              <a:rPr lang="en-CA" sz="1800" dirty="0"/>
              <a:t>and opening of the </a:t>
            </a:r>
            <a:r>
              <a:rPr lang="en-CA" sz="1800" dirty="0"/>
              <a:t>Endcaps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CA" sz="1800" dirty="0" smtClean="0"/>
              <a:t>Radiation tolerance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CA" sz="1800" dirty="0" smtClean="0"/>
              <a:t>Install Phase 2 at Phase 1</a:t>
            </a:r>
          </a:p>
          <a:p>
            <a:pPr>
              <a:spcBef>
                <a:spcPts val="900"/>
              </a:spcBef>
            </a:pPr>
            <a:r>
              <a:rPr lang="en-CA" sz="1800" dirty="0"/>
              <a:t>Total readout: 1536 fibers</a:t>
            </a:r>
          </a:p>
          <a:p>
            <a:pPr>
              <a:spcBef>
                <a:spcPts val="600"/>
              </a:spcBef>
            </a:pPr>
            <a:r>
              <a:rPr lang="en-CA" sz="1800" dirty="0"/>
              <a:t>Total trigger: 960 fibers</a:t>
            </a:r>
          </a:p>
          <a:p>
            <a:pPr>
              <a:spcBef>
                <a:spcPts val="600"/>
              </a:spcBef>
            </a:pPr>
            <a:r>
              <a:rPr lang="en-CA" sz="1800" dirty="0"/>
              <a:t>IL Core </a:t>
            </a:r>
            <a:r>
              <a:rPr lang="en-CA" sz="1800" dirty="0"/>
              <a:t>contribution: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CA" sz="1800" dirty="0"/>
              <a:t>sTGC &amp; MM readout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CA" sz="1800" dirty="0"/>
              <a:t>sTGC trigger</a:t>
            </a:r>
          </a:p>
          <a:p>
            <a:pPr>
              <a:spcBef>
                <a:spcPts val="900"/>
              </a:spcBef>
            </a:pPr>
            <a:r>
              <a:rPr lang="en-CA" sz="1800" dirty="0" smtClean="0"/>
              <a:t>Delivered and being installed</a:t>
            </a:r>
            <a:endParaRPr lang="en-CA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14</a:t>
            </a:fld>
            <a:endParaRPr lang="en-CA"/>
          </a:p>
        </p:txBody>
      </p:sp>
      <p:grpSp>
        <p:nvGrpSpPr>
          <p:cNvPr id="10" name="Group 9"/>
          <p:cNvGrpSpPr/>
          <p:nvPr/>
        </p:nvGrpSpPr>
        <p:grpSpPr>
          <a:xfrm>
            <a:off x="4648200" y="324825"/>
            <a:ext cx="7279720" cy="6031525"/>
            <a:chOff x="4648200" y="324825"/>
            <a:chExt cx="7279720" cy="603152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8200" y="734343"/>
              <a:ext cx="7279720" cy="562200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892747" y="324825"/>
              <a:ext cx="452841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2000" dirty="0" smtClean="0"/>
                <a:t>Fibers for one sTGC sector (MM is similar)</a:t>
              </a:r>
              <a:endParaRPr lang="en-CA" sz="2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8200" y="604350"/>
              <a:ext cx="124454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844598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82683"/>
            <a:ext cx="10515600" cy="1325563"/>
          </a:xfrm>
        </p:spPr>
        <p:txBody>
          <a:bodyPr/>
          <a:lstStyle/>
          <a:p>
            <a:pPr algn="ctr"/>
            <a:r>
              <a:rPr lang="en-CA" dirty="0" smtClean="0">
                <a:solidFill>
                  <a:srgbClr val="0070C0"/>
                </a:solidFill>
              </a:rPr>
              <a:t>END</a:t>
            </a:r>
            <a:endParaRPr lang="en-CA" dirty="0">
              <a:solidFill>
                <a:srgbClr val="0070C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9404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363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CA" sz="4000" dirty="0" smtClean="0"/>
              <a:t>Backup</a:t>
            </a:r>
            <a:endParaRPr lang="en-CA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4254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4515"/>
          </a:xfrm>
        </p:spPr>
        <p:txBody>
          <a:bodyPr>
            <a:noAutofit/>
          </a:bodyPr>
          <a:lstStyle/>
          <a:p>
            <a:r>
              <a:rPr lang="en-CA" sz="36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Purpose of the NSW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2</a:t>
            </a:fld>
            <a:endParaRPr lang="en-CA"/>
          </a:p>
        </p:txBody>
      </p:sp>
      <p:grpSp>
        <p:nvGrpSpPr>
          <p:cNvPr id="8" name="Group 7"/>
          <p:cNvGrpSpPr/>
          <p:nvPr/>
        </p:nvGrpSpPr>
        <p:grpSpPr>
          <a:xfrm>
            <a:off x="1876544" y="268776"/>
            <a:ext cx="8981206" cy="5987244"/>
            <a:chOff x="1876544" y="268776"/>
            <a:chExt cx="8981206" cy="598724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6544" y="268776"/>
              <a:ext cx="8936236" cy="598724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0269127" y="2833141"/>
              <a:ext cx="588623" cy="2144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CA" sz="4000" b="1" dirty="0" smtClean="0">
                  <a:solidFill>
                    <a:srgbClr val="C00000"/>
                  </a:solidFill>
                </a:rPr>
                <a:t>×</a:t>
              </a:r>
            </a:p>
            <a:p>
              <a:pPr>
                <a:spcAft>
                  <a:spcPts val="600"/>
                </a:spcAft>
              </a:pPr>
              <a:r>
                <a:rPr lang="en-CA" sz="4000" b="1" dirty="0" smtClean="0">
                  <a:solidFill>
                    <a:srgbClr val="00B050"/>
                  </a:solidFill>
                  <a:sym typeface="Wingdings" panose="05000000000000000000" pitchFamily="2" charset="2"/>
                </a:rPr>
                <a:t></a:t>
              </a:r>
              <a:endParaRPr lang="en-CA" sz="4000" b="1" dirty="0" smtClean="0">
                <a:solidFill>
                  <a:srgbClr val="00B050"/>
                </a:solidFill>
                <a:sym typeface="Wingdings 2" panose="05020102010507070707" pitchFamily="18" charset="2"/>
              </a:endParaRPr>
            </a:p>
            <a:p>
              <a:pPr>
                <a:spcAft>
                  <a:spcPts val="600"/>
                </a:spcAft>
              </a:pPr>
              <a:r>
                <a:rPr lang="en-CA" sz="4000" b="1" dirty="0">
                  <a:solidFill>
                    <a:srgbClr val="C00000"/>
                  </a:solidFill>
                </a:rPr>
                <a:t>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7759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75" y="154236"/>
            <a:ext cx="9415861" cy="646936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3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9982861" y="1168400"/>
            <a:ext cx="2085379" cy="23852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CA" sz="2400" b="1" dirty="0" smtClean="0"/>
              <a:t>Paths:</a:t>
            </a:r>
          </a:p>
          <a:p>
            <a:pPr marL="180000" indent="-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000" dirty="0" smtClean="0">
                <a:solidFill>
                  <a:srgbClr val="0070C0"/>
                </a:solidFill>
              </a:rPr>
              <a:t>Readout</a:t>
            </a:r>
            <a:endParaRPr lang="en-CA" sz="2000" dirty="0">
              <a:solidFill>
                <a:srgbClr val="0070C0"/>
              </a:solidFill>
            </a:endParaRPr>
          </a:p>
          <a:p>
            <a:pPr marL="180000" indent="-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000" dirty="0" err="1" smtClean="0">
                <a:solidFill>
                  <a:schemeClr val="accent6">
                    <a:lumMod val="75000"/>
                  </a:schemeClr>
                </a:solidFill>
              </a:rPr>
              <a:t>Config</a:t>
            </a:r>
            <a:r>
              <a:rPr lang="en-CA" sz="2000" dirty="0" smtClean="0">
                <a:solidFill>
                  <a:schemeClr val="accent6">
                    <a:lumMod val="75000"/>
                  </a:schemeClr>
                </a:solidFill>
              </a:rPr>
              <a:t> / monitor</a:t>
            </a:r>
          </a:p>
          <a:p>
            <a:pPr marL="180000" indent="-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000" dirty="0" smtClean="0"/>
              <a:t>sTGC trigger</a:t>
            </a:r>
          </a:p>
          <a:p>
            <a:pPr marL="180000" indent="-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000" dirty="0" smtClean="0"/>
              <a:t>MM trigger</a:t>
            </a:r>
          </a:p>
          <a:p>
            <a:pPr marL="180000" indent="-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000" dirty="0" smtClean="0"/>
              <a:t>TTC</a:t>
            </a:r>
            <a:endParaRPr lang="en-CA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915679" y="253388"/>
            <a:ext cx="3264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Not enough </a:t>
            </a:r>
            <a:r>
              <a:rPr lang="en-CA" dirty="0" smtClean="0"/>
              <a:t>bandwidth to send </a:t>
            </a:r>
          </a:p>
          <a:p>
            <a:r>
              <a:rPr lang="en-CA" dirty="0" smtClean="0"/>
              <a:t>all data to an off-detector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6667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NSW Electronics -- challenges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CA" dirty="0"/>
              <a:t>Needs to support two detector technologies</a:t>
            </a:r>
          </a:p>
          <a:p>
            <a:pPr lvl="1">
              <a:lnSpc>
                <a:spcPct val="100000"/>
              </a:lnSpc>
            </a:pPr>
            <a:r>
              <a:rPr lang="en-CA" dirty="0"/>
              <a:t>Share as much as possible; push people to share</a:t>
            </a:r>
          </a:p>
          <a:p>
            <a:pPr>
              <a:lnSpc>
                <a:spcPct val="100000"/>
              </a:lnSpc>
            </a:pPr>
            <a:r>
              <a:rPr lang="en-CA" dirty="0" smtClean="0"/>
              <a:t>Meet </a:t>
            </a:r>
            <a:r>
              <a:rPr lang="en-CA" dirty="0"/>
              <a:t>Phase 2 requirements for Phase 1 </a:t>
            </a:r>
            <a:r>
              <a:rPr lang="en-CA" dirty="0" smtClean="0"/>
              <a:t>installation </a:t>
            </a:r>
            <a:r>
              <a:rPr lang="en-CA" dirty="0" smtClean="0">
                <a:sym typeface="Wingdings" panose="05000000000000000000" pitchFamily="2" charset="2"/>
              </a:rPr>
              <a:t> </a:t>
            </a:r>
            <a:r>
              <a:rPr lang="en-CA" dirty="0" smtClean="0"/>
              <a:t>Phase </a:t>
            </a:r>
            <a:r>
              <a:rPr lang="en-CA" dirty="0"/>
              <a:t>1 </a:t>
            </a:r>
            <a:r>
              <a:rPr lang="en-CA" dirty="0" smtClean="0"/>
              <a:t>technology</a:t>
            </a:r>
          </a:p>
          <a:p>
            <a:pPr lvl="1">
              <a:lnSpc>
                <a:spcPct val="100000"/>
              </a:lnSpc>
            </a:pPr>
            <a:r>
              <a:rPr lang="en-CA" dirty="0" smtClean="0"/>
              <a:t>Phase 2 requirements were a moving target </a:t>
            </a:r>
            <a:r>
              <a:rPr lang="en-CA" dirty="0" smtClean="0">
                <a:sym typeface="Wingdings" panose="05000000000000000000" pitchFamily="2" charset="2"/>
              </a:rPr>
              <a:t> delays in Read Out ASIC</a:t>
            </a:r>
            <a:endParaRPr lang="en-CA" dirty="0" smtClean="0"/>
          </a:p>
          <a:p>
            <a:pPr>
              <a:lnSpc>
                <a:spcPct val="100000"/>
              </a:lnSpc>
            </a:pPr>
            <a:r>
              <a:rPr lang="en-CA" dirty="0" smtClean="0"/>
              <a:t>Sophisticated front end requirements required for 2.4M analog channels</a:t>
            </a:r>
          </a:p>
          <a:p>
            <a:pPr>
              <a:lnSpc>
                <a:spcPct val="100000"/>
              </a:lnSpc>
            </a:pPr>
            <a:r>
              <a:rPr lang="en-CA" dirty="0" smtClean="0"/>
              <a:t>Very aggressive schedule</a:t>
            </a:r>
          </a:p>
          <a:p>
            <a:pPr>
              <a:lnSpc>
                <a:spcPct val="100000"/>
              </a:lnSpc>
            </a:pPr>
            <a:r>
              <a:rPr lang="en-CA" dirty="0" smtClean="0"/>
              <a:t>Limited latency for trigger path</a:t>
            </a:r>
          </a:p>
          <a:p>
            <a:pPr>
              <a:lnSpc>
                <a:spcPct val="100000"/>
              </a:lnSpc>
            </a:pPr>
            <a:r>
              <a:rPr lang="en-CA" dirty="0" smtClean="0"/>
              <a:t>Very limited access after installation (never for on-detector </a:t>
            </a:r>
            <a:r>
              <a:rPr lang="en-CA" dirty="0" err="1" smtClean="0"/>
              <a:t>elx</a:t>
            </a:r>
            <a:r>
              <a:rPr lang="en-CA" dirty="0" smtClean="0"/>
              <a:t>; once per year on Rim)</a:t>
            </a:r>
            <a:br>
              <a:rPr lang="en-CA" dirty="0" smtClean="0"/>
            </a:br>
            <a:r>
              <a:rPr lang="en-CA" dirty="0" smtClean="0"/>
              <a:t>	</a:t>
            </a:r>
            <a:r>
              <a:rPr lang="en-CA" dirty="0" smtClean="0">
                <a:sym typeface="Wingdings" panose="05000000000000000000" pitchFamily="2" charset="2"/>
              </a:rPr>
              <a:t> redundancy</a:t>
            </a:r>
            <a:endParaRPr lang="en-CA" dirty="0" smtClean="0"/>
          </a:p>
          <a:p>
            <a:pPr>
              <a:lnSpc>
                <a:spcPct val="100000"/>
              </a:lnSpc>
            </a:pPr>
            <a:r>
              <a:rPr lang="en-CA" dirty="0" smtClean="0"/>
              <a:t>Radiation and magnetic field tolerance</a:t>
            </a:r>
          </a:p>
          <a:p>
            <a:pPr>
              <a:lnSpc>
                <a:spcPct val="100000"/>
              </a:lnSpc>
            </a:pPr>
            <a:r>
              <a:rPr lang="en-CA" dirty="0" smtClean="0"/>
              <a:t>Limited space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7303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NSW Electronics – overall status: On-detector and Rim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9154"/>
            <a:ext cx="10707806" cy="5067196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Four front end board ASICs: all in production, i.e. some fraction of final chips now being packaged</a:t>
            </a:r>
          </a:p>
          <a:p>
            <a:pPr lvl="1"/>
            <a:r>
              <a:rPr lang="en-CA" sz="1800" dirty="0" smtClean="0"/>
              <a:t>VMM: 64 channel analog frontend + digitization + digital L0 pipeline – for MM &amp; sTGC</a:t>
            </a:r>
          </a:p>
          <a:p>
            <a:pPr lvl="2"/>
            <a:r>
              <a:rPr lang="en-CA" sz="1800" dirty="0"/>
              <a:t>working with </a:t>
            </a:r>
            <a:r>
              <a:rPr lang="en-CA" sz="1800" dirty="0" smtClean="0"/>
              <a:t>foundry to improve yield due to unstable baselines of some chips (wafer or batch issue)</a:t>
            </a:r>
          </a:p>
          <a:p>
            <a:pPr lvl="1"/>
            <a:r>
              <a:rPr lang="en-CA" sz="1800" dirty="0" smtClean="0"/>
              <a:t>ROC: Read Out Controller for up to 8 VMMs: L1 pipeline – for MM &amp; sTGC</a:t>
            </a:r>
          </a:p>
          <a:p>
            <a:pPr lvl="1"/>
            <a:r>
              <a:rPr lang="en-CA" sz="1800" dirty="0" smtClean="0"/>
              <a:t>TDS: Trigger Data Serializer: transmits pad or chosen strip data to trigger chain </a:t>
            </a:r>
            <a:r>
              <a:rPr lang="en-CA" sz="1800" dirty="0"/>
              <a:t>– for </a:t>
            </a:r>
            <a:r>
              <a:rPr lang="en-CA" sz="1800" dirty="0" smtClean="0"/>
              <a:t>sTGC</a:t>
            </a:r>
          </a:p>
          <a:p>
            <a:pPr lvl="1"/>
            <a:r>
              <a:rPr lang="en-CA" sz="1800" dirty="0" smtClean="0"/>
              <a:t>ART: transmits earliest strip in a VMM for up to 8 strips from 32 VMMs (2048 strips) to MM trigger</a:t>
            </a:r>
          </a:p>
          <a:p>
            <a:r>
              <a:rPr lang="en-CA" sz="1800" dirty="0" smtClean="0"/>
              <a:t>MM Front end board: final prototypes with final VMM being evaluated in test beam</a:t>
            </a:r>
          </a:p>
          <a:p>
            <a:pPr lvl="1"/>
            <a:r>
              <a:rPr lang="en-CA" sz="1800" dirty="0" smtClean="0"/>
              <a:t>Resolved issues with DCDC noise</a:t>
            </a:r>
          </a:p>
          <a:p>
            <a:r>
              <a:rPr lang="en-CA" sz="1800" dirty="0" smtClean="0"/>
              <a:t>sTGC Frontend board: next to final prototype with final VMM</a:t>
            </a:r>
          </a:p>
          <a:p>
            <a:pPr lvl="1"/>
            <a:r>
              <a:rPr lang="en-CA" sz="1800" dirty="0" smtClean="0"/>
              <a:t>Final prototype with resolution of DCDC noise and final cooling scheme expected in next few weeks</a:t>
            </a:r>
          </a:p>
          <a:p>
            <a:r>
              <a:rPr lang="en-CA" sz="1800" dirty="0" smtClean="0"/>
              <a:t>ADDC (with MM ART trigger ASIC): ASIC packaging problems. Moving to new packager.</a:t>
            </a:r>
          </a:p>
          <a:p>
            <a:r>
              <a:rPr lang="en-CA" sz="1800" dirty="0" smtClean="0"/>
              <a:t>L1DDC (aggregates twinax readout connections from several FE boards </a:t>
            </a:r>
            <a:r>
              <a:rPr lang="en-CA" sz="1800" dirty="0"/>
              <a:t>to </a:t>
            </a:r>
            <a:r>
              <a:rPr lang="en-CA" sz="1800" dirty="0" smtClean="0"/>
              <a:t>FELIX via fibers)</a:t>
            </a:r>
          </a:p>
          <a:p>
            <a:pPr lvl="1"/>
            <a:r>
              <a:rPr lang="en-CA" sz="1800" dirty="0" smtClean="0"/>
              <a:t>MM, sTGC, Rim variants: FDR’s and PRR’s already passed or will be by 30 October.</a:t>
            </a:r>
          </a:p>
          <a:p>
            <a:r>
              <a:rPr lang="en-CA" sz="1800" dirty="0" smtClean="0"/>
              <a:t>Pad Trigger: FDR Oct 29</a:t>
            </a:r>
          </a:p>
          <a:p>
            <a:r>
              <a:rPr lang="en-CA" sz="1800" dirty="0" smtClean="0"/>
              <a:t>Router: production starting</a:t>
            </a:r>
            <a:endParaRPr lang="en-CA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3162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75" y="154236"/>
            <a:ext cx="9415861" cy="646936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6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9982861" y="1168400"/>
            <a:ext cx="2116157" cy="43858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CA" sz="2000" b="1" dirty="0" smtClean="0"/>
              <a:t>Collaboration</a:t>
            </a:r>
            <a:endParaRPr lang="en-CA" b="1" dirty="0" smtClean="0"/>
          </a:p>
          <a:p>
            <a:pPr marL="108000"/>
            <a:r>
              <a:rPr lang="en-CA" dirty="0" smtClean="0"/>
              <a:t>U. Mass. Amherst</a:t>
            </a:r>
            <a:endParaRPr lang="en-CA" dirty="0"/>
          </a:p>
          <a:p>
            <a:pPr marL="108000"/>
            <a:r>
              <a:rPr lang="en-CA" dirty="0"/>
              <a:t>Arizona</a:t>
            </a:r>
          </a:p>
          <a:p>
            <a:pPr marL="108000"/>
            <a:r>
              <a:rPr lang="en-CA" dirty="0"/>
              <a:t>BNL</a:t>
            </a:r>
          </a:p>
          <a:p>
            <a:pPr marL="108000"/>
            <a:r>
              <a:rPr lang="en-CA" dirty="0" smtClean="0"/>
              <a:t>Bucharest &amp; Brasov</a:t>
            </a:r>
            <a:endParaRPr lang="en-CA" dirty="0"/>
          </a:p>
          <a:p>
            <a:pPr marL="108000"/>
            <a:r>
              <a:rPr lang="en-CA" dirty="0"/>
              <a:t>Harvard</a:t>
            </a:r>
          </a:p>
          <a:p>
            <a:pPr marL="108000"/>
            <a:r>
              <a:rPr lang="en-CA" dirty="0" smtClean="0"/>
              <a:t>Hong Kong cluster</a:t>
            </a:r>
            <a:endParaRPr lang="en-CA" dirty="0"/>
          </a:p>
          <a:p>
            <a:pPr marL="108000"/>
            <a:r>
              <a:rPr lang="en-CA" dirty="0"/>
              <a:t>Michigan</a:t>
            </a:r>
          </a:p>
          <a:p>
            <a:pPr marL="108000"/>
            <a:r>
              <a:rPr lang="en-CA" dirty="0"/>
              <a:t>NTUA</a:t>
            </a:r>
          </a:p>
          <a:p>
            <a:pPr marL="108000"/>
            <a:r>
              <a:rPr lang="en-CA" dirty="0"/>
              <a:t>Rome 1</a:t>
            </a:r>
          </a:p>
          <a:p>
            <a:pPr marL="108000"/>
            <a:r>
              <a:rPr lang="en-CA" dirty="0"/>
              <a:t>Taipei</a:t>
            </a:r>
          </a:p>
          <a:p>
            <a:pPr marL="108000"/>
            <a:r>
              <a:rPr lang="en-CA" sz="1900" b="1" dirty="0">
                <a:solidFill>
                  <a:srgbClr val="C00000"/>
                </a:solidFill>
              </a:rPr>
              <a:t>Technion</a:t>
            </a:r>
          </a:p>
          <a:p>
            <a:pPr marL="108000"/>
            <a:r>
              <a:rPr lang="en-CA" dirty="0"/>
              <a:t>UC Irvine</a:t>
            </a:r>
          </a:p>
          <a:p>
            <a:pPr marL="108000"/>
            <a:r>
              <a:rPr lang="en-CA" dirty="0"/>
              <a:t>USTC</a:t>
            </a:r>
          </a:p>
          <a:p>
            <a:pPr marL="108000"/>
            <a:r>
              <a:rPr lang="en-CA" sz="1900" b="1" dirty="0">
                <a:solidFill>
                  <a:srgbClr val="C00000"/>
                </a:solidFill>
              </a:rPr>
              <a:t>Weizmann</a:t>
            </a:r>
          </a:p>
        </p:txBody>
      </p:sp>
      <p:sp>
        <p:nvSpPr>
          <p:cNvPr id="7" name="Oval 6"/>
          <p:cNvSpPr/>
          <p:nvPr/>
        </p:nvSpPr>
        <p:spPr>
          <a:xfrm>
            <a:off x="6641431" y="1431756"/>
            <a:ext cx="1403684" cy="830179"/>
          </a:xfrm>
          <a:prstGeom prst="ellips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6276473" y="3701714"/>
            <a:ext cx="1403684" cy="830179"/>
          </a:xfrm>
          <a:prstGeom prst="ellips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232393" y="3388917"/>
            <a:ext cx="1403684" cy="830179"/>
          </a:xfrm>
          <a:prstGeom prst="ellips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9182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VMM prototype </a:t>
            </a:r>
            <a:r>
              <a:rPr lang="en-CA" dirty="0" smtClean="0"/>
              <a:t>and Front end board testing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9154"/>
            <a:ext cx="10659256" cy="4887809"/>
          </a:xfrm>
        </p:spPr>
        <p:txBody>
          <a:bodyPr>
            <a:normAutofit/>
          </a:bodyPr>
          <a:lstStyle/>
          <a:p>
            <a:r>
              <a:rPr lang="en-CA" sz="1800" dirty="0" smtClean="0"/>
              <a:t>At Weizmann we have quadruplets and the infrastructure for running them </a:t>
            </a:r>
            <a:br>
              <a:rPr lang="en-CA" sz="1800" dirty="0" smtClean="0"/>
            </a:br>
            <a:r>
              <a:rPr lang="en-CA" sz="1800" dirty="0" smtClean="0"/>
              <a:t>	in a cosmic ray telescope, or with a pulsed x-ray source.</a:t>
            </a:r>
          </a:p>
          <a:p>
            <a:r>
              <a:rPr lang="en-CA" sz="1800" dirty="0" smtClean="0"/>
              <a:t>From the electronics point of view, testing of detectors with the VMM front end ASIC either with a single VMM test FE board or prototypes of the sTGC FE board, provided feedback on:</a:t>
            </a:r>
          </a:p>
          <a:p>
            <a:pPr lvl="1"/>
            <a:r>
              <a:rPr lang="en-CA" sz="1800" dirty="0" smtClean="0"/>
              <a:t>Time </a:t>
            </a:r>
            <a:r>
              <a:rPr lang="en-CA" sz="1800" dirty="0"/>
              <a:t>walk and actual pad </a:t>
            </a:r>
            <a:r>
              <a:rPr lang="en-CA" sz="1800" dirty="0" smtClean="0"/>
              <a:t>timing</a:t>
            </a:r>
          </a:p>
          <a:p>
            <a:pPr lvl="1"/>
            <a:r>
              <a:rPr lang="en-CA" sz="1800" dirty="0" smtClean="0"/>
              <a:t>Optimizing ground schemes</a:t>
            </a:r>
          </a:p>
          <a:p>
            <a:pPr lvl="1"/>
            <a:r>
              <a:rPr lang="en-CA" sz="1800" dirty="0" smtClean="0"/>
              <a:t>Diagnosing FE board noise and anomalous “oscillations” </a:t>
            </a:r>
            <a:br>
              <a:rPr lang="en-CA" sz="1800" dirty="0" smtClean="0"/>
            </a:br>
            <a:r>
              <a:rPr lang="en-CA" sz="1800" dirty="0" smtClean="0"/>
              <a:t>			</a:t>
            </a:r>
            <a:r>
              <a:rPr lang="en-CA" sz="1800" dirty="0" smtClean="0">
                <a:sym typeface="Wingdings" panose="05000000000000000000" pitchFamily="2" charset="2"/>
              </a:rPr>
              <a:t></a:t>
            </a:r>
            <a:r>
              <a:rPr lang="en-CA" sz="1800" dirty="0" smtClean="0"/>
              <a:t>(“oscillations” solved by separate VMM power for FE </a:t>
            </a:r>
            <a:r>
              <a:rPr lang="en-CA" sz="1800" dirty="0"/>
              <a:t>input </a:t>
            </a:r>
            <a:r>
              <a:rPr lang="en-CA" sz="1800" dirty="0" smtClean="0"/>
              <a:t>stage and FE ADC)</a:t>
            </a:r>
          </a:p>
          <a:p>
            <a:pPr lvl="1"/>
            <a:r>
              <a:rPr lang="en-CA" sz="1800" dirty="0" smtClean="0"/>
              <a:t>Efficiency of 3-out-of-4 coincidence versus time window (one layer can be very late</a:t>
            </a:r>
          </a:p>
          <a:p>
            <a:pPr lvl="1"/>
            <a:r>
              <a:rPr lang="en-CA" sz="1800" dirty="0" smtClean="0"/>
              <a:t>Optimising “</a:t>
            </a:r>
            <a:r>
              <a:rPr lang="el-GR" sz="1800" dirty="0" smtClean="0"/>
              <a:t>π</a:t>
            </a:r>
            <a:r>
              <a:rPr lang="en-CA" sz="1800" dirty="0" smtClean="0"/>
              <a:t>”-networks for pads and wires for optimal signal-to-noise for MIPs and dead time due to saturation by very large pulses</a:t>
            </a:r>
          </a:p>
          <a:p>
            <a:pPr lvl="1"/>
            <a:r>
              <a:rPr lang="en-CA" sz="1800" dirty="0" smtClean="0"/>
              <a:t>Feedback on operation of the DAQ systems</a:t>
            </a:r>
          </a:p>
          <a:p>
            <a:r>
              <a:rPr lang="en-CA" sz="1800" dirty="0" smtClean="0"/>
              <a:t>Extensive tests done at Technion to characterize the VMM FE ASICs from VMM1 thru’ VMM3 and VMM3a :</a:t>
            </a:r>
          </a:p>
          <a:p>
            <a:pPr lvl="1"/>
            <a:r>
              <a:rPr lang="en-CA" sz="1800" dirty="0" smtClean="0"/>
              <a:t>Saturation and dead time behaviour with high charge pulses</a:t>
            </a:r>
          </a:p>
          <a:p>
            <a:pPr lvl="1"/>
            <a:r>
              <a:rPr lang="en-CA" sz="1800" dirty="0" smtClean="0"/>
              <a:t>Behaviour with long opposite polarity tails, i.e. as for real sTGC strip and pad signals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L.Levinson -- 22 August 2018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BD19-36DB-4988-9569-0E8D2C469939}" type="slidenum">
              <a:rPr lang="en-CA" smtClean="0"/>
              <a:t>7</a:t>
            </a:fld>
            <a:endParaRPr lang="en-CA"/>
          </a:p>
        </p:txBody>
      </p:sp>
      <p:sp>
        <p:nvSpPr>
          <p:cNvPr id="7" name="TextBox 6"/>
          <p:cNvSpPr txBox="1"/>
          <p:nvPr/>
        </p:nvSpPr>
        <p:spPr>
          <a:xfrm rot="343137">
            <a:off x="9237447" y="366737"/>
            <a:ext cx="2805063" cy="400110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000" dirty="0"/>
              <a:t>More details </a:t>
            </a:r>
            <a:r>
              <a:rPr lang="en-CA" sz="2000" dirty="0" smtClean="0"/>
              <a:t>in next talks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4025889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710" y="323905"/>
            <a:ext cx="4924472" cy="654206"/>
          </a:xfrm>
        </p:spPr>
        <p:txBody>
          <a:bodyPr/>
          <a:lstStyle/>
          <a:p>
            <a:r>
              <a:rPr lang="en-CA" sz="3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FELIX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8</a:t>
            </a:fld>
            <a:endParaRPr lang="en-CA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2186" y="363975"/>
            <a:ext cx="6139123" cy="611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365" y="1139253"/>
            <a:ext cx="5391637" cy="5217098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defPPr>
              <a:defRPr lang="en-US"/>
            </a:defPPr>
            <a:lvl1pPr marL="285750" indent="-285750">
              <a:buFont typeface="Symbol" panose="05050102010706020507" pitchFamily="18" charset="2"/>
              <a:buChar char="®"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marL="0" indent="0">
              <a:spcBef>
                <a:spcPts val="900"/>
              </a:spcBef>
              <a:buNone/>
            </a:pPr>
            <a:r>
              <a:rPr lang="en-CA" sz="2000" dirty="0" smtClean="0"/>
              <a:t>The </a:t>
            </a:r>
            <a:r>
              <a:rPr lang="en-CA" sz="2000" dirty="0"/>
              <a:t>new ATLAS common readout component</a:t>
            </a:r>
            <a:endParaRPr lang="en-CA" sz="20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1800" dirty="0" smtClean="0">
                <a:solidFill>
                  <a:schemeClr val="tx1"/>
                </a:solidFill>
              </a:rPr>
              <a:t>Aggregates several CERN custom rad-hard optical </a:t>
            </a:r>
            <a:br>
              <a:rPr lang="en-CA" sz="1800" dirty="0" smtClean="0">
                <a:solidFill>
                  <a:schemeClr val="tx1"/>
                </a:solidFill>
              </a:rPr>
            </a:br>
            <a:r>
              <a:rPr lang="en-CA" sz="1800" dirty="0" smtClean="0">
                <a:solidFill>
                  <a:schemeClr val="tx1"/>
                </a:solidFill>
              </a:rPr>
              <a:t>links to standard</a:t>
            </a:r>
            <a:r>
              <a:rPr lang="en-CA" sz="1800" dirty="0">
                <a:solidFill>
                  <a:schemeClr val="tx1"/>
                </a:solidFill>
              </a:rPr>
              <a:t> </a:t>
            </a:r>
            <a:r>
              <a:rPr lang="en-CA" sz="1800" dirty="0" smtClean="0">
                <a:solidFill>
                  <a:schemeClr val="tx1"/>
                </a:solidFill>
              </a:rPr>
              <a:t>commercial network equipment.</a:t>
            </a:r>
            <a:endParaRPr lang="en-CA" sz="18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1800" dirty="0" smtClean="0">
                <a:solidFill>
                  <a:schemeClr val="tx1"/>
                </a:solidFill>
              </a:rPr>
              <a:t>Configurable to support a variety of detector readout architectures</a:t>
            </a:r>
            <a:endParaRPr lang="en-CA" sz="12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1800" dirty="0" smtClean="0">
                <a:solidFill>
                  <a:schemeClr val="tx1"/>
                </a:solidFill>
              </a:rPr>
              <a:t>Enables </a:t>
            </a:r>
            <a:r>
              <a:rPr lang="en-CA" sz="1800" dirty="0">
                <a:solidFill>
                  <a:schemeClr val="tx1"/>
                </a:solidFill>
              </a:rPr>
              <a:t>different logical data flows to be handled </a:t>
            </a:r>
            <a:r>
              <a:rPr lang="en-CA" sz="1800" dirty="0" smtClean="0">
                <a:solidFill>
                  <a:schemeClr val="tx1"/>
                </a:solidFill>
              </a:rPr>
              <a:t/>
            </a:r>
            <a:br>
              <a:rPr lang="en-CA" sz="1800" dirty="0" smtClean="0">
                <a:solidFill>
                  <a:schemeClr val="tx1"/>
                </a:solidFill>
              </a:rPr>
            </a:br>
            <a:r>
              <a:rPr lang="en-CA" sz="1800" dirty="0" smtClean="0">
                <a:solidFill>
                  <a:schemeClr val="tx1"/>
                </a:solidFill>
              </a:rPr>
              <a:t>by </a:t>
            </a:r>
            <a:r>
              <a:rPr lang="en-CA" sz="1800" dirty="0">
                <a:solidFill>
                  <a:schemeClr val="tx1"/>
                </a:solidFill>
              </a:rPr>
              <a:t>different </a:t>
            </a:r>
            <a:r>
              <a:rPr lang="en-CA" sz="1800" dirty="0" smtClean="0">
                <a:solidFill>
                  <a:schemeClr val="tx1"/>
                </a:solidFill>
              </a:rPr>
              <a:t>off-detector </a:t>
            </a:r>
            <a:r>
              <a:rPr lang="en-CA" sz="1800" dirty="0">
                <a:solidFill>
                  <a:schemeClr val="tx1"/>
                </a:solidFill>
              </a:rPr>
              <a:t>end </a:t>
            </a:r>
            <a:r>
              <a:rPr lang="en-CA" sz="1800" dirty="0" smtClean="0">
                <a:solidFill>
                  <a:schemeClr val="tx1"/>
                </a:solidFill>
              </a:rPr>
              <a:t>points.</a:t>
            </a:r>
            <a:endParaRPr lang="en-CA" sz="1800" dirty="0">
              <a:solidFill>
                <a:schemeClr val="tx1"/>
              </a:solidFill>
            </a:endParaRPr>
          </a:p>
          <a:p>
            <a:pPr marL="742950" lvl="1" indent="-285750">
              <a:spcBef>
                <a:spcPts val="300"/>
              </a:spcBef>
              <a:buFont typeface="Calibri" panose="020F0502020204030204" pitchFamily="34" charset="0"/>
              <a:buChar char="-"/>
            </a:pPr>
            <a:r>
              <a:rPr lang="en-US" dirty="0" smtClean="0"/>
              <a:t>Routing of event data, detector control, configuration, calibration, monitoring, TTC</a:t>
            </a:r>
            <a:endParaRPr lang="en-CA" dirty="0" smtClean="0"/>
          </a:p>
          <a:p>
            <a:pPr marL="742950" lvl="1" indent="-285750">
              <a:spcBef>
                <a:spcPts val="300"/>
              </a:spcBef>
              <a:buFont typeface="Calibri" panose="020F0502020204030204" pitchFamily="34" charset="0"/>
              <a:buChar char="-"/>
            </a:pPr>
            <a:r>
              <a:rPr lang="en-CA" dirty="0" smtClean="0"/>
              <a:t>In </a:t>
            </a:r>
            <a:r>
              <a:rPr lang="en-CA" dirty="0" smtClean="0"/>
              <a:t>the past </a:t>
            </a:r>
            <a:r>
              <a:rPr lang="en-CA" dirty="0"/>
              <a:t>done by using separate physical </a:t>
            </a:r>
            <a:r>
              <a:rPr lang="en-CA" dirty="0" smtClean="0"/>
              <a:t>interconnect media.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1800" dirty="0" smtClean="0">
                <a:solidFill>
                  <a:schemeClr val="tx1"/>
                </a:solidFill>
              </a:rPr>
              <a:t>Distributes </a:t>
            </a:r>
            <a:r>
              <a:rPr lang="en-CA" sz="1800" dirty="0">
                <a:solidFill>
                  <a:schemeClr val="tx1"/>
                </a:solidFill>
              </a:rPr>
              <a:t>TTC (Timing, Trigger &amp; Control) signals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chemeClr val="tx1"/>
                </a:solidFill>
              </a:rPr>
              <a:t>Reduces the amount of custom HW in ATLAS in </a:t>
            </a:r>
            <a:r>
              <a:rPr lang="en-CA" sz="1800" dirty="0" smtClean="0">
                <a:solidFill>
                  <a:schemeClr val="tx1"/>
                </a:solidFill>
              </a:rPr>
              <a:t/>
            </a:r>
            <a:br>
              <a:rPr lang="en-CA" sz="1800" dirty="0" smtClean="0">
                <a:solidFill>
                  <a:schemeClr val="tx1"/>
                </a:solidFill>
              </a:rPr>
            </a:br>
            <a:r>
              <a:rPr lang="en-CA" sz="1800" dirty="0" smtClean="0">
                <a:solidFill>
                  <a:schemeClr val="tx1"/>
                </a:solidFill>
              </a:rPr>
              <a:t>favour </a:t>
            </a:r>
            <a:r>
              <a:rPr lang="en-CA" sz="1800" dirty="0">
                <a:solidFill>
                  <a:schemeClr val="tx1"/>
                </a:solidFill>
              </a:rPr>
              <a:t>of </a:t>
            </a:r>
            <a:r>
              <a:rPr lang="en-CA" sz="1800" dirty="0" smtClean="0">
                <a:solidFill>
                  <a:schemeClr val="tx1"/>
                </a:solidFill>
              </a:rPr>
              <a:t>software and COTS hardware.</a:t>
            </a:r>
            <a:endParaRPr lang="en-CA" sz="18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1800" dirty="0" smtClean="0">
                <a:solidFill>
                  <a:schemeClr val="tx1"/>
                </a:solidFill>
              </a:rPr>
              <a:t>Phase 1: NSW, BIS78, L1Calo Trig, LAr demonstrator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1800" dirty="0" smtClean="0">
                <a:solidFill>
                  <a:schemeClr val="tx1"/>
                </a:solidFill>
              </a:rPr>
              <a:t>Phase 2: all ATLAS. Current demos: </a:t>
            </a:r>
            <a:r>
              <a:rPr lang="en-CA" sz="1800" dirty="0" err="1" smtClean="0">
                <a:solidFill>
                  <a:schemeClr val="tx1"/>
                </a:solidFill>
              </a:rPr>
              <a:t>Tilecal</a:t>
            </a:r>
            <a:r>
              <a:rPr lang="en-CA" sz="1800" dirty="0" smtClean="0">
                <a:solidFill>
                  <a:schemeClr val="tx1"/>
                </a:solidFill>
              </a:rPr>
              <a:t>, strips, pixels</a:t>
            </a:r>
            <a:endParaRPr lang="en-CA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559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itle 10"/>
          <p:cNvSpPr>
            <a:spLocks noGrp="1"/>
          </p:cNvSpPr>
          <p:nvPr>
            <p:ph type="title"/>
          </p:nvPr>
        </p:nvSpPr>
        <p:spPr>
          <a:xfrm>
            <a:off x="838200" y="188049"/>
            <a:ext cx="7542496" cy="635344"/>
          </a:xfrm>
        </p:spPr>
        <p:txBody>
          <a:bodyPr>
            <a:normAutofit/>
          </a:bodyPr>
          <a:lstStyle/>
          <a:p>
            <a:r>
              <a:rPr lang="en-US" dirty="0"/>
              <a:t>FELIX Phase 1 Team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455" y="2663535"/>
            <a:ext cx="837473" cy="837473"/>
          </a:xfrm>
          <a:prstGeom prst="rect">
            <a:avLst/>
          </a:prstGeom>
        </p:spPr>
      </p:pic>
      <p:pic>
        <p:nvPicPr>
          <p:cNvPr id="6" name="Picture 5" descr="\\cern.ch\dfs\Users\j\joschuma\Documents\My Pictures\AR0001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856" y="1012874"/>
            <a:ext cx="1478544" cy="68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.ch\dfs\Users\j\joschuma\Documents\My Pictures\brookhaven_national_laboratory_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183" y="723762"/>
            <a:ext cx="1636545" cy="66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141544" y="967781"/>
            <a:ext cx="3540424" cy="48013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915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32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48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62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579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494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08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25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Michael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Oberling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Alex Paramonov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Jinlong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Zhang</a:t>
            </a:r>
          </a:p>
          <a:p>
            <a:endParaRPr lang="en-US" dirty="0" smtClean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Mikael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Baymani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Markus Joos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Jörn Schumacher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Wainer Vandelli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Will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Panduro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Israel Grayzman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Lorne Levinson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(Julia Narevicius)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Alex Roich</a:t>
            </a:r>
          </a:p>
        </p:txBody>
      </p:sp>
      <p:pic>
        <p:nvPicPr>
          <p:cNvPr id="12" name="Picture 11" descr="D:\Data\Documents\Workshops and seminars\TWEPP2015\images\Radboud_Universit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260" y="3608203"/>
            <a:ext cx="2072861" cy="46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7962900" y="404665"/>
            <a:ext cx="2514600" cy="618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915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32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48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62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579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494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08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25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Hucheng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Chen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Kai Chen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Francesco Lanni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Shaochun Tang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Weihao Wu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Andrea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Borga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Henk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Boterenbrood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Frans Schreuder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Jos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Vermeulen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Anamika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Aggarwal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Mark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Dönszelmann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Frank Filthaut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Rene Habraken 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Kevin Bauer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(Daniel Guest)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Serguei Kolos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Andrew Lankford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Gokhan Unel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Daniel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Whiteson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27"/>
          <a:stretch/>
        </p:blipFill>
        <p:spPr bwMode="auto">
          <a:xfrm>
            <a:off x="6125501" y="5047579"/>
            <a:ext cx="1646900" cy="3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 descr="http://www.weizmann.ac.il/conferences/BioNMR/images/Weizman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488" y="4904352"/>
            <a:ext cx="1464520" cy="48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99463" y="3906070"/>
            <a:ext cx="951750" cy="495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NSW Electronics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DB0-DAC4-4F1C-90CE-DDDEF76C173E}" type="slidenum">
              <a:rPr lang="en-US" smtClean="0"/>
              <a:t>9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18748" y="2216705"/>
            <a:ext cx="1386979" cy="54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8972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9998</TotalTime>
  <Words>801</Words>
  <Application>Microsoft Office PowerPoint</Application>
  <PresentationFormat>Widescreen</PresentationFormat>
  <Paragraphs>234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Times New Roman</vt:lpstr>
      <vt:lpstr>Wingdings</vt:lpstr>
      <vt:lpstr>Wingdings 2</vt:lpstr>
      <vt:lpstr>Office Theme</vt:lpstr>
      <vt:lpstr>NSW Phase-I Electronics status </vt:lpstr>
      <vt:lpstr>Purpose of the NSW</vt:lpstr>
      <vt:lpstr>PowerPoint Presentation</vt:lpstr>
      <vt:lpstr>NSW Electronics -- challenges</vt:lpstr>
      <vt:lpstr>NSW Electronics – overall status: On-detector and Rim</vt:lpstr>
      <vt:lpstr>PowerPoint Presentation</vt:lpstr>
      <vt:lpstr>VMM prototype and Front end board testing</vt:lpstr>
      <vt:lpstr>FELIX</vt:lpstr>
      <vt:lpstr>FELIX Phase 1 Team</vt:lpstr>
      <vt:lpstr>FELIX internal block diagram</vt:lpstr>
      <vt:lpstr>Our contribution to FELIX</vt:lpstr>
      <vt:lpstr>Trigger Processor firmware</vt:lpstr>
      <vt:lpstr>Trigger Processor hardware status</vt:lpstr>
      <vt:lpstr>Optical fibers</vt:lpstr>
      <vt:lpstr>END</vt:lpstr>
      <vt:lpstr>Backup</vt:lpstr>
    </vt:vector>
  </TitlesOfParts>
  <Company>Weizmann Institute of Sceince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NSW Electronics</dc:title>
  <dc:creator>lornejl lornejl</dc:creator>
  <cp:lastModifiedBy>lornejl lornejl</cp:lastModifiedBy>
  <cp:revision>72</cp:revision>
  <dcterms:created xsi:type="dcterms:W3CDTF">2018-08-15T07:33:36Z</dcterms:created>
  <dcterms:modified xsi:type="dcterms:W3CDTF">2018-08-22T06:19:43Z</dcterms:modified>
</cp:coreProperties>
</file>