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106" d="100"/>
          <a:sy n="10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F4D58-491F-7847-ACB3-435CE3E545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148C5C-0D64-9C44-8205-ED5CCC84E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1531D-AD78-004C-B368-959F09657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7C455-A108-7B49-8146-45A0F45F5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FA86F-6067-1645-8BB4-DDEF5DA7F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154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15482-3664-604B-A70F-A9D49D237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C14C74-2D0D-924E-B480-2C8E9C7879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0FF07-B3C2-4146-AE90-4E1CF2CB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FB1C1-4576-F24C-82C9-6441EA67A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2F30E-A1DD-D249-9447-C8D7BE0C9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74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722FB5-6E77-224B-9565-521F044219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F69F6B-196F-CD48-9404-DEFB8B53E2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AB3EA-4035-A44E-A3C2-8B6C9FF3E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1C2BA-56D6-604E-961C-D96E1CE51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BB682-F48C-4A48-91C5-64EEDF052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70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FC64A-61BA-BA48-B878-F257A137A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06B0B-FA27-A648-BFD3-F4DCD21FF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81D09-40A6-104D-AFF1-650C5C533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B608D-E1F1-A443-8AC7-DAA0272F0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C86A7-EB75-0B46-8FE2-DD6E3E365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7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7874D-BA63-FF4F-8575-A7338B3A3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C2919-D190-A542-A0E2-2B6FFCE59A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BC4F2-A9FE-7F4D-BBB5-297336744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053ED-3E5A-6A43-BAFD-3CBBD220D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B767D-798A-9044-909E-DBE5C61D1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43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99794-4BDC-EB48-89AA-46826986D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DD41C-1948-B446-AD71-662DAA5CB1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F84F24-DA7E-AB4F-AE38-2230FE9DBF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A8882F-D7EB-794B-A777-83BE154E5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9D9CBD-D89C-4440-9BAA-5B5EF2B37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9AFA5-A66C-0448-9B0D-253E8381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58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76972-6C96-0E46-A79A-418229F24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7E5C72-87E2-9B4E-8391-34C753E67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92807-27F0-2444-AFAC-71EF1E4FE9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D3FB8D-2512-C64A-AF65-ABCD722069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29254E-AB50-4349-A836-16CDCBE087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FD061B-8B1B-D649-9B65-E1220CA66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38FC54-2544-5841-9A8F-8D7FBAE3E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248BC4-6454-074F-BBE4-84C3F4747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79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F0CE4-3FBC-1C4B-BF5C-37B019D19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6A2410-C752-9A40-9023-42E85507A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CD26A8-AE24-D241-95FC-67BE465B2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E08DBF-358C-EE40-B967-E274B9745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95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52E64C-301E-D743-9A8E-E3EAB7A5E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20CEB9-736E-FC4A-9B0F-ED1526391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F4126-BABB-5141-B2C2-1E7DEFF42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46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BEB05-6014-0C4D-9926-4F0AD29CA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D9999-4A51-AC48-B5BB-92E86F9FE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251550-52C5-7143-A174-6713DCB0F4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EC6FE-5B2C-C145-8DFC-84B7E7CDF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4639E8-E17F-5444-9A47-93A4329D9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5BF086-C81A-974F-9693-C4473424A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82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41B71-5055-CC47-BAF7-9CA7BEECE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A3B1A1-4365-8248-84E0-C836EE91C0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B4F239-CEBE-6443-96CF-A1400A6227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9D70DD-730E-1243-8BC0-536C11B2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6DCDAA-EF9B-0B40-BA90-AA875377B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C6B3F3-4BB3-FC4F-8FCD-8ECFEBC5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968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260035-17DE-E643-8C35-4B8E75F72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95C1D-7464-9D44-901C-FCC89A591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D2F95-EF99-A34A-9F7A-2E674C7727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D08A4-7297-F745-8ADF-AFA4623A92BF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B3F74-BB38-874A-A2A6-8106C18C7D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B54C4-5B2D-CD4E-B4B0-E419D307E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4A721-E6EE-2442-97E9-191032529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46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0DB99-0C36-094C-A74C-53175A4639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NSW wedge assembly and integration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8F2903-0CBC-0B49-8C55-A983616BA3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Y. </a:t>
            </a:r>
            <a:r>
              <a:rPr lang="en-US" dirty="0" err="1"/>
              <a:t>Benhammou</a:t>
            </a:r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726E2F-0456-7B44-9DFD-E04F33067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800" y="4574339"/>
            <a:ext cx="19304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043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D7810-EE01-F34D-A76D-DE03F29BE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853" y="1"/>
            <a:ext cx="10515600" cy="874714"/>
          </a:xfrm>
        </p:spPr>
        <p:txBody>
          <a:bodyPr/>
          <a:lstStyle/>
          <a:p>
            <a:r>
              <a:rPr lang="en-US" dirty="0"/>
              <a:t>Sector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904A3-143C-1440-978F-BA7276FCA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80825"/>
            <a:ext cx="7048500" cy="4351338"/>
          </a:xfrm>
        </p:spPr>
        <p:txBody>
          <a:bodyPr/>
          <a:lstStyle/>
          <a:p>
            <a:r>
              <a:rPr lang="en-US" dirty="0"/>
              <a:t>Last month we proceed to the first sector assembly (with P. </a:t>
            </a:r>
            <a:r>
              <a:rPr lang="en-US" dirty="0" err="1"/>
              <a:t>Ponsot</a:t>
            </a:r>
            <a:r>
              <a:rPr lang="en-US" dirty="0"/>
              <a:t> and TC)</a:t>
            </a:r>
          </a:p>
          <a:p>
            <a:pPr lvl="1"/>
            <a:r>
              <a:rPr lang="en-US" dirty="0"/>
              <a:t>Sector : </a:t>
            </a:r>
            <a:r>
              <a:rPr lang="en-US" dirty="0" err="1"/>
              <a:t>sTGC</a:t>
            </a:r>
            <a:r>
              <a:rPr lang="en-US" dirty="0"/>
              <a:t>-MM-MM-</a:t>
            </a:r>
            <a:r>
              <a:rPr lang="en-US" dirty="0" err="1"/>
              <a:t>sTGC</a:t>
            </a:r>
            <a:endParaRPr lang="en-US" dirty="0"/>
          </a:p>
          <a:p>
            <a:r>
              <a:rPr lang="en-US" dirty="0"/>
              <a:t>All the tooling has been tested : small modifications are now included in the final tooling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B072D3-D269-DF44-B72B-D21B7BBE2B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191250" y="857250"/>
            <a:ext cx="6858000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F4D023-C714-D740-9B86-FD9EB0EA8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2560"/>
            <a:ext cx="4287253" cy="321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65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9418E-959F-D74A-86AF-62A91D971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going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13F36-480E-AB4B-AD66-B8CCF4673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50534"/>
            <a:ext cx="7387389" cy="3644149"/>
          </a:xfrm>
        </p:spPr>
        <p:txBody>
          <a:bodyPr>
            <a:normAutofit/>
          </a:bodyPr>
          <a:lstStyle/>
          <a:p>
            <a:r>
              <a:rPr lang="en-US" dirty="0"/>
              <a:t>We finished the wedge test beam in H8 (one week in July)</a:t>
            </a:r>
          </a:p>
          <a:p>
            <a:r>
              <a:rPr lang="en-US" dirty="0"/>
              <a:t>We received the QS3 chamber from Canada:</a:t>
            </a:r>
          </a:p>
          <a:p>
            <a:pPr lvl="1"/>
            <a:r>
              <a:rPr lang="en-US" dirty="0"/>
              <a:t>Chamber fully equipped (4 </a:t>
            </a:r>
            <a:r>
              <a:rPr lang="en-US" dirty="0" err="1"/>
              <a:t>pFEB</a:t>
            </a:r>
            <a:r>
              <a:rPr lang="en-US" dirty="0"/>
              <a:t> and 4 </a:t>
            </a:r>
            <a:r>
              <a:rPr lang="en-US" dirty="0" err="1"/>
              <a:t>sFEB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Chamber finished the test beam in H8 (10/8-&gt;15/8)</a:t>
            </a:r>
          </a:p>
          <a:p>
            <a:pPr lvl="1"/>
            <a:r>
              <a:rPr lang="en-US" dirty="0"/>
              <a:t>Chamber installed in GIF++ (15/8-&gt;29/8) : on going test with irradiation and beam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2943F2-7F25-A749-9353-420413A49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7863" y="0"/>
            <a:ext cx="4624137" cy="34681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2314B9-52A4-7D4D-A2AE-0BCB30E87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0368" y="3534276"/>
            <a:ext cx="4431632" cy="33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413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D5D5D-1C9C-1149-A0FB-8C3BEBA29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651"/>
            <a:ext cx="10515600" cy="1325563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8F4DF-C71D-9F46-AD72-CE52DEA86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6551"/>
            <a:ext cx="10515600" cy="4851902"/>
          </a:xfrm>
        </p:spPr>
        <p:txBody>
          <a:bodyPr>
            <a:normAutofit/>
          </a:bodyPr>
          <a:lstStyle/>
          <a:p>
            <a:r>
              <a:rPr lang="en-US" dirty="0"/>
              <a:t>All the tools and the procedures have been tested for :</a:t>
            </a:r>
          </a:p>
          <a:p>
            <a:pPr lvl="1"/>
            <a:r>
              <a:rPr lang="en-US" dirty="0"/>
              <a:t>Testing chambers</a:t>
            </a:r>
          </a:p>
          <a:p>
            <a:pPr lvl="1"/>
            <a:r>
              <a:rPr lang="en-US" dirty="0"/>
              <a:t>Gluing wedge</a:t>
            </a:r>
          </a:p>
          <a:p>
            <a:pPr lvl="1"/>
            <a:r>
              <a:rPr lang="en-US" dirty="0"/>
              <a:t>Testing wedge</a:t>
            </a:r>
          </a:p>
          <a:p>
            <a:pPr lvl="1"/>
            <a:r>
              <a:rPr lang="en-US" dirty="0"/>
              <a:t>Transporting wedge </a:t>
            </a:r>
          </a:p>
          <a:p>
            <a:pPr lvl="1"/>
            <a:r>
              <a:rPr lang="en-US" dirty="0"/>
              <a:t>Sector construction</a:t>
            </a:r>
          </a:p>
          <a:p>
            <a:r>
              <a:rPr lang="en-US" dirty="0"/>
              <a:t>All the pieces for the tools are at CERN and almost finished to mount</a:t>
            </a:r>
          </a:p>
          <a:p>
            <a:r>
              <a:rPr lang="en-US" dirty="0"/>
              <a:t>The July/August test beams (H8/GIF) with chamber and wedges increased our knowledge of the systems and trained a really good team</a:t>
            </a:r>
          </a:p>
          <a:p>
            <a:pPr marL="0" indent="0">
              <a:buNone/>
            </a:pPr>
            <a:r>
              <a:rPr lang="en-US" dirty="0"/>
              <a:t> 	</a:t>
            </a:r>
            <a:r>
              <a:rPr lang="en-US" b="1" dirty="0"/>
              <a:t>WE ARE READY !</a:t>
            </a:r>
          </a:p>
        </p:txBody>
      </p:sp>
    </p:spTree>
    <p:extLst>
      <p:ext uri="{BB962C8B-B14F-4D97-AF65-F5344CB8AC3E}">
        <p14:creationId xmlns:p14="http://schemas.microsoft.com/office/powerpoint/2010/main" val="1633576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1B488-651B-B94A-96E5-E54BFA74C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E7D48-FA75-C646-9BB9-C5F3A2E4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6866"/>
            <a:ext cx="10515600" cy="5321134"/>
          </a:xfrm>
        </p:spPr>
        <p:txBody>
          <a:bodyPr/>
          <a:lstStyle/>
          <a:p>
            <a:r>
              <a:rPr lang="en-US" dirty="0"/>
              <a:t>Workflow</a:t>
            </a:r>
          </a:p>
          <a:p>
            <a:r>
              <a:rPr lang="en-US" dirty="0"/>
              <a:t>Chamber reception</a:t>
            </a:r>
          </a:p>
          <a:p>
            <a:r>
              <a:rPr lang="en-US" dirty="0"/>
              <a:t>Wedge construction</a:t>
            </a:r>
          </a:p>
          <a:p>
            <a:r>
              <a:rPr lang="en-US" dirty="0"/>
              <a:t>Wedge tests</a:t>
            </a:r>
          </a:p>
          <a:p>
            <a:r>
              <a:rPr lang="en-US" dirty="0"/>
              <a:t>Electronic installation</a:t>
            </a:r>
          </a:p>
          <a:p>
            <a:r>
              <a:rPr lang="en-US" dirty="0"/>
              <a:t>Services installation</a:t>
            </a:r>
          </a:p>
          <a:p>
            <a:r>
              <a:rPr lang="en-US" dirty="0"/>
              <a:t>Wedges tests</a:t>
            </a:r>
          </a:p>
          <a:p>
            <a:r>
              <a:rPr lang="en-US" dirty="0"/>
              <a:t>Sector assembly</a:t>
            </a:r>
          </a:p>
          <a:p>
            <a:r>
              <a:rPr lang="en-US" dirty="0"/>
              <a:t>On going activity</a:t>
            </a:r>
          </a:p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206927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75968-2E21-F94E-8CFE-2AACF1ECF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137" y="1"/>
            <a:ext cx="10515600" cy="974558"/>
          </a:xfrm>
        </p:spPr>
        <p:txBody>
          <a:bodyPr/>
          <a:lstStyle/>
          <a:p>
            <a:r>
              <a:rPr lang="en-US" dirty="0"/>
              <a:t>Workflow : building 180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F55474-849C-E443-B650-D31266D5B4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650" y="974559"/>
            <a:ext cx="8110350" cy="52938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42DA013-65EA-C546-AEB6-5752A3715A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08" y="3426807"/>
            <a:ext cx="3814345" cy="2143480"/>
          </a:xfrm>
          <a:prstGeom prst="rect">
            <a:avLst/>
          </a:prstGeom>
        </p:spPr>
      </p:pic>
      <p:sp>
        <p:nvSpPr>
          <p:cNvPr id="4" name="Right Arrow 3">
            <a:extLst>
              <a:ext uri="{FF2B5EF4-FFF2-40B4-BE49-F238E27FC236}">
                <a16:creationId xmlns:a16="http://schemas.microsoft.com/office/drawing/2014/main" id="{ABCC9518-DFA5-BC4B-AFFB-0010EBDA7003}"/>
              </a:ext>
            </a:extLst>
          </p:cNvPr>
          <p:cNvSpPr/>
          <p:nvPr/>
        </p:nvSpPr>
        <p:spPr>
          <a:xfrm rot="6055767">
            <a:off x="96254" y="2506816"/>
            <a:ext cx="1804736" cy="4451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696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0BBE7-E34A-BF47-A18F-FA05D28FC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Chamber reception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DE2B1-9310-2945-9902-5F3AC55AE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842" y="2249905"/>
            <a:ext cx="9340516" cy="4351338"/>
          </a:xfrm>
        </p:spPr>
        <p:txBody>
          <a:bodyPr/>
          <a:lstStyle/>
          <a:p>
            <a:r>
              <a:rPr lang="en-US" dirty="0"/>
              <a:t>Need to check that the chamber didn’t suffer from the transport :</a:t>
            </a:r>
          </a:p>
          <a:p>
            <a:pPr lvl="1"/>
            <a:r>
              <a:rPr lang="en-US" dirty="0"/>
              <a:t>Gas leak test : tested on the first chamber</a:t>
            </a:r>
          </a:p>
          <a:p>
            <a:pPr lvl="1"/>
            <a:r>
              <a:rPr lang="en-US" dirty="0"/>
              <a:t>HV test  : tested on the first chamber</a:t>
            </a:r>
          </a:p>
          <a:p>
            <a:r>
              <a:rPr lang="en-US" dirty="0"/>
              <a:t>Check the chamber under radiation : GIF++</a:t>
            </a:r>
          </a:p>
          <a:p>
            <a:pPr lvl="1"/>
            <a:r>
              <a:rPr lang="en-US" dirty="0"/>
              <a:t>All the infrastructure is ready</a:t>
            </a:r>
          </a:p>
          <a:p>
            <a:pPr lvl="1"/>
            <a:r>
              <a:rPr lang="en-US" dirty="0"/>
              <a:t>Tested with the first chamber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C6A20B-C720-5F4D-9BCD-E93C60C76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1021" y="0"/>
            <a:ext cx="3420979" cy="25657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2C13B2-AA0F-FA42-A787-13AC6095E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170068" y="3783932"/>
            <a:ext cx="3513221" cy="263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3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0B155-988B-ED4A-8ACF-DF8DE0DB2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Wedge construction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0423F-C142-2D4F-A420-0ECC49650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652" y="2055813"/>
            <a:ext cx="7427495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Steps :</a:t>
            </a:r>
          </a:p>
          <a:p>
            <a:pPr lvl="1"/>
            <a:r>
              <a:rPr lang="en-US" dirty="0"/>
              <a:t>Align the chambers on the flat table</a:t>
            </a:r>
          </a:p>
          <a:p>
            <a:pPr lvl="1"/>
            <a:r>
              <a:rPr lang="en-US" dirty="0"/>
              <a:t>Glue the frame </a:t>
            </a:r>
          </a:p>
          <a:p>
            <a:pPr lvl="1"/>
            <a:r>
              <a:rPr lang="en-US" dirty="0"/>
              <a:t>Return the wedge</a:t>
            </a:r>
          </a:p>
          <a:p>
            <a:pPr lvl="1"/>
            <a:r>
              <a:rPr lang="en-US" dirty="0"/>
              <a:t>Glue the alignment system</a:t>
            </a:r>
          </a:p>
          <a:p>
            <a:pPr lvl="1"/>
            <a:r>
              <a:rPr lang="en-US" dirty="0"/>
              <a:t>Glue the frame</a:t>
            </a:r>
          </a:p>
          <a:p>
            <a:r>
              <a:rPr lang="en-US" dirty="0"/>
              <a:t>We built the two types of wedge, large and small from dummy chambers</a:t>
            </a:r>
          </a:p>
          <a:p>
            <a:r>
              <a:rPr lang="en-US" dirty="0"/>
              <a:t>We built a small wedge with real chambers 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 </a:t>
            </a:r>
            <a:r>
              <a:rPr lang="en-US" b="1" dirty="0"/>
              <a:t>all the procedures and all the tools are ready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27D55E-81C8-6F4A-A22D-8ABF84560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073" y="0"/>
            <a:ext cx="6286927" cy="23770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320015-B504-FA4F-B177-3E9E4138E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257004" y="2923004"/>
            <a:ext cx="4497137" cy="337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318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F2250-3A59-7245-898F-78B6254B6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168" y="0"/>
            <a:ext cx="10515600" cy="1325563"/>
          </a:xfrm>
        </p:spPr>
        <p:txBody>
          <a:bodyPr/>
          <a:lstStyle/>
          <a:p>
            <a:r>
              <a:rPr lang="en-US" dirty="0"/>
              <a:t>Wedge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BCDC1-0C1C-A145-8B04-8A8C541AB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8073" y="1143000"/>
            <a:ext cx="7134726" cy="5594684"/>
          </a:xfrm>
        </p:spPr>
        <p:txBody>
          <a:bodyPr>
            <a:normAutofit/>
          </a:bodyPr>
          <a:lstStyle/>
          <a:p>
            <a:r>
              <a:rPr lang="en-US" dirty="0"/>
              <a:t>In the clean room, installation of the faraday cage around the wedge : procedure is tested and FC already delivered in 180 : </a:t>
            </a:r>
          </a:p>
          <a:p>
            <a:pPr lvl="1"/>
            <a:r>
              <a:rPr lang="en-US" dirty="0"/>
              <a:t>Before closing, </a:t>
            </a:r>
            <a:r>
              <a:rPr lang="en-US" dirty="0" err="1"/>
              <a:t>pulser</a:t>
            </a:r>
            <a:r>
              <a:rPr lang="en-US" dirty="0"/>
              <a:t> test to check the continuity</a:t>
            </a:r>
          </a:p>
          <a:p>
            <a:pPr lvl="1"/>
            <a:r>
              <a:rPr lang="en-US" dirty="0"/>
              <a:t>Installation of the HV filters and cables </a:t>
            </a:r>
          </a:p>
          <a:p>
            <a:pPr lvl="1"/>
            <a:r>
              <a:rPr lang="en-US" dirty="0"/>
              <a:t>leak test to check the sealing of the FC</a:t>
            </a:r>
          </a:p>
          <a:p>
            <a:r>
              <a:rPr lang="en-US" dirty="0"/>
              <a:t>After the installation of the faraday cages, the wedges are moved to the gas room :</a:t>
            </a:r>
          </a:p>
          <a:p>
            <a:pPr lvl="1"/>
            <a:r>
              <a:rPr lang="en-US" dirty="0"/>
              <a:t>Transport tools are ready and produced</a:t>
            </a:r>
          </a:p>
          <a:p>
            <a:pPr lvl="1"/>
            <a:r>
              <a:rPr lang="en-US" dirty="0"/>
              <a:t>Gas room is fully operational and passed all the safety inspection (it will be used to check the TGC as well, we empty the BB5 barrack this </a:t>
            </a:r>
            <a:r>
              <a:rPr lang="en-US" dirty="0" err="1"/>
              <a:t>monday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HV operational and working. Last GUI modifications on going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6D6FC2-71F4-784F-9F56-A9BF3FDCF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652" y="3043989"/>
            <a:ext cx="5085348" cy="381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225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B323C-D678-3842-8B52-D1BF242A0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 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F74BD-3E8C-E742-B220-FF06B47E0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90688"/>
            <a:ext cx="7048500" cy="4351338"/>
          </a:xfrm>
        </p:spPr>
        <p:txBody>
          <a:bodyPr/>
          <a:lstStyle/>
          <a:p>
            <a:r>
              <a:rPr lang="en-US" dirty="0"/>
              <a:t>Once the gas/HV tests are done, the wedge is transported to the electronic installation stand (or waiting in the wedge storing place)</a:t>
            </a:r>
          </a:p>
          <a:p>
            <a:r>
              <a:rPr lang="en-US" dirty="0"/>
              <a:t>Front end board are tested before the installation</a:t>
            </a:r>
          </a:p>
          <a:p>
            <a:r>
              <a:rPr lang="en-US" dirty="0"/>
              <a:t>After installation of each FEB, test of the continuity to be sure we don’t have non connected channels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8A36D5-5642-9142-B325-DCF9AA44E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937" y="5134476"/>
            <a:ext cx="2298032" cy="17235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F86744-F2E1-6140-BD6F-696A6183A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382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590E7-E3C6-6F46-8EDF-A373AD826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Services 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781A7-B60A-0C4D-A385-6EBCE60EE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40" y="1825625"/>
            <a:ext cx="6693571" cy="4351338"/>
          </a:xfrm>
        </p:spPr>
        <p:txBody>
          <a:bodyPr/>
          <a:lstStyle/>
          <a:p>
            <a:r>
              <a:rPr lang="en-US" dirty="0"/>
              <a:t>Once the electronic is installed, we need to install :</a:t>
            </a:r>
          </a:p>
          <a:p>
            <a:pPr lvl="1"/>
            <a:r>
              <a:rPr lang="en-US" dirty="0"/>
              <a:t>Cooling system</a:t>
            </a:r>
          </a:p>
          <a:p>
            <a:pPr lvl="1"/>
            <a:r>
              <a:rPr lang="en-US" dirty="0"/>
              <a:t>Low voltage card and cables</a:t>
            </a:r>
          </a:p>
          <a:p>
            <a:pPr lvl="1"/>
            <a:r>
              <a:rPr lang="en-US" dirty="0"/>
              <a:t>Read out cables</a:t>
            </a:r>
          </a:p>
          <a:p>
            <a:pPr lvl="1"/>
            <a:r>
              <a:rPr lang="en-US" dirty="0"/>
              <a:t>Electronic card (for read out – L1DDC)</a:t>
            </a:r>
          </a:p>
          <a:p>
            <a:pPr lvl="1"/>
            <a:r>
              <a:rPr lang="en-US" dirty="0"/>
              <a:t>Cable tray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A6B72C-1D2B-1E40-A0D0-69C3B65F7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4789" y="3995681"/>
            <a:ext cx="6557211" cy="28623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84E8F5-229A-2F40-AD0F-F195ADF6B9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4095" y="22252"/>
            <a:ext cx="5297905" cy="397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2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54DF6-92DA-A240-ACE6-597E61A56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Wedge tests and storage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60D7F-9295-6943-B378-776385A4A1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full wedge will be tested with the “close-to-final” readout system</a:t>
            </a:r>
          </a:p>
          <a:p>
            <a:r>
              <a:rPr lang="en-US" dirty="0"/>
              <a:t>Then the wedge will be store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A4EE81-3731-4342-892E-5FE5524CB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7816"/>
            <a:ext cx="5173579" cy="38801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303FD7-931E-0C43-BCB6-684421900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7368" y="2677026"/>
            <a:ext cx="5574632" cy="418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159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532</Words>
  <Application>Microsoft Macintosh PowerPoint</Application>
  <PresentationFormat>Widescreen</PresentationFormat>
  <Paragraphs>74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NSW wedge assembly and integration</vt:lpstr>
      <vt:lpstr>outlook</vt:lpstr>
      <vt:lpstr>Workflow : building 180</vt:lpstr>
      <vt:lpstr>Chamber reception</vt:lpstr>
      <vt:lpstr>Wedge construction</vt:lpstr>
      <vt:lpstr>Wedge tests</vt:lpstr>
      <vt:lpstr>Electronic installation</vt:lpstr>
      <vt:lpstr>Services installation</vt:lpstr>
      <vt:lpstr>Wedge tests and storage</vt:lpstr>
      <vt:lpstr>Sector assembly</vt:lpstr>
      <vt:lpstr>On going activity</vt:lpstr>
      <vt:lpstr>conclusion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 bb</dc:creator>
  <cp:lastModifiedBy>yan bb</cp:lastModifiedBy>
  <cp:revision>31</cp:revision>
  <dcterms:created xsi:type="dcterms:W3CDTF">2018-08-15T06:13:12Z</dcterms:created>
  <dcterms:modified xsi:type="dcterms:W3CDTF">2018-08-20T20:28:35Z</dcterms:modified>
</cp:coreProperties>
</file>