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6" r:id="rId4"/>
    <p:sldId id="263" r:id="rId5"/>
    <p:sldId id="264" r:id="rId6"/>
    <p:sldId id="257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96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116" d="100"/>
          <a:sy n="116" d="100"/>
        </p:scale>
        <p:origin x="25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88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2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9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2282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548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6024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17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58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48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72533"/>
            <a:ext cx="6554867" cy="117686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66" y="1684867"/>
            <a:ext cx="7105560" cy="4228573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63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0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9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49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29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8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4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8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608B264-D08C-48D7-80A7-63B1005D7624}" type="datetimeFigureOut">
              <a:rPr lang="en-US" smtClean="0"/>
              <a:t>15-Aug-18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D279889-4B9B-4158-8FE0-A8F9446F1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78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event/729730/contributions/3032296/attachments/1671093/2681128/ATLAS_MuonWeek_TGC_20180620_KentaroKawade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1HzXva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TGC </a:t>
            </a:r>
            <a:r>
              <a:rPr lang="en-US" dirty="0" err="1"/>
              <a:t>Mainenance</a:t>
            </a:r>
            <a:br>
              <a:rPr lang="en-US" dirty="0"/>
            </a:br>
            <a:r>
              <a:rPr lang="en-US" dirty="0"/>
              <a:t>run-2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399" y="3843868"/>
            <a:ext cx="7502472" cy="191346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S. Tarem for H. Abreu</a:t>
            </a:r>
          </a:p>
          <a:p>
            <a:r>
              <a:rPr lang="en-US" dirty="0"/>
              <a:t>Current DCS team</a:t>
            </a:r>
            <a:r>
              <a:rPr lang="en-US"/>
              <a:t>: H. </a:t>
            </a:r>
            <a:r>
              <a:rPr lang="en-US" dirty="0"/>
              <a:t>Abreu, E. </a:t>
            </a:r>
            <a:r>
              <a:rPr lang="en-US" dirty="0" err="1"/>
              <a:t>Gozani</a:t>
            </a:r>
            <a:r>
              <a:rPr lang="en-US" dirty="0"/>
              <a:t>, E. </a:t>
            </a:r>
            <a:r>
              <a:rPr lang="en-US" dirty="0" err="1"/>
              <a:t>Kajomovitz</a:t>
            </a:r>
            <a:r>
              <a:rPr lang="en-US" dirty="0"/>
              <a:t>, S. Tarem</a:t>
            </a:r>
          </a:p>
          <a:p>
            <a:r>
              <a:rPr lang="en-US" dirty="0"/>
              <a:t>Weizmann detector team: M. </a:t>
            </a:r>
            <a:r>
              <a:rPr lang="en-US" dirty="0" err="1"/>
              <a:t>Shoa</a:t>
            </a:r>
            <a:r>
              <a:rPr lang="en-US" dirty="0"/>
              <a:t>, B. </a:t>
            </a:r>
            <a:r>
              <a:rPr lang="en-US" dirty="0" err="1"/>
              <a:t>Yankovsky</a:t>
            </a:r>
            <a:r>
              <a:rPr lang="en-US" dirty="0"/>
              <a:t>, V. </a:t>
            </a:r>
            <a:r>
              <a:rPr lang="en-US" dirty="0" err="1"/>
              <a:t>Smakhtin</a:t>
            </a:r>
            <a:r>
              <a:rPr lang="en-US" dirty="0"/>
              <a:t>, I. </a:t>
            </a:r>
            <a:r>
              <a:rPr lang="en-US" dirty="0" err="1"/>
              <a:t>Rabinovitch</a:t>
            </a:r>
            <a:endParaRPr lang="en-US" dirty="0"/>
          </a:p>
          <a:p>
            <a:r>
              <a:rPr lang="en-US" dirty="0"/>
              <a:t>CERN team: G. </a:t>
            </a:r>
            <a:r>
              <a:rPr lang="en-US" dirty="0" err="1"/>
              <a:t>Mikenberg</a:t>
            </a:r>
            <a:r>
              <a:rPr lang="en-US" dirty="0"/>
              <a:t>, H. Abreu</a:t>
            </a:r>
          </a:p>
        </p:txBody>
      </p:sp>
    </p:spTree>
    <p:extLst>
      <p:ext uri="{BB962C8B-B14F-4D97-AF65-F5344CB8AC3E}">
        <p14:creationId xmlns:p14="http://schemas.microsoft.com/office/powerpoint/2010/main" val="3443300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902" y="78066"/>
            <a:ext cx="6554867" cy="1176867"/>
          </a:xfrm>
        </p:spPr>
        <p:txBody>
          <a:bodyPr/>
          <a:lstStyle/>
          <a:p>
            <a:r>
              <a:rPr lang="en-US" b="1" u="sng" dirty="0"/>
              <a:t>Since the beginning of run2 : </a:t>
            </a:r>
            <a:br>
              <a:rPr lang="en-US" b="1" u="sng" dirty="0"/>
            </a:br>
            <a:r>
              <a:rPr lang="en-US" sz="2800" b="1" dirty="0"/>
              <a:t>TGC Detector status: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262" y="1254933"/>
            <a:ext cx="8730019" cy="4364040"/>
          </a:xfrm>
        </p:spPr>
        <p:txBody>
          <a:bodyPr anchor="t" anchorCtr="0"/>
          <a:lstStyle/>
          <a:p>
            <a:r>
              <a:rPr lang="en-US" sz="2000" b="1" dirty="0"/>
              <a:t>16</a:t>
            </a:r>
            <a:r>
              <a:rPr lang="en-US" sz="2000" dirty="0"/>
              <a:t> units replaced in EYETS 2016-2017: 14 Triplets and 2 Doublets</a:t>
            </a:r>
          </a:p>
          <a:p>
            <a:r>
              <a:rPr lang="en-US" sz="1600" b="1" dirty="0"/>
              <a:t>Detector status in June 2018</a:t>
            </a:r>
            <a:r>
              <a:rPr lang="en-US" sz="1600" dirty="0"/>
              <a:t> shown in the last Muon week by </a:t>
            </a:r>
            <a:r>
              <a:rPr lang="en-US" sz="1600" dirty="0" err="1"/>
              <a:t>Kentaro</a:t>
            </a:r>
            <a:r>
              <a:rPr lang="en-US" sz="1600" dirty="0"/>
              <a:t> </a:t>
            </a:r>
            <a:r>
              <a:rPr lang="en-US" sz="1600" dirty="0" err="1"/>
              <a:t>Kawade</a:t>
            </a:r>
            <a:r>
              <a:rPr lang="en-US" sz="1600" dirty="0"/>
              <a:t>: </a:t>
            </a:r>
            <a:r>
              <a:rPr lang="en-US" sz="1600" u="sng" dirty="0"/>
              <a:t>h</a:t>
            </a:r>
            <a:r>
              <a:rPr lang="en-US" sz="1600" dirty="0">
                <a:hlinkClick r:id="rId2"/>
              </a:rPr>
              <a:t>ttps://indico.cern.ch/event/729730/contributions/3032296/attachments/1671093/2681128/ATLAS_MuonWeek_TGC_20180620_KentaroKawade.pdf</a:t>
            </a:r>
            <a:r>
              <a:rPr lang="en-US" sz="1600" dirty="0"/>
              <a:t> </a:t>
            </a:r>
          </a:p>
          <a:p>
            <a:r>
              <a:rPr lang="en-US" dirty="0"/>
              <a:t> </a:t>
            </a:r>
          </a:p>
        </p:txBody>
      </p:sp>
      <p:pic>
        <p:nvPicPr>
          <p:cNvPr id="4" name="Picture 3" descr="Screen Shot 2018-08-13 at 16.07.1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025" y="2572719"/>
            <a:ext cx="5730450" cy="422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275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72534"/>
            <a:ext cx="7982919" cy="820836"/>
          </a:xfrm>
        </p:spPr>
        <p:txBody>
          <a:bodyPr>
            <a:normAutofit/>
          </a:bodyPr>
          <a:lstStyle/>
          <a:p>
            <a:r>
              <a:rPr lang="en-US" b="1" dirty="0"/>
              <a:t>End of run2 - from EYETS 2017-2018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1063792"/>
            <a:ext cx="8151722" cy="521517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TGC DCS Developments </a:t>
            </a:r>
          </a:p>
          <a:p>
            <a:pPr lvl="1"/>
            <a:r>
              <a:rPr lang="en-US" sz="2100" dirty="0"/>
              <a:t>Self-disabling of HV (chambers) + </a:t>
            </a:r>
            <a:r>
              <a:rPr lang="en-US" sz="2100" dirty="0" err="1"/>
              <a:t>elog</a:t>
            </a:r>
            <a:r>
              <a:rPr lang="en-US" sz="2100" dirty="0"/>
              <a:t> post after reached the maximum numbers of trips (motivated by some confusing scenarios during the last year).</a:t>
            </a:r>
          </a:p>
          <a:p>
            <a:pPr lvl="1"/>
            <a:r>
              <a:rPr lang="en-US" sz="2100" dirty="0"/>
              <a:t>Improvement of the alarms/alerts during shutdown periods. It allows to distinguish real failures than just messages from unplugged components. </a:t>
            </a:r>
          </a:p>
          <a:p>
            <a:pPr lvl="1"/>
            <a:r>
              <a:rPr lang="en-US" sz="2100" u="sng" dirty="0"/>
              <a:t>CentOS7 &amp; </a:t>
            </a:r>
            <a:r>
              <a:rPr lang="en-US" sz="2100" u="sng" dirty="0" err="1"/>
              <a:t>Winccoa</a:t>
            </a:r>
            <a:r>
              <a:rPr lang="en-US" sz="2100" u="sng" dirty="0"/>
              <a:t> migration.</a:t>
            </a:r>
          </a:p>
          <a:p>
            <a:r>
              <a:rPr lang="en-US" b="1" dirty="0"/>
              <a:t>TGC detector status:</a:t>
            </a:r>
          </a:p>
          <a:p>
            <a:pPr lvl="1"/>
            <a:r>
              <a:rPr lang="en-US" sz="2100" dirty="0"/>
              <a:t>Ongoing work to understand gas performance after 10 years of operations under LHC conditions.</a:t>
            </a:r>
          </a:p>
          <a:p>
            <a:r>
              <a:rPr lang="en-US" sz="2500" b="1" dirty="0"/>
              <a:t>Preparation for LS2:</a:t>
            </a:r>
          </a:p>
          <a:p>
            <a:pPr lvl="1"/>
            <a:r>
              <a:rPr lang="en-US" sz="2100" dirty="0"/>
              <a:t>35 disabled chambers (</a:t>
            </a:r>
            <a:r>
              <a:rPr lang="en-US" sz="2100" dirty="0">
                <a:hlinkClick r:id="rId2"/>
              </a:rPr>
              <a:t>https://bit.ly/1HzXva8</a:t>
            </a:r>
            <a:r>
              <a:rPr lang="en-US" sz="2100" dirty="0"/>
              <a:t>).</a:t>
            </a:r>
          </a:p>
          <a:p>
            <a:pPr lvl="1"/>
            <a:r>
              <a:rPr lang="en-US" sz="2100" dirty="0"/>
              <a:t>Several parts of the Big wheels will be reachable. </a:t>
            </a:r>
            <a:r>
              <a:rPr lang="en-US" sz="2100" dirty="0">
                <a:solidFill>
                  <a:srgbClr val="FFFF00"/>
                </a:solidFill>
              </a:rPr>
              <a:t>See Ehud’s talk.</a:t>
            </a:r>
          </a:p>
        </p:txBody>
      </p:sp>
    </p:spTree>
    <p:extLst>
      <p:ext uri="{BB962C8B-B14F-4D97-AF65-F5344CB8AC3E}">
        <p14:creationId xmlns:p14="http://schemas.microsoft.com/office/powerpoint/2010/main" val="2065571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EC4D0-1E86-4FB9-9C98-6CB89FD48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72533"/>
            <a:ext cx="6554867" cy="810531"/>
          </a:xfrm>
        </p:spPr>
        <p:txBody>
          <a:bodyPr anchor="ctr"/>
          <a:lstStyle/>
          <a:p>
            <a:r>
              <a:rPr lang="en-US" dirty="0"/>
              <a:t>TGC 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D0C1B-9847-4C71-9082-FC12E22A8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404593"/>
            <a:ext cx="4486361" cy="4645535"/>
          </a:xfrm>
        </p:spPr>
        <p:txBody>
          <a:bodyPr anchor="t"/>
          <a:lstStyle/>
          <a:p>
            <a:r>
              <a:rPr lang="en-US" dirty="0"/>
              <a:t>The TGC system comprises on each side </a:t>
            </a:r>
          </a:p>
          <a:p>
            <a:pPr lvl="1"/>
            <a:r>
              <a:rPr lang="en-US" dirty="0"/>
              <a:t>2 big wheels, a triplet and a doublet pair in the middle MS station</a:t>
            </a:r>
          </a:p>
          <a:p>
            <a:pPr lvl="1"/>
            <a:r>
              <a:rPr lang="en-US" dirty="0"/>
              <a:t>In the inner station, a small wheel and partial coverage in EI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9C2C70E-D2CE-4A58-98AE-4486DBC2D686}"/>
              </a:ext>
            </a:extLst>
          </p:cNvPr>
          <p:cNvSpPr txBox="1">
            <a:spLocks/>
          </p:cNvSpPr>
          <p:nvPr/>
        </p:nvSpPr>
        <p:spPr>
          <a:xfrm>
            <a:off x="4767606" y="1236481"/>
            <a:ext cx="3873631" cy="4645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971253C-CAB4-43E4-8A9F-74CC5ECA79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655" y="1468472"/>
            <a:ext cx="3562350" cy="47466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8B5DB90-0340-4170-950C-03D7ED690990}"/>
              </a:ext>
            </a:extLst>
          </p:cNvPr>
          <p:cNvSpPr txBox="1"/>
          <p:nvPr/>
        </p:nvSpPr>
        <p:spPr>
          <a:xfrm>
            <a:off x="5417403" y="1109163"/>
            <a:ext cx="3341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At big wheel completion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1A63876-95CC-457E-9EF6-590F5B7CC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920" y="4464477"/>
            <a:ext cx="330708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636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EC4D0-1E86-4FB9-9C98-6CB89FD48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72533"/>
            <a:ext cx="6554867" cy="810531"/>
          </a:xfrm>
        </p:spPr>
        <p:txBody>
          <a:bodyPr anchor="ctr"/>
          <a:lstStyle/>
          <a:p>
            <a:r>
              <a:rPr lang="en-US" dirty="0"/>
              <a:t>Responsibilities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D0C1B-9847-4C71-9082-FC12E22A8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6" y="1140643"/>
            <a:ext cx="7876532" cy="4772797"/>
          </a:xfrm>
        </p:spPr>
        <p:txBody>
          <a:bodyPr anchor="t">
            <a:normAutofit/>
          </a:bodyPr>
          <a:lstStyle/>
          <a:p>
            <a:r>
              <a:rPr lang="en-US" dirty="0"/>
              <a:t>IL is responsible to maintain:</a:t>
            </a:r>
          </a:p>
          <a:p>
            <a:pPr lvl="1"/>
            <a:r>
              <a:rPr lang="en-US" dirty="0"/>
              <a:t>Chambers</a:t>
            </a:r>
          </a:p>
          <a:p>
            <a:pPr lvl="1"/>
            <a:r>
              <a:rPr lang="en-US" dirty="0"/>
              <a:t>DCS</a:t>
            </a:r>
          </a:p>
          <a:p>
            <a:pPr lvl="1"/>
            <a:r>
              <a:rPr lang="en-US" dirty="0"/>
              <a:t>DAQ</a:t>
            </a:r>
          </a:p>
          <a:p>
            <a:pPr lvl="1"/>
            <a:r>
              <a:rPr lang="en-US" dirty="0"/>
              <a:t>Connection with gas group</a:t>
            </a:r>
          </a:p>
          <a:p>
            <a:r>
              <a:rPr lang="en-US" dirty="0"/>
              <a:t>The Japanese are responsible for</a:t>
            </a:r>
          </a:p>
          <a:p>
            <a:pPr lvl="1"/>
            <a:r>
              <a:rPr lang="en-US" dirty="0"/>
              <a:t>Trigger electronics</a:t>
            </a:r>
          </a:p>
          <a:p>
            <a:pPr lvl="1"/>
            <a:r>
              <a:rPr lang="en-US" dirty="0"/>
              <a:t>Power supplies</a:t>
            </a:r>
          </a:p>
          <a:p>
            <a:pPr lvl="1"/>
            <a:r>
              <a:rPr lang="en-US" dirty="0"/>
              <a:t>Primary on call</a:t>
            </a:r>
          </a:p>
          <a:p>
            <a:r>
              <a:rPr lang="en-US" dirty="0"/>
              <a:t>There is cooperation and help to both sides</a:t>
            </a:r>
          </a:p>
        </p:txBody>
      </p:sp>
    </p:spTree>
    <p:extLst>
      <p:ext uri="{BB962C8B-B14F-4D97-AF65-F5344CB8AC3E}">
        <p14:creationId xmlns:p14="http://schemas.microsoft.com/office/powerpoint/2010/main" val="1717274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82698-17C4-4E8C-B4D6-A65272AA2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72533"/>
            <a:ext cx="6554867" cy="886469"/>
          </a:xfrm>
        </p:spPr>
        <p:txBody>
          <a:bodyPr/>
          <a:lstStyle/>
          <a:p>
            <a:r>
              <a:rPr lang="en-US" dirty="0"/>
              <a:t>DCS topology</a:t>
            </a:r>
          </a:p>
        </p:txBody>
      </p:sp>
      <p:pic>
        <p:nvPicPr>
          <p:cNvPr id="53" name="Content Placeholder 52">
            <a:extLst>
              <a:ext uri="{FF2B5EF4-FFF2-40B4-BE49-F238E27FC236}">
                <a16:creationId xmlns:a16="http://schemas.microsoft.com/office/drawing/2014/main" id="{98DEC657-9A33-4822-93F6-C0CCDA792F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224" y="1378079"/>
            <a:ext cx="3920085" cy="2938873"/>
          </a:xfr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34C902E0-AF38-4127-A5DB-4E78AC127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11" y="1364734"/>
            <a:ext cx="2880360" cy="2923699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C9C23859-D9D9-43FF-B535-E7BB2A502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471" y="3709305"/>
            <a:ext cx="2907030" cy="2920365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784EAD6A-C56A-4893-93A0-377D2B08A673}"/>
              </a:ext>
            </a:extLst>
          </p:cNvPr>
          <p:cNvSpPr txBox="1"/>
          <p:nvPr/>
        </p:nvSpPr>
        <p:spPr>
          <a:xfrm>
            <a:off x="5128224" y="1364734"/>
            <a:ext cx="117852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CAN BUS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16D873E-69D7-4186-A60C-ACCA2DC2C826}"/>
              </a:ext>
            </a:extLst>
          </p:cNvPr>
          <p:cNvSpPr txBox="1"/>
          <p:nvPr/>
        </p:nvSpPr>
        <p:spPr>
          <a:xfrm>
            <a:off x="2514807" y="3645816"/>
            <a:ext cx="503664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HV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768F36-1E9D-47CE-8311-0DA7035190F2}"/>
              </a:ext>
            </a:extLst>
          </p:cNvPr>
          <p:cNvSpPr txBox="1"/>
          <p:nvPr/>
        </p:nvSpPr>
        <p:spPr>
          <a:xfrm>
            <a:off x="3033144" y="4932130"/>
            <a:ext cx="633507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Gas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F4BC35-4987-43D8-822E-690053450A4E}"/>
              </a:ext>
            </a:extLst>
          </p:cNvPr>
          <p:cNvSpPr txBox="1"/>
          <p:nvPr/>
        </p:nvSpPr>
        <p:spPr>
          <a:xfrm>
            <a:off x="3067782" y="1453102"/>
            <a:ext cx="22239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1524 DCS-PS</a:t>
            </a:r>
            <a:br>
              <a:rPr lang="en-US" sz="1600" dirty="0"/>
            </a:br>
            <a:r>
              <a:rPr lang="en-US" sz="1600" dirty="0"/>
              <a:t>boards on sectors connected by CAN bus to USA15</a:t>
            </a:r>
          </a:p>
          <a:p>
            <a:r>
              <a:rPr lang="en-US" sz="1600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Elmbs</a:t>
            </a:r>
            <a:r>
              <a:rPr lang="en-US" sz="16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control ASD thresholds, CCMC,</a:t>
            </a:r>
          </a:p>
          <a:p>
            <a:r>
              <a:rPr lang="en-US" sz="16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Monitor LV and temperature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9B60B0B-DA9E-487C-B1B9-76ED61CF3D10}"/>
              </a:ext>
            </a:extLst>
          </p:cNvPr>
          <p:cNvSpPr txBox="1"/>
          <p:nvPr/>
        </p:nvSpPr>
        <p:spPr>
          <a:xfrm>
            <a:off x="91692" y="4506592"/>
            <a:ext cx="24676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3732 HV channels and 344 LV channels</a:t>
            </a:r>
          </a:p>
          <a:p>
            <a:r>
              <a:rPr lang="en-US" sz="1600" dirty="0"/>
              <a:t>Connected via </a:t>
            </a:r>
            <a:r>
              <a:rPr lang="en-US" sz="1600" dirty="0" err="1"/>
              <a:t>easyCrates</a:t>
            </a:r>
            <a:r>
              <a:rPr lang="en-US" sz="1600" dirty="0"/>
              <a:t> and </a:t>
            </a:r>
            <a:r>
              <a:rPr lang="en-US" sz="1600" dirty="0" err="1"/>
              <a:t>branchControllers</a:t>
            </a:r>
            <a:r>
              <a:rPr lang="en-US" sz="1600" dirty="0"/>
              <a:t> to 2 CAEN mainframes in USA15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B128D19-9302-47E1-A4AA-75E89ECF882F}"/>
              </a:ext>
            </a:extLst>
          </p:cNvPr>
          <p:cNvSpPr txBox="1"/>
          <p:nvPr/>
        </p:nvSpPr>
        <p:spPr>
          <a:xfrm>
            <a:off x="6306752" y="4434196"/>
            <a:ext cx="2111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Gas system under control of CERN gas group, followed by us</a:t>
            </a:r>
          </a:p>
        </p:txBody>
      </p:sp>
    </p:spTree>
    <p:extLst>
      <p:ext uri="{BB962C8B-B14F-4D97-AF65-F5344CB8AC3E}">
        <p14:creationId xmlns:p14="http://schemas.microsoft.com/office/powerpoint/2010/main" val="2208675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43CD4-87BD-497B-8550-80F60CB94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6E839-C1FF-4CDA-B04D-28271F904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5" y="1684867"/>
            <a:ext cx="7329777" cy="4228573"/>
          </a:xfrm>
        </p:spPr>
        <p:txBody>
          <a:bodyPr anchor="t">
            <a:normAutofit/>
          </a:bodyPr>
          <a:lstStyle/>
          <a:p>
            <a:r>
              <a:rPr lang="en-US" dirty="0"/>
              <a:t>TGC operation quite smooth in run2</a:t>
            </a:r>
          </a:p>
          <a:p>
            <a:r>
              <a:rPr lang="en-US" dirty="0"/>
              <a:t>Chamber hit efficiencies are stable since run1. No sign of aging damage</a:t>
            </a:r>
          </a:p>
          <a:p>
            <a:r>
              <a:rPr lang="en-US" dirty="0"/>
              <a:t>TGC  chamber efficiencies are quite stable against instantaneous luminosity up to 2.1x10</a:t>
            </a:r>
            <a:r>
              <a:rPr lang="en-US" baseline="30000" dirty="0"/>
              <a:t>34 </a:t>
            </a:r>
            <a:r>
              <a:rPr lang="en-US" dirty="0"/>
              <a:t>(&lt;pileup number&gt; up to 65)</a:t>
            </a:r>
          </a:p>
          <a:p>
            <a:r>
              <a:rPr lang="en-US" dirty="0"/>
              <a:t>99% of chambers operating w HV</a:t>
            </a:r>
          </a:p>
          <a:p>
            <a:r>
              <a:rPr lang="en-US" dirty="0"/>
              <a:t>Burst problems mitigated by Japanese colleagues</a:t>
            </a:r>
          </a:p>
        </p:txBody>
      </p:sp>
    </p:spTree>
    <p:extLst>
      <p:ext uri="{BB962C8B-B14F-4D97-AF65-F5344CB8AC3E}">
        <p14:creationId xmlns:p14="http://schemas.microsoft.com/office/powerpoint/2010/main" val="2516297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84729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TGC DCS status -Run2 preparations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377" y="1804261"/>
            <a:ext cx="6554867" cy="3767670"/>
          </a:xfrm>
        </p:spPr>
        <p:txBody>
          <a:bodyPr>
            <a:normAutofit fontScale="70000" lnSpcReduction="20000"/>
          </a:bodyPr>
          <a:lstStyle/>
          <a:p>
            <a:pPr algn="just"/>
            <a:endParaRPr lang="en-US" sz="3000" b="1" dirty="0"/>
          </a:p>
          <a:p>
            <a:pPr lvl="1"/>
            <a:r>
              <a:rPr lang="en-US" dirty="0"/>
              <a:t>Windows </a:t>
            </a:r>
            <a:r>
              <a:rPr lang="en-US" dirty="0">
                <a:sym typeface="Wingdings"/>
              </a:rPr>
              <a:t> Linux migration in the full ATLAS DCS system</a:t>
            </a:r>
            <a:r>
              <a:rPr lang="en-US" dirty="0"/>
              <a:t>. TGC Custom drivers translation.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TGC DCS added in the Beam Injection System (BIS) discipline. 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Many improvements in the Graphical User Interface (GUI), mostly creation of new panels and re-arrange of several FSM nodes (for instance, CCMC, CAN PSU, CAN BUSES). 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Upgrade of the power supply control system (CAEN Mainframes).</a:t>
            </a:r>
          </a:p>
          <a:p>
            <a:pPr lvl="2"/>
            <a:r>
              <a:rPr lang="en-US" dirty="0"/>
              <a:t>We gain speed. However telnet lost, a panel was developed to allow experts check/control defective chambers.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Shift training material updated.</a:t>
            </a:r>
          </a:p>
        </p:txBody>
      </p:sp>
    </p:spTree>
    <p:extLst>
      <p:ext uri="{BB962C8B-B14F-4D97-AF65-F5344CB8AC3E}">
        <p14:creationId xmlns:p14="http://schemas.microsoft.com/office/powerpoint/2010/main" val="2101201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7529"/>
            <a:ext cx="6554867" cy="1524000"/>
          </a:xfrm>
        </p:spPr>
        <p:txBody>
          <a:bodyPr/>
          <a:lstStyle/>
          <a:p>
            <a:r>
              <a:rPr lang="en-US" sz="4000" b="1" dirty="0"/>
              <a:t>During</a:t>
            </a:r>
            <a:r>
              <a:rPr lang="en-US" b="1" dirty="0"/>
              <a:t> run2 </a:t>
            </a:r>
            <a:r>
              <a:rPr lang="mr-IN" b="1" dirty="0"/>
              <a:t>–</a:t>
            </a:r>
            <a:r>
              <a:rPr lang="en-US" b="1" dirty="0"/>
              <a:t> First half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634" y="1286358"/>
            <a:ext cx="7355237" cy="4897465"/>
          </a:xfrm>
        </p:spPr>
        <p:txBody>
          <a:bodyPr>
            <a:normAutofit fontScale="85000" lnSpcReduction="20000"/>
          </a:bodyPr>
          <a:lstStyle/>
          <a:p>
            <a:pPr marL="0" lvl="1" indent="0">
              <a:buNone/>
            </a:pPr>
            <a:r>
              <a:rPr lang="en-US" sz="3600" b="1" dirty="0"/>
              <a:t>TGC DCS: </a:t>
            </a:r>
            <a:endParaRPr lang="en-US" sz="4000" b="1" dirty="0"/>
          </a:p>
          <a:p>
            <a:pPr marL="342900" lvl="1" indent="-342900"/>
            <a:r>
              <a:rPr lang="en-US" sz="2600" dirty="0"/>
              <a:t>TGC DCS experts on-call provide instructions and actions to solve problems that appear during collision operations.   </a:t>
            </a:r>
            <a:r>
              <a:rPr lang="en-US" sz="2600" dirty="0">
                <a:sym typeface="Wingdings"/>
              </a:rPr>
              <a:t> </a:t>
            </a:r>
            <a:br>
              <a:rPr lang="en-US" sz="2100" dirty="0"/>
            </a:br>
            <a:endParaRPr lang="en-US" sz="2100" dirty="0"/>
          </a:p>
          <a:p>
            <a:pPr marL="357188" lvl="2" indent="-357188"/>
            <a:r>
              <a:rPr lang="en-US" sz="2600" u="sng" dirty="0"/>
              <a:t>Maintenance work (software/hardware)</a:t>
            </a:r>
            <a:r>
              <a:rPr lang="en-US" sz="2600" u="sng" dirty="0">
                <a:sym typeface="Wingdings"/>
              </a:rPr>
              <a:t> :</a:t>
            </a:r>
          </a:p>
          <a:p>
            <a:pPr marL="635000" lvl="3" indent="-277813"/>
            <a:r>
              <a:rPr lang="en-US" sz="2100" dirty="0"/>
              <a:t>Voltage drops in chambers caused by communication glitches in HV boards </a:t>
            </a:r>
            <a:r>
              <a:rPr lang="en-US" sz="2100" dirty="0">
                <a:sym typeface="Wingdings"/>
              </a:rPr>
              <a:t> fixed by upgrading the firmware on the HV board controller (seen in all muon sub-detectors, TGC was the more affected).</a:t>
            </a:r>
            <a:br>
              <a:rPr lang="en-US" sz="2100" dirty="0"/>
            </a:br>
            <a:endParaRPr lang="en-US" sz="2100" dirty="0"/>
          </a:p>
          <a:p>
            <a:pPr marL="635000" lvl="3" indent="-277813"/>
            <a:r>
              <a:rPr lang="en-US" sz="2100" dirty="0"/>
              <a:t>Replacements of 3xELMBs (mainly broken in unexpected  power cuts). </a:t>
            </a:r>
            <a:r>
              <a:rPr lang="en-US" sz="2100" i="1" dirty="0"/>
              <a:t>A test system was built in B180 to understand this issue</a:t>
            </a:r>
            <a:r>
              <a:rPr lang="en-US" sz="2100" dirty="0"/>
              <a:t>.</a:t>
            </a:r>
          </a:p>
          <a:p>
            <a:pPr marL="635000" lvl="3" indent="-277813"/>
            <a:r>
              <a:rPr lang="en-US" sz="2100" dirty="0"/>
              <a:t>Replacing broken components of the CAN PSU and in the DCS computers.</a:t>
            </a:r>
          </a:p>
        </p:txBody>
      </p:sp>
    </p:spTree>
    <p:extLst>
      <p:ext uri="{BB962C8B-B14F-4D97-AF65-F5344CB8AC3E}">
        <p14:creationId xmlns:p14="http://schemas.microsoft.com/office/powerpoint/2010/main" val="1716086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81" y="218267"/>
            <a:ext cx="6554867" cy="1524000"/>
          </a:xfrm>
        </p:spPr>
        <p:txBody>
          <a:bodyPr/>
          <a:lstStyle/>
          <a:p>
            <a:r>
              <a:rPr lang="en-US" b="1" dirty="0"/>
              <a:t>TGC Detector status</a:t>
            </a:r>
            <a:br>
              <a:rPr lang="en-US" sz="4800" b="1" dirty="0"/>
            </a:br>
            <a:r>
              <a:rPr lang="en-US" sz="2800" b="1" u="sng" dirty="0"/>
              <a:t>Since the beginning of run2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864" y="1920497"/>
            <a:ext cx="7733668" cy="4093803"/>
          </a:xfrm>
        </p:spPr>
        <p:txBody>
          <a:bodyPr>
            <a:normAutofit lnSpcReduction="10000"/>
          </a:bodyPr>
          <a:lstStyle/>
          <a:p>
            <a:pPr marL="371475" indent="-371475"/>
            <a:r>
              <a:rPr lang="en-US" dirty="0"/>
              <a:t>Together with G.M., we take care of the chamber operations and we are contact people of TGC gas system:</a:t>
            </a:r>
          </a:p>
          <a:p>
            <a:pPr marL="828675" lvl="2" indent="-371475"/>
            <a:r>
              <a:rPr lang="en-US" sz="2000" dirty="0"/>
              <a:t>Frequent optimization of working parameters (i</a:t>
            </a:r>
            <a:r>
              <a:rPr lang="en-US" sz="2000" baseline="-25000" dirty="0"/>
              <a:t>0</a:t>
            </a:r>
            <a:r>
              <a:rPr lang="en-US" sz="2000" dirty="0"/>
              <a:t>, </a:t>
            </a:r>
            <a:r>
              <a:rPr lang="en-US" sz="2000" dirty="0" err="1"/>
              <a:t>V</a:t>
            </a:r>
            <a:r>
              <a:rPr lang="en-US" sz="2000" baseline="-25000" dirty="0" err="1"/>
              <a:t>set</a:t>
            </a:r>
            <a:r>
              <a:rPr lang="en-US" sz="2000" dirty="0"/>
              <a:t>) of chambers that don’t work in standard conditions</a:t>
            </a:r>
            <a:r>
              <a:rPr lang="en-US" sz="2000" dirty="0">
                <a:sym typeface="Wingdings"/>
              </a:rPr>
              <a:t>. </a:t>
            </a:r>
          </a:p>
          <a:p>
            <a:pPr marL="828675" lvl="2" indent="-371475"/>
            <a:r>
              <a:rPr lang="en-US" sz="2000" dirty="0">
                <a:sym typeface="Wingdings"/>
              </a:rPr>
              <a:t>Dealing with issues in electrical installations (cables, power supply, etc.)</a:t>
            </a:r>
          </a:p>
          <a:p>
            <a:pPr marL="828675" lvl="2" indent="-371475"/>
            <a:r>
              <a:rPr lang="en-US" sz="2000" dirty="0">
                <a:sym typeface="Wingdings"/>
              </a:rPr>
              <a:t>CO2 burning recovery: At the end of every year, some chambers are tested with CO2 in order to burn parasitic resistances caused by carbon hairs. Recovery efficiency is ε ~ 50%</a:t>
            </a:r>
            <a:br>
              <a:rPr lang="en-US" sz="2000" dirty="0">
                <a:sym typeface="Wingdings"/>
              </a:rPr>
            </a:br>
            <a:endParaRPr lang="en-US" sz="20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4328183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865" y="0"/>
            <a:ext cx="6554867" cy="1215325"/>
          </a:xfrm>
        </p:spPr>
        <p:txBody>
          <a:bodyPr/>
          <a:lstStyle/>
          <a:p>
            <a:r>
              <a:rPr lang="en-US" b="1" u="sng" dirty="0">
                <a:sym typeface="Wingdings"/>
              </a:rPr>
              <a:t>Chamber Replacements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290" y="1215325"/>
            <a:ext cx="7525719" cy="4888531"/>
          </a:xfrm>
        </p:spPr>
        <p:txBody>
          <a:bodyPr>
            <a:normAutofit lnSpcReduction="10000"/>
          </a:bodyPr>
          <a:lstStyle/>
          <a:p>
            <a:pPr marL="271463" lvl="1" indent="-271463" algn="just"/>
            <a:r>
              <a:rPr lang="en-US" sz="2400" b="1" dirty="0"/>
              <a:t>Weizmann</a:t>
            </a:r>
            <a:r>
              <a:rPr lang="en-US" sz="2600" b="1" dirty="0"/>
              <a:t> team and G.M.</a:t>
            </a:r>
          </a:p>
          <a:p>
            <a:pPr marL="627063" lvl="2" indent="-269875"/>
            <a:r>
              <a:rPr lang="en-US" sz="2000" dirty="0"/>
              <a:t>Every year, there are a small fractions of TGC detectors that stop working properly or are working in non-standard conditions. </a:t>
            </a:r>
          </a:p>
          <a:p>
            <a:pPr marL="627063" lvl="2" indent="-269875"/>
            <a:r>
              <a:rPr lang="en-US" sz="2000" dirty="0"/>
              <a:t>Those detectors are reported as problematic and need to be exchanged before a new data-taking period. </a:t>
            </a:r>
          </a:p>
          <a:p>
            <a:pPr marL="627063" lvl="2" indent="-269875"/>
            <a:r>
              <a:rPr lang="en-US" sz="2000" dirty="0"/>
              <a:t>A team from Weizmann exchanges the detectors (Meir, Boris)</a:t>
            </a:r>
          </a:p>
          <a:p>
            <a:pPr marL="627063" lvl="2" indent="-269875"/>
            <a:r>
              <a:rPr lang="en-US" sz="2000" dirty="0"/>
              <a:t>As soon as the new detectors are installed in the experience, a series of test are performed (gas, voltage, etc.) and reintegrated into the experiment (database, DCS). </a:t>
            </a:r>
          </a:p>
          <a:p>
            <a:pPr marL="627063" lvl="2" indent="-269875"/>
            <a:r>
              <a:rPr lang="en-US" sz="2000" dirty="0">
                <a:solidFill>
                  <a:srgbClr val="FFFF00"/>
                </a:solidFill>
                <a:sym typeface="Wingdings"/>
              </a:rPr>
              <a:t>More in Ehud’s talk</a:t>
            </a:r>
          </a:p>
          <a:p>
            <a:pPr marL="627063" indent="-26987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24198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Override1.xml><?xml version="1.0" encoding="utf-8"?>
<a:themeOverride xmlns:a="http://schemas.openxmlformats.org/drawingml/2006/main">
  <a:clrScheme name="Slice">
    <a:dk1>
      <a:sysClr val="windowText" lastClr="000000"/>
    </a:dk1>
    <a:lt1>
      <a:sysClr val="window" lastClr="FFFFFF"/>
    </a:lt1>
    <a:dk2>
      <a:srgbClr val="146194"/>
    </a:dk2>
    <a:lt2>
      <a:srgbClr val="76DBF4"/>
    </a:lt2>
    <a:accent1>
      <a:srgbClr val="052F61"/>
    </a:accent1>
    <a:accent2>
      <a:srgbClr val="A50E82"/>
    </a:accent2>
    <a:accent3>
      <a:srgbClr val="14967C"/>
    </a:accent3>
    <a:accent4>
      <a:srgbClr val="6A9E1F"/>
    </a:accent4>
    <a:accent5>
      <a:srgbClr val="E87D37"/>
    </a:accent5>
    <a:accent6>
      <a:srgbClr val="C62324"/>
    </a:accent6>
    <a:hlink>
      <a:srgbClr val="0D2E46"/>
    </a:hlink>
    <a:folHlink>
      <a:srgbClr val="356A9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2004</TotalTime>
  <Words>643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Century Gothic</vt:lpstr>
      <vt:lpstr>Mangal</vt:lpstr>
      <vt:lpstr>Wingdings</vt:lpstr>
      <vt:lpstr>Wingdings 3</vt:lpstr>
      <vt:lpstr>Slice</vt:lpstr>
      <vt:lpstr>TGC Mainenance run-2</vt:lpstr>
      <vt:lpstr>TGC now</vt:lpstr>
      <vt:lpstr>Responsibilities</vt:lpstr>
      <vt:lpstr>DCS topology</vt:lpstr>
      <vt:lpstr>Overall performance</vt:lpstr>
      <vt:lpstr>TGC DCS status -Run2 preparations  </vt:lpstr>
      <vt:lpstr>During run2 – First half</vt:lpstr>
      <vt:lpstr>TGC Detector status Since the beginning of run2</vt:lpstr>
      <vt:lpstr>Chamber Replacements</vt:lpstr>
      <vt:lpstr>Since the beginning of run2 :  TGC Detector status: </vt:lpstr>
      <vt:lpstr>End of run2 - from EYETS 2017-2018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TGC Mainenance run-2</dc:title>
  <dc:creator>Shlomit Tarem</dc:creator>
  <cp:lastModifiedBy>Shlomit Tarem</cp:lastModifiedBy>
  <cp:revision>38</cp:revision>
  <dcterms:created xsi:type="dcterms:W3CDTF">2018-08-14T14:31:16Z</dcterms:created>
  <dcterms:modified xsi:type="dcterms:W3CDTF">2018-08-16T07:41:21Z</dcterms:modified>
</cp:coreProperties>
</file>